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205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4934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4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7289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4462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6882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869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4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2067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9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4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09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1870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4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2762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对象"/>
          <p:cNvSpPr>
            <a:spLocks noGrp="1" noChangeAspect="1"/>
          </p:cNvSpPr>
          <p:nvPr>
            <p:ph type="sldImg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9" name="文本框"/>
          <p:cNvSpPr txBox="1">
            <a:spLocks/>
          </p:cNvSpPr>
          <p:nvPr/>
        </p:nvSpPr>
        <p:spPr>
          <a:xfrm rot="0">
            <a:off x="0" y="0"/>
            <a:ext cx="0" cy="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264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2011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8624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1514607"/>
            <a:ext cx="9144000" cy="3079456"/>
          </a:xfrm>
          <a:prstGeom xmlns:a="http://schemas.openxmlformats.org/drawingml/2006/main" prst="rect"/>
          <a:gradFill xmlns:a="http://schemas.openxmlformats.org/drawingml/2006/main" rotWithShape="1">
            <a:gsLst>
              <a:gs pos="0">
                <a:srgbClr val="DFDBD5">
                  <a:alpha val="0"/>
                </a:srgbClr>
              </a:gs>
              <a:gs pos="100000">
                <a:srgbClr val="DFDBD5">
                  <a:alpha val="100000"/>
                </a:srgbClr>
              </a:gs>
            </a:gsLst>
            <a:lin ang="5400000" scaled="1"/>
          </a:gradFill>
          <a:ln xmlns:a="http://schemas.openxmlformats.org/drawingml/2006/main" w="15875" cmpd="sng" cap="flat">
            <a:noFill/>
            <a:prstDash val="solid"/>
            <a:round/>
          </a:ln>
        </p:spPr>
      </p:sp>
      <p:pic>
        <p:nvPicPr>
          <p:cNvPr id="11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rcRect xmlns:a="http://schemas.openxmlformats.org/drawingml/2006/main" t="1538" b="-1538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4594860"/>
            <a:ext cx="9144000" cy="5572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596310"/>
            <a:ext cx="914400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 cmpd="sng" cap="flat">
            <a:solidFill>
              <a:srgbClr val="000001">
                <a:alpha val="20000"/>
              </a:srgbClr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532979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646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1915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49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139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991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6661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385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AC6C1"/>
            </a:gs>
            <a:gs pos="100000">
              <a:srgbClr val="ECEAE8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0" y="1514607"/>
            <a:ext cx="9144000" cy="3079456"/>
          </a:xfrm>
          <a:prstGeom prst="rect"/>
          <a:gradFill rotWithShape="1">
            <a:gsLst>
              <a:gs pos="0">
                <a:srgbClr val="DFDBD5">
                  <a:alpha val="0"/>
                </a:srgbClr>
              </a:gs>
              <a:gs pos="100000">
                <a:srgbClr val="DFDBD5">
                  <a:alpha val="100000"/>
                </a:srgbClr>
              </a:gs>
            </a:gsLst>
            <a:lin ang="5400000" scaled="1"/>
          </a:gradFill>
          <a:ln w="15875" cmpd="sng" cap="flat">
            <a:noFill/>
            <a:prstDash val="solid"/>
            <a:round/>
          </a:ln>
        </p:spPr>
      </p:sp>
      <p:pic>
        <p:nvPicPr>
          <p:cNvPr id="3" name="图片"/>
          <p:cNvPicPr>
            <a:picLocks noChangeAspect="1"/>
          </p:cNvPicPr>
          <p:nvPr/>
        </p:nvPicPr>
        <p:blipFill>
          <a:blip r:embed="rId1" cstate="print"/>
          <a:srcRect t="1538" b="-1538"/>
          <a:stretch>
            <a:fillRect/>
          </a:stretch>
        </p:blipFill>
        <p:spPr>
          <a:xfrm rot="0">
            <a:off x="0" y="4594860"/>
            <a:ext cx="9144000" cy="5572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1088685" y="603390"/>
            <a:ext cx="7202456" cy="786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1088685" y="1511799"/>
            <a:ext cx="7202456" cy="258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5665604" y="247778"/>
            <a:ext cx="2625535" cy="231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750">
                <a:solidFill>
                  <a:srgbClr val="898989"/>
                </a:solidFill>
                <a:latin typeface="Gill Sans MT" pitchFamily="0" charset="0"/>
                <a:ea typeface="等线" pitchFamily="0" charset="0"/>
                <a:cs typeface="Gill Sans MT" pitchFamily="0" charset="0"/>
              </a:rPr>
              <a:t>10/18/2023</a:t>
            </a:fld>
            <a:endParaRPr lang="zh-CN" altLang="en-US" sz="750">
              <a:solidFill>
                <a:srgbClr val="898989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1088684" y="246980"/>
            <a:ext cx="4454127" cy="231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750">
              <a:solidFill>
                <a:srgbClr val="898989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360046" y="599230"/>
            <a:ext cx="608264" cy="377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2100" b="0" i="0" u="none" strike="noStrike" kern="1200" cap="none" spc="0" baseline="0">
                <a:solidFill>
                  <a:schemeClr val="accent1"/>
                </a:solidFill>
                <a:latin typeface="Gill Sans MT" pitchFamily="0" charset="0"/>
                <a:ea typeface="等线" pitchFamily="0" charset="0"/>
                <a:cs typeface="Gill Sans MT" pitchFamily="0" charset="0"/>
              </a:rPr>
              <a:t>&lt;#&gt;</a:t>
            </a:fld>
            <a:endParaRPr lang="zh-CN" altLang="en-US" sz="2100">
              <a:solidFill>
                <a:schemeClr val="accent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9" name="直线"/>
          <p:cNvSpPr>
            <a:spLocks/>
          </p:cNvSpPr>
          <p:nvPr/>
        </p:nvSpPr>
        <p:spPr>
          <a:xfrm rot="0">
            <a:off x="0" y="4596310"/>
            <a:ext cx="9144000" cy="0"/>
          </a:xfrm>
          <a:prstGeom prst="line"/>
          <a:noFill/>
          <a:ln w="12700" cmpd="sng" cap="flat">
            <a:solidFill>
              <a:srgbClr val="000001">
                <a:alpha val="20000"/>
              </a:srgbClr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4117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2400" b="0" i="0" kern="1200" cap="all">
          <a:solidFill>
            <a:schemeClr val="tx1"/>
          </a:solidFill>
          <a:latin typeface="Gill Sans MT" pitchFamily="0" charset="0"/>
          <a:ea typeface="等线 Light" pitchFamily="0" charset="0"/>
          <a:cs typeface="Gill Sans MT" pitchFamily="0" charset="0"/>
        </a:defRPr>
      </a:lvl1pPr>
    </p:titleStyle>
    <p:bodyStyle>
      <a:lvl1pPr marL="171450" indent="-171450" algn="l" defTabSz="914400" eaLnBrk="1" fontAlgn="auto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1pPr>
      <a:lvl2pPr marL="5143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1350" kern="1200" cap="none" baseline="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2pPr>
      <a:lvl3pPr marL="8572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3pPr>
      <a:lvl4pPr marL="12001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1050" kern="1200" cap="none" baseline="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4pPr>
      <a:lvl5pPr marL="15430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900" kern="120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5pPr>
      <a:lvl6pPr marL="18859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900" kern="120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6pPr>
      <a:lvl7pPr marL="22288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900" kern="120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7pPr>
      <a:lvl8pPr marL="25717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900" kern="1200" baseline="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8pPr>
      <a:lvl9pPr marL="2571750" indent="-171450" algn="l" defTabSz="914400" eaLnBrk="1" fontAlgn="auto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itchFamily="34" charset="0"/>
        <a:buChar char="•"/>
        <a:defRPr sz="900" kern="1200" baseline="0">
          <a:solidFill>
            <a:schemeClr val="tx1"/>
          </a:solidFill>
          <a:latin typeface="Gill Sans MT" pitchFamily="0" charset="0"/>
          <a:ea typeface="等线" pitchFamily="0" charset="0"/>
          <a:cs typeface="Gill Sans MT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>
            <a:spLocks/>
          </p:cNvSpPr>
          <p:nvPr/>
        </p:nvSpPr>
        <p:spPr>
          <a:xfrm rot="0">
            <a:off x="457200" y="2286000"/>
            <a:ext cx="82296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Problem Definition And Design Thinking In Noise Pollution Monitoring Using Iot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0">
            <a:off x="2286000" y="2549509"/>
            <a:ext cx="4572000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2286000" y="2549509"/>
            <a:ext cx="4572000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" name="矩形"/>
          <p:cNvSpPr>
            <a:spLocks/>
          </p:cNvSpPr>
          <p:nvPr/>
        </p:nvSpPr>
        <p:spPr>
          <a:xfrm rot="0">
            <a:off x="716785" y="521432"/>
            <a:ext cx="2722743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Gill Sans MT" pitchFamily="0" charset="0"/>
                <a:ea typeface="等线" pitchFamily="0" charset="0"/>
                <a:cs typeface="Gill Sans MT" pitchFamily="0" charset="0"/>
              </a:rPr>
              <a:t>R.Adhithyan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Gill Sans MT" pitchFamily="0" charset="0"/>
                <a:ea typeface="等线" pitchFamily="0" charset="0"/>
                <a:cs typeface="Gill Sans MT" pitchFamily="0" charset="0"/>
              </a:rPr>
              <a:t>713921106001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Gill Sans MT" pitchFamily="0" charset="0"/>
                <a:ea typeface="等线" pitchFamily="0" charset="0"/>
                <a:cs typeface="Gill Sans MT" pitchFamily="0" charset="0"/>
              </a:rPr>
              <a:t>adhithyanrajkumar7@gmail.com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3622"/>
      </p:ext>
    </p:extLst>
  </p:cSld>
  <p:clrMapOvr>
    <a:masterClrMapping/>
  </p:clrMapOvr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Implementation Challenges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Ensuring widespread adoption of the IoT noise monitoring system.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Addressing privacy concerns related to collecting and analyzing noise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Overcoming technical limitations and ensuring system reliability.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13215"/>
      </p:ext>
    </p:extLst>
  </p:cSld>
  <p:clrMapOvr>
    <a:masterClrMapping/>
  </p:clrMapOvr>
  <p:transition spd="slow"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Conclusion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Problem definition and design thinking are crucial for effective noise pollution monitoring using IoT.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understanding user needs and collaborating with stakeholders, we can develop innovative and impactful solutions.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Together, we can create healthier and more sustainable urban environments.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034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Noise pollution is a growing concern in urban areas.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 thinking can help address this issue using IoT technology.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This presentation focuses on problem definition and design thinking in noise pollution monitoring.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03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Problem Definition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problem is the excessive noise levels in urban environments.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High noise levels have negative impacts on human health and well-being.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Existing noise monitoring methods are expensive and limited in coverage.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5123"/>
      </p:ext>
    </p:extLst>
  </p:cSld>
  <p:clrMapOvr>
    <a:masterClrMapping/>
  </p:clrMapOvr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User Research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Conduct surveys and interviews to gather insights from affected individuals.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common noise pollution sources and their impact on different demographics.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Understand the specific needs and expectations of stakeholders involved.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5588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Brainstorm potential solutions to noise pollution monitoring.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Explore IoT technologies such as sensors, data analytics, and connectivity.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the feasibility, effectiveness, and scalability of each idea.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7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Prototyping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Develop a prototype of the IoT noise monitoring system.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Test the functionality and accuracy of noise sensors in different environments.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Iterate and refine the design based on user feedback and technical constraints.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357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Collaboration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Engage with stakeholders, including local authorities, urban planners, and residents.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Seek partnerships with IoT technology providers and data analytics experts.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Foster an interdisciplinary approach to tackle noise pollution collectively.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98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 Thinking Process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Empathize: Understand the needs and pain points of affected individuals.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Define: Clearly articulate the problem and its scope.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Ideate: Generate creative ideas for noise pollution monitoring solutions.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26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 Thinking Process (continued)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Prototype: Build a tangible representation of the IoT noise monitoring system.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Test: Evaluate the prototype's performance and gather user feedback.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Iterate: Make necessary adjustments based on test results and user input.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ill Sans MT" pitchFamily="0" charset="0"/>
              <a:ea typeface="等线" pitchFamily="0" charset="0"/>
              <a:cs typeface="Gill Sans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7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Gallery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</TotalTime>
  <Application>Yozo_Office</Application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Problem Definition And Design Thinking In Noise Pollution Monitoring Using Iot</dc:title>
  <dc:subject>Problem Definition And Design Thinking In Noise Pollution Monitoring Using Iot</dc:subject>
  <dc:creator>SlideMake.com</dc:creator>
  <cp:lastModifiedBy>root</cp:lastModifiedBy>
  <cp:revision>2</cp:revision>
  <dcterms:created xsi:type="dcterms:W3CDTF">2023-09-30T04:42:32Z</dcterms:created>
  <dcterms:modified xsi:type="dcterms:W3CDTF">2023-10-18T04:34:20Z</dcterms:modified>
</cp:coreProperties>
</file>