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57" r:id="rId6"/>
    <p:sldId id="258" r:id="rId7"/>
    <p:sldId id="274" r:id="rId8"/>
    <p:sldId id="275" r:id="rId9"/>
    <p:sldId id="276" r:id="rId10"/>
    <p:sldId id="277" r:id="rId11"/>
    <p:sldId id="279" r:id="rId12"/>
    <p:sldId id="280" r:id="rId13"/>
    <p:sldId id="268" r:id="rId14"/>
    <p:sldId id="264"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0704" autoAdjust="0"/>
  </p:normalViewPr>
  <p:slideViewPr>
    <p:cSldViewPr snapToGrid="0">
      <p:cViewPr varScale="1">
        <p:scale>
          <a:sx n="85" d="100"/>
          <a:sy n="85" d="100"/>
        </p:scale>
        <p:origin x="581" y="5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lvl="0" indent="0" algn="l" defTabSz="666750" rtl="0">
            <a:lnSpc>
              <a:spcPct val="100000"/>
            </a:lnSpc>
            <a:spcBef>
              <a:spcPct val="0"/>
            </a:spcBef>
            <a:spcAft>
              <a:spcPct val="35000"/>
            </a:spcAft>
            <a:buNone/>
          </a:pPr>
          <a:endParaRPr lang="en-US" sz="1400" kern="1200" spc="50" baseline="0" dirty="0">
            <a:solidFill>
              <a:prstClr val="black">
                <a:hueOff val="0"/>
                <a:satOff val="0"/>
                <a:lumOff val="0"/>
                <a:alphaOff val="0"/>
              </a:prstClr>
            </a:solidFill>
            <a:latin typeface="Tenorite"/>
            <a:ea typeface="+mn-ea"/>
            <a:cs typeface="+mn-cs"/>
          </a:endParaRP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JUPYTER NOTEBOOK</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nSpc>
              <a:spcPct val="100000"/>
            </a:lnSpc>
          </a:pPr>
          <a:endParaRPr lang="en-US" sz="1400" spc="50" baseline="0" dirty="0">
            <a:latin typeface="+mn-lt"/>
          </a:endParaRP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PYTHON</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endParaRPr lang="en-US" sz="1400" spc="50" baseline="0" dirty="0">
            <a:latin typeface="+mn-lt"/>
          </a:endParaRP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LIBROSA</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endParaRPr lang="en-US" sz="1400" kern="1200" spc="50" baseline="0" dirty="0">
            <a:solidFill>
              <a:prstClr val="black">
                <a:hueOff val="0"/>
                <a:satOff val="0"/>
                <a:lumOff val="0"/>
                <a:alphaOff val="0"/>
              </a:prstClr>
            </a:solidFill>
            <a:latin typeface="Tenorite"/>
            <a:ea typeface="+mn-ea"/>
            <a:cs typeface="+mn-cs"/>
          </a:endParaRP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endParaRPr lang="en-US" sz="1400" kern="1200" spc="50" baseline="0" dirty="0">
            <a:solidFill>
              <a:prstClr val="black">
                <a:hueOff val="0"/>
                <a:satOff val="0"/>
                <a:lumOff val="0"/>
                <a:alphaOff val="0"/>
              </a:prstClr>
            </a:solidFill>
            <a:latin typeface="Tenorite"/>
            <a:ea typeface="+mn-ea"/>
            <a:cs typeface="+mn-cs"/>
          </a:endParaRP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NUMPY</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Tenorite"/>
              <a:ea typeface="+mn-ea"/>
              <a:cs typeface="+mn-cs"/>
            </a:rPr>
            <a:t>PYAUDIO</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dgm:presLayoutVars>
          <dgm:chMax val="0"/>
          <dgm:chPref val="0"/>
        </dgm:presLayoutVars>
      </dgm:prSet>
      <dgm:spPr/>
    </dgm:pt>
    <dgm:pt modelId="{22359DD7-1BFB-4900-BAE6-6084F2F57988}" type="pres">
      <dgm:prSet presAssocID="{73D947E0-108F-4D20-A71E-3CF329F97212}" presName="desTx" presStyleLbl="alignAccFollowNode1" presStyleIdx="0" presStyleCnt="5">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dgm:presLayoutVars>
          <dgm:chMax val="0"/>
          <dgm:chPref val="0"/>
        </dgm:presLayoutVars>
      </dgm:prSet>
      <dgm:spPr/>
    </dgm:pt>
    <dgm:pt modelId="{4FEB85EB-D046-4CDB-8A62-BBCE260C4490}" type="pres">
      <dgm:prSet presAssocID="{B1AFA1AF-0FF8-45B3-A6D0-0E255A2F637D}" presName="desTx" presStyleLbl="alignAccFollowNode1" presStyleIdx="1" presStyleCnt="5">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dgm:presLayoutVars>
          <dgm:chMax val="0"/>
          <dgm:chPref val="0"/>
        </dgm:presLayoutVars>
      </dgm:prSet>
      <dgm:spPr/>
    </dgm:pt>
    <dgm:pt modelId="{6B5FE59C-B471-448A-AA7A-B526DCC4D4CA}" type="pres">
      <dgm:prSet presAssocID="{E9682B4F-0217-4B50-923E-C104AA24290F}" presName="desTx" presStyleLbl="alignAccFollowNode1" presStyleIdx="2" presStyleCnt="5">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dgm:presLayoutVars>
          <dgm:chMax val="0"/>
          <dgm:chPref val="0"/>
        </dgm:presLayoutVars>
      </dgm:prSet>
      <dgm:spPr/>
    </dgm:pt>
    <dgm:pt modelId="{C42A8BDE-B838-475D-AFDE-17B60D744AB6}" type="pres">
      <dgm:prSet presAssocID="{4F85505A-81B6-4FDA-A144-900B71DAD946}" presName="desTx" presStyleLbl="alignAccFollowNode1" presStyleIdx="3" presStyleCnt="5">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dgm:presLayoutVars>
          <dgm:chMax val="0"/>
          <dgm:chPref val="0"/>
        </dgm:presLayoutVars>
      </dgm:prSet>
      <dgm:spPr/>
    </dgm:pt>
    <dgm:pt modelId="{C8429E68-36DD-4F6A-A2F4-7CCDADCEFAD1}" type="pres">
      <dgm:prSet presAssocID="{A2322D3A-7AC2-4C5C-9D7E-EAB2313D47D4}" presName="desTx" presStyleLbl="alignAccFollowNode1" presStyleIdx="4" presStyleCnt="5">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13760" y="748982"/>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JUPYTER NOTEBOOK</a:t>
          </a:r>
        </a:p>
      </dsp:txBody>
      <dsp:txXfrm>
        <a:off x="13760" y="748982"/>
        <a:ext cx="2011384" cy="603415"/>
      </dsp:txXfrm>
    </dsp:sp>
    <dsp:sp modelId="{22359DD7-1BFB-4900-BAE6-6084F2F57988}">
      <dsp:nvSpPr>
        <dsp:cNvPr id="0" name=""/>
        <dsp:cNvSpPr/>
      </dsp:nvSpPr>
      <dsp:spPr>
        <a:xfrm>
          <a:off x="13760" y="1352397"/>
          <a:ext cx="2011384" cy="164353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622300">
            <a:lnSpc>
              <a:spcPct val="100000"/>
            </a:lnSpc>
            <a:spcBef>
              <a:spcPct val="0"/>
            </a:spcBef>
            <a:spcAft>
              <a:spcPct val="35000"/>
            </a:spcAft>
            <a:buNone/>
          </a:pPr>
          <a:endParaRPr lang="en-US" sz="1400" kern="1200" spc="50" baseline="0" dirty="0">
            <a:latin typeface="+mn-lt"/>
          </a:endParaRPr>
        </a:p>
      </dsp:txBody>
      <dsp:txXfrm>
        <a:off x="13760" y="1352397"/>
        <a:ext cx="2011384" cy="1643532"/>
      </dsp:txXfrm>
    </dsp:sp>
    <dsp:sp modelId="{C4F84DEA-2002-4D32-8E80-70EEE05E345A}">
      <dsp:nvSpPr>
        <dsp:cNvPr id="0" name=""/>
        <dsp:cNvSpPr/>
      </dsp:nvSpPr>
      <dsp:spPr>
        <a:xfrm>
          <a:off x="2132933" y="748982"/>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PYTHON</a:t>
          </a:r>
        </a:p>
      </dsp:txBody>
      <dsp:txXfrm>
        <a:off x="2132933" y="748982"/>
        <a:ext cx="2011384" cy="603415"/>
      </dsp:txXfrm>
    </dsp:sp>
    <dsp:sp modelId="{4FEB85EB-D046-4CDB-8A62-BBCE260C4490}">
      <dsp:nvSpPr>
        <dsp:cNvPr id="0" name=""/>
        <dsp:cNvSpPr/>
      </dsp:nvSpPr>
      <dsp:spPr>
        <a:xfrm>
          <a:off x="2132933" y="1352397"/>
          <a:ext cx="2011384" cy="164353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622300">
            <a:lnSpc>
              <a:spcPct val="100000"/>
            </a:lnSpc>
            <a:spcBef>
              <a:spcPct val="0"/>
            </a:spcBef>
            <a:spcAft>
              <a:spcPct val="35000"/>
            </a:spcAft>
            <a:buNone/>
          </a:pPr>
          <a:endParaRPr lang="en-US" sz="1400" kern="1200" spc="50" baseline="0" dirty="0">
            <a:latin typeface="+mn-lt"/>
          </a:endParaRPr>
        </a:p>
      </dsp:txBody>
      <dsp:txXfrm>
        <a:off x="2132933" y="1352397"/>
        <a:ext cx="2011384" cy="1643532"/>
      </dsp:txXfrm>
    </dsp:sp>
    <dsp:sp modelId="{49B7F8FA-D256-41EF-9327-52A3551D9A60}">
      <dsp:nvSpPr>
        <dsp:cNvPr id="0" name=""/>
        <dsp:cNvSpPr/>
      </dsp:nvSpPr>
      <dsp:spPr>
        <a:xfrm>
          <a:off x="4252107" y="748982"/>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LIBROSA</a:t>
          </a:r>
        </a:p>
      </dsp:txBody>
      <dsp:txXfrm>
        <a:off x="4252107" y="748982"/>
        <a:ext cx="2011384" cy="603415"/>
      </dsp:txXfrm>
    </dsp:sp>
    <dsp:sp modelId="{6B5FE59C-B471-448A-AA7A-B526DCC4D4CA}">
      <dsp:nvSpPr>
        <dsp:cNvPr id="0" name=""/>
        <dsp:cNvSpPr/>
      </dsp:nvSpPr>
      <dsp:spPr>
        <a:xfrm>
          <a:off x="4252107" y="1352397"/>
          <a:ext cx="2011384" cy="164353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666750">
            <a:lnSpc>
              <a:spcPct val="100000"/>
            </a:lnSpc>
            <a:spcBef>
              <a:spcPct val="0"/>
            </a:spcBef>
            <a:spcAft>
              <a:spcPct val="35000"/>
            </a:spcAft>
            <a:buNone/>
          </a:pPr>
          <a:endParaRPr lang="en-US" sz="1400" kern="1200" spc="50" baseline="0" dirty="0">
            <a:solidFill>
              <a:prstClr val="black">
                <a:hueOff val="0"/>
                <a:satOff val="0"/>
                <a:lumOff val="0"/>
                <a:alphaOff val="0"/>
              </a:prstClr>
            </a:solidFill>
            <a:latin typeface="Tenorite"/>
            <a:ea typeface="+mn-ea"/>
            <a:cs typeface="+mn-cs"/>
          </a:endParaRPr>
        </a:p>
      </dsp:txBody>
      <dsp:txXfrm>
        <a:off x="4252107" y="1352397"/>
        <a:ext cx="2011384" cy="1643532"/>
      </dsp:txXfrm>
    </dsp:sp>
    <dsp:sp modelId="{4132ECB1-6BEF-4935-AFA3-B2EAA48FDE7E}">
      <dsp:nvSpPr>
        <dsp:cNvPr id="0" name=""/>
        <dsp:cNvSpPr/>
      </dsp:nvSpPr>
      <dsp:spPr>
        <a:xfrm>
          <a:off x="6371281" y="748982"/>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PYAUDIO</a:t>
          </a:r>
        </a:p>
      </dsp:txBody>
      <dsp:txXfrm>
        <a:off x="6371281" y="748982"/>
        <a:ext cx="2011384" cy="603415"/>
      </dsp:txXfrm>
    </dsp:sp>
    <dsp:sp modelId="{C42A8BDE-B838-475D-AFDE-17B60D744AB6}">
      <dsp:nvSpPr>
        <dsp:cNvPr id="0" name=""/>
        <dsp:cNvSpPr/>
      </dsp:nvSpPr>
      <dsp:spPr>
        <a:xfrm>
          <a:off x="6371281" y="1352397"/>
          <a:ext cx="2011384" cy="164353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666750" rtl="0">
            <a:lnSpc>
              <a:spcPct val="100000"/>
            </a:lnSpc>
            <a:spcBef>
              <a:spcPct val="0"/>
            </a:spcBef>
            <a:spcAft>
              <a:spcPct val="35000"/>
            </a:spcAft>
            <a:buNone/>
          </a:pPr>
          <a:endParaRPr lang="en-US" sz="1400" kern="1200" spc="50" baseline="0" dirty="0">
            <a:solidFill>
              <a:prstClr val="black">
                <a:hueOff val="0"/>
                <a:satOff val="0"/>
                <a:lumOff val="0"/>
                <a:alphaOff val="0"/>
              </a:prstClr>
            </a:solidFill>
            <a:latin typeface="Tenorite"/>
            <a:ea typeface="+mn-ea"/>
            <a:cs typeface="+mn-cs"/>
          </a:endParaRPr>
        </a:p>
      </dsp:txBody>
      <dsp:txXfrm>
        <a:off x="6371281" y="1352397"/>
        <a:ext cx="2011384" cy="1643532"/>
      </dsp:txXfrm>
    </dsp:sp>
    <dsp:sp modelId="{59606EB9-9F10-4D12-A33F-A242FDCC0D0F}">
      <dsp:nvSpPr>
        <dsp:cNvPr id="0" name=""/>
        <dsp:cNvSpPr/>
      </dsp:nvSpPr>
      <dsp:spPr>
        <a:xfrm>
          <a:off x="8490455" y="748982"/>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NUMPY</a:t>
          </a:r>
        </a:p>
      </dsp:txBody>
      <dsp:txXfrm>
        <a:off x="8490455" y="748982"/>
        <a:ext cx="2011384" cy="603415"/>
      </dsp:txXfrm>
    </dsp:sp>
    <dsp:sp modelId="{C8429E68-36DD-4F6A-A2F4-7CCDADCEFAD1}">
      <dsp:nvSpPr>
        <dsp:cNvPr id="0" name=""/>
        <dsp:cNvSpPr/>
      </dsp:nvSpPr>
      <dsp:spPr>
        <a:xfrm>
          <a:off x="8490455" y="1352397"/>
          <a:ext cx="2011384" cy="164353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endParaRPr lang="en-US" sz="1400" kern="1200" spc="50" baseline="0" dirty="0">
            <a:solidFill>
              <a:prstClr val="black">
                <a:hueOff val="0"/>
                <a:satOff val="0"/>
                <a:lumOff val="0"/>
                <a:alphaOff val="0"/>
              </a:prstClr>
            </a:solidFill>
            <a:latin typeface="Tenorite"/>
            <a:ea typeface="+mn-ea"/>
            <a:cs typeface="+mn-cs"/>
          </a:endParaRPr>
        </a:p>
      </dsp:txBody>
      <dsp:txXfrm>
        <a:off x="8490455" y="1352397"/>
        <a:ext cx="2011384" cy="1643532"/>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4/10/2022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3.jfif"/><Relationship Id="rId2" Type="http://schemas.openxmlformats.org/officeDocument/2006/relationships/image" Target="../media/image22.jfif"/><Relationship Id="rId1" Type="http://schemas.openxmlformats.org/officeDocument/2006/relationships/slideLayout" Target="../slideLayouts/slideLayout8.xml"/><Relationship Id="rId5" Type="http://schemas.openxmlformats.org/officeDocument/2006/relationships/image" Target="../media/image25.jfif"/><Relationship Id="rId4" Type="http://schemas.openxmlformats.org/officeDocument/2006/relationships/image" Target="../media/image24.jf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uwrfkaggler/ravdess-emotional-speech-audio"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hyperlink" Target="http://api.si.lycee.ecmorlaix.fr/APprentissagePythonJupyter/" TargetMode="External"/><Relationship Id="rId13" Type="http://schemas.openxmlformats.org/officeDocument/2006/relationships/image" Target="../media/image21.png"/><Relationship Id="rId3" Type="http://schemas.openxmlformats.org/officeDocument/2006/relationships/diagramLayout" Target="../diagrams/layout1.xml"/><Relationship Id="rId7" Type="http://schemas.openxmlformats.org/officeDocument/2006/relationships/image" Target="../media/image17.png"/><Relationship Id="rId12" Type="http://schemas.openxmlformats.org/officeDocument/2006/relationships/image" Target="../media/image20.png"/><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11" Type="http://schemas.openxmlformats.org/officeDocument/2006/relationships/image" Target="../media/image19.png"/><Relationship Id="rId5" Type="http://schemas.openxmlformats.org/officeDocument/2006/relationships/diagramColors" Target="../diagrams/colors1.xml"/><Relationship Id="rId10" Type="http://schemas.openxmlformats.org/officeDocument/2006/relationships/hyperlink" Target="https://en.wikiversity.org/wiki/Python_Concepts" TargetMode="External"/><Relationship Id="rId4" Type="http://schemas.openxmlformats.org/officeDocument/2006/relationships/diagramQuickStyle" Target="../diagrams/quickStyle1.xml"/><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631194" y="3466647"/>
            <a:ext cx="4941771" cy="1122202"/>
          </a:xfrm>
        </p:spPr>
        <p:txBody>
          <a:bodyPr/>
          <a:lstStyle/>
          <a:p>
            <a:r>
              <a:rPr lang="en-US" dirty="0"/>
              <a:t>SPEECH EMOTION RECOGNITION</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631195" y="4715434"/>
            <a:ext cx="4941770" cy="1721224"/>
          </a:xfrm>
        </p:spPr>
        <p:txBody>
          <a:bodyPr>
            <a:normAutofit/>
          </a:bodyPr>
          <a:lstStyle/>
          <a:p>
            <a:r>
              <a:rPr lang="en-US" dirty="0"/>
              <a:t>TEAM NUMBER : HT009</a:t>
            </a:r>
          </a:p>
          <a:p>
            <a:r>
              <a:rPr lang="en-US" dirty="0"/>
              <a:t>SDG GOAL : 3 GOOD HEALTH AND WELL BEING</a:t>
            </a:r>
          </a:p>
          <a:p>
            <a:r>
              <a:rPr lang="en-US" dirty="0"/>
              <a:t>TEAM NAME : CHICKEN WINGS</a:t>
            </a:r>
          </a:p>
          <a:p>
            <a:endParaRPr lang="en-US"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Demonstration video</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APRIL 2022</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HACK@SRET</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2303579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892177"/>
            <a:ext cx="8421688" cy="1325563"/>
          </a:xfrm>
        </p:spPr>
        <p:txBody>
          <a:bodyPr/>
          <a:lstStyle/>
          <a:p>
            <a:r>
              <a:rPr lang="en-US" dirty="0"/>
              <a:t>MEET OUR TEAM</a:t>
            </a:r>
          </a:p>
        </p:txBody>
      </p:sp>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1228568" y="5084524"/>
            <a:ext cx="2317707" cy="343061"/>
          </a:xfrm>
        </p:spPr>
        <p:txBody>
          <a:bodyPr/>
          <a:lstStyle/>
          <a:p>
            <a:r>
              <a:rPr lang="en-US" dirty="0"/>
              <a:t>KUMARESH N M</a:t>
            </a:r>
          </a:p>
        </p:txBody>
      </p:sp>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a:xfrm>
            <a:off x="1487181" y="5464114"/>
            <a:ext cx="1845511" cy="343061"/>
          </a:xfrm>
        </p:spPr>
        <p:txBody>
          <a:bodyPr/>
          <a:lstStyle/>
          <a:p>
            <a:r>
              <a:rPr lang="en-US" dirty="0"/>
              <a:t>E0320004</a:t>
            </a:r>
          </a:p>
        </p:txBody>
      </p:sp>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3578300" y="5084524"/>
            <a:ext cx="2330816" cy="343061"/>
          </a:xfrm>
        </p:spPr>
        <p:txBody>
          <a:bodyPr/>
          <a:lstStyle/>
          <a:p>
            <a:r>
              <a:rPr lang="en-US" dirty="0"/>
              <a:t>ADHITHYAN B</a:t>
            </a:r>
          </a:p>
        </p:txBody>
      </p:sp>
      <p:sp>
        <p:nvSpPr>
          <p:cNvPr id="12" name="Text Placeholder 11">
            <a:extLst>
              <a:ext uri="{FF2B5EF4-FFF2-40B4-BE49-F238E27FC236}">
                <a16:creationId xmlns:a16="http://schemas.microsoft.com/office/drawing/2014/main" id="{E017101B-2009-4267-8513-19000E37B1F0}"/>
              </a:ext>
            </a:extLst>
          </p:cNvPr>
          <p:cNvSpPr>
            <a:spLocks noGrp="1"/>
          </p:cNvSpPr>
          <p:nvPr>
            <p:ph type="body" idx="22"/>
          </p:nvPr>
        </p:nvSpPr>
        <p:spPr>
          <a:xfrm>
            <a:off x="3836913" y="5478796"/>
            <a:ext cx="1855949" cy="343061"/>
          </a:xfrm>
        </p:spPr>
        <p:txBody>
          <a:bodyPr/>
          <a:lstStyle/>
          <a:p>
            <a:r>
              <a:rPr lang="en-US" dirty="0"/>
              <a:t>E0320005</a:t>
            </a:r>
          </a:p>
        </p:txBody>
      </p:sp>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6068964" y="5084524"/>
            <a:ext cx="2317707" cy="343061"/>
          </a:xfrm>
        </p:spPr>
        <p:txBody>
          <a:bodyPr/>
          <a:lstStyle/>
          <a:p>
            <a:r>
              <a:rPr lang="en-US" dirty="0"/>
              <a:t>DHRISH S KUMAR</a:t>
            </a:r>
          </a:p>
        </p:txBody>
      </p:sp>
      <p:sp>
        <p:nvSpPr>
          <p:cNvPr id="13" name="Text Placeholder 12">
            <a:extLst>
              <a:ext uri="{FF2B5EF4-FFF2-40B4-BE49-F238E27FC236}">
                <a16:creationId xmlns:a16="http://schemas.microsoft.com/office/drawing/2014/main" id="{D40B843D-6615-46EB-A813-BEBD624EC685}"/>
              </a:ext>
            </a:extLst>
          </p:cNvPr>
          <p:cNvSpPr>
            <a:spLocks noGrp="1"/>
          </p:cNvSpPr>
          <p:nvPr>
            <p:ph type="body" idx="23"/>
          </p:nvPr>
        </p:nvSpPr>
        <p:spPr>
          <a:xfrm>
            <a:off x="6327577" y="5478796"/>
            <a:ext cx="1845511" cy="343061"/>
          </a:xfrm>
        </p:spPr>
        <p:txBody>
          <a:bodyPr/>
          <a:lstStyle/>
          <a:p>
            <a:r>
              <a:rPr lang="en-US" dirty="0"/>
              <a:t>E030008</a:t>
            </a:r>
          </a:p>
        </p:txBody>
      </p:sp>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8488845" y="5084524"/>
            <a:ext cx="2317706" cy="343061"/>
          </a:xfrm>
        </p:spPr>
        <p:txBody>
          <a:bodyPr/>
          <a:lstStyle/>
          <a:p>
            <a:r>
              <a:rPr lang="en-US" dirty="0"/>
              <a:t>ROHIT A CH</a:t>
            </a:r>
          </a:p>
        </p:txBody>
      </p:sp>
      <p:sp>
        <p:nvSpPr>
          <p:cNvPr id="14" name="Text Placeholder 13">
            <a:extLst>
              <a:ext uri="{FF2B5EF4-FFF2-40B4-BE49-F238E27FC236}">
                <a16:creationId xmlns:a16="http://schemas.microsoft.com/office/drawing/2014/main" id="{3099A0B0-BDD0-48DA-AA3E-13153E65129F}"/>
              </a:ext>
            </a:extLst>
          </p:cNvPr>
          <p:cNvSpPr>
            <a:spLocks noGrp="1"/>
          </p:cNvSpPr>
          <p:nvPr>
            <p:ph type="body" idx="24"/>
          </p:nvPr>
        </p:nvSpPr>
        <p:spPr>
          <a:xfrm>
            <a:off x="8747458" y="5464114"/>
            <a:ext cx="1845510" cy="343061"/>
          </a:xfrm>
        </p:spPr>
        <p:txBody>
          <a:bodyPr/>
          <a:lstStyle/>
          <a:p>
            <a:r>
              <a:rPr lang="en-US" dirty="0"/>
              <a:t>E0320022</a:t>
            </a:r>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dirty="0"/>
              <a:t>20XX</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HACK@SRET</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
        <p:nvSpPr>
          <p:cNvPr id="4" name="AutoShape 2">
            <a:extLst>
              <a:ext uri="{FF2B5EF4-FFF2-40B4-BE49-F238E27FC236}">
                <a16:creationId xmlns:a16="http://schemas.microsoft.com/office/drawing/2014/main" id="{22E56CD7-F45E-4963-B12B-E9DF1301280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5" name="Picture Placeholder 14">
            <a:extLst>
              <a:ext uri="{FF2B5EF4-FFF2-40B4-BE49-F238E27FC236}">
                <a16:creationId xmlns:a16="http://schemas.microsoft.com/office/drawing/2014/main" id="{D4988EA4-01F1-4509-A2C6-849EB76B8B3B}"/>
              </a:ext>
            </a:extLst>
          </p:cNvPr>
          <p:cNvPicPr>
            <a:picLocks noGrp="1" noChangeAspect="1"/>
          </p:cNvPicPr>
          <p:nvPr>
            <p:ph type="pic" sz="quarter" idx="15"/>
          </p:nvPr>
        </p:nvPicPr>
        <p:blipFill rotWithShape="1">
          <a:blip r:embed="rId2"/>
          <a:srcRect l="865" t="1421" r="-865" b="21815"/>
          <a:stretch/>
        </p:blipFill>
        <p:spPr>
          <a:xfrm>
            <a:off x="3836914" y="2886074"/>
            <a:ext cx="1845511" cy="1845511"/>
          </a:xfrm>
        </p:spPr>
      </p:pic>
      <p:pic>
        <p:nvPicPr>
          <p:cNvPr id="26" name="Picture Placeholder 25" descr="A person leaning against a stone pillar&#10;&#10;Description automatically generated with low confidence">
            <a:extLst>
              <a:ext uri="{FF2B5EF4-FFF2-40B4-BE49-F238E27FC236}">
                <a16:creationId xmlns:a16="http://schemas.microsoft.com/office/drawing/2014/main" id="{486D552C-D5C2-4407-B41C-B74E546A4010}"/>
              </a:ext>
            </a:extLst>
          </p:cNvPr>
          <p:cNvPicPr>
            <a:picLocks noGrp="1" noChangeAspect="1"/>
          </p:cNvPicPr>
          <p:nvPr>
            <p:ph type="pic" sz="quarter" idx="16"/>
          </p:nvPr>
        </p:nvPicPr>
        <p:blipFill rotWithShape="1">
          <a:blip r:embed="rId3"/>
          <a:srcRect t="26678" b="17148"/>
          <a:stretch/>
        </p:blipFill>
        <p:spPr>
          <a:xfrm>
            <a:off x="6327578" y="2886074"/>
            <a:ext cx="1845511" cy="1845511"/>
          </a:xfrm>
        </p:spPr>
      </p:pic>
      <p:pic>
        <p:nvPicPr>
          <p:cNvPr id="30" name="Picture Placeholder 29" descr="A person with his hand on his chin&#10;&#10;Description automatically generated with medium confidence">
            <a:extLst>
              <a:ext uri="{FF2B5EF4-FFF2-40B4-BE49-F238E27FC236}">
                <a16:creationId xmlns:a16="http://schemas.microsoft.com/office/drawing/2014/main" id="{DDF59A4A-07A7-47EE-8BE9-E14323894B4B}"/>
              </a:ext>
            </a:extLst>
          </p:cNvPr>
          <p:cNvPicPr>
            <a:picLocks noGrp="1" noChangeAspect="1"/>
          </p:cNvPicPr>
          <p:nvPr>
            <p:ph type="pic" sz="quarter" idx="17"/>
          </p:nvPr>
        </p:nvPicPr>
        <p:blipFill>
          <a:blip r:embed="rId4"/>
          <a:srcRect/>
          <a:stretch>
            <a:fillRect/>
          </a:stretch>
        </p:blipFill>
        <p:spPr/>
      </p:pic>
      <p:pic>
        <p:nvPicPr>
          <p:cNvPr id="38" name="Picture Placeholder 37" descr="A person smiling for the camera&#10;&#10;Description automatically generated with medium confidence">
            <a:extLst>
              <a:ext uri="{FF2B5EF4-FFF2-40B4-BE49-F238E27FC236}">
                <a16:creationId xmlns:a16="http://schemas.microsoft.com/office/drawing/2014/main" id="{76AB1180-0721-4791-BC55-7379B4897FF9}"/>
              </a:ext>
            </a:extLst>
          </p:cNvPr>
          <p:cNvPicPr>
            <a:picLocks noGrp="1" noChangeAspect="1"/>
          </p:cNvPicPr>
          <p:nvPr>
            <p:ph type="pic" sz="quarter" idx="14"/>
          </p:nvPr>
        </p:nvPicPr>
        <p:blipFill>
          <a:blip r:embed="rId5"/>
          <a:srcRect l="140" r="140"/>
          <a:stretch>
            <a:fillRect/>
          </a:stretch>
        </p:blipFill>
        <p:spPr/>
      </p:pic>
    </p:spTree>
    <p:extLst>
      <p:ext uri="{BB962C8B-B14F-4D97-AF65-F5344CB8AC3E}">
        <p14:creationId xmlns:p14="http://schemas.microsoft.com/office/powerpoint/2010/main" val="2619301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2180512"/>
            <a:ext cx="4179570" cy="1524735"/>
          </a:xfrm>
        </p:spPr>
        <p:txBody>
          <a:bodyPr/>
          <a:lstStyle/>
          <a:p>
            <a:r>
              <a:rPr lang="en-US" dirty="0"/>
              <a:t>THANK YOU</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APRIL 2022</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HACK@SRET</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499" y="1020445"/>
            <a:ext cx="4269441" cy="1325563"/>
          </a:xfrm>
        </p:spPr>
        <p:txBody>
          <a:bodyPr/>
          <a:lstStyle/>
          <a:p>
            <a:r>
              <a:rPr lang="en-US" dirty="0"/>
              <a:t>Problem statement</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4269440" cy="2913380"/>
          </a:xfrm>
        </p:spPr>
        <p:txBody>
          <a:bodyPr>
            <a:normAutofit/>
          </a:bodyPr>
          <a:lstStyle/>
          <a:p>
            <a:pPr marL="285750" indent="-285750">
              <a:buFont typeface="Arial" panose="020B0604020202020204" pitchFamily="34" charset="0"/>
              <a:buChar char="•"/>
            </a:pPr>
            <a:r>
              <a:rPr lang="en-US" dirty="0"/>
              <a:t>Goal is to use a model-based approach for speech emotion recognition in real time environment.</a:t>
            </a:r>
          </a:p>
          <a:p>
            <a:pPr marL="285750" indent="-285750">
              <a:buFont typeface="Arial" panose="020B0604020202020204" pitchFamily="34" charset="0"/>
              <a:buChar char="•"/>
            </a:pPr>
            <a:r>
              <a:rPr lang="en-US" dirty="0"/>
              <a:t>Focuses on emotion detection through acted scenarios although people expresses their emotions by voice naturally.</a:t>
            </a:r>
          </a:p>
          <a:p>
            <a:pPr marL="285750" indent="-285750">
              <a:buFont typeface="Arial" panose="020B0604020202020204" pitchFamily="34" charset="0"/>
              <a:buChar char="•"/>
            </a:pPr>
            <a:r>
              <a:rPr lang="en-US" dirty="0"/>
              <a:t>Programmed to work on pipelined architecture and parallel processing.</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APRIL 2022</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HACK@SRET</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186564"/>
            <a:ext cx="5111750" cy="1204912"/>
          </a:xfrm>
        </p:spPr>
        <p:txBody>
          <a:bodyPr/>
          <a:lstStyle/>
          <a:p>
            <a:r>
              <a:rPr lang="en-US" dirty="0"/>
              <a:t>OBJECTIVES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025400"/>
            <a:ext cx="5433172" cy="2646036"/>
          </a:xfrm>
        </p:spPr>
        <p:txBody>
          <a:bodyPr>
            <a:normAutofit/>
          </a:bodyPr>
          <a:lstStyle/>
          <a:p>
            <a:pPr marL="285750" indent="-285750">
              <a:buFont typeface="Arial" panose="020B0604020202020204" pitchFamily="34" charset="0"/>
              <a:buChar char="•"/>
            </a:pPr>
            <a:r>
              <a:rPr lang="en-US" dirty="0"/>
              <a:t>Speech Emotion Recognition is to improve human-machine interface.</a:t>
            </a:r>
          </a:p>
          <a:p>
            <a:pPr marL="285750" indent="-285750">
              <a:buFont typeface="Arial" panose="020B0604020202020204" pitchFamily="34" charset="0"/>
              <a:buChar char="•"/>
            </a:pPr>
            <a:r>
              <a:rPr lang="en-US" dirty="0"/>
              <a:t>It aims to track a person’s psychological status.</a:t>
            </a:r>
          </a:p>
          <a:p>
            <a:pPr marL="285750" indent="-285750">
              <a:buFont typeface="Arial" panose="020B0604020202020204" pitchFamily="34" charset="0"/>
              <a:buChar char="•"/>
            </a:pPr>
            <a:r>
              <a:rPr lang="en-US" dirty="0"/>
              <a:t>To recognize an emotion of a person precisely under noisy conditions.</a:t>
            </a:r>
          </a:p>
          <a:p>
            <a:pPr marL="285750" indent="-285750">
              <a:buFont typeface="Arial" panose="020B0604020202020204" pitchFamily="34" charset="0"/>
              <a:buChar char="•"/>
            </a:pPr>
            <a:r>
              <a:rPr lang="en-US" dirty="0"/>
              <a:t>Estimating the speech features of noise-corrupted emotional speeches reliably.</a:t>
            </a:r>
          </a:p>
          <a:p>
            <a:pPr marL="285750" indent="-285750">
              <a:buFont typeface="Arial" panose="020B0604020202020204" pitchFamily="34" charset="0"/>
              <a:buChar char="•"/>
            </a:pPr>
            <a:r>
              <a:rPr lang="en-US" dirty="0"/>
              <a:t>For making it essential to take rational as well as intelligent decisions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APRIL 2022</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HACK@SRET</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2112" y="1679341"/>
            <a:ext cx="8421688" cy="1325563"/>
          </a:xfrm>
        </p:spPr>
        <p:txBody>
          <a:bodyPr/>
          <a:lstStyle/>
          <a:p>
            <a:r>
              <a:rPr lang="en-US" dirty="0"/>
              <a:t>Dataset used</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1" y="2786344"/>
            <a:ext cx="3924300" cy="823912"/>
          </a:xfrm>
        </p:spPr>
        <p:txBody>
          <a:bodyPr/>
          <a:lstStyle/>
          <a:p>
            <a:r>
              <a:rPr lang="en-US" dirty="0"/>
              <a:t>DESCRIPTION</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1" y="3757496"/>
            <a:ext cx="3924300" cy="1997867"/>
          </a:xfrm>
        </p:spPr>
        <p:txBody>
          <a:bodyPr>
            <a:normAutofit/>
          </a:bodyPr>
          <a:lstStyle/>
          <a:p>
            <a:r>
              <a:rPr lang="en-US" dirty="0"/>
              <a:t>Name : RAVDESS</a:t>
            </a:r>
          </a:p>
          <a:p>
            <a:r>
              <a:rPr lang="en-US" dirty="0"/>
              <a:t>It is multimodal database or emotional speech that has been validated.</a:t>
            </a:r>
          </a:p>
          <a:p>
            <a:r>
              <a:rPr lang="en-US" dirty="0"/>
              <a:t>The collection includes 24 professional actors who vocalized lexically-matched utterances in a neutral North American accent</a:t>
            </a:r>
          </a:p>
        </p:txBody>
      </p:sp>
      <p:sp>
        <p:nvSpPr>
          <p:cNvPr id="5" name="Text Placeholder 4">
            <a:extLst>
              <a:ext uri="{FF2B5EF4-FFF2-40B4-BE49-F238E27FC236}">
                <a16:creationId xmlns:a16="http://schemas.microsoft.com/office/drawing/2014/main" id="{91CDEC5F-B8EE-4BC1-843F-13135E6E7AB2}"/>
              </a:ext>
            </a:extLst>
          </p:cNvPr>
          <p:cNvSpPr>
            <a:spLocks noGrp="1"/>
          </p:cNvSpPr>
          <p:nvPr>
            <p:ph type="body" sz="quarter" idx="3"/>
          </p:nvPr>
        </p:nvSpPr>
        <p:spPr>
          <a:xfrm>
            <a:off x="7410173" y="3184994"/>
            <a:ext cx="3943627" cy="425262"/>
          </a:xfrm>
        </p:spPr>
        <p:txBody>
          <a:bodyPr/>
          <a:lstStyle/>
          <a:p>
            <a:r>
              <a:rPr lang="en-US" dirty="0"/>
              <a:t>SOURCE</a:t>
            </a:r>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7410173" y="3789878"/>
            <a:ext cx="3943627" cy="1997867"/>
          </a:xfrm>
        </p:spPr>
        <p:txBody>
          <a:bodyPr>
            <a:normAutofit/>
          </a:bodyPr>
          <a:lstStyle/>
          <a:p>
            <a:r>
              <a:rPr lang="en-US" i="1" dirty="0">
                <a:solidFill>
                  <a:schemeClr val="tx1">
                    <a:lumMod val="65000"/>
                    <a:lumOff val="35000"/>
                  </a:schemeClr>
                </a:solidFill>
                <a:hlinkClick r:id="rId2">
                  <a:extLst>
                    <a:ext uri="{A12FA001-AC4F-418D-AE19-62706E023703}">
                      <ahyp:hlinkClr xmlns:ahyp="http://schemas.microsoft.com/office/drawing/2018/hyperlinkcolor" val="tx"/>
                    </a:ext>
                  </a:extLst>
                </a:hlinkClick>
              </a:rPr>
              <a:t>https://www.kaggle.com/datasets/uwrfkaggler/ravdess-emotional-speech-audio</a:t>
            </a:r>
            <a:endParaRPr lang="en-US" i="1" dirty="0">
              <a:solidFill>
                <a:schemeClr val="tx1">
                  <a:lumMod val="65000"/>
                  <a:lumOff val="35000"/>
                </a:schemeClr>
              </a:solidFill>
            </a:endParaRP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APRIL 2022</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3384704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1001712"/>
            <a:ext cx="10515600" cy="1325563"/>
          </a:xfrm>
        </p:spPr>
        <p:txBody>
          <a:bodyPr/>
          <a:lstStyle/>
          <a:p>
            <a:r>
              <a:rPr lang="en-US" dirty="0"/>
              <a:t>Tools and technologies used</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2130126962"/>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APRIL 2022</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HACK@SRET</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pic>
        <p:nvPicPr>
          <p:cNvPr id="4" name="Picture 3" descr="Logo&#10;&#10;Description automatically generated">
            <a:extLst>
              <a:ext uri="{FF2B5EF4-FFF2-40B4-BE49-F238E27FC236}">
                <a16:creationId xmlns:a16="http://schemas.microsoft.com/office/drawing/2014/main" id="{C8E5A5DB-3914-423E-A3DB-3D7325998EFE}"/>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1194547" y="3572435"/>
            <a:ext cx="1360394" cy="1360394"/>
          </a:xfrm>
          <a:prstGeom prst="rect">
            <a:avLst/>
          </a:prstGeom>
        </p:spPr>
      </p:pic>
      <p:pic>
        <p:nvPicPr>
          <p:cNvPr id="10" name="Picture 9" descr="Icon&#10;&#10;Description automatically generated">
            <a:extLst>
              <a:ext uri="{FF2B5EF4-FFF2-40B4-BE49-F238E27FC236}">
                <a16:creationId xmlns:a16="http://schemas.microsoft.com/office/drawing/2014/main" id="{6E1454A2-5568-4A81-947F-C66E4027F25A}"/>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3263153" y="3572435"/>
            <a:ext cx="1360394" cy="1360394"/>
          </a:xfrm>
          <a:prstGeom prst="rect">
            <a:avLst/>
          </a:prstGeom>
        </p:spPr>
      </p:pic>
      <p:pic>
        <p:nvPicPr>
          <p:cNvPr id="1026" name="Picture 2" descr="librosa · GitHub">
            <a:extLst>
              <a:ext uri="{FF2B5EF4-FFF2-40B4-BE49-F238E27FC236}">
                <a16:creationId xmlns:a16="http://schemas.microsoft.com/office/drawing/2014/main" id="{BE594515-5F84-4993-9EBB-50DABEA1EDC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15803" y="3572435"/>
            <a:ext cx="1360394" cy="136039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A picture containing text, tableware, dishware, clipart&#10;&#10;Description automatically generated">
            <a:extLst>
              <a:ext uri="{FF2B5EF4-FFF2-40B4-BE49-F238E27FC236}">
                <a16:creationId xmlns:a16="http://schemas.microsoft.com/office/drawing/2014/main" id="{FF9F7097-E033-47A7-BCDF-16CA3B2F4912}"/>
              </a:ext>
            </a:extLst>
          </p:cNvPr>
          <p:cNvPicPr>
            <a:picLocks noChangeAspect="1"/>
          </p:cNvPicPr>
          <p:nvPr/>
        </p:nvPicPr>
        <p:blipFill rotWithShape="1">
          <a:blip r:embed="rId12"/>
          <a:srcRect r="63307"/>
          <a:stretch/>
        </p:blipFill>
        <p:spPr>
          <a:xfrm>
            <a:off x="7568453" y="3572435"/>
            <a:ext cx="1372310" cy="1360394"/>
          </a:xfrm>
          <a:prstGeom prst="rect">
            <a:avLst/>
          </a:prstGeom>
        </p:spPr>
      </p:pic>
      <p:pic>
        <p:nvPicPr>
          <p:cNvPr id="18" name="Picture 17" descr="Logo&#10;&#10;Description automatically generated">
            <a:extLst>
              <a:ext uri="{FF2B5EF4-FFF2-40B4-BE49-F238E27FC236}">
                <a16:creationId xmlns:a16="http://schemas.microsoft.com/office/drawing/2014/main" id="{545E24B2-BF7E-46A1-9DFD-6E759FE43250}"/>
              </a:ext>
            </a:extLst>
          </p:cNvPr>
          <p:cNvPicPr>
            <a:picLocks noChangeAspect="1"/>
          </p:cNvPicPr>
          <p:nvPr/>
        </p:nvPicPr>
        <p:blipFill rotWithShape="1">
          <a:blip r:embed="rId13"/>
          <a:srcRect l="5910" t="15140" r="65608" b="15731"/>
          <a:stretch/>
        </p:blipFill>
        <p:spPr>
          <a:xfrm>
            <a:off x="9733019" y="3572435"/>
            <a:ext cx="1245597" cy="1360394"/>
          </a:xfrm>
          <a:prstGeom prst="rect">
            <a:avLst/>
          </a:prstGeom>
        </p:spPr>
      </p:pic>
    </p:spTree>
    <p:extLst>
      <p:ext uri="{BB962C8B-B14F-4D97-AF65-F5344CB8AC3E}">
        <p14:creationId xmlns:p14="http://schemas.microsoft.com/office/powerpoint/2010/main" val="3792080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885156" y="892177"/>
            <a:ext cx="8421688" cy="1325563"/>
          </a:xfrm>
        </p:spPr>
        <p:txBody>
          <a:bodyPr/>
          <a:lstStyle/>
          <a:p>
            <a:r>
              <a:rPr lang="en-US" dirty="0"/>
              <a:t>WORKFLOW</a:t>
            </a:r>
          </a:p>
        </p:txBody>
      </p:sp>
      <p:sp>
        <p:nvSpPr>
          <p:cNvPr id="56" name="Date Placeholder 55">
            <a:extLst>
              <a:ext uri="{FF2B5EF4-FFF2-40B4-BE49-F238E27FC236}">
                <a16:creationId xmlns:a16="http://schemas.microsoft.com/office/drawing/2014/main" id="{B289356A-BDA0-4234-84F2-9F2F25D0D7BD}"/>
              </a:ext>
            </a:extLst>
          </p:cNvPr>
          <p:cNvSpPr>
            <a:spLocks noGrp="1"/>
          </p:cNvSpPr>
          <p:nvPr>
            <p:ph type="dt" sz="half" idx="10"/>
          </p:nvPr>
        </p:nvSpPr>
        <p:spPr>
          <a:xfrm>
            <a:off x="838200" y="6356350"/>
            <a:ext cx="2743200" cy="365125"/>
          </a:xfrm>
        </p:spPr>
        <p:txBody>
          <a:bodyPr/>
          <a:lstStyle/>
          <a:p>
            <a:r>
              <a:rPr lang="en-US" dirty="0"/>
              <a:t>APRIL 2022</a:t>
            </a:r>
          </a:p>
        </p:txBody>
      </p:sp>
      <p:sp>
        <p:nvSpPr>
          <p:cNvPr id="57" name="Footer Placeholder 56">
            <a:extLst>
              <a:ext uri="{FF2B5EF4-FFF2-40B4-BE49-F238E27FC236}">
                <a16:creationId xmlns:a16="http://schemas.microsoft.com/office/drawing/2014/main" id="{3A38BE84-957B-46B9-A315-4B5064DFF1A1}"/>
              </a:ext>
            </a:extLst>
          </p:cNvPr>
          <p:cNvSpPr>
            <a:spLocks noGrp="1"/>
          </p:cNvSpPr>
          <p:nvPr>
            <p:ph type="ftr" sz="quarter" idx="11"/>
          </p:nvPr>
        </p:nvSpPr>
        <p:spPr>
          <a:xfrm>
            <a:off x="4038600" y="6356350"/>
            <a:ext cx="4114800" cy="365125"/>
          </a:xfrm>
        </p:spPr>
        <p:txBody>
          <a:bodyPr/>
          <a:lstStyle/>
          <a:p>
            <a:r>
              <a:rPr lang="en-US" dirty="0"/>
              <a:t>HACK@SRET</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
        <p:nvSpPr>
          <p:cNvPr id="326" name="Oval 325">
            <a:extLst>
              <a:ext uri="{FF2B5EF4-FFF2-40B4-BE49-F238E27FC236}">
                <a16:creationId xmlns:a16="http://schemas.microsoft.com/office/drawing/2014/main" id="{FFDBE8E9-702B-4A62-87BD-05C82382309B}"/>
              </a:ext>
            </a:extLst>
          </p:cNvPr>
          <p:cNvSpPr/>
          <p:nvPr/>
        </p:nvSpPr>
        <p:spPr>
          <a:xfrm>
            <a:off x="5786716" y="1831096"/>
            <a:ext cx="618565" cy="5248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Start</a:t>
            </a:r>
            <a:endParaRPr lang="en-IN" sz="900" dirty="0">
              <a:solidFill>
                <a:schemeClr val="bg1"/>
              </a:solidFill>
            </a:endParaRPr>
          </a:p>
        </p:txBody>
      </p:sp>
      <p:sp>
        <p:nvSpPr>
          <p:cNvPr id="327" name="Rectangle: Rounded Corners 326">
            <a:extLst>
              <a:ext uri="{FF2B5EF4-FFF2-40B4-BE49-F238E27FC236}">
                <a16:creationId xmlns:a16="http://schemas.microsoft.com/office/drawing/2014/main" id="{69655A91-626D-4EB9-A74E-AE2384881937}"/>
              </a:ext>
            </a:extLst>
          </p:cNvPr>
          <p:cNvSpPr/>
          <p:nvPr/>
        </p:nvSpPr>
        <p:spPr>
          <a:xfrm>
            <a:off x="5396753" y="3751284"/>
            <a:ext cx="1398494" cy="288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Extraction of MFCC Features</a:t>
            </a:r>
            <a:endParaRPr lang="en-IN" sz="900" dirty="0">
              <a:solidFill>
                <a:schemeClr val="bg1"/>
              </a:solidFill>
            </a:endParaRPr>
          </a:p>
        </p:txBody>
      </p:sp>
      <p:sp>
        <p:nvSpPr>
          <p:cNvPr id="80" name="Rectangle: Rounded Corners 79">
            <a:extLst>
              <a:ext uri="{FF2B5EF4-FFF2-40B4-BE49-F238E27FC236}">
                <a16:creationId xmlns:a16="http://schemas.microsoft.com/office/drawing/2014/main" id="{9C46E18C-B109-4AE2-8DA3-A1F9E8B8F464}"/>
              </a:ext>
            </a:extLst>
          </p:cNvPr>
          <p:cNvSpPr/>
          <p:nvPr/>
        </p:nvSpPr>
        <p:spPr>
          <a:xfrm>
            <a:off x="5396753" y="4286895"/>
            <a:ext cx="1398494" cy="288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Separation of training and testing data</a:t>
            </a:r>
            <a:endParaRPr lang="en-IN" sz="900" dirty="0">
              <a:solidFill>
                <a:schemeClr val="bg1"/>
              </a:solidFill>
            </a:endParaRPr>
          </a:p>
        </p:txBody>
      </p:sp>
      <p:sp>
        <p:nvSpPr>
          <p:cNvPr id="328" name="Flowchart: Data 327">
            <a:extLst>
              <a:ext uri="{FF2B5EF4-FFF2-40B4-BE49-F238E27FC236}">
                <a16:creationId xmlns:a16="http://schemas.microsoft.com/office/drawing/2014/main" id="{184E971D-1B46-4FB8-B22A-DACBF290AEFA}"/>
              </a:ext>
            </a:extLst>
          </p:cNvPr>
          <p:cNvSpPr/>
          <p:nvPr/>
        </p:nvSpPr>
        <p:spPr>
          <a:xfrm>
            <a:off x="5396754" y="2612752"/>
            <a:ext cx="1398492" cy="35543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Speech Signal</a:t>
            </a:r>
            <a:endParaRPr lang="en-IN" sz="900" dirty="0">
              <a:solidFill>
                <a:schemeClr val="bg1"/>
              </a:solidFill>
            </a:endParaRPr>
          </a:p>
        </p:txBody>
      </p:sp>
      <p:sp>
        <p:nvSpPr>
          <p:cNvPr id="82" name="Rectangle: Rounded Corners 81">
            <a:extLst>
              <a:ext uri="{FF2B5EF4-FFF2-40B4-BE49-F238E27FC236}">
                <a16:creationId xmlns:a16="http://schemas.microsoft.com/office/drawing/2014/main" id="{F5ACB180-AD5B-4DC4-BD2C-DDC34A720026}"/>
              </a:ext>
            </a:extLst>
          </p:cNvPr>
          <p:cNvSpPr/>
          <p:nvPr/>
        </p:nvSpPr>
        <p:spPr>
          <a:xfrm>
            <a:off x="5396753" y="3215673"/>
            <a:ext cx="1398493" cy="288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Pre-Processing</a:t>
            </a:r>
            <a:endParaRPr lang="en-IN" sz="900" dirty="0">
              <a:solidFill>
                <a:schemeClr val="bg1"/>
              </a:solidFill>
            </a:endParaRPr>
          </a:p>
        </p:txBody>
      </p:sp>
      <p:sp>
        <p:nvSpPr>
          <p:cNvPr id="83" name="Flowchart: Data 82">
            <a:extLst>
              <a:ext uri="{FF2B5EF4-FFF2-40B4-BE49-F238E27FC236}">
                <a16:creationId xmlns:a16="http://schemas.microsoft.com/office/drawing/2014/main" id="{69FB1C10-26B6-4E60-B4A4-B42401F83D3E}"/>
              </a:ext>
            </a:extLst>
          </p:cNvPr>
          <p:cNvSpPr/>
          <p:nvPr/>
        </p:nvSpPr>
        <p:spPr>
          <a:xfrm>
            <a:off x="5396753" y="4786634"/>
            <a:ext cx="1398492" cy="35543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Accuracy</a:t>
            </a:r>
            <a:endParaRPr lang="en-IN" sz="900" dirty="0">
              <a:solidFill>
                <a:schemeClr val="bg1"/>
              </a:solidFill>
            </a:endParaRPr>
          </a:p>
        </p:txBody>
      </p:sp>
      <p:sp>
        <p:nvSpPr>
          <p:cNvPr id="84" name="Oval 83">
            <a:extLst>
              <a:ext uri="{FF2B5EF4-FFF2-40B4-BE49-F238E27FC236}">
                <a16:creationId xmlns:a16="http://schemas.microsoft.com/office/drawing/2014/main" id="{DAA7BC2E-1E4D-4ED9-9A59-06F10CC28D7C}"/>
              </a:ext>
            </a:extLst>
          </p:cNvPr>
          <p:cNvSpPr/>
          <p:nvPr/>
        </p:nvSpPr>
        <p:spPr>
          <a:xfrm>
            <a:off x="5786715" y="5443185"/>
            <a:ext cx="618565" cy="5248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Stop</a:t>
            </a:r>
            <a:endParaRPr lang="en-IN" sz="900" dirty="0">
              <a:solidFill>
                <a:schemeClr val="bg1"/>
              </a:solidFill>
            </a:endParaRPr>
          </a:p>
        </p:txBody>
      </p:sp>
      <p:sp>
        <p:nvSpPr>
          <p:cNvPr id="85" name="Rectangle: Rounded Corners 84">
            <a:extLst>
              <a:ext uri="{FF2B5EF4-FFF2-40B4-BE49-F238E27FC236}">
                <a16:creationId xmlns:a16="http://schemas.microsoft.com/office/drawing/2014/main" id="{9499DD1B-6FB0-40E7-95E0-E7C18E21F39B}"/>
              </a:ext>
            </a:extLst>
          </p:cNvPr>
          <p:cNvSpPr/>
          <p:nvPr/>
        </p:nvSpPr>
        <p:spPr>
          <a:xfrm>
            <a:off x="7481045" y="3814433"/>
            <a:ext cx="1398494" cy="288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Training Set</a:t>
            </a:r>
            <a:endParaRPr lang="en-IN" sz="900" dirty="0">
              <a:solidFill>
                <a:schemeClr val="bg1"/>
              </a:solidFill>
            </a:endParaRPr>
          </a:p>
        </p:txBody>
      </p:sp>
      <p:sp>
        <p:nvSpPr>
          <p:cNvPr id="86" name="Rectangle: Rounded Corners 85">
            <a:extLst>
              <a:ext uri="{FF2B5EF4-FFF2-40B4-BE49-F238E27FC236}">
                <a16:creationId xmlns:a16="http://schemas.microsoft.com/office/drawing/2014/main" id="{F2035E0D-E373-4629-A0E9-BB6FCE1AD717}"/>
              </a:ext>
            </a:extLst>
          </p:cNvPr>
          <p:cNvSpPr/>
          <p:nvPr/>
        </p:nvSpPr>
        <p:spPr>
          <a:xfrm>
            <a:off x="7481045" y="4286894"/>
            <a:ext cx="1398494" cy="288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Testing Set</a:t>
            </a:r>
            <a:endParaRPr lang="en-IN" sz="900" dirty="0">
              <a:solidFill>
                <a:schemeClr val="bg1"/>
              </a:solidFill>
            </a:endParaRPr>
          </a:p>
        </p:txBody>
      </p:sp>
      <p:sp>
        <p:nvSpPr>
          <p:cNvPr id="87" name="Rectangle: Rounded Corners 86">
            <a:extLst>
              <a:ext uri="{FF2B5EF4-FFF2-40B4-BE49-F238E27FC236}">
                <a16:creationId xmlns:a16="http://schemas.microsoft.com/office/drawing/2014/main" id="{678EF421-F22C-40FD-86AC-4B75837DFB00}"/>
              </a:ext>
            </a:extLst>
          </p:cNvPr>
          <p:cNvSpPr/>
          <p:nvPr/>
        </p:nvSpPr>
        <p:spPr>
          <a:xfrm>
            <a:off x="7481045" y="4813281"/>
            <a:ext cx="1398494" cy="288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Testing</a:t>
            </a:r>
            <a:endParaRPr lang="en-IN" sz="900" dirty="0">
              <a:solidFill>
                <a:schemeClr val="bg1"/>
              </a:solidFill>
            </a:endParaRPr>
          </a:p>
        </p:txBody>
      </p:sp>
      <p:sp>
        <p:nvSpPr>
          <p:cNvPr id="88" name="Rectangle: Rounded Corners 87">
            <a:extLst>
              <a:ext uri="{FF2B5EF4-FFF2-40B4-BE49-F238E27FC236}">
                <a16:creationId xmlns:a16="http://schemas.microsoft.com/office/drawing/2014/main" id="{B3B26053-962D-49F4-9BE3-12AD04BD7EA8}"/>
              </a:ext>
            </a:extLst>
          </p:cNvPr>
          <p:cNvSpPr/>
          <p:nvPr/>
        </p:nvSpPr>
        <p:spPr>
          <a:xfrm>
            <a:off x="9444318" y="4286893"/>
            <a:ext cx="1398494" cy="288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CNN Training</a:t>
            </a:r>
            <a:endParaRPr lang="en-IN" sz="900" dirty="0">
              <a:solidFill>
                <a:schemeClr val="bg1"/>
              </a:solidFill>
            </a:endParaRPr>
          </a:p>
        </p:txBody>
      </p:sp>
      <p:sp>
        <p:nvSpPr>
          <p:cNvPr id="89" name="Rectangle: Rounded Corners 88">
            <a:extLst>
              <a:ext uri="{FF2B5EF4-FFF2-40B4-BE49-F238E27FC236}">
                <a16:creationId xmlns:a16="http://schemas.microsoft.com/office/drawing/2014/main" id="{68C09B25-4451-4071-934C-8C9CD3506E39}"/>
              </a:ext>
            </a:extLst>
          </p:cNvPr>
          <p:cNvSpPr/>
          <p:nvPr/>
        </p:nvSpPr>
        <p:spPr>
          <a:xfrm>
            <a:off x="9444318" y="4815403"/>
            <a:ext cx="1398494" cy="2881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Testing Model</a:t>
            </a:r>
            <a:endParaRPr lang="en-IN" sz="900" dirty="0">
              <a:solidFill>
                <a:schemeClr val="bg1"/>
              </a:solidFill>
            </a:endParaRPr>
          </a:p>
        </p:txBody>
      </p:sp>
      <p:cxnSp>
        <p:nvCxnSpPr>
          <p:cNvPr id="330" name="Straight Arrow Connector 329">
            <a:extLst>
              <a:ext uri="{FF2B5EF4-FFF2-40B4-BE49-F238E27FC236}">
                <a16:creationId xmlns:a16="http://schemas.microsoft.com/office/drawing/2014/main" id="{5D2BD865-E035-4556-A17E-0B94D2CC99A6}"/>
              </a:ext>
            </a:extLst>
          </p:cNvPr>
          <p:cNvCxnSpPr>
            <a:cxnSpLocks/>
            <a:stCxn id="80" idx="3"/>
            <a:endCxn id="85" idx="1"/>
          </p:cNvCxnSpPr>
          <p:nvPr/>
        </p:nvCxnSpPr>
        <p:spPr>
          <a:xfrm flipV="1">
            <a:off x="6795247" y="3958496"/>
            <a:ext cx="685798" cy="472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6E825554-4D76-424E-B927-05169D6EBDDE}"/>
              </a:ext>
            </a:extLst>
          </p:cNvPr>
          <p:cNvCxnSpPr>
            <a:cxnSpLocks/>
            <a:stCxn id="80" idx="3"/>
            <a:endCxn id="86" idx="1"/>
          </p:cNvCxnSpPr>
          <p:nvPr/>
        </p:nvCxnSpPr>
        <p:spPr>
          <a:xfrm flipV="1">
            <a:off x="6795247" y="4430957"/>
            <a:ext cx="68579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22B8577E-297D-4A6D-B89E-42E664E4AC07}"/>
              </a:ext>
            </a:extLst>
          </p:cNvPr>
          <p:cNvCxnSpPr>
            <a:cxnSpLocks/>
            <a:stCxn id="86" idx="3"/>
            <a:endCxn id="88" idx="1"/>
          </p:cNvCxnSpPr>
          <p:nvPr/>
        </p:nvCxnSpPr>
        <p:spPr>
          <a:xfrm flipV="1">
            <a:off x="8879539" y="4430956"/>
            <a:ext cx="5647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2BA6A928-CDAD-42A3-BEB8-CF0641836D88}"/>
              </a:ext>
            </a:extLst>
          </p:cNvPr>
          <p:cNvCxnSpPr>
            <a:cxnSpLocks/>
            <a:stCxn id="88" idx="2"/>
            <a:endCxn id="89" idx="0"/>
          </p:cNvCxnSpPr>
          <p:nvPr/>
        </p:nvCxnSpPr>
        <p:spPr>
          <a:xfrm>
            <a:off x="10143565" y="4575018"/>
            <a:ext cx="0" cy="240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D9EE8E03-9987-4E2E-86FF-BEA508909497}"/>
              </a:ext>
            </a:extLst>
          </p:cNvPr>
          <p:cNvCxnSpPr>
            <a:cxnSpLocks/>
            <a:stCxn id="89" idx="1"/>
            <a:endCxn id="87" idx="3"/>
          </p:cNvCxnSpPr>
          <p:nvPr/>
        </p:nvCxnSpPr>
        <p:spPr>
          <a:xfrm flipH="1" flipV="1">
            <a:off x="8879539" y="4957344"/>
            <a:ext cx="564779" cy="2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7C238549-AFF8-47C9-A1DE-DB60FCA5BFAB}"/>
              </a:ext>
            </a:extLst>
          </p:cNvPr>
          <p:cNvCxnSpPr>
            <a:cxnSpLocks/>
            <a:stCxn id="87" idx="1"/>
            <a:endCxn id="83" idx="5"/>
          </p:cNvCxnSpPr>
          <p:nvPr/>
        </p:nvCxnSpPr>
        <p:spPr>
          <a:xfrm flipH="1">
            <a:off x="6655396" y="4957344"/>
            <a:ext cx="825649" cy="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8" name="Connector: Elbow 347">
            <a:extLst>
              <a:ext uri="{FF2B5EF4-FFF2-40B4-BE49-F238E27FC236}">
                <a16:creationId xmlns:a16="http://schemas.microsoft.com/office/drawing/2014/main" id="{04195FF6-9747-408E-B2E4-33082C19023E}"/>
              </a:ext>
            </a:extLst>
          </p:cNvPr>
          <p:cNvCxnSpPr>
            <a:cxnSpLocks/>
            <a:stCxn id="85" idx="3"/>
            <a:endCxn id="87" idx="2"/>
          </p:cNvCxnSpPr>
          <p:nvPr/>
        </p:nvCxnSpPr>
        <p:spPr>
          <a:xfrm flipH="1">
            <a:off x="8180292" y="3958496"/>
            <a:ext cx="699247" cy="1142910"/>
          </a:xfrm>
          <a:prstGeom prst="bentConnector4">
            <a:avLst>
              <a:gd name="adj1" fmla="val -358333"/>
              <a:gd name="adj2" fmla="val 1200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5E648A20-4623-4169-8F7F-29BD618F2419}"/>
              </a:ext>
            </a:extLst>
          </p:cNvPr>
          <p:cNvCxnSpPr>
            <a:cxnSpLocks/>
            <a:stCxn id="326" idx="4"/>
            <a:endCxn id="328" idx="1"/>
          </p:cNvCxnSpPr>
          <p:nvPr/>
        </p:nvCxnSpPr>
        <p:spPr>
          <a:xfrm>
            <a:off x="6095999" y="2355950"/>
            <a:ext cx="1" cy="256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F61A9596-DE0E-49D4-82DA-0773F7417D86}"/>
              </a:ext>
            </a:extLst>
          </p:cNvPr>
          <p:cNvCxnSpPr>
            <a:cxnSpLocks/>
            <a:stCxn id="328" idx="4"/>
            <a:endCxn id="82" idx="0"/>
          </p:cNvCxnSpPr>
          <p:nvPr/>
        </p:nvCxnSpPr>
        <p:spPr>
          <a:xfrm>
            <a:off x="6096000" y="2968187"/>
            <a:ext cx="0" cy="247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D1169FA4-77B2-4937-A4A2-AD1C23507C73}"/>
              </a:ext>
            </a:extLst>
          </p:cNvPr>
          <p:cNvCxnSpPr>
            <a:cxnSpLocks/>
            <a:stCxn id="82" idx="2"/>
            <a:endCxn id="327" idx="0"/>
          </p:cNvCxnSpPr>
          <p:nvPr/>
        </p:nvCxnSpPr>
        <p:spPr>
          <a:xfrm>
            <a:off x="6096000" y="3503798"/>
            <a:ext cx="0" cy="247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D0587C6B-D4E2-4DB0-88FB-AF181A9CAD07}"/>
              </a:ext>
            </a:extLst>
          </p:cNvPr>
          <p:cNvCxnSpPr>
            <a:cxnSpLocks/>
            <a:stCxn id="327" idx="2"/>
            <a:endCxn id="80" idx="0"/>
          </p:cNvCxnSpPr>
          <p:nvPr/>
        </p:nvCxnSpPr>
        <p:spPr>
          <a:xfrm>
            <a:off x="6096000" y="4039409"/>
            <a:ext cx="0" cy="247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A6D5617A-CFFA-4ECD-93B1-770B5A8D33C1}"/>
              </a:ext>
            </a:extLst>
          </p:cNvPr>
          <p:cNvCxnSpPr>
            <a:cxnSpLocks/>
            <a:stCxn id="80" idx="2"/>
            <a:endCxn id="83" idx="1"/>
          </p:cNvCxnSpPr>
          <p:nvPr/>
        </p:nvCxnSpPr>
        <p:spPr>
          <a:xfrm flipH="1">
            <a:off x="6095999" y="4575020"/>
            <a:ext cx="1" cy="21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0EF938A5-363E-432A-B77D-D4886B8BA5F1}"/>
              </a:ext>
            </a:extLst>
          </p:cNvPr>
          <p:cNvCxnSpPr>
            <a:cxnSpLocks/>
            <a:stCxn id="83" idx="4"/>
            <a:endCxn id="84" idx="0"/>
          </p:cNvCxnSpPr>
          <p:nvPr/>
        </p:nvCxnSpPr>
        <p:spPr>
          <a:xfrm flipH="1">
            <a:off x="6095998" y="5142069"/>
            <a:ext cx="1" cy="301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7001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USES AND CHALLENGES</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3206427" y="2217740"/>
            <a:ext cx="2896671" cy="823912"/>
          </a:xfrm>
        </p:spPr>
        <p:txBody>
          <a:bodyPr/>
          <a:lstStyle/>
          <a:p>
            <a:r>
              <a:rPr lang="en-US" dirty="0"/>
              <a:t>USE CASES</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3206427" y="3275410"/>
            <a:ext cx="2896671" cy="1997867"/>
          </a:xfrm>
        </p:spPr>
        <p:txBody>
          <a:bodyPr>
            <a:normAutofit/>
          </a:bodyPr>
          <a:lstStyle/>
          <a:p>
            <a:r>
              <a:rPr lang="en-US" dirty="0"/>
              <a:t>Asses Individual state with past and current stage</a:t>
            </a:r>
          </a:p>
          <a:p>
            <a:r>
              <a:rPr lang="en-US" dirty="0"/>
              <a:t>It can be used for Psychiatric diagnosis, automated call centers, assessing driver’s mental state</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7424369" y="2199810"/>
            <a:ext cx="2882475" cy="823912"/>
          </a:xfrm>
        </p:spPr>
        <p:txBody>
          <a:bodyPr/>
          <a:lstStyle/>
          <a:p>
            <a:r>
              <a:rPr lang="en-US" dirty="0"/>
              <a:t>CHALLENGES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7424369" y="3257480"/>
            <a:ext cx="2882475" cy="2690413"/>
          </a:xfrm>
        </p:spPr>
        <p:txBody>
          <a:bodyPr>
            <a:normAutofit/>
          </a:bodyPr>
          <a:lstStyle/>
          <a:p>
            <a:r>
              <a:rPr lang="en-US" dirty="0"/>
              <a:t>Datasets are recorded in silent labs but in real time the voice recorded seems to be noisy.</a:t>
            </a:r>
          </a:p>
          <a:p>
            <a:r>
              <a:rPr lang="en-US" dirty="0"/>
              <a:t> Accuracy is generally affected by extraction and selection of efficient feature</a:t>
            </a:r>
          </a:p>
          <a:p>
            <a:r>
              <a:rPr lang="en-US" dirty="0"/>
              <a:t>Getting the accurate emotion from a voice was a challenging task.</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APRIL 2022</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HACK@SRET</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2357350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445546"/>
            <a:ext cx="4179570" cy="1715531"/>
          </a:xfrm>
        </p:spPr>
        <p:txBody>
          <a:bodyPr/>
          <a:lstStyle/>
          <a:p>
            <a:r>
              <a:rPr lang="en-US" dirty="0"/>
              <a:t>UNIQUENESS OF THE SOLUTION</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2429038"/>
            <a:ext cx="4465544" cy="3514562"/>
          </a:xfrm>
        </p:spPr>
        <p:txBody>
          <a:bodyPr/>
          <a:lstStyle/>
          <a:p>
            <a:r>
              <a:rPr lang="en-US" dirty="0"/>
              <a:t>Add some points</a:t>
            </a:r>
          </a:p>
        </p:txBody>
      </p:sp>
      <p:sp>
        <p:nvSpPr>
          <p:cNvPr id="7" name="Date Placeholder 8">
            <a:extLst>
              <a:ext uri="{FF2B5EF4-FFF2-40B4-BE49-F238E27FC236}">
                <a16:creationId xmlns:a16="http://schemas.microsoft.com/office/drawing/2014/main" id="{9F67DE57-8B31-4162-A0B4-B2B58BEB71FC}"/>
              </a:ext>
            </a:extLst>
          </p:cNvPr>
          <p:cNvSpPr txBox="1">
            <a:spLocks/>
          </p:cNvSpPr>
          <p:nvPr/>
        </p:nvSpPr>
        <p:spPr>
          <a:xfrm>
            <a:off x="838200" y="642807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srgbClr val="898989"/>
                </a:solidFill>
              </a:rPr>
              <a:t>APRIL 2022</a:t>
            </a:r>
          </a:p>
        </p:txBody>
      </p:sp>
      <p:sp>
        <p:nvSpPr>
          <p:cNvPr id="8" name="Footer Placeholder 9">
            <a:extLst>
              <a:ext uri="{FF2B5EF4-FFF2-40B4-BE49-F238E27FC236}">
                <a16:creationId xmlns:a16="http://schemas.microsoft.com/office/drawing/2014/main" id="{51297154-2230-4397-9377-FB8E78C11A61}"/>
              </a:ext>
            </a:extLst>
          </p:cNvPr>
          <p:cNvSpPr txBox="1">
            <a:spLocks/>
          </p:cNvSpPr>
          <p:nvPr/>
        </p:nvSpPr>
        <p:spPr>
          <a:xfrm>
            <a:off x="4038600" y="6428070"/>
            <a:ext cx="411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a:solidFill>
                  <a:srgbClr val="898989"/>
                </a:solidFill>
              </a:rPr>
              <a:t>HACK@SRET</a:t>
            </a:r>
            <a:endParaRPr lang="en-US" sz="900" dirty="0">
              <a:solidFill>
                <a:srgbClr val="898989"/>
              </a:solidFill>
            </a:endParaRPr>
          </a:p>
        </p:txBody>
      </p:sp>
      <p:sp>
        <p:nvSpPr>
          <p:cNvPr id="9" name="Slide Number Placeholder 10">
            <a:extLst>
              <a:ext uri="{FF2B5EF4-FFF2-40B4-BE49-F238E27FC236}">
                <a16:creationId xmlns:a16="http://schemas.microsoft.com/office/drawing/2014/main" id="{EFC9F62A-917A-49DC-858D-0A4B05BE5C3C}"/>
              </a:ext>
            </a:extLst>
          </p:cNvPr>
          <p:cNvSpPr txBox="1">
            <a:spLocks/>
          </p:cNvSpPr>
          <p:nvPr/>
        </p:nvSpPr>
        <p:spPr>
          <a:xfrm>
            <a:off x="8610600" y="642807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49DFD55-3C28-40EF-9E31-A92D2E4017FF}" type="slidenum">
              <a:rPr lang="en-US" sz="900" smtClean="0">
                <a:solidFill>
                  <a:srgbClr val="898989"/>
                </a:solidFill>
              </a:rPr>
              <a:pPr algn="r"/>
              <a:t>8</a:t>
            </a:fld>
            <a:endParaRPr lang="en-US" sz="900" dirty="0">
              <a:solidFill>
                <a:srgbClr val="898989"/>
              </a:solidFill>
            </a:endParaRPr>
          </a:p>
        </p:txBody>
      </p:sp>
    </p:spTree>
    <p:extLst>
      <p:ext uri="{BB962C8B-B14F-4D97-AF65-F5344CB8AC3E}">
        <p14:creationId xmlns:p14="http://schemas.microsoft.com/office/powerpoint/2010/main" val="680584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016000"/>
            <a:ext cx="5111750" cy="1204912"/>
          </a:xfrm>
        </p:spPr>
        <p:txBody>
          <a:bodyPr/>
          <a:lstStyle/>
          <a:p>
            <a:r>
              <a:rPr lang="en-US" dirty="0"/>
              <a:t>IMPACT AND STABILITY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2570909"/>
            <a:ext cx="5111750" cy="1525588"/>
          </a:xfrm>
        </p:spPr>
        <p:txBody>
          <a:bodyPr>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APRIL 2022</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HACK@SRET</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3964992934"/>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149</TotalTime>
  <Words>426</Words>
  <Application>Microsoft Office PowerPoint</Application>
  <PresentationFormat>Widescreen</PresentationFormat>
  <Paragraphs>96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Tenorite</vt:lpstr>
      <vt:lpstr>Office Theme</vt:lpstr>
      <vt:lpstr>SPEECH EMOTION RECOGNITION</vt:lpstr>
      <vt:lpstr>Problem statement</vt:lpstr>
      <vt:lpstr>OBJECTIVES</vt:lpstr>
      <vt:lpstr>Dataset used</vt:lpstr>
      <vt:lpstr>Tools and technologies used</vt:lpstr>
      <vt:lpstr>WORKFLOW</vt:lpstr>
      <vt:lpstr>USES AND CHALLENGES</vt:lpstr>
      <vt:lpstr>UNIQUENESS OF THE SOLUTION</vt:lpstr>
      <vt:lpstr>IMPACT AND STABILITY</vt:lpstr>
      <vt:lpstr>Demonstration video</vt:lpstr>
      <vt:lpstr>MEET OUR TEAM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RECOGNITION</dc:title>
  <dc:creator>rohit anand</dc:creator>
  <cp:lastModifiedBy>rohit anand</cp:lastModifiedBy>
  <cp:revision>11</cp:revision>
  <dcterms:created xsi:type="dcterms:W3CDTF">2022-04-10T06:38:05Z</dcterms:created>
  <dcterms:modified xsi:type="dcterms:W3CDTF">2022-04-10T09:07:52Z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