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style1.xml" ContentType="application/vnd.ms-office.chartstyle+xml"/>
  <Override PartName="/ppt/charts/colors1.xml" ContentType="application/vnd.ms-office.chartcolorstyle+xml"/>
  <Override PartName="/ppt/charts/chart14.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rts/chart15.xml" ContentType="application/vnd.openxmlformats-officedocument.drawingml.chart+xml"/>
  <Override PartName="/ppt/charts/style3.xml" ContentType="application/vnd.ms-office.chartstyle+xml"/>
  <Override PartName="/ppt/charts/colors3.xml" ContentType="application/vnd.ms-office.chartcolorstyle+xml"/>
  <Override PartName="/ppt/charts/chart16.xml" ContentType="application/vnd.openxmlformats-officedocument.drawingml.chart+xml"/>
  <Override PartName="/ppt/charts/style4.xml" ContentType="application/vnd.ms-office.chartstyle+xml"/>
  <Override PartName="/ppt/charts/colors4.xml" ContentType="application/vnd.ms-office.chartcolorstyle+xml"/>
  <Override PartName="/ppt/charts/chart17.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2.xml" ContentType="application/vnd.openxmlformats-officedocument.themeOverride+xml"/>
  <Override PartName="/ppt/charts/chart18.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3.xml" ContentType="application/vnd.openxmlformats-officedocument.themeOverride+xml"/>
  <Override PartName="/ppt/charts/chart19.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4.xml" ContentType="application/vnd.openxmlformats-officedocument.themeOverride+xml"/>
  <Override PartName="/ppt/charts/chart20.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5.xml" ContentType="application/vnd.openxmlformats-officedocument.themeOverride+xml"/>
  <Override PartName="/ppt/charts/chart21.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6.xml" ContentType="application/vnd.openxmlformats-officedocument.themeOverride+xml"/>
  <Override PartName="/ppt/charts/chart22.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7.xml" ContentType="application/vnd.openxmlformats-officedocument.themeOverride+xml"/>
  <Override PartName="/ppt/charts/chart23.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8.xml" ContentType="application/vnd.openxmlformats-officedocument.themeOverride+xml"/>
  <Override PartName="/ppt/charts/chart24.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68" r:id="rId2"/>
    <p:sldId id="269" r:id="rId3"/>
    <p:sldId id="271" r:id="rId4"/>
    <p:sldId id="323" r:id="rId5"/>
    <p:sldId id="273" r:id="rId6"/>
    <p:sldId id="274" r:id="rId7"/>
    <p:sldId id="275" r:id="rId8"/>
    <p:sldId id="276" r:id="rId9"/>
    <p:sldId id="277" r:id="rId10"/>
    <p:sldId id="324" r:id="rId11"/>
    <p:sldId id="325" r:id="rId12"/>
    <p:sldId id="278" r:id="rId13"/>
    <p:sldId id="279" r:id="rId14"/>
    <p:sldId id="280" r:id="rId15"/>
    <p:sldId id="287" r:id="rId16"/>
    <p:sldId id="281" r:id="rId17"/>
    <p:sldId id="288" r:id="rId18"/>
    <p:sldId id="289" r:id="rId19"/>
    <p:sldId id="290" r:id="rId20"/>
    <p:sldId id="291" r:id="rId21"/>
    <p:sldId id="327" r:id="rId22"/>
    <p:sldId id="282" r:id="rId23"/>
    <p:sldId id="328" r:id="rId24"/>
    <p:sldId id="283" r:id="rId25"/>
    <p:sldId id="284" r:id="rId26"/>
    <p:sldId id="285" r:id="rId27"/>
    <p:sldId id="286" r:id="rId28"/>
    <p:sldId id="296" r:id="rId29"/>
    <p:sldId id="298" r:id="rId30"/>
    <p:sldId id="299" r:id="rId31"/>
    <p:sldId id="300" r:id="rId32"/>
    <p:sldId id="301" r:id="rId33"/>
    <p:sldId id="302" r:id="rId34"/>
    <p:sldId id="303" r:id="rId35"/>
    <p:sldId id="305" r:id="rId36"/>
    <p:sldId id="306" r:id="rId37"/>
    <p:sldId id="307" r:id="rId38"/>
    <p:sldId id="308" r:id="rId39"/>
    <p:sldId id="304" r:id="rId40"/>
    <p:sldId id="317" r:id="rId41"/>
    <p:sldId id="309" r:id="rId42"/>
    <p:sldId id="310" r:id="rId43"/>
    <p:sldId id="311" r:id="rId44"/>
    <p:sldId id="313" r:id="rId45"/>
    <p:sldId id="314" r:id="rId46"/>
    <p:sldId id="315" r:id="rId47"/>
    <p:sldId id="316" r:id="rId48"/>
    <p:sldId id="318" r:id="rId49"/>
    <p:sldId id="319" r:id="rId50"/>
    <p:sldId id="320" r:id="rId51"/>
    <p:sldId id="321" r:id="rId52"/>
    <p:sldId id="293" r:id="rId53"/>
    <p:sldId id="322"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70" d="100"/>
          <a:sy n="70" d="100"/>
        </p:scale>
        <p:origin x="738" y="72"/>
      </p:cViewPr>
      <p:guideLst/>
    </p:cSldViewPr>
  </p:slideViewPr>
  <p:outlineViewPr>
    <p:cViewPr>
      <p:scale>
        <a:sx n="33" d="100"/>
        <a:sy n="33" d="100"/>
      </p:scale>
      <p:origin x="0" y="-931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D:\MSc_Projects\Economic%20Indicators\Data_Final1.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D:\MSc_Projects\Economic%20Indicators\Data_Final1.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D:\MSc_Projects\Economic%20Indicators\Data_Final1.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D:\MSc_Projects\Economic%20Indicators\Data_Final1.xlsx" TargetMode="External"/></Relationships>
</file>

<file path=ppt/charts/_rels/chart13.xml.rels><?xml version="1.0" encoding="UTF-8" standalone="yes"?>
<Relationships xmlns="http://schemas.openxmlformats.org/package/2006/relationships"><Relationship Id="rId3" Type="http://schemas.openxmlformats.org/officeDocument/2006/relationships/oleObject" Target="file:///C:\Users\Admin\OneDrive\Desktop\All%20Accuracy%20Measures%20(1).xlsx" TargetMode="External"/><Relationship Id="rId2" Type="http://schemas.microsoft.com/office/2011/relationships/chartColorStyle" Target="colors1.xml"/><Relationship Id="rId1" Type="http://schemas.microsoft.com/office/2011/relationships/chartStyle" Target="style1.xml"/></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embeddings/oleObject1.bin"/></Relationships>
</file>

<file path=ppt/charts/_rels/chart15.xml.rels><?xml version="1.0" encoding="UTF-8" standalone="yes"?>
<Relationships xmlns="http://schemas.openxmlformats.org/package/2006/relationships"><Relationship Id="rId3" Type="http://schemas.openxmlformats.org/officeDocument/2006/relationships/oleObject" Target="file:///C:\Users\Admin\OneDrive\Desktop\All%20Accuracy%20Measures%20(1).xlsx" TargetMode="External"/><Relationship Id="rId2" Type="http://schemas.microsoft.com/office/2011/relationships/chartColorStyle" Target="colors3.xml"/><Relationship Id="rId1" Type="http://schemas.microsoft.com/office/2011/relationships/chartStyle" Target="style3.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Admin\OneDrive\Desktop\All%20Accuracy%20Measures%20(1).xlsx" TargetMode="External"/><Relationship Id="rId2" Type="http://schemas.microsoft.com/office/2011/relationships/chartColorStyle" Target="colors4.xml"/><Relationship Id="rId1" Type="http://schemas.microsoft.com/office/2011/relationships/chartStyle" Target="style4.xml"/></Relationships>
</file>

<file path=ppt/charts/_rels/chart17.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embeddings/oleObject2.bin"/></Relationships>
</file>

<file path=ppt/charts/_rels/chart18.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embeddings/oleObject3.bin"/></Relationships>
</file>

<file path=ppt/charts/_rels/chart19.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embeddings/oleObject4.bin"/></Relationships>
</file>

<file path=ppt/charts/_rels/chart2.xml.rels><?xml version="1.0" encoding="UTF-8" standalone="yes"?>
<Relationships xmlns="http://schemas.openxmlformats.org/package/2006/relationships"><Relationship Id="rId1" Type="http://schemas.openxmlformats.org/officeDocument/2006/relationships/oleObject" Target="file:///D:\MSc_Projects\Economic%20Indicators\Data_Final1.xlsx" TargetMode="External"/></Relationships>
</file>

<file path=ppt/charts/_rels/chart20.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embeddings/oleObject5.bin"/></Relationships>
</file>

<file path=ppt/charts/_rels/chart21.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embeddings/oleObject6.bin"/></Relationships>
</file>

<file path=ppt/charts/_rels/chart22.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embeddings/oleObject7.bin"/></Relationships>
</file>

<file path=ppt/charts/_rels/chart23.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oleObject" Target="../embeddings/oleObject8.bin"/></Relationships>
</file>

<file path=ppt/charts/_rels/chart24.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oleObject" Target="../embeddings/oleObject9.bin"/></Relationships>
</file>

<file path=ppt/charts/_rels/chart3.xml.rels><?xml version="1.0" encoding="UTF-8" standalone="yes"?>
<Relationships xmlns="http://schemas.openxmlformats.org/package/2006/relationships"><Relationship Id="rId1" Type="http://schemas.openxmlformats.org/officeDocument/2006/relationships/oleObject" Target="file:///D:\MSc_Projects\Economic%20Indicators\Data_Final1.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MSc_Projects\Economic%20Indicators\Data_Final1.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MSc_Projects\Economic%20Indicators\Data_Final1.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MSc_Projects\Economic%20Indicators\Data_Final1.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D:\MSc_Projects\Economic%20Indicators\Data_Final1.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D:\MSc_Projects\Economic%20Indicators\Data_Final1.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D:\MSc_Projects\Economic%20Indicators\Data_Final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solidFill>
                  <a:schemeClr val="tx1"/>
                </a:solidFill>
                <a:latin typeface="Times New Roman" panose="02020603050405020304" pitchFamily="18" charset="0"/>
                <a:cs typeface="Times New Roman" panose="02020603050405020304" pitchFamily="18" charset="0"/>
              </a:rPr>
              <a:t>Time Profile of indicator E1</a:t>
            </a:r>
          </a:p>
        </c:rich>
      </c:tx>
      <c:overlay val="0"/>
      <c:spPr>
        <a:noFill/>
        <a:ln>
          <a:noFill/>
        </a:ln>
        <a:effectLst/>
      </c:spPr>
    </c:title>
    <c:autoTitleDeleted val="0"/>
    <c:plotArea>
      <c:layout/>
      <c:lineChart>
        <c:grouping val="standard"/>
        <c:varyColors val="0"/>
        <c:ser>
          <c:idx val="0"/>
          <c:order val="0"/>
          <c:tx>
            <c:v>EI1</c:v>
          </c:tx>
          <c:spPr>
            <a:ln w="28575" cap="rnd">
              <a:solidFill>
                <a:schemeClr val="accent6"/>
              </a:solidFill>
              <a:round/>
            </a:ln>
            <a:effectLst/>
          </c:spPr>
          <c:marker>
            <c:symbol val="none"/>
          </c:marker>
          <c:cat>
            <c:numRef>
              <c:f>Sheet1!$A$2:$A$205</c:f>
              <c:numCache>
                <c:formatCode>yyyy\-mm\-dd</c:formatCode>
                <c:ptCount val="204"/>
                <c:pt idx="0">
                  <c:v>38718</c:v>
                </c:pt>
                <c:pt idx="1">
                  <c:v>38749</c:v>
                </c:pt>
                <c:pt idx="2">
                  <c:v>38777</c:v>
                </c:pt>
                <c:pt idx="3">
                  <c:v>38808</c:v>
                </c:pt>
                <c:pt idx="4">
                  <c:v>38838</c:v>
                </c:pt>
                <c:pt idx="5">
                  <c:v>38869</c:v>
                </c:pt>
                <c:pt idx="6">
                  <c:v>38899</c:v>
                </c:pt>
                <c:pt idx="7">
                  <c:v>38930</c:v>
                </c:pt>
                <c:pt idx="8">
                  <c:v>38961</c:v>
                </c:pt>
                <c:pt idx="9">
                  <c:v>38991</c:v>
                </c:pt>
                <c:pt idx="10">
                  <c:v>39022</c:v>
                </c:pt>
                <c:pt idx="11">
                  <c:v>39052</c:v>
                </c:pt>
                <c:pt idx="12">
                  <c:v>39083</c:v>
                </c:pt>
                <c:pt idx="13">
                  <c:v>39114</c:v>
                </c:pt>
                <c:pt idx="14">
                  <c:v>39142</c:v>
                </c:pt>
                <c:pt idx="15">
                  <c:v>39173</c:v>
                </c:pt>
                <c:pt idx="16">
                  <c:v>39203</c:v>
                </c:pt>
                <c:pt idx="17">
                  <c:v>39234</c:v>
                </c:pt>
                <c:pt idx="18">
                  <c:v>39264</c:v>
                </c:pt>
                <c:pt idx="19">
                  <c:v>39295</c:v>
                </c:pt>
                <c:pt idx="20">
                  <c:v>39326</c:v>
                </c:pt>
                <c:pt idx="21">
                  <c:v>39356</c:v>
                </c:pt>
                <c:pt idx="22">
                  <c:v>39387</c:v>
                </c:pt>
                <c:pt idx="23">
                  <c:v>39417</c:v>
                </c:pt>
                <c:pt idx="24">
                  <c:v>39448</c:v>
                </c:pt>
                <c:pt idx="25">
                  <c:v>39479</c:v>
                </c:pt>
                <c:pt idx="26">
                  <c:v>39508</c:v>
                </c:pt>
                <c:pt idx="27">
                  <c:v>39539</c:v>
                </c:pt>
                <c:pt idx="28">
                  <c:v>39569</c:v>
                </c:pt>
                <c:pt idx="29">
                  <c:v>39600</c:v>
                </c:pt>
                <c:pt idx="30">
                  <c:v>39630</c:v>
                </c:pt>
                <c:pt idx="31">
                  <c:v>39661</c:v>
                </c:pt>
                <c:pt idx="32">
                  <c:v>39692</c:v>
                </c:pt>
                <c:pt idx="33">
                  <c:v>39722</c:v>
                </c:pt>
                <c:pt idx="34">
                  <c:v>39753</c:v>
                </c:pt>
                <c:pt idx="35">
                  <c:v>39783</c:v>
                </c:pt>
                <c:pt idx="36">
                  <c:v>39814</c:v>
                </c:pt>
                <c:pt idx="37">
                  <c:v>39845</c:v>
                </c:pt>
                <c:pt idx="38">
                  <c:v>39873</c:v>
                </c:pt>
                <c:pt idx="39">
                  <c:v>39904</c:v>
                </c:pt>
                <c:pt idx="40">
                  <c:v>39934</c:v>
                </c:pt>
                <c:pt idx="41">
                  <c:v>39965</c:v>
                </c:pt>
                <c:pt idx="42">
                  <c:v>39995</c:v>
                </c:pt>
                <c:pt idx="43">
                  <c:v>40026</c:v>
                </c:pt>
                <c:pt idx="44">
                  <c:v>40057</c:v>
                </c:pt>
                <c:pt idx="45">
                  <c:v>40087</c:v>
                </c:pt>
                <c:pt idx="46">
                  <c:v>40118</c:v>
                </c:pt>
                <c:pt idx="47">
                  <c:v>40148</c:v>
                </c:pt>
                <c:pt idx="48">
                  <c:v>40179</c:v>
                </c:pt>
                <c:pt idx="49">
                  <c:v>40210</c:v>
                </c:pt>
                <c:pt idx="50">
                  <c:v>40238</c:v>
                </c:pt>
                <c:pt idx="51">
                  <c:v>40269</c:v>
                </c:pt>
                <c:pt idx="52">
                  <c:v>40299</c:v>
                </c:pt>
                <c:pt idx="53">
                  <c:v>40330</c:v>
                </c:pt>
                <c:pt idx="54">
                  <c:v>40360</c:v>
                </c:pt>
                <c:pt idx="55">
                  <c:v>40391</c:v>
                </c:pt>
                <c:pt idx="56">
                  <c:v>40422</c:v>
                </c:pt>
                <c:pt idx="57">
                  <c:v>40452</c:v>
                </c:pt>
                <c:pt idx="58">
                  <c:v>40483</c:v>
                </c:pt>
                <c:pt idx="59">
                  <c:v>40513</c:v>
                </c:pt>
                <c:pt idx="60">
                  <c:v>40544</c:v>
                </c:pt>
                <c:pt idx="61">
                  <c:v>40575</c:v>
                </c:pt>
                <c:pt idx="62">
                  <c:v>40603</c:v>
                </c:pt>
                <c:pt idx="63">
                  <c:v>40634</c:v>
                </c:pt>
                <c:pt idx="64">
                  <c:v>40664</c:v>
                </c:pt>
                <c:pt idx="65">
                  <c:v>40695</c:v>
                </c:pt>
                <c:pt idx="66">
                  <c:v>40725</c:v>
                </c:pt>
                <c:pt idx="67">
                  <c:v>40756</c:v>
                </c:pt>
                <c:pt idx="68">
                  <c:v>40787</c:v>
                </c:pt>
                <c:pt idx="69">
                  <c:v>40817</c:v>
                </c:pt>
                <c:pt idx="70">
                  <c:v>40848</c:v>
                </c:pt>
                <c:pt idx="71">
                  <c:v>40878</c:v>
                </c:pt>
                <c:pt idx="72">
                  <c:v>40909</c:v>
                </c:pt>
                <c:pt idx="73">
                  <c:v>40940</c:v>
                </c:pt>
                <c:pt idx="74">
                  <c:v>40969</c:v>
                </c:pt>
                <c:pt idx="75">
                  <c:v>41000</c:v>
                </c:pt>
                <c:pt idx="76">
                  <c:v>41030</c:v>
                </c:pt>
                <c:pt idx="77">
                  <c:v>41061</c:v>
                </c:pt>
                <c:pt idx="78">
                  <c:v>41091</c:v>
                </c:pt>
                <c:pt idx="79">
                  <c:v>41122</c:v>
                </c:pt>
                <c:pt idx="80">
                  <c:v>41153</c:v>
                </c:pt>
                <c:pt idx="81">
                  <c:v>41183</c:v>
                </c:pt>
                <c:pt idx="82">
                  <c:v>41214</c:v>
                </c:pt>
                <c:pt idx="83">
                  <c:v>41244</c:v>
                </c:pt>
                <c:pt idx="84">
                  <c:v>41275</c:v>
                </c:pt>
                <c:pt idx="85">
                  <c:v>41306</c:v>
                </c:pt>
                <c:pt idx="86">
                  <c:v>41334</c:v>
                </c:pt>
                <c:pt idx="87">
                  <c:v>41365</c:v>
                </c:pt>
                <c:pt idx="88">
                  <c:v>41395</c:v>
                </c:pt>
                <c:pt idx="89">
                  <c:v>41426</c:v>
                </c:pt>
                <c:pt idx="90">
                  <c:v>41456</c:v>
                </c:pt>
                <c:pt idx="91">
                  <c:v>41487</c:v>
                </c:pt>
                <c:pt idx="92">
                  <c:v>41518</c:v>
                </c:pt>
                <c:pt idx="93">
                  <c:v>41548</c:v>
                </c:pt>
                <c:pt idx="94">
                  <c:v>41579</c:v>
                </c:pt>
                <c:pt idx="95">
                  <c:v>41609</c:v>
                </c:pt>
                <c:pt idx="96">
                  <c:v>41640</c:v>
                </c:pt>
                <c:pt idx="97">
                  <c:v>41671</c:v>
                </c:pt>
                <c:pt idx="98">
                  <c:v>41699</c:v>
                </c:pt>
                <c:pt idx="99">
                  <c:v>41730</c:v>
                </c:pt>
                <c:pt idx="100">
                  <c:v>41760</c:v>
                </c:pt>
                <c:pt idx="101">
                  <c:v>41791</c:v>
                </c:pt>
                <c:pt idx="102">
                  <c:v>41821</c:v>
                </c:pt>
                <c:pt idx="103">
                  <c:v>41852</c:v>
                </c:pt>
                <c:pt idx="104">
                  <c:v>41883</c:v>
                </c:pt>
                <c:pt idx="105">
                  <c:v>41913</c:v>
                </c:pt>
                <c:pt idx="106">
                  <c:v>41944</c:v>
                </c:pt>
                <c:pt idx="107">
                  <c:v>41974</c:v>
                </c:pt>
                <c:pt idx="108">
                  <c:v>42005</c:v>
                </c:pt>
                <c:pt idx="109">
                  <c:v>42036</c:v>
                </c:pt>
                <c:pt idx="110">
                  <c:v>42064</c:v>
                </c:pt>
                <c:pt idx="111">
                  <c:v>42095</c:v>
                </c:pt>
                <c:pt idx="112">
                  <c:v>42125</c:v>
                </c:pt>
                <c:pt idx="113">
                  <c:v>42156</c:v>
                </c:pt>
                <c:pt idx="114">
                  <c:v>42186</c:v>
                </c:pt>
                <c:pt idx="115">
                  <c:v>42217</c:v>
                </c:pt>
                <c:pt idx="116">
                  <c:v>42248</c:v>
                </c:pt>
                <c:pt idx="117">
                  <c:v>42278</c:v>
                </c:pt>
                <c:pt idx="118">
                  <c:v>42309</c:v>
                </c:pt>
                <c:pt idx="119">
                  <c:v>42339</c:v>
                </c:pt>
                <c:pt idx="120">
                  <c:v>42370</c:v>
                </c:pt>
                <c:pt idx="121">
                  <c:v>42401</c:v>
                </c:pt>
                <c:pt idx="122">
                  <c:v>42430</c:v>
                </c:pt>
                <c:pt idx="123">
                  <c:v>42461</c:v>
                </c:pt>
                <c:pt idx="124">
                  <c:v>42491</c:v>
                </c:pt>
                <c:pt idx="125">
                  <c:v>42522</c:v>
                </c:pt>
                <c:pt idx="126">
                  <c:v>42552</c:v>
                </c:pt>
                <c:pt idx="127">
                  <c:v>42583</c:v>
                </c:pt>
                <c:pt idx="128">
                  <c:v>42614</c:v>
                </c:pt>
                <c:pt idx="129">
                  <c:v>42644</c:v>
                </c:pt>
                <c:pt idx="130">
                  <c:v>42675</c:v>
                </c:pt>
                <c:pt idx="131">
                  <c:v>42705</c:v>
                </c:pt>
                <c:pt idx="132">
                  <c:v>42736</c:v>
                </c:pt>
                <c:pt idx="133">
                  <c:v>42767</c:v>
                </c:pt>
                <c:pt idx="134">
                  <c:v>42795</c:v>
                </c:pt>
                <c:pt idx="135">
                  <c:v>42826</c:v>
                </c:pt>
                <c:pt idx="136">
                  <c:v>42856</c:v>
                </c:pt>
                <c:pt idx="137">
                  <c:v>42887</c:v>
                </c:pt>
                <c:pt idx="138">
                  <c:v>42917</c:v>
                </c:pt>
                <c:pt idx="139">
                  <c:v>42948</c:v>
                </c:pt>
                <c:pt idx="140">
                  <c:v>42979</c:v>
                </c:pt>
                <c:pt idx="141">
                  <c:v>43009</c:v>
                </c:pt>
                <c:pt idx="142">
                  <c:v>43040</c:v>
                </c:pt>
                <c:pt idx="143">
                  <c:v>43070</c:v>
                </c:pt>
                <c:pt idx="144">
                  <c:v>43101</c:v>
                </c:pt>
                <c:pt idx="145">
                  <c:v>43132</c:v>
                </c:pt>
                <c:pt idx="146">
                  <c:v>43160</c:v>
                </c:pt>
                <c:pt idx="147">
                  <c:v>43191</c:v>
                </c:pt>
                <c:pt idx="148">
                  <c:v>43221</c:v>
                </c:pt>
                <c:pt idx="149">
                  <c:v>43252</c:v>
                </c:pt>
                <c:pt idx="150">
                  <c:v>43282</c:v>
                </c:pt>
                <c:pt idx="151">
                  <c:v>43313</c:v>
                </c:pt>
                <c:pt idx="152">
                  <c:v>43344</c:v>
                </c:pt>
                <c:pt idx="153">
                  <c:v>43374</c:v>
                </c:pt>
                <c:pt idx="154">
                  <c:v>43405</c:v>
                </c:pt>
                <c:pt idx="155">
                  <c:v>43435</c:v>
                </c:pt>
                <c:pt idx="156">
                  <c:v>43466</c:v>
                </c:pt>
                <c:pt idx="157">
                  <c:v>43497</c:v>
                </c:pt>
                <c:pt idx="158">
                  <c:v>43525</c:v>
                </c:pt>
                <c:pt idx="159">
                  <c:v>43556</c:v>
                </c:pt>
                <c:pt idx="160">
                  <c:v>43586</c:v>
                </c:pt>
                <c:pt idx="161">
                  <c:v>43617</c:v>
                </c:pt>
                <c:pt idx="162">
                  <c:v>43647</c:v>
                </c:pt>
                <c:pt idx="163">
                  <c:v>43678</c:v>
                </c:pt>
                <c:pt idx="164">
                  <c:v>43709</c:v>
                </c:pt>
                <c:pt idx="165">
                  <c:v>43739</c:v>
                </c:pt>
                <c:pt idx="166">
                  <c:v>43770</c:v>
                </c:pt>
                <c:pt idx="167">
                  <c:v>43800</c:v>
                </c:pt>
                <c:pt idx="168">
                  <c:v>43831</c:v>
                </c:pt>
                <c:pt idx="169">
                  <c:v>43862</c:v>
                </c:pt>
                <c:pt idx="170">
                  <c:v>43891</c:v>
                </c:pt>
                <c:pt idx="171">
                  <c:v>43922</c:v>
                </c:pt>
                <c:pt idx="172">
                  <c:v>43952</c:v>
                </c:pt>
                <c:pt idx="173">
                  <c:v>43983</c:v>
                </c:pt>
                <c:pt idx="174">
                  <c:v>44013</c:v>
                </c:pt>
                <c:pt idx="175">
                  <c:v>44044</c:v>
                </c:pt>
                <c:pt idx="176">
                  <c:v>44075</c:v>
                </c:pt>
                <c:pt idx="177">
                  <c:v>44105</c:v>
                </c:pt>
                <c:pt idx="178">
                  <c:v>44136</c:v>
                </c:pt>
                <c:pt idx="179">
                  <c:v>44166</c:v>
                </c:pt>
                <c:pt idx="180">
                  <c:v>44197</c:v>
                </c:pt>
                <c:pt idx="181">
                  <c:v>44228</c:v>
                </c:pt>
                <c:pt idx="182">
                  <c:v>44256</c:v>
                </c:pt>
                <c:pt idx="183">
                  <c:v>44287</c:v>
                </c:pt>
                <c:pt idx="184">
                  <c:v>44317</c:v>
                </c:pt>
                <c:pt idx="185">
                  <c:v>44348</c:v>
                </c:pt>
                <c:pt idx="186">
                  <c:v>44378</c:v>
                </c:pt>
                <c:pt idx="187">
                  <c:v>44409</c:v>
                </c:pt>
                <c:pt idx="188">
                  <c:v>44440</c:v>
                </c:pt>
                <c:pt idx="189">
                  <c:v>44470</c:v>
                </c:pt>
                <c:pt idx="190">
                  <c:v>44501</c:v>
                </c:pt>
                <c:pt idx="191">
                  <c:v>44531</c:v>
                </c:pt>
                <c:pt idx="192">
                  <c:v>44562</c:v>
                </c:pt>
                <c:pt idx="193">
                  <c:v>44593</c:v>
                </c:pt>
                <c:pt idx="194">
                  <c:v>44621</c:v>
                </c:pt>
                <c:pt idx="195">
                  <c:v>44652</c:v>
                </c:pt>
                <c:pt idx="196">
                  <c:v>44682</c:v>
                </c:pt>
                <c:pt idx="197">
                  <c:v>44713</c:v>
                </c:pt>
                <c:pt idx="198">
                  <c:v>44743</c:v>
                </c:pt>
                <c:pt idx="199">
                  <c:v>44774</c:v>
                </c:pt>
                <c:pt idx="200">
                  <c:v>44805</c:v>
                </c:pt>
                <c:pt idx="201">
                  <c:v>44835</c:v>
                </c:pt>
                <c:pt idx="202">
                  <c:v>44866</c:v>
                </c:pt>
                <c:pt idx="203">
                  <c:v>44896</c:v>
                </c:pt>
              </c:numCache>
            </c:numRef>
          </c:cat>
          <c:val>
            <c:numRef>
              <c:f>Sheet1!$B$2:$B$205</c:f>
              <c:numCache>
                <c:formatCode>General</c:formatCode>
                <c:ptCount val="204"/>
                <c:pt idx="0">
                  <c:v>14.348000000000001</c:v>
                </c:pt>
                <c:pt idx="1">
                  <c:v>15.928000000000001</c:v>
                </c:pt>
                <c:pt idx="2">
                  <c:v>21.1</c:v>
                </c:pt>
                <c:pt idx="3">
                  <c:v>18.533000000000001</c:v>
                </c:pt>
                <c:pt idx="4">
                  <c:v>18.899999999999999</c:v>
                </c:pt>
                <c:pt idx="5">
                  <c:v>18.239000000000001</c:v>
                </c:pt>
                <c:pt idx="6">
                  <c:v>19.88</c:v>
                </c:pt>
                <c:pt idx="7">
                  <c:v>20.927999999999987</c:v>
                </c:pt>
                <c:pt idx="8">
                  <c:v>19.113000000000014</c:v>
                </c:pt>
                <c:pt idx="9">
                  <c:v>18.834000000000014</c:v>
                </c:pt>
                <c:pt idx="10">
                  <c:v>19.806999999999999</c:v>
                </c:pt>
                <c:pt idx="11">
                  <c:v>19.489999999999977</c:v>
                </c:pt>
                <c:pt idx="12">
                  <c:v>21.584</c:v>
                </c:pt>
                <c:pt idx="13">
                  <c:v>22.231000000000005</c:v>
                </c:pt>
                <c:pt idx="14">
                  <c:v>21.715</c:v>
                </c:pt>
                <c:pt idx="15">
                  <c:v>19.646999999999988</c:v>
                </c:pt>
                <c:pt idx="16">
                  <c:v>19.913</c:v>
                </c:pt>
                <c:pt idx="17">
                  <c:v>21.863</c:v>
                </c:pt>
                <c:pt idx="18">
                  <c:v>22.231999999999999</c:v>
                </c:pt>
                <c:pt idx="19">
                  <c:v>20.834000000000014</c:v>
                </c:pt>
                <c:pt idx="20">
                  <c:v>21.87</c:v>
                </c:pt>
                <c:pt idx="21">
                  <c:v>23.118000000000013</c:v>
                </c:pt>
                <c:pt idx="22">
                  <c:v>23.427999999999987</c:v>
                </c:pt>
                <c:pt idx="23">
                  <c:v>23.277999999999999</c:v>
                </c:pt>
                <c:pt idx="24">
                  <c:v>24.03</c:v>
                </c:pt>
                <c:pt idx="25">
                  <c:v>23.672000000000001</c:v>
                </c:pt>
                <c:pt idx="26">
                  <c:v>21.384</c:v>
                </c:pt>
                <c:pt idx="27">
                  <c:v>22.113000000000014</c:v>
                </c:pt>
                <c:pt idx="28">
                  <c:v>23.292000000000002</c:v>
                </c:pt>
                <c:pt idx="29">
                  <c:v>21.471999999999987</c:v>
                </c:pt>
                <c:pt idx="30">
                  <c:v>20.056999999999999</c:v>
                </c:pt>
                <c:pt idx="31">
                  <c:v>21.239000000000001</c:v>
                </c:pt>
                <c:pt idx="32">
                  <c:v>19.484000000000002</c:v>
                </c:pt>
                <c:pt idx="33">
                  <c:v>20.544</c:v>
                </c:pt>
                <c:pt idx="34">
                  <c:v>19.251000000000001</c:v>
                </c:pt>
                <c:pt idx="35">
                  <c:v>19.928999999999977</c:v>
                </c:pt>
                <c:pt idx="36">
                  <c:v>20.251999999999999</c:v>
                </c:pt>
                <c:pt idx="37">
                  <c:v>20.163</c:v>
                </c:pt>
                <c:pt idx="38">
                  <c:v>19.337000000000014</c:v>
                </c:pt>
                <c:pt idx="39">
                  <c:v>21.401999999999987</c:v>
                </c:pt>
                <c:pt idx="40">
                  <c:v>20.901</c:v>
                </c:pt>
                <c:pt idx="41">
                  <c:v>20.731000000000005</c:v>
                </c:pt>
                <c:pt idx="42">
                  <c:v>21.684999999999999</c:v>
                </c:pt>
                <c:pt idx="43">
                  <c:v>19.864000000000001</c:v>
                </c:pt>
                <c:pt idx="44">
                  <c:v>19.541</c:v>
                </c:pt>
                <c:pt idx="45">
                  <c:v>18.928999999999977</c:v>
                </c:pt>
                <c:pt idx="46">
                  <c:v>19.181999999999999</c:v>
                </c:pt>
                <c:pt idx="47">
                  <c:v>18.032</c:v>
                </c:pt>
                <c:pt idx="48">
                  <c:v>17.358000000000001</c:v>
                </c:pt>
                <c:pt idx="49">
                  <c:v>16.994</c:v>
                </c:pt>
                <c:pt idx="50">
                  <c:v>16.850000000000001</c:v>
                </c:pt>
                <c:pt idx="51">
                  <c:v>15.252000000000002</c:v>
                </c:pt>
                <c:pt idx="52">
                  <c:v>15.17</c:v>
                </c:pt>
                <c:pt idx="53">
                  <c:v>15.166</c:v>
                </c:pt>
                <c:pt idx="54">
                  <c:v>15.721</c:v>
                </c:pt>
                <c:pt idx="55">
                  <c:v>15.571</c:v>
                </c:pt>
                <c:pt idx="56">
                  <c:v>15.208</c:v>
                </c:pt>
                <c:pt idx="57">
                  <c:v>17.318999999999999</c:v>
                </c:pt>
                <c:pt idx="58">
                  <c:v>16.439</c:v>
                </c:pt>
                <c:pt idx="59">
                  <c:v>18.681000000000001</c:v>
                </c:pt>
                <c:pt idx="60">
                  <c:v>16.523</c:v>
                </c:pt>
                <c:pt idx="61">
                  <c:v>16.664999999999999</c:v>
                </c:pt>
                <c:pt idx="62">
                  <c:v>16.088999999999981</c:v>
                </c:pt>
                <c:pt idx="63">
                  <c:v>17.702000000000002</c:v>
                </c:pt>
                <c:pt idx="64">
                  <c:v>16.984000000000002</c:v>
                </c:pt>
                <c:pt idx="65">
                  <c:v>17.266999999999989</c:v>
                </c:pt>
                <c:pt idx="66">
                  <c:v>16.648</c:v>
                </c:pt>
                <c:pt idx="67">
                  <c:v>17.041</c:v>
                </c:pt>
                <c:pt idx="68">
                  <c:v>16.603999999999999</c:v>
                </c:pt>
                <c:pt idx="69">
                  <c:v>14.870000000000006</c:v>
                </c:pt>
                <c:pt idx="70">
                  <c:v>15.482000000000006</c:v>
                </c:pt>
                <c:pt idx="71">
                  <c:v>16.001999999999999</c:v>
                </c:pt>
                <c:pt idx="72">
                  <c:v>14.847</c:v>
                </c:pt>
                <c:pt idx="73">
                  <c:v>13.921000000000001</c:v>
                </c:pt>
                <c:pt idx="74">
                  <c:v>13.541</c:v>
                </c:pt>
                <c:pt idx="75">
                  <c:v>13.269</c:v>
                </c:pt>
                <c:pt idx="76">
                  <c:v>13.846</c:v>
                </c:pt>
                <c:pt idx="77">
                  <c:v>15.823</c:v>
                </c:pt>
                <c:pt idx="78">
                  <c:v>13.964</c:v>
                </c:pt>
                <c:pt idx="79">
                  <c:v>14.094000000000001</c:v>
                </c:pt>
                <c:pt idx="80">
                  <c:v>13.633000000000001</c:v>
                </c:pt>
                <c:pt idx="81">
                  <c:v>13.342000000000002</c:v>
                </c:pt>
                <c:pt idx="82">
                  <c:v>13.643000000000001</c:v>
                </c:pt>
                <c:pt idx="83">
                  <c:v>11.249000000000001</c:v>
                </c:pt>
                <c:pt idx="84">
                  <c:v>12.957000000000004</c:v>
                </c:pt>
                <c:pt idx="85">
                  <c:v>12.699</c:v>
                </c:pt>
                <c:pt idx="86">
                  <c:v>13.609</c:v>
                </c:pt>
                <c:pt idx="87">
                  <c:v>12.894</c:v>
                </c:pt>
                <c:pt idx="88">
                  <c:v>13.593</c:v>
                </c:pt>
                <c:pt idx="89">
                  <c:v>12.691000000000001</c:v>
                </c:pt>
                <c:pt idx="90">
                  <c:v>12.442</c:v>
                </c:pt>
                <c:pt idx="91">
                  <c:v>12.076000000000002</c:v>
                </c:pt>
                <c:pt idx="92">
                  <c:v>13.004</c:v>
                </c:pt>
                <c:pt idx="93">
                  <c:v>13.747999999999999</c:v>
                </c:pt>
                <c:pt idx="94">
                  <c:v>14.88</c:v>
                </c:pt>
                <c:pt idx="95">
                  <c:v>14.804</c:v>
                </c:pt>
                <c:pt idx="96">
                  <c:v>14.541</c:v>
                </c:pt>
                <c:pt idx="97">
                  <c:v>14.555000000000007</c:v>
                </c:pt>
                <c:pt idx="98">
                  <c:v>13.44</c:v>
                </c:pt>
                <c:pt idx="99">
                  <c:v>13.932</c:v>
                </c:pt>
                <c:pt idx="100">
                  <c:v>13.198</c:v>
                </c:pt>
                <c:pt idx="101">
                  <c:v>11.824</c:v>
                </c:pt>
                <c:pt idx="102">
                  <c:v>12.435</c:v>
                </c:pt>
                <c:pt idx="103">
                  <c:v>12.816000000000004</c:v>
                </c:pt>
                <c:pt idx="104">
                  <c:v>12.438000000000001</c:v>
                </c:pt>
                <c:pt idx="105">
                  <c:v>12.387</c:v>
                </c:pt>
                <c:pt idx="106">
                  <c:v>10.707000000000001</c:v>
                </c:pt>
                <c:pt idx="107">
                  <c:v>10.711</c:v>
                </c:pt>
                <c:pt idx="108">
                  <c:v>10.817</c:v>
                </c:pt>
                <c:pt idx="109">
                  <c:v>11.166</c:v>
                </c:pt>
                <c:pt idx="110">
                  <c:v>10.852000000000007</c:v>
                </c:pt>
                <c:pt idx="111">
                  <c:v>10.781000000000001</c:v>
                </c:pt>
                <c:pt idx="112">
                  <c:v>10.769</c:v>
                </c:pt>
                <c:pt idx="113">
                  <c:v>10.611000000000001</c:v>
                </c:pt>
                <c:pt idx="114">
                  <c:v>11.089</c:v>
                </c:pt>
                <c:pt idx="115">
                  <c:v>11.075000000000006</c:v>
                </c:pt>
                <c:pt idx="116">
                  <c:v>10.659000000000002</c:v>
                </c:pt>
                <c:pt idx="117">
                  <c:v>10.641999999999999</c:v>
                </c:pt>
                <c:pt idx="118">
                  <c:v>10.422000000000002</c:v>
                </c:pt>
                <c:pt idx="119">
                  <c:v>10.711</c:v>
                </c:pt>
                <c:pt idx="120">
                  <c:v>10.861000000000002</c:v>
                </c:pt>
                <c:pt idx="121">
                  <c:v>11.063000000000002</c:v>
                </c:pt>
                <c:pt idx="122">
                  <c:v>10.118</c:v>
                </c:pt>
                <c:pt idx="123">
                  <c:v>10.754</c:v>
                </c:pt>
                <c:pt idx="124">
                  <c:v>9.91</c:v>
                </c:pt>
                <c:pt idx="125">
                  <c:v>10.294</c:v>
                </c:pt>
                <c:pt idx="126">
                  <c:v>10.074</c:v>
                </c:pt>
                <c:pt idx="127">
                  <c:v>9.9830000000000005</c:v>
                </c:pt>
                <c:pt idx="128">
                  <c:v>13.646000000000001</c:v>
                </c:pt>
                <c:pt idx="129">
                  <c:v>10.428000000000001</c:v>
                </c:pt>
                <c:pt idx="130">
                  <c:v>8.0730000000000004</c:v>
                </c:pt>
                <c:pt idx="131">
                  <c:v>6.2039999999999997</c:v>
                </c:pt>
                <c:pt idx="132">
                  <c:v>6.0110000000000001</c:v>
                </c:pt>
                <c:pt idx="133">
                  <c:v>6.0669999999999975</c:v>
                </c:pt>
                <c:pt idx="134">
                  <c:v>10.108000000000001</c:v>
                </c:pt>
                <c:pt idx="135">
                  <c:v>6.7119999999999997</c:v>
                </c:pt>
                <c:pt idx="136">
                  <c:v>6.5739999999999998</c:v>
                </c:pt>
                <c:pt idx="137">
                  <c:v>6.9980000000000002</c:v>
                </c:pt>
                <c:pt idx="138">
                  <c:v>6.6769999999999996</c:v>
                </c:pt>
                <c:pt idx="139">
                  <c:v>6.6829999999999963</c:v>
                </c:pt>
                <c:pt idx="140">
                  <c:v>5.5590000000000002</c:v>
                </c:pt>
                <c:pt idx="141">
                  <c:v>6.069</c:v>
                </c:pt>
                <c:pt idx="142">
                  <c:v>8.3740000000000006</c:v>
                </c:pt>
                <c:pt idx="143">
                  <c:v>10.019</c:v>
                </c:pt>
                <c:pt idx="144">
                  <c:v>10.378</c:v>
                </c:pt>
                <c:pt idx="145">
                  <c:v>9.9220000000000006</c:v>
                </c:pt>
                <c:pt idx="146">
                  <c:v>9.1510000000000016</c:v>
                </c:pt>
                <c:pt idx="147">
                  <c:v>10.231999999999999</c:v>
                </c:pt>
                <c:pt idx="148">
                  <c:v>10.360000000000007</c:v>
                </c:pt>
                <c:pt idx="149">
                  <c:v>9.7560000000000002</c:v>
                </c:pt>
                <c:pt idx="150">
                  <c:v>9.8750000000000071</c:v>
                </c:pt>
                <c:pt idx="151">
                  <c:v>10.78</c:v>
                </c:pt>
                <c:pt idx="152">
                  <c:v>9.3940000000000001</c:v>
                </c:pt>
                <c:pt idx="153">
                  <c:v>9.9960000000000004</c:v>
                </c:pt>
                <c:pt idx="154">
                  <c:v>10.432</c:v>
                </c:pt>
                <c:pt idx="155">
                  <c:v>10.153</c:v>
                </c:pt>
                <c:pt idx="156">
                  <c:v>10.443</c:v>
                </c:pt>
                <c:pt idx="157">
                  <c:v>10.838000000000001</c:v>
                </c:pt>
                <c:pt idx="158">
                  <c:v>10.524000000000001</c:v>
                </c:pt>
                <c:pt idx="159">
                  <c:v>9.9910000000000014</c:v>
                </c:pt>
                <c:pt idx="160">
                  <c:v>10.273</c:v>
                </c:pt>
                <c:pt idx="161">
                  <c:v>10.09</c:v>
                </c:pt>
                <c:pt idx="162">
                  <c:v>10.623000000000001</c:v>
                </c:pt>
                <c:pt idx="163">
                  <c:v>9.8500000000000068</c:v>
                </c:pt>
                <c:pt idx="164">
                  <c:v>9.6460000000000008</c:v>
                </c:pt>
                <c:pt idx="165">
                  <c:v>10.599</c:v>
                </c:pt>
                <c:pt idx="166">
                  <c:v>9.8280000000000012</c:v>
                </c:pt>
                <c:pt idx="167">
                  <c:v>10.401</c:v>
                </c:pt>
                <c:pt idx="168">
                  <c:v>11.246</c:v>
                </c:pt>
                <c:pt idx="169">
                  <c:v>10.169</c:v>
                </c:pt>
                <c:pt idx="170">
                  <c:v>8.8640000000000008</c:v>
                </c:pt>
                <c:pt idx="171">
                  <c:v>10.765000000000002</c:v>
                </c:pt>
                <c:pt idx="172">
                  <c:v>11.736000000000001</c:v>
                </c:pt>
                <c:pt idx="173">
                  <c:v>12.319000000000004</c:v>
                </c:pt>
                <c:pt idx="174">
                  <c:v>13.22</c:v>
                </c:pt>
                <c:pt idx="175">
                  <c:v>12.572000000000006</c:v>
                </c:pt>
                <c:pt idx="176">
                  <c:v>12.176</c:v>
                </c:pt>
                <c:pt idx="177">
                  <c:v>11.585000000000004</c:v>
                </c:pt>
                <c:pt idx="178">
                  <c:v>12.494</c:v>
                </c:pt>
                <c:pt idx="179">
                  <c:v>12.404</c:v>
                </c:pt>
                <c:pt idx="180">
                  <c:v>12.108000000000001</c:v>
                </c:pt>
                <c:pt idx="181">
                  <c:v>12.788</c:v>
                </c:pt>
                <c:pt idx="182">
                  <c:v>12.17</c:v>
                </c:pt>
                <c:pt idx="183">
                  <c:v>11.065000000000007</c:v>
                </c:pt>
                <c:pt idx="184">
                  <c:v>10.337</c:v>
                </c:pt>
                <c:pt idx="185">
                  <c:v>10.709</c:v>
                </c:pt>
                <c:pt idx="186">
                  <c:v>9.9110000000000014</c:v>
                </c:pt>
                <c:pt idx="187">
                  <c:v>9.5330000000000013</c:v>
                </c:pt>
                <c:pt idx="188">
                  <c:v>9.338000000000001</c:v>
                </c:pt>
                <c:pt idx="189">
                  <c:v>9.657</c:v>
                </c:pt>
                <c:pt idx="190">
                  <c:v>9.52</c:v>
                </c:pt>
                <c:pt idx="191">
                  <c:v>11.402000000000006</c:v>
                </c:pt>
                <c:pt idx="192">
                  <c:v>8.3720000000000088</c:v>
                </c:pt>
                <c:pt idx="193">
                  <c:v>8.7249999999999996</c:v>
                </c:pt>
                <c:pt idx="194">
                  <c:v>8.7510000000000012</c:v>
                </c:pt>
                <c:pt idx="195">
                  <c:v>9.4770000000000003</c:v>
                </c:pt>
                <c:pt idx="196">
                  <c:v>8.7850000000000001</c:v>
                </c:pt>
                <c:pt idx="197">
                  <c:v>7.7949999999999964</c:v>
                </c:pt>
                <c:pt idx="198">
                  <c:v>8.5670000000000002</c:v>
                </c:pt>
                <c:pt idx="199">
                  <c:v>8.9030000000000005</c:v>
                </c:pt>
                <c:pt idx="200">
                  <c:v>8.6440000000000001</c:v>
                </c:pt>
                <c:pt idx="201">
                  <c:v>9.1109999999999989</c:v>
                </c:pt>
                <c:pt idx="202">
                  <c:v>8.93</c:v>
                </c:pt>
                <c:pt idx="203">
                  <c:v>8.6770000000000014</c:v>
                </c:pt>
              </c:numCache>
            </c:numRef>
          </c:val>
          <c:smooth val="0"/>
          <c:extLst xmlns:c16r2="http://schemas.microsoft.com/office/drawing/2015/06/chart">
            <c:ext xmlns:c16="http://schemas.microsoft.com/office/drawing/2014/chart" uri="{C3380CC4-5D6E-409C-BE32-E72D297353CC}">
              <c16:uniqueId val="{00000000-B403-43BA-9070-447436A6FF24}"/>
            </c:ext>
          </c:extLst>
        </c:ser>
        <c:dLbls>
          <c:showLegendKey val="0"/>
          <c:showVal val="0"/>
          <c:showCatName val="0"/>
          <c:showSerName val="0"/>
          <c:showPercent val="0"/>
          <c:showBubbleSize val="0"/>
        </c:dLbls>
        <c:smooth val="0"/>
        <c:axId val="238448744"/>
        <c:axId val="238456008"/>
      </c:lineChart>
      <c:dateAx>
        <c:axId val="23844874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p>
            </c:rich>
          </c:tx>
          <c:layout>
            <c:manualLayout>
              <c:xMode val="edge"/>
              <c:yMode val="edge"/>
              <c:x val="0.44146686815892289"/>
              <c:y val="0.87734774029158813"/>
            </c:manualLayout>
          </c:layout>
          <c:overlay val="0"/>
          <c:spPr>
            <a:noFill/>
            <a:ln>
              <a:noFill/>
            </a:ln>
            <a:effectLst/>
          </c:spPr>
        </c:title>
        <c:numFmt formatCode="yyyy\-mm\-dd"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8456008"/>
        <c:crosses val="autoZero"/>
        <c:auto val="1"/>
        <c:lblOffset val="100"/>
        <c:baseTimeUnit val="months"/>
      </c:dateAx>
      <c:valAx>
        <c:axId val="23845600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VALUES</a:t>
                </a:r>
              </a:p>
            </c:rich>
          </c:tx>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8448744"/>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solidFill>
                  <a:schemeClr val="tx1"/>
                </a:solidFill>
                <a:latin typeface="Times New Roman" panose="02020603050405020304" pitchFamily="18" charset="0"/>
                <a:cs typeface="Times New Roman" panose="02020603050405020304" pitchFamily="18" charset="0"/>
              </a:rPr>
              <a:t>Time Profile of Indicator EI10</a:t>
            </a:r>
          </a:p>
        </c:rich>
      </c:tx>
      <c:overlay val="0"/>
      <c:spPr>
        <a:noFill/>
        <a:ln>
          <a:noFill/>
        </a:ln>
        <a:effectLst/>
      </c:spPr>
    </c:title>
    <c:autoTitleDeleted val="0"/>
    <c:plotArea>
      <c:layout/>
      <c:lineChart>
        <c:grouping val="standard"/>
        <c:varyColors val="0"/>
        <c:ser>
          <c:idx val="0"/>
          <c:order val="0"/>
          <c:tx>
            <c:v>EI10</c:v>
          </c:tx>
          <c:spPr>
            <a:ln w="28575" cap="rnd">
              <a:solidFill>
                <a:schemeClr val="accent5"/>
              </a:solidFill>
              <a:round/>
            </a:ln>
            <a:effectLst/>
          </c:spPr>
          <c:marker>
            <c:symbol val="none"/>
          </c:marker>
          <c:cat>
            <c:numRef>
              <c:f>Sheet1!$A$2:$A$205</c:f>
              <c:numCache>
                <c:formatCode>yyyy\-mm\-dd</c:formatCode>
                <c:ptCount val="204"/>
                <c:pt idx="0">
                  <c:v>38718</c:v>
                </c:pt>
                <c:pt idx="1">
                  <c:v>38749</c:v>
                </c:pt>
                <c:pt idx="2">
                  <c:v>38777</c:v>
                </c:pt>
                <c:pt idx="3">
                  <c:v>38808</c:v>
                </c:pt>
                <c:pt idx="4">
                  <c:v>38838</c:v>
                </c:pt>
                <c:pt idx="5">
                  <c:v>38869</c:v>
                </c:pt>
                <c:pt idx="6">
                  <c:v>38899</c:v>
                </c:pt>
                <c:pt idx="7">
                  <c:v>38930</c:v>
                </c:pt>
                <c:pt idx="8">
                  <c:v>38961</c:v>
                </c:pt>
                <c:pt idx="9">
                  <c:v>38991</c:v>
                </c:pt>
                <c:pt idx="10">
                  <c:v>39022</c:v>
                </c:pt>
                <c:pt idx="11">
                  <c:v>39052</c:v>
                </c:pt>
                <c:pt idx="12">
                  <c:v>39083</c:v>
                </c:pt>
                <c:pt idx="13">
                  <c:v>39114</c:v>
                </c:pt>
                <c:pt idx="14">
                  <c:v>39142</c:v>
                </c:pt>
                <c:pt idx="15">
                  <c:v>39173</c:v>
                </c:pt>
                <c:pt idx="16">
                  <c:v>39203</c:v>
                </c:pt>
                <c:pt idx="17">
                  <c:v>39234</c:v>
                </c:pt>
                <c:pt idx="18">
                  <c:v>39264</c:v>
                </c:pt>
                <c:pt idx="19">
                  <c:v>39295</c:v>
                </c:pt>
                <c:pt idx="20">
                  <c:v>39326</c:v>
                </c:pt>
                <c:pt idx="21">
                  <c:v>39356</c:v>
                </c:pt>
                <c:pt idx="22">
                  <c:v>39387</c:v>
                </c:pt>
                <c:pt idx="23">
                  <c:v>39417</c:v>
                </c:pt>
                <c:pt idx="24">
                  <c:v>39448</c:v>
                </c:pt>
                <c:pt idx="25">
                  <c:v>39479</c:v>
                </c:pt>
                <c:pt idx="26">
                  <c:v>39508</c:v>
                </c:pt>
                <c:pt idx="27">
                  <c:v>39539</c:v>
                </c:pt>
                <c:pt idx="28">
                  <c:v>39569</c:v>
                </c:pt>
                <c:pt idx="29">
                  <c:v>39600</c:v>
                </c:pt>
                <c:pt idx="30">
                  <c:v>39630</c:v>
                </c:pt>
                <c:pt idx="31">
                  <c:v>39661</c:v>
                </c:pt>
                <c:pt idx="32">
                  <c:v>39692</c:v>
                </c:pt>
                <c:pt idx="33">
                  <c:v>39722</c:v>
                </c:pt>
                <c:pt idx="34">
                  <c:v>39753</c:v>
                </c:pt>
                <c:pt idx="35">
                  <c:v>39783</c:v>
                </c:pt>
                <c:pt idx="36">
                  <c:v>39814</c:v>
                </c:pt>
                <c:pt idx="37">
                  <c:v>39845</c:v>
                </c:pt>
                <c:pt idx="38">
                  <c:v>39873</c:v>
                </c:pt>
                <c:pt idx="39">
                  <c:v>39904</c:v>
                </c:pt>
                <c:pt idx="40">
                  <c:v>39934</c:v>
                </c:pt>
                <c:pt idx="41">
                  <c:v>39965</c:v>
                </c:pt>
                <c:pt idx="42">
                  <c:v>39995</c:v>
                </c:pt>
                <c:pt idx="43">
                  <c:v>40026</c:v>
                </c:pt>
                <c:pt idx="44">
                  <c:v>40057</c:v>
                </c:pt>
                <c:pt idx="45">
                  <c:v>40087</c:v>
                </c:pt>
                <c:pt idx="46">
                  <c:v>40118</c:v>
                </c:pt>
                <c:pt idx="47">
                  <c:v>40148</c:v>
                </c:pt>
                <c:pt idx="48">
                  <c:v>40179</c:v>
                </c:pt>
                <c:pt idx="49">
                  <c:v>40210</c:v>
                </c:pt>
                <c:pt idx="50">
                  <c:v>40238</c:v>
                </c:pt>
                <c:pt idx="51">
                  <c:v>40269</c:v>
                </c:pt>
                <c:pt idx="52">
                  <c:v>40299</c:v>
                </c:pt>
                <c:pt idx="53">
                  <c:v>40330</c:v>
                </c:pt>
                <c:pt idx="54">
                  <c:v>40360</c:v>
                </c:pt>
                <c:pt idx="55">
                  <c:v>40391</c:v>
                </c:pt>
                <c:pt idx="56">
                  <c:v>40422</c:v>
                </c:pt>
                <c:pt idx="57">
                  <c:v>40452</c:v>
                </c:pt>
                <c:pt idx="58">
                  <c:v>40483</c:v>
                </c:pt>
                <c:pt idx="59">
                  <c:v>40513</c:v>
                </c:pt>
                <c:pt idx="60">
                  <c:v>40544</c:v>
                </c:pt>
                <c:pt idx="61">
                  <c:v>40575</c:v>
                </c:pt>
                <c:pt idx="62">
                  <c:v>40603</c:v>
                </c:pt>
                <c:pt idx="63">
                  <c:v>40634</c:v>
                </c:pt>
                <c:pt idx="64">
                  <c:v>40664</c:v>
                </c:pt>
                <c:pt idx="65">
                  <c:v>40695</c:v>
                </c:pt>
                <c:pt idx="66">
                  <c:v>40725</c:v>
                </c:pt>
                <c:pt idx="67">
                  <c:v>40756</c:v>
                </c:pt>
                <c:pt idx="68">
                  <c:v>40787</c:v>
                </c:pt>
                <c:pt idx="69">
                  <c:v>40817</c:v>
                </c:pt>
                <c:pt idx="70">
                  <c:v>40848</c:v>
                </c:pt>
                <c:pt idx="71">
                  <c:v>40878</c:v>
                </c:pt>
                <c:pt idx="72">
                  <c:v>40909</c:v>
                </c:pt>
                <c:pt idx="73">
                  <c:v>40940</c:v>
                </c:pt>
                <c:pt idx="74">
                  <c:v>40969</c:v>
                </c:pt>
                <c:pt idx="75">
                  <c:v>41000</c:v>
                </c:pt>
                <c:pt idx="76">
                  <c:v>41030</c:v>
                </c:pt>
                <c:pt idx="77">
                  <c:v>41061</c:v>
                </c:pt>
                <c:pt idx="78">
                  <c:v>41091</c:v>
                </c:pt>
                <c:pt idx="79">
                  <c:v>41122</c:v>
                </c:pt>
                <c:pt idx="80">
                  <c:v>41153</c:v>
                </c:pt>
                <c:pt idx="81">
                  <c:v>41183</c:v>
                </c:pt>
                <c:pt idx="82">
                  <c:v>41214</c:v>
                </c:pt>
                <c:pt idx="83">
                  <c:v>41244</c:v>
                </c:pt>
                <c:pt idx="84">
                  <c:v>41275</c:v>
                </c:pt>
                <c:pt idx="85">
                  <c:v>41306</c:v>
                </c:pt>
                <c:pt idx="86">
                  <c:v>41334</c:v>
                </c:pt>
                <c:pt idx="87">
                  <c:v>41365</c:v>
                </c:pt>
                <c:pt idx="88">
                  <c:v>41395</c:v>
                </c:pt>
                <c:pt idx="89">
                  <c:v>41426</c:v>
                </c:pt>
                <c:pt idx="90">
                  <c:v>41456</c:v>
                </c:pt>
                <c:pt idx="91">
                  <c:v>41487</c:v>
                </c:pt>
                <c:pt idx="92">
                  <c:v>41518</c:v>
                </c:pt>
                <c:pt idx="93">
                  <c:v>41548</c:v>
                </c:pt>
                <c:pt idx="94">
                  <c:v>41579</c:v>
                </c:pt>
                <c:pt idx="95">
                  <c:v>41609</c:v>
                </c:pt>
                <c:pt idx="96">
                  <c:v>41640</c:v>
                </c:pt>
                <c:pt idx="97">
                  <c:v>41671</c:v>
                </c:pt>
                <c:pt idx="98">
                  <c:v>41699</c:v>
                </c:pt>
                <c:pt idx="99">
                  <c:v>41730</c:v>
                </c:pt>
                <c:pt idx="100">
                  <c:v>41760</c:v>
                </c:pt>
                <c:pt idx="101">
                  <c:v>41791</c:v>
                </c:pt>
                <c:pt idx="102">
                  <c:v>41821</c:v>
                </c:pt>
                <c:pt idx="103">
                  <c:v>41852</c:v>
                </c:pt>
                <c:pt idx="104">
                  <c:v>41883</c:v>
                </c:pt>
                <c:pt idx="105">
                  <c:v>41913</c:v>
                </c:pt>
                <c:pt idx="106">
                  <c:v>41944</c:v>
                </c:pt>
                <c:pt idx="107">
                  <c:v>41974</c:v>
                </c:pt>
                <c:pt idx="108">
                  <c:v>42005</c:v>
                </c:pt>
                <c:pt idx="109">
                  <c:v>42036</c:v>
                </c:pt>
                <c:pt idx="110">
                  <c:v>42064</c:v>
                </c:pt>
                <c:pt idx="111">
                  <c:v>42095</c:v>
                </c:pt>
                <c:pt idx="112">
                  <c:v>42125</c:v>
                </c:pt>
                <c:pt idx="113">
                  <c:v>42156</c:v>
                </c:pt>
                <c:pt idx="114">
                  <c:v>42186</c:v>
                </c:pt>
                <c:pt idx="115">
                  <c:v>42217</c:v>
                </c:pt>
                <c:pt idx="116">
                  <c:v>42248</c:v>
                </c:pt>
                <c:pt idx="117">
                  <c:v>42278</c:v>
                </c:pt>
                <c:pt idx="118">
                  <c:v>42309</c:v>
                </c:pt>
                <c:pt idx="119">
                  <c:v>42339</c:v>
                </c:pt>
                <c:pt idx="120">
                  <c:v>42370</c:v>
                </c:pt>
                <c:pt idx="121">
                  <c:v>42401</c:v>
                </c:pt>
                <c:pt idx="122">
                  <c:v>42430</c:v>
                </c:pt>
                <c:pt idx="123">
                  <c:v>42461</c:v>
                </c:pt>
                <c:pt idx="124">
                  <c:v>42491</c:v>
                </c:pt>
                <c:pt idx="125">
                  <c:v>42522</c:v>
                </c:pt>
                <c:pt idx="126">
                  <c:v>42552</c:v>
                </c:pt>
                <c:pt idx="127">
                  <c:v>42583</c:v>
                </c:pt>
                <c:pt idx="128">
                  <c:v>42614</c:v>
                </c:pt>
                <c:pt idx="129">
                  <c:v>42644</c:v>
                </c:pt>
                <c:pt idx="130">
                  <c:v>42675</c:v>
                </c:pt>
                <c:pt idx="131">
                  <c:v>42705</c:v>
                </c:pt>
                <c:pt idx="132">
                  <c:v>42736</c:v>
                </c:pt>
                <c:pt idx="133">
                  <c:v>42767</c:v>
                </c:pt>
                <c:pt idx="134">
                  <c:v>42795</c:v>
                </c:pt>
                <c:pt idx="135">
                  <c:v>42826</c:v>
                </c:pt>
                <c:pt idx="136">
                  <c:v>42856</c:v>
                </c:pt>
                <c:pt idx="137">
                  <c:v>42887</c:v>
                </c:pt>
                <c:pt idx="138">
                  <c:v>42917</c:v>
                </c:pt>
                <c:pt idx="139">
                  <c:v>42948</c:v>
                </c:pt>
                <c:pt idx="140">
                  <c:v>42979</c:v>
                </c:pt>
                <c:pt idx="141">
                  <c:v>43009</c:v>
                </c:pt>
                <c:pt idx="142">
                  <c:v>43040</c:v>
                </c:pt>
                <c:pt idx="143">
                  <c:v>43070</c:v>
                </c:pt>
                <c:pt idx="144">
                  <c:v>43101</c:v>
                </c:pt>
                <c:pt idx="145">
                  <c:v>43132</c:v>
                </c:pt>
                <c:pt idx="146">
                  <c:v>43160</c:v>
                </c:pt>
                <c:pt idx="147">
                  <c:v>43191</c:v>
                </c:pt>
                <c:pt idx="148">
                  <c:v>43221</c:v>
                </c:pt>
                <c:pt idx="149">
                  <c:v>43252</c:v>
                </c:pt>
                <c:pt idx="150">
                  <c:v>43282</c:v>
                </c:pt>
                <c:pt idx="151">
                  <c:v>43313</c:v>
                </c:pt>
                <c:pt idx="152">
                  <c:v>43344</c:v>
                </c:pt>
                <c:pt idx="153">
                  <c:v>43374</c:v>
                </c:pt>
                <c:pt idx="154">
                  <c:v>43405</c:v>
                </c:pt>
                <c:pt idx="155">
                  <c:v>43435</c:v>
                </c:pt>
                <c:pt idx="156">
                  <c:v>43466</c:v>
                </c:pt>
                <c:pt idx="157">
                  <c:v>43497</c:v>
                </c:pt>
                <c:pt idx="158">
                  <c:v>43525</c:v>
                </c:pt>
                <c:pt idx="159">
                  <c:v>43556</c:v>
                </c:pt>
                <c:pt idx="160">
                  <c:v>43586</c:v>
                </c:pt>
                <c:pt idx="161">
                  <c:v>43617</c:v>
                </c:pt>
                <c:pt idx="162">
                  <c:v>43647</c:v>
                </c:pt>
                <c:pt idx="163">
                  <c:v>43678</c:v>
                </c:pt>
                <c:pt idx="164">
                  <c:v>43709</c:v>
                </c:pt>
                <c:pt idx="165">
                  <c:v>43739</c:v>
                </c:pt>
                <c:pt idx="166">
                  <c:v>43770</c:v>
                </c:pt>
                <c:pt idx="167">
                  <c:v>43800</c:v>
                </c:pt>
                <c:pt idx="168">
                  <c:v>43831</c:v>
                </c:pt>
                <c:pt idx="169">
                  <c:v>43862</c:v>
                </c:pt>
                <c:pt idx="170">
                  <c:v>43891</c:v>
                </c:pt>
                <c:pt idx="171">
                  <c:v>43922</c:v>
                </c:pt>
                <c:pt idx="172">
                  <c:v>43952</c:v>
                </c:pt>
                <c:pt idx="173">
                  <c:v>43983</c:v>
                </c:pt>
                <c:pt idx="174">
                  <c:v>44013</c:v>
                </c:pt>
                <c:pt idx="175">
                  <c:v>44044</c:v>
                </c:pt>
                <c:pt idx="176">
                  <c:v>44075</c:v>
                </c:pt>
                <c:pt idx="177">
                  <c:v>44105</c:v>
                </c:pt>
                <c:pt idx="178">
                  <c:v>44136</c:v>
                </c:pt>
                <c:pt idx="179">
                  <c:v>44166</c:v>
                </c:pt>
                <c:pt idx="180">
                  <c:v>44197</c:v>
                </c:pt>
                <c:pt idx="181">
                  <c:v>44228</c:v>
                </c:pt>
                <c:pt idx="182">
                  <c:v>44256</c:v>
                </c:pt>
                <c:pt idx="183">
                  <c:v>44287</c:v>
                </c:pt>
                <c:pt idx="184">
                  <c:v>44317</c:v>
                </c:pt>
                <c:pt idx="185">
                  <c:v>44348</c:v>
                </c:pt>
                <c:pt idx="186">
                  <c:v>44378</c:v>
                </c:pt>
                <c:pt idx="187">
                  <c:v>44409</c:v>
                </c:pt>
                <c:pt idx="188">
                  <c:v>44440</c:v>
                </c:pt>
                <c:pt idx="189">
                  <c:v>44470</c:v>
                </c:pt>
                <c:pt idx="190">
                  <c:v>44501</c:v>
                </c:pt>
                <c:pt idx="191">
                  <c:v>44531</c:v>
                </c:pt>
                <c:pt idx="192">
                  <c:v>44562</c:v>
                </c:pt>
                <c:pt idx="193">
                  <c:v>44593</c:v>
                </c:pt>
                <c:pt idx="194">
                  <c:v>44621</c:v>
                </c:pt>
                <c:pt idx="195">
                  <c:v>44652</c:v>
                </c:pt>
                <c:pt idx="196">
                  <c:v>44682</c:v>
                </c:pt>
                <c:pt idx="197">
                  <c:v>44713</c:v>
                </c:pt>
                <c:pt idx="198">
                  <c:v>44743</c:v>
                </c:pt>
                <c:pt idx="199">
                  <c:v>44774</c:v>
                </c:pt>
                <c:pt idx="200">
                  <c:v>44805</c:v>
                </c:pt>
                <c:pt idx="201">
                  <c:v>44835</c:v>
                </c:pt>
                <c:pt idx="202">
                  <c:v>44866</c:v>
                </c:pt>
                <c:pt idx="203">
                  <c:v>44896</c:v>
                </c:pt>
              </c:numCache>
            </c:numRef>
          </c:cat>
          <c:val>
            <c:numRef>
              <c:f>Sheet1!$K$2:$K$205</c:f>
              <c:numCache>
                <c:formatCode>0.0000000000000</c:formatCode>
                <c:ptCount val="204"/>
                <c:pt idx="0">
                  <c:v>62.250823462542243</c:v>
                </c:pt>
                <c:pt idx="1">
                  <c:v>59.277943505712344</c:v>
                </c:pt>
                <c:pt idx="2">
                  <c:v>66.957135389505197</c:v>
                </c:pt>
                <c:pt idx="3">
                  <c:v>56.501302831045699</c:v>
                </c:pt>
                <c:pt idx="4">
                  <c:v>59.919417727448895</c:v>
                </c:pt>
                <c:pt idx="5">
                  <c:v>60.183809768193569</c:v>
                </c:pt>
                <c:pt idx="6">
                  <c:v>62.607444385743953</c:v>
                </c:pt>
                <c:pt idx="7">
                  <c:v>61.13172658191467</c:v>
                </c:pt>
                <c:pt idx="8">
                  <c:v>63.266982294606201</c:v>
                </c:pt>
                <c:pt idx="9">
                  <c:v>61.652686911634667</c:v>
                </c:pt>
                <c:pt idx="10">
                  <c:v>67.317935427998194</c:v>
                </c:pt>
                <c:pt idx="11">
                  <c:v>71.071242529173503</c:v>
                </c:pt>
                <c:pt idx="12">
                  <c:v>71.987456753945807</c:v>
                </c:pt>
                <c:pt idx="13">
                  <c:v>68.792932418120742</c:v>
                </c:pt>
                <c:pt idx="14">
                  <c:v>77.8493545509386</c:v>
                </c:pt>
                <c:pt idx="15">
                  <c:v>68.707667699477696</c:v>
                </c:pt>
                <c:pt idx="16">
                  <c:v>73.873216933996588</c:v>
                </c:pt>
                <c:pt idx="17">
                  <c:v>74.883314277575579</c:v>
                </c:pt>
                <c:pt idx="18">
                  <c:v>74.716404899482782</c:v>
                </c:pt>
                <c:pt idx="19">
                  <c:v>73.208307757292658</c:v>
                </c:pt>
                <c:pt idx="20">
                  <c:v>73.292756181021289</c:v>
                </c:pt>
                <c:pt idx="21">
                  <c:v>76.544107877616099</c:v>
                </c:pt>
                <c:pt idx="22">
                  <c:v>74.736271057919083</c:v>
                </c:pt>
                <c:pt idx="23">
                  <c:v>82.509565764988906</c:v>
                </c:pt>
                <c:pt idx="24">
                  <c:v>83.352261053612381</c:v>
                </c:pt>
                <c:pt idx="25">
                  <c:v>81.889046660494188</c:v>
                </c:pt>
                <c:pt idx="26">
                  <c:v>88.475638444393383</c:v>
                </c:pt>
                <c:pt idx="27">
                  <c:v>77.628211178346078</c:v>
                </c:pt>
                <c:pt idx="28">
                  <c:v>79.860798182296918</c:v>
                </c:pt>
                <c:pt idx="29">
                  <c:v>82.629788483025706</c:v>
                </c:pt>
                <c:pt idx="30">
                  <c:v>79.333215251317881</c:v>
                </c:pt>
                <c:pt idx="31">
                  <c:v>77.846571610509443</c:v>
                </c:pt>
                <c:pt idx="32">
                  <c:v>82.318215562855002</c:v>
                </c:pt>
                <c:pt idx="33">
                  <c:v>79.513704041864983</c:v>
                </c:pt>
                <c:pt idx="34">
                  <c:v>75.538255462977375</c:v>
                </c:pt>
                <c:pt idx="35">
                  <c:v>80.342677236099789</c:v>
                </c:pt>
                <c:pt idx="36">
                  <c:v>77.495555490769405</c:v>
                </c:pt>
                <c:pt idx="37">
                  <c:v>74.437860456202657</c:v>
                </c:pt>
                <c:pt idx="38">
                  <c:v>82.112514951652699</c:v>
                </c:pt>
                <c:pt idx="39">
                  <c:v>74.832888065419596</c:v>
                </c:pt>
                <c:pt idx="40">
                  <c:v>77.529090321421307</c:v>
                </c:pt>
                <c:pt idx="41">
                  <c:v>78.859418576357825</c:v>
                </c:pt>
                <c:pt idx="42">
                  <c:v>79.844281475839907</c:v>
                </c:pt>
                <c:pt idx="43">
                  <c:v>81.165532845997348</c:v>
                </c:pt>
                <c:pt idx="44">
                  <c:v>82.810851806161395</c:v>
                </c:pt>
                <c:pt idx="45">
                  <c:v>80.739280413789388</c:v>
                </c:pt>
                <c:pt idx="46">
                  <c:v>80.529132650927082</c:v>
                </c:pt>
                <c:pt idx="47">
                  <c:v>88.5670840415941</c:v>
                </c:pt>
                <c:pt idx="48">
                  <c:v>88.720092085938603</c:v>
                </c:pt>
                <c:pt idx="49">
                  <c:v>85.827284819269849</c:v>
                </c:pt>
                <c:pt idx="50">
                  <c:v>95.505119168365496</c:v>
                </c:pt>
                <c:pt idx="51">
                  <c:v>85.643976787952781</c:v>
                </c:pt>
                <c:pt idx="52">
                  <c:v>84.415720617927207</c:v>
                </c:pt>
                <c:pt idx="53">
                  <c:v>85.120274651334299</c:v>
                </c:pt>
                <c:pt idx="54">
                  <c:v>88.488507686442105</c:v>
                </c:pt>
                <c:pt idx="55">
                  <c:v>84.9407406728659</c:v>
                </c:pt>
                <c:pt idx="56">
                  <c:v>88.488507686442105</c:v>
                </c:pt>
                <c:pt idx="57">
                  <c:v>90.699434955772105</c:v>
                </c:pt>
                <c:pt idx="58">
                  <c:v>85.763411284709704</c:v>
                </c:pt>
                <c:pt idx="59">
                  <c:v>96.303878498957559</c:v>
                </c:pt>
                <c:pt idx="60">
                  <c:v>95.892543193035678</c:v>
                </c:pt>
                <c:pt idx="61">
                  <c:v>92.241942352979081</c:v>
                </c:pt>
                <c:pt idx="62">
                  <c:v>106.02167510136202</c:v>
                </c:pt>
                <c:pt idx="63">
                  <c:v>90.545184216051325</c:v>
                </c:pt>
                <c:pt idx="64">
                  <c:v>89.722513604207776</c:v>
                </c:pt>
                <c:pt idx="65">
                  <c:v>94.607120362029889</c:v>
                </c:pt>
                <c:pt idx="66">
                  <c:v>91.213604088174577</c:v>
                </c:pt>
                <c:pt idx="67">
                  <c:v>88.282840033480952</c:v>
                </c:pt>
                <c:pt idx="68">
                  <c:v>91.213604088174577</c:v>
                </c:pt>
                <c:pt idx="69">
                  <c:v>85.300659065547677</c:v>
                </c:pt>
                <c:pt idx="70">
                  <c:v>91.419271741135475</c:v>
                </c:pt>
                <c:pt idx="71">
                  <c:v>99.028974900689917</c:v>
                </c:pt>
                <c:pt idx="72">
                  <c:v>96.972298371080541</c:v>
                </c:pt>
                <c:pt idx="73">
                  <c:v>96.046793932756358</c:v>
                </c:pt>
                <c:pt idx="74">
                  <c:v>102.165406608344</c:v>
                </c:pt>
                <c:pt idx="75">
                  <c:v>86.462882096069706</c:v>
                </c:pt>
                <c:pt idx="76">
                  <c:v>91.703056768558881</c:v>
                </c:pt>
                <c:pt idx="77">
                  <c:v>90.567685589519627</c:v>
                </c:pt>
                <c:pt idx="78">
                  <c:v>90.218340611353682</c:v>
                </c:pt>
                <c:pt idx="79">
                  <c:v>89.344978165938798</c:v>
                </c:pt>
                <c:pt idx="80">
                  <c:v>88.995633187772896</c:v>
                </c:pt>
                <c:pt idx="81">
                  <c:v>92.227074235807805</c:v>
                </c:pt>
                <c:pt idx="82">
                  <c:v>87.074235807860148</c:v>
                </c:pt>
                <c:pt idx="83">
                  <c:v>95.021834061135394</c:v>
                </c:pt>
                <c:pt idx="84">
                  <c:v>94.497816593886398</c:v>
                </c:pt>
                <c:pt idx="85">
                  <c:v>90.567685589519627</c:v>
                </c:pt>
                <c:pt idx="86">
                  <c:v>102.00873362445394</c:v>
                </c:pt>
                <c:pt idx="87">
                  <c:v>91.004366812226905</c:v>
                </c:pt>
                <c:pt idx="88">
                  <c:v>93.711790393013104</c:v>
                </c:pt>
                <c:pt idx="89">
                  <c:v>90.305676855895143</c:v>
                </c:pt>
                <c:pt idx="90">
                  <c:v>93.886462882095941</c:v>
                </c:pt>
                <c:pt idx="91">
                  <c:v>93.886462882095941</c:v>
                </c:pt>
                <c:pt idx="92">
                  <c:v>94.759825327510882</c:v>
                </c:pt>
                <c:pt idx="93">
                  <c:v>94.8471615720524</c:v>
                </c:pt>
                <c:pt idx="94">
                  <c:v>90.043668122270702</c:v>
                </c:pt>
                <c:pt idx="95">
                  <c:v>97.641921397379903</c:v>
                </c:pt>
                <c:pt idx="96">
                  <c:v>98.864628820960704</c:v>
                </c:pt>
                <c:pt idx="97">
                  <c:v>94.759825327510882</c:v>
                </c:pt>
                <c:pt idx="98">
                  <c:v>104.45414847161599</c:v>
                </c:pt>
                <c:pt idx="99">
                  <c:v>93.624454148471543</c:v>
                </c:pt>
                <c:pt idx="100">
                  <c:v>97.991266375545877</c:v>
                </c:pt>
                <c:pt idx="101">
                  <c:v>96.943231441048098</c:v>
                </c:pt>
                <c:pt idx="102">
                  <c:v>98.515283842794688</c:v>
                </c:pt>
                <c:pt idx="103">
                  <c:v>95.982532751091625</c:v>
                </c:pt>
                <c:pt idx="104">
                  <c:v>99.301310043668082</c:v>
                </c:pt>
                <c:pt idx="105">
                  <c:v>93.100436681222703</c:v>
                </c:pt>
                <c:pt idx="106">
                  <c:v>97.117903930131007</c:v>
                </c:pt>
                <c:pt idx="107">
                  <c:v>102.44541484716206</c:v>
                </c:pt>
                <c:pt idx="108">
                  <c:v>100.78602620087302</c:v>
                </c:pt>
                <c:pt idx="109">
                  <c:v>97.729257641921393</c:v>
                </c:pt>
                <c:pt idx="110">
                  <c:v>107.336244541485</c:v>
                </c:pt>
                <c:pt idx="111">
                  <c:v>94.934497816593804</c:v>
                </c:pt>
                <c:pt idx="112">
                  <c:v>99.213973799126606</c:v>
                </c:pt>
                <c:pt idx="113">
                  <c:v>98.427947598253198</c:v>
                </c:pt>
                <c:pt idx="114">
                  <c:v>99.039301310043541</c:v>
                </c:pt>
                <c:pt idx="115">
                  <c:v>99.039301310043541</c:v>
                </c:pt>
                <c:pt idx="116">
                  <c:v>99.912663755458496</c:v>
                </c:pt>
                <c:pt idx="117">
                  <c:v>101.04803493449801</c:v>
                </c:pt>
                <c:pt idx="118">
                  <c:v>97.117903930131007</c:v>
                </c:pt>
                <c:pt idx="119">
                  <c:v>105.41484716157206</c:v>
                </c:pt>
                <c:pt idx="120">
                  <c:v>104.89082969432307</c:v>
                </c:pt>
                <c:pt idx="121">
                  <c:v>103.842794759825</c:v>
                </c:pt>
                <c:pt idx="122">
                  <c:v>112.227074235808</c:v>
                </c:pt>
                <c:pt idx="123">
                  <c:v>99.563318777292579</c:v>
                </c:pt>
                <c:pt idx="124">
                  <c:v>106.89956331877706</c:v>
                </c:pt>
                <c:pt idx="125">
                  <c:v>105.764192139738</c:v>
                </c:pt>
                <c:pt idx="126">
                  <c:v>104.27947598253294</c:v>
                </c:pt>
                <c:pt idx="127">
                  <c:v>104.45414847161599</c:v>
                </c:pt>
                <c:pt idx="128">
                  <c:v>105.67685589519594</c:v>
                </c:pt>
                <c:pt idx="129">
                  <c:v>105.93886462882099</c:v>
                </c:pt>
                <c:pt idx="130">
                  <c:v>101.04803493449801</c:v>
                </c:pt>
                <c:pt idx="131">
                  <c:v>106.026200873362</c:v>
                </c:pt>
                <c:pt idx="132">
                  <c:v>107.510917030568</c:v>
                </c:pt>
                <c:pt idx="133">
                  <c:v>104.541484716157</c:v>
                </c:pt>
                <c:pt idx="134">
                  <c:v>115.89519650654989</c:v>
                </c:pt>
                <c:pt idx="135">
                  <c:v>102.44541484716206</c:v>
                </c:pt>
                <c:pt idx="136">
                  <c:v>109.69432314410506</c:v>
                </c:pt>
                <c:pt idx="137">
                  <c:v>105.06550218340594</c:v>
                </c:pt>
                <c:pt idx="138">
                  <c:v>104.19213973799094</c:v>
                </c:pt>
                <c:pt idx="139">
                  <c:v>108.38427947598205</c:v>
                </c:pt>
                <c:pt idx="140">
                  <c:v>109.69432314410506</c:v>
                </c:pt>
                <c:pt idx="141">
                  <c:v>108.0349344978171</c:v>
                </c:pt>
                <c:pt idx="142">
                  <c:v>111.52838427947594</c:v>
                </c:pt>
                <c:pt idx="143">
                  <c:v>115.28384279476001</c:v>
                </c:pt>
                <c:pt idx="144">
                  <c:v>116.85589519650688</c:v>
                </c:pt>
                <c:pt idx="145">
                  <c:v>113.275109170306</c:v>
                </c:pt>
                <c:pt idx="146">
                  <c:v>122.44541484716206</c:v>
                </c:pt>
                <c:pt idx="147">
                  <c:v>107.510917030568</c:v>
                </c:pt>
                <c:pt idx="148">
                  <c:v>113.624454148472</c:v>
                </c:pt>
                <c:pt idx="149">
                  <c:v>112.31441048034911</c:v>
                </c:pt>
                <c:pt idx="150">
                  <c:v>111.441048034934</c:v>
                </c:pt>
                <c:pt idx="151">
                  <c:v>114.06113537117902</c:v>
                </c:pt>
                <c:pt idx="152">
                  <c:v>114.9344978165939</c:v>
                </c:pt>
                <c:pt idx="153">
                  <c:v>116.94323144104811</c:v>
                </c:pt>
                <c:pt idx="154">
                  <c:v>110.74235807860298</c:v>
                </c:pt>
                <c:pt idx="155">
                  <c:v>118.60262008733602</c:v>
                </c:pt>
                <c:pt idx="156">
                  <c:v>118.34061135371202</c:v>
                </c:pt>
                <c:pt idx="157">
                  <c:v>112.92576419213992</c:v>
                </c:pt>
                <c:pt idx="158">
                  <c:v>126.28820960698702</c:v>
                </c:pt>
                <c:pt idx="159">
                  <c:v>110.21834061135398</c:v>
                </c:pt>
                <c:pt idx="160">
                  <c:v>118.60262008733602</c:v>
                </c:pt>
                <c:pt idx="161">
                  <c:v>112.663755458515</c:v>
                </c:pt>
                <c:pt idx="162">
                  <c:v>116.76855895196502</c:v>
                </c:pt>
                <c:pt idx="163">
                  <c:v>112.13973799126595</c:v>
                </c:pt>
                <c:pt idx="164">
                  <c:v>110.043668122271</c:v>
                </c:pt>
                <c:pt idx="165">
                  <c:v>110.3056768558949</c:v>
                </c:pt>
                <c:pt idx="166">
                  <c:v>114.06113537117902</c:v>
                </c:pt>
                <c:pt idx="167">
                  <c:v>118.25327510917</c:v>
                </c:pt>
                <c:pt idx="168">
                  <c:v>120.43668122270698</c:v>
                </c:pt>
                <c:pt idx="169">
                  <c:v>117.205240174672</c:v>
                </c:pt>
                <c:pt idx="170">
                  <c:v>97.467248908296895</c:v>
                </c:pt>
                <c:pt idx="171">
                  <c:v>36.76855895196514</c:v>
                </c:pt>
                <c:pt idx="172">
                  <c:v>73.711790393013104</c:v>
                </c:pt>
                <c:pt idx="173">
                  <c:v>93.537117903930096</c:v>
                </c:pt>
                <c:pt idx="174">
                  <c:v>103.49344978165902</c:v>
                </c:pt>
                <c:pt idx="175">
                  <c:v>103.668122270742</c:v>
                </c:pt>
                <c:pt idx="176">
                  <c:v>110.48034934497799</c:v>
                </c:pt>
                <c:pt idx="177">
                  <c:v>115.28384279476001</c:v>
                </c:pt>
                <c:pt idx="178">
                  <c:v>112.227074235808</c:v>
                </c:pt>
                <c:pt idx="179">
                  <c:v>121.39737991266389</c:v>
                </c:pt>
                <c:pt idx="180">
                  <c:v>119.301310043668</c:v>
                </c:pt>
                <c:pt idx="181">
                  <c:v>113.275109170306</c:v>
                </c:pt>
                <c:pt idx="182">
                  <c:v>125.15283842794794</c:v>
                </c:pt>
                <c:pt idx="183">
                  <c:v>108.82096069869</c:v>
                </c:pt>
                <c:pt idx="184">
                  <c:v>97.379912663755348</c:v>
                </c:pt>
                <c:pt idx="185">
                  <c:v>105.85152838427902</c:v>
                </c:pt>
                <c:pt idx="186">
                  <c:v>114.41048034934499</c:v>
                </c:pt>
                <c:pt idx="187">
                  <c:v>115.196506550218</c:v>
                </c:pt>
                <c:pt idx="188">
                  <c:v>115.196506550218</c:v>
                </c:pt>
                <c:pt idx="189">
                  <c:v>119.12663755458485</c:v>
                </c:pt>
                <c:pt idx="190">
                  <c:v>112.57641921397401</c:v>
                </c:pt>
                <c:pt idx="191">
                  <c:v>122.09606986899605</c:v>
                </c:pt>
                <c:pt idx="192">
                  <c:v>121.572052401747</c:v>
                </c:pt>
                <c:pt idx="193">
                  <c:v>113.449781659389</c:v>
                </c:pt>
                <c:pt idx="194">
                  <c:v>126.89956331877706</c:v>
                </c:pt>
                <c:pt idx="195">
                  <c:v>114.9344978165939</c:v>
                </c:pt>
                <c:pt idx="196">
                  <c:v>117.55458515283794</c:v>
                </c:pt>
                <c:pt idx="197">
                  <c:v>119.47598253275085</c:v>
                </c:pt>
                <c:pt idx="198">
                  <c:v>117.90393013100395</c:v>
                </c:pt>
                <c:pt idx="199">
                  <c:v>114.67248908296892</c:v>
                </c:pt>
                <c:pt idx="200">
                  <c:v>117.55458515283794</c:v>
                </c:pt>
                <c:pt idx="201">
                  <c:v>112.227074235808</c:v>
                </c:pt>
                <c:pt idx="202">
                  <c:v>120.08733624454101</c:v>
                </c:pt>
                <c:pt idx="203">
                  <c:v>125.85152838427902</c:v>
                </c:pt>
              </c:numCache>
            </c:numRef>
          </c:val>
          <c:smooth val="0"/>
          <c:extLst xmlns:c16r2="http://schemas.microsoft.com/office/drawing/2015/06/chart">
            <c:ext xmlns:c16="http://schemas.microsoft.com/office/drawing/2014/chart" uri="{C3380CC4-5D6E-409C-BE32-E72D297353CC}">
              <c16:uniqueId val="{00000000-CA3A-47F0-8BA4-8D3586C2AE22}"/>
            </c:ext>
          </c:extLst>
        </c:ser>
        <c:dLbls>
          <c:showLegendKey val="0"/>
          <c:showVal val="0"/>
          <c:showCatName val="0"/>
          <c:showSerName val="0"/>
          <c:showPercent val="0"/>
          <c:showBubbleSize val="0"/>
        </c:dLbls>
        <c:smooth val="0"/>
        <c:axId val="239379816"/>
        <c:axId val="239376288"/>
      </c:lineChart>
      <c:dateAx>
        <c:axId val="2393798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p>
            </c:rich>
          </c:tx>
          <c:layout>
            <c:manualLayout>
              <c:xMode val="edge"/>
              <c:yMode val="edge"/>
              <c:x val="0.54149587107062525"/>
              <c:y val="0.8739233131100379"/>
            </c:manualLayout>
          </c:layout>
          <c:overlay val="0"/>
          <c:spPr>
            <a:noFill/>
            <a:ln>
              <a:noFill/>
            </a:ln>
            <a:effectLst/>
          </c:spPr>
        </c:title>
        <c:numFmt formatCode="yyyy\-mm\-dd"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376288"/>
        <c:crosses val="autoZero"/>
        <c:auto val="1"/>
        <c:lblOffset val="100"/>
        <c:baseTimeUnit val="months"/>
      </c:dateAx>
      <c:valAx>
        <c:axId val="23937628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VALUES</a:t>
                </a:r>
              </a:p>
            </c:rich>
          </c:tx>
          <c:overlay val="0"/>
          <c:spPr>
            <a:noFill/>
            <a:ln>
              <a:noFill/>
            </a:ln>
            <a:effectLst/>
          </c:spPr>
        </c:title>
        <c:numFmt formatCode="0.0000000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379816"/>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solidFill>
                  <a:schemeClr val="tx1"/>
                </a:solidFill>
                <a:latin typeface="Times New Roman" panose="02020603050405020304" pitchFamily="18" charset="0"/>
                <a:cs typeface="Times New Roman" panose="02020603050405020304" pitchFamily="18" charset="0"/>
              </a:rPr>
              <a:t>Time Profil</a:t>
            </a:r>
            <a:r>
              <a:rPr lang="en-US" baseline="0">
                <a:solidFill>
                  <a:schemeClr val="tx1"/>
                </a:solidFill>
                <a:latin typeface="Times New Roman" panose="02020603050405020304" pitchFamily="18" charset="0"/>
                <a:cs typeface="Times New Roman" panose="02020603050405020304" pitchFamily="18" charset="0"/>
              </a:rPr>
              <a:t> of Indicator </a:t>
            </a:r>
            <a:r>
              <a:rPr lang="en-US">
                <a:solidFill>
                  <a:schemeClr val="tx1"/>
                </a:solidFill>
                <a:latin typeface="Times New Roman" panose="02020603050405020304" pitchFamily="18" charset="0"/>
                <a:cs typeface="Times New Roman" panose="02020603050405020304" pitchFamily="18" charset="0"/>
              </a:rPr>
              <a:t>EI11</a:t>
            </a:r>
          </a:p>
        </c:rich>
      </c:tx>
      <c:overlay val="0"/>
      <c:spPr>
        <a:noFill/>
        <a:ln>
          <a:noFill/>
        </a:ln>
        <a:effectLst/>
      </c:spPr>
    </c:title>
    <c:autoTitleDeleted val="0"/>
    <c:plotArea>
      <c:layout/>
      <c:lineChart>
        <c:grouping val="standard"/>
        <c:varyColors val="0"/>
        <c:ser>
          <c:idx val="0"/>
          <c:order val="0"/>
          <c:tx>
            <c:v>EI11</c:v>
          </c:tx>
          <c:spPr>
            <a:ln w="28575" cap="rnd">
              <a:solidFill>
                <a:schemeClr val="accent4"/>
              </a:solidFill>
              <a:round/>
            </a:ln>
            <a:effectLst/>
          </c:spPr>
          <c:marker>
            <c:symbol val="none"/>
          </c:marker>
          <c:cat>
            <c:numRef>
              <c:f>Sheet1!$A$2:$A$205</c:f>
              <c:numCache>
                <c:formatCode>yyyy\-mm\-dd</c:formatCode>
                <c:ptCount val="204"/>
                <c:pt idx="0">
                  <c:v>38718</c:v>
                </c:pt>
                <c:pt idx="1">
                  <c:v>38749</c:v>
                </c:pt>
                <c:pt idx="2">
                  <c:v>38777</c:v>
                </c:pt>
                <c:pt idx="3">
                  <c:v>38808</c:v>
                </c:pt>
                <c:pt idx="4">
                  <c:v>38838</c:v>
                </c:pt>
                <c:pt idx="5">
                  <c:v>38869</c:v>
                </c:pt>
                <c:pt idx="6">
                  <c:v>38899</c:v>
                </c:pt>
                <c:pt idx="7">
                  <c:v>38930</c:v>
                </c:pt>
                <c:pt idx="8">
                  <c:v>38961</c:v>
                </c:pt>
                <c:pt idx="9">
                  <c:v>38991</c:v>
                </c:pt>
                <c:pt idx="10">
                  <c:v>39022</c:v>
                </c:pt>
                <c:pt idx="11">
                  <c:v>39052</c:v>
                </c:pt>
                <c:pt idx="12">
                  <c:v>39083</c:v>
                </c:pt>
                <c:pt idx="13">
                  <c:v>39114</c:v>
                </c:pt>
                <c:pt idx="14">
                  <c:v>39142</c:v>
                </c:pt>
                <c:pt idx="15">
                  <c:v>39173</c:v>
                </c:pt>
                <c:pt idx="16">
                  <c:v>39203</c:v>
                </c:pt>
                <c:pt idx="17">
                  <c:v>39234</c:v>
                </c:pt>
                <c:pt idx="18">
                  <c:v>39264</c:v>
                </c:pt>
                <c:pt idx="19">
                  <c:v>39295</c:v>
                </c:pt>
                <c:pt idx="20">
                  <c:v>39326</c:v>
                </c:pt>
                <c:pt idx="21">
                  <c:v>39356</c:v>
                </c:pt>
                <c:pt idx="22">
                  <c:v>39387</c:v>
                </c:pt>
                <c:pt idx="23">
                  <c:v>39417</c:v>
                </c:pt>
                <c:pt idx="24">
                  <c:v>39448</c:v>
                </c:pt>
                <c:pt idx="25">
                  <c:v>39479</c:v>
                </c:pt>
                <c:pt idx="26">
                  <c:v>39508</c:v>
                </c:pt>
                <c:pt idx="27">
                  <c:v>39539</c:v>
                </c:pt>
                <c:pt idx="28">
                  <c:v>39569</c:v>
                </c:pt>
                <c:pt idx="29">
                  <c:v>39600</c:v>
                </c:pt>
                <c:pt idx="30">
                  <c:v>39630</c:v>
                </c:pt>
                <c:pt idx="31">
                  <c:v>39661</c:v>
                </c:pt>
                <c:pt idx="32">
                  <c:v>39692</c:v>
                </c:pt>
                <c:pt idx="33">
                  <c:v>39722</c:v>
                </c:pt>
                <c:pt idx="34">
                  <c:v>39753</c:v>
                </c:pt>
                <c:pt idx="35">
                  <c:v>39783</c:v>
                </c:pt>
                <c:pt idx="36">
                  <c:v>39814</c:v>
                </c:pt>
                <c:pt idx="37">
                  <c:v>39845</c:v>
                </c:pt>
                <c:pt idx="38">
                  <c:v>39873</c:v>
                </c:pt>
                <c:pt idx="39">
                  <c:v>39904</c:v>
                </c:pt>
                <c:pt idx="40">
                  <c:v>39934</c:v>
                </c:pt>
                <c:pt idx="41">
                  <c:v>39965</c:v>
                </c:pt>
                <c:pt idx="42">
                  <c:v>39995</c:v>
                </c:pt>
                <c:pt idx="43">
                  <c:v>40026</c:v>
                </c:pt>
                <c:pt idx="44">
                  <c:v>40057</c:v>
                </c:pt>
                <c:pt idx="45">
                  <c:v>40087</c:v>
                </c:pt>
                <c:pt idx="46">
                  <c:v>40118</c:v>
                </c:pt>
                <c:pt idx="47">
                  <c:v>40148</c:v>
                </c:pt>
                <c:pt idx="48">
                  <c:v>40179</c:v>
                </c:pt>
                <c:pt idx="49">
                  <c:v>40210</c:v>
                </c:pt>
                <c:pt idx="50">
                  <c:v>40238</c:v>
                </c:pt>
                <c:pt idx="51">
                  <c:v>40269</c:v>
                </c:pt>
                <c:pt idx="52">
                  <c:v>40299</c:v>
                </c:pt>
                <c:pt idx="53">
                  <c:v>40330</c:v>
                </c:pt>
                <c:pt idx="54">
                  <c:v>40360</c:v>
                </c:pt>
                <c:pt idx="55">
                  <c:v>40391</c:v>
                </c:pt>
                <c:pt idx="56">
                  <c:v>40422</c:v>
                </c:pt>
                <c:pt idx="57">
                  <c:v>40452</c:v>
                </c:pt>
                <c:pt idx="58">
                  <c:v>40483</c:v>
                </c:pt>
                <c:pt idx="59">
                  <c:v>40513</c:v>
                </c:pt>
                <c:pt idx="60">
                  <c:v>40544</c:v>
                </c:pt>
                <c:pt idx="61">
                  <c:v>40575</c:v>
                </c:pt>
                <c:pt idx="62">
                  <c:v>40603</c:v>
                </c:pt>
                <c:pt idx="63">
                  <c:v>40634</c:v>
                </c:pt>
                <c:pt idx="64">
                  <c:v>40664</c:v>
                </c:pt>
                <c:pt idx="65">
                  <c:v>40695</c:v>
                </c:pt>
                <c:pt idx="66">
                  <c:v>40725</c:v>
                </c:pt>
                <c:pt idx="67">
                  <c:v>40756</c:v>
                </c:pt>
                <c:pt idx="68">
                  <c:v>40787</c:v>
                </c:pt>
                <c:pt idx="69">
                  <c:v>40817</c:v>
                </c:pt>
                <c:pt idx="70">
                  <c:v>40848</c:v>
                </c:pt>
                <c:pt idx="71">
                  <c:v>40878</c:v>
                </c:pt>
                <c:pt idx="72">
                  <c:v>40909</c:v>
                </c:pt>
                <c:pt idx="73">
                  <c:v>40940</c:v>
                </c:pt>
                <c:pt idx="74">
                  <c:v>40969</c:v>
                </c:pt>
                <c:pt idx="75">
                  <c:v>41000</c:v>
                </c:pt>
                <c:pt idx="76">
                  <c:v>41030</c:v>
                </c:pt>
                <c:pt idx="77">
                  <c:v>41061</c:v>
                </c:pt>
                <c:pt idx="78">
                  <c:v>41091</c:v>
                </c:pt>
                <c:pt idx="79">
                  <c:v>41122</c:v>
                </c:pt>
                <c:pt idx="80">
                  <c:v>41153</c:v>
                </c:pt>
                <c:pt idx="81">
                  <c:v>41183</c:v>
                </c:pt>
                <c:pt idx="82">
                  <c:v>41214</c:v>
                </c:pt>
                <c:pt idx="83">
                  <c:v>41244</c:v>
                </c:pt>
                <c:pt idx="84">
                  <c:v>41275</c:v>
                </c:pt>
                <c:pt idx="85">
                  <c:v>41306</c:v>
                </c:pt>
                <c:pt idx="86">
                  <c:v>41334</c:v>
                </c:pt>
                <c:pt idx="87">
                  <c:v>41365</c:v>
                </c:pt>
                <c:pt idx="88">
                  <c:v>41395</c:v>
                </c:pt>
                <c:pt idx="89">
                  <c:v>41426</c:v>
                </c:pt>
                <c:pt idx="90">
                  <c:v>41456</c:v>
                </c:pt>
                <c:pt idx="91">
                  <c:v>41487</c:v>
                </c:pt>
                <c:pt idx="92">
                  <c:v>41518</c:v>
                </c:pt>
                <c:pt idx="93">
                  <c:v>41548</c:v>
                </c:pt>
                <c:pt idx="94">
                  <c:v>41579</c:v>
                </c:pt>
                <c:pt idx="95">
                  <c:v>41609</c:v>
                </c:pt>
                <c:pt idx="96">
                  <c:v>41640</c:v>
                </c:pt>
                <c:pt idx="97">
                  <c:v>41671</c:v>
                </c:pt>
                <c:pt idx="98">
                  <c:v>41699</c:v>
                </c:pt>
                <c:pt idx="99">
                  <c:v>41730</c:v>
                </c:pt>
                <c:pt idx="100">
                  <c:v>41760</c:v>
                </c:pt>
                <c:pt idx="101">
                  <c:v>41791</c:v>
                </c:pt>
                <c:pt idx="102">
                  <c:v>41821</c:v>
                </c:pt>
                <c:pt idx="103">
                  <c:v>41852</c:v>
                </c:pt>
                <c:pt idx="104">
                  <c:v>41883</c:v>
                </c:pt>
                <c:pt idx="105">
                  <c:v>41913</c:v>
                </c:pt>
                <c:pt idx="106">
                  <c:v>41944</c:v>
                </c:pt>
                <c:pt idx="107">
                  <c:v>41974</c:v>
                </c:pt>
                <c:pt idx="108">
                  <c:v>42005</c:v>
                </c:pt>
                <c:pt idx="109">
                  <c:v>42036</c:v>
                </c:pt>
                <c:pt idx="110">
                  <c:v>42064</c:v>
                </c:pt>
                <c:pt idx="111">
                  <c:v>42095</c:v>
                </c:pt>
                <c:pt idx="112">
                  <c:v>42125</c:v>
                </c:pt>
                <c:pt idx="113">
                  <c:v>42156</c:v>
                </c:pt>
                <c:pt idx="114">
                  <c:v>42186</c:v>
                </c:pt>
                <c:pt idx="115">
                  <c:v>42217</c:v>
                </c:pt>
                <c:pt idx="116">
                  <c:v>42248</c:v>
                </c:pt>
                <c:pt idx="117">
                  <c:v>42278</c:v>
                </c:pt>
                <c:pt idx="118">
                  <c:v>42309</c:v>
                </c:pt>
                <c:pt idx="119">
                  <c:v>42339</c:v>
                </c:pt>
                <c:pt idx="120">
                  <c:v>42370</c:v>
                </c:pt>
                <c:pt idx="121">
                  <c:v>42401</c:v>
                </c:pt>
                <c:pt idx="122">
                  <c:v>42430</c:v>
                </c:pt>
                <c:pt idx="123">
                  <c:v>42461</c:v>
                </c:pt>
                <c:pt idx="124">
                  <c:v>42491</c:v>
                </c:pt>
                <c:pt idx="125">
                  <c:v>42522</c:v>
                </c:pt>
                <c:pt idx="126">
                  <c:v>42552</c:v>
                </c:pt>
                <c:pt idx="127">
                  <c:v>42583</c:v>
                </c:pt>
                <c:pt idx="128">
                  <c:v>42614</c:v>
                </c:pt>
                <c:pt idx="129">
                  <c:v>42644</c:v>
                </c:pt>
                <c:pt idx="130">
                  <c:v>42675</c:v>
                </c:pt>
                <c:pt idx="131">
                  <c:v>42705</c:v>
                </c:pt>
                <c:pt idx="132">
                  <c:v>42736</c:v>
                </c:pt>
                <c:pt idx="133">
                  <c:v>42767</c:v>
                </c:pt>
                <c:pt idx="134">
                  <c:v>42795</c:v>
                </c:pt>
                <c:pt idx="135">
                  <c:v>42826</c:v>
                </c:pt>
                <c:pt idx="136">
                  <c:v>42856</c:v>
                </c:pt>
                <c:pt idx="137">
                  <c:v>42887</c:v>
                </c:pt>
                <c:pt idx="138">
                  <c:v>42917</c:v>
                </c:pt>
                <c:pt idx="139">
                  <c:v>42948</c:v>
                </c:pt>
                <c:pt idx="140">
                  <c:v>42979</c:v>
                </c:pt>
                <c:pt idx="141">
                  <c:v>43009</c:v>
                </c:pt>
                <c:pt idx="142">
                  <c:v>43040</c:v>
                </c:pt>
                <c:pt idx="143">
                  <c:v>43070</c:v>
                </c:pt>
                <c:pt idx="144">
                  <c:v>43101</c:v>
                </c:pt>
                <c:pt idx="145">
                  <c:v>43132</c:v>
                </c:pt>
                <c:pt idx="146">
                  <c:v>43160</c:v>
                </c:pt>
                <c:pt idx="147">
                  <c:v>43191</c:v>
                </c:pt>
                <c:pt idx="148">
                  <c:v>43221</c:v>
                </c:pt>
                <c:pt idx="149">
                  <c:v>43252</c:v>
                </c:pt>
                <c:pt idx="150">
                  <c:v>43282</c:v>
                </c:pt>
                <c:pt idx="151">
                  <c:v>43313</c:v>
                </c:pt>
                <c:pt idx="152">
                  <c:v>43344</c:v>
                </c:pt>
                <c:pt idx="153">
                  <c:v>43374</c:v>
                </c:pt>
                <c:pt idx="154">
                  <c:v>43405</c:v>
                </c:pt>
                <c:pt idx="155">
                  <c:v>43435</c:v>
                </c:pt>
                <c:pt idx="156">
                  <c:v>43466</c:v>
                </c:pt>
                <c:pt idx="157">
                  <c:v>43497</c:v>
                </c:pt>
                <c:pt idx="158">
                  <c:v>43525</c:v>
                </c:pt>
                <c:pt idx="159">
                  <c:v>43556</c:v>
                </c:pt>
                <c:pt idx="160">
                  <c:v>43586</c:v>
                </c:pt>
                <c:pt idx="161">
                  <c:v>43617</c:v>
                </c:pt>
                <c:pt idx="162">
                  <c:v>43647</c:v>
                </c:pt>
                <c:pt idx="163">
                  <c:v>43678</c:v>
                </c:pt>
                <c:pt idx="164">
                  <c:v>43709</c:v>
                </c:pt>
                <c:pt idx="165">
                  <c:v>43739</c:v>
                </c:pt>
                <c:pt idx="166">
                  <c:v>43770</c:v>
                </c:pt>
                <c:pt idx="167">
                  <c:v>43800</c:v>
                </c:pt>
                <c:pt idx="168">
                  <c:v>43831</c:v>
                </c:pt>
                <c:pt idx="169">
                  <c:v>43862</c:v>
                </c:pt>
                <c:pt idx="170">
                  <c:v>43891</c:v>
                </c:pt>
                <c:pt idx="171">
                  <c:v>43922</c:v>
                </c:pt>
                <c:pt idx="172">
                  <c:v>43952</c:v>
                </c:pt>
                <c:pt idx="173">
                  <c:v>43983</c:v>
                </c:pt>
                <c:pt idx="174">
                  <c:v>44013</c:v>
                </c:pt>
                <c:pt idx="175">
                  <c:v>44044</c:v>
                </c:pt>
                <c:pt idx="176">
                  <c:v>44075</c:v>
                </c:pt>
                <c:pt idx="177">
                  <c:v>44105</c:v>
                </c:pt>
                <c:pt idx="178">
                  <c:v>44136</c:v>
                </c:pt>
                <c:pt idx="179">
                  <c:v>44166</c:v>
                </c:pt>
                <c:pt idx="180">
                  <c:v>44197</c:v>
                </c:pt>
                <c:pt idx="181">
                  <c:v>44228</c:v>
                </c:pt>
                <c:pt idx="182">
                  <c:v>44256</c:v>
                </c:pt>
                <c:pt idx="183">
                  <c:v>44287</c:v>
                </c:pt>
                <c:pt idx="184">
                  <c:v>44317</c:v>
                </c:pt>
                <c:pt idx="185">
                  <c:v>44348</c:v>
                </c:pt>
                <c:pt idx="186">
                  <c:v>44378</c:v>
                </c:pt>
                <c:pt idx="187">
                  <c:v>44409</c:v>
                </c:pt>
                <c:pt idx="188">
                  <c:v>44440</c:v>
                </c:pt>
                <c:pt idx="189">
                  <c:v>44470</c:v>
                </c:pt>
                <c:pt idx="190">
                  <c:v>44501</c:v>
                </c:pt>
                <c:pt idx="191">
                  <c:v>44531</c:v>
                </c:pt>
                <c:pt idx="192">
                  <c:v>44562</c:v>
                </c:pt>
                <c:pt idx="193">
                  <c:v>44593</c:v>
                </c:pt>
                <c:pt idx="194">
                  <c:v>44621</c:v>
                </c:pt>
                <c:pt idx="195">
                  <c:v>44652</c:v>
                </c:pt>
                <c:pt idx="196">
                  <c:v>44682</c:v>
                </c:pt>
                <c:pt idx="197">
                  <c:v>44713</c:v>
                </c:pt>
                <c:pt idx="198">
                  <c:v>44743</c:v>
                </c:pt>
                <c:pt idx="199">
                  <c:v>44774</c:v>
                </c:pt>
                <c:pt idx="200">
                  <c:v>44805</c:v>
                </c:pt>
                <c:pt idx="201">
                  <c:v>44835</c:v>
                </c:pt>
                <c:pt idx="202">
                  <c:v>44866</c:v>
                </c:pt>
                <c:pt idx="203">
                  <c:v>44896</c:v>
                </c:pt>
              </c:numCache>
            </c:numRef>
          </c:cat>
          <c:val>
            <c:numRef>
              <c:f>Sheet1!$L$2:$L$205</c:f>
              <c:numCache>
                <c:formatCode>0.00</c:formatCode>
                <c:ptCount val="204"/>
                <c:pt idx="0">
                  <c:v>93.6</c:v>
                </c:pt>
                <c:pt idx="1">
                  <c:v>93.960000000000022</c:v>
                </c:pt>
                <c:pt idx="2">
                  <c:v>93.36</c:v>
                </c:pt>
                <c:pt idx="3">
                  <c:v>92.66</c:v>
                </c:pt>
                <c:pt idx="4">
                  <c:v>90.45</c:v>
                </c:pt>
                <c:pt idx="5">
                  <c:v>91.13</c:v>
                </c:pt>
                <c:pt idx="6">
                  <c:v>90.710000000000022</c:v>
                </c:pt>
                <c:pt idx="7">
                  <c:v>90.36999999999999</c:v>
                </c:pt>
                <c:pt idx="8">
                  <c:v>92.01</c:v>
                </c:pt>
                <c:pt idx="9">
                  <c:v>94.09</c:v>
                </c:pt>
                <c:pt idx="10">
                  <c:v>94.07</c:v>
                </c:pt>
                <c:pt idx="11">
                  <c:v>92.7</c:v>
                </c:pt>
                <c:pt idx="12">
                  <c:v>94.23</c:v>
                </c:pt>
                <c:pt idx="13">
                  <c:v>93.97</c:v>
                </c:pt>
                <c:pt idx="14">
                  <c:v>93.84</c:v>
                </c:pt>
                <c:pt idx="15">
                  <c:v>98.06</c:v>
                </c:pt>
                <c:pt idx="16">
                  <c:v>100.75</c:v>
                </c:pt>
                <c:pt idx="17">
                  <c:v>100.94000000000005</c:v>
                </c:pt>
                <c:pt idx="18">
                  <c:v>100.97</c:v>
                </c:pt>
                <c:pt idx="19">
                  <c:v>100.42</c:v>
                </c:pt>
                <c:pt idx="20">
                  <c:v>100.34</c:v>
                </c:pt>
                <c:pt idx="21">
                  <c:v>100.72</c:v>
                </c:pt>
                <c:pt idx="22">
                  <c:v>99.04</c:v>
                </c:pt>
                <c:pt idx="23">
                  <c:v>99.06</c:v>
                </c:pt>
                <c:pt idx="24">
                  <c:v>98.740000000000023</c:v>
                </c:pt>
                <c:pt idx="25">
                  <c:v>97.75</c:v>
                </c:pt>
                <c:pt idx="26">
                  <c:v>96.1</c:v>
                </c:pt>
                <c:pt idx="27">
                  <c:v>97.23</c:v>
                </c:pt>
                <c:pt idx="28">
                  <c:v>92.679999999999978</c:v>
                </c:pt>
                <c:pt idx="29">
                  <c:v>93.169999999999987</c:v>
                </c:pt>
                <c:pt idx="30">
                  <c:v>93.02</c:v>
                </c:pt>
                <c:pt idx="31">
                  <c:v>95.26</c:v>
                </c:pt>
                <c:pt idx="32">
                  <c:v>91.52</c:v>
                </c:pt>
                <c:pt idx="33">
                  <c:v>89.73</c:v>
                </c:pt>
                <c:pt idx="34">
                  <c:v>90.66</c:v>
                </c:pt>
                <c:pt idx="35">
                  <c:v>88.56</c:v>
                </c:pt>
                <c:pt idx="36">
                  <c:v>88.61</c:v>
                </c:pt>
                <c:pt idx="37">
                  <c:v>88.48</c:v>
                </c:pt>
                <c:pt idx="38">
                  <c:v>85.01</c:v>
                </c:pt>
                <c:pt idx="39">
                  <c:v>86.440000000000026</c:v>
                </c:pt>
                <c:pt idx="40">
                  <c:v>87.72</c:v>
                </c:pt>
                <c:pt idx="41">
                  <c:v>88.55</c:v>
                </c:pt>
                <c:pt idx="42">
                  <c:v>88.01</c:v>
                </c:pt>
                <c:pt idx="43">
                  <c:v>88.28</c:v>
                </c:pt>
                <c:pt idx="44">
                  <c:v>87.52</c:v>
                </c:pt>
                <c:pt idx="45">
                  <c:v>89.88</c:v>
                </c:pt>
                <c:pt idx="46">
                  <c:v>90.910000000000025</c:v>
                </c:pt>
                <c:pt idx="47">
                  <c:v>91.73</c:v>
                </c:pt>
                <c:pt idx="48">
                  <c:v>94.72</c:v>
                </c:pt>
                <c:pt idx="49">
                  <c:v>94.86999999999999</c:v>
                </c:pt>
                <c:pt idx="50">
                  <c:v>97.01</c:v>
                </c:pt>
                <c:pt idx="51">
                  <c:v>100.74000000000002</c:v>
                </c:pt>
                <c:pt idx="52">
                  <c:v>100.54</c:v>
                </c:pt>
                <c:pt idx="53">
                  <c:v>100.55</c:v>
                </c:pt>
                <c:pt idx="54">
                  <c:v>98.6</c:v>
                </c:pt>
                <c:pt idx="55">
                  <c:v>98.23</c:v>
                </c:pt>
                <c:pt idx="56">
                  <c:v>98.83</c:v>
                </c:pt>
                <c:pt idx="57">
                  <c:v>99.78</c:v>
                </c:pt>
                <c:pt idx="58">
                  <c:v>99.25</c:v>
                </c:pt>
                <c:pt idx="59">
                  <c:v>101.66999999999999</c:v>
                </c:pt>
                <c:pt idx="60">
                  <c:v>101.21000000000002</c:v>
                </c:pt>
                <c:pt idx="61">
                  <c:v>99.98</c:v>
                </c:pt>
                <c:pt idx="62">
                  <c:v>100.58</c:v>
                </c:pt>
                <c:pt idx="63">
                  <c:v>101.86</c:v>
                </c:pt>
                <c:pt idx="64">
                  <c:v>100.49000000000002</c:v>
                </c:pt>
                <c:pt idx="65">
                  <c:v>100.97</c:v>
                </c:pt>
                <c:pt idx="66">
                  <c:v>102.44000000000005</c:v>
                </c:pt>
                <c:pt idx="67">
                  <c:v>100.26</c:v>
                </c:pt>
                <c:pt idx="68">
                  <c:v>98.04</c:v>
                </c:pt>
                <c:pt idx="69">
                  <c:v>95.61999999999999</c:v>
                </c:pt>
                <c:pt idx="70">
                  <c:v>93.28</c:v>
                </c:pt>
                <c:pt idx="71">
                  <c:v>90.82</c:v>
                </c:pt>
                <c:pt idx="72">
                  <c:v>93.910000000000025</c:v>
                </c:pt>
                <c:pt idx="73">
                  <c:v>96.57</c:v>
                </c:pt>
                <c:pt idx="74">
                  <c:v>95.19</c:v>
                </c:pt>
                <c:pt idx="75">
                  <c:v>93.84</c:v>
                </c:pt>
                <c:pt idx="76">
                  <c:v>90.669999999999987</c:v>
                </c:pt>
                <c:pt idx="77">
                  <c:v>89.710000000000022</c:v>
                </c:pt>
                <c:pt idx="78">
                  <c:v>91.53</c:v>
                </c:pt>
                <c:pt idx="79">
                  <c:v>91.27</c:v>
                </c:pt>
                <c:pt idx="80">
                  <c:v>92.2</c:v>
                </c:pt>
                <c:pt idx="81">
                  <c:v>93.92</c:v>
                </c:pt>
                <c:pt idx="82">
                  <c:v>91.460000000000022</c:v>
                </c:pt>
                <c:pt idx="83">
                  <c:v>90.910000000000025</c:v>
                </c:pt>
                <c:pt idx="84">
                  <c:v>90.52</c:v>
                </c:pt>
                <c:pt idx="85">
                  <c:v>91.7</c:v>
                </c:pt>
                <c:pt idx="86">
                  <c:v>91.78</c:v>
                </c:pt>
                <c:pt idx="87">
                  <c:v>92.27</c:v>
                </c:pt>
                <c:pt idx="88">
                  <c:v>92</c:v>
                </c:pt>
                <c:pt idx="89">
                  <c:v>88.08</c:v>
                </c:pt>
                <c:pt idx="90">
                  <c:v>87.85</c:v>
                </c:pt>
                <c:pt idx="91">
                  <c:v>83.77</c:v>
                </c:pt>
                <c:pt idx="92">
                  <c:v>83.07</c:v>
                </c:pt>
                <c:pt idx="93">
                  <c:v>86</c:v>
                </c:pt>
                <c:pt idx="94">
                  <c:v>86.26</c:v>
                </c:pt>
                <c:pt idx="95">
                  <c:v>85.740000000000023</c:v>
                </c:pt>
                <c:pt idx="96">
                  <c:v>85.08</c:v>
                </c:pt>
                <c:pt idx="97">
                  <c:v>84.6</c:v>
                </c:pt>
                <c:pt idx="98">
                  <c:v>86.5</c:v>
                </c:pt>
                <c:pt idx="99">
                  <c:v>87.8</c:v>
                </c:pt>
                <c:pt idx="100">
                  <c:v>89.63</c:v>
                </c:pt>
                <c:pt idx="101">
                  <c:v>89.86999999999999</c:v>
                </c:pt>
                <c:pt idx="102">
                  <c:v>91.210000000000022</c:v>
                </c:pt>
                <c:pt idx="103">
                  <c:v>91.25</c:v>
                </c:pt>
                <c:pt idx="104">
                  <c:v>92.01</c:v>
                </c:pt>
                <c:pt idx="105">
                  <c:v>92.14</c:v>
                </c:pt>
                <c:pt idx="106">
                  <c:v>93.04</c:v>
                </c:pt>
                <c:pt idx="107">
                  <c:v>92.179999999999978</c:v>
                </c:pt>
                <c:pt idx="108">
                  <c:v>95.19</c:v>
                </c:pt>
                <c:pt idx="109">
                  <c:v>95.83</c:v>
                </c:pt>
                <c:pt idx="110">
                  <c:v>96.649999999999991</c:v>
                </c:pt>
                <c:pt idx="111">
                  <c:v>95.98</c:v>
                </c:pt>
                <c:pt idx="112">
                  <c:v>94.11</c:v>
                </c:pt>
                <c:pt idx="113">
                  <c:v>95.42</c:v>
                </c:pt>
                <c:pt idx="114">
                  <c:v>97.08</c:v>
                </c:pt>
                <c:pt idx="115">
                  <c:v>96.910000000000025</c:v>
                </c:pt>
                <c:pt idx="116">
                  <c:v>96.09</c:v>
                </c:pt>
                <c:pt idx="117">
                  <c:v>97.679999999999978</c:v>
                </c:pt>
                <c:pt idx="118">
                  <c:v>97.940000000000026</c:v>
                </c:pt>
                <c:pt idx="119">
                  <c:v>97.3</c:v>
                </c:pt>
                <c:pt idx="120">
                  <c:v>97.64</c:v>
                </c:pt>
                <c:pt idx="121">
                  <c:v>94.7</c:v>
                </c:pt>
                <c:pt idx="122">
                  <c:v>95.4</c:v>
                </c:pt>
                <c:pt idx="123">
                  <c:v>95.61999999999999</c:v>
                </c:pt>
                <c:pt idx="124">
                  <c:v>96.460000000000022</c:v>
                </c:pt>
                <c:pt idx="125">
                  <c:v>97.09</c:v>
                </c:pt>
                <c:pt idx="126">
                  <c:v>98.55</c:v>
                </c:pt>
                <c:pt idx="127">
                  <c:v>98.11</c:v>
                </c:pt>
                <c:pt idx="128">
                  <c:v>98.14</c:v>
                </c:pt>
                <c:pt idx="129">
                  <c:v>99.39</c:v>
                </c:pt>
                <c:pt idx="130">
                  <c:v>99.490000000000023</c:v>
                </c:pt>
                <c:pt idx="131">
                  <c:v>99.78</c:v>
                </c:pt>
                <c:pt idx="132">
                  <c:v>98.7</c:v>
                </c:pt>
                <c:pt idx="133">
                  <c:v>99.47</c:v>
                </c:pt>
                <c:pt idx="134">
                  <c:v>101.28</c:v>
                </c:pt>
                <c:pt idx="135">
                  <c:v>102.83</c:v>
                </c:pt>
                <c:pt idx="136">
                  <c:v>102.44000000000005</c:v>
                </c:pt>
                <c:pt idx="137">
                  <c:v>102.1</c:v>
                </c:pt>
                <c:pt idx="138">
                  <c:v>103.14</c:v>
                </c:pt>
                <c:pt idx="139">
                  <c:v>103.36999999999999</c:v>
                </c:pt>
                <c:pt idx="140">
                  <c:v>101.29</c:v>
                </c:pt>
                <c:pt idx="141">
                  <c:v>101.83</c:v>
                </c:pt>
                <c:pt idx="142">
                  <c:v>103.2</c:v>
                </c:pt>
                <c:pt idx="143">
                  <c:v>102.99000000000002</c:v>
                </c:pt>
                <c:pt idx="144">
                  <c:v>101.56</c:v>
                </c:pt>
                <c:pt idx="145">
                  <c:v>98.51</c:v>
                </c:pt>
                <c:pt idx="146">
                  <c:v>97.73</c:v>
                </c:pt>
                <c:pt idx="147">
                  <c:v>97.35</c:v>
                </c:pt>
                <c:pt idx="148">
                  <c:v>96.82</c:v>
                </c:pt>
                <c:pt idx="149">
                  <c:v>97.92</c:v>
                </c:pt>
                <c:pt idx="150">
                  <c:v>98.69</c:v>
                </c:pt>
                <c:pt idx="151">
                  <c:v>98.59</c:v>
                </c:pt>
                <c:pt idx="152">
                  <c:v>94.61</c:v>
                </c:pt>
                <c:pt idx="153">
                  <c:v>93.5</c:v>
                </c:pt>
                <c:pt idx="154">
                  <c:v>96.51</c:v>
                </c:pt>
                <c:pt idx="155">
                  <c:v>97.26</c:v>
                </c:pt>
                <c:pt idx="156">
                  <c:v>96.240000000000023</c:v>
                </c:pt>
                <c:pt idx="157">
                  <c:v>95.05</c:v>
                </c:pt>
                <c:pt idx="158">
                  <c:v>97.76</c:v>
                </c:pt>
                <c:pt idx="159">
                  <c:v>98.38</c:v>
                </c:pt>
                <c:pt idx="160">
                  <c:v>99.22</c:v>
                </c:pt>
                <c:pt idx="161">
                  <c:v>100</c:v>
                </c:pt>
                <c:pt idx="162">
                  <c:v>101.72</c:v>
                </c:pt>
                <c:pt idx="163">
                  <c:v>99.960000000000022</c:v>
                </c:pt>
                <c:pt idx="164">
                  <c:v>100.22</c:v>
                </c:pt>
                <c:pt idx="165">
                  <c:v>101.01</c:v>
                </c:pt>
                <c:pt idx="166">
                  <c:v>100.86</c:v>
                </c:pt>
                <c:pt idx="167">
                  <c:v>102.04</c:v>
                </c:pt>
                <c:pt idx="168">
                  <c:v>101.16</c:v>
                </c:pt>
                <c:pt idx="169">
                  <c:v>100.94000000000005</c:v>
                </c:pt>
                <c:pt idx="170">
                  <c:v>98.04</c:v>
                </c:pt>
                <c:pt idx="171">
                  <c:v>99.240000000000023</c:v>
                </c:pt>
                <c:pt idx="172">
                  <c:v>99.58</c:v>
                </c:pt>
                <c:pt idx="173">
                  <c:v>98.33</c:v>
                </c:pt>
                <c:pt idx="174">
                  <c:v>99.77</c:v>
                </c:pt>
                <c:pt idx="175">
                  <c:v>99.42</c:v>
                </c:pt>
                <c:pt idx="176">
                  <c:v>101.53</c:v>
                </c:pt>
                <c:pt idx="177">
                  <c:v>102.41000000000005</c:v>
                </c:pt>
                <c:pt idx="178">
                  <c:v>100.77</c:v>
                </c:pt>
                <c:pt idx="179">
                  <c:v>98.8</c:v>
                </c:pt>
                <c:pt idx="180">
                  <c:v>98.1</c:v>
                </c:pt>
                <c:pt idx="181">
                  <c:v>98.35</c:v>
                </c:pt>
                <c:pt idx="182">
                  <c:v>99.43</c:v>
                </c:pt>
                <c:pt idx="183">
                  <c:v>97.39</c:v>
                </c:pt>
                <c:pt idx="184">
                  <c:v>99.77</c:v>
                </c:pt>
                <c:pt idx="185">
                  <c:v>99.77</c:v>
                </c:pt>
                <c:pt idx="186">
                  <c:v>100.08</c:v>
                </c:pt>
                <c:pt idx="187">
                  <c:v>100.81</c:v>
                </c:pt>
                <c:pt idx="188">
                  <c:v>101.32</c:v>
                </c:pt>
                <c:pt idx="189">
                  <c:v>100.71000000000002</c:v>
                </c:pt>
                <c:pt idx="190">
                  <c:v>102.23</c:v>
                </c:pt>
                <c:pt idx="191">
                  <c:v>100.94000000000005</c:v>
                </c:pt>
                <c:pt idx="192">
                  <c:v>101.24000000000002</c:v>
                </c:pt>
                <c:pt idx="193">
                  <c:v>99.73</c:v>
                </c:pt>
                <c:pt idx="194">
                  <c:v>99.47</c:v>
                </c:pt>
                <c:pt idx="195">
                  <c:v>101.04</c:v>
                </c:pt>
                <c:pt idx="196">
                  <c:v>101.92</c:v>
                </c:pt>
                <c:pt idx="197">
                  <c:v>100.98</c:v>
                </c:pt>
                <c:pt idx="198">
                  <c:v>100.88</c:v>
                </c:pt>
                <c:pt idx="199">
                  <c:v>101.44000000000005</c:v>
                </c:pt>
                <c:pt idx="200">
                  <c:v>103.03</c:v>
                </c:pt>
                <c:pt idx="201">
                  <c:v>102.16</c:v>
                </c:pt>
                <c:pt idx="202">
                  <c:v>100.94000000000005</c:v>
                </c:pt>
                <c:pt idx="203">
                  <c:v>97.149999999999991</c:v>
                </c:pt>
              </c:numCache>
            </c:numRef>
          </c:val>
          <c:smooth val="0"/>
          <c:extLst xmlns:c16r2="http://schemas.microsoft.com/office/drawing/2015/06/chart">
            <c:ext xmlns:c16="http://schemas.microsoft.com/office/drawing/2014/chart" uri="{C3380CC4-5D6E-409C-BE32-E72D297353CC}">
              <c16:uniqueId val="{00000000-E33B-4F37-896E-8F2CD9CAD18B}"/>
            </c:ext>
          </c:extLst>
        </c:ser>
        <c:dLbls>
          <c:showLegendKey val="0"/>
          <c:showVal val="0"/>
          <c:showCatName val="0"/>
          <c:showSerName val="0"/>
          <c:showPercent val="0"/>
          <c:showBubbleSize val="0"/>
        </c:dLbls>
        <c:smooth val="0"/>
        <c:axId val="239377072"/>
        <c:axId val="239379032"/>
      </c:lineChart>
      <c:dateAx>
        <c:axId val="2393770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p>
            </c:rich>
          </c:tx>
          <c:layout>
            <c:manualLayout>
              <c:xMode val="edge"/>
              <c:yMode val="edge"/>
              <c:x val="0.48385394513432878"/>
              <c:y val="0.89256926217556143"/>
            </c:manualLayout>
          </c:layout>
          <c:overlay val="0"/>
          <c:spPr>
            <a:noFill/>
            <a:ln>
              <a:noFill/>
            </a:ln>
            <a:effectLst/>
          </c:spPr>
        </c:title>
        <c:numFmt formatCode="yyyy\-mm\-dd"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379032"/>
        <c:crosses val="autoZero"/>
        <c:auto val="1"/>
        <c:lblOffset val="100"/>
        <c:baseTimeUnit val="months"/>
      </c:dateAx>
      <c:valAx>
        <c:axId val="23937903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VALUES</a:t>
                </a:r>
              </a:p>
            </c:rich>
          </c:tx>
          <c:overlay val="0"/>
          <c:spPr>
            <a:noFill/>
            <a:ln>
              <a:noFill/>
            </a:ln>
            <a:effectLst/>
          </c:sp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377072"/>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solidFill>
                  <a:schemeClr val="tx1"/>
                </a:solidFill>
                <a:latin typeface="Times New Roman" panose="02020603050405020304" pitchFamily="18" charset="0"/>
                <a:cs typeface="Times New Roman" panose="02020603050405020304" pitchFamily="18" charset="0"/>
              </a:rPr>
              <a:t>Time</a:t>
            </a:r>
            <a:r>
              <a:rPr lang="en-US" baseline="0">
                <a:solidFill>
                  <a:schemeClr val="tx1"/>
                </a:solidFill>
                <a:latin typeface="Times New Roman" panose="02020603050405020304" pitchFamily="18" charset="0"/>
                <a:cs typeface="Times New Roman" panose="02020603050405020304" pitchFamily="18" charset="0"/>
              </a:rPr>
              <a:t> Profile of Indicator </a:t>
            </a:r>
            <a:r>
              <a:rPr lang="en-US">
                <a:solidFill>
                  <a:schemeClr val="tx1"/>
                </a:solidFill>
                <a:latin typeface="Times New Roman" panose="02020603050405020304" pitchFamily="18" charset="0"/>
                <a:cs typeface="Times New Roman" panose="02020603050405020304" pitchFamily="18" charset="0"/>
              </a:rPr>
              <a:t>E12</a:t>
            </a:r>
          </a:p>
        </c:rich>
      </c:tx>
      <c:layout>
        <c:manualLayout>
          <c:xMode val="edge"/>
          <c:yMode val="edge"/>
          <c:x val="0.30156206654092921"/>
          <c:y val="1.7566974088713223E-2"/>
        </c:manualLayout>
      </c:layout>
      <c:overlay val="0"/>
      <c:spPr>
        <a:noFill/>
        <a:ln>
          <a:noFill/>
        </a:ln>
        <a:effectLst/>
      </c:spPr>
    </c:title>
    <c:autoTitleDeleted val="0"/>
    <c:plotArea>
      <c:layout/>
      <c:lineChart>
        <c:grouping val="standard"/>
        <c:varyColors val="0"/>
        <c:ser>
          <c:idx val="0"/>
          <c:order val="0"/>
          <c:tx>
            <c:v>E12</c:v>
          </c:tx>
          <c:spPr>
            <a:ln w="28575" cap="rnd">
              <a:solidFill>
                <a:schemeClr val="accent2"/>
              </a:solidFill>
              <a:round/>
            </a:ln>
            <a:effectLst/>
          </c:spPr>
          <c:marker>
            <c:symbol val="none"/>
          </c:marker>
          <c:cat>
            <c:numRef>
              <c:f>Sheet1!$A$2:$A$205</c:f>
              <c:numCache>
                <c:formatCode>yyyy\-mm\-dd</c:formatCode>
                <c:ptCount val="204"/>
                <c:pt idx="0">
                  <c:v>38718</c:v>
                </c:pt>
                <c:pt idx="1">
                  <c:v>38749</c:v>
                </c:pt>
                <c:pt idx="2">
                  <c:v>38777</c:v>
                </c:pt>
                <c:pt idx="3">
                  <c:v>38808</c:v>
                </c:pt>
                <c:pt idx="4">
                  <c:v>38838</c:v>
                </c:pt>
                <c:pt idx="5">
                  <c:v>38869</c:v>
                </c:pt>
                <c:pt idx="6">
                  <c:v>38899</c:v>
                </c:pt>
                <c:pt idx="7">
                  <c:v>38930</c:v>
                </c:pt>
                <c:pt idx="8">
                  <c:v>38961</c:v>
                </c:pt>
                <c:pt idx="9">
                  <c:v>38991</c:v>
                </c:pt>
                <c:pt idx="10">
                  <c:v>39022</c:v>
                </c:pt>
                <c:pt idx="11">
                  <c:v>39052</c:v>
                </c:pt>
                <c:pt idx="12">
                  <c:v>39083</c:v>
                </c:pt>
                <c:pt idx="13">
                  <c:v>39114</c:v>
                </c:pt>
                <c:pt idx="14">
                  <c:v>39142</c:v>
                </c:pt>
                <c:pt idx="15">
                  <c:v>39173</c:v>
                </c:pt>
                <c:pt idx="16">
                  <c:v>39203</c:v>
                </c:pt>
                <c:pt idx="17">
                  <c:v>39234</c:v>
                </c:pt>
                <c:pt idx="18">
                  <c:v>39264</c:v>
                </c:pt>
                <c:pt idx="19">
                  <c:v>39295</c:v>
                </c:pt>
                <c:pt idx="20">
                  <c:v>39326</c:v>
                </c:pt>
                <c:pt idx="21">
                  <c:v>39356</c:v>
                </c:pt>
                <c:pt idx="22">
                  <c:v>39387</c:v>
                </c:pt>
                <c:pt idx="23">
                  <c:v>39417</c:v>
                </c:pt>
                <c:pt idx="24">
                  <c:v>39448</c:v>
                </c:pt>
                <c:pt idx="25">
                  <c:v>39479</c:v>
                </c:pt>
                <c:pt idx="26">
                  <c:v>39508</c:v>
                </c:pt>
                <c:pt idx="27">
                  <c:v>39539</c:v>
                </c:pt>
                <c:pt idx="28">
                  <c:v>39569</c:v>
                </c:pt>
                <c:pt idx="29">
                  <c:v>39600</c:v>
                </c:pt>
                <c:pt idx="30">
                  <c:v>39630</c:v>
                </c:pt>
                <c:pt idx="31">
                  <c:v>39661</c:v>
                </c:pt>
                <c:pt idx="32">
                  <c:v>39692</c:v>
                </c:pt>
                <c:pt idx="33">
                  <c:v>39722</c:v>
                </c:pt>
                <c:pt idx="34">
                  <c:v>39753</c:v>
                </c:pt>
                <c:pt idx="35">
                  <c:v>39783</c:v>
                </c:pt>
                <c:pt idx="36">
                  <c:v>39814</c:v>
                </c:pt>
                <c:pt idx="37">
                  <c:v>39845</c:v>
                </c:pt>
                <c:pt idx="38">
                  <c:v>39873</c:v>
                </c:pt>
                <c:pt idx="39">
                  <c:v>39904</c:v>
                </c:pt>
                <c:pt idx="40">
                  <c:v>39934</c:v>
                </c:pt>
                <c:pt idx="41">
                  <c:v>39965</c:v>
                </c:pt>
                <c:pt idx="42">
                  <c:v>39995</c:v>
                </c:pt>
                <c:pt idx="43">
                  <c:v>40026</c:v>
                </c:pt>
                <c:pt idx="44">
                  <c:v>40057</c:v>
                </c:pt>
                <c:pt idx="45">
                  <c:v>40087</c:v>
                </c:pt>
                <c:pt idx="46">
                  <c:v>40118</c:v>
                </c:pt>
                <c:pt idx="47">
                  <c:v>40148</c:v>
                </c:pt>
                <c:pt idx="48">
                  <c:v>40179</c:v>
                </c:pt>
                <c:pt idx="49">
                  <c:v>40210</c:v>
                </c:pt>
                <c:pt idx="50">
                  <c:v>40238</c:v>
                </c:pt>
                <c:pt idx="51">
                  <c:v>40269</c:v>
                </c:pt>
                <c:pt idx="52">
                  <c:v>40299</c:v>
                </c:pt>
                <c:pt idx="53">
                  <c:v>40330</c:v>
                </c:pt>
                <c:pt idx="54">
                  <c:v>40360</c:v>
                </c:pt>
                <c:pt idx="55">
                  <c:v>40391</c:v>
                </c:pt>
                <c:pt idx="56">
                  <c:v>40422</c:v>
                </c:pt>
                <c:pt idx="57">
                  <c:v>40452</c:v>
                </c:pt>
                <c:pt idx="58">
                  <c:v>40483</c:v>
                </c:pt>
                <c:pt idx="59">
                  <c:v>40513</c:v>
                </c:pt>
                <c:pt idx="60">
                  <c:v>40544</c:v>
                </c:pt>
                <c:pt idx="61">
                  <c:v>40575</c:v>
                </c:pt>
                <c:pt idx="62">
                  <c:v>40603</c:v>
                </c:pt>
                <c:pt idx="63">
                  <c:v>40634</c:v>
                </c:pt>
                <c:pt idx="64">
                  <c:v>40664</c:v>
                </c:pt>
                <c:pt idx="65">
                  <c:v>40695</c:v>
                </c:pt>
                <c:pt idx="66">
                  <c:v>40725</c:v>
                </c:pt>
                <c:pt idx="67">
                  <c:v>40756</c:v>
                </c:pt>
                <c:pt idx="68">
                  <c:v>40787</c:v>
                </c:pt>
                <c:pt idx="69">
                  <c:v>40817</c:v>
                </c:pt>
                <c:pt idx="70">
                  <c:v>40848</c:v>
                </c:pt>
                <c:pt idx="71">
                  <c:v>40878</c:v>
                </c:pt>
                <c:pt idx="72">
                  <c:v>40909</c:v>
                </c:pt>
                <c:pt idx="73">
                  <c:v>40940</c:v>
                </c:pt>
                <c:pt idx="74">
                  <c:v>40969</c:v>
                </c:pt>
                <c:pt idx="75">
                  <c:v>41000</c:v>
                </c:pt>
                <c:pt idx="76">
                  <c:v>41030</c:v>
                </c:pt>
                <c:pt idx="77">
                  <c:v>41061</c:v>
                </c:pt>
                <c:pt idx="78">
                  <c:v>41091</c:v>
                </c:pt>
                <c:pt idx="79">
                  <c:v>41122</c:v>
                </c:pt>
                <c:pt idx="80">
                  <c:v>41153</c:v>
                </c:pt>
                <c:pt idx="81">
                  <c:v>41183</c:v>
                </c:pt>
                <c:pt idx="82">
                  <c:v>41214</c:v>
                </c:pt>
                <c:pt idx="83">
                  <c:v>41244</c:v>
                </c:pt>
                <c:pt idx="84">
                  <c:v>41275</c:v>
                </c:pt>
                <c:pt idx="85">
                  <c:v>41306</c:v>
                </c:pt>
                <c:pt idx="86">
                  <c:v>41334</c:v>
                </c:pt>
                <c:pt idx="87">
                  <c:v>41365</c:v>
                </c:pt>
                <c:pt idx="88">
                  <c:v>41395</c:v>
                </c:pt>
                <c:pt idx="89">
                  <c:v>41426</c:v>
                </c:pt>
                <c:pt idx="90">
                  <c:v>41456</c:v>
                </c:pt>
                <c:pt idx="91">
                  <c:v>41487</c:v>
                </c:pt>
                <c:pt idx="92">
                  <c:v>41518</c:v>
                </c:pt>
                <c:pt idx="93">
                  <c:v>41548</c:v>
                </c:pt>
                <c:pt idx="94">
                  <c:v>41579</c:v>
                </c:pt>
                <c:pt idx="95">
                  <c:v>41609</c:v>
                </c:pt>
                <c:pt idx="96">
                  <c:v>41640</c:v>
                </c:pt>
                <c:pt idx="97">
                  <c:v>41671</c:v>
                </c:pt>
                <c:pt idx="98">
                  <c:v>41699</c:v>
                </c:pt>
                <c:pt idx="99">
                  <c:v>41730</c:v>
                </c:pt>
                <c:pt idx="100">
                  <c:v>41760</c:v>
                </c:pt>
                <c:pt idx="101">
                  <c:v>41791</c:v>
                </c:pt>
                <c:pt idx="102">
                  <c:v>41821</c:v>
                </c:pt>
                <c:pt idx="103">
                  <c:v>41852</c:v>
                </c:pt>
                <c:pt idx="104">
                  <c:v>41883</c:v>
                </c:pt>
                <c:pt idx="105">
                  <c:v>41913</c:v>
                </c:pt>
                <c:pt idx="106">
                  <c:v>41944</c:v>
                </c:pt>
                <c:pt idx="107">
                  <c:v>41974</c:v>
                </c:pt>
                <c:pt idx="108">
                  <c:v>42005</c:v>
                </c:pt>
                <c:pt idx="109">
                  <c:v>42036</c:v>
                </c:pt>
                <c:pt idx="110">
                  <c:v>42064</c:v>
                </c:pt>
                <c:pt idx="111">
                  <c:v>42095</c:v>
                </c:pt>
                <c:pt idx="112">
                  <c:v>42125</c:v>
                </c:pt>
                <c:pt idx="113">
                  <c:v>42156</c:v>
                </c:pt>
                <c:pt idx="114">
                  <c:v>42186</c:v>
                </c:pt>
                <c:pt idx="115">
                  <c:v>42217</c:v>
                </c:pt>
                <c:pt idx="116">
                  <c:v>42248</c:v>
                </c:pt>
                <c:pt idx="117">
                  <c:v>42278</c:v>
                </c:pt>
                <c:pt idx="118">
                  <c:v>42309</c:v>
                </c:pt>
                <c:pt idx="119">
                  <c:v>42339</c:v>
                </c:pt>
                <c:pt idx="120">
                  <c:v>42370</c:v>
                </c:pt>
                <c:pt idx="121">
                  <c:v>42401</c:v>
                </c:pt>
                <c:pt idx="122">
                  <c:v>42430</c:v>
                </c:pt>
                <c:pt idx="123">
                  <c:v>42461</c:v>
                </c:pt>
                <c:pt idx="124">
                  <c:v>42491</c:v>
                </c:pt>
                <c:pt idx="125">
                  <c:v>42522</c:v>
                </c:pt>
                <c:pt idx="126">
                  <c:v>42552</c:v>
                </c:pt>
                <c:pt idx="127">
                  <c:v>42583</c:v>
                </c:pt>
                <c:pt idx="128">
                  <c:v>42614</c:v>
                </c:pt>
                <c:pt idx="129">
                  <c:v>42644</c:v>
                </c:pt>
                <c:pt idx="130">
                  <c:v>42675</c:v>
                </c:pt>
                <c:pt idx="131">
                  <c:v>42705</c:v>
                </c:pt>
                <c:pt idx="132">
                  <c:v>42736</c:v>
                </c:pt>
                <c:pt idx="133">
                  <c:v>42767</c:v>
                </c:pt>
                <c:pt idx="134">
                  <c:v>42795</c:v>
                </c:pt>
                <c:pt idx="135">
                  <c:v>42826</c:v>
                </c:pt>
                <c:pt idx="136">
                  <c:v>42856</c:v>
                </c:pt>
                <c:pt idx="137">
                  <c:v>42887</c:v>
                </c:pt>
                <c:pt idx="138">
                  <c:v>42917</c:v>
                </c:pt>
                <c:pt idx="139">
                  <c:v>42948</c:v>
                </c:pt>
                <c:pt idx="140">
                  <c:v>42979</c:v>
                </c:pt>
                <c:pt idx="141">
                  <c:v>43009</c:v>
                </c:pt>
                <c:pt idx="142">
                  <c:v>43040</c:v>
                </c:pt>
                <c:pt idx="143">
                  <c:v>43070</c:v>
                </c:pt>
                <c:pt idx="144">
                  <c:v>43101</c:v>
                </c:pt>
                <c:pt idx="145">
                  <c:v>43132</c:v>
                </c:pt>
                <c:pt idx="146">
                  <c:v>43160</c:v>
                </c:pt>
                <c:pt idx="147">
                  <c:v>43191</c:v>
                </c:pt>
                <c:pt idx="148">
                  <c:v>43221</c:v>
                </c:pt>
                <c:pt idx="149">
                  <c:v>43252</c:v>
                </c:pt>
                <c:pt idx="150">
                  <c:v>43282</c:v>
                </c:pt>
                <c:pt idx="151">
                  <c:v>43313</c:v>
                </c:pt>
                <c:pt idx="152">
                  <c:v>43344</c:v>
                </c:pt>
                <c:pt idx="153">
                  <c:v>43374</c:v>
                </c:pt>
                <c:pt idx="154">
                  <c:v>43405</c:v>
                </c:pt>
                <c:pt idx="155">
                  <c:v>43435</c:v>
                </c:pt>
                <c:pt idx="156">
                  <c:v>43466</c:v>
                </c:pt>
                <c:pt idx="157">
                  <c:v>43497</c:v>
                </c:pt>
                <c:pt idx="158">
                  <c:v>43525</c:v>
                </c:pt>
                <c:pt idx="159">
                  <c:v>43556</c:v>
                </c:pt>
                <c:pt idx="160">
                  <c:v>43586</c:v>
                </c:pt>
                <c:pt idx="161">
                  <c:v>43617</c:v>
                </c:pt>
                <c:pt idx="162">
                  <c:v>43647</c:v>
                </c:pt>
                <c:pt idx="163">
                  <c:v>43678</c:v>
                </c:pt>
                <c:pt idx="164">
                  <c:v>43709</c:v>
                </c:pt>
                <c:pt idx="165">
                  <c:v>43739</c:v>
                </c:pt>
                <c:pt idx="166">
                  <c:v>43770</c:v>
                </c:pt>
                <c:pt idx="167">
                  <c:v>43800</c:v>
                </c:pt>
                <c:pt idx="168">
                  <c:v>43831</c:v>
                </c:pt>
                <c:pt idx="169">
                  <c:v>43862</c:v>
                </c:pt>
                <c:pt idx="170">
                  <c:v>43891</c:v>
                </c:pt>
                <c:pt idx="171">
                  <c:v>43922</c:v>
                </c:pt>
                <c:pt idx="172">
                  <c:v>43952</c:v>
                </c:pt>
                <c:pt idx="173">
                  <c:v>43983</c:v>
                </c:pt>
                <c:pt idx="174">
                  <c:v>44013</c:v>
                </c:pt>
                <c:pt idx="175">
                  <c:v>44044</c:v>
                </c:pt>
                <c:pt idx="176">
                  <c:v>44075</c:v>
                </c:pt>
                <c:pt idx="177">
                  <c:v>44105</c:v>
                </c:pt>
                <c:pt idx="178">
                  <c:v>44136</c:v>
                </c:pt>
                <c:pt idx="179">
                  <c:v>44166</c:v>
                </c:pt>
                <c:pt idx="180">
                  <c:v>44197</c:v>
                </c:pt>
                <c:pt idx="181">
                  <c:v>44228</c:v>
                </c:pt>
                <c:pt idx="182">
                  <c:v>44256</c:v>
                </c:pt>
                <c:pt idx="183">
                  <c:v>44287</c:v>
                </c:pt>
                <c:pt idx="184">
                  <c:v>44317</c:v>
                </c:pt>
                <c:pt idx="185">
                  <c:v>44348</c:v>
                </c:pt>
                <c:pt idx="186">
                  <c:v>44378</c:v>
                </c:pt>
                <c:pt idx="187">
                  <c:v>44409</c:v>
                </c:pt>
                <c:pt idx="188">
                  <c:v>44440</c:v>
                </c:pt>
                <c:pt idx="189">
                  <c:v>44470</c:v>
                </c:pt>
                <c:pt idx="190">
                  <c:v>44501</c:v>
                </c:pt>
                <c:pt idx="191">
                  <c:v>44531</c:v>
                </c:pt>
                <c:pt idx="192">
                  <c:v>44562</c:v>
                </c:pt>
                <c:pt idx="193">
                  <c:v>44593</c:v>
                </c:pt>
                <c:pt idx="194">
                  <c:v>44621</c:v>
                </c:pt>
                <c:pt idx="195">
                  <c:v>44652</c:v>
                </c:pt>
                <c:pt idx="196">
                  <c:v>44682</c:v>
                </c:pt>
                <c:pt idx="197">
                  <c:v>44713</c:v>
                </c:pt>
                <c:pt idx="198">
                  <c:v>44743</c:v>
                </c:pt>
                <c:pt idx="199">
                  <c:v>44774</c:v>
                </c:pt>
                <c:pt idx="200">
                  <c:v>44805</c:v>
                </c:pt>
                <c:pt idx="201">
                  <c:v>44835</c:v>
                </c:pt>
                <c:pt idx="202">
                  <c:v>44866</c:v>
                </c:pt>
                <c:pt idx="203">
                  <c:v>44896</c:v>
                </c:pt>
              </c:numCache>
            </c:numRef>
          </c:cat>
          <c:val>
            <c:numRef>
              <c:f>Sheet1!$M$2:$M$205</c:f>
              <c:numCache>
                <c:formatCode>General</c:formatCode>
                <c:ptCount val="204"/>
                <c:pt idx="0">
                  <c:v>9168</c:v>
                </c:pt>
                <c:pt idx="1">
                  <c:v>9055</c:v>
                </c:pt>
                <c:pt idx="2">
                  <c:v>11561</c:v>
                </c:pt>
                <c:pt idx="3">
                  <c:v>8625</c:v>
                </c:pt>
                <c:pt idx="4">
                  <c:v>10110</c:v>
                </c:pt>
                <c:pt idx="5">
                  <c:v>10420</c:v>
                </c:pt>
                <c:pt idx="6">
                  <c:v>10600</c:v>
                </c:pt>
                <c:pt idx="7">
                  <c:v>10770</c:v>
                </c:pt>
                <c:pt idx="8">
                  <c:v>10757</c:v>
                </c:pt>
                <c:pt idx="9">
                  <c:v>9929</c:v>
                </c:pt>
                <c:pt idx="10">
                  <c:v>9979</c:v>
                </c:pt>
                <c:pt idx="11">
                  <c:v>10835</c:v>
                </c:pt>
                <c:pt idx="12">
                  <c:v>10967</c:v>
                </c:pt>
                <c:pt idx="13">
                  <c:v>10561</c:v>
                </c:pt>
                <c:pt idx="14">
                  <c:v>12862</c:v>
                </c:pt>
                <c:pt idx="15">
                  <c:v>11327</c:v>
                </c:pt>
                <c:pt idx="16">
                  <c:v>12456</c:v>
                </c:pt>
                <c:pt idx="17">
                  <c:v>12101</c:v>
                </c:pt>
                <c:pt idx="18">
                  <c:v>12513</c:v>
                </c:pt>
                <c:pt idx="19">
                  <c:v>12641</c:v>
                </c:pt>
                <c:pt idx="20">
                  <c:v>12521</c:v>
                </c:pt>
                <c:pt idx="21">
                  <c:v>14675</c:v>
                </c:pt>
                <c:pt idx="22">
                  <c:v>12909</c:v>
                </c:pt>
                <c:pt idx="23">
                  <c:v>14625</c:v>
                </c:pt>
                <c:pt idx="24">
                  <c:v>14889</c:v>
                </c:pt>
                <c:pt idx="25">
                  <c:v>15116</c:v>
                </c:pt>
                <c:pt idx="26">
                  <c:v>17254</c:v>
                </c:pt>
                <c:pt idx="27">
                  <c:v>18460</c:v>
                </c:pt>
                <c:pt idx="28">
                  <c:v>18687</c:v>
                </c:pt>
                <c:pt idx="29">
                  <c:v>19181</c:v>
                </c:pt>
                <c:pt idx="30">
                  <c:v>19030</c:v>
                </c:pt>
                <c:pt idx="31">
                  <c:v>17759</c:v>
                </c:pt>
                <c:pt idx="32">
                  <c:v>15789</c:v>
                </c:pt>
                <c:pt idx="33">
                  <c:v>14131</c:v>
                </c:pt>
                <c:pt idx="34">
                  <c:v>11163</c:v>
                </c:pt>
                <c:pt idx="35">
                  <c:v>13368</c:v>
                </c:pt>
                <c:pt idx="36">
                  <c:v>12869</c:v>
                </c:pt>
                <c:pt idx="37">
                  <c:v>11941</c:v>
                </c:pt>
                <c:pt idx="38">
                  <c:v>12916</c:v>
                </c:pt>
                <c:pt idx="39">
                  <c:v>12476</c:v>
                </c:pt>
                <c:pt idx="40">
                  <c:v>12316</c:v>
                </c:pt>
                <c:pt idx="41">
                  <c:v>13606</c:v>
                </c:pt>
                <c:pt idx="42">
                  <c:v>14341</c:v>
                </c:pt>
                <c:pt idx="43">
                  <c:v>13586</c:v>
                </c:pt>
                <c:pt idx="44">
                  <c:v>14624</c:v>
                </c:pt>
                <c:pt idx="45">
                  <c:v>14806</c:v>
                </c:pt>
                <c:pt idx="46">
                  <c:v>14933</c:v>
                </c:pt>
                <c:pt idx="47">
                  <c:v>16493</c:v>
                </c:pt>
                <c:pt idx="48">
                  <c:v>15557</c:v>
                </c:pt>
                <c:pt idx="49">
                  <c:v>15758</c:v>
                </c:pt>
                <c:pt idx="50">
                  <c:v>20254</c:v>
                </c:pt>
                <c:pt idx="51">
                  <c:v>18139</c:v>
                </c:pt>
                <c:pt idx="52">
                  <c:v>17282</c:v>
                </c:pt>
                <c:pt idx="53">
                  <c:v>20667</c:v>
                </c:pt>
                <c:pt idx="54">
                  <c:v>16954</c:v>
                </c:pt>
                <c:pt idx="55">
                  <c:v>17750</c:v>
                </c:pt>
                <c:pt idx="56">
                  <c:v>18984</c:v>
                </c:pt>
                <c:pt idx="57">
                  <c:v>19081</c:v>
                </c:pt>
                <c:pt idx="58">
                  <c:v>22575</c:v>
                </c:pt>
                <c:pt idx="59">
                  <c:v>23349</c:v>
                </c:pt>
                <c:pt idx="60">
                  <c:v>22692</c:v>
                </c:pt>
                <c:pt idx="61">
                  <c:v>23243</c:v>
                </c:pt>
                <c:pt idx="62">
                  <c:v>30419</c:v>
                </c:pt>
                <c:pt idx="63">
                  <c:v>23470</c:v>
                </c:pt>
                <c:pt idx="64">
                  <c:v>26522</c:v>
                </c:pt>
                <c:pt idx="65">
                  <c:v>26536</c:v>
                </c:pt>
                <c:pt idx="66">
                  <c:v>26427</c:v>
                </c:pt>
                <c:pt idx="67">
                  <c:v>24768</c:v>
                </c:pt>
                <c:pt idx="68">
                  <c:v>26561</c:v>
                </c:pt>
                <c:pt idx="69">
                  <c:v>23632</c:v>
                </c:pt>
                <c:pt idx="70">
                  <c:v>23270</c:v>
                </c:pt>
                <c:pt idx="71">
                  <c:v>25366</c:v>
                </c:pt>
                <c:pt idx="72">
                  <c:v>25379</c:v>
                </c:pt>
                <c:pt idx="73">
                  <c:v>25194</c:v>
                </c:pt>
                <c:pt idx="74">
                  <c:v>28839</c:v>
                </c:pt>
                <c:pt idx="75">
                  <c:v>23792</c:v>
                </c:pt>
                <c:pt idx="76">
                  <c:v>24821</c:v>
                </c:pt>
                <c:pt idx="77">
                  <c:v>24924</c:v>
                </c:pt>
                <c:pt idx="78">
                  <c:v>23100</c:v>
                </c:pt>
                <c:pt idx="79">
                  <c:v>23135</c:v>
                </c:pt>
                <c:pt idx="80">
                  <c:v>24902</c:v>
                </c:pt>
                <c:pt idx="81">
                  <c:v>24033</c:v>
                </c:pt>
                <c:pt idx="82">
                  <c:v>23251</c:v>
                </c:pt>
                <c:pt idx="83">
                  <c:v>25458</c:v>
                </c:pt>
                <c:pt idx="84">
                  <c:v>25775</c:v>
                </c:pt>
                <c:pt idx="85">
                  <c:v>26669</c:v>
                </c:pt>
                <c:pt idx="86">
                  <c:v>30541</c:v>
                </c:pt>
                <c:pt idx="87">
                  <c:v>24546</c:v>
                </c:pt>
                <c:pt idx="88">
                  <c:v>24909</c:v>
                </c:pt>
                <c:pt idx="89">
                  <c:v>24023</c:v>
                </c:pt>
                <c:pt idx="90">
                  <c:v>25835</c:v>
                </c:pt>
                <c:pt idx="91">
                  <c:v>26338</c:v>
                </c:pt>
                <c:pt idx="92">
                  <c:v>28136</c:v>
                </c:pt>
                <c:pt idx="93">
                  <c:v>27480</c:v>
                </c:pt>
                <c:pt idx="94">
                  <c:v>24202</c:v>
                </c:pt>
                <c:pt idx="95">
                  <c:v>26393</c:v>
                </c:pt>
                <c:pt idx="96">
                  <c:v>26892</c:v>
                </c:pt>
                <c:pt idx="97">
                  <c:v>25353</c:v>
                </c:pt>
                <c:pt idx="98">
                  <c:v>30341</c:v>
                </c:pt>
                <c:pt idx="99">
                  <c:v>25634</c:v>
                </c:pt>
                <c:pt idx="100">
                  <c:v>27999</c:v>
                </c:pt>
                <c:pt idx="101">
                  <c:v>26480</c:v>
                </c:pt>
                <c:pt idx="102">
                  <c:v>25793</c:v>
                </c:pt>
                <c:pt idx="103">
                  <c:v>26804</c:v>
                </c:pt>
                <c:pt idx="104">
                  <c:v>28868</c:v>
                </c:pt>
                <c:pt idx="105">
                  <c:v>25891</c:v>
                </c:pt>
                <c:pt idx="106">
                  <c:v>26486</c:v>
                </c:pt>
                <c:pt idx="107">
                  <c:v>26155</c:v>
                </c:pt>
                <c:pt idx="108">
                  <c:v>24431</c:v>
                </c:pt>
                <c:pt idx="109">
                  <c:v>22000</c:v>
                </c:pt>
                <c:pt idx="110">
                  <c:v>24021</c:v>
                </c:pt>
                <c:pt idx="111">
                  <c:v>22177</c:v>
                </c:pt>
                <c:pt idx="112">
                  <c:v>22559</c:v>
                </c:pt>
                <c:pt idx="113">
                  <c:v>22352</c:v>
                </c:pt>
                <c:pt idx="114">
                  <c:v>23292</c:v>
                </c:pt>
                <c:pt idx="115">
                  <c:v>21574</c:v>
                </c:pt>
                <c:pt idx="116">
                  <c:v>21887</c:v>
                </c:pt>
                <c:pt idx="117">
                  <c:v>21467</c:v>
                </c:pt>
                <c:pt idx="118">
                  <c:v>19566</c:v>
                </c:pt>
                <c:pt idx="119">
                  <c:v>22625</c:v>
                </c:pt>
                <c:pt idx="120">
                  <c:v>21174</c:v>
                </c:pt>
                <c:pt idx="121">
                  <c:v>20845</c:v>
                </c:pt>
                <c:pt idx="122">
                  <c:v>22957</c:v>
                </c:pt>
                <c:pt idx="123">
                  <c:v>20878</c:v>
                </c:pt>
                <c:pt idx="124">
                  <c:v>22413</c:v>
                </c:pt>
                <c:pt idx="125">
                  <c:v>22666</c:v>
                </c:pt>
                <c:pt idx="126">
                  <c:v>21708</c:v>
                </c:pt>
                <c:pt idx="127">
                  <c:v>21609</c:v>
                </c:pt>
                <c:pt idx="128">
                  <c:v>22777</c:v>
                </c:pt>
                <c:pt idx="129">
                  <c:v>23363</c:v>
                </c:pt>
                <c:pt idx="130">
                  <c:v>20062</c:v>
                </c:pt>
                <c:pt idx="131">
                  <c:v>24090</c:v>
                </c:pt>
                <c:pt idx="132">
                  <c:v>22367</c:v>
                </c:pt>
                <c:pt idx="133">
                  <c:v>24765</c:v>
                </c:pt>
                <c:pt idx="134">
                  <c:v>29335</c:v>
                </c:pt>
                <c:pt idx="135">
                  <c:v>24568</c:v>
                </c:pt>
                <c:pt idx="136">
                  <c:v>23949</c:v>
                </c:pt>
                <c:pt idx="137">
                  <c:v>23011</c:v>
                </c:pt>
                <c:pt idx="138">
                  <c:v>22304</c:v>
                </c:pt>
                <c:pt idx="139">
                  <c:v>23355</c:v>
                </c:pt>
                <c:pt idx="140">
                  <c:v>28551</c:v>
                </c:pt>
                <c:pt idx="141">
                  <c:v>22905</c:v>
                </c:pt>
                <c:pt idx="142">
                  <c:v>26300</c:v>
                </c:pt>
                <c:pt idx="143">
                  <c:v>27832</c:v>
                </c:pt>
                <c:pt idx="144">
                  <c:v>25406</c:v>
                </c:pt>
                <c:pt idx="145">
                  <c:v>26010</c:v>
                </c:pt>
                <c:pt idx="146">
                  <c:v>29306</c:v>
                </c:pt>
                <c:pt idx="147">
                  <c:v>25935</c:v>
                </c:pt>
                <c:pt idx="148">
                  <c:v>28958</c:v>
                </c:pt>
                <c:pt idx="149">
                  <c:v>27159</c:v>
                </c:pt>
                <c:pt idx="150">
                  <c:v>25757</c:v>
                </c:pt>
                <c:pt idx="151">
                  <c:v>27774</c:v>
                </c:pt>
                <c:pt idx="152">
                  <c:v>27842</c:v>
                </c:pt>
                <c:pt idx="153">
                  <c:v>26700</c:v>
                </c:pt>
                <c:pt idx="154">
                  <c:v>26114</c:v>
                </c:pt>
                <c:pt idx="155">
                  <c:v>27818</c:v>
                </c:pt>
                <c:pt idx="156">
                  <c:v>26418</c:v>
                </c:pt>
                <c:pt idx="157">
                  <c:v>26884</c:v>
                </c:pt>
                <c:pt idx="158">
                  <c:v>32713</c:v>
                </c:pt>
                <c:pt idx="159">
                  <c:v>26045</c:v>
                </c:pt>
                <c:pt idx="160">
                  <c:v>29843</c:v>
                </c:pt>
                <c:pt idx="161">
                  <c:v>25046</c:v>
                </c:pt>
                <c:pt idx="162">
                  <c:v>26260</c:v>
                </c:pt>
                <c:pt idx="163">
                  <c:v>25976</c:v>
                </c:pt>
                <c:pt idx="164">
                  <c:v>26033</c:v>
                </c:pt>
                <c:pt idx="165">
                  <c:v>26244</c:v>
                </c:pt>
                <c:pt idx="166">
                  <c:v>25756</c:v>
                </c:pt>
                <c:pt idx="167">
                  <c:v>27121</c:v>
                </c:pt>
                <c:pt idx="168">
                  <c:v>25866</c:v>
                </c:pt>
                <c:pt idx="169">
                  <c:v>27727</c:v>
                </c:pt>
                <c:pt idx="170">
                  <c:v>21434</c:v>
                </c:pt>
                <c:pt idx="171">
                  <c:v>10182</c:v>
                </c:pt>
                <c:pt idx="172">
                  <c:v>19247</c:v>
                </c:pt>
                <c:pt idx="173">
                  <c:v>22039</c:v>
                </c:pt>
                <c:pt idx="174">
                  <c:v>23803</c:v>
                </c:pt>
                <c:pt idx="175">
                  <c:v>22862</c:v>
                </c:pt>
                <c:pt idx="176">
                  <c:v>27543</c:v>
                </c:pt>
                <c:pt idx="177">
                  <c:v>24884</c:v>
                </c:pt>
                <c:pt idx="178">
                  <c:v>23616</c:v>
                </c:pt>
                <c:pt idx="179">
                  <c:v>27207</c:v>
                </c:pt>
                <c:pt idx="180">
                  <c:v>27538</c:v>
                </c:pt>
                <c:pt idx="181">
                  <c:v>27615</c:v>
                </c:pt>
                <c:pt idx="182">
                  <c:v>35244</c:v>
                </c:pt>
                <c:pt idx="183">
                  <c:v>30731</c:v>
                </c:pt>
                <c:pt idx="184">
                  <c:v>32326</c:v>
                </c:pt>
                <c:pt idx="185">
                  <c:v>32484</c:v>
                </c:pt>
                <c:pt idx="186">
                  <c:v>35507</c:v>
                </c:pt>
                <c:pt idx="187">
                  <c:v>33412</c:v>
                </c:pt>
                <c:pt idx="188">
                  <c:v>33781</c:v>
                </c:pt>
                <c:pt idx="189">
                  <c:v>35725</c:v>
                </c:pt>
                <c:pt idx="190">
                  <c:v>31803</c:v>
                </c:pt>
                <c:pt idx="191">
                  <c:v>39259</c:v>
                </c:pt>
                <c:pt idx="192">
                  <c:v>35249</c:v>
                </c:pt>
                <c:pt idx="193">
                  <c:v>37171</c:v>
                </c:pt>
                <c:pt idx="194">
                  <c:v>44606</c:v>
                </c:pt>
                <c:pt idx="195">
                  <c:v>39702</c:v>
                </c:pt>
                <c:pt idx="196">
                  <c:v>39019</c:v>
                </c:pt>
                <c:pt idx="197">
                  <c:v>42284</c:v>
                </c:pt>
                <c:pt idx="198">
                  <c:v>38382</c:v>
                </c:pt>
                <c:pt idx="199">
                  <c:v>37053</c:v>
                </c:pt>
                <c:pt idx="200">
                  <c:v>35420</c:v>
                </c:pt>
                <c:pt idx="201">
                  <c:v>31615</c:v>
                </c:pt>
                <c:pt idx="202">
                  <c:v>34904</c:v>
                </c:pt>
                <c:pt idx="203">
                  <c:v>34477</c:v>
                </c:pt>
              </c:numCache>
            </c:numRef>
          </c:val>
          <c:smooth val="0"/>
          <c:extLst xmlns:c16r2="http://schemas.microsoft.com/office/drawing/2015/06/chart">
            <c:ext xmlns:c16="http://schemas.microsoft.com/office/drawing/2014/chart" uri="{C3380CC4-5D6E-409C-BE32-E72D297353CC}">
              <c16:uniqueId val="{00000000-846B-42D9-94DC-B731B9DF19D0}"/>
            </c:ext>
          </c:extLst>
        </c:ser>
        <c:dLbls>
          <c:showLegendKey val="0"/>
          <c:showVal val="0"/>
          <c:showCatName val="0"/>
          <c:showSerName val="0"/>
          <c:showPercent val="0"/>
          <c:showBubbleSize val="0"/>
        </c:dLbls>
        <c:smooth val="0"/>
        <c:axId val="240921712"/>
        <c:axId val="240920536"/>
      </c:lineChart>
      <c:dateAx>
        <c:axId val="2409217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p>
            </c:rich>
          </c:tx>
          <c:layout>
            <c:manualLayout>
              <c:xMode val="edge"/>
              <c:yMode val="edge"/>
              <c:x val="0.47283857133634988"/>
              <c:y val="0.88491418809802869"/>
            </c:manualLayout>
          </c:layout>
          <c:overlay val="0"/>
          <c:spPr>
            <a:noFill/>
            <a:ln>
              <a:noFill/>
            </a:ln>
            <a:effectLst/>
          </c:spPr>
        </c:title>
        <c:numFmt formatCode="yyyy\-mm\-dd"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0920536"/>
        <c:crosses val="autoZero"/>
        <c:auto val="1"/>
        <c:lblOffset val="100"/>
        <c:baseTimeUnit val="months"/>
      </c:dateAx>
      <c:valAx>
        <c:axId val="24092053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VALUES</a:t>
                </a:r>
              </a:p>
            </c:rich>
          </c:tx>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0921712"/>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Plot</a:t>
            </a:r>
            <a:r>
              <a:rPr lang="en-IN" baseline="0"/>
              <a:t> of RMSE of bagged model for E1</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SARIMA</c:v>
          </c:tx>
          <c:spPr>
            <a:ln w="19050" cap="rnd">
              <a:solidFill>
                <a:schemeClr val="accent1"/>
              </a:solidFill>
              <a:round/>
            </a:ln>
            <a:effectLst/>
          </c:spPr>
          <c:marker>
            <c:symbol val="none"/>
          </c:marker>
          <c:yVal>
            <c:numRef>
              <c:f>'Bagged Graphs'!$B$2:$B$8</c:f>
              <c:numCache>
                <c:formatCode>General</c:formatCode>
                <c:ptCount val="7"/>
                <c:pt idx="0">
                  <c:v>1.9942039786091701</c:v>
                </c:pt>
                <c:pt idx="1">
                  <c:v>1.39822416541089</c:v>
                </c:pt>
                <c:pt idx="2">
                  <c:v>1.1968374984382599</c:v>
                </c:pt>
                <c:pt idx="3">
                  <c:v>1.07329899033874</c:v>
                </c:pt>
                <c:pt idx="4">
                  <c:v>1.12762238644547</c:v>
                </c:pt>
                <c:pt idx="5">
                  <c:v>1.05826471374766</c:v>
                </c:pt>
                <c:pt idx="6">
                  <c:v>0.92087540146204705</c:v>
                </c:pt>
              </c:numCache>
            </c:numRef>
          </c:yVal>
          <c:smooth val="1"/>
          <c:extLst xmlns:c16r2="http://schemas.microsoft.com/office/drawing/2015/06/chart">
            <c:ext xmlns:c16="http://schemas.microsoft.com/office/drawing/2014/chart" uri="{C3380CC4-5D6E-409C-BE32-E72D297353CC}">
              <c16:uniqueId val="{00000000-1947-4B77-9C76-3991C3D36D44}"/>
            </c:ext>
          </c:extLst>
        </c:ser>
        <c:ser>
          <c:idx val="1"/>
          <c:order val="1"/>
          <c:tx>
            <c:v>ETS</c:v>
          </c:tx>
          <c:spPr>
            <a:ln w="19050" cap="rnd">
              <a:solidFill>
                <a:schemeClr val="accent2"/>
              </a:solidFill>
              <a:round/>
            </a:ln>
            <a:effectLst/>
          </c:spPr>
          <c:marker>
            <c:symbol val="none"/>
          </c:marker>
          <c:yVal>
            <c:numRef>
              <c:f>'Bagged Graphs'!$B$10:$B$16</c:f>
              <c:numCache>
                <c:formatCode>General</c:formatCode>
                <c:ptCount val="7"/>
                <c:pt idx="0">
                  <c:v>2.1829655123737202</c:v>
                </c:pt>
                <c:pt idx="1">
                  <c:v>1.6213844298946201</c:v>
                </c:pt>
                <c:pt idx="2">
                  <c:v>1.38296627297953</c:v>
                </c:pt>
                <c:pt idx="3">
                  <c:v>1.2934487660505001</c:v>
                </c:pt>
                <c:pt idx="4">
                  <c:v>1.1756575077115099</c:v>
                </c:pt>
                <c:pt idx="5">
                  <c:v>1.2273237091149001</c:v>
                </c:pt>
                <c:pt idx="6">
                  <c:v>1.0174017561594799</c:v>
                </c:pt>
              </c:numCache>
            </c:numRef>
          </c:yVal>
          <c:smooth val="1"/>
          <c:extLst xmlns:c16r2="http://schemas.microsoft.com/office/drawing/2015/06/chart">
            <c:ext xmlns:c16="http://schemas.microsoft.com/office/drawing/2014/chart" uri="{C3380CC4-5D6E-409C-BE32-E72D297353CC}">
              <c16:uniqueId val="{00000001-1947-4B77-9C76-3991C3D36D44}"/>
            </c:ext>
          </c:extLst>
        </c:ser>
        <c:ser>
          <c:idx val="2"/>
          <c:order val="2"/>
          <c:tx>
            <c:v>STL+SARIMA</c:v>
          </c:tx>
          <c:spPr>
            <a:ln w="19050" cap="rnd">
              <a:solidFill>
                <a:schemeClr val="accent3"/>
              </a:solidFill>
              <a:round/>
            </a:ln>
            <a:effectLst/>
          </c:spPr>
          <c:marker>
            <c:symbol val="none"/>
          </c:marker>
          <c:yVal>
            <c:numRef>
              <c:f>'Bagged Graphs'!$B$18:$B$24</c:f>
              <c:numCache>
                <c:formatCode>General</c:formatCode>
                <c:ptCount val="7"/>
                <c:pt idx="0">
                  <c:v>2.0600112950156602</c:v>
                </c:pt>
                <c:pt idx="1">
                  <c:v>1.5301857928465099</c:v>
                </c:pt>
                <c:pt idx="2">
                  <c:v>1.2433840864210199</c:v>
                </c:pt>
                <c:pt idx="3">
                  <c:v>1.2529968253391699</c:v>
                </c:pt>
                <c:pt idx="4">
                  <c:v>1.1489949902555801</c:v>
                </c:pt>
                <c:pt idx="5">
                  <c:v>1.1490558285780199</c:v>
                </c:pt>
                <c:pt idx="6">
                  <c:v>0.99686512462837995</c:v>
                </c:pt>
              </c:numCache>
            </c:numRef>
          </c:yVal>
          <c:smooth val="1"/>
          <c:extLst xmlns:c16r2="http://schemas.microsoft.com/office/drawing/2015/06/chart">
            <c:ext xmlns:c16="http://schemas.microsoft.com/office/drawing/2014/chart" uri="{C3380CC4-5D6E-409C-BE32-E72D297353CC}">
              <c16:uniqueId val="{00000002-1947-4B77-9C76-3991C3D36D44}"/>
            </c:ext>
          </c:extLst>
        </c:ser>
        <c:ser>
          <c:idx val="3"/>
          <c:order val="3"/>
          <c:tx>
            <c:v>STL+ETS</c:v>
          </c:tx>
          <c:spPr>
            <a:ln w="19050" cap="rnd">
              <a:solidFill>
                <a:schemeClr val="accent4"/>
              </a:solidFill>
              <a:round/>
            </a:ln>
            <a:effectLst/>
          </c:spPr>
          <c:marker>
            <c:symbol val="none"/>
          </c:marker>
          <c:yVal>
            <c:numRef>
              <c:f>'Bagged Graphs'!$B$26:$B$32</c:f>
              <c:numCache>
                <c:formatCode>General</c:formatCode>
                <c:ptCount val="7"/>
                <c:pt idx="0">
                  <c:v>1.9754683108573301</c:v>
                </c:pt>
                <c:pt idx="1">
                  <c:v>1.58391278244742</c:v>
                </c:pt>
                <c:pt idx="2">
                  <c:v>1.3397245538290199</c:v>
                </c:pt>
                <c:pt idx="3">
                  <c:v>1.2620866249640299</c:v>
                </c:pt>
                <c:pt idx="4">
                  <c:v>1.1370712412805399</c:v>
                </c:pt>
                <c:pt idx="5">
                  <c:v>1.1609206074112199</c:v>
                </c:pt>
                <c:pt idx="6">
                  <c:v>0.94265613133248805</c:v>
                </c:pt>
              </c:numCache>
            </c:numRef>
          </c:yVal>
          <c:smooth val="1"/>
          <c:extLst xmlns:c16r2="http://schemas.microsoft.com/office/drawing/2015/06/chart">
            <c:ext xmlns:c16="http://schemas.microsoft.com/office/drawing/2014/chart" uri="{C3380CC4-5D6E-409C-BE32-E72D297353CC}">
              <c16:uniqueId val="{00000003-1947-4B77-9C76-3991C3D36D44}"/>
            </c:ext>
          </c:extLst>
        </c:ser>
        <c:ser>
          <c:idx val="4"/>
          <c:order val="4"/>
          <c:tx>
            <c:v>NNAR</c:v>
          </c:tx>
          <c:spPr>
            <a:ln w="19050" cap="rnd">
              <a:solidFill>
                <a:schemeClr val="accent5"/>
              </a:solidFill>
              <a:round/>
            </a:ln>
            <a:effectLst/>
          </c:spPr>
          <c:marker>
            <c:symbol val="none"/>
          </c:marker>
          <c:yVal>
            <c:numRef>
              <c:f>'Bagged Graphs'!$B$34:$B$40</c:f>
              <c:numCache>
                <c:formatCode>General</c:formatCode>
                <c:ptCount val="7"/>
                <c:pt idx="0">
                  <c:v>2.2531931482158001</c:v>
                </c:pt>
                <c:pt idx="1">
                  <c:v>0.78355695416527504</c:v>
                </c:pt>
                <c:pt idx="2">
                  <c:v>0.84612685883860705</c:v>
                </c:pt>
                <c:pt idx="3">
                  <c:v>0.93875783855181005</c:v>
                </c:pt>
                <c:pt idx="4">
                  <c:v>1.1576073184620299</c:v>
                </c:pt>
                <c:pt idx="5">
                  <c:v>0.94807808703856999</c:v>
                </c:pt>
                <c:pt idx="6">
                  <c:v>0.92318962243617797</c:v>
                </c:pt>
              </c:numCache>
            </c:numRef>
          </c:yVal>
          <c:smooth val="1"/>
          <c:extLst xmlns:c16r2="http://schemas.microsoft.com/office/drawing/2015/06/chart">
            <c:ext xmlns:c16="http://schemas.microsoft.com/office/drawing/2014/chart" uri="{C3380CC4-5D6E-409C-BE32-E72D297353CC}">
              <c16:uniqueId val="{00000004-1947-4B77-9C76-3991C3D36D44}"/>
            </c:ext>
          </c:extLst>
        </c:ser>
        <c:ser>
          <c:idx val="5"/>
          <c:order val="5"/>
          <c:tx>
            <c:v>MLP</c:v>
          </c:tx>
          <c:spPr>
            <a:ln w="19050" cap="rnd">
              <a:solidFill>
                <a:schemeClr val="accent6"/>
              </a:solidFill>
              <a:round/>
            </a:ln>
            <a:effectLst/>
          </c:spPr>
          <c:marker>
            <c:symbol val="none"/>
          </c:marker>
          <c:yVal>
            <c:numRef>
              <c:f>'Bagged Graphs'!$B$42:$B$48</c:f>
              <c:numCache>
                <c:formatCode>General</c:formatCode>
                <c:ptCount val="7"/>
                <c:pt idx="0">
                  <c:v>1.6422023121696401</c:v>
                </c:pt>
                <c:pt idx="1">
                  <c:v>0.78355695416527504</c:v>
                </c:pt>
                <c:pt idx="2">
                  <c:v>0.84612685883860705</c:v>
                </c:pt>
                <c:pt idx="3">
                  <c:v>0.93875783855181005</c:v>
                </c:pt>
                <c:pt idx="4">
                  <c:v>1.1576073184620299</c:v>
                </c:pt>
                <c:pt idx="5">
                  <c:v>0.94807808703856999</c:v>
                </c:pt>
                <c:pt idx="6">
                  <c:v>0.92318962243617797</c:v>
                </c:pt>
              </c:numCache>
            </c:numRef>
          </c:yVal>
          <c:smooth val="1"/>
          <c:extLst xmlns:c16r2="http://schemas.microsoft.com/office/drawing/2015/06/chart">
            <c:ext xmlns:c16="http://schemas.microsoft.com/office/drawing/2014/chart" uri="{C3380CC4-5D6E-409C-BE32-E72D297353CC}">
              <c16:uniqueId val="{00000005-1947-4B77-9C76-3991C3D36D44}"/>
            </c:ext>
          </c:extLst>
        </c:ser>
        <c:dLbls>
          <c:showLegendKey val="0"/>
          <c:showVal val="0"/>
          <c:showCatName val="0"/>
          <c:showSerName val="0"/>
          <c:showPercent val="0"/>
          <c:showBubbleSize val="0"/>
        </c:dLbls>
        <c:axId val="240923280"/>
        <c:axId val="240920928"/>
      </c:scatterChart>
      <c:valAx>
        <c:axId val="240923280"/>
        <c:scaling>
          <c:orientation val="minMax"/>
          <c:max val="7"/>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Bootstrap</a:t>
                </a:r>
                <a:r>
                  <a:rPr lang="en-US" baseline="0"/>
                  <a:t> samples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0920928"/>
        <c:crosses val="autoZero"/>
        <c:crossBetween val="midCat"/>
        <c:majorUnit val="1"/>
      </c:valAx>
      <c:valAx>
        <c:axId val="2409209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RMSE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0923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Plot</a:t>
            </a:r>
            <a:r>
              <a:rPr lang="en-US" baseline="0"/>
              <a:t> of RMSE of bagged models for </a:t>
            </a:r>
            <a:r>
              <a:rPr lang="en-US"/>
              <a:t>EI2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901096602834309"/>
          <c:y val="0.13495878402634981"/>
          <c:w val="0.69460679389717617"/>
          <c:h val="0.70347161955526116"/>
        </c:manualLayout>
      </c:layout>
      <c:scatterChart>
        <c:scatterStyle val="smoothMarker"/>
        <c:varyColors val="0"/>
        <c:ser>
          <c:idx val="0"/>
          <c:order val="0"/>
          <c:tx>
            <c:v>SARIMA</c:v>
          </c:tx>
          <c:spPr>
            <a:ln w="19050" cap="rnd">
              <a:solidFill>
                <a:schemeClr val="accent1"/>
              </a:solidFill>
              <a:round/>
            </a:ln>
            <a:effectLst/>
          </c:spPr>
          <c:marker>
            <c:symbol val="none"/>
          </c:marker>
          <c:yVal>
            <c:numRef>
              <c:f>'Bagged Graphs'!$C$2:$C$8</c:f>
              <c:numCache>
                <c:formatCode>General</c:formatCode>
                <c:ptCount val="7"/>
                <c:pt idx="0">
                  <c:v>0.49020905404395199</c:v>
                </c:pt>
                <c:pt idx="1">
                  <c:v>0.59177659116766901</c:v>
                </c:pt>
                <c:pt idx="2">
                  <c:v>0.58222881092255796</c:v>
                </c:pt>
                <c:pt idx="3">
                  <c:v>0.63438266708846502</c:v>
                </c:pt>
                <c:pt idx="4">
                  <c:v>0.61623037417356996</c:v>
                </c:pt>
                <c:pt idx="5">
                  <c:v>0.62080335625322702</c:v>
                </c:pt>
                <c:pt idx="6">
                  <c:v>0.61468983019743195</c:v>
                </c:pt>
              </c:numCache>
            </c:numRef>
          </c:yVal>
          <c:smooth val="1"/>
          <c:extLst xmlns:c16r2="http://schemas.microsoft.com/office/drawing/2015/06/chart">
            <c:ext xmlns:c16="http://schemas.microsoft.com/office/drawing/2014/chart" uri="{C3380CC4-5D6E-409C-BE32-E72D297353CC}">
              <c16:uniqueId val="{00000000-07D3-475F-B0EB-D0649814EA38}"/>
            </c:ext>
          </c:extLst>
        </c:ser>
        <c:ser>
          <c:idx val="1"/>
          <c:order val="1"/>
          <c:tx>
            <c:v>ETS</c:v>
          </c:tx>
          <c:spPr>
            <a:ln w="19050" cap="rnd">
              <a:solidFill>
                <a:schemeClr val="accent2"/>
              </a:solidFill>
              <a:round/>
            </a:ln>
            <a:effectLst/>
          </c:spPr>
          <c:marker>
            <c:symbol val="none"/>
          </c:marker>
          <c:yVal>
            <c:numRef>
              <c:f>'Bagged Graphs'!$C$10:$C$16</c:f>
              <c:numCache>
                <c:formatCode>General</c:formatCode>
                <c:ptCount val="7"/>
                <c:pt idx="0">
                  <c:v>0.49021696578317597</c:v>
                </c:pt>
                <c:pt idx="1">
                  <c:v>0.58578458192342397</c:v>
                </c:pt>
                <c:pt idx="2">
                  <c:v>0.56242351779657096</c:v>
                </c:pt>
                <c:pt idx="3">
                  <c:v>0.63361076820564</c:v>
                </c:pt>
                <c:pt idx="4">
                  <c:v>0.61259874348525201</c:v>
                </c:pt>
                <c:pt idx="5">
                  <c:v>0.61430881691282502</c:v>
                </c:pt>
                <c:pt idx="6">
                  <c:v>0.59579817824304904</c:v>
                </c:pt>
              </c:numCache>
            </c:numRef>
          </c:yVal>
          <c:smooth val="1"/>
          <c:extLst xmlns:c16r2="http://schemas.microsoft.com/office/drawing/2015/06/chart">
            <c:ext xmlns:c16="http://schemas.microsoft.com/office/drawing/2014/chart" uri="{C3380CC4-5D6E-409C-BE32-E72D297353CC}">
              <c16:uniqueId val="{00000001-07D3-475F-B0EB-D0649814EA38}"/>
            </c:ext>
          </c:extLst>
        </c:ser>
        <c:ser>
          <c:idx val="2"/>
          <c:order val="2"/>
          <c:tx>
            <c:v>STL+SARIMA</c:v>
          </c:tx>
          <c:spPr>
            <a:ln w="19050" cap="rnd">
              <a:solidFill>
                <a:schemeClr val="accent3"/>
              </a:solidFill>
              <a:round/>
            </a:ln>
            <a:effectLst/>
          </c:spPr>
          <c:marker>
            <c:symbol val="none"/>
          </c:marker>
          <c:yVal>
            <c:numRef>
              <c:f>'Bagged Graphs'!$C$18:$C$24</c:f>
              <c:numCache>
                <c:formatCode>General</c:formatCode>
                <c:ptCount val="7"/>
                <c:pt idx="0">
                  <c:v>0.46503280844491002</c:v>
                </c:pt>
                <c:pt idx="1">
                  <c:v>0.66743231255542401</c:v>
                </c:pt>
                <c:pt idx="2">
                  <c:v>0.60292762331668603</c:v>
                </c:pt>
                <c:pt idx="3">
                  <c:v>0.68925249464134897</c:v>
                </c:pt>
                <c:pt idx="4">
                  <c:v>0.65906901209531099</c:v>
                </c:pt>
                <c:pt idx="5">
                  <c:v>0.66144404343830698</c:v>
                </c:pt>
                <c:pt idx="6">
                  <c:v>0.64049647363046103</c:v>
                </c:pt>
              </c:numCache>
            </c:numRef>
          </c:yVal>
          <c:smooth val="1"/>
          <c:extLst xmlns:c16r2="http://schemas.microsoft.com/office/drawing/2015/06/chart">
            <c:ext xmlns:c16="http://schemas.microsoft.com/office/drawing/2014/chart" uri="{C3380CC4-5D6E-409C-BE32-E72D297353CC}">
              <c16:uniqueId val="{00000002-07D3-475F-B0EB-D0649814EA38}"/>
            </c:ext>
          </c:extLst>
        </c:ser>
        <c:ser>
          <c:idx val="3"/>
          <c:order val="3"/>
          <c:tx>
            <c:v>STL+ETS</c:v>
          </c:tx>
          <c:spPr>
            <a:ln w="19050" cap="rnd">
              <a:solidFill>
                <a:schemeClr val="accent4"/>
              </a:solidFill>
              <a:round/>
            </a:ln>
            <a:effectLst/>
          </c:spPr>
          <c:marker>
            <c:symbol val="none"/>
          </c:marker>
          <c:yVal>
            <c:numRef>
              <c:f>'Bagged Graphs'!$C$26:$C$32</c:f>
              <c:numCache>
                <c:formatCode>General</c:formatCode>
                <c:ptCount val="7"/>
                <c:pt idx="0">
                  <c:v>0.44836226317582101</c:v>
                </c:pt>
                <c:pt idx="1">
                  <c:v>0.57194570752030305</c:v>
                </c:pt>
                <c:pt idx="2">
                  <c:v>0.53288255055906997</c:v>
                </c:pt>
                <c:pt idx="3">
                  <c:v>0.60273081637290205</c:v>
                </c:pt>
                <c:pt idx="4">
                  <c:v>0.58444510198369104</c:v>
                </c:pt>
                <c:pt idx="5">
                  <c:v>0.58464394176353796</c:v>
                </c:pt>
                <c:pt idx="6">
                  <c:v>0.58862478919306505</c:v>
                </c:pt>
              </c:numCache>
            </c:numRef>
          </c:yVal>
          <c:smooth val="1"/>
          <c:extLst xmlns:c16r2="http://schemas.microsoft.com/office/drawing/2015/06/chart">
            <c:ext xmlns:c16="http://schemas.microsoft.com/office/drawing/2014/chart" uri="{C3380CC4-5D6E-409C-BE32-E72D297353CC}">
              <c16:uniqueId val="{00000003-07D3-475F-B0EB-D0649814EA38}"/>
            </c:ext>
          </c:extLst>
        </c:ser>
        <c:ser>
          <c:idx val="4"/>
          <c:order val="4"/>
          <c:tx>
            <c:v>NNAR</c:v>
          </c:tx>
          <c:spPr>
            <a:ln w="19050" cap="rnd">
              <a:solidFill>
                <a:schemeClr val="accent5"/>
              </a:solidFill>
              <a:round/>
            </a:ln>
            <a:effectLst/>
          </c:spPr>
          <c:marker>
            <c:symbol val="none"/>
          </c:marker>
          <c:yVal>
            <c:numRef>
              <c:f>'Bagged Graphs'!$C$34:$C$40</c:f>
              <c:numCache>
                <c:formatCode>General</c:formatCode>
                <c:ptCount val="7"/>
                <c:pt idx="0">
                  <c:v>0.28554955226093598</c:v>
                </c:pt>
                <c:pt idx="1">
                  <c:v>0.65555875548616205</c:v>
                </c:pt>
                <c:pt idx="2">
                  <c:v>0.54027892522794096</c:v>
                </c:pt>
                <c:pt idx="3">
                  <c:v>0.69917214447269604</c:v>
                </c:pt>
                <c:pt idx="4">
                  <c:v>0.66775492798479097</c:v>
                </c:pt>
                <c:pt idx="5">
                  <c:v>0.66676258978930802</c:v>
                </c:pt>
                <c:pt idx="6">
                  <c:v>0.64115772815895899</c:v>
                </c:pt>
              </c:numCache>
            </c:numRef>
          </c:yVal>
          <c:smooth val="1"/>
          <c:extLst xmlns:c16r2="http://schemas.microsoft.com/office/drawing/2015/06/chart">
            <c:ext xmlns:c16="http://schemas.microsoft.com/office/drawing/2014/chart" uri="{C3380CC4-5D6E-409C-BE32-E72D297353CC}">
              <c16:uniqueId val="{00000004-07D3-475F-B0EB-D0649814EA38}"/>
            </c:ext>
          </c:extLst>
        </c:ser>
        <c:ser>
          <c:idx val="5"/>
          <c:order val="5"/>
          <c:tx>
            <c:v>MLP</c:v>
          </c:tx>
          <c:spPr>
            <a:ln w="19050" cap="rnd">
              <a:solidFill>
                <a:schemeClr val="accent6"/>
              </a:solidFill>
              <a:round/>
            </a:ln>
            <a:effectLst/>
          </c:spPr>
          <c:marker>
            <c:symbol val="none"/>
          </c:marker>
          <c:yVal>
            <c:numRef>
              <c:f>'Bagged Graphs'!$C$42:$C$48</c:f>
              <c:numCache>
                <c:formatCode>General</c:formatCode>
                <c:ptCount val="7"/>
                <c:pt idx="0">
                  <c:v>0.462925168997526</c:v>
                </c:pt>
                <c:pt idx="1">
                  <c:v>0.65555875548616205</c:v>
                </c:pt>
                <c:pt idx="2">
                  <c:v>0.54027892522794096</c:v>
                </c:pt>
                <c:pt idx="3">
                  <c:v>0.69917214447269604</c:v>
                </c:pt>
                <c:pt idx="4">
                  <c:v>0.66775492798479097</c:v>
                </c:pt>
                <c:pt idx="5">
                  <c:v>0.66676258978930802</c:v>
                </c:pt>
                <c:pt idx="6">
                  <c:v>0.64115772815895899</c:v>
                </c:pt>
              </c:numCache>
            </c:numRef>
          </c:yVal>
          <c:smooth val="1"/>
          <c:extLst xmlns:c16r2="http://schemas.microsoft.com/office/drawing/2015/06/chart">
            <c:ext xmlns:c16="http://schemas.microsoft.com/office/drawing/2014/chart" uri="{C3380CC4-5D6E-409C-BE32-E72D297353CC}">
              <c16:uniqueId val="{00000005-07D3-475F-B0EB-D0649814EA38}"/>
            </c:ext>
          </c:extLst>
        </c:ser>
        <c:dLbls>
          <c:showLegendKey val="0"/>
          <c:showVal val="0"/>
          <c:showCatName val="0"/>
          <c:showSerName val="0"/>
          <c:showPercent val="0"/>
          <c:showBubbleSize val="0"/>
        </c:dLbls>
        <c:axId val="240924064"/>
        <c:axId val="240919360"/>
      </c:scatterChart>
      <c:valAx>
        <c:axId val="240924064"/>
        <c:scaling>
          <c:orientation val="minMax"/>
          <c:max val="7"/>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kern="1200" baseline="0">
                    <a:solidFill>
                      <a:sysClr val="windowText" lastClr="000000">
                        <a:lumMod val="65000"/>
                        <a:lumOff val="35000"/>
                      </a:sysClr>
                    </a:solidFill>
                  </a:rPr>
                  <a:t>Bootstrap samples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0919360"/>
        <c:crosses val="autoZero"/>
        <c:crossBetween val="midCat"/>
      </c:valAx>
      <c:valAx>
        <c:axId val="240919360"/>
        <c:scaling>
          <c:orientation val="minMax"/>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RMSE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0924064"/>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4">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Plot of RMSE of bagged models for EI3</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SARIMA</c:v>
          </c:tx>
          <c:spPr>
            <a:ln w="19050" cap="rnd">
              <a:solidFill>
                <a:schemeClr val="accent1"/>
              </a:solidFill>
              <a:round/>
            </a:ln>
            <a:effectLst/>
          </c:spPr>
          <c:marker>
            <c:symbol val="none"/>
          </c:marker>
          <c:yVal>
            <c:numRef>
              <c:f>'Bagged Graphs'!$D$2:$D$8</c:f>
              <c:numCache>
                <c:formatCode>General</c:formatCode>
                <c:ptCount val="7"/>
                <c:pt idx="0">
                  <c:v>2436.3427707706201</c:v>
                </c:pt>
                <c:pt idx="1">
                  <c:v>5001.3728700149704</c:v>
                </c:pt>
                <c:pt idx="2">
                  <c:v>4856.0010695758401</c:v>
                </c:pt>
                <c:pt idx="3">
                  <c:v>4614.4755444549301</c:v>
                </c:pt>
                <c:pt idx="4">
                  <c:v>6222.5162572950703</c:v>
                </c:pt>
                <c:pt idx="5">
                  <c:v>6174.6087187316298</c:v>
                </c:pt>
                <c:pt idx="6">
                  <c:v>6266.67759047457</c:v>
                </c:pt>
              </c:numCache>
            </c:numRef>
          </c:yVal>
          <c:smooth val="1"/>
          <c:extLst xmlns:c16r2="http://schemas.microsoft.com/office/drawing/2015/06/chart">
            <c:ext xmlns:c16="http://schemas.microsoft.com/office/drawing/2014/chart" uri="{C3380CC4-5D6E-409C-BE32-E72D297353CC}">
              <c16:uniqueId val="{00000000-4B79-4A5C-8F3B-33BA8E952ACA}"/>
            </c:ext>
          </c:extLst>
        </c:ser>
        <c:ser>
          <c:idx val="1"/>
          <c:order val="1"/>
          <c:tx>
            <c:v>ETS</c:v>
          </c:tx>
          <c:spPr>
            <a:ln w="19050" cap="rnd">
              <a:solidFill>
                <a:schemeClr val="accent2"/>
              </a:solidFill>
              <a:round/>
            </a:ln>
            <a:effectLst/>
          </c:spPr>
          <c:marker>
            <c:symbol val="none"/>
          </c:marker>
          <c:yVal>
            <c:numRef>
              <c:f>'Bagged Graphs'!$D$10:$D$16</c:f>
              <c:numCache>
                <c:formatCode>General</c:formatCode>
                <c:ptCount val="7"/>
                <c:pt idx="0">
                  <c:v>2645.25006081724</c:v>
                </c:pt>
                <c:pt idx="1">
                  <c:v>5976.2357486454903</c:v>
                </c:pt>
                <c:pt idx="2">
                  <c:v>5301.1075493176604</c:v>
                </c:pt>
                <c:pt idx="3">
                  <c:v>4743.6889559946803</c:v>
                </c:pt>
                <c:pt idx="4">
                  <c:v>6287.1887057987797</c:v>
                </c:pt>
                <c:pt idx="5">
                  <c:v>5842.8424049426603</c:v>
                </c:pt>
                <c:pt idx="6">
                  <c:v>6074.8938609492498</c:v>
                </c:pt>
              </c:numCache>
            </c:numRef>
          </c:yVal>
          <c:smooth val="1"/>
          <c:extLst xmlns:c16r2="http://schemas.microsoft.com/office/drawing/2015/06/chart">
            <c:ext xmlns:c16="http://schemas.microsoft.com/office/drawing/2014/chart" uri="{C3380CC4-5D6E-409C-BE32-E72D297353CC}">
              <c16:uniqueId val="{00000001-4B79-4A5C-8F3B-33BA8E952ACA}"/>
            </c:ext>
          </c:extLst>
        </c:ser>
        <c:ser>
          <c:idx val="2"/>
          <c:order val="2"/>
          <c:tx>
            <c:v>STL+SARIMA</c:v>
          </c:tx>
          <c:spPr>
            <a:ln w="19050" cap="rnd">
              <a:solidFill>
                <a:schemeClr val="accent3"/>
              </a:solidFill>
              <a:round/>
            </a:ln>
            <a:effectLst/>
          </c:spPr>
          <c:marker>
            <c:symbol val="none"/>
          </c:marker>
          <c:yVal>
            <c:numRef>
              <c:f>'Bagged Graphs'!$D$18:$D$24</c:f>
              <c:numCache>
                <c:formatCode>General</c:formatCode>
                <c:ptCount val="7"/>
                <c:pt idx="0">
                  <c:v>2170.7720941140001</c:v>
                </c:pt>
                <c:pt idx="1">
                  <c:v>5522.9371861950103</c:v>
                </c:pt>
                <c:pt idx="2">
                  <c:v>5753.72720626099</c:v>
                </c:pt>
                <c:pt idx="3">
                  <c:v>5131.9022233721898</c:v>
                </c:pt>
                <c:pt idx="4">
                  <c:v>7703.6845253777601</c:v>
                </c:pt>
                <c:pt idx="5">
                  <c:v>6542.0824584225202</c:v>
                </c:pt>
                <c:pt idx="6">
                  <c:v>6588.7238820990096</c:v>
                </c:pt>
              </c:numCache>
            </c:numRef>
          </c:yVal>
          <c:smooth val="1"/>
          <c:extLst xmlns:c16r2="http://schemas.microsoft.com/office/drawing/2015/06/chart">
            <c:ext xmlns:c16="http://schemas.microsoft.com/office/drawing/2014/chart" uri="{C3380CC4-5D6E-409C-BE32-E72D297353CC}">
              <c16:uniqueId val="{00000002-4B79-4A5C-8F3B-33BA8E952ACA}"/>
            </c:ext>
          </c:extLst>
        </c:ser>
        <c:ser>
          <c:idx val="3"/>
          <c:order val="3"/>
          <c:tx>
            <c:v>STL+ETS</c:v>
          </c:tx>
          <c:spPr>
            <a:ln w="19050" cap="rnd">
              <a:solidFill>
                <a:schemeClr val="accent4"/>
              </a:solidFill>
              <a:round/>
            </a:ln>
            <a:effectLst/>
          </c:spPr>
          <c:marker>
            <c:symbol val="none"/>
          </c:marker>
          <c:yVal>
            <c:numRef>
              <c:f>'Bagged Graphs'!$D$26:$D$32</c:f>
              <c:numCache>
                <c:formatCode>General</c:formatCode>
                <c:ptCount val="7"/>
                <c:pt idx="0">
                  <c:v>2714.92087204369</c:v>
                </c:pt>
                <c:pt idx="1">
                  <c:v>4647.8605335286902</c:v>
                </c:pt>
                <c:pt idx="2">
                  <c:v>5831.2053981578701</c:v>
                </c:pt>
                <c:pt idx="3">
                  <c:v>4953.2861135190797</c:v>
                </c:pt>
                <c:pt idx="4">
                  <c:v>6431.92412908796</c:v>
                </c:pt>
                <c:pt idx="5">
                  <c:v>6032.1458214783097</c:v>
                </c:pt>
                <c:pt idx="6">
                  <c:v>6104.0255110369999</c:v>
                </c:pt>
              </c:numCache>
            </c:numRef>
          </c:yVal>
          <c:smooth val="1"/>
          <c:extLst xmlns:c16r2="http://schemas.microsoft.com/office/drawing/2015/06/chart">
            <c:ext xmlns:c16="http://schemas.microsoft.com/office/drawing/2014/chart" uri="{C3380CC4-5D6E-409C-BE32-E72D297353CC}">
              <c16:uniqueId val="{00000003-4B79-4A5C-8F3B-33BA8E952ACA}"/>
            </c:ext>
          </c:extLst>
        </c:ser>
        <c:ser>
          <c:idx val="4"/>
          <c:order val="4"/>
          <c:tx>
            <c:v>NNAR</c:v>
          </c:tx>
          <c:spPr>
            <a:ln w="19050" cap="rnd">
              <a:solidFill>
                <a:schemeClr val="accent5"/>
              </a:solidFill>
              <a:round/>
            </a:ln>
            <a:effectLst/>
          </c:spPr>
          <c:marker>
            <c:symbol val="none"/>
          </c:marker>
          <c:yVal>
            <c:numRef>
              <c:f>'Bagged Graphs'!$D$34:$D$40</c:f>
              <c:numCache>
                <c:formatCode>General</c:formatCode>
                <c:ptCount val="7"/>
                <c:pt idx="0">
                  <c:v>2917.9173692079999</c:v>
                </c:pt>
                <c:pt idx="1">
                  <c:v>4928.8310938198001</c:v>
                </c:pt>
                <c:pt idx="2">
                  <c:v>4160.39022789094</c:v>
                </c:pt>
                <c:pt idx="3">
                  <c:v>4145.3271118145403</c:v>
                </c:pt>
                <c:pt idx="4">
                  <c:v>5352.1601841335496</c:v>
                </c:pt>
                <c:pt idx="5">
                  <c:v>5715.7814481178802</c:v>
                </c:pt>
                <c:pt idx="6">
                  <c:v>6255.3334563425497</c:v>
                </c:pt>
              </c:numCache>
            </c:numRef>
          </c:yVal>
          <c:smooth val="1"/>
          <c:extLst xmlns:c16r2="http://schemas.microsoft.com/office/drawing/2015/06/chart">
            <c:ext xmlns:c16="http://schemas.microsoft.com/office/drawing/2014/chart" uri="{C3380CC4-5D6E-409C-BE32-E72D297353CC}">
              <c16:uniqueId val="{00000004-4B79-4A5C-8F3B-33BA8E952ACA}"/>
            </c:ext>
          </c:extLst>
        </c:ser>
        <c:ser>
          <c:idx val="5"/>
          <c:order val="5"/>
          <c:tx>
            <c:v>MLP</c:v>
          </c:tx>
          <c:spPr>
            <a:ln w="19050" cap="rnd">
              <a:solidFill>
                <a:schemeClr val="accent6"/>
              </a:solidFill>
              <a:round/>
            </a:ln>
            <a:effectLst/>
          </c:spPr>
          <c:marker>
            <c:symbol val="none"/>
          </c:marker>
          <c:yVal>
            <c:numRef>
              <c:f>'Bagged Graphs'!$D$42:$D$48</c:f>
              <c:numCache>
                <c:formatCode>General</c:formatCode>
                <c:ptCount val="7"/>
                <c:pt idx="0">
                  <c:v>4780.2911788671599</c:v>
                </c:pt>
                <c:pt idx="1">
                  <c:v>4928.8310938198001</c:v>
                </c:pt>
                <c:pt idx="2">
                  <c:v>4160.39022789094</c:v>
                </c:pt>
                <c:pt idx="3">
                  <c:v>4145.3271118145403</c:v>
                </c:pt>
                <c:pt idx="4">
                  <c:v>5352.1601841335496</c:v>
                </c:pt>
                <c:pt idx="5">
                  <c:v>5715.7814481178802</c:v>
                </c:pt>
                <c:pt idx="6">
                  <c:v>6255.3334563425497</c:v>
                </c:pt>
              </c:numCache>
            </c:numRef>
          </c:yVal>
          <c:smooth val="1"/>
          <c:extLst xmlns:c16r2="http://schemas.microsoft.com/office/drawing/2015/06/chart">
            <c:ext xmlns:c16="http://schemas.microsoft.com/office/drawing/2014/chart" uri="{C3380CC4-5D6E-409C-BE32-E72D297353CC}">
              <c16:uniqueId val="{00000005-4B79-4A5C-8F3B-33BA8E952ACA}"/>
            </c:ext>
          </c:extLst>
        </c:ser>
        <c:dLbls>
          <c:showLegendKey val="0"/>
          <c:showVal val="0"/>
          <c:showCatName val="0"/>
          <c:showSerName val="0"/>
          <c:showPercent val="0"/>
          <c:showBubbleSize val="0"/>
        </c:dLbls>
        <c:axId val="240918968"/>
        <c:axId val="240919752"/>
      </c:scatterChart>
      <c:valAx>
        <c:axId val="240918968"/>
        <c:scaling>
          <c:orientation val="minMax"/>
          <c:max val="7"/>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Bootstrap</a:t>
                </a:r>
                <a:r>
                  <a:rPr lang="en-US" baseline="0"/>
                  <a:t> samples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0919752"/>
        <c:crosses val="autoZero"/>
        <c:crossBetween val="midCat"/>
      </c:valAx>
      <c:valAx>
        <c:axId val="240919752"/>
        <c:scaling>
          <c:orientation val="minMax"/>
          <c:min val="2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RMSE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0918968"/>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Plot</a:t>
            </a:r>
            <a:r>
              <a:rPr lang="en-IN" baseline="0"/>
              <a:t> of RMSE of bagged models for </a:t>
            </a:r>
            <a:r>
              <a:rPr lang="en-IN"/>
              <a:t>EI4</a:t>
            </a:r>
          </a:p>
          <a:p>
            <a:pPr>
              <a:defRPr/>
            </a:pP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SARIMA</c:v>
          </c:tx>
          <c:spPr>
            <a:ln w="19050" cap="rnd">
              <a:solidFill>
                <a:schemeClr val="accent1"/>
              </a:solidFill>
              <a:round/>
            </a:ln>
            <a:effectLst/>
          </c:spPr>
          <c:marker>
            <c:symbol val="none"/>
          </c:marker>
          <c:yVal>
            <c:numRef>
              <c:f>'Bagged Graphs'!$E$2:$E$8</c:f>
              <c:numCache>
                <c:formatCode>General</c:formatCode>
                <c:ptCount val="7"/>
                <c:pt idx="0">
                  <c:v>1.27909727413612</c:v>
                </c:pt>
                <c:pt idx="1">
                  <c:v>1.2766290330891401</c:v>
                </c:pt>
                <c:pt idx="2">
                  <c:v>1.2920205141196399</c:v>
                </c:pt>
                <c:pt idx="3">
                  <c:v>1.2765896743121601</c:v>
                </c:pt>
                <c:pt idx="4">
                  <c:v>1.3737434955365599</c:v>
                </c:pt>
                <c:pt idx="5">
                  <c:v>1.2738469570661699</c:v>
                </c:pt>
                <c:pt idx="6">
                  <c:v>1.28283454900969</c:v>
                </c:pt>
              </c:numCache>
            </c:numRef>
          </c:yVal>
          <c:smooth val="1"/>
          <c:extLst xmlns:c16r2="http://schemas.microsoft.com/office/drawing/2015/06/chart">
            <c:ext xmlns:c16="http://schemas.microsoft.com/office/drawing/2014/chart" uri="{C3380CC4-5D6E-409C-BE32-E72D297353CC}">
              <c16:uniqueId val="{00000000-C52B-4899-8616-0DA49EE7549A}"/>
            </c:ext>
          </c:extLst>
        </c:ser>
        <c:ser>
          <c:idx val="1"/>
          <c:order val="1"/>
          <c:tx>
            <c:v>ETS</c:v>
          </c:tx>
          <c:spPr>
            <a:ln w="19050" cap="rnd">
              <a:solidFill>
                <a:schemeClr val="accent2"/>
              </a:solidFill>
              <a:round/>
            </a:ln>
            <a:effectLst/>
          </c:spPr>
          <c:marker>
            <c:symbol val="none"/>
          </c:marker>
          <c:yVal>
            <c:numRef>
              <c:f>'Bagged Graphs'!$E$10:$E$16</c:f>
              <c:numCache>
                <c:formatCode>General</c:formatCode>
                <c:ptCount val="7"/>
                <c:pt idx="0">
                  <c:v>1.2790785215680101</c:v>
                </c:pt>
                <c:pt idx="1">
                  <c:v>1.26269691382633</c:v>
                </c:pt>
                <c:pt idx="2">
                  <c:v>1.2791710727614101</c:v>
                </c:pt>
                <c:pt idx="3">
                  <c:v>1.26513040865933</c:v>
                </c:pt>
                <c:pt idx="4">
                  <c:v>1.41545744866914</c:v>
                </c:pt>
                <c:pt idx="5">
                  <c:v>1.28073284709879</c:v>
                </c:pt>
                <c:pt idx="6">
                  <c:v>1.2892993288591701</c:v>
                </c:pt>
              </c:numCache>
            </c:numRef>
          </c:yVal>
          <c:smooth val="1"/>
          <c:extLst xmlns:c16r2="http://schemas.microsoft.com/office/drawing/2015/06/chart">
            <c:ext xmlns:c16="http://schemas.microsoft.com/office/drawing/2014/chart" uri="{C3380CC4-5D6E-409C-BE32-E72D297353CC}">
              <c16:uniqueId val="{00000001-C52B-4899-8616-0DA49EE7549A}"/>
            </c:ext>
          </c:extLst>
        </c:ser>
        <c:ser>
          <c:idx val="2"/>
          <c:order val="2"/>
          <c:tx>
            <c:v>STL+SARIMA</c:v>
          </c:tx>
          <c:spPr>
            <a:ln w="19050" cap="rnd">
              <a:solidFill>
                <a:schemeClr val="accent3"/>
              </a:solidFill>
              <a:round/>
            </a:ln>
            <a:effectLst/>
          </c:spPr>
          <c:marker>
            <c:symbol val="none"/>
          </c:marker>
          <c:yVal>
            <c:numRef>
              <c:f>'Bagged Graphs'!$E$18:$E$24</c:f>
              <c:numCache>
                <c:formatCode>General</c:formatCode>
                <c:ptCount val="7"/>
                <c:pt idx="0">
                  <c:v>1.3663441156810201</c:v>
                </c:pt>
                <c:pt idx="1">
                  <c:v>1.28180663491687</c:v>
                </c:pt>
                <c:pt idx="2">
                  <c:v>1.26767506820939</c:v>
                </c:pt>
                <c:pt idx="3">
                  <c:v>1.21127734536177</c:v>
                </c:pt>
                <c:pt idx="4">
                  <c:v>1.3712107564546201</c:v>
                </c:pt>
                <c:pt idx="5">
                  <c:v>1.23576924148987</c:v>
                </c:pt>
                <c:pt idx="6">
                  <c:v>1.25216934614394</c:v>
                </c:pt>
              </c:numCache>
            </c:numRef>
          </c:yVal>
          <c:smooth val="1"/>
          <c:extLst xmlns:c16r2="http://schemas.microsoft.com/office/drawing/2015/06/chart">
            <c:ext xmlns:c16="http://schemas.microsoft.com/office/drawing/2014/chart" uri="{C3380CC4-5D6E-409C-BE32-E72D297353CC}">
              <c16:uniqueId val="{00000002-C52B-4899-8616-0DA49EE7549A}"/>
            </c:ext>
          </c:extLst>
        </c:ser>
        <c:ser>
          <c:idx val="3"/>
          <c:order val="3"/>
          <c:tx>
            <c:v>STL+ETS</c:v>
          </c:tx>
          <c:spPr>
            <a:ln w="19050" cap="rnd">
              <a:solidFill>
                <a:schemeClr val="accent4"/>
              </a:solidFill>
              <a:round/>
            </a:ln>
            <a:effectLst/>
          </c:spPr>
          <c:marker>
            <c:symbol val="none"/>
          </c:marker>
          <c:yVal>
            <c:numRef>
              <c:f>'Bagged Graphs'!$E$26:$E$32</c:f>
              <c:numCache>
                <c:formatCode>General</c:formatCode>
                <c:ptCount val="7"/>
                <c:pt idx="0">
                  <c:v>1.39661572697042</c:v>
                </c:pt>
                <c:pt idx="1">
                  <c:v>1.28750651417607</c:v>
                </c:pt>
                <c:pt idx="2">
                  <c:v>1.25188479062327</c:v>
                </c:pt>
                <c:pt idx="3">
                  <c:v>1.1740364068003899</c:v>
                </c:pt>
                <c:pt idx="4">
                  <c:v>1.3736542857913601</c:v>
                </c:pt>
                <c:pt idx="5">
                  <c:v>1.2276009355017801</c:v>
                </c:pt>
                <c:pt idx="6">
                  <c:v>1.2437152707057799</c:v>
                </c:pt>
              </c:numCache>
            </c:numRef>
          </c:yVal>
          <c:smooth val="1"/>
          <c:extLst xmlns:c16r2="http://schemas.microsoft.com/office/drawing/2015/06/chart">
            <c:ext xmlns:c16="http://schemas.microsoft.com/office/drawing/2014/chart" uri="{C3380CC4-5D6E-409C-BE32-E72D297353CC}">
              <c16:uniqueId val="{00000003-C52B-4899-8616-0DA49EE7549A}"/>
            </c:ext>
          </c:extLst>
        </c:ser>
        <c:ser>
          <c:idx val="4"/>
          <c:order val="4"/>
          <c:tx>
            <c:v>NNAR</c:v>
          </c:tx>
          <c:spPr>
            <a:ln w="19050" cap="rnd">
              <a:solidFill>
                <a:schemeClr val="accent5"/>
              </a:solidFill>
              <a:round/>
            </a:ln>
            <a:effectLst/>
          </c:spPr>
          <c:marker>
            <c:symbol val="none"/>
          </c:marker>
          <c:yVal>
            <c:numRef>
              <c:f>'Bagged Graphs'!$E$34:$E$40</c:f>
              <c:numCache>
                <c:formatCode>General</c:formatCode>
                <c:ptCount val="7"/>
                <c:pt idx="0">
                  <c:v>1.16274397441458</c:v>
                </c:pt>
                <c:pt idx="1">
                  <c:v>1.1806487260333001</c:v>
                </c:pt>
                <c:pt idx="2">
                  <c:v>1.1206017330418601</c:v>
                </c:pt>
                <c:pt idx="3">
                  <c:v>1.0083562855649499</c:v>
                </c:pt>
                <c:pt idx="4">
                  <c:v>1.1977397569747801</c:v>
                </c:pt>
                <c:pt idx="5">
                  <c:v>1.07779164955608</c:v>
                </c:pt>
                <c:pt idx="6">
                  <c:v>1.09147101473499</c:v>
                </c:pt>
              </c:numCache>
            </c:numRef>
          </c:yVal>
          <c:smooth val="1"/>
          <c:extLst xmlns:c16r2="http://schemas.microsoft.com/office/drawing/2015/06/chart">
            <c:ext xmlns:c16="http://schemas.microsoft.com/office/drawing/2014/chart" uri="{C3380CC4-5D6E-409C-BE32-E72D297353CC}">
              <c16:uniqueId val="{00000004-C52B-4899-8616-0DA49EE7549A}"/>
            </c:ext>
          </c:extLst>
        </c:ser>
        <c:ser>
          <c:idx val="5"/>
          <c:order val="5"/>
          <c:tx>
            <c:v>MLP</c:v>
          </c:tx>
          <c:spPr>
            <a:ln w="19050" cap="rnd">
              <a:solidFill>
                <a:schemeClr val="accent6"/>
              </a:solidFill>
              <a:round/>
            </a:ln>
            <a:effectLst/>
          </c:spPr>
          <c:marker>
            <c:symbol val="none"/>
          </c:marker>
          <c:yVal>
            <c:numRef>
              <c:f>'Bagged Graphs'!$E$42:$E$48</c:f>
              <c:numCache>
                <c:formatCode>General</c:formatCode>
                <c:ptCount val="7"/>
                <c:pt idx="0">
                  <c:v>1.5951954916786799</c:v>
                </c:pt>
                <c:pt idx="1">
                  <c:v>1.1806487260333001</c:v>
                </c:pt>
                <c:pt idx="2">
                  <c:v>1.1206017330418601</c:v>
                </c:pt>
                <c:pt idx="3">
                  <c:v>1.0083562855649499</c:v>
                </c:pt>
                <c:pt idx="4">
                  <c:v>1.1977397569747801</c:v>
                </c:pt>
                <c:pt idx="5">
                  <c:v>1.07779164955608</c:v>
                </c:pt>
                <c:pt idx="6">
                  <c:v>1.09147101473499</c:v>
                </c:pt>
              </c:numCache>
            </c:numRef>
          </c:yVal>
          <c:smooth val="1"/>
          <c:extLst xmlns:c16r2="http://schemas.microsoft.com/office/drawing/2015/06/chart">
            <c:ext xmlns:c16="http://schemas.microsoft.com/office/drawing/2014/chart" uri="{C3380CC4-5D6E-409C-BE32-E72D297353CC}">
              <c16:uniqueId val="{00000005-C52B-4899-8616-0DA49EE7549A}"/>
            </c:ext>
          </c:extLst>
        </c:ser>
        <c:dLbls>
          <c:showLegendKey val="0"/>
          <c:showVal val="0"/>
          <c:showCatName val="0"/>
          <c:showSerName val="0"/>
          <c:showPercent val="0"/>
          <c:showBubbleSize val="0"/>
        </c:dLbls>
        <c:axId val="240925632"/>
        <c:axId val="245424816"/>
      </c:scatterChart>
      <c:valAx>
        <c:axId val="240925632"/>
        <c:scaling>
          <c:orientation val="minMax"/>
          <c:max val="7"/>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Bootstrap</a:t>
                </a:r>
                <a:r>
                  <a:rPr lang="en-US" baseline="0"/>
                  <a:t> samples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5424816"/>
        <c:crosses val="autoZero"/>
        <c:crossBetween val="midCat"/>
      </c:valAx>
      <c:valAx>
        <c:axId val="245424816"/>
        <c:scaling>
          <c:orientation val="minMax"/>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RMSE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0925632"/>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Plot</a:t>
            </a:r>
            <a:r>
              <a:rPr lang="en-IN" baseline="0"/>
              <a:t> of RMSE of bagged models for </a:t>
            </a:r>
            <a:r>
              <a:rPr lang="en-IN"/>
              <a:t>EI5</a:t>
            </a:r>
          </a:p>
          <a:p>
            <a:pPr>
              <a:defRPr/>
            </a:pP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SARIMA</c:v>
          </c:tx>
          <c:spPr>
            <a:ln w="19050" cap="rnd">
              <a:solidFill>
                <a:schemeClr val="accent1"/>
              </a:solidFill>
              <a:round/>
            </a:ln>
            <a:effectLst/>
          </c:spPr>
          <c:marker>
            <c:symbol val="none"/>
          </c:marker>
          <c:yVal>
            <c:numRef>
              <c:f>'Bagged Graphs'!$F$2:$F$8</c:f>
              <c:numCache>
                <c:formatCode>General</c:formatCode>
                <c:ptCount val="7"/>
                <c:pt idx="0">
                  <c:v>2.8691347923731501</c:v>
                </c:pt>
                <c:pt idx="1">
                  <c:v>2.9817979062395401</c:v>
                </c:pt>
                <c:pt idx="2">
                  <c:v>3.4454759858322102</c:v>
                </c:pt>
                <c:pt idx="3">
                  <c:v>3.38230730873022</c:v>
                </c:pt>
                <c:pt idx="4">
                  <c:v>3.7614648607189798</c:v>
                </c:pt>
                <c:pt idx="5">
                  <c:v>3.8089035445084698</c:v>
                </c:pt>
                <c:pt idx="6">
                  <c:v>3.7608161008405601</c:v>
                </c:pt>
              </c:numCache>
            </c:numRef>
          </c:yVal>
          <c:smooth val="1"/>
          <c:extLst xmlns:c16r2="http://schemas.microsoft.com/office/drawing/2015/06/chart">
            <c:ext xmlns:c16="http://schemas.microsoft.com/office/drawing/2014/chart" uri="{C3380CC4-5D6E-409C-BE32-E72D297353CC}">
              <c16:uniqueId val="{00000000-AC70-4036-B0F4-DC03B31FCCF6}"/>
            </c:ext>
          </c:extLst>
        </c:ser>
        <c:ser>
          <c:idx val="1"/>
          <c:order val="1"/>
          <c:tx>
            <c:v>ETS</c:v>
          </c:tx>
          <c:spPr>
            <a:ln w="19050" cap="rnd">
              <a:solidFill>
                <a:schemeClr val="accent2"/>
              </a:solidFill>
              <a:round/>
            </a:ln>
            <a:effectLst/>
          </c:spPr>
          <c:marker>
            <c:symbol val="none"/>
          </c:marker>
          <c:yVal>
            <c:numRef>
              <c:f>'Bagged Graphs'!$F$10:$F$16</c:f>
              <c:numCache>
                <c:formatCode>General</c:formatCode>
                <c:ptCount val="7"/>
                <c:pt idx="0">
                  <c:v>3.0781557221638001</c:v>
                </c:pt>
                <c:pt idx="1">
                  <c:v>3.8244969357147598</c:v>
                </c:pt>
                <c:pt idx="2">
                  <c:v>3.9220979882771898</c:v>
                </c:pt>
                <c:pt idx="3">
                  <c:v>4.0775780176819598</c:v>
                </c:pt>
                <c:pt idx="4">
                  <c:v>4.4141634725710599</c:v>
                </c:pt>
                <c:pt idx="5">
                  <c:v>4.6225157319876402</c:v>
                </c:pt>
                <c:pt idx="6">
                  <c:v>4.5920368670884502</c:v>
                </c:pt>
              </c:numCache>
            </c:numRef>
          </c:yVal>
          <c:smooth val="1"/>
          <c:extLst xmlns:c16r2="http://schemas.microsoft.com/office/drawing/2015/06/chart">
            <c:ext xmlns:c16="http://schemas.microsoft.com/office/drawing/2014/chart" uri="{C3380CC4-5D6E-409C-BE32-E72D297353CC}">
              <c16:uniqueId val="{00000001-AC70-4036-B0F4-DC03B31FCCF6}"/>
            </c:ext>
          </c:extLst>
        </c:ser>
        <c:ser>
          <c:idx val="2"/>
          <c:order val="2"/>
          <c:tx>
            <c:v>STL+SARIMA</c:v>
          </c:tx>
          <c:spPr>
            <a:ln w="19050" cap="rnd">
              <a:solidFill>
                <a:schemeClr val="accent3"/>
              </a:solidFill>
              <a:round/>
            </a:ln>
            <a:effectLst/>
          </c:spPr>
          <c:marker>
            <c:symbol val="none"/>
          </c:marker>
          <c:yVal>
            <c:numRef>
              <c:f>'Bagged Graphs'!$F$18:$F$24</c:f>
              <c:numCache>
                <c:formatCode>General</c:formatCode>
                <c:ptCount val="7"/>
                <c:pt idx="0">
                  <c:v>2.6779428844574502</c:v>
                </c:pt>
                <c:pt idx="1">
                  <c:v>2.9361791549334999</c:v>
                </c:pt>
                <c:pt idx="2">
                  <c:v>3.6122424164350102</c:v>
                </c:pt>
                <c:pt idx="3">
                  <c:v>3.68921849481529</c:v>
                </c:pt>
                <c:pt idx="4">
                  <c:v>3.94332103536175</c:v>
                </c:pt>
                <c:pt idx="5">
                  <c:v>3.85015660162912</c:v>
                </c:pt>
                <c:pt idx="6">
                  <c:v>3.9548221643675099</c:v>
                </c:pt>
              </c:numCache>
            </c:numRef>
          </c:yVal>
          <c:smooth val="1"/>
          <c:extLst xmlns:c16r2="http://schemas.microsoft.com/office/drawing/2015/06/chart">
            <c:ext xmlns:c16="http://schemas.microsoft.com/office/drawing/2014/chart" uri="{C3380CC4-5D6E-409C-BE32-E72D297353CC}">
              <c16:uniqueId val="{00000002-AC70-4036-B0F4-DC03B31FCCF6}"/>
            </c:ext>
          </c:extLst>
        </c:ser>
        <c:ser>
          <c:idx val="3"/>
          <c:order val="3"/>
          <c:tx>
            <c:v>STL+ETS</c:v>
          </c:tx>
          <c:spPr>
            <a:ln w="19050" cap="rnd">
              <a:solidFill>
                <a:schemeClr val="accent4"/>
              </a:solidFill>
              <a:round/>
            </a:ln>
            <a:effectLst/>
          </c:spPr>
          <c:marker>
            <c:symbol val="none"/>
          </c:marker>
          <c:yVal>
            <c:numRef>
              <c:f>'Bagged Graphs'!$F$26:$F$32</c:f>
              <c:numCache>
                <c:formatCode>General</c:formatCode>
                <c:ptCount val="7"/>
                <c:pt idx="0">
                  <c:v>3.4304210983540901</c:v>
                </c:pt>
                <c:pt idx="1">
                  <c:v>3.5671726239661701</c:v>
                </c:pt>
                <c:pt idx="2">
                  <c:v>4.28016206223732</c:v>
                </c:pt>
                <c:pt idx="3">
                  <c:v>4.35451685425204</c:v>
                </c:pt>
                <c:pt idx="4">
                  <c:v>4.4528984228226998</c:v>
                </c:pt>
                <c:pt idx="5">
                  <c:v>4.3406835009752696</c:v>
                </c:pt>
                <c:pt idx="6">
                  <c:v>4.58191876530688</c:v>
                </c:pt>
              </c:numCache>
            </c:numRef>
          </c:yVal>
          <c:smooth val="1"/>
          <c:extLst xmlns:c16r2="http://schemas.microsoft.com/office/drawing/2015/06/chart">
            <c:ext xmlns:c16="http://schemas.microsoft.com/office/drawing/2014/chart" uri="{C3380CC4-5D6E-409C-BE32-E72D297353CC}">
              <c16:uniqueId val="{00000003-AC70-4036-B0F4-DC03B31FCCF6}"/>
            </c:ext>
          </c:extLst>
        </c:ser>
        <c:ser>
          <c:idx val="4"/>
          <c:order val="4"/>
          <c:tx>
            <c:v>NNAR</c:v>
          </c:tx>
          <c:spPr>
            <a:ln w="19050" cap="rnd">
              <a:solidFill>
                <a:schemeClr val="accent5"/>
              </a:solidFill>
              <a:round/>
            </a:ln>
            <a:effectLst/>
          </c:spPr>
          <c:marker>
            <c:symbol val="none"/>
          </c:marker>
          <c:yVal>
            <c:numRef>
              <c:f>'Bagged Graphs'!$F$34:$F$40</c:f>
              <c:numCache>
                <c:formatCode>General</c:formatCode>
                <c:ptCount val="7"/>
                <c:pt idx="0">
                  <c:v>4.62544877947904</c:v>
                </c:pt>
                <c:pt idx="1">
                  <c:v>4.4301368322011703</c:v>
                </c:pt>
                <c:pt idx="2">
                  <c:v>4.8393906893089698</c:v>
                </c:pt>
                <c:pt idx="3">
                  <c:v>4.7787269853870598</c:v>
                </c:pt>
                <c:pt idx="4">
                  <c:v>4.90002082630952</c:v>
                </c:pt>
                <c:pt idx="5">
                  <c:v>4.9815622119176401</c:v>
                </c:pt>
                <c:pt idx="6">
                  <c:v>4.9836494530360502</c:v>
                </c:pt>
              </c:numCache>
            </c:numRef>
          </c:yVal>
          <c:smooth val="1"/>
          <c:extLst xmlns:c16r2="http://schemas.microsoft.com/office/drawing/2015/06/chart">
            <c:ext xmlns:c16="http://schemas.microsoft.com/office/drawing/2014/chart" uri="{C3380CC4-5D6E-409C-BE32-E72D297353CC}">
              <c16:uniqueId val="{00000004-AC70-4036-B0F4-DC03B31FCCF6}"/>
            </c:ext>
          </c:extLst>
        </c:ser>
        <c:ser>
          <c:idx val="5"/>
          <c:order val="5"/>
          <c:tx>
            <c:v>MLP</c:v>
          </c:tx>
          <c:spPr>
            <a:ln w="19050" cap="rnd">
              <a:solidFill>
                <a:schemeClr val="accent6"/>
              </a:solidFill>
              <a:round/>
            </a:ln>
            <a:effectLst/>
          </c:spPr>
          <c:marker>
            <c:symbol val="none"/>
          </c:marker>
          <c:yVal>
            <c:numRef>
              <c:f>'Bagged Graphs'!$F$42:$F$48</c:f>
              <c:numCache>
                <c:formatCode>General</c:formatCode>
                <c:ptCount val="7"/>
                <c:pt idx="0">
                  <c:v>3.2956971382372902</c:v>
                </c:pt>
                <c:pt idx="1">
                  <c:v>4.4301368322011703</c:v>
                </c:pt>
                <c:pt idx="2">
                  <c:v>4.8393906893089698</c:v>
                </c:pt>
                <c:pt idx="3">
                  <c:v>4.7787269853870598</c:v>
                </c:pt>
                <c:pt idx="4">
                  <c:v>4.90002082630952</c:v>
                </c:pt>
                <c:pt idx="5">
                  <c:v>4.9815622119176401</c:v>
                </c:pt>
                <c:pt idx="6">
                  <c:v>4.9836494530360502</c:v>
                </c:pt>
              </c:numCache>
            </c:numRef>
          </c:yVal>
          <c:smooth val="1"/>
          <c:extLst xmlns:c16r2="http://schemas.microsoft.com/office/drawing/2015/06/chart">
            <c:ext xmlns:c16="http://schemas.microsoft.com/office/drawing/2014/chart" uri="{C3380CC4-5D6E-409C-BE32-E72D297353CC}">
              <c16:uniqueId val="{00000005-AC70-4036-B0F4-DC03B31FCCF6}"/>
            </c:ext>
          </c:extLst>
        </c:ser>
        <c:dLbls>
          <c:showLegendKey val="0"/>
          <c:showVal val="0"/>
          <c:showCatName val="0"/>
          <c:showSerName val="0"/>
          <c:showPercent val="0"/>
          <c:showBubbleSize val="0"/>
        </c:dLbls>
        <c:axId val="245427952"/>
        <c:axId val="245426776"/>
      </c:scatterChart>
      <c:valAx>
        <c:axId val="245427952"/>
        <c:scaling>
          <c:orientation val="minMax"/>
          <c:max val="7"/>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Bootstrap</a:t>
                </a:r>
                <a:r>
                  <a:rPr lang="en-US" baseline="0"/>
                  <a:t> samples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5426776"/>
        <c:crosses val="autoZero"/>
        <c:crossBetween val="midCat"/>
      </c:valAx>
      <c:valAx>
        <c:axId val="245426776"/>
        <c:scaling>
          <c:orientation val="minMax"/>
          <c:min val="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RMSE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5427952"/>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4">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Plot</a:t>
            </a:r>
            <a:r>
              <a:rPr lang="en-US" baseline="0"/>
              <a:t> of RMSE of bagged models for </a:t>
            </a:r>
            <a:r>
              <a:rPr lang="en-US"/>
              <a:t>EI6</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SARIMA</c:v>
          </c:tx>
          <c:spPr>
            <a:ln w="19050" cap="rnd">
              <a:solidFill>
                <a:schemeClr val="accent1"/>
              </a:solidFill>
              <a:round/>
            </a:ln>
            <a:effectLst/>
          </c:spPr>
          <c:marker>
            <c:symbol val="none"/>
          </c:marker>
          <c:yVal>
            <c:numRef>
              <c:f>'Bagged Graphs'!$G$2:$G$8</c:f>
              <c:numCache>
                <c:formatCode>General</c:formatCode>
                <c:ptCount val="7"/>
                <c:pt idx="0">
                  <c:v>1.5883365892303301</c:v>
                </c:pt>
                <c:pt idx="1">
                  <c:v>1.38911185735062</c:v>
                </c:pt>
                <c:pt idx="2">
                  <c:v>1.74770840133015</c:v>
                </c:pt>
                <c:pt idx="3">
                  <c:v>1.7402898366220101</c:v>
                </c:pt>
                <c:pt idx="4">
                  <c:v>1.7424430327713101</c:v>
                </c:pt>
                <c:pt idx="5">
                  <c:v>1.6335869661486699</c:v>
                </c:pt>
                <c:pt idx="6">
                  <c:v>1.6236667715477699</c:v>
                </c:pt>
              </c:numCache>
            </c:numRef>
          </c:yVal>
          <c:smooth val="1"/>
          <c:extLst xmlns:c16r2="http://schemas.microsoft.com/office/drawing/2015/06/chart">
            <c:ext xmlns:c16="http://schemas.microsoft.com/office/drawing/2014/chart" uri="{C3380CC4-5D6E-409C-BE32-E72D297353CC}">
              <c16:uniqueId val="{00000000-2894-420E-9F10-AF19981EF188}"/>
            </c:ext>
          </c:extLst>
        </c:ser>
        <c:ser>
          <c:idx val="1"/>
          <c:order val="1"/>
          <c:tx>
            <c:v>ETS</c:v>
          </c:tx>
          <c:spPr>
            <a:ln w="19050" cap="rnd">
              <a:solidFill>
                <a:schemeClr val="accent2"/>
              </a:solidFill>
              <a:round/>
            </a:ln>
            <a:effectLst/>
          </c:spPr>
          <c:marker>
            <c:symbol val="none"/>
          </c:marker>
          <c:yVal>
            <c:numRef>
              <c:f>'Bagged Graphs'!$G$10:$G$16</c:f>
              <c:numCache>
                <c:formatCode>General</c:formatCode>
                <c:ptCount val="7"/>
                <c:pt idx="0">
                  <c:v>1.20902401138189</c:v>
                </c:pt>
                <c:pt idx="1">
                  <c:v>1.41405684538911</c:v>
                </c:pt>
                <c:pt idx="2">
                  <c:v>1.7888506341011501</c:v>
                </c:pt>
                <c:pt idx="3">
                  <c:v>1.8140656749328701</c:v>
                </c:pt>
                <c:pt idx="4">
                  <c:v>1.7977175881287</c:v>
                </c:pt>
                <c:pt idx="5">
                  <c:v>1.6916588237918999</c:v>
                </c:pt>
                <c:pt idx="6">
                  <c:v>1.63146723140362</c:v>
                </c:pt>
              </c:numCache>
            </c:numRef>
          </c:yVal>
          <c:smooth val="1"/>
          <c:extLst xmlns:c16r2="http://schemas.microsoft.com/office/drawing/2015/06/chart">
            <c:ext xmlns:c16="http://schemas.microsoft.com/office/drawing/2014/chart" uri="{C3380CC4-5D6E-409C-BE32-E72D297353CC}">
              <c16:uniqueId val="{00000001-2894-420E-9F10-AF19981EF188}"/>
            </c:ext>
          </c:extLst>
        </c:ser>
        <c:ser>
          <c:idx val="2"/>
          <c:order val="2"/>
          <c:tx>
            <c:v>STL+SARIMA</c:v>
          </c:tx>
          <c:spPr>
            <a:ln w="19050" cap="rnd">
              <a:solidFill>
                <a:schemeClr val="accent3"/>
              </a:solidFill>
              <a:round/>
            </a:ln>
            <a:effectLst/>
          </c:spPr>
          <c:marker>
            <c:symbol val="none"/>
          </c:marker>
          <c:yVal>
            <c:numRef>
              <c:f>'Bagged Graphs'!$G$18:$G$24</c:f>
              <c:numCache>
                <c:formatCode>General</c:formatCode>
                <c:ptCount val="7"/>
                <c:pt idx="0">
                  <c:v>1.4799345252582801</c:v>
                </c:pt>
                <c:pt idx="1">
                  <c:v>1.4823383194145501</c:v>
                </c:pt>
                <c:pt idx="2">
                  <c:v>1.7262306820689499</c:v>
                </c:pt>
                <c:pt idx="3">
                  <c:v>1.81048605319581</c:v>
                </c:pt>
                <c:pt idx="4">
                  <c:v>1.8196160813218401</c:v>
                </c:pt>
                <c:pt idx="5">
                  <c:v>1.71332030894335</c:v>
                </c:pt>
                <c:pt idx="6">
                  <c:v>1.6528026157718401</c:v>
                </c:pt>
              </c:numCache>
            </c:numRef>
          </c:yVal>
          <c:smooth val="1"/>
          <c:extLst xmlns:c16r2="http://schemas.microsoft.com/office/drawing/2015/06/chart">
            <c:ext xmlns:c16="http://schemas.microsoft.com/office/drawing/2014/chart" uri="{C3380CC4-5D6E-409C-BE32-E72D297353CC}">
              <c16:uniqueId val="{00000002-2894-420E-9F10-AF19981EF188}"/>
            </c:ext>
          </c:extLst>
        </c:ser>
        <c:ser>
          <c:idx val="3"/>
          <c:order val="3"/>
          <c:tx>
            <c:v>STL+ETS</c:v>
          </c:tx>
          <c:spPr>
            <a:ln w="19050" cap="rnd">
              <a:solidFill>
                <a:schemeClr val="accent4"/>
              </a:solidFill>
              <a:round/>
            </a:ln>
            <a:effectLst/>
          </c:spPr>
          <c:marker>
            <c:symbol val="none"/>
          </c:marker>
          <c:yVal>
            <c:numRef>
              <c:f>'Bagged Graphs'!$G$26:$G$32</c:f>
              <c:numCache>
                <c:formatCode>General</c:formatCode>
                <c:ptCount val="7"/>
                <c:pt idx="0">
                  <c:v>1.3703449935063601</c:v>
                </c:pt>
                <c:pt idx="1">
                  <c:v>1.4767342446137799</c:v>
                </c:pt>
                <c:pt idx="2">
                  <c:v>1.7277761753665499</c:v>
                </c:pt>
                <c:pt idx="3">
                  <c:v>1.8123466478036101</c:v>
                </c:pt>
                <c:pt idx="4">
                  <c:v>1.80681436147347</c:v>
                </c:pt>
                <c:pt idx="5">
                  <c:v>1.6952385628376501</c:v>
                </c:pt>
                <c:pt idx="6">
                  <c:v>1.61976477058785</c:v>
                </c:pt>
              </c:numCache>
            </c:numRef>
          </c:yVal>
          <c:smooth val="1"/>
          <c:extLst xmlns:c16r2="http://schemas.microsoft.com/office/drawing/2015/06/chart">
            <c:ext xmlns:c16="http://schemas.microsoft.com/office/drawing/2014/chart" uri="{C3380CC4-5D6E-409C-BE32-E72D297353CC}">
              <c16:uniqueId val="{00000003-2894-420E-9F10-AF19981EF188}"/>
            </c:ext>
          </c:extLst>
        </c:ser>
        <c:ser>
          <c:idx val="4"/>
          <c:order val="4"/>
          <c:tx>
            <c:v>NNAR</c:v>
          </c:tx>
          <c:spPr>
            <a:ln w="19050" cap="rnd">
              <a:solidFill>
                <a:schemeClr val="accent5"/>
              </a:solidFill>
              <a:round/>
            </a:ln>
            <a:effectLst/>
          </c:spPr>
          <c:marker>
            <c:symbol val="none"/>
          </c:marker>
          <c:yVal>
            <c:numRef>
              <c:f>'Bagged Graphs'!$G$34:$G$40</c:f>
              <c:numCache>
                <c:formatCode>General</c:formatCode>
                <c:ptCount val="7"/>
                <c:pt idx="0">
                  <c:v>1.30660011294638</c:v>
                </c:pt>
                <c:pt idx="1">
                  <c:v>1.27748434349179</c:v>
                </c:pt>
                <c:pt idx="2">
                  <c:v>2.3217235796894502</c:v>
                </c:pt>
                <c:pt idx="3">
                  <c:v>2.5111689682082798</c:v>
                </c:pt>
                <c:pt idx="4">
                  <c:v>2.5848101535566501</c:v>
                </c:pt>
                <c:pt idx="5">
                  <c:v>2.2260464938218099</c:v>
                </c:pt>
                <c:pt idx="6">
                  <c:v>2.0880483411850599</c:v>
                </c:pt>
              </c:numCache>
            </c:numRef>
          </c:yVal>
          <c:smooth val="1"/>
          <c:extLst xmlns:c16r2="http://schemas.microsoft.com/office/drawing/2015/06/chart">
            <c:ext xmlns:c16="http://schemas.microsoft.com/office/drawing/2014/chart" uri="{C3380CC4-5D6E-409C-BE32-E72D297353CC}">
              <c16:uniqueId val="{00000004-2894-420E-9F10-AF19981EF188}"/>
            </c:ext>
          </c:extLst>
        </c:ser>
        <c:ser>
          <c:idx val="5"/>
          <c:order val="5"/>
          <c:tx>
            <c:v>MLP</c:v>
          </c:tx>
          <c:spPr>
            <a:ln w="19050" cap="rnd">
              <a:solidFill>
                <a:schemeClr val="accent6"/>
              </a:solidFill>
              <a:round/>
            </a:ln>
            <a:effectLst/>
          </c:spPr>
          <c:marker>
            <c:symbol val="none"/>
          </c:marker>
          <c:yVal>
            <c:numRef>
              <c:f>'Bagged Graphs'!$G$42:$G$48</c:f>
              <c:numCache>
                <c:formatCode>General</c:formatCode>
                <c:ptCount val="7"/>
                <c:pt idx="0">
                  <c:v>1.5718136010610599</c:v>
                </c:pt>
                <c:pt idx="1">
                  <c:v>1.27748434349179</c:v>
                </c:pt>
                <c:pt idx="2">
                  <c:v>2.3217235796894502</c:v>
                </c:pt>
                <c:pt idx="3">
                  <c:v>2.5111689682082798</c:v>
                </c:pt>
                <c:pt idx="4">
                  <c:v>2.5848101535566501</c:v>
                </c:pt>
                <c:pt idx="5">
                  <c:v>2.2260464938218099</c:v>
                </c:pt>
                <c:pt idx="6">
                  <c:v>2.0880483411850599</c:v>
                </c:pt>
              </c:numCache>
            </c:numRef>
          </c:yVal>
          <c:smooth val="1"/>
          <c:extLst xmlns:c16r2="http://schemas.microsoft.com/office/drawing/2015/06/chart">
            <c:ext xmlns:c16="http://schemas.microsoft.com/office/drawing/2014/chart" uri="{C3380CC4-5D6E-409C-BE32-E72D297353CC}">
              <c16:uniqueId val="{00000005-2894-420E-9F10-AF19981EF188}"/>
            </c:ext>
          </c:extLst>
        </c:ser>
        <c:dLbls>
          <c:showLegendKey val="0"/>
          <c:showVal val="0"/>
          <c:showCatName val="0"/>
          <c:showSerName val="0"/>
          <c:showPercent val="0"/>
          <c:showBubbleSize val="0"/>
        </c:dLbls>
        <c:axId val="245428736"/>
        <c:axId val="245431088"/>
      </c:scatterChart>
      <c:valAx>
        <c:axId val="2454287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Bootstrap</a:t>
                </a:r>
                <a:r>
                  <a:rPr lang="en-US" baseline="0"/>
                  <a:t> Samples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5431088"/>
        <c:crosses val="autoZero"/>
        <c:crossBetween val="midCat"/>
      </c:valAx>
      <c:valAx>
        <c:axId val="245431088"/>
        <c:scaling>
          <c:orientation val="minMax"/>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RMSE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542873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4">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Plot</a:t>
            </a:r>
            <a:r>
              <a:rPr lang="en-US" baseline="0"/>
              <a:t> of RMSE of bagged models for </a:t>
            </a:r>
            <a:r>
              <a:rPr lang="en-US"/>
              <a:t>EI7</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SARIMA</c:v>
          </c:tx>
          <c:spPr>
            <a:ln w="19050" cap="rnd">
              <a:solidFill>
                <a:schemeClr val="accent1"/>
              </a:solidFill>
              <a:round/>
            </a:ln>
            <a:effectLst/>
          </c:spPr>
          <c:marker>
            <c:symbol val="none"/>
          </c:marker>
          <c:yVal>
            <c:numRef>
              <c:f>'Bagged Graphs'!$H$2:$H$8</c:f>
              <c:numCache>
                <c:formatCode>General</c:formatCode>
                <c:ptCount val="7"/>
                <c:pt idx="0">
                  <c:v>1.2250742986838099</c:v>
                </c:pt>
                <c:pt idx="1">
                  <c:v>1.3978765192073801</c:v>
                </c:pt>
                <c:pt idx="2">
                  <c:v>1.28265330148073</c:v>
                </c:pt>
                <c:pt idx="3">
                  <c:v>1.4284780167551301</c:v>
                </c:pt>
                <c:pt idx="4">
                  <c:v>1.21000294421361</c:v>
                </c:pt>
                <c:pt idx="5">
                  <c:v>1.2197131059115101</c:v>
                </c:pt>
                <c:pt idx="6">
                  <c:v>1.23607201810892</c:v>
                </c:pt>
              </c:numCache>
            </c:numRef>
          </c:yVal>
          <c:smooth val="1"/>
          <c:extLst xmlns:c16r2="http://schemas.microsoft.com/office/drawing/2015/06/chart">
            <c:ext xmlns:c16="http://schemas.microsoft.com/office/drawing/2014/chart" uri="{C3380CC4-5D6E-409C-BE32-E72D297353CC}">
              <c16:uniqueId val="{00000000-E728-418B-A565-2D5CED131664}"/>
            </c:ext>
          </c:extLst>
        </c:ser>
        <c:ser>
          <c:idx val="1"/>
          <c:order val="1"/>
          <c:tx>
            <c:v>ETS</c:v>
          </c:tx>
          <c:spPr>
            <a:ln w="19050" cap="rnd">
              <a:solidFill>
                <a:schemeClr val="accent2"/>
              </a:solidFill>
              <a:round/>
            </a:ln>
            <a:effectLst/>
          </c:spPr>
          <c:marker>
            <c:symbol val="none"/>
          </c:marker>
          <c:yVal>
            <c:numRef>
              <c:f>'Bagged Graphs'!$H$10:$H$16</c:f>
              <c:numCache>
                <c:formatCode>General</c:formatCode>
                <c:ptCount val="7"/>
                <c:pt idx="0">
                  <c:v>1.22507216546789</c:v>
                </c:pt>
                <c:pt idx="1">
                  <c:v>1.3796295972472801</c:v>
                </c:pt>
                <c:pt idx="2">
                  <c:v>1.29441478623801</c:v>
                </c:pt>
                <c:pt idx="3">
                  <c:v>1.4165949514854601</c:v>
                </c:pt>
                <c:pt idx="4">
                  <c:v>1.22274445493607</c:v>
                </c:pt>
                <c:pt idx="5">
                  <c:v>1.2347661227509099</c:v>
                </c:pt>
                <c:pt idx="6">
                  <c:v>1.2219323634880199</c:v>
                </c:pt>
              </c:numCache>
            </c:numRef>
          </c:yVal>
          <c:smooth val="1"/>
          <c:extLst xmlns:c16r2="http://schemas.microsoft.com/office/drawing/2015/06/chart">
            <c:ext xmlns:c16="http://schemas.microsoft.com/office/drawing/2014/chart" uri="{C3380CC4-5D6E-409C-BE32-E72D297353CC}">
              <c16:uniqueId val="{00000001-E728-418B-A565-2D5CED131664}"/>
            </c:ext>
          </c:extLst>
        </c:ser>
        <c:ser>
          <c:idx val="2"/>
          <c:order val="2"/>
          <c:tx>
            <c:v>STL+SARIMA</c:v>
          </c:tx>
          <c:spPr>
            <a:ln w="19050" cap="rnd">
              <a:solidFill>
                <a:schemeClr val="accent3"/>
              </a:solidFill>
              <a:round/>
            </a:ln>
            <a:effectLst/>
          </c:spPr>
          <c:marker>
            <c:symbol val="none"/>
          </c:marker>
          <c:yVal>
            <c:numRef>
              <c:f>'Bagged Graphs'!$H$18:$H$24</c:f>
              <c:numCache>
                <c:formatCode>General</c:formatCode>
                <c:ptCount val="7"/>
                <c:pt idx="0">
                  <c:v>1.55173100934534</c:v>
                </c:pt>
                <c:pt idx="1">
                  <c:v>1.44188911360512</c:v>
                </c:pt>
                <c:pt idx="2">
                  <c:v>1.3713370084968199</c:v>
                </c:pt>
                <c:pt idx="3">
                  <c:v>1.4450211151224499</c:v>
                </c:pt>
                <c:pt idx="4">
                  <c:v>1.27447897976032</c:v>
                </c:pt>
                <c:pt idx="5">
                  <c:v>1.31499549303487</c:v>
                </c:pt>
                <c:pt idx="6">
                  <c:v>1.30082405182007</c:v>
                </c:pt>
              </c:numCache>
            </c:numRef>
          </c:yVal>
          <c:smooth val="1"/>
          <c:extLst xmlns:c16r2="http://schemas.microsoft.com/office/drawing/2015/06/chart">
            <c:ext xmlns:c16="http://schemas.microsoft.com/office/drawing/2014/chart" uri="{C3380CC4-5D6E-409C-BE32-E72D297353CC}">
              <c16:uniqueId val="{00000002-E728-418B-A565-2D5CED131664}"/>
            </c:ext>
          </c:extLst>
        </c:ser>
        <c:ser>
          <c:idx val="3"/>
          <c:order val="3"/>
          <c:tx>
            <c:v>STL+ETS</c:v>
          </c:tx>
          <c:spPr>
            <a:ln w="19050" cap="rnd">
              <a:solidFill>
                <a:schemeClr val="accent4"/>
              </a:solidFill>
              <a:round/>
            </a:ln>
            <a:effectLst/>
          </c:spPr>
          <c:marker>
            <c:symbol val="none"/>
          </c:marker>
          <c:yVal>
            <c:numRef>
              <c:f>'Bagged Graphs'!$H$26:$H$32</c:f>
              <c:numCache>
                <c:formatCode>General</c:formatCode>
                <c:ptCount val="7"/>
                <c:pt idx="0">
                  <c:v>1.4713836359048</c:v>
                </c:pt>
                <c:pt idx="1">
                  <c:v>1.4670020869162601</c:v>
                </c:pt>
                <c:pt idx="2">
                  <c:v>1.34453645165451</c:v>
                </c:pt>
                <c:pt idx="3">
                  <c:v>1.42185001898509</c:v>
                </c:pt>
                <c:pt idx="4">
                  <c:v>1.2688364584465199</c:v>
                </c:pt>
                <c:pt idx="5">
                  <c:v>1.2903680783981399</c:v>
                </c:pt>
                <c:pt idx="6">
                  <c:v>1.2791740265728599</c:v>
                </c:pt>
              </c:numCache>
            </c:numRef>
          </c:yVal>
          <c:smooth val="1"/>
          <c:extLst xmlns:c16r2="http://schemas.microsoft.com/office/drawing/2015/06/chart">
            <c:ext xmlns:c16="http://schemas.microsoft.com/office/drawing/2014/chart" uri="{C3380CC4-5D6E-409C-BE32-E72D297353CC}">
              <c16:uniqueId val="{00000003-E728-418B-A565-2D5CED131664}"/>
            </c:ext>
          </c:extLst>
        </c:ser>
        <c:ser>
          <c:idx val="4"/>
          <c:order val="4"/>
          <c:tx>
            <c:v>NNAR</c:v>
          </c:tx>
          <c:spPr>
            <a:ln w="19050" cap="rnd">
              <a:solidFill>
                <a:schemeClr val="accent5"/>
              </a:solidFill>
              <a:round/>
            </a:ln>
            <a:effectLst/>
          </c:spPr>
          <c:marker>
            <c:symbol val="none"/>
          </c:marker>
          <c:yVal>
            <c:numRef>
              <c:f>'Bagged Graphs'!$H$34:$H$40</c:f>
              <c:numCache>
                <c:formatCode>General</c:formatCode>
                <c:ptCount val="7"/>
                <c:pt idx="0">
                  <c:v>1.43222998854234</c:v>
                </c:pt>
                <c:pt idx="1">
                  <c:v>1.75311835687575</c:v>
                </c:pt>
                <c:pt idx="2">
                  <c:v>1.3566865156907699</c:v>
                </c:pt>
                <c:pt idx="3">
                  <c:v>1.2488535886869101</c:v>
                </c:pt>
                <c:pt idx="4">
                  <c:v>1.3240533147246401</c:v>
                </c:pt>
                <c:pt idx="5">
                  <c:v>1.2993299438389301</c:v>
                </c:pt>
                <c:pt idx="6">
                  <c:v>1.3393938149568101</c:v>
                </c:pt>
              </c:numCache>
            </c:numRef>
          </c:yVal>
          <c:smooth val="1"/>
          <c:extLst xmlns:c16r2="http://schemas.microsoft.com/office/drawing/2015/06/chart">
            <c:ext xmlns:c16="http://schemas.microsoft.com/office/drawing/2014/chart" uri="{C3380CC4-5D6E-409C-BE32-E72D297353CC}">
              <c16:uniqueId val="{00000004-E728-418B-A565-2D5CED131664}"/>
            </c:ext>
          </c:extLst>
        </c:ser>
        <c:ser>
          <c:idx val="5"/>
          <c:order val="5"/>
          <c:tx>
            <c:v>MLP</c:v>
          </c:tx>
          <c:spPr>
            <a:ln w="19050" cap="rnd">
              <a:solidFill>
                <a:schemeClr val="accent6"/>
              </a:solidFill>
              <a:round/>
            </a:ln>
            <a:effectLst/>
          </c:spPr>
          <c:marker>
            <c:symbol val="none"/>
          </c:marker>
          <c:yVal>
            <c:numRef>
              <c:f>'Bagged Graphs'!$H$42:$H$48</c:f>
              <c:numCache>
                <c:formatCode>General</c:formatCode>
                <c:ptCount val="7"/>
                <c:pt idx="0">
                  <c:v>1.3753475818251499</c:v>
                </c:pt>
                <c:pt idx="1">
                  <c:v>1.75311835687575</c:v>
                </c:pt>
                <c:pt idx="2">
                  <c:v>1.3566865156907699</c:v>
                </c:pt>
                <c:pt idx="3">
                  <c:v>1.2488535886869101</c:v>
                </c:pt>
                <c:pt idx="4">
                  <c:v>1.3240533147246401</c:v>
                </c:pt>
                <c:pt idx="5">
                  <c:v>1.2993299438389301</c:v>
                </c:pt>
                <c:pt idx="6">
                  <c:v>1.3393938149568101</c:v>
                </c:pt>
              </c:numCache>
            </c:numRef>
          </c:yVal>
          <c:smooth val="1"/>
          <c:extLst xmlns:c16r2="http://schemas.microsoft.com/office/drawing/2015/06/chart">
            <c:ext xmlns:c16="http://schemas.microsoft.com/office/drawing/2014/chart" uri="{C3380CC4-5D6E-409C-BE32-E72D297353CC}">
              <c16:uniqueId val="{00000005-E728-418B-A565-2D5CED131664}"/>
            </c:ext>
          </c:extLst>
        </c:ser>
        <c:dLbls>
          <c:showLegendKey val="0"/>
          <c:showVal val="0"/>
          <c:showCatName val="0"/>
          <c:showSerName val="0"/>
          <c:showPercent val="0"/>
          <c:showBubbleSize val="0"/>
        </c:dLbls>
        <c:axId val="245431480"/>
        <c:axId val="245425600"/>
      </c:scatterChart>
      <c:valAx>
        <c:axId val="245431480"/>
        <c:scaling>
          <c:orientation val="minMax"/>
          <c:max val="7"/>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Bootstrap</a:t>
                </a:r>
                <a:r>
                  <a:rPr lang="en-US" baseline="0"/>
                  <a:t> samples </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5425600"/>
        <c:crosses val="autoZero"/>
        <c:crossBetween val="midCat"/>
      </c:valAx>
      <c:valAx>
        <c:axId val="245425600"/>
        <c:scaling>
          <c:orientation val="minMax"/>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RMSE</a:t>
                </a:r>
              </a:p>
            </c:rich>
          </c:tx>
          <c:layout>
            <c:manualLayout>
              <c:xMode val="edge"/>
              <c:yMode val="edge"/>
              <c:x val="2.5000000000000001E-2"/>
              <c:y val="0.39780020785992354"/>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54314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solidFill>
                  <a:schemeClr val="tx1"/>
                </a:solidFill>
                <a:latin typeface="Times New Roman" panose="02020603050405020304" pitchFamily="18" charset="0"/>
                <a:cs typeface="Times New Roman" panose="02020603050405020304" pitchFamily="18" charset="0"/>
              </a:rPr>
              <a:t>Time</a:t>
            </a:r>
            <a:r>
              <a:rPr lang="en-US" baseline="0">
                <a:solidFill>
                  <a:schemeClr val="tx1"/>
                </a:solidFill>
                <a:latin typeface="Times New Roman" panose="02020603050405020304" pitchFamily="18" charset="0"/>
                <a:cs typeface="Times New Roman" panose="02020603050405020304" pitchFamily="18" charset="0"/>
              </a:rPr>
              <a:t> Profile of Indicator </a:t>
            </a:r>
            <a:r>
              <a:rPr lang="en-US">
                <a:solidFill>
                  <a:schemeClr val="tx1"/>
                </a:solidFill>
                <a:latin typeface="Times New Roman" panose="02020603050405020304" pitchFamily="18" charset="0"/>
                <a:cs typeface="Times New Roman" panose="02020603050405020304" pitchFamily="18" charset="0"/>
              </a:rPr>
              <a:t>EI2</a:t>
            </a:r>
          </a:p>
        </c:rich>
      </c:tx>
      <c:layout>
        <c:manualLayout>
          <c:xMode val="edge"/>
          <c:yMode val="edge"/>
          <c:x val="0.32985195081525315"/>
          <c:y val="2.7900488258544531E-2"/>
        </c:manualLayout>
      </c:layout>
      <c:overlay val="0"/>
      <c:spPr>
        <a:noFill/>
        <a:ln>
          <a:noFill/>
        </a:ln>
        <a:effectLst/>
      </c:spPr>
    </c:title>
    <c:autoTitleDeleted val="0"/>
    <c:plotArea>
      <c:layout/>
      <c:lineChart>
        <c:grouping val="standard"/>
        <c:varyColors val="0"/>
        <c:ser>
          <c:idx val="0"/>
          <c:order val="0"/>
          <c:tx>
            <c:v>EI2</c:v>
          </c:tx>
          <c:spPr>
            <a:ln w="28575" cap="rnd">
              <a:solidFill>
                <a:schemeClr val="accent5"/>
              </a:solidFill>
              <a:round/>
            </a:ln>
            <a:effectLst/>
          </c:spPr>
          <c:marker>
            <c:symbol val="none"/>
          </c:marker>
          <c:cat>
            <c:numRef>
              <c:f>Sheet1!$A$2:$A$205</c:f>
              <c:numCache>
                <c:formatCode>yyyy\-mm\-dd</c:formatCode>
                <c:ptCount val="204"/>
                <c:pt idx="0">
                  <c:v>38718</c:v>
                </c:pt>
                <c:pt idx="1">
                  <c:v>38749</c:v>
                </c:pt>
                <c:pt idx="2">
                  <c:v>38777</c:v>
                </c:pt>
                <c:pt idx="3">
                  <c:v>38808</c:v>
                </c:pt>
                <c:pt idx="4">
                  <c:v>38838</c:v>
                </c:pt>
                <c:pt idx="5">
                  <c:v>38869</c:v>
                </c:pt>
                <c:pt idx="6">
                  <c:v>38899</c:v>
                </c:pt>
                <c:pt idx="7">
                  <c:v>38930</c:v>
                </c:pt>
                <c:pt idx="8">
                  <c:v>38961</c:v>
                </c:pt>
                <c:pt idx="9">
                  <c:v>38991</c:v>
                </c:pt>
                <c:pt idx="10">
                  <c:v>39022</c:v>
                </c:pt>
                <c:pt idx="11">
                  <c:v>39052</c:v>
                </c:pt>
                <c:pt idx="12">
                  <c:v>39083</c:v>
                </c:pt>
                <c:pt idx="13">
                  <c:v>39114</c:v>
                </c:pt>
                <c:pt idx="14">
                  <c:v>39142</c:v>
                </c:pt>
                <c:pt idx="15">
                  <c:v>39173</c:v>
                </c:pt>
                <c:pt idx="16">
                  <c:v>39203</c:v>
                </c:pt>
                <c:pt idx="17">
                  <c:v>39234</c:v>
                </c:pt>
                <c:pt idx="18">
                  <c:v>39264</c:v>
                </c:pt>
                <c:pt idx="19">
                  <c:v>39295</c:v>
                </c:pt>
                <c:pt idx="20">
                  <c:v>39326</c:v>
                </c:pt>
                <c:pt idx="21">
                  <c:v>39356</c:v>
                </c:pt>
                <c:pt idx="22">
                  <c:v>39387</c:v>
                </c:pt>
                <c:pt idx="23">
                  <c:v>39417</c:v>
                </c:pt>
                <c:pt idx="24">
                  <c:v>39448</c:v>
                </c:pt>
                <c:pt idx="25">
                  <c:v>39479</c:v>
                </c:pt>
                <c:pt idx="26">
                  <c:v>39508</c:v>
                </c:pt>
                <c:pt idx="27">
                  <c:v>39539</c:v>
                </c:pt>
                <c:pt idx="28">
                  <c:v>39569</c:v>
                </c:pt>
                <c:pt idx="29">
                  <c:v>39600</c:v>
                </c:pt>
                <c:pt idx="30">
                  <c:v>39630</c:v>
                </c:pt>
                <c:pt idx="31">
                  <c:v>39661</c:v>
                </c:pt>
                <c:pt idx="32">
                  <c:v>39692</c:v>
                </c:pt>
                <c:pt idx="33">
                  <c:v>39722</c:v>
                </c:pt>
                <c:pt idx="34">
                  <c:v>39753</c:v>
                </c:pt>
                <c:pt idx="35">
                  <c:v>39783</c:v>
                </c:pt>
                <c:pt idx="36">
                  <c:v>39814</c:v>
                </c:pt>
                <c:pt idx="37">
                  <c:v>39845</c:v>
                </c:pt>
                <c:pt idx="38">
                  <c:v>39873</c:v>
                </c:pt>
                <c:pt idx="39">
                  <c:v>39904</c:v>
                </c:pt>
                <c:pt idx="40">
                  <c:v>39934</c:v>
                </c:pt>
                <c:pt idx="41">
                  <c:v>39965</c:v>
                </c:pt>
                <c:pt idx="42">
                  <c:v>39995</c:v>
                </c:pt>
                <c:pt idx="43">
                  <c:v>40026</c:v>
                </c:pt>
                <c:pt idx="44">
                  <c:v>40057</c:v>
                </c:pt>
                <c:pt idx="45">
                  <c:v>40087</c:v>
                </c:pt>
                <c:pt idx="46">
                  <c:v>40118</c:v>
                </c:pt>
                <c:pt idx="47">
                  <c:v>40148</c:v>
                </c:pt>
                <c:pt idx="48">
                  <c:v>40179</c:v>
                </c:pt>
                <c:pt idx="49">
                  <c:v>40210</c:v>
                </c:pt>
                <c:pt idx="50">
                  <c:v>40238</c:v>
                </c:pt>
                <c:pt idx="51">
                  <c:v>40269</c:v>
                </c:pt>
                <c:pt idx="52">
                  <c:v>40299</c:v>
                </c:pt>
                <c:pt idx="53">
                  <c:v>40330</c:v>
                </c:pt>
                <c:pt idx="54">
                  <c:v>40360</c:v>
                </c:pt>
                <c:pt idx="55">
                  <c:v>40391</c:v>
                </c:pt>
                <c:pt idx="56">
                  <c:v>40422</c:v>
                </c:pt>
                <c:pt idx="57">
                  <c:v>40452</c:v>
                </c:pt>
                <c:pt idx="58">
                  <c:v>40483</c:v>
                </c:pt>
                <c:pt idx="59">
                  <c:v>40513</c:v>
                </c:pt>
                <c:pt idx="60">
                  <c:v>40544</c:v>
                </c:pt>
                <c:pt idx="61">
                  <c:v>40575</c:v>
                </c:pt>
                <c:pt idx="62">
                  <c:v>40603</c:v>
                </c:pt>
                <c:pt idx="63">
                  <c:v>40634</c:v>
                </c:pt>
                <c:pt idx="64">
                  <c:v>40664</c:v>
                </c:pt>
                <c:pt idx="65">
                  <c:v>40695</c:v>
                </c:pt>
                <c:pt idx="66">
                  <c:v>40725</c:v>
                </c:pt>
                <c:pt idx="67">
                  <c:v>40756</c:v>
                </c:pt>
                <c:pt idx="68">
                  <c:v>40787</c:v>
                </c:pt>
                <c:pt idx="69">
                  <c:v>40817</c:v>
                </c:pt>
                <c:pt idx="70">
                  <c:v>40848</c:v>
                </c:pt>
                <c:pt idx="71">
                  <c:v>40878</c:v>
                </c:pt>
                <c:pt idx="72">
                  <c:v>40909</c:v>
                </c:pt>
                <c:pt idx="73">
                  <c:v>40940</c:v>
                </c:pt>
                <c:pt idx="74">
                  <c:v>40969</c:v>
                </c:pt>
                <c:pt idx="75">
                  <c:v>41000</c:v>
                </c:pt>
                <c:pt idx="76">
                  <c:v>41030</c:v>
                </c:pt>
                <c:pt idx="77">
                  <c:v>41061</c:v>
                </c:pt>
                <c:pt idx="78">
                  <c:v>41091</c:v>
                </c:pt>
                <c:pt idx="79">
                  <c:v>41122</c:v>
                </c:pt>
                <c:pt idx="80">
                  <c:v>41153</c:v>
                </c:pt>
                <c:pt idx="81">
                  <c:v>41183</c:v>
                </c:pt>
                <c:pt idx="82">
                  <c:v>41214</c:v>
                </c:pt>
                <c:pt idx="83">
                  <c:v>41244</c:v>
                </c:pt>
                <c:pt idx="84">
                  <c:v>41275</c:v>
                </c:pt>
                <c:pt idx="85">
                  <c:v>41306</c:v>
                </c:pt>
                <c:pt idx="86">
                  <c:v>41334</c:v>
                </c:pt>
                <c:pt idx="87">
                  <c:v>41365</c:v>
                </c:pt>
                <c:pt idx="88">
                  <c:v>41395</c:v>
                </c:pt>
                <c:pt idx="89">
                  <c:v>41426</c:v>
                </c:pt>
                <c:pt idx="90">
                  <c:v>41456</c:v>
                </c:pt>
                <c:pt idx="91">
                  <c:v>41487</c:v>
                </c:pt>
                <c:pt idx="92">
                  <c:v>41518</c:v>
                </c:pt>
                <c:pt idx="93">
                  <c:v>41548</c:v>
                </c:pt>
                <c:pt idx="94">
                  <c:v>41579</c:v>
                </c:pt>
                <c:pt idx="95">
                  <c:v>41609</c:v>
                </c:pt>
                <c:pt idx="96">
                  <c:v>41640</c:v>
                </c:pt>
                <c:pt idx="97">
                  <c:v>41671</c:v>
                </c:pt>
                <c:pt idx="98">
                  <c:v>41699</c:v>
                </c:pt>
                <c:pt idx="99">
                  <c:v>41730</c:v>
                </c:pt>
                <c:pt idx="100">
                  <c:v>41760</c:v>
                </c:pt>
                <c:pt idx="101">
                  <c:v>41791</c:v>
                </c:pt>
                <c:pt idx="102">
                  <c:v>41821</c:v>
                </c:pt>
                <c:pt idx="103">
                  <c:v>41852</c:v>
                </c:pt>
                <c:pt idx="104">
                  <c:v>41883</c:v>
                </c:pt>
                <c:pt idx="105">
                  <c:v>41913</c:v>
                </c:pt>
                <c:pt idx="106">
                  <c:v>41944</c:v>
                </c:pt>
                <c:pt idx="107">
                  <c:v>41974</c:v>
                </c:pt>
                <c:pt idx="108">
                  <c:v>42005</c:v>
                </c:pt>
                <c:pt idx="109">
                  <c:v>42036</c:v>
                </c:pt>
                <c:pt idx="110">
                  <c:v>42064</c:v>
                </c:pt>
                <c:pt idx="111">
                  <c:v>42095</c:v>
                </c:pt>
                <c:pt idx="112">
                  <c:v>42125</c:v>
                </c:pt>
                <c:pt idx="113">
                  <c:v>42156</c:v>
                </c:pt>
                <c:pt idx="114">
                  <c:v>42186</c:v>
                </c:pt>
                <c:pt idx="115">
                  <c:v>42217</c:v>
                </c:pt>
                <c:pt idx="116">
                  <c:v>42248</c:v>
                </c:pt>
                <c:pt idx="117">
                  <c:v>42278</c:v>
                </c:pt>
                <c:pt idx="118">
                  <c:v>42309</c:v>
                </c:pt>
                <c:pt idx="119">
                  <c:v>42339</c:v>
                </c:pt>
                <c:pt idx="120">
                  <c:v>42370</c:v>
                </c:pt>
                <c:pt idx="121">
                  <c:v>42401</c:v>
                </c:pt>
                <c:pt idx="122">
                  <c:v>42430</c:v>
                </c:pt>
                <c:pt idx="123">
                  <c:v>42461</c:v>
                </c:pt>
                <c:pt idx="124">
                  <c:v>42491</c:v>
                </c:pt>
                <c:pt idx="125">
                  <c:v>42522</c:v>
                </c:pt>
                <c:pt idx="126">
                  <c:v>42552</c:v>
                </c:pt>
                <c:pt idx="127">
                  <c:v>42583</c:v>
                </c:pt>
                <c:pt idx="128">
                  <c:v>42614</c:v>
                </c:pt>
                <c:pt idx="129">
                  <c:v>42644</c:v>
                </c:pt>
                <c:pt idx="130">
                  <c:v>42675</c:v>
                </c:pt>
                <c:pt idx="131">
                  <c:v>42705</c:v>
                </c:pt>
                <c:pt idx="132">
                  <c:v>42736</c:v>
                </c:pt>
                <c:pt idx="133">
                  <c:v>42767</c:v>
                </c:pt>
                <c:pt idx="134">
                  <c:v>42795</c:v>
                </c:pt>
                <c:pt idx="135">
                  <c:v>42826</c:v>
                </c:pt>
                <c:pt idx="136">
                  <c:v>42856</c:v>
                </c:pt>
                <c:pt idx="137">
                  <c:v>42887</c:v>
                </c:pt>
                <c:pt idx="138">
                  <c:v>42917</c:v>
                </c:pt>
                <c:pt idx="139">
                  <c:v>42948</c:v>
                </c:pt>
                <c:pt idx="140">
                  <c:v>42979</c:v>
                </c:pt>
                <c:pt idx="141">
                  <c:v>43009</c:v>
                </c:pt>
                <c:pt idx="142">
                  <c:v>43040</c:v>
                </c:pt>
                <c:pt idx="143">
                  <c:v>43070</c:v>
                </c:pt>
                <c:pt idx="144">
                  <c:v>43101</c:v>
                </c:pt>
                <c:pt idx="145">
                  <c:v>43132</c:v>
                </c:pt>
                <c:pt idx="146">
                  <c:v>43160</c:v>
                </c:pt>
                <c:pt idx="147">
                  <c:v>43191</c:v>
                </c:pt>
                <c:pt idx="148">
                  <c:v>43221</c:v>
                </c:pt>
                <c:pt idx="149">
                  <c:v>43252</c:v>
                </c:pt>
                <c:pt idx="150">
                  <c:v>43282</c:v>
                </c:pt>
                <c:pt idx="151">
                  <c:v>43313</c:v>
                </c:pt>
                <c:pt idx="152">
                  <c:v>43344</c:v>
                </c:pt>
                <c:pt idx="153">
                  <c:v>43374</c:v>
                </c:pt>
                <c:pt idx="154">
                  <c:v>43405</c:v>
                </c:pt>
                <c:pt idx="155">
                  <c:v>43435</c:v>
                </c:pt>
                <c:pt idx="156">
                  <c:v>43466</c:v>
                </c:pt>
                <c:pt idx="157">
                  <c:v>43497</c:v>
                </c:pt>
                <c:pt idx="158">
                  <c:v>43525</c:v>
                </c:pt>
                <c:pt idx="159">
                  <c:v>43556</c:v>
                </c:pt>
                <c:pt idx="160">
                  <c:v>43586</c:v>
                </c:pt>
                <c:pt idx="161">
                  <c:v>43617</c:v>
                </c:pt>
                <c:pt idx="162">
                  <c:v>43647</c:v>
                </c:pt>
                <c:pt idx="163">
                  <c:v>43678</c:v>
                </c:pt>
                <c:pt idx="164">
                  <c:v>43709</c:v>
                </c:pt>
                <c:pt idx="165">
                  <c:v>43739</c:v>
                </c:pt>
                <c:pt idx="166">
                  <c:v>43770</c:v>
                </c:pt>
                <c:pt idx="167">
                  <c:v>43800</c:v>
                </c:pt>
                <c:pt idx="168">
                  <c:v>43831</c:v>
                </c:pt>
                <c:pt idx="169">
                  <c:v>43862</c:v>
                </c:pt>
                <c:pt idx="170">
                  <c:v>43891</c:v>
                </c:pt>
                <c:pt idx="171">
                  <c:v>43922</c:v>
                </c:pt>
                <c:pt idx="172">
                  <c:v>43952</c:v>
                </c:pt>
                <c:pt idx="173">
                  <c:v>43983</c:v>
                </c:pt>
                <c:pt idx="174">
                  <c:v>44013</c:v>
                </c:pt>
                <c:pt idx="175">
                  <c:v>44044</c:v>
                </c:pt>
                <c:pt idx="176">
                  <c:v>44075</c:v>
                </c:pt>
                <c:pt idx="177">
                  <c:v>44105</c:v>
                </c:pt>
                <c:pt idx="178">
                  <c:v>44136</c:v>
                </c:pt>
                <c:pt idx="179">
                  <c:v>44166</c:v>
                </c:pt>
                <c:pt idx="180">
                  <c:v>44197</c:v>
                </c:pt>
                <c:pt idx="181">
                  <c:v>44228</c:v>
                </c:pt>
                <c:pt idx="182">
                  <c:v>44256</c:v>
                </c:pt>
                <c:pt idx="183">
                  <c:v>44287</c:v>
                </c:pt>
                <c:pt idx="184">
                  <c:v>44317</c:v>
                </c:pt>
                <c:pt idx="185">
                  <c:v>44348</c:v>
                </c:pt>
                <c:pt idx="186">
                  <c:v>44378</c:v>
                </c:pt>
                <c:pt idx="187">
                  <c:v>44409</c:v>
                </c:pt>
                <c:pt idx="188">
                  <c:v>44440</c:v>
                </c:pt>
                <c:pt idx="189">
                  <c:v>44470</c:v>
                </c:pt>
                <c:pt idx="190">
                  <c:v>44501</c:v>
                </c:pt>
                <c:pt idx="191">
                  <c:v>44531</c:v>
                </c:pt>
                <c:pt idx="192">
                  <c:v>44562</c:v>
                </c:pt>
                <c:pt idx="193">
                  <c:v>44593</c:v>
                </c:pt>
                <c:pt idx="194">
                  <c:v>44621</c:v>
                </c:pt>
                <c:pt idx="195">
                  <c:v>44652</c:v>
                </c:pt>
                <c:pt idx="196">
                  <c:v>44682</c:v>
                </c:pt>
                <c:pt idx="197">
                  <c:v>44713</c:v>
                </c:pt>
                <c:pt idx="198">
                  <c:v>44743</c:v>
                </c:pt>
                <c:pt idx="199">
                  <c:v>44774</c:v>
                </c:pt>
                <c:pt idx="200">
                  <c:v>44805</c:v>
                </c:pt>
                <c:pt idx="201">
                  <c:v>44835</c:v>
                </c:pt>
                <c:pt idx="202">
                  <c:v>44866</c:v>
                </c:pt>
                <c:pt idx="203">
                  <c:v>44896</c:v>
                </c:pt>
              </c:numCache>
            </c:numRef>
          </c:cat>
          <c:val>
            <c:numRef>
              <c:f>Sheet1!$C$2:$C$205</c:f>
              <c:numCache>
                <c:formatCode>General</c:formatCode>
                <c:ptCount val="204"/>
                <c:pt idx="0">
                  <c:v>4.2190000000000003</c:v>
                </c:pt>
                <c:pt idx="1">
                  <c:v>4.24</c:v>
                </c:pt>
                <c:pt idx="2">
                  <c:v>4.1919999999999975</c:v>
                </c:pt>
                <c:pt idx="3">
                  <c:v>3.9830000000000001</c:v>
                </c:pt>
                <c:pt idx="4">
                  <c:v>3.8899999999999997</c:v>
                </c:pt>
                <c:pt idx="5">
                  <c:v>3.8439999999999999</c:v>
                </c:pt>
                <c:pt idx="6">
                  <c:v>3.8509999999999982</c:v>
                </c:pt>
                <c:pt idx="7">
                  <c:v>3.8809999999999998</c:v>
                </c:pt>
                <c:pt idx="8">
                  <c:v>4.0090000000000003</c:v>
                </c:pt>
                <c:pt idx="9">
                  <c:v>4.0030000000000001</c:v>
                </c:pt>
                <c:pt idx="10">
                  <c:v>3.9539999999999997</c:v>
                </c:pt>
                <c:pt idx="11">
                  <c:v>3.944</c:v>
                </c:pt>
                <c:pt idx="12">
                  <c:v>3.9849999999999999</c:v>
                </c:pt>
                <c:pt idx="13">
                  <c:v>3.7869999999999999</c:v>
                </c:pt>
                <c:pt idx="14">
                  <c:v>3.9079999999999999</c:v>
                </c:pt>
                <c:pt idx="15">
                  <c:v>3.9749999999999988</c:v>
                </c:pt>
                <c:pt idx="16">
                  <c:v>4.0490000000000004</c:v>
                </c:pt>
                <c:pt idx="17">
                  <c:v>4.0139999999999985</c:v>
                </c:pt>
                <c:pt idx="18">
                  <c:v>3.883</c:v>
                </c:pt>
                <c:pt idx="19">
                  <c:v>3.847</c:v>
                </c:pt>
                <c:pt idx="20">
                  <c:v>3.6970000000000001</c:v>
                </c:pt>
                <c:pt idx="21">
                  <c:v>3.5619999999999998</c:v>
                </c:pt>
                <c:pt idx="22">
                  <c:v>3.5189999999999997</c:v>
                </c:pt>
                <c:pt idx="23">
                  <c:v>3.5189999999999997</c:v>
                </c:pt>
                <c:pt idx="24">
                  <c:v>3.4019999999999997</c:v>
                </c:pt>
                <c:pt idx="25">
                  <c:v>3.3499999999999988</c:v>
                </c:pt>
                <c:pt idx="26">
                  <c:v>3.3219999999999987</c:v>
                </c:pt>
                <c:pt idx="27">
                  <c:v>3.3109999999999982</c:v>
                </c:pt>
                <c:pt idx="28">
                  <c:v>3.1840000000000002</c:v>
                </c:pt>
                <c:pt idx="29">
                  <c:v>3.1669999999999998</c:v>
                </c:pt>
                <c:pt idx="30">
                  <c:v>3.2669999999999999</c:v>
                </c:pt>
                <c:pt idx="31">
                  <c:v>3.4339999999999997</c:v>
                </c:pt>
                <c:pt idx="32">
                  <c:v>3.3849999999999998</c:v>
                </c:pt>
                <c:pt idx="33">
                  <c:v>3.6629999999999998</c:v>
                </c:pt>
                <c:pt idx="34">
                  <c:v>3.7359999999999998</c:v>
                </c:pt>
                <c:pt idx="35">
                  <c:v>3.6930000000000001</c:v>
                </c:pt>
                <c:pt idx="36">
                  <c:v>3.9079999999999999</c:v>
                </c:pt>
                <c:pt idx="37">
                  <c:v>3.9539999999999997</c:v>
                </c:pt>
                <c:pt idx="38">
                  <c:v>3.8619999999999997</c:v>
                </c:pt>
                <c:pt idx="39">
                  <c:v>4.0350000000000001</c:v>
                </c:pt>
                <c:pt idx="40">
                  <c:v>4.0389999999999997</c:v>
                </c:pt>
                <c:pt idx="41">
                  <c:v>4.0669999999999975</c:v>
                </c:pt>
                <c:pt idx="42">
                  <c:v>3.9769999999999981</c:v>
                </c:pt>
                <c:pt idx="43">
                  <c:v>3.9209999999999998</c:v>
                </c:pt>
                <c:pt idx="44">
                  <c:v>3.903</c:v>
                </c:pt>
                <c:pt idx="45">
                  <c:v>4.0569999999999995</c:v>
                </c:pt>
                <c:pt idx="46">
                  <c:v>4.160999999999996</c:v>
                </c:pt>
                <c:pt idx="47">
                  <c:v>4.242</c:v>
                </c:pt>
                <c:pt idx="48">
                  <c:v>4.4429999999999996</c:v>
                </c:pt>
                <c:pt idx="49">
                  <c:v>4.5229999999999961</c:v>
                </c:pt>
                <c:pt idx="50">
                  <c:v>4.7110000000000003</c:v>
                </c:pt>
                <c:pt idx="51">
                  <c:v>4.8559999999999963</c:v>
                </c:pt>
                <c:pt idx="52">
                  <c:v>4.8890000000000002</c:v>
                </c:pt>
                <c:pt idx="53">
                  <c:v>4.7839999999999998</c:v>
                </c:pt>
                <c:pt idx="54">
                  <c:v>4.6979999999999968</c:v>
                </c:pt>
                <c:pt idx="55">
                  <c:v>4.7779999999999996</c:v>
                </c:pt>
                <c:pt idx="56">
                  <c:v>4.7</c:v>
                </c:pt>
                <c:pt idx="57">
                  <c:v>4.952</c:v>
                </c:pt>
                <c:pt idx="58">
                  <c:v>5.0030000000000001</c:v>
                </c:pt>
                <c:pt idx="59">
                  <c:v>5.008</c:v>
                </c:pt>
                <c:pt idx="60">
                  <c:v>4.9619999999999997</c:v>
                </c:pt>
                <c:pt idx="61">
                  <c:v>5.0069999999999997</c:v>
                </c:pt>
                <c:pt idx="62">
                  <c:v>5.1169999999999964</c:v>
                </c:pt>
                <c:pt idx="63">
                  <c:v>5.160999999999996</c:v>
                </c:pt>
                <c:pt idx="64">
                  <c:v>5.1619999999999964</c:v>
                </c:pt>
                <c:pt idx="65">
                  <c:v>5.1179999999999959</c:v>
                </c:pt>
                <c:pt idx="66">
                  <c:v>5.2119999999999997</c:v>
                </c:pt>
                <c:pt idx="67">
                  <c:v>5.141</c:v>
                </c:pt>
                <c:pt idx="68">
                  <c:v>5.0880000000000001</c:v>
                </c:pt>
                <c:pt idx="69">
                  <c:v>4.8839999999999995</c:v>
                </c:pt>
                <c:pt idx="70">
                  <c:v>4.9260000000000002</c:v>
                </c:pt>
                <c:pt idx="71">
                  <c:v>5.0539999999999985</c:v>
                </c:pt>
                <c:pt idx="72">
                  <c:v>5.2359999999999998</c:v>
                </c:pt>
                <c:pt idx="73">
                  <c:v>5.484</c:v>
                </c:pt>
                <c:pt idx="74">
                  <c:v>5.4610000000000003</c:v>
                </c:pt>
                <c:pt idx="75">
                  <c:v>5.3939999999999975</c:v>
                </c:pt>
                <c:pt idx="76">
                  <c:v>5.3269999999999964</c:v>
                </c:pt>
                <c:pt idx="77">
                  <c:v>5.2169999999999996</c:v>
                </c:pt>
                <c:pt idx="78">
                  <c:v>5.2779999999999996</c:v>
                </c:pt>
                <c:pt idx="79">
                  <c:v>5.2830000000000004</c:v>
                </c:pt>
                <c:pt idx="80">
                  <c:v>5.3249999999999957</c:v>
                </c:pt>
                <c:pt idx="81">
                  <c:v>5.5460000000000003</c:v>
                </c:pt>
                <c:pt idx="82">
                  <c:v>5.4279999999999964</c:v>
                </c:pt>
                <c:pt idx="83">
                  <c:v>5.4329999999999998</c:v>
                </c:pt>
                <c:pt idx="84">
                  <c:v>5.5179999999999962</c:v>
                </c:pt>
                <c:pt idx="85">
                  <c:v>5.6979999999999968</c:v>
                </c:pt>
                <c:pt idx="86">
                  <c:v>5.7430000000000003</c:v>
                </c:pt>
                <c:pt idx="87">
                  <c:v>5.7480000000000002</c:v>
                </c:pt>
                <c:pt idx="88">
                  <c:v>5.87</c:v>
                </c:pt>
                <c:pt idx="89">
                  <c:v>5.6879999999999962</c:v>
                </c:pt>
                <c:pt idx="90">
                  <c:v>5.6390000000000002</c:v>
                </c:pt>
                <c:pt idx="91">
                  <c:v>5.4139999999999997</c:v>
                </c:pt>
                <c:pt idx="92">
                  <c:v>5.375</c:v>
                </c:pt>
                <c:pt idx="93">
                  <c:v>5.5659999999999963</c:v>
                </c:pt>
                <c:pt idx="94">
                  <c:v>5.383</c:v>
                </c:pt>
                <c:pt idx="95">
                  <c:v>5.3879999999999963</c:v>
                </c:pt>
                <c:pt idx="96">
                  <c:v>5.4779999999999998</c:v>
                </c:pt>
                <c:pt idx="97">
                  <c:v>5.4550000000000001</c:v>
                </c:pt>
                <c:pt idx="98">
                  <c:v>5.4729999999999999</c:v>
                </c:pt>
                <c:pt idx="99">
                  <c:v>5.4889999999999999</c:v>
                </c:pt>
                <c:pt idx="100">
                  <c:v>5.6039999999999965</c:v>
                </c:pt>
                <c:pt idx="101">
                  <c:v>5.4909999999999997</c:v>
                </c:pt>
                <c:pt idx="102">
                  <c:v>5.4290000000000003</c:v>
                </c:pt>
                <c:pt idx="103">
                  <c:v>5.4119999999999999</c:v>
                </c:pt>
                <c:pt idx="104">
                  <c:v>5.5090000000000003</c:v>
                </c:pt>
                <c:pt idx="105">
                  <c:v>5.5269999999999975</c:v>
                </c:pt>
                <c:pt idx="106">
                  <c:v>5.5129999999999963</c:v>
                </c:pt>
                <c:pt idx="107">
                  <c:v>5.3619999999999965</c:v>
                </c:pt>
                <c:pt idx="108">
                  <c:v>5.33</c:v>
                </c:pt>
                <c:pt idx="109">
                  <c:v>5.2549999999999963</c:v>
                </c:pt>
                <c:pt idx="110">
                  <c:v>5.2169999999999996</c:v>
                </c:pt>
                <c:pt idx="111">
                  <c:v>5.1249999999999947</c:v>
                </c:pt>
                <c:pt idx="112">
                  <c:v>5.0720000000000001</c:v>
                </c:pt>
                <c:pt idx="113">
                  <c:v>5.0069999999999997</c:v>
                </c:pt>
                <c:pt idx="114">
                  <c:v>5.0960000000000001</c:v>
                </c:pt>
                <c:pt idx="115">
                  <c:v>5.0419999999999998</c:v>
                </c:pt>
                <c:pt idx="116">
                  <c:v>4.9790000000000036</c:v>
                </c:pt>
                <c:pt idx="117">
                  <c:v>5.1119999999999965</c:v>
                </c:pt>
                <c:pt idx="118">
                  <c:v>5.085</c:v>
                </c:pt>
                <c:pt idx="119">
                  <c:v>5.0780000000000003</c:v>
                </c:pt>
                <c:pt idx="120">
                  <c:v>5.0979999999999963</c:v>
                </c:pt>
                <c:pt idx="121">
                  <c:v>5.1310000000000002</c:v>
                </c:pt>
                <c:pt idx="122">
                  <c:v>5.08</c:v>
                </c:pt>
                <c:pt idx="123">
                  <c:v>5.1959999999999962</c:v>
                </c:pt>
                <c:pt idx="124">
                  <c:v>5.1899999999999995</c:v>
                </c:pt>
                <c:pt idx="125">
                  <c:v>5.1499999999999995</c:v>
                </c:pt>
                <c:pt idx="126">
                  <c:v>5.1629999999999958</c:v>
                </c:pt>
                <c:pt idx="127">
                  <c:v>5.21</c:v>
                </c:pt>
                <c:pt idx="128">
                  <c:v>5.3219999999999965</c:v>
                </c:pt>
                <c:pt idx="129">
                  <c:v>5.3410000000000002</c:v>
                </c:pt>
                <c:pt idx="130">
                  <c:v>5.2460000000000004</c:v>
                </c:pt>
                <c:pt idx="131">
                  <c:v>5.1829999999999963</c:v>
                </c:pt>
                <c:pt idx="132">
                  <c:v>5.160999999999996</c:v>
                </c:pt>
                <c:pt idx="133">
                  <c:v>5.2960000000000003</c:v>
                </c:pt>
                <c:pt idx="134">
                  <c:v>5.5330000000000004</c:v>
                </c:pt>
                <c:pt idx="135">
                  <c:v>5.5590000000000002</c:v>
                </c:pt>
                <c:pt idx="136">
                  <c:v>5.4509999999999996</c:v>
                </c:pt>
                <c:pt idx="137">
                  <c:v>5.394999999999996</c:v>
                </c:pt>
                <c:pt idx="138">
                  <c:v>5.306</c:v>
                </c:pt>
                <c:pt idx="139">
                  <c:v>5.3289999999999962</c:v>
                </c:pt>
                <c:pt idx="140">
                  <c:v>5.3869999999999996</c:v>
                </c:pt>
                <c:pt idx="141">
                  <c:v>5.3129999999999962</c:v>
                </c:pt>
                <c:pt idx="142">
                  <c:v>5.306</c:v>
                </c:pt>
                <c:pt idx="143">
                  <c:v>5.2809999999999997</c:v>
                </c:pt>
                <c:pt idx="144">
                  <c:v>5.23</c:v>
                </c:pt>
                <c:pt idx="145">
                  <c:v>5.2329999999999997</c:v>
                </c:pt>
                <c:pt idx="146">
                  <c:v>5.319</c:v>
                </c:pt>
                <c:pt idx="147">
                  <c:v>5.3319999999999999</c:v>
                </c:pt>
                <c:pt idx="148">
                  <c:v>5.2839999999999998</c:v>
                </c:pt>
                <c:pt idx="149">
                  <c:v>5.3599999999999985</c:v>
                </c:pt>
                <c:pt idx="150">
                  <c:v>5.3380000000000001</c:v>
                </c:pt>
                <c:pt idx="151">
                  <c:v>5.3919999999999995</c:v>
                </c:pt>
                <c:pt idx="152">
                  <c:v>5.2450000000000001</c:v>
                </c:pt>
                <c:pt idx="153">
                  <c:v>5.2679999999999962</c:v>
                </c:pt>
                <c:pt idx="154">
                  <c:v>5.4139999999999997</c:v>
                </c:pt>
                <c:pt idx="155">
                  <c:v>5.4939999999999998</c:v>
                </c:pt>
                <c:pt idx="156">
                  <c:v>5.52</c:v>
                </c:pt>
                <c:pt idx="157">
                  <c:v>5.5259999999999962</c:v>
                </c:pt>
                <c:pt idx="158">
                  <c:v>5.6909999999999963</c:v>
                </c:pt>
                <c:pt idx="159">
                  <c:v>5.59</c:v>
                </c:pt>
                <c:pt idx="160">
                  <c:v>5.5350000000000001</c:v>
                </c:pt>
                <c:pt idx="161">
                  <c:v>5.4690000000000003</c:v>
                </c:pt>
                <c:pt idx="162">
                  <c:v>5.6039999999999965</c:v>
                </c:pt>
                <c:pt idx="163">
                  <c:v>5.4889999999999999</c:v>
                </c:pt>
                <c:pt idx="164">
                  <c:v>5.4409999999999998</c:v>
                </c:pt>
                <c:pt idx="165">
                  <c:v>5.3669999999999964</c:v>
                </c:pt>
                <c:pt idx="166">
                  <c:v>5.2530000000000001</c:v>
                </c:pt>
                <c:pt idx="167">
                  <c:v>5.218</c:v>
                </c:pt>
                <c:pt idx="168">
                  <c:v>5.2009999999999996</c:v>
                </c:pt>
                <c:pt idx="169">
                  <c:v>5.0969999999999995</c:v>
                </c:pt>
                <c:pt idx="170">
                  <c:v>5.0490000000000004</c:v>
                </c:pt>
                <c:pt idx="171">
                  <c:v>4.9749999999999996</c:v>
                </c:pt>
                <c:pt idx="172">
                  <c:v>4.9409999999999998</c:v>
                </c:pt>
                <c:pt idx="173">
                  <c:v>4.843</c:v>
                </c:pt>
                <c:pt idx="174">
                  <c:v>4.7269999999999985</c:v>
                </c:pt>
                <c:pt idx="175">
                  <c:v>4.6769999999999996</c:v>
                </c:pt>
                <c:pt idx="176">
                  <c:v>4.7469999999999999</c:v>
                </c:pt>
                <c:pt idx="177">
                  <c:v>4.6259999999999959</c:v>
                </c:pt>
                <c:pt idx="178">
                  <c:v>4.4760000000000035</c:v>
                </c:pt>
                <c:pt idx="179">
                  <c:v>4.468</c:v>
                </c:pt>
                <c:pt idx="180">
                  <c:v>4.5439999999999996</c:v>
                </c:pt>
                <c:pt idx="181">
                  <c:v>4.6439999999999975</c:v>
                </c:pt>
                <c:pt idx="182">
                  <c:v>4.7649999999999961</c:v>
                </c:pt>
                <c:pt idx="183">
                  <c:v>4.5960000000000001</c:v>
                </c:pt>
                <c:pt idx="184">
                  <c:v>4.6269999999999962</c:v>
                </c:pt>
                <c:pt idx="185">
                  <c:v>4.527999999999996</c:v>
                </c:pt>
                <c:pt idx="186">
                  <c:v>4.4610000000000003</c:v>
                </c:pt>
                <c:pt idx="187">
                  <c:v>4.3199999999999985</c:v>
                </c:pt>
                <c:pt idx="188">
                  <c:v>4.4089999999999998</c:v>
                </c:pt>
                <c:pt idx="189">
                  <c:v>4.3269999999999964</c:v>
                </c:pt>
                <c:pt idx="190">
                  <c:v>4.4000000000000004</c:v>
                </c:pt>
                <c:pt idx="191">
                  <c:v>4.49</c:v>
                </c:pt>
                <c:pt idx="192">
                  <c:v>4.5339999999999998</c:v>
                </c:pt>
                <c:pt idx="193">
                  <c:v>4.556</c:v>
                </c:pt>
                <c:pt idx="194">
                  <c:v>4.758</c:v>
                </c:pt>
                <c:pt idx="195">
                  <c:v>4.9029999999999996</c:v>
                </c:pt>
                <c:pt idx="196">
                  <c:v>4.758</c:v>
                </c:pt>
                <c:pt idx="197">
                  <c:v>4.8229999999999968</c:v>
                </c:pt>
                <c:pt idx="198">
                  <c:v>4.9420000000000002</c:v>
                </c:pt>
                <c:pt idx="199">
                  <c:v>5.08</c:v>
                </c:pt>
                <c:pt idx="200">
                  <c:v>5.3039999999999985</c:v>
                </c:pt>
                <c:pt idx="201">
                  <c:v>5.21</c:v>
                </c:pt>
                <c:pt idx="202">
                  <c:v>5.0949999999999962</c:v>
                </c:pt>
                <c:pt idx="203">
                  <c:v>5.0839999999999996</c:v>
                </c:pt>
              </c:numCache>
            </c:numRef>
          </c:val>
          <c:smooth val="0"/>
          <c:extLst xmlns:c16r2="http://schemas.microsoft.com/office/drawing/2015/06/chart">
            <c:ext xmlns:c16="http://schemas.microsoft.com/office/drawing/2014/chart" uri="{C3380CC4-5D6E-409C-BE32-E72D297353CC}">
              <c16:uniqueId val="{00000000-335E-430B-AFFF-4A96C4E8543A}"/>
            </c:ext>
          </c:extLst>
        </c:ser>
        <c:dLbls>
          <c:showLegendKey val="0"/>
          <c:showVal val="0"/>
          <c:showCatName val="0"/>
          <c:showSerName val="0"/>
          <c:showPercent val="0"/>
          <c:showBubbleSize val="0"/>
        </c:dLbls>
        <c:smooth val="0"/>
        <c:axId val="240524512"/>
        <c:axId val="240524896"/>
      </c:lineChart>
      <c:dateAx>
        <c:axId val="2405245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p>
            </c:rich>
          </c:tx>
          <c:layout>
            <c:manualLayout>
              <c:xMode val="edge"/>
              <c:yMode val="edge"/>
              <c:x val="0.46678277700437065"/>
              <c:y val="0.89209467858600944"/>
            </c:manualLayout>
          </c:layout>
          <c:overlay val="0"/>
          <c:spPr>
            <a:noFill/>
            <a:ln>
              <a:noFill/>
            </a:ln>
            <a:effectLst/>
          </c:spPr>
        </c:title>
        <c:numFmt formatCode="yyyy\-mm\-dd"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0524896"/>
        <c:crosses val="autoZero"/>
        <c:auto val="1"/>
        <c:lblOffset val="100"/>
        <c:baseTimeUnit val="months"/>
      </c:dateAx>
      <c:valAx>
        <c:axId val="24052489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VALUES</a:t>
                </a:r>
              </a:p>
            </c:rich>
          </c:tx>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0524512"/>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Plot</a:t>
            </a:r>
            <a:r>
              <a:rPr lang="en-US" baseline="0"/>
              <a:t> of RMSE of bagged models for </a:t>
            </a:r>
            <a:r>
              <a:rPr lang="en-US"/>
              <a:t>EI8</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SARIMA</c:v>
          </c:tx>
          <c:spPr>
            <a:ln w="19050" cap="rnd">
              <a:solidFill>
                <a:schemeClr val="accent1"/>
              </a:solidFill>
              <a:round/>
            </a:ln>
            <a:effectLst/>
          </c:spPr>
          <c:marker>
            <c:symbol val="none"/>
          </c:marker>
          <c:yVal>
            <c:numRef>
              <c:f>'Bagged Graphs'!$I$2:$I$8</c:f>
              <c:numCache>
                <c:formatCode>General</c:formatCode>
                <c:ptCount val="7"/>
                <c:pt idx="0">
                  <c:v>1.0464619628088601</c:v>
                </c:pt>
                <c:pt idx="1">
                  <c:v>0.73648642183331703</c:v>
                </c:pt>
                <c:pt idx="2">
                  <c:v>0.901891949381601</c:v>
                </c:pt>
                <c:pt idx="3">
                  <c:v>0.975064776968387</c:v>
                </c:pt>
                <c:pt idx="4">
                  <c:v>0.95576895379810101</c:v>
                </c:pt>
                <c:pt idx="5">
                  <c:v>0.86909489139210505</c:v>
                </c:pt>
                <c:pt idx="6">
                  <c:v>0.906242209837688</c:v>
                </c:pt>
              </c:numCache>
            </c:numRef>
          </c:yVal>
          <c:smooth val="1"/>
          <c:extLst xmlns:c16r2="http://schemas.microsoft.com/office/drawing/2015/06/chart">
            <c:ext xmlns:c16="http://schemas.microsoft.com/office/drawing/2014/chart" uri="{C3380CC4-5D6E-409C-BE32-E72D297353CC}">
              <c16:uniqueId val="{00000000-E26E-467D-A4CC-1E57D73C5B01}"/>
            </c:ext>
          </c:extLst>
        </c:ser>
        <c:ser>
          <c:idx val="1"/>
          <c:order val="1"/>
          <c:tx>
            <c:v>ETS</c:v>
          </c:tx>
          <c:spPr>
            <a:ln w="19050" cap="rnd">
              <a:solidFill>
                <a:schemeClr val="accent2"/>
              </a:solidFill>
              <a:round/>
            </a:ln>
            <a:effectLst/>
          </c:spPr>
          <c:marker>
            <c:symbol val="none"/>
          </c:marker>
          <c:yVal>
            <c:numRef>
              <c:f>'Bagged Graphs'!$I$10:$I$16</c:f>
              <c:numCache>
                <c:formatCode>General</c:formatCode>
                <c:ptCount val="7"/>
                <c:pt idx="0">
                  <c:v>0.62264418696619594</c:v>
                </c:pt>
                <c:pt idx="1">
                  <c:v>0.61333174297043602</c:v>
                </c:pt>
                <c:pt idx="2">
                  <c:v>0.81306533411000104</c:v>
                </c:pt>
                <c:pt idx="3">
                  <c:v>0.70298191052661796</c:v>
                </c:pt>
                <c:pt idx="4">
                  <c:v>0.71633225796197597</c:v>
                </c:pt>
                <c:pt idx="5">
                  <c:v>0.78540867030668204</c:v>
                </c:pt>
                <c:pt idx="6">
                  <c:v>0.81784077149003498</c:v>
                </c:pt>
              </c:numCache>
            </c:numRef>
          </c:yVal>
          <c:smooth val="1"/>
          <c:extLst xmlns:c16r2="http://schemas.microsoft.com/office/drawing/2015/06/chart">
            <c:ext xmlns:c16="http://schemas.microsoft.com/office/drawing/2014/chart" uri="{C3380CC4-5D6E-409C-BE32-E72D297353CC}">
              <c16:uniqueId val="{00000001-E26E-467D-A4CC-1E57D73C5B01}"/>
            </c:ext>
          </c:extLst>
        </c:ser>
        <c:ser>
          <c:idx val="2"/>
          <c:order val="2"/>
          <c:tx>
            <c:v>STL+SARIMA</c:v>
          </c:tx>
          <c:spPr>
            <a:ln w="19050" cap="rnd">
              <a:solidFill>
                <a:schemeClr val="accent3"/>
              </a:solidFill>
              <a:round/>
            </a:ln>
            <a:effectLst/>
          </c:spPr>
          <c:marker>
            <c:symbol val="none"/>
          </c:marker>
          <c:yVal>
            <c:numRef>
              <c:f>'Bagged Graphs'!$I$18:$I$24</c:f>
              <c:numCache>
                <c:formatCode>General</c:formatCode>
                <c:ptCount val="7"/>
                <c:pt idx="0">
                  <c:v>0.66878417237600296</c:v>
                </c:pt>
                <c:pt idx="1">
                  <c:v>0.77025997844151906</c:v>
                </c:pt>
                <c:pt idx="2">
                  <c:v>0.876817788172636</c:v>
                </c:pt>
                <c:pt idx="3">
                  <c:v>0.84616602292575005</c:v>
                </c:pt>
                <c:pt idx="4">
                  <c:v>0.85757461052834405</c:v>
                </c:pt>
                <c:pt idx="5">
                  <c:v>0.86646257588882203</c:v>
                </c:pt>
                <c:pt idx="6">
                  <c:v>0.87770581661675395</c:v>
                </c:pt>
              </c:numCache>
            </c:numRef>
          </c:yVal>
          <c:smooth val="1"/>
          <c:extLst xmlns:c16r2="http://schemas.microsoft.com/office/drawing/2015/06/chart">
            <c:ext xmlns:c16="http://schemas.microsoft.com/office/drawing/2014/chart" uri="{C3380CC4-5D6E-409C-BE32-E72D297353CC}">
              <c16:uniqueId val="{00000002-E26E-467D-A4CC-1E57D73C5B01}"/>
            </c:ext>
          </c:extLst>
        </c:ser>
        <c:ser>
          <c:idx val="3"/>
          <c:order val="3"/>
          <c:tx>
            <c:v>STL+ETS</c:v>
          </c:tx>
          <c:spPr>
            <a:ln w="19050" cap="rnd">
              <a:solidFill>
                <a:schemeClr val="accent4"/>
              </a:solidFill>
              <a:round/>
            </a:ln>
            <a:effectLst/>
          </c:spPr>
          <c:marker>
            <c:symbol val="none"/>
          </c:marker>
          <c:yVal>
            <c:numRef>
              <c:f>'Bagged Graphs'!$I$26:$I$32</c:f>
              <c:numCache>
                <c:formatCode>General</c:formatCode>
                <c:ptCount val="7"/>
                <c:pt idx="0">
                  <c:v>0.74256242256641503</c:v>
                </c:pt>
                <c:pt idx="1">
                  <c:v>0.61044765157669501</c:v>
                </c:pt>
                <c:pt idx="2">
                  <c:v>0.79898502736200905</c:v>
                </c:pt>
                <c:pt idx="3">
                  <c:v>0.69305919145670403</c:v>
                </c:pt>
                <c:pt idx="4">
                  <c:v>0.68805172133350301</c:v>
                </c:pt>
                <c:pt idx="5">
                  <c:v>0.78388703162165996</c:v>
                </c:pt>
                <c:pt idx="6">
                  <c:v>0.80045511630303301</c:v>
                </c:pt>
              </c:numCache>
            </c:numRef>
          </c:yVal>
          <c:smooth val="1"/>
          <c:extLst xmlns:c16r2="http://schemas.microsoft.com/office/drawing/2015/06/chart">
            <c:ext xmlns:c16="http://schemas.microsoft.com/office/drawing/2014/chart" uri="{C3380CC4-5D6E-409C-BE32-E72D297353CC}">
              <c16:uniqueId val="{00000003-E26E-467D-A4CC-1E57D73C5B01}"/>
            </c:ext>
          </c:extLst>
        </c:ser>
        <c:ser>
          <c:idx val="4"/>
          <c:order val="4"/>
          <c:tx>
            <c:v>NNAR</c:v>
          </c:tx>
          <c:spPr>
            <a:ln w="19050" cap="rnd">
              <a:solidFill>
                <a:schemeClr val="accent5"/>
              </a:solidFill>
              <a:round/>
            </a:ln>
            <a:effectLst/>
          </c:spPr>
          <c:marker>
            <c:symbol val="none"/>
          </c:marker>
          <c:yVal>
            <c:numRef>
              <c:f>'Bagged Graphs'!$I$34:$I$40</c:f>
              <c:numCache>
                <c:formatCode>General</c:formatCode>
                <c:ptCount val="7"/>
                <c:pt idx="0">
                  <c:v>0.95089727987482098</c:v>
                </c:pt>
                <c:pt idx="1">
                  <c:v>0.88100372345855604</c:v>
                </c:pt>
                <c:pt idx="2">
                  <c:v>1.4427471740087201</c:v>
                </c:pt>
                <c:pt idx="3">
                  <c:v>1.2725205746758601</c:v>
                </c:pt>
                <c:pt idx="4">
                  <c:v>1.20415605484035</c:v>
                </c:pt>
                <c:pt idx="5">
                  <c:v>0.89500715080197601</c:v>
                </c:pt>
                <c:pt idx="6">
                  <c:v>1.14205795395216</c:v>
                </c:pt>
              </c:numCache>
            </c:numRef>
          </c:yVal>
          <c:smooth val="1"/>
          <c:extLst xmlns:c16r2="http://schemas.microsoft.com/office/drawing/2015/06/chart">
            <c:ext xmlns:c16="http://schemas.microsoft.com/office/drawing/2014/chart" uri="{C3380CC4-5D6E-409C-BE32-E72D297353CC}">
              <c16:uniqueId val="{00000004-E26E-467D-A4CC-1E57D73C5B01}"/>
            </c:ext>
          </c:extLst>
        </c:ser>
        <c:ser>
          <c:idx val="5"/>
          <c:order val="5"/>
          <c:tx>
            <c:v>MLP</c:v>
          </c:tx>
          <c:spPr>
            <a:ln w="19050" cap="rnd">
              <a:solidFill>
                <a:schemeClr val="accent6"/>
              </a:solidFill>
              <a:round/>
            </a:ln>
            <a:effectLst/>
          </c:spPr>
          <c:marker>
            <c:symbol val="none"/>
          </c:marker>
          <c:yVal>
            <c:numRef>
              <c:f>'Bagged Graphs'!$I$42:$I$48</c:f>
              <c:numCache>
                <c:formatCode>General</c:formatCode>
                <c:ptCount val="7"/>
                <c:pt idx="0">
                  <c:v>1.22869677324476</c:v>
                </c:pt>
                <c:pt idx="1">
                  <c:v>0.88100372345855604</c:v>
                </c:pt>
                <c:pt idx="2">
                  <c:v>1.4427471740087201</c:v>
                </c:pt>
                <c:pt idx="3">
                  <c:v>1.2725205746758601</c:v>
                </c:pt>
                <c:pt idx="4">
                  <c:v>1.20415605484035</c:v>
                </c:pt>
                <c:pt idx="5">
                  <c:v>0.89500715080197601</c:v>
                </c:pt>
                <c:pt idx="6">
                  <c:v>1.14205795395216</c:v>
                </c:pt>
              </c:numCache>
            </c:numRef>
          </c:yVal>
          <c:smooth val="1"/>
          <c:extLst xmlns:c16r2="http://schemas.microsoft.com/office/drawing/2015/06/chart">
            <c:ext xmlns:c16="http://schemas.microsoft.com/office/drawing/2014/chart" uri="{C3380CC4-5D6E-409C-BE32-E72D297353CC}">
              <c16:uniqueId val="{00000005-E26E-467D-A4CC-1E57D73C5B01}"/>
            </c:ext>
          </c:extLst>
        </c:ser>
        <c:dLbls>
          <c:showLegendKey val="0"/>
          <c:showVal val="0"/>
          <c:showCatName val="0"/>
          <c:showSerName val="0"/>
          <c:showPercent val="0"/>
          <c:showBubbleSize val="0"/>
        </c:dLbls>
        <c:axId val="245956536"/>
        <c:axId val="245959280"/>
      </c:scatterChart>
      <c:valAx>
        <c:axId val="245956536"/>
        <c:scaling>
          <c:orientation val="minMax"/>
          <c:max val="7"/>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Bootstrap</a:t>
                </a:r>
                <a:r>
                  <a:rPr lang="en-US" baseline="0"/>
                  <a:t> samples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5959280"/>
        <c:crosses val="autoZero"/>
        <c:crossBetween val="midCat"/>
      </c:valAx>
      <c:valAx>
        <c:axId val="245959280"/>
        <c:scaling>
          <c:orientation val="minMax"/>
          <c:min val="0.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RMSE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595653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4">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Plot</a:t>
            </a:r>
            <a:r>
              <a:rPr lang="en-US" baseline="0"/>
              <a:t> of RMSE of bagged models for </a:t>
            </a:r>
            <a:r>
              <a:rPr lang="en-US"/>
              <a:t>EI9</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SARIMA</c:v>
          </c:tx>
          <c:spPr>
            <a:ln w="19050" cap="rnd">
              <a:solidFill>
                <a:schemeClr val="accent1"/>
              </a:solidFill>
              <a:round/>
            </a:ln>
            <a:effectLst/>
          </c:spPr>
          <c:marker>
            <c:symbol val="none"/>
          </c:marker>
          <c:yVal>
            <c:numRef>
              <c:f>'Bagged Graphs'!$J$2:$J$8</c:f>
              <c:numCache>
                <c:formatCode>General</c:formatCode>
                <c:ptCount val="7"/>
                <c:pt idx="0">
                  <c:v>28.824335857259001</c:v>
                </c:pt>
                <c:pt idx="1">
                  <c:v>35.5296394103081</c:v>
                </c:pt>
                <c:pt idx="2">
                  <c:v>32.830182744936998</c:v>
                </c:pt>
                <c:pt idx="3">
                  <c:v>32.519728548640998</c:v>
                </c:pt>
                <c:pt idx="4">
                  <c:v>33.093323471635202</c:v>
                </c:pt>
                <c:pt idx="5">
                  <c:v>33.650603266423701</c:v>
                </c:pt>
                <c:pt idx="6">
                  <c:v>32.636576722429602</c:v>
                </c:pt>
              </c:numCache>
            </c:numRef>
          </c:yVal>
          <c:smooth val="1"/>
          <c:extLst xmlns:c16r2="http://schemas.microsoft.com/office/drawing/2015/06/chart">
            <c:ext xmlns:c16="http://schemas.microsoft.com/office/drawing/2014/chart" uri="{C3380CC4-5D6E-409C-BE32-E72D297353CC}">
              <c16:uniqueId val="{00000000-6B2A-44FF-962E-A97E4E399D87}"/>
            </c:ext>
          </c:extLst>
        </c:ser>
        <c:ser>
          <c:idx val="1"/>
          <c:order val="1"/>
          <c:tx>
            <c:v>ETS</c:v>
          </c:tx>
          <c:spPr>
            <a:ln w="19050" cap="rnd">
              <a:solidFill>
                <a:schemeClr val="accent2"/>
              </a:solidFill>
              <a:round/>
            </a:ln>
            <a:effectLst/>
          </c:spPr>
          <c:marker>
            <c:symbol val="none"/>
          </c:marker>
          <c:yVal>
            <c:numRef>
              <c:f>'Bagged Graphs'!$J$10:$J$16</c:f>
              <c:numCache>
                <c:formatCode>General</c:formatCode>
                <c:ptCount val="7"/>
                <c:pt idx="0">
                  <c:v>21.411961338011398</c:v>
                </c:pt>
                <c:pt idx="1">
                  <c:v>32.100088256506801</c:v>
                </c:pt>
                <c:pt idx="2">
                  <c:v>33.389833864236898</c:v>
                </c:pt>
                <c:pt idx="3">
                  <c:v>32.499019428118103</c:v>
                </c:pt>
                <c:pt idx="4">
                  <c:v>35.1329395849313</c:v>
                </c:pt>
                <c:pt idx="5">
                  <c:v>33.692610699961101</c:v>
                </c:pt>
                <c:pt idx="6">
                  <c:v>32.407991186088502</c:v>
                </c:pt>
              </c:numCache>
            </c:numRef>
          </c:yVal>
          <c:smooth val="1"/>
          <c:extLst xmlns:c16r2="http://schemas.microsoft.com/office/drawing/2015/06/chart">
            <c:ext xmlns:c16="http://schemas.microsoft.com/office/drawing/2014/chart" uri="{C3380CC4-5D6E-409C-BE32-E72D297353CC}">
              <c16:uniqueId val="{00000001-6B2A-44FF-962E-A97E4E399D87}"/>
            </c:ext>
          </c:extLst>
        </c:ser>
        <c:ser>
          <c:idx val="2"/>
          <c:order val="2"/>
          <c:tx>
            <c:v>STL+SARIMA</c:v>
          </c:tx>
          <c:spPr>
            <a:ln w="19050" cap="rnd">
              <a:solidFill>
                <a:schemeClr val="accent3"/>
              </a:solidFill>
              <a:round/>
            </a:ln>
            <a:effectLst/>
          </c:spPr>
          <c:marker>
            <c:symbol val="none"/>
          </c:marker>
          <c:yVal>
            <c:numRef>
              <c:f>'Bagged Graphs'!$J$18:$J$24</c:f>
              <c:numCache>
                <c:formatCode>General</c:formatCode>
                <c:ptCount val="7"/>
                <c:pt idx="0">
                  <c:v>34.212291457397598</c:v>
                </c:pt>
                <c:pt idx="1">
                  <c:v>38.680814375253597</c:v>
                </c:pt>
                <c:pt idx="2">
                  <c:v>35.717458827837703</c:v>
                </c:pt>
                <c:pt idx="3">
                  <c:v>34.488654406810902</c:v>
                </c:pt>
                <c:pt idx="4">
                  <c:v>37.661139153833098</c:v>
                </c:pt>
                <c:pt idx="5">
                  <c:v>36.053257008948201</c:v>
                </c:pt>
                <c:pt idx="6">
                  <c:v>35.751185291380601</c:v>
                </c:pt>
              </c:numCache>
            </c:numRef>
          </c:yVal>
          <c:smooth val="1"/>
          <c:extLst xmlns:c16r2="http://schemas.microsoft.com/office/drawing/2015/06/chart">
            <c:ext xmlns:c16="http://schemas.microsoft.com/office/drawing/2014/chart" uri="{C3380CC4-5D6E-409C-BE32-E72D297353CC}">
              <c16:uniqueId val="{00000002-6B2A-44FF-962E-A97E4E399D87}"/>
            </c:ext>
          </c:extLst>
        </c:ser>
        <c:ser>
          <c:idx val="3"/>
          <c:order val="3"/>
          <c:tx>
            <c:v>STL+ETS</c:v>
          </c:tx>
          <c:spPr>
            <a:ln w="19050" cap="rnd">
              <a:solidFill>
                <a:schemeClr val="accent4"/>
              </a:solidFill>
              <a:round/>
            </a:ln>
            <a:effectLst/>
          </c:spPr>
          <c:marker>
            <c:symbol val="none"/>
          </c:marker>
          <c:yVal>
            <c:numRef>
              <c:f>'Bagged Graphs'!$J$26:$J$32</c:f>
              <c:numCache>
                <c:formatCode>General</c:formatCode>
                <c:ptCount val="7"/>
                <c:pt idx="0">
                  <c:v>31.344988159383799</c:v>
                </c:pt>
                <c:pt idx="1">
                  <c:v>36.963342274537403</c:v>
                </c:pt>
                <c:pt idx="2">
                  <c:v>35.301372966277199</c:v>
                </c:pt>
                <c:pt idx="3">
                  <c:v>33.467862703239803</c:v>
                </c:pt>
                <c:pt idx="4">
                  <c:v>38.870136760244201</c:v>
                </c:pt>
                <c:pt idx="5">
                  <c:v>36.701770363744501</c:v>
                </c:pt>
                <c:pt idx="6">
                  <c:v>35.452055737093602</c:v>
                </c:pt>
              </c:numCache>
            </c:numRef>
          </c:yVal>
          <c:smooth val="1"/>
          <c:extLst xmlns:c16r2="http://schemas.microsoft.com/office/drawing/2015/06/chart">
            <c:ext xmlns:c16="http://schemas.microsoft.com/office/drawing/2014/chart" uri="{C3380CC4-5D6E-409C-BE32-E72D297353CC}">
              <c16:uniqueId val="{00000003-6B2A-44FF-962E-A97E4E399D87}"/>
            </c:ext>
          </c:extLst>
        </c:ser>
        <c:ser>
          <c:idx val="4"/>
          <c:order val="4"/>
          <c:tx>
            <c:v>NNAR</c:v>
          </c:tx>
          <c:spPr>
            <a:ln w="19050" cap="rnd">
              <a:solidFill>
                <a:schemeClr val="accent5"/>
              </a:solidFill>
              <a:round/>
            </a:ln>
            <a:effectLst/>
          </c:spPr>
          <c:marker>
            <c:symbol val="none"/>
          </c:marker>
          <c:yVal>
            <c:numRef>
              <c:f>'Bagged Graphs'!$J$34:$J$40</c:f>
              <c:numCache>
                <c:formatCode>General</c:formatCode>
                <c:ptCount val="7"/>
                <c:pt idx="0">
                  <c:v>19.583222258526899</c:v>
                </c:pt>
                <c:pt idx="1">
                  <c:v>22.2938791428092</c:v>
                </c:pt>
                <c:pt idx="2">
                  <c:v>18.722603484485301</c:v>
                </c:pt>
                <c:pt idx="3">
                  <c:v>20.098746912305302</c:v>
                </c:pt>
                <c:pt idx="4">
                  <c:v>20.602192642257499</c:v>
                </c:pt>
                <c:pt idx="5">
                  <c:v>19.961974140393199</c:v>
                </c:pt>
                <c:pt idx="6">
                  <c:v>20.2645057678989</c:v>
                </c:pt>
              </c:numCache>
            </c:numRef>
          </c:yVal>
          <c:smooth val="1"/>
          <c:extLst xmlns:c16r2="http://schemas.microsoft.com/office/drawing/2015/06/chart">
            <c:ext xmlns:c16="http://schemas.microsoft.com/office/drawing/2014/chart" uri="{C3380CC4-5D6E-409C-BE32-E72D297353CC}">
              <c16:uniqueId val="{00000004-6B2A-44FF-962E-A97E4E399D87}"/>
            </c:ext>
          </c:extLst>
        </c:ser>
        <c:ser>
          <c:idx val="5"/>
          <c:order val="5"/>
          <c:tx>
            <c:v>MLP</c:v>
          </c:tx>
          <c:spPr>
            <a:ln w="19050" cap="rnd">
              <a:solidFill>
                <a:schemeClr val="accent6"/>
              </a:solidFill>
              <a:round/>
            </a:ln>
            <a:effectLst/>
          </c:spPr>
          <c:marker>
            <c:symbol val="none"/>
          </c:marker>
          <c:yVal>
            <c:numRef>
              <c:f>'Bagged Graphs'!$J$42:$J$48</c:f>
              <c:numCache>
                <c:formatCode>General</c:formatCode>
                <c:ptCount val="7"/>
                <c:pt idx="0">
                  <c:v>25.732198748542</c:v>
                </c:pt>
                <c:pt idx="1">
                  <c:v>22.2938791428092</c:v>
                </c:pt>
                <c:pt idx="2">
                  <c:v>18.722603484485301</c:v>
                </c:pt>
                <c:pt idx="3">
                  <c:v>20.098746912305302</c:v>
                </c:pt>
                <c:pt idx="4">
                  <c:v>20.602192642257499</c:v>
                </c:pt>
                <c:pt idx="5">
                  <c:v>19.961974140393199</c:v>
                </c:pt>
                <c:pt idx="6">
                  <c:v>20.2645057678989</c:v>
                </c:pt>
              </c:numCache>
            </c:numRef>
          </c:yVal>
          <c:smooth val="1"/>
          <c:extLst xmlns:c16r2="http://schemas.microsoft.com/office/drawing/2015/06/chart">
            <c:ext xmlns:c16="http://schemas.microsoft.com/office/drawing/2014/chart" uri="{C3380CC4-5D6E-409C-BE32-E72D297353CC}">
              <c16:uniqueId val="{00000005-6B2A-44FF-962E-A97E4E399D87}"/>
            </c:ext>
          </c:extLst>
        </c:ser>
        <c:dLbls>
          <c:showLegendKey val="0"/>
          <c:showVal val="0"/>
          <c:showCatName val="0"/>
          <c:showSerName val="0"/>
          <c:showPercent val="0"/>
          <c:showBubbleSize val="0"/>
        </c:dLbls>
        <c:axId val="245958496"/>
        <c:axId val="245962416"/>
      </c:scatterChart>
      <c:valAx>
        <c:axId val="245958496"/>
        <c:scaling>
          <c:orientation val="minMax"/>
          <c:max val="7"/>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Bootstrap</a:t>
                </a:r>
                <a:r>
                  <a:rPr lang="en-US" baseline="0"/>
                  <a:t> Samples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5962416"/>
        <c:crosses val="autoZero"/>
        <c:crossBetween val="midCat"/>
      </c:valAx>
      <c:valAx>
        <c:axId val="245962416"/>
        <c:scaling>
          <c:orientation val="minMax"/>
          <c:min val="1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RMSE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595849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4">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Plot of RMSE of bagged models for EI10</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SARIMA</c:v>
          </c:tx>
          <c:spPr>
            <a:ln w="19050" cap="rnd">
              <a:solidFill>
                <a:schemeClr val="accent1"/>
              </a:solidFill>
              <a:round/>
            </a:ln>
            <a:effectLst/>
          </c:spPr>
          <c:marker>
            <c:symbol val="none"/>
          </c:marker>
          <c:yVal>
            <c:numRef>
              <c:f>'Bagged Graphs'!$K$2:$K$8</c:f>
              <c:numCache>
                <c:formatCode>General</c:formatCode>
                <c:ptCount val="7"/>
                <c:pt idx="0">
                  <c:v>13.3576938809403</c:v>
                </c:pt>
                <c:pt idx="1">
                  <c:v>5.7454222495286</c:v>
                </c:pt>
                <c:pt idx="2">
                  <c:v>3.9058467286511598</c:v>
                </c:pt>
                <c:pt idx="3">
                  <c:v>3.7627124078225198</c:v>
                </c:pt>
                <c:pt idx="4">
                  <c:v>3.6483057657527298</c:v>
                </c:pt>
                <c:pt idx="5">
                  <c:v>3.46655848383902</c:v>
                </c:pt>
                <c:pt idx="6">
                  <c:v>3.4254508704598199</c:v>
                </c:pt>
              </c:numCache>
            </c:numRef>
          </c:yVal>
          <c:smooth val="1"/>
          <c:extLst xmlns:c16r2="http://schemas.microsoft.com/office/drawing/2015/06/chart">
            <c:ext xmlns:c16="http://schemas.microsoft.com/office/drawing/2014/chart" uri="{C3380CC4-5D6E-409C-BE32-E72D297353CC}">
              <c16:uniqueId val="{00000000-EAAF-4D0B-A845-50342A61EA95}"/>
            </c:ext>
          </c:extLst>
        </c:ser>
        <c:ser>
          <c:idx val="1"/>
          <c:order val="1"/>
          <c:tx>
            <c:v>ETS</c:v>
          </c:tx>
          <c:spPr>
            <a:ln w="19050" cap="rnd">
              <a:solidFill>
                <a:schemeClr val="accent2"/>
              </a:solidFill>
              <a:round/>
            </a:ln>
            <a:effectLst/>
          </c:spPr>
          <c:marker>
            <c:symbol val="none"/>
          </c:marker>
          <c:yVal>
            <c:numRef>
              <c:f>'Bagged Graphs'!$K$10:$K$16</c:f>
              <c:numCache>
                <c:formatCode>General</c:formatCode>
                <c:ptCount val="7"/>
                <c:pt idx="0">
                  <c:v>5.0108743260522299</c:v>
                </c:pt>
                <c:pt idx="1">
                  <c:v>3.7401156554490398</c:v>
                </c:pt>
                <c:pt idx="2">
                  <c:v>3.8101686749835699</c:v>
                </c:pt>
                <c:pt idx="3">
                  <c:v>3.9133016902893898</c:v>
                </c:pt>
                <c:pt idx="4">
                  <c:v>3.7943050894427</c:v>
                </c:pt>
                <c:pt idx="5">
                  <c:v>3.7841213218707299</c:v>
                </c:pt>
                <c:pt idx="6">
                  <c:v>3.64150965001464</c:v>
                </c:pt>
              </c:numCache>
            </c:numRef>
          </c:yVal>
          <c:smooth val="1"/>
          <c:extLst xmlns:c16r2="http://schemas.microsoft.com/office/drawing/2015/06/chart">
            <c:ext xmlns:c16="http://schemas.microsoft.com/office/drawing/2014/chart" uri="{C3380CC4-5D6E-409C-BE32-E72D297353CC}">
              <c16:uniqueId val="{00000001-EAAF-4D0B-A845-50342A61EA95}"/>
            </c:ext>
          </c:extLst>
        </c:ser>
        <c:ser>
          <c:idx val="2"/>
          <c:order val="2"/>
          <c:tx>
            <c:v>STL+SARIMA</c:v>
          </c:tx>
          <c:spPr>
            <a:ln w="19050" cap="rnd">
              <a:solidFill>
                <a:schemeClr val="accent3"/>
              </a:solidFill>
              <a:round/>
            </a:ln>
            <a:effectLst/>
          </c:spPr>
          <c:marker>
            <c:symbol val="none"/>
          </c:marker>
          <c:yVal>
            <c:numRef>
              <c:f>'Bagged Graphs'!$K$18:$K$24</c:f>
              <c:numCache>
                <c:formatCode>General</c:formatCode>
                <c:ptCount val="7"/>
                <c:pt idx="0">
                  <c:v>5.42244718163355</c:v>
                </c:pt>
                <c:pt idx="1">
                  <c:v>4.3884399393905298</c:v>
                </c:pt>
                <c:pt idx="2">
                  <c:v>4.0454187552033796</c:v>
                </c:pt>
                <c:pt idx="3">
                  <c:v>3.9162190161680801</c:v>
                </c:pt>
                <c:pt idx="4">
                  <c:v>3.8588746840441002</c:v>
                </c:pt>
                <c:pt idx="5">
                  <c:v>3.59423895287286</c:v>
                </c:pt>
                <c:pt idx="6">
                  <c:v>3.7106370105610198</c:v>
                </c:pt>
              </c:numCache>
            </c:numRef>
          </c:yVal>
          <c:smooth val="1"/>
          <c:extLst xmlns:c16r2="http://schemas.microsoft.com/office/drawing/2015/06/chart">
            <c:ext xmlns:c16="http://schemas.microsoft.com/office/drawing/2014/chart" uri="{C3380CC4-5D6E-409C-BE32-E72D297353CC}">
              <c16:uniqueId val="{00000002-EAAF-4D0B-A845-50342A61EA95}"/>
            </c:ext>
          </c:extLst>
        </c:ser>
        <c:ser>
          <c:idx val="3"/>
          <c:order val="3"/>
          <c:tx>
            <c:v>STL+ETS</c:v>
          </c:tx>
          <c:spPr>
            <a:ln w="19050" cap="rnd">
              <a:solidFill>
                <a:schemeClr val="accent4"/>
              </a:solidFill>
              <a:round/>
            </a:ln>
            <a:effectLst/>
          </c:spPr>
          <c:marker>
            <c:symbol val="none"/>
          </c:marker>
          <c:yVal>
            <c:numRef>
              <c:f>'Bagged Graphs'!$K$26:$K$32</c:f>
              <c:numCache>
                <c:formatCode>General</c:formatCode>
                <c:ptCount val="7"/>
                <c:pt idx="0">
                  <c:v>5.3688357165772498</c:v>
                </c:pt>
                <c:pt idx="1">
                  <c:v>4.0810329432919303</c:v>
                </c:pt>
                <c:pt idx="2">
                  <c:v>4.04688597495708</c:v>
                </c:pt>
                <c:pt idx="3">
                  <c:v>4.1864360136269099</c:v>
                </c:pt>
                <c:pt idx="4">
                  <c:v>3.8120917040407201</c:v>
                </c:pt>
                <c:pt idx="5">
                  <c:v>3.5092190690282399</c:v>
                </c:pt>
                <c:pt idx="6">
                  <c:v>3.5986782152343899</c:v>
                </c:pt>
              </c:numCache>
            </c:numRef>
          </c:yVal>
          <c:smooth val="1"/>
          <c:extLst xmlns:c16r2="http://schemas.microsoft.com/office/drawing/2015/06/chart">
            <c:ext xmlns:c16="http://schemas.microsoft.com/office/drawing/2014/chart" uri="{C3380CC4-5D6E-409C-BE32-E72D297353CC}">
              <c16:uniqueId val="{00000003-EAAF-4D0B-A845-50342A61EA95}"/>
            </c:ext>
          </c:extLst>
        </c:ser>
        <c:ser>
          <c:idx val="4"/>
          <c:order val="4"/>
          <c:tx>
            <c:v>NNAR</c:v>
          </c:tx>
          <c:spPr>
            <a:ln w="19050" cap="rnd">
              <a:solidFill>
                <a:schemeClr val="accent5"/>
              </a:solidFill>
              <a:round/>
            </a:ln>
            <a:effectLst/>
          </c:spPr>
          <c:marker>
            <c:symbol val="none"/>
          </c:marker>
          <c:yVal>
            <c:numRef>
              <c:f>'Bagged Graphs'!$K$34:$K$40</c:f>
              <c:numCache>
                <c:formatCode>General</c:formatCode>
                <c:ptCount val="7"/>
                <c:pt idx="0">
                  <c:v>5.3232872400509699</c:v>
                </c:pt>
                <c:pt idx="1">
                  <c:v>4.4507534159922297</c:v>
                </c:pt>
                <c:pt idx="2">
                  <c:v>4.4452137185586098</c:v>
                </c:pt>
                <c:pt idx="3">
                  <c:v>4.9830710139210996</c:v>
                </c:pt>
                <c:pt idx="4">
                  <c:v>3.8770621088208999</c:v>
                </c:pt>
                <c:pt idx="5">
                  <c:v>3.7920866019865702</c:v>
                </c:pt>
                <c:pt idx="6">
                  <c:v>3.73578299800048</c:v>
                </c:pt>
              </c:numCache>
            </c:numRef>
          </c:yVal>
          <c:smooth val="1"/>
          <c:extLst xmlns:c16r2="http://schemas.microsoft.com/office/drawing/2015/06/chart">
            <c:ext xmlns:c16="http://schemas.microsoft.com/office/drawing/2014/chart" uri="{C3380CC4-5D6E-409C-BE32-E72D297353CC}">
              <c16:uniqueId val="{00000004-EAAF-4D0B-A845-50342A61EA95}"/>
            </c:ext>
          </c:extLst>
        </c:ser>
        <c:ser>
          <c:idx val="5"/>
          <c:order val="5"/>
          <c:tx>
            <c:v>MLP</c:v>
          </c:tx>
          <c:spPr>
            <a:ln w="19050" cap="rnd">
              <a:solidFill>
                <a:schemeClr val="accent6"/>
              </a:solidFill>
              <a:round/>
            </a:ln>
            <a:effectLst/>
          </c:spPr>
          <c:marker>
            <c:symbol val="none"/>
          </c:marker>
          <c:yVal>
            <c:numRef>
              <c:f>'Bagged Graphs'!$K$42:$K$48</c:f>
              <c:numCache>
                <c:formatCode>General</c:formatCode>
                <c:ptCount val="7"/>
                <c:pt idx="0">
                  <c:v>5.7407533024866302</c:v>
                </c:pt>
                <c:pt idx="1">
                  <c:v>4.4507534159922297</c:v>
                </c:pt>
                <c:pt idx="2">
                  <c:v>4.4452137185586098</c:v>
                </c:pt>
                <c:pt idx="3">
                  <c:v>4.9830710139210996</c:v>
                </c:pt>
                <c:pt idx="4">
                  <c:v>3.8770621088208999</c:v>
                </c:pt>
                <c:pt idx="5">
                  <c:v>3.7920866019865702</c:v>
                </c:pt>
                <c:pt idx="6">
                  <c:v>3.73578299800048</c:v>
                </c:pt>
              </c:numCache>
            </c:numRef>
          </c:yVal>
          <c:smooth val="1"/>
          <c:extLst xmlns:c16r2="http://schemas.microsoft.com/office/drawing/2015/06/chart">
            <c:ext xmlns:c16="http://schemas.microsoft.com/office/drawing/2014/chart" uri="{C3380CC4-5D6E-409C-BE32-E72D297353CC}">
              <c16:uniqueId val="{00000005-EAAF-4D0B-A845-50342A61EA95}"/>
            </c:ext>
          </c:extLst>
        </c:ser>
        <c:dLbls>
          <c:showLegendKey val="0"/>
          <c:showVal val="0"/>
          <c:showCatName val="0"/>
          <c:showSerName val="0"/>
          <c:showPercent val="0"/>
          <c:showBubbleSize val="0"/>
        </c:dLbls>
        <c:axId val="245962024"/>
        <c:axId val="245960064"/>
      </c:scatterChart>
      <c:valAx>
        <c:axId val="245962024"/>
        <c:scaling>
          <c:orientation val="minMax"/>
          <c:max val="7"/>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Bootstrap</a:t>
                </a:r>
                <a:r>
                  <a:rPr lang="en-US" baseline="0"/>
                  <a:t> Samples </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5960064"/>
        <c:crosses val="autoZero"/>
        <c:crossBetween val="midCat"/>
      </c:valAx>
      <c:valAx>
        <c:axId val="245960064"/>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RMSE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5962024"/>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4">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Plot</a:t>
            </a:r>
            <a:r>
              <a:rPr lang="en-US" baseline="0"/>
              <a:t> of RMSE of bagged models for </a:t>
            </a:r>
            <a:r>
              <a:rPr lang="en-US"/>
              <a:t>EI11</a:t>
            </a:r>
          </a:p>
        </c:rich>
      </c:tx>
      <c:layout>
        <c:manualLayout>
          <c:xMode val="edge"/>
          <c:yMode val="edge"/>
          <c:x val="0.22457992130319845"/>
          <c:y val="2.746495987439646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SARIMA</c:v>
          </c:tx>
          <c:spPr>
            <a:ln w="19050" cap="rnd">
              <a:solidFill>
                <a:schemeClr val="accent1"/>
              </a:solidFill>
              <a:round/>
            </a:ln>
            <a:effectLst/>
          </c:spPr>
          <c:marker>
            <c:symbol val="none"/>
          </c:marker>
          <c:yVal>
            <c:numRef>
              <c:f>'Bagged Graphs'!$L$2:$L$8</c:f>
              <c:numCache>
                <c:formatCode>General</c:formatCode>
                <c:ptCount val="7"/>
                <c:pt idx="0">
                  <c:v>1.4480216388806699</c:v>
                </c:pt>
                <c:pt idx="1">
                  <c:v>1.64071509004623</c:v>
                </c:pt>
                <c:pt idx="2">
                  <c:v>1.43444874992622</c:v>
                </c:pt>
                <c:pt idx="3">
                  <c:v>1.4266136502559199</c:v>
                </c:pt>
                <c:pt idx="4">
                  <c:v>1.4445519330878001</c:v>
                </c:pt>
                <c:pt idx="5">
                  <c:v>1.51613685781923</c:v>
                </c:pt>
                <c:pt idx="6">
                  <c:v>1.5422102062858301</c:v>
                </c:pt>
              </c:numCache>
            </c:numRef>
          </c:yVal>
          <c:smooth val="1"/>
          <c:extLst xmlns:c16r2="http://schemas.microsoft.com/office/drawing/2015/06/chart">
            <c:ext xmlns:c16="http://schemas.microsoft.com/office/drawing/2014/chart" uri="{C3380CC4-5D6E-409C-BE32-E72D297353CC}">
              <c16:uniqueId val="{00000000-9F42-4F3C-8C1E-5C0376465EF6}"/>
            </c:ext>
          </c:extLst>
        </c:ser>
        <c:ser>
          <c:idx val="1"/>
          <c:order val="1"/>
          <c:tx>
            <c:v>ETS</c:v>
          </c:tx>
          <c:spPr>
            <a:ln w="19050" cap="rnd">
              <a:solidFill>
                <a:schemeClr val="accent2"/>
              </a:solidFill>
              <a:round/>
            </a:ln>
            <a:effectLst/>
          </c:spPr>
          <c:marker>
            <c:symbol val="none"/>
          </c:marker>
          <c:yVal>
            <c:numRef>
              <c:f>'Bagged Graphs'!$L$10:$L$16</c:f>
              <c:numCache>
                <c:formatCode>General</c:formatCode>
                <c:ptCount val="7"/>
                <c:pt idx="0">
                  <c:v>1.4480313136357299</c:v>
                </c:pt>
                <c:pt idx="1">
                  <c:v>1.65696027719983</c:v>
                </c:pt>
                <c:pt idx="2">
                  <c:v>1.3982915105067899</c:v>
                </c:pt>
                <c:pt idx="3">
                  <c:v>1.41330749874117</c:v>
                </c:pt>
                <c:pt idx="4">
                  <c:v>1.4258135410069801</c:v>
                </c:pt>
                <c:pt idx="5">
                  <c:v>1.5325990799374001</c:v>
                </c:pt>
                <c:pt idx="6">
                  <c:v>1.55402127662066</c:v>
                </c:pt>
              </c:numCache>
            </c:numRef>
          </c:yVal>
          <c:smooth val="1"/>
          <c:extLst xmlns:c16r2="http://schemas.microsoft.com/office/drawing/2015/06/chart">
            <c:ext xmlns:c16="http://schemas.microsoft.com/office/drawing/2014/chart" uri="{C3380CC4-5D6E-409C-BE32-E72D297353CC}">
              <c16:uniqueId val="{00000001-9F42-4F3C-8C1E-5C0376465EF6}"/>
            </c:ext>
          </c:extLst>
        </c:ser>
        <c:ser>
          <c:idx val="2"/>
          <c:order val="2"/>
          <c:tx>
            <c:v>STL+SARIMA</c:v>
          </c:tx>
          <c:spPr>
            <a:ln w="19050" cap="rnd">
              <a:solidFill>
                <a:schemeClr val="accent3"/>
              </a:solidFill>
              <a:round/>
            </a:ln>
            <a:effectLst/>
          </c:spPr>
          <c:marker>
            <c:symbol val="none"/>
          </c:marker>
          <c:yVal>
            <c:numRef>
              <c:f>'Bagged Graphs'!$L$18:$L$24</c:f>
              <c:numCache>
                <c:formatCode>General</c:formatCode>
                <c:ptCount val="7"/>
                <c:pt idx="0">
                  <c:v>1.7393642363236499</c:v>
                </c:pt>
                <c:pt idx="1">
                  <c:v>1.56044230625987</c:v>
                </c:pt>
                <c:pt idx="2">
                  <c:v>1.4041739872774399</c:v>
                </c:pt>
                <c:pt idx="3">
                  <c:v>1.34211187921493</c:v>
                </c:pt>
                <c:pt idx="4">
                  <c:v>1.4300825027673101</c:v>
                </c:pt>
                <c:pt idx="5">
                  <c:v>1.5236660216631299</c:v>
                </c:pt>
                <c:pt idx="6">
                  <c:v>1.56718931234895</c:v>
                </c:pt>
              </c:numCache>
            </c:numRef>
          </c:yVal>
          <c:smooth val="1"/>
          <c:extLst xmlns:c16r2="http://schemas.microsoft.com/office/drawing/2015/06/chart">
            <c:ext xmlns:c16="http://schemas.microsoft.com/office/drawing/2014/chart" uri="{C3380CC4-5D6E-409C-BE32-E72D297353CC}">
              <c16:uniqueId val="{00000002-9F42-4F3C-8C1E-5C0376465EF6}"/>
            </c:ext>
          </c:extLst>
        </c:ser>
        <c:ser>
          <c:idx val="3"/>
          <c:order val="3"/>
          <c:tx>
            <c:v>STL+ETS</c:v>
          </c:tx>
          <c:spPr>
            <a:ln w="19050" cap="rnd">
              <a:solidFill>
                <a:schemeClr val="accent4"/>
              </a:solidFill>
              <a:round/>
            </a:ln>
            <a:effectLst/>
          </c:spPr>
          <c:marker>
            <c:symbol val="none"/>
          </c:marker>
          <c:yVal>
            <c:numRef>
              <c:f>'Bagged Graphs'!$L$26:$L$32</c:f>
              <c:numCache>
                <c:formatCode>General</c:formatCode>
                <c:ptCount val="7"/>
                <c:pt idx="0">
                  <c:v>1.5765991815653699</c:v>
                </c:pt>
                <c:pt idx="1">
                  <c:v>1.5234478597286001</c:v>
                </c:pt>
                <c:pt idx="2">
                  <c:v>1.3919478563282</c:v>
                </c:pt>
                <c:pt idx="3">
                  <c:v>1.34229465191421</c:v>
                </c:pt>
                <c:pt idx="4">
                  <c:v>1.3970273281260901</c:v>
                </c:pt>
                <c:pt idx="5">
                  <c:v>1.5256274999261199</c:v>
                </c:pt>
                <c:pt idx="6">
                  <c:v>1.54395459660265</c:v>
                </c:pt>
              </c:numCache>
            </c:numRef>
          </c:yVal>
          <c:smooth val="1"/>
          <c:extLst xmlns:c16r2="http://schemas.microsoft.com/office/drawing/2015/06/chart">
            <c:ext xmlns:c16="http://schemas.microsoft.com/office/drawing/2014/chart" uri="{C3380CC4-5D6E-409C-BE32-E72D297353CC}">
              <c16:uniqueId val="{00000003-9F42-4F3C-8C1E-5C0376465EF6}"/>
            </c:ext>
          </c:extLst>
        </c:ser>
        <c:ser>
          <c:idx val="4"/>
          <c:order val="4"/>
          <c:tx>
            <c:v>NNAR</c:v>
          </c:tx>
          <c:spPr>
            <a:ln w="19050" cap="rnd">
              <a:solidFill>
                <a:schemeClr val="accent5"/>
              </a:solidFill>
              <a:round/>
            </a:ln>
            <a:effectLst/>
          </c:spPr>
          <c:marker>
            <c:symbol val="none"/>
          </c:marker>
          <c:yVal>
            <c:numRef>
              <c:f>'Bagged Graphs'!$L$34:$L$40</c:f>
              <c:numCache>
                <c:formatCode>General</c:formatCode>
                <c:ptCount val="7"/>
                <c:pt idx="0">
                  <c:v>1.73374458696651</c:v>
                </c:pt>
                <c:pt idx="1">
                  <c:v>2.5810849932218498</c:v>
                </c:pt>
                <c:pt idx="2">
                  <c:v>1.8329598210567299</c:v>
                </c:pt>
                <c:pt idx="3">
                  <c:v>1.73465530146657</c:v>
                </c:pt>
                <c:pt idx="4">
                  <c:v>1.90613920604243</c:v>
                </c:pt>
                <c:pt idx="5">
                  <c:v>1.9372362806057599</c:v>
                </c:pt>
                <c:pt idx="6">
                  <c:v>1.8503235108246601</c:v>
                </c:pt>
              </c:numCache>
            </c:numRef>
          </c:yVal>
          <c:smooth val="1"/>
          <c:extLst xmlns:c16r2="http://schemas.microsoft.com/office/drawing/2015/06/chart">
            <c:ext xmlns:c16="http://schemas.microsoft.com/office/drawing/2014/chart" uri="{C3380CC4-5D6E-409C-BE32-E72D297353CC}">
              <c16:uniqueId val="{00000004-9F42-4F3C-8C1E-5C0376465EF6}"/>
            </c:ext>
          </c:extLst>
        </c:ser>
        <c:ser>
          <c:idx val="5"/>
          <c:order val="5"/>
          <c:tx>
            <c:v>MLP</c:v>
          </c:tx>
          <c:spPr>
            <a:ln w="19050" cap="rnd">
              <a:solidFill>
                <a:schemeClr val="accent6"/>
              </a:solidFill>
              <a:round/>
            </a:ln>
            <a:effectLst/>
          </c:spPr>
          <c:marker>
            <c:symbol val="none"/>
          </c:marker>
          <c:yVal>
            <c:numRef>
              <c:f>'Bagged Graphs'!$L$42:$L$48</c:f>
              <c:numCache>
                <c:formatCode>General</c:formatCode>
                <c:ptCount val="7"/>
                <c:pt idx="0">
                  <c:v>1.5532977416198199</c:v>
                </c:pt>
                <c:pt idx="1">
                  <c:v>2.5810849932218498</c:v>
                </c:pt>
                <c:pt idx="2">
                  <c:v>1.8329598210567299</c:v>
                </c:pt>
                <c:pt idx="3">
                  <c:v>1.73465530146657</c:v>
                </c:pt>
                <c:pt idx="4">
                  <c:v>1.90613920604243</c:v>
                </c:pt>
                <c:pt idx="5">
                  <c:v>1.9372362806057599</c:v>
                </c:pt>
                <c:pt idx="6">
                  <c:v>1.8503235108246601</c:v>
                </c:pt>
              </c:numCache>
            </c:numRef>
          </c:yVal>
          <c:smooth val="1"/>
          <c:extLst xmlns:c16r2="http://schemas.microsoft.com/office/drawing/2015/06/chart">
            <c:ext xmlns:c16="http://schemas.microsoft.com/office/drawing/2014/chart" uri="{C3380CC4-5D6E-409C-BE32-E72D297353CC}">
              <c16:uniqueId val="{00000005-9F42-4F3C-8C1E-5C0376465EF6}"/>
            </c:ext>
          </c:extLst>
        </c:ser>
        <c:dLbls>
          <c:showLegendKey val="0"/>
          <c:showVal val="0"/>
          <c:showCatName val="0"/>
          <c:showSerName val="0"/>
          <c:showPercent val="0"/>
          <c:showBubbleSize val="0"/>
        </c:dLbls>
        <c:axId val="246704288"/>
        <c:axId val="246707032"/>
      </c:scatterChart>
      <c:valAx>
        <c:axId val="246704288"/>
        <c:scaling>
          <c:orientation val="minMax"/>
          <c:max val="7"/>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Bootstrap</a:t>
                </a:r>
                <a:r>
                  <a:rPr lang="en-US" baseline="0"/>
                  <a:t> samples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6707032"/>
        <c:crosses val="autoZero"/>
        <c:crossBetween val="midCat"/>
      </c:valAx>
      <c:valAx>
        <c:axId val="246707032"/>
        <c:scaling>
          <c:orientation val="minMax"/>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RMSE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6704288"/>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4">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Plot</a:t>
            </a:r>
            <a:r>
              <a:rPr lang="en-US" baseline="0"/>
              <a:t> of RMSE of bagged models for </a:t>
            </a:r>
            <a:r>
              <a:rPr lang="en-US"/>
              <a:t>EI12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SARIMA</c:v>
          </c:tx>
          <c:spPr>
            <a:ln w="19050" cap="rnd">
              <a:solidFill>
                <a:schemeClr val="accent1"/>
              </a:solidFill>
              <a:round/>
            </a:ln>
            <a:effectLst/>
          </c:spPr>
          <c:marker>
            <c:symbol val="none"/>
          </c:marker>
          <c:yVal>
            <c:numRef>
              <c:f>'Bagged Graphs'!$M$2:$M$8</c:f>
              <c:numCache>
                <c:formatCode>General</c:formatCode>
                <c:ptCount val="7"/>
                <c:pt idx="0">
                  <c:v>4153.6360089275504</c:v>
                </c:pt>
                <c:pt idx="1">
                  <c:v>4130.4747322537896</c:v>
                </c:pt>
                <c:pt idx="2">
                  <c:v>4311.0119356794603</c:v>
                </c:pt>
                <c:pt idx="3">
                  <c:v>4142.0000673907698</c:v>
                </c:pt>
                <c:pt idx="4">
                  <c:v>4525.7020854626498</c:v>
                </c:pt>
                <c:pt idx="5">
                  <c:v>4192.12201018833</c:v>
                </c:pt>
                <c:pt idx="6">
                  <c:v>4229.5190060029499</c:v>
                </c:pt>
              </c:numCache>
            </c:numRef>
          </c:yVal>
          <c:smooth val="1"/>
          <c:extLst xmlns:c16r2="http://schemas.microsoft.com/office/drawing/2015/06/chart">
            <c:ext xmlns:c16="http://schemas.microsoft.com/office/drawing/2014/chart" uri="{C3380CC4-5D6E-409C-BE32-E72D297353CC}">
              <c16:uniqueId val="{00000000-6623-45B8-9BCF-544018AD3B61}"/>
            </c:ext>
          </c:extLst>
        </c:ser>
        <c:ser>
          <c:idx val="1"/>
          <c:order val="1"/>
          <c:tx>
            <c:v>ETS</c:v>
          </c:tx>
          <c:spPr>
            <a:ln w="19050" cap="rnd">
              <a:solidFill>
                <a:schemeClr val="accent2"/>
              </a:solidFill>
              <a:round/>
            </a:ln>
            <a:effectLst/>
          </c:spPr>
          <c:marker>
            <c:symbol val="none"/>
          </c:marker>
          <c:yVal>
            <c:numRef>
              <c:f>'Bagged Graphs'!$M$10:$M$16</c:f>
              <c:numCache>
                <c:formatCode>General</c:formatCode>
                <c:ptCount val="7"/>
                <c:pt idx="0">
                  <c:v>3015.4341771925501</c:v>
                </c:pt>
                <c:pt idx="1">
                  <c:v>3343.7930371412099</c:v>
                </c:pt>
                <c:pt idx="2">
                  <c:v>3249.7561611317001</c:v>
                </c:pt>
                <c:pt idx="3">
                  <c:v>3314.2888409459301</c:v>
                </c:pt>
                <c:pt idx="4">
                  <c:v>3111.6861100195101</c:v>
                </c:pt>
                <c:pt idx="5">
                  <c:v>3235.4208951555902</c:v>
                </c:pt>
                <c:pt idx="6">
                  <c:v>3243.5352374853501</c:v>
                </c:pt>
              </c:numCache>
            </c:numRef>
          </c:yVal>
          <c:smooth val="1"/>
          <c:extLst xmlns:c16r2="http://schemas.microsoft.com/office/drawing/2015/06/chart">
            <c:ext xmlns:c16="http://schemas.microsoft.com/office/drawing/2014/chart" uri="{C3380CC4-5D6E-409C-BE32-E72D297353CC}">
              <c16:uniqueId val="{00000001-6623-45B8-9BCF-544018AD3B61}"/>
            </c:ext>
          </c:extLst>
        </c:ser>
        <c:ser>
          <c:idx val="2"/>
          <c:order val="2"/>
          <c:tx>
            <c:v>STL+SARIMA</c:v>
          </c:tx>
          <c:spPr>
            <a:ln w="19050" cap="rnd">
              <a:solidFill>
                <a:schemeClr val="accent3"/>
              </a:solidFill>
              <a:round/>
            </a:ln>
            <a:effectLst/>
          </c:spPr>
          <c:marker>
            <c:symbol val="none"/>
          </c:marker>
          <c:yVal>
            <c:numRef>
              <c:f>'Bagged Graphs'!$M$18:$M$24</c:f>
              <c:numCache>
                <c:formatCode>General</c:formatCode>
                <c:ptCount val="7"/>
                <c:pt idx="0">
                  <c:v>3702.5345096660799</c:v>
                </c:pt>
                <c:pt idx="1">
                  <c:v>3544.37839853572</c:v>
                </c:pt>
                <c:pt idx="2">
                  <c:v>3572.3071959063</c:v>
                </c:pt>
                <c:pt idx="3">
                  <c:v>3478.6026911713602</c:v>
                </c:pt>
                <c:pt idx="4">
                  <c:v>3459.6466101649598</c:v>
                </c:pt>
                <c:pt idx="5">
                  <c:v>3422.0356903786501</c:v>
                </c:pt>
                <c:pt idx="6">
                  <c:v>3455.2719482935599</c:v>
                </c:pt>
              </c:numCache>
            </c:numRef>
          </c:yVal>
          <c:smooth val="1"/>
          <c:extLst xmlns:c16r2="http://schemas.microsoft.com/office/drawing/2015/06/chart">
            <c:ext xmlns:c16="http://schemas.microsoft.com/office/drawing/2014/chart" uri="{C3380CC4-5D6E-409C-BE32-E72D297353CC}">
              <c16:uniqueId val="{00000002-6623-45B8-9BCF-544018AD3B61}"/>
            </c:ext>
          </c:extLst>
        </c:ser>
        <c:ser>
          <c:idx val="3"/>
          <c:order val="3"/>
          <c:tx>
            <c:v>STL+ETS</c:v>
          </c:tx>
          <c:spPr>
            <a:ln w="19050" cap="rnd">
              <a:solidFill>
                <a:schemeClr val="accent4"/>
              </a:solidFill>
              <a:round/>
            </a:ln>
            <a:effectLst/>
          </c:spPr>
          <c:marker>
            <c:symbol val="none"/>
          </c:marker>
          <c:yVal>
            <c:numRef>
              <c:f>'Bagged Graphs'!$M$26:$M$32</c:f>
              <c:numCache>
                <c:formatCode>General</c:formatCode>
                <c:ptCount val="7"/>
                <c:pt idx="0">
                  <c:v>3757.13033250542</c:v>
                </c:pt>
                <c:pt idx="1">
                  <c:v>3462.85431308953</c:v>
                </c:pt>
                <c:pt idx="2">
                  <c:v>3589.1152187244702</c:v>
                </c:pt>
                <c:pt idx="3">
                  <c:v>3462.1803021112</c:v>
                </c:pt>
                <c:pt idx="4">
                  <c:v>3422.7674612793298</c:v>
                </c:pt>
                <c:pt idx="5">
                  <c:v>3393.7184702309501</c:v>
                </c:pt>
                <c:pt idx="6">
                  <c:v>3447.8190942944502</c:v>
                </c:pt>
              </c:numCache>
            </c:numRef>
          </c:yVal>
          <c:smooth val="1"/>
          <c:extLst xmlns:c16r2="http://schemas.microsoft.com/office/drawing/2015/06/chart">
            <c:ext xmlns:c16="http://schemas.microsoft.com/office/drawing/2014/chart" uri="{C3380CC4-5D6E-409C-BE32-E72D297353CC}">
              <c16:uniqueId val="{00000003-6623-45B8-9BCF-544018AD3B61}"/>
            </c:ext>
          </c:extLst>
        </c:ser>
        <c:ser>
          <c:idx val="4"/>
          <c:order val="4"/>
          <c:tx>
            <c:v>NNAR</c:v>
          </c:tx>
          <c:spPr>
            <a:ln w="19050" cap="rnd">
              <a:solidFill>
                <a:schemeClr val="accent5"/>
              </a:solidFill>
              <a:round/>
            </a:ln>
            <a:effectLst/>
          </c:spPr>
          <c:marker>
            <c:symbol val="none"/>
          </c:marker>
          <c:yVal>
            <c:numRef>
              <c:f>'Bagged Graphs'!$M$34:$M$40</c:f>
              <c:numCache>
                <c:formatCode>General</c:formatCode>
                <c:ptCount val="7"/>
                <c:pt idx="0">
                  <c:v>6628.9422535144404</c:v>
                </c:pt>
                <c:pt idx="1">
                  <c:v>3841.6367787781701</c:v>
                </c:pt>
                <c:pt idx="2">
                  <c:v>3833.23860948009</c:v>
                </c:pt>
                <c:pt idx="3">
                  <c:v>4486.2371463489799</c:v>
                </c:pt>
                <c:pt idx="4">
                  <c:v>4083.0587526166701</c:v>
                </c:pt>
                <c:pt idx="5">
                  <c:v>6514.7951508536398</c:v>
                </c:pt>
                <c:pt idx="6">
                  <c:v>4795.2916658561498</c:v>
                </c:pt>
              </c:numCache>
            </c:numRef>
          </c:yVal>
          <c:smooth val="1"/>
          <c:extLst xmlns:c16r2="http://schemas.microsoft.com/office/drawing/2015/06/chart">
            <c:ext xmlns:c16="http://schemas.microsoft.com/office/drawing/2014/chart" uri="{C3380CC4-5D6E-409C-BE32-E72D297353CC}">
              <c16:uniqueId val="{00000004-6623-45B8-9BCF-544018AD3B61}"/>
            </c:ext>
          </c:extLst>
        </c:ser>
        <c:ser>
          <c:idx val="5"/>
          <c:order val="5"/>
          <c:tx>
            <c:v>MLP</c:v>
          </c:tx>
          <c:spPr>
            <a:ln w="19050" cap="rnd">
              <a:solidFill>
                <a:schemeClr val="accent6"/>
              </a:solidFill>
              <a:round/>
            </a:ln>
            <a:effectLst/>
          </c:spPr>
          <c:marker>
            <c:symbol val="none"/>
          </c:marker>
          <c:yVal>
            <c:numRef>
              <c:f>'Bagged Graphs'!$M$42:$M$48</c:f>
              <c:numCache>
                <c:formatCode>General</c:formatCode>
                <c:ptCount val="7"/>
                <c:pt idx="0">
                  <c:v>6705.08125365243</c:v>
                </c:pt>
                <c:pt idx="1">
                  <c:v>3841.6367787781701</c:v>
                </c:pt>
                <c:pt idx="2">
                  <c:v>3833.23860948009</c:v>
                </c:pt>
                <c:pt idx="3">
                  <c:v>4486.2371463489799</c:v>
                </c:pt>
                <c:pt idx="4">
                  <c:v>4083.0587526166701</c:v>
                </c:pt>
                <c:pt idx="5">
                  <c:v>6514.7951508536398</c:v>
                </c:pt>
                <c:pt idx="6">
                  <c:v>4795.2916658561498</c:v>
                </c:pt>
              </c:numCache>
            </c:numRef>
          </c:yVal>
          <c:smooth val="1"/>
          <c:extLst xmlns:c16r2="http://schemas.microsoft.com/office/drawing/2015/06/chart">
            <c:ext xmlns:c16="http://schemas.microsoft.com/office/drawing/2014/chart" uri="{C3380CC4-5D6E-409C-BE32-E72D297353CC}">
              <c16:uniqueId val="{00000005-6623-45B8-9BCF-544018AD3B61}"/>
            </c:ext>
          </c:extLst>
        </c:ser>
        <c:dLbls>
          <c:showLegendKey val="0"/>
          <c:showVal val="0"/>
          <c:showCatName val="0"/>
          <c:showSerName val="0"/>
          <c:showPercent val="0"/>
          <c:showBubbleSize val="0"/>
        </c:dLbls>
        <c:axId val="246701152"/>
        <c:axId val="246707816"/>
      </c:scatterChart>
      <c:valAx>
        <c:axId val="246701152"/>
        <c:scaling>
          <c:orientation val="minMax"/>
          <c:max val="7"/>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Bootstrap</a:t>
                </a:r>
                <a:r>
                  <a:rPr lang="en-US" baseline="0"/>
                  <a:t> smaples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6707816"/>
        <c:crosses val="autoZero"/>
        <c:crossBetween val="midCat"/>
      </c:valAx>
      <c:valAx>
        <c:axId val="246707816"/>
        <c:scaling>
          <c:orientation val="minMax"/>
          <c:min val="25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RMSE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6701152"/>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solidFill>
                  <a:schemeClr val="tx1"/>
                </a:solidFill>
                <a:latin typeface="Times New Roman" panose="02020603050405020304" pitchFamily="18" charset="0"/>
                <a:cs typeface="Times New Roman" panose="02020603050405020304" pitchFamily="18" charset="0"/>
              </a:rPr>
              <a:t>Time Profile of Indicator EI3</a:t>
            </a:r>
          </a:p>
        </c:rich>
      </c:tx>
      <c:overlay val="0"/>
      <c:spPr>
        <a:noFill/>
        <a:ln>
          <a:noFill/>
        </a:ln>
        <a:effectLst/>
      </c:spPr>
    </c:title>
    <c:autoTitleDeleted val="0"/>
    <c:plotArea>
      <c:layout/>
      <c:lineChart>
        <c:grouping val="standard"/>
        <c:varyColors val="0"/>
        <c:ser>
          <c:idx val="0"/>
          <c:order val="0"/>
          <c:tx>
            <c:v>EI3</c:v>
          </c:tx>
          <c:spPr>
            <a:ln w="28575" cap="rnd">
              <a:solidFill>
                <a:schemeClr val="accent4"/>
              </a:solidFill>
              <a:round/>
            </a:ln>
            <a:effectLst/>
          </c:spPr>
          <c:marker>
            <c:symbol val="none"/>
          </c:marker>
          <c:cat>
            <c:numRef>
              <c:f>Sheet1!$A$2:$A$205</c:f>
              <c:numCache>
                <c:formatCode>yyyy\-mm\-dd</c:formatCode>
                <c:ptCount val="204"/>
                <c:pt idx="0">
                  <c:v>38718</c:v>
                </c:pt>
                <c:pt idx="1">
                  <c:v>38749</c:v>
                </c:pt>
                <c:pt idx="2">
                  <c:v>38777</c:v>
                </c:pt>
                <c:pt idx="3">
                  <c:v>38808</c:v>
                </c:pt>
                <c:pt idx="4">
                  <c:v>38838</c:v>
                </c:pt>
                <c:pt idx="5">
                  <c:v>38869</c:v>
                </c:pt>
                <c:pt idx="6">
                  <c:v>38899</c:v>
                </c:pt>
                <c:pt idx="7">
                  <c:v>38930</c:v>
                </c:pt>
                <c:pt idx="8">
                  <c:v>38961</c:v>
                </c:pt>
                <c:pt idx="9">
                  <c:v>38991</c:v>
                </c:pt>
                <c:pt idx="10">
                  <c:v>39022</c:v>
                </c:pt>
                <c:pt idx="11">
                  <c:v>39052</c:v>
                </c:pt>
                <c:pt idx="12">
                  <c:v>39083</c:v>
                </c:pt>
                <c:pt idx="13">
                  <c:v>39114</c:v>
                </c:pt>
                <c:pt idx="14">
                  <c:v>39142</c:v>
                </c:pt>
                <c:pt idx="15">
                  <c:v>39173</c:v>
                </c:pt>
                <c:pt idx="16">
                  <c:v>39203</c:v>
                </c:pt>
                <c:pt idx="17">
                  <c:v>39234</c:v>
                </c:pt>
                <c:pt idx="18">
                  <c:v>39264</c:v>
                </c:pt>
                <c:pt idx="19">
                  <c:v>39295</c:v>
                </c:pt>
                <c:pt idx="20">
                  <c:v>39326</c:v>
                </c:pt>
                <c:pt idx="21">
                  <c:v>39356</c:v>
                </c:pt>
                <c:pt idx="22">
                  <c:v>39387</c:v>
                </c:pt>
                <c:pt idx="23">
                  <c:v>39417</c:v>
                </c:pt>
                <c:pt idx="24">
                  <c:v>39448</c:v>
                </c:pt>
                <c:pt idx="25">
                  <c:v>39479</c:v>
                </c:pt>
                <c:pt idx="26">
                  <c:v>39508</c:v>
                </c:pt>
                <c:pt idx="27">
                  <c:v>39539</c:v>
                </c:pt>
                <c:pt idx="28">
                  <c:v>39569</c:v>
                </c:pt>
                <c:pt idx="29">
                  <c:v>39600</c:v>
                </c:pt>
                <c:pt idx="30">
                  <c:v>39630</c:v>
                </c:pt>
                <c:pt idx="31">
                  <c:v>39661</c:v>
                </c:pt>
                <c:pt idx="32">
                  <c:v>39692</c:v>
                </c:pt>
                <c:pt idx="33">
                  <c:v>39722</c:v>
                </c:pt>
                <c:pt idx="34">
                  <c:v>39753</c:v>
                </c:pt>
                <c:pt idx="35">
                  <c:v>39783</c:v>
                </c:pt>
                <c:pt idx="36">
                  <c:v>39814</c:v>
                </c:pt>
                <c:pt idx="37">
                  <c:v>39845</c:v>
                </c:pt>
                <c:pt idx="38">
                  <c:v>39873</c:v>
                </c:pt>
                <c:pt idx="39">
                  <c:v>39904</c:v>
                </c:pt>
                <c:pt idx="40">
                  <c:v>39934</c:v>
                </c:pt>
                <c:pt idx="41">
                  <c:v>39965</c:v>
                </c:pt>
                <c:pt idx="42">
                  <c:v>39995</c:v>
                </c:pt>
                <c:pt idx="43">
                  <c:v>40026</c:v>
                </c:pt>
                <c:pt idx="44">
                  <c:v>40057</c:v>
                </c:pt>
                <c:pt idx="45">
                  <c:v>40087</c:v>
                </c:pt>
                <c:pt idx="46">
                  <c:v>40118</c:v>
                </c:pt>
                <c:pt idx="47">
                  <c:v>40148</c:v>
                </c:pt>
                <c:pt idx="48">
                  <c:v>40179</c:v>
                </c:pt>
                <c:pt idx="49">
                  <c:v>40210</c:v>
                </c:pt>
                <c:pt idx="50">
                  <c:v>40238</c:v>
                </c:pt>
                <c:pt idx="51">
                  <c:v>40269</c:v>
                </c:pt>
                <c:pt idx="52">
                  <c:v>40299</c:v>
                </c:pt>
                <c:pt idx="53">
                  <c:v>40330</c:v>
                </c:pt>
                <c:pt idx="54">
                  <c:v>40360</c:v>
                </c:pt>
                <c:pt idx="55">
                  <c:v>40391</c:v>
                </c:pt>
                <c:pt idx="56">
                  <c:v>40422</c:v>
                </c:pt>
                <c:pt idx="57">
                  <c:v>40452</c:v>
                </c:pt>
                <c:pt idx="58">
                  <c:v>40483</c:v>
                </c:pt>
                <c:pt idx="59">
                  <c:v>40513</c:v>
                </c:pt>
                <c:pt idx="60">
                  <c:v>40544</c:v>
                </c:pt>
                <c:pt idx="61">
                  <c:v>40575</c:v>
                </c:pt>
                <c:pt idx="62">
                  <c:v>40603</c:v>
                </c:pt>
                <c:pt idx="63">
                  <c:v>40634</c:v>
                </c:pt>
                <c:pt idx="64">
                  <c:v>40664</c:v>
                </c:pt>
                <c:pt idx="65">
                  <c:v>40695</c:v>
                </c:pt>
                <c:pt idx="66">
                  <c:v>40725</c:v>
                </c:pt>
                <c:pt idx="67">
                  <c:v>40756</c:v>
                </c:pt>
                <c:pt idx="68">
                  <c:v>40787</c:v>
                </c:pt>
                <c:pt idx="69">
                  <c:v>40817</c:v>
                </c:pt>
                <c:pt idx="70">
                  <c:v>40848</c:v>
                </c:pt>
                <c:pt idx="71">
                  <c:v>40878</c:v>
                </c:pt>
                <c:pt idx="72">
                  <c:v>40909</c:v>
                </c:pt>
                <c:pt idx="73">
                  <c:v>40940</c:v>
                </c:pt>
                <c:pt idx="74">
                  <c:v>40969</c:v>
                </c:pt>
                <c:pt idx="75">
                  <c:v>41000</c:v>
                </c:pt>
                <c:pt idx="76">
                  <c:v>41030</c:v>
                </c:pt>
                <c:pt idx="77">
                  <c:v>41061</c:v>
                </c:pt>
                <c:pt idx="78">
                  <c:v>41091</c:v>
                </c:pt>
                <c:pt idx="79">
                  <c:v>41122</c:v>
                </c:pt>
                <c:pt idx="80">
                  <c:v>41153</c:v>
                </c:pt>
                <c:pt idx="81">
                  <c:v>41183</c:v>
                </c:pt>
                <c:pt idx="82">
                  <c:v>41214</c:v>
                </c:pt>
                <c:pt idx="83">
                  <c:v>41244</c:v>
                </c:pt>
                <c:pt idx="84">
                  <c:v>41275</c:v>
                </c:pt>
                <c:pt idx="85">
                  <c:v>41306</c:v>
                </c:pt>
                <c:pt idx="86">
                  <c:v>41334</c:v>
                </c:pt>
                <c:pt idx="87">
                  <c:v>41365</c:v>
                </c:pt>
                <c:pt idx="88">
                  <c:v>41395</c:v>
                </c:pt>
                <c:pt idx="89">
                  <c:v>41426</c:v>
                </c:pt>
                <c:pt idx="90">
                  <c:v>41456</c:v>
                </c:pt>
                <c:pt idx="91">
                  <c:v>41487</c:v>
                </c:pt>
                <c:pt idx="92">
                  <c:v>41518</c:v>
                </c:pt>
                <c:pt idx="93">
                  <c:v>41548</c:v>
                </c:pt>
                <c:pt idx="94">
                  <c:v>41579</c:v>
                </c:pt>
                <c:pt idx="95">
                  <c:v>41609</c:v>
                </c:pt>
                <c:pt idx="96">
                  <c:v>41640</c:v>
                </c:pt>
                <c:pt idx="97">
                  <c:v>41671</c:v>
                </c:pt>
                <c:pt idx="98">
                  <c:v>41699</c:v>
                </c:pt>
                <c:pt idx="99">
                  <c:v>41730</c:v>
                </c:pt>
                <c:pt idx="100">
                  <c:v>41760</c:v>
                </c:pt>
                <c:pt idx="101">
                  <c:v>41791</c:v>
                </c:pt>
                <c:pt idx="102">
                  <c:v>41821</c:v>
                </c:pt>
                <c:pt idx="103">
                  <c:v>41852</c:v>
                </c:pt>
                <c:pt idx="104">
                  <c:v>41883</c:v>
                </c:pt>
                <c:pt idx="105">
                  <c:v>41913</c:v>
                </c:pt>
                <c:pt idx="106">
                  <c:v>41944</c:v>
                </c:pt>
                <c:pt idx="107">
                  <c:v>41974</c:v>
                </c:pt>
                <c:pt idx="108">
                  <c:v>42005</c:v>
                </c:pt>
                <c:pt idx="109">
                  <c:v>42036</c:v>
                </c:pt>
                <c:pt idx="110">
                  <c:v>42064</c:v>
                </c:pt>
                <c:pt idx="111">
                  <c:v>42095</c:v>
                </c:pt>
                <c:pt idx="112">
                  <c:v>42125</c:v>
                </c:pt>
                <c:pt idx="113">
                  <c:v>42156</c:v>
                </c:pt>
                <c:pt idx="114">
                  <c:v>42186</c:v>
                </c:pt>
                <c:pt idx="115">
                  <c:v>42217</c:v>
                </c:pt>
                <c:pt idx="116">
                  <c:v>42248</c:v>
                </c:pt>
                <c:pt idx="117">
                  <c:v>42278</c:v>
                </c:pt>
                <c:pt idx="118">
                  <c:v>42309</c:v>
                </c:pt>
                <c:pt idx="119">
                  <c:v>42339</c:v>
                </c:pt>
                <c:pt idx="120">
                  <c:v>42370</c:v>
                </c:pt>
                <c:pt idx="121">
                  <c:v>42401</c:v>
                </c:pt>
                <c:pt idx="122">
                  <c:v>42430</c:v>
                </c:pt>
                <c:pt idx="123">
                  <c:v>42461</c:v>
                </c:pt>
                <c:pt idx="124">
                  <c:v>42491</c:v>
                </c:pt>
                <c:pt idx="125">
                  <c:v>42522</c:v>
                </c:pt>
                <c:pt idx="126">
                  <c:v>42552</c:v>
                </c:pt>
                <c:pt idx="127">
                  <c:v>42583</c:v>
                </c:pt>
                <c:pt idx="128">
                  <c:v>42614</c:v>
                </c:pt>
                <c:pt idx="129">
                  <c:v>42644</c:v>
                </c:pt>
                <c:pt idx="130">
                  <c:v>42675</c:v>
                </c:pt>
                <c:pt idx="131">
                  <c:v>42705</c:v>
                </c:pt>
                <c:pt idx="132">
                  <c:v>42736</c:v>
                </c:pt>
                <c:pt idx="133">
                  <c:v>42767</c:v>
                </c:pt>
                <c:pt idx="134">
                  <c:v>42795</c:v>
                </c:pt>
                <c:pt idx="135">
                  <c:v>42826</c:v>
                </c:pt>
                <c:pt idx="136">
                  <c:v>42856</c:v>
                </c:pt>
                <c:pt idx="137">
                  <c:v>42887</c:v>
                </c:pt>
                <c:pt idx="138">
                  <c:v>42917</c:v>
                </c:pt>
                <c:pt idx="139">
                  <c:v>42948</c:v>
                </c:pt>
                <c:pt idx="140">
                  <c:v>42979</c:v>
                </c:pt>
                <c:pt idx="141">
                  <c:v>43009</c:v>
                </c:pt>
                <c:pt idx="142">
                  <c:v>43040</c:v>
                </c:pt>
                <c:pt idx="143">
                  <c:v>43070</c:v>
                </c:pt>
                <c:pt idx="144">
                  <c:v>43101</c:v>
                </c:pt>
                <c:pt idx="145">
                  <c:v>43132</c:v>
                </c:pt>
                <c:pt idx="146">
                  <c:v>43160</c:v>
                </c:pt>
                <c:pt idx="147">
                  <c:v>43191</c:v>
                </c:pt>
                <c:pt idx="148">
                  <c:v>43221</c:v>
                </c:pt>
                <c:pt idx="149">
                  <c:v>43252</c:v>
                </c:pt>
                <c:pt idx="150">
                  <c:v>43282</c:v>
                </c:pt>
                <c:pt idx="151">
                  <c:v>43313</c:v>
                </c:pt>
                <c:pt idx="152">
                  <c:v>43344</c:v>
                </c:pt>
                <c:pt idx="153">
                  <c:v>43374</c:v>
                </c:pt>
                <c:pt idx="154">
                  <c:v>43405</c:v>
                </c:pt>
                <c:pt idx="155">
                  <c:v>43435</c:v>
                </c:pt>
                <c:pt idx="156">
                  <c:v>43466</c:v>
                </c:pt>
                <c:pt idx="157">
                  <c:v>43497</c:v>
                </c:pt>
                <c:pt idx="158">
                  <c:v>43525</c:v>
                </c:pt>
                <c:pt idx="159">
                  <c:v>43556</c:v>
                </c:pt>
                <c:pt idx="160">
                  <c:v>43586</c:v>
                </c:pt>
                <c:pt idx="161">
                  <c:v>43617</c:v>
                </c:pt>
                <c:pt idx="162">
                  <c:v>43647</c:v>
                </c:pt>
                <c:pt idx="163">
                  <c:v>43678</c:v>
                </c:pt>
                <c:pt idx="164">
                  <c:v>43709</c:v>
                </c:pt>
                <c:pt idx="165">
                  <c:v>43739</c:v>
                </c:pt>
                <c:pt idx="166">
                  <c:v>43770</c:v>
                </c:pt>
                <c:pt idx="167">
                  <c:v>43800</c:v>
                </c:pt>
                <c:pt idx="168">
                  <c:v>43831</c:v>
                </c:pt>
                <c:pt idx="169">
                  <c:v>43862</c:v>
                </c:pt>
                <c:pt idx="170">
                  <c:v>43891</c:v>
                </c:pt>
                <c:pt idx="171">
                  <c:v>43922</c:v>
                </c:pt>
                <c:pt idx="172">
                  <c:v>43952</c:v>
                </c:pt>
                <c:pt idx="173">
                  <c:v>43983</c:v>
                </c:pt>
                <c:pt idx="174">
                  <c:v>44013</c:v>
                </c:pt>
                <c:pt idx="175">
                  <c:v>44044</c:v>
                </c:pt>
                <c:pt idx="176">
                  <c:v>44075</c:v>
                </c:pt>
                <c:pt idx="177">
                  <c:v>44105</c:v>
                </c:pt>
                <c:pt idx="178">
                  <c:v>44136</c:v>
                </c:pt>
                <c:pt idx="179">
                  <c:v>44166</c:v>
                </c:pt>
                <c:pt idx="180">
                  <c:v>44197</c:v>
                </c:pt>
                <c:pt idx="181">
                  <c:v>44228</c:v>
                </c:pt>
                <c:pt idx="182">
                  <c:v>44256</c:v>
                </c:pt>
                <c:pt idx="183">
                  <c:v>44287</c:v>
                </c:pt>
                <c:pt idx="184">
                  <c:v>44317</c:v>
                </c:pt>
                <c:pt idx="185">
                  <c:v>44348</c:v>
                </c:pt>
                <c:pt idx="186">
                  <c:v>44378</c:v>
                </c:pt>
                <c:pt idx="187">
                  <c:v>44409</c:v>
                </c:pt>
                <c:pt idx="188">
                  <c:v>44440</c:v>
                </c:pt>
                <c:pt idx="189">
                  <c:v>44470</c:v>
                </c:pt>
                <c:pt idx="190">
                  <c:v>44501</c:v>
                </c:pt>
                <c:pt idx="191">
                  <c:v>44531</c:v>
                </c:pt>
                <c:pt idx="192">
                  <c:v>44562</c:v>
                </c:pt>
                <c:pt idx="193">
                  <c:v>44593</c:v>
                </c:pt>
                <c:pt idx="194">
                  <c:v>44621</c:v>
                </c:pt>
                <c:pt idx="195">
                  <c:v>44652</c:v>
                </c:pt>
                <c:pt idx="196">
                  <c:v>44682</c:v>
                </c:pt>
                <c:pt idx="197">
                  <c:v>44713</c:v>
                </c:pt>
                <c:pt idx="198">
                  <c:v>44743</c:v>
                </c:pt>
                <c:pt idx="199">
                  <c:v>44774</c:v>
                </c:pt>
                <c:pt idx="200">
                  <c:v>44805</c:v>
                </c:pt>
                <c:pt idx="201">
                  <c:v>44835</c:v>
                </c:pt>
                <c:pt idx="202">
                  <c:v>44866</c:v>
                </c:pt>
                <c:pt idx="203">
                  <c:v>44896</c:v>
                </c:pt>
              </c:numCache>
            </c:numRef>
          </c:cat>
          <c:val>
            <c:numRef>
              <c:f>Sheet1!$D$2:$D$205</c:f>
              <c:numCache>
                <c:formatCode>#,##0.00</c:formatCode>
                <c:ptCount val="204"/>
                <c:pt idx="0">
                  <c:v>9542.018</c:v>
                </c:pt>
                <c:pt idx="1">
                  <c:v>10087.817999999985</c:v>
                </c:pt>
                <c:pt idx="2">
                  <c:v>10854.62</c:v>
                </c:pt>
                <c:pt idx="3">
                  <c:v>11697.773999999992</c:v>
                </c:pt>
                <c:pt idx="4">
                  <c:v>11618.441000000004</c:v>
                </c:pt>
                <c:pt idx="5">
                  <c:v>9913.0110000000004</c:v>
                </c:pt>
                <c:pt idx="6">
                  <c:v>10557.153</c:v>
                </c:pt>
                <c:pt idx="7">
                  <c:v>11305.385999999988</c:v>
                </c:pt>
                <c:pt idx="8">
                  <c:v>12035.692999999992</c:v>
                </c:pt>
                <c:pt idx="9">
                  <c:v>12623.147000000004</c:v>
                </c:pt>
                <c:pt idx="10">
                  <c:v>13415.790999999992</c:v>
                </c:pt>
                <c:pt idx="11">
                  <c:v>13620.842000000002</c:v>
                </c:pt>
                <c:pt idx="12">
                  <c:v>13998.329</c:v>
                </c:pt>
                <c:pt idx="13">
                  <c:v>14153.343999999992</c:v>
                </c:pt>
                <c:pt idx="14">
                  <c:v>12869.858999999988</c:v>
                </c:pt>
                <c:pt idx="15">
                  <c:v>13448.183999999992</c:v>
                </c:pt>
                <c:pt idx="16">
                  <c:v>14131.762000000002</c:v>
                </c:pt>
                <c:pt idx="17">
                  <c:v>14334.304999999991</c:v>
                </c:pt>
                <c:pt idx="18">
                  <c:v>15253.415000000001</c:v>
                </c:pt>
                <c:pt idx="19">
                  <c:v>14788.692999999992</c:v>
                </c:pt>
                <c:pt idx="20">
                  <c:v>16046.021000000002</c:v>
                </c:pt>
                <c:pt idx="21">
                  <c:v>18449.367999999999</c:v>
                </c:pt>
                <c:pt idx="22">
                  <c:v>19259.545999999998</c:v>
                </c:pt>
                <c:pt idx="23">
                  <c:v>19796.905999999999</c:v>
                </c:pt>
                <c:pt idx="24">
                  <c:v>19325.651999999984</c:v>
                </c:pt>
                <c:pt idx="25">
                  <c:v>17727.538999999997</c:v>
                </c:pt>
                <c:pt idx="26">
                  <c:v>15791.553</c:v>
                </c:pt>
                <c:pt idx="27">
                  <c:v>16277.662</c:v>
                </c:pt>
                <c:pt idx="28">
                  <c:v>16983.421999999999</c:v>
                </c:pt>
                <c:pt idx="29">
                  <c:v>14997.278</c:v>
                </c:pt>
                <c:pt idx="30">
                  <c:v>13716.183999999992</c:v>
                </c:pt>
                <c:pt idx="31">
                  <c:v>14722.230000000007</c:v>
                </c:pt>
                <c:pt idx="32">
                  <c:v>13993.128000000002</c:v>
                </c:pt>
                <c:pt idx="33">
                  <c:v>10627.021000000002</c:v>
                </c:pt>
                <c:pt idx="34">
                  <c:v>9436.7139999999927</c:v>
                </c:pt>
                <c:pt idx="35">
                  <c:v>9500.7219999999925</c:v>
                </c:pt>
                <c:pt idx="36">
                  <c:v>9330.4349999999922</c:v>
                </c:pt>
                <c:pt idx="37">
                  <c:v>9170.790999999992</c:v>
                </c:pt>
                <c:pt idx="38">
                  <c:v>8919.5370000000003</c:v>
                </c:pt>
                <c:pt idx="39">
                  <c:v>10888.564</c:v>
                </c:pt>
                <c:pt idx="40">
                  <c:v>12967.911</c:v>
                </c:pt>
                <c:pt idx="41">
                  <c:v>14782.468000000001</c:v>
                </c:pt>
                <c:pt idx="42">
                  <c:v>14635.192999999992</c:v>
                </c:pt>
                <c:pt idx="43">
                  <c:v>15414.669</c:v>
                </c:pt>
                <c:pt idx="44">
                  <c:v>16372.876999999988</c:v>
                </c:pt>
                <c:pt idx="45">
                  <c:v>16848.841</c:v>
                </c:pt>
                <c:pt idx="46">
                  <c:v>16646.766000000014</c:v>
                </c:pt>
                <c:pt idx="47">
                  <c:v>17113.812000000002</c:v>
                </c:pt>
                <c:pt idx="48">
                  <c:v>17247.292000000001</c:v>
                </c:pt>
                <c:pt idx="49">
                  <c:v>16195.652</c:v>
                </c:pt>
                <c:pt idx="50">
                  <c:v>17271.2</c:v>
                </c:pt>
                <c:pt idx="51">
                  <c:v>17685.79</c:v>
                </c:pt>
                <c:pt idx="52">
                  <c:v>16844.535</c:v>
                </c:pt>
                <c:pt idx="53">
                  <c:v>17299.753000000001</c:v>
                </c:pt>
                <c:pt idx="54">
                  <c:v>17847.830999999984</c:v>
                </c:pt>
                <c:pt idx="55">
                  <c:v>18176.863000000001</c:v>
                </c:pt>
                <c:pt idx="56">
                  <c:v>19327.710999999996</c:v>
                </c:pt>
                <c:pt idx="57">
                  <c:v>20249.753000000001</c:v>
                </c:pt>
                <c:pt idx="58">
                  <c:v>20114.481000000014</c:v>
                </c:pt>
                <c:pt idx="59">
                  <c:v>19924.862000000001</c:v>
                </c:pt>
                <c:pt idx="60">
                  <c:v>19273.346000000001</c:v>
                </c:pt>
                <c:pt idx="61">
                  <c:v>18036.617999999984</c:v>
                </c:pt>
                <c:pt idx="62">
                  <c:v>18456.402999999998</c:v>
                </c:pt>
                <c:pt idx="63">
                  <c:v>19460.198</c:v>
                </c:pt>
                <c:pt idx="64">
                  <c:v>18325.45</c:v>
                </c:pt>
                <c:pt idx="65">
                  <c:v>18228.936000000005</c:v>
                </c:pt>
                <c:pt idx="66">
                  <c:v>18616.407999999999</c:v>
                </c:pt>
                <c:pt idx="67">
                  <c:v>16876.278999999999</c:v>
                </c:pt>
                <c:pt idx="68">
                  <c:v>16693.954000000005</c:v>
                </c:pt>
                <c:pt idx="69">
                  <c:v>16795.963000000014</c:v>
                </c:pt>
                <c:pt idx="70">
                  <c:v>16737.009999999984</c:v>
                </c:pt>
                <c:pt idx="71">
                  <c:v>15998.391</c:v>
                </c:pt>
                <c:pt idx="72">
                  <c:v>16413.401999999998</c:v>
                </c:pt>
                <c:pt idx="73">
                  <c:v>17857.900000000001</c:v>
                </c:pt>
                <c:pt idx="74">
                  <c:v>17393.54</c:v>
                </c:pt>
                <c:pt idx="75">
                  <c:v>17306.855</c:v>
                </c:pt>
                <c:pt idx="76">
                  <c:v>16436.343000000001</c:v>
                </c:pt>
                <c:pt idx="77">
                  <c:v>16737.144</c:v>
                </c:pt>
                <c:pt idx="78">
                  <c:v>17210.194</c:v>
                </c:pt>
                <c:pt idx="79">
                  <c:v>17594.821</c:v>
                </c:pt>
                <c:pt idx="80">
                  <c:v>18162.617999999984</c:v>
                </c:pt>
                <c:pt idx="81">
                  <c:v>18724.923999999999</c:v>
                </c:pt>
                <c:pt idx="82">
                  <c:v>18677.416000000001</c:v>
                </c:pt>
                <c:pt idx="83">
                  <c:v>19359.947000000015</c:v>
                </c:pt>
                <c:pt idx="84">
                  <c:v>19874.656999999996</c:v>
                </c:pt>
                <c:pt idx="85">
                  <c:v>19463.736000000001</c:v>
                </c:pt>
                <c:pt idx="86">
                  <c:v>19111.271000000001</c:v>
                </c:pt>
                <c:pt idx="87">
                  <c:v>18841.424999999999</c:v>
                </c:pt>
                <c:pt idx="88">
                  <c:v>19940.948000000015</c:v>
                </c:pt>
                <c:pt idx="89">
                  <c:v>19129.29</c:v>
                </c:pt>
                <c:pt idx="90">
                  <c:v>19709.714</c:v>
                </c:pt>
                <c:pt idx="91">
                  <c:v>18681.146000000001</c:v>
                </c:pt>
                <c:pt idx="92">
                  <c:v>19610.223999999998</c:v>
                </c:pt>
                <c:pt idx="93">
                  <c:v>20452.888999999999</c:v>
                </c:pt>
                <c:pt idx="94">
                  <c:v>20626.726999999999</c:v>
                </c:pt>
                <c:pt idx="95">
                  <c:v>20976.292000000001</c:v>
                </c:pt>
                <c:pt idx="96">
                  <c:v>20943.422999999999</c:v>
                </c:pt>
                <c:pt idx="97">
                  <c:v>20544.623</c:v>
                </c:pt>
                <c:pt idx="98">
                  <c:v>21818.308999999997</c:v>
                </c:pt>
                <c:pt idx="99">
                  <c:v>22578.580999999998</c:v>
                </c:pt>
                <c:pt idx="100">
                  <c:v>23685.535</c:v>
                </c:pt>
                <c:pt idx="101">
                  <c:v>25226.808000000001</c:v>
                </c:pt>
                <c:pt idx="102">
                  <c:v>25735.1</c:v>
                </c:pt>
                <c:pt idx="103">
                  <c:v>26087.743999999999</c:v>
                </c:pt>
                <c:pt idx="104">
                  <c:v>26910.518999999997</c:v>
                </c:pt>
                <c:pt idx="105">
                  <c:v>26624.124</c:v>
                </c:pt>
                <c:pt idx="106">
                  <c:v>28116.751</c:v>
                </c:pt>
                <c:pt idx="107">
                  <c:v>27636.649999999987</c:v>
                </c:pt>
                <c:pt idx="108">
                  <c:v>28268.935000000001</c:v>
                </c:pt>
                <c:pt idx="109">
                  <c:v>28941.581999999999</c:v>
                </c:pt>
                <c:pt idx="110">
                  <c:v>28582.778999999999</c:v>
                </c:pt>
                <c:pt idx="111">
                  <c:v>28168.475999999999</c:v>
                </c:pt>
                <c:pt idx="112">
                  <c:v>27406.754000000001</c:v>
                </c:pt>
                <c:pt idx="113">
                  <c:v>27137.88</c:v>
                </c:pt>
                <c:pt idx="114">
                  <c:v>28015.599999999984</c:v>
                </c:pt>
                <c:pt idx="115">
                  <c:v>27386.862000000001</c:v>
                </c:pt>
                <c:pt idx="116">
                  <c:v>25724.314999999984</c:v>
                </c:pt>
                <c:pt idx="117">
                  <c:v>26988.388999999999</c:v>
                </c:pt>
                <c:pt idx="118">
                  <c:v>25995.333999999992</c:v>
                </c:pt>
                <c:pt idx="119">
                  <c:v>25666.037</c:v>
                </c:pt>
                <c:pt idx="120">
                  <c:v>24765.664000000001</c:v>
                </c:pt>
                <c:pt idx="121">
                  <c:v>23688.300999999996</c:v>
                </c:pt>
                <c:pt idx="122">
                  <c:v>24850.464000000014</c:v>
                </c:pt>
                <c:pt idx="123">
                  <c:v>25476.965000000015</c:v>
                </c:pt>
                <c:pt idx="124">
                  <c:v>25693.691999999992</c:v>
                </c:pt>
                <c:pt idx="125">
                  <c:v>26717.735000000001</c:v>
                </c:pt>
                <c:pt idx="126">
                  <c:v>27687.382000000001</c:v>
                </c:pt>
                <c:pt idx="127">
                  <c:v>28013.224999999999</c:v>
                </c:pt>
                <c:pt idx="128">
                  <c:v>28497.117999999984</c:v>
                </c:pt>
                <c:pt idx="129">
                  <c:v>28009.37</c:v>
                </c:pt>
                <c:pt idx="130">
                  <c:v>26722.666000000001</c:v>
                </c:pt>
                <c:pt idx="131">
                  <c:v>26372.931</c:v>
                </c:pt>
                <c:pt idx="132">
                  <c:v>27190.126</c:v>
                </c:pt>
                <c:pt idx="133">
                  <c:v>28479.18</c:v>
                </c:pt>
                <c:pt idx="134">
                  <c:v>29255.437000000005</c:v>
                </c:pt>
                <c:pt idx="135">
                  <c:v>29694.834999999992</c:v>
                </c:pt>
                <c:pt idx="136">
                  <c:v>30398.255000000001</c:v>
                </c:pt>
                <c:pt idx="137">
                  <c:v>31144.384999999998</c:v>
                </c:pt>
                <c:pt idx="138">
                  <c:v>31879.607</c:v>
                </c:pt>
                <c:pt idx="139">
                  <c:v>31750.517</c:v>
                </c:pt>
                <c:pt idx="140">
                  <c:v>31887.120999999996</c:v>
                </c:pt>
                <c:pt idx="141">
                  <c:v>32346.66</c:v>
                </c:pt>
                <c:pt idx="142">
                  <c:v>33395.139000000003</c:v>
                </c:pt>
                <c:pt idx="143">
                  <c:v>33448.964</c:v>
                </c:pt>
                <c:pt idx="144">
                  <c:v>35035.547000000006</c:v>
                </c:pt>
                <c:pt idx="145">
                  <c:v>34287.71</c:v>
                </c:pt>
                <c:pt idx="146">
                  <c:v>33323.971000000005</c:v>
                </c:pt>
                <c:pt idx="147">
                  <c:v>34145.677000000003</c:v>
                </c:pt>
                <c:pt idx="148">
                  <c:v>35083.069000000003</c:v>
                </c:pt>
                <c:pt idx="149">
                  <c:v>35405.145000000004</c:v>
                </c:pt>
                <c:pt idx="150">
                  <c:v>36406.377</c:v>
                </c:pt>
                <c:pt idx="151">
                  <c:v>38062.163999999997</c:v>
                </c:pt>
                <c:pt idx="152">
                  <c:v>37399.705999999998</c:v>
                </c:pt>
                <c:pt idx="153">
                  <c:v>34617.454000000012</c:v>
                </c:pt>
                <c:pt idx="154">
                  <c:v>35281.711000000003</c:v>
                </c:pt>
                <c:pt idx="155">
                  <c:v>35849.726999999999</c:v>
                </c:pt>
                <c:pt idx="156">
                  <c:v>36052.998</c:v>
                </c:pt>
                <c:pt idx="157">
                  <c:v>36138.341</c:v>
                </c:pt>
                <c:pt idx="158">
                  <c:v>37595.94</c:v>
                </c:pt>
                <c:pt idx="159">
                  <c:v>38902.332000000002</c:v>
                </c:pt>
                <c:pt idx="160">
                  <c:v>38594.467000000004</c:v>
                </c:pt>
                <c:pt idx="161">
                  <c:v>39565.627999999997</c:v>
                </c:pt>
                <c:pt idx="162">
                  <c:v>38649.971000000005</c:v>
                </c:pt>
                <c:pt idx="163">
                  <c:v>37176.380000000012</c:v>
                </c:pt>
                <c:pt idx="164">
                  <c:v>37515.920000000006</c:v>
                </c:pt>
                <c:pt idx="165">
                  <c:v>38694.471000000005</c:v>
                </c:pt>
                <c:pt idx="166">
                  <c:v>40505.093999999997</c:v>
                </c:pt>
                <c:pt idx="167">
                  <c:v>41072.94</c:v>
                </c:pt>
                <c:pt idx="168">
                  <c:v>41360.948000000011</c:v>
                </c:pt>
                <c:pt idx="169">
                  <c:v>40746.053</c:v>
                </c:pt>
                <c:pt idx="170">
                  <c:v>32408.109999999986</c:v>
                </c:pt>
                <c:pt idx="171">
                  <c:v>30686.093000000001</c:v>
                </c:pt>
                <c:pt idx="172">
                  <c:v>31380.044000000005</c:v>
                </c:pt>
                <c:pt idx="173">
                  <c:v>34262.875</c:v>
                </c:pt>
                <c:pt idx="174">
                  <c:v>37030.642</c:v>
                </c:pt>
                <c:pt idx="175">
                  <c:v>38346.589</c:v>
                </c:pt>
                <c:pt idx="176">
                  <c:v>38378.977000000006</c:v>
                </c:pt>
                <c:pt idx="177">
                  <c:v>40050.917000000001</c:v>
                </c:pt>
                <c:pt idx="178">
                  <c:v>43065.590999999993</c:v>
                </c:pt>
                <c:pt idx="179">
                  <c:v>46244.955000000002</c:v>
                </c:pt>
                <c:pt idx="180">
                  <c:v>48569.25</c:v>
                </c:pt>
                <c:pt idx="181">
                  <c:v>50782.818000000028</c:v>
                </c:pt>
                <c:pt idx="182">
                  <c:v>50104.423000000003</c:v>
                </c:pt>
                <c:pt idx="183">
                  <c:v>48861.809000000001</c:v>
                </c:pt>
                <c:pt idx="184">
                  <c:v>49768.986000000012</c:v>
                </c:pt>
                <c:pt idx="185">
                  <c:v>52399.698999999993</c:v>
                </c:pt>
                <c:pt idx="186">
                  <c:v>52671.718000000001</c:v>
                </c:pt>
                <c:pt idx="187">
                  <c:v>55255.324000000001</c:v>
                </c:pt>
                <c:pt idx="188">
                  <c:v>58759.321000000004</c:v>
                </c:pt>
                <c:pt idx="189">
                  <c:v>60464.02</c:v>
                </c:pt>
                <c:pt idx="190">
                  <c:v>59456.058000000012</c:v>
                </c:pt>
                <c:pt idx="191">
                  <c:v>57663.12</c:v>
                </c:pt>
                <c:pt idx="192">
                  <c:v>59504.439000000006</c:v>
                </c:pt>
                <c:pt idx="193">
                  <c:v>57697.501000000004</c:v>
                </c:pt>
                <c:pt idx="194">
                  <c:v>56461.002</c:v>
                </c:pt>
                <c:pt idx="195">
                  <c:v>58182.345000000001</c:v>
                </c:pt>
                <c:pt idx="196">
                  <c:v>54552.088000000003</c:v>
                </c:pt>
                <c:pt idx="197">
                  <c:v>53478.91</c:v>
                </c:pt>
                <c:pt idx="198">
                  <c:v>54684.800000000003</c:v>
                </c:pt>
                <c:pt idx="199">
                  <c:v>59028.833000000006</c:v>
                </c:pt>
                <c:pt idx="200">
                  <c:v>58843.429000000004</c:v>
                </c:pt>
                <c:pt idx="201">
                  <c:v>58648.784</c:v>
                </c:pt>
                <c:pt idx="202">
                  <c:v>61611.17</c:v>
                </c:pt>
                <c:pt idx="203">
                  <c:v>61767.331000000006</c:v>
                </c:pt>
              </c:numCache>
            </c:numRef>
          </c:val>
          <c:smooth val="0"/>
          <c:extLst xmlns:c16r2="http://schemas.microsoft.com/office/drawing/2015/06/chart">
            <c:ext xmlns:c16="http://schemas.microsoft.com/office/drawing/2014/chart" uri="{C3380CC4-5D6E-409C-BE32-E72D297353CC}">
              <c16:uniqueId val="{00000000-8E6A-445E-A3DE-25C580166DC2}"/>
            </c:ext>
          </c:extLst>
        </c:ser>
        <c:dLbls>
          <c:showLegendKey val="0"/>
          <c:showVal val="0"/>
          <c:showCatName val="0"/>
          <c:showSerName val="0"/>
          <c:showPercent val="0"/>
          <c:showBubbleSize val="0"/>
        </c:dLbls>
        <c:smooth val="0"/>
        <c:axId val="239183784"/>
        <c:axId val="239184168"/>
      </c:lineChart>
      <c:dateAx>
        <c:axId val="2391837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p>
            </c:rich>
          </c:tx>
          <c:overlay val="0"/>
          <c:spPr>
            <a:noFill/>
            <a:ln>
              <a:noFill/>
            </a:ln>
            <a:effectLst/>
          </c:spPr>
        </c:title>
        <c:numFmt formatCode="yyyy\-mm\-dd"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184168"/>
        <c:crosses val="autoZero"/>
        <c:auto val="1"/>
        <c:lblOffset val="100"/>
        <c:baseTimeUnit val="months"/>
      </c:dateAx>
      <c:valAx>
        <c:axId val="23918416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VALUES</a:t>
                </a:r>
              </a:p>
            </c:rich>
          </c:tx>
          <c:layout>
            <c:manualLayout>
              <c:xMode val="edge"/>
              <c:yMode val="edge"/>
              <c:x val="2.15354797028104E-2"/>
              <c:y val="0.3007843287881698"/>
            </c:manualLayout>
          </c:layout>
          <c:overlay val="0"/>
          <c:spPr>
            <a:noFill/>
            <a:ln>
              <a:noFill/>
            </a:ln>
            <a:effectLst/>
          </c:sp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183784"/>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solidFill>
                  <a:schemeClr val="tx1"/>
                </a:solidFill>
                <a:latin typeface="Times New Roman" panose="02020603050405020304" pitchFamily="18" charset="0"/>
                <a:cs typeface="Times New Roman" panose="02020603050405020304" pitchFamily="18" charset="0"/>
              </a:rPr>
              <a:t>Time Profile of Indicator</a:t>
            </a:r>
            <a:r>
              <a:rPr lang="en-US" baseline="0">
                <a:solidFill>
                  <a:schemeClr val="tx1"/>
                </a:solidFill>
                <a:latin typeface="Times New Roman" panose="02020603050405020304" pitchFamily="18" charset="0"/>
                <a:cs typeface="Times New Roman" panose="02020603050405020304" pitchFamily="18" charset="0"/>
              </a:rPr>
              <a:t> </a:t>
            </a:r>
            <a:r>
              <a:rPr lang="en-US">
                <a:solidFill>
                  <a:schemeClr val="tx1"/>
                </a:solidFill>
                <a:latin typeface="Times New Roman" panose="02020603050405020304" pitchFamily="18" charset="0"/>
                <a:cs typeface="Times New Roman" panose="02020603050405020304" pitchFamily="18" charset="0"/>
              </a:rPr>
              <a:t>EI4</a:t>
            </a:r>
          </a:p>
        </c:rich>
      </c:tx>
      <c:overlay val="0"/>
      <c:spPr>
        <a:noFill/>
        <a:ln>
          <a:noFill/>
        </a:ln>
        <a:effectLst/>
      </c:spPr>
    </c:title>
    <c:autoTitleDeleted val="0"/>
    <c:plotArea>
      <c:layout/>
      <c:lineChart>
        <c:grouping val="standard"/>
        <c:varyColors val="0"/>
        <c:ser>
          <c:idx val="0"/>
          <c:order val="0"/>
          <c:tx>
            <c:v>EI4</c:v>
          </c:tx>
          <c:spPr>
            <a:ln w="28575" cap="rnd">
              <a:solidFill>
                <a:schemeClr val="accent2"/>
              </a:solidFill>
              <a:round/>
            </a:ln>
            <a:effectLst/>
          </c:spPr>
          <c:marker>
            <c:symbol val="none"/>
          </c:marker>
          <c:cat>
            <c:numRef>
              <c:f>Sheet1!$A$2:$A$205</c:f>
              <c:numCache>
                <c:formatCode>yyyy\-mm\-dd</c:formatCode>
                <c:ptCount val="204"/>
                <c:pt idx="0">
                  <c:v>38718</c:v>
                </c:pt>
                <c:pt idx="1">
                  <c:v>38749</c:v>
                </c:pt>
                <c:pt idx="2">
                  <c:v>38777</c:v>
                </c:pt>
                <c:pt idx="3">
                  <c:v>38808</c:v>
                </c:pt>
                <c:pt idx="4">
                  <c:v>38838</c:v>
                </c:pt>
                <c:pt idx="5">
                  <c:v>38869</c:v>
                </c:pt>
                <c:pt idx="6">
                  <c:v>38899</c:v>
                </c:pt>
                <c:pt idx="7">
                  <c:v>38930</c:v>
                </c:pt>
                <c:pt idx="8">
                  <c:v>38961</c:v>
                </c:pt>
                <c:pt idx="9">
                  <c:v>38991</c:v>
                </c:pt>
                <c:pt idx="10">
                  <c:v>39022</c:v>
                </c:pt>
                <c:pt idx="11">
                  <c:v>39052</c:v>
                </c:pt>
                <c:pt idx="12">
                  <c:v>39083</c:v>
                </c:pt>
                <c:pt idx="13">
                  <c:v>39114</c:v>
                </c:pt>
                <c:pt idx="14">
                  <c:v>39142</c:v>
                </c:pt>
                <c:pt idx="15">
                  <c:v>39173</c:v>
                </c:pt>
                <c:pt idx="16">
                  <c:v>39203</c:v>
                </c:pt>
                <c:pt idx="17">
                  <c:v>39234</c:v>
                </c:pt>
                <c:pt idx="18">
                  <c:v>39264</c:v>
                </c:pt>
                <c:pt idx="19">
                  <c:v>39295</c:v>
                </c:pt>
                <c:pt idx="20">
                  <c:v>39326</c:v>
                </c:pt>
                <c:pt idx="21">
                  <c:v>39356</c:v>
                </c:pt>
                <c:pt idx="22">
                  <c:v>39387</c:v>
                </c:pt>
                <c:pt idx="23">
                  <c:v>39417</c:v>
                </c:pt>
                <c:pt idx="24">
                  <c:v>39448</c:v>
                </c:pt>
                <c:pt idx="25">
                  <c:v>39479</c:v>
                </c:pt>
                <c:pt idx="26">
                  <c:v>39508</c:v>
                </c:pt>
                <c:pt idx="27">
                  <c:v>39539</c:v>
                </c:pt>
                <c:pt idx="28">
                  <c:v>39569</c:v>
                </c:pt>
                <c:pt idx="29">
                  <c:v>39600</c:v>
                </c:pt>
                <c:pt idx="30">
                  <c:v>39630</c:v>
                </c:pt>
                <c:pt idx="31">
                  <c:v>39661</c:v>
                </c:pt>
                <c:pt idx="32">
                  <c:v>39692</c:v>
                </c:pt>
                <c:pt idx="33">
                  <c:v>39722</c:v>
                </c:pt>
                <c:pt idx="34">
                  <c:v>39753</c:v>
                </c:pt>
                <c:pt idx="35">
                  <c:v>39783</c:v>
                </c:pt>
                <c:pt idx="36">
                  <c:v>39814</c:v>
                </c:pt>
                <c:pt idx="37">
                  <c:v>39845</c:v>
                </c:pt>
                <c:pt idx="38">
                  <c:v>39873</c:v>
                </c:pt>
                <c:pt idx="39">
                  <c:v>39904</c:v>
                </c:pt>
                <c:pt idx="40">
                  <c:v>39934</c:v>
                </c:pt>
                <c:pt idx="41">
                  <c:v>39965</c:v>
                </c:pt>
                <c:pt idx="42">
                  <c:v>39995</c:v>
                </c:pt>
                <c:pt idx="43">
                  <c:v>40026</c:v>
                </c:pt>
                <c:pt idx="44">
                  <c:v>40057</c:v>
                </c:pt>
                <c:pt idx="45">
                  <c:v>40087</c:v>
                </c:pt>
                <c:pt idx="46">
                  <c:v>40118</c:v>
                </c:pt>
                <c:pt idx="47">
                  <c:v>40148</c:v>
                </c:pt>
                <c:pt idx="48">
                  <c:v>40179</c:v>
                </c:pt>
                <c:pt idx="49">
                  <c:v>40210</c:v>
                </c:pt>
                <c:pt idx="50">
                  <c:v>40238</c:v>
                </c:pt>
                <c:pt idx="51">
                  <c:v>40269</c:v>
                </c:pt>
                <c:pt idx="52">
                  <c:v>40299</c:v>
                </c:pt>
                <c:pt idx="53">
                  <c:v>40330</c:v>
                </c:pt>
                <c:pt idx="54">
                  <c:v>40360</c:v>
                </c:pt>
                <c:pt idx="55">
                  <c:v>40391</c:v>
                </c:pt>
                <c:pt idx="56">
                  <c:v>40422</c:v>
                </c:pt>
                <c:pt idx="57">
                  <c:v>40452</c:v>
                </c:pt>
                <c:pt idx="58">
                  <c:v>40483</c:v>
                </c:pt>
                <c:pt idx="59">
                  <c:v>40513</c:v>
                </c:pt>
                <c:pt idx="60">
                  <c:v>40544</c:v>
                </c:pt>
                <c:pt idx="61">
                  <c:v>40575</c:v>
                </c:pt>
                <c:pt idx="62">
                  <c:v>40603</c:v>
                </c:pt>
                <c:pt idx="63">
                  <c:v>40634</c:v>
                </c:pt>
                <c:pt idx="64">
                  <c:v>40664</c:v>
                </c:pt>
                <c:pt idx="65">
                  <c:v>40695</c:v>
                </c:pt>
                <c:pt idx="66">
                  <c:v>40725</c:v>
                </c:pt>
                <c:pt idx="67">
                  <c:v>40756</c:v>
                </c:pt>
                <c:pt idx="68">
                  <c:v>40787</c:v>
                </c:pt>
                <c:pt idx="69">
                  <c:v>40817</c:v>
                </c:pt>
                <c:pt idx="70">
                  <c:v>40848</c:v>
                </c:pt>
                <c:pt idx="71">
                  <c:v>40878</c:v>
                </c:pt>
                <c:pt idx="72">
                  <c:v>40909</c:v>
                </c:pt>
                <c:pt idx="73">
                  <c:v>40940</c:v>
                </c:pt>
                <c:pt idx="74">
                  <c:v>40969</c:v>
                </c:pt>
                <c:pt idx="75">
                  <c:v>41000</c:v>
                </c:pt>
                <c:pt idx="76">
                  <c:v>41030</c:v>
                </c:pt>
                <c:pt idx="77">
                  <c:v>41061</c:v>
                </c:pt>
                <c:pt idx="78">
                  <c:v>41091</c:v>
                </c:pt>
                <c:pt idx="79">
                  <c:v>41122</c:v>
                </c:pt>
                <c:pt idx="80">
                  <c:v>41153</c:v>
                </c:pt>
                <c:pt idx="81">
                  <c:v>41183</c:v>
                </c:pt>
                <c:pt idx="82">
                  <c:v>41214</c:v>
                </c:pt>
                <c:pt idx="83">
                  <c:v>41244</c:v>
                </c:pt>
                <c:pt idx="84">
                  <c:v>41275</c:v>
                </c:pt>
                <c:pt idx="85">
                  <c:v>41306</c:v>
                </c:pt>
                <c:pt idx="86">
                  <c:v>41334</c:v>
                </c:pt>
                <c:pt idx="87">
                  <c:v>41365</c:v>
                </c:pt>
                <c:pt idx="88">
                  <c:v>41395</c:v>
                </c:pt>
                <c:pt idx="89">
                  <c:v>41426</c:v>
                </c:pt>
                <c:pt idx="90">
                  <c:v>41456</c:v>
                </c:pt>
                <c:pt idx="91">
                  <c:v>41487</c:v>
                </c:pt>
                <c:pt idx="92">
                  <c:v>41518</c:v>
                </c:pt>
                <c:pt idx="93">
                  <c:v>41548</c:v>
                </c:pt>
                <c:pt idx="94">
                  <c:v>41579</c:v>
                </c:pt>
                <c:pt idx="95">
                  <c:v>41609</c:v>
                </c:pt>
                <c:pt idx="96">
                  <c:v>41640</c:v>
                </c:pt>
                <c:pt idx="97">
                  <c:v>41671</c:v>
                </c:pt>
                <c:pt idx="98">
                  <c:v>41699</c:v>
                </c:pt>
                <c:pt idx="99">
                  <c:v>41730</c:v>
                </c:pt>
                <c:pt idx="100">
                  <c:v>41760</c:v>
                </c:pt>
                <c:pt idx="101">
                  <c:v>41791</c:v>
                </c:pt>
                <c:pt idx="102">
                  <c:v>41821</c:v>
                </c:pt>
                <c:pt idx="103">
                  <c:v>41852</c:v>
                </c:pt>
                <c:pt idx="104">
                  <c:v>41883</c:v>
                </c:pt>
                <c:pt idx="105">
                  <c:v>41913</c:v>
                </c:pt>
                <c:pt idx="106">
                  <c:v>41944</c:v>
                </c:pt>
                <c:pt idx="107">
                  <c:v>41974</c:v>
                </c:pt>
                <c:pt idx="108">
                  <c:v>42005</c:v>
                </c:pt>
                <c:pt idx="109">
                  <c:v>42036</c:v>
                </c:pt>
                <c:pt idx="110">
                  <c:v>42064</c:v>
                </c:pt>
                <c:pt idx="111">
                  <c:v>42095</c:v>
                </c:pt>
                <c:pt idx="112">
                  <c:v>42125</c:v>
                </c:pt>
                <c:pt idx="113">
                  <c:v>42156</c:v>
                </c:pt>
                <c:pt idx="114">
                  <c:v>42186</c:v>
                </c:pt>
                <c:pt idx="115">
                  <c:v>42217</c:v>
                </c:pt>
                <c:pt idx="116">
                  <c:v>42248</c:v>
                </c:pt>
                <c:pt idx="117">
                  <c:v>42278</c:v>
                </c:pt>
                <c:pt idx="118">
                  <c:v>42309</c:v>
                </c:pt>
                <c:pt idx="119">
                  <c:v>42339</c:v>
                </c:pt>
                <c:pt idx="120">
                  <c:v>42370</c:v>
                </c:pt>
                <c:pt idx="121">
                  <c:v>42401</c:v>
                </c:pt>
                <c:pt idx="122">
                  <c:v>42430</c:v>
                </c:pt>
                <c:pt idx="123">
                  <c:v>42461</c:v>
                </c:pt>
                <c:pt idx="124">
                  <c:v>42491</c:v>
                </c:pt>
                <c:pt idx="125">
                  <c:v>42522</c:v>
                </c:pt>
                <c:pt idx="126">
                  <c:v>42552</c:v>
                </c:pt>
                <c:pt idx="127">
                  <c:v>42583</c:v>
                </c:pt>
                <c:pt idx="128">
                  <c:v>42614</c:v>
                </c:pt>
                <c:pt idx="129">
                  <c:v>42644</c:v>
                </c:pt>
                <c:pt idx="130">
                  <c:v>42675</c:v>
                </c:pt>
                <c:pt idx="131">
                  <c:v>42705</c:v>
                </c:pt>
                <c:pt idx="132">
                  <c:v>42736</c:v>
                </c:pt>
                <c:pt idx="133">
                  <c:v>42767</c:v>
                </c:pt>
                <c:pt idx="134">
                  <c:v>42795</c:v>
                </c:pt>
                <c:pt idx="135">
                  <c:v>42826</c:v>
                </c:pt>
                <c:pt idx="136">
                  <c:v>42856</c:v>
                </c:pt>
                <c:pt idx="137">
                  <c:v>42887</c:v>
                </c:pt>
                <c:pt idx="138">
                  <c:v>42917</c:v>
                </c:pt>
                <c:pt idx="139">
                  <c:v>42948</c:v>
                </c:pt>
                <c:pt idx="140">
                  <c:v>42979</c:v>
                </c:pt>
                <c:pt idx="141">
                  <c:v>43009</c:v>
                </c:pt>
                <c:pt idx="142">
                  <c:v>43040</c:v>
                </c:pt>
                <c:pt idx="143">
                  <c:v>43070</c:v>
                </c:pt>
                <c:pt idx="144">
                  <c:v>43101</c:v>
                </c:pt>
                <c:pt idx="145">
                  <c:v>43132</c:v>
                </c:pt>
                <c:pt idx="146">
                  <c:v>43160</c:v>
                </c:pt>
                <c:pt idx="147">
                  <c:v>43191</c:v>
                </c:pt>
                <c:pt idx="148">
                  <c:v>43221</c:v>
                </c:pt>
                <c:pt idx="149">
                  <c:v>43252</c:v>
                </c:pt>
                <c:pt idx="150">
                  <c:v>43282</c:v>
                </c:pt>
                <c:pt idx="151">
                  <c:v>43313</c:v>
                </c:pt>
                <c:pt idx="152">
                  <c:v>43344</c:v>
                </c:pt>
                <c:pt idx="153">
                  <c:v>43374</c:v>
                </c:pt>
                <c:pt idx="154">
                  <c:v>43405</c:v>
                </c:pt>
                <c:pt idx="155">
                  <c:v>43435</c:v>
                </c:pt>
                <c:pt idx="156">
                  <c:v>43466</c:v>
                </c:pt>
                <c:pt idx="157">
                  <c:v>43497</c:v>
                </c:pt>
                <c:pt idx="158">
                  <c:v>43525</c:v>
                </c:pt>
                <c:pt idx="159">
                  <c:v>43556</c:v>
                </c:pt>
                <c:pt idx="160">
                  <c:v>43586</c:v>
                </c:pt>
                <c:pt idx="161">
                  <c:v>43617</c:v>
                </c:pt>
                <c:pt idx="162">
                  <c:v>43647</c:v>
                </c:pt>
                <c:pt idx="163">
                  <c:v>43678</c:v>
                </c:pt>
                <c:pt idx="164">
                  <c:v>43709</c:v>
                </c:pt>
                <c:pt idx="165">
                  <c:v>43739</c:v>
                </c:pt>
                <c:pt idx="166">
                  <c:v>43770</c:v>
                </c:pt>
                <c:pt idx="167">
                  <c:v>43800</c:v>
                </c:pt>
                <c:pt idx="168">
                  <c:v>43831</c:v>
                </c:pt>
                <c:pt idx="169">
                  <c:v>43862</c:v>
                </c:pt>
                <c:pt idx="170">
                  <c:v>43891</c:v>
                </c:pt>
                <c:pt idx="171">
                  <c:v>43922</c:v>
                </c:pt>
                <c:pt idx="172">
                  <c:v>43952</c:v>
                </c:pt>
                <c:pt idx="173">
                  <c:v>43983</c:v>
                </c:pt>
                <c:pt idx="174">
                  <c:v>44013</c:v>
                </c:pt>
                <c:pt idx="175">
                  <c:v>44044</c:v>
                </c:pt>
                <c:pt idx="176">
                  <c:v>44075</c:v>
                </c:pt>
                <c:pt idx="177">
                  <c:v>44105</c:v>
                </c:pt>
                <c:pt idx="178">
                  <c:v>44136</c:v>
                </c:pt>
                <c:pt idx="179">
                  <c:v>44166</c:v>
                </c:pt>
                <c:pt idx="180">
                  <c:v>44197</c:v>
                </c:pt>
                <c:pt idx="181">
                  <c:v>44228</c:v>
                </c:pt>
                <c:pt idx="182">
                  <c:v>44256</c:v>
                </c:pt>
                <c:pt idx="183">
                  <c:v>44287</c:v>
                </c:pt>
                <c:pt idx="184">
                  <c:v>44317</c:v>
                </c:pt>
                <c:pt idx="185">
                  <c:v>44348</c:v>
                </c:pt>
                <c:pt idx="186">
                  <c:v>44378</c:v>
                </c:pt>
                <c:pt idx="187">
                  <c:v>44409</c:v>
                </c:pt>
                <c:pt idx="188">
                  <c:v>44440</c:v>
                </c:pt>
                <c:pt idx="189">
                  <c:v>44470</c:v>
                </c:pt>
                <c:pt idx="190">
                  <c:v>44501</c:v>
                </c:pt>
                <c:pt idx="191">
                  <c:v>44531</c:v>
                </c:pt>
                <c:pt idx="192">
                  <c:v>44562</c:v>
                </c:pt>
                <c:pt idx="193">
                  <c:v>44593</c:v>
                </c:pt>
                <c:pt idx="194">
                  <c:v>44621</c:v>
                </c:pt>
                <c:pt idx="195">
                  <c:v>44652</c:v>
                </c:pt>
                <c:pt idx="196">
                  <c:v>44682</c:v>
                </c:pt>
                <c:pt idx="197">
                  <c:v>44713</c:v>
                </c:pt>
                <c:pt idx="198">
                  <c:v>44743</c:v>
                </c:pt>
                <c:pt idx="199">
                  <c:v>44774</c:v>
                </c:pt>
                <c:pt idx="200">
                  <c:v>44805</c:v>
                </c:pt>
                <c:pt idx="201">
                  <c:v>44835</c:v>
                </c:pt>
                <c:pt idx="202">
                  <c:v>44866</c:v>
                </c:pt>
                <c:pt idx="203">
                  <c:v>44896</c:v>
                </c:pt>
              </c:numCache>
            </c:numRef>
          </c:cat>
          <c:val>
            <c:numRef>
              <c:f>Sheet1!$E$2:$E$205</c:f>
              <c:numCache>
                <c:formatCode>General</c:formatCode>
                <c:ptCount val="204"/>
                <c:pt idx="0">
                  <c:v>6.5</c:v>
                </c:pt>
                <c:pt idx="1">
                  <c:v>6.5</c:v>
                </c:pt>
                <c:pt idx="2">
                  <c:v>6.5</c:v>
                </c:pt>
                <c:pt idx="3">
                  <c:v>6.5</c:v>
                </c:pt>
                <c:pt idx="4">
                  <c:v>6.5</c:v>
                </c:pt>
                <c:pt idx="5">
                  <c:v>6.75</c:v>
                </c:pt>
                <c:pt idx="6">
                  <c:v>7</c:v>
                </c:pt>
                <c:pt idx="7">
                  <c:v>7</c:v>
                </c:pt>
                <c:pt idx="8">
                  <c:v>7</c:v>
                </c:pt>
                <c:pt idx="9">
                  <c:v>7.25</c:v>
                </c:pt>
                <c:pt idx="10">
                  <c:v>7.25</c:v>
                </c:pt>
                <c:pt idx="11">
                  <c:v>7.25</c:v>
                </c:pt>
                <c:pt idx="12">
                  <c:v>7.5</c:v>
                </c:pt>
                <c:pt idx="13">
                  <c:v>7.5</c:v>
                </c:pt>
                <c:pt idx="14">
                  <c:v>7.75</c:v>
                </c:pt>
                <c:pt idx="15">
                  <c:v>7.75</c:v>
                </c:pt>
                <c:pt idx="16">
                  <c:v>7.75</c:v>
                </c:pt>
                <c:pt idx="17">
                  <c:v>7.75</c:v>
                </c:pt>
                <c:pt idx="18">
                  <c:v>7.75</c:v>
                </c:pt>
                <c:pt idx="19">
                  <c:v>7.75</c:v>
                </c:pt>
                <c:pt idx="20">
                  <c:v>7.75</c:v>
                </c:pt>
                <c:pt idx="21">
                  <c:v>7.75</c:v>
                </c:pt>
                <c:pt idx="22">
                  <c:v>7.75</c:v>
                </c:pt>
                <c:pt idx="23">
                  <c:v>7.75</c:v>
                </c:pt>
                <c:pt idx="24">
                  <c:v>7.75</c:v>
                </c:pt>
                <c:pt idx="25">
                  <c:v>7.75</c:v>
                </c:pt>
                <c:pt idx="26">
                  <c:v>7.75</c:v>
                </c:pt>
                <c:pt idx="27">
                  <c:v>7.75</c:v>
                </c:pt>
                <c:pt idx="28">
                  <c:v>7.75</c:v>
                </c:pt>
                <c:pt idx="29">
                  <c:v>8.5</c:v>
                </c:pt>
                <c:pt idx="30">
                  <c:v>9</c:v>
                </c:pt>
                <c:pt idx="31">
                  <c:v>9</c:v>
                </c:pt>
                <c:pt idx="32">
                  <c:v>9</c:v>
                </c:pt>
                <c:pt idx="33">
                  <c:v>8</c:v>
                </c:pt>
                <c:pt idx="34">
                  <c:v>7.5</c:v>
                </c:pt>
                <c:pt idx="35">
                  <c:v>6.5</c:v>
                </c:pt>
                <c:pt idx="36">
                  <c:v>5.5</c:v>
                </c:pt>
                <c:pt idx="37">
                  <c:v>5.5</c:v>
                </c:pt>
                <c:pt idx="38">
                  <c:v>5</c:v>
                </c:pt>
                <c:pt idx="39">
                  <c:v>4.75</c:v>
                </c:pt>
                <c:pt idx="40">
                  <c:v>4.75</c:v>
                </c:pt>
                <c:pt idx="41">
                  <c:v>4.75</c:v>
                </c:pt>
                <c:pt idx="42">
                  <c:v>4.75</c:v>
                </c:pt>
                <c:pt idx="43">
                  <c:v>4.75</c:v>
                </c:pt>
                <c:pt idx="44">
                  <c:v>4.75</c:v>
                </c:pt>
                <c:pt idx="45">
                  <c:v>4.75</c:v>
                </c:pt>
                <c:pt idx="46">
                  <c:v>4.75</c:v>
                </c:pt>
                <c:pt idx="47">
                  <c:v>4.75</c:v>
                </c:pt>
                <c:pt idx="48">
                  <c:v>4.75</c:v>
                </c:pt>
                <c:pt idx="49">
                  <c:v>4.75</c:v>
                </c:pt>
                <c:pt idx="50">
                  <c:v>5</c:v>
                </c:pt>
                <c:pt idx="51">
                  <c:v>5.25</c:v>
                </c:pt>
                <c:pt idx="52">
                  <c:v>5.25</c:v>
                </c:pt>
                <c:pt idx="53">
                  <c:v>5.25</c:v>
                </c:pt>
                <c:pt idx="54">
                  <c:v>5.75</c:v>
                </c:pt>
                <c:pt idx="55">
                  <c:v>5.75</c:v>
                </c:pt>
                <c:pt idx="56">
                  <c:v>6</c:v>
                </c:pt>
                <c:pt idx="57">
                  <c:v>6</c:v>
                </c:pt>
                <c:pt idx="58">
                  <c:v>6.25</c:v>
                </c:pt>
                <c:pt idx="59">
                  <c:v>6.25</c:v>
                </c:pt>
                <c:pt idx="60">
                  <c:v>6.5</c:v>
                </c:pt>
                <c:pt idx="61">
                  <c:v>6.5</c:v>
                </c:pt>
                <c:pt idx="62">
                  <c:v>6.75</c:v>
                </c:pt>
                <c:pt idx="63">
                  <c:v>6.75</c:v>
                </c:pt>
                <c:pt idx="64">
                  <c:v>7.25</c:v>
                </c:pt>
                <c:pt idx="65">
                  <c:v>7.5</c:v>
                </c:pt>
                <c:pt idx="66">
                  <c:v>8</c:v>
                </c:pt>
                <c:pt idx="67">
                  <c:v>8</c:v>
                </c:pt>
                <c:pt idx="68">
                  <c:v>8.25</c:v>
                </c:pt>
                <c:pt idx="69">
                  <c:v>8.5</c:v>
                </c:pt>
                <c:pt idx="70">
                  <c:v>8.5</c:v>
                </c:pt>
                <c:pt idx="71">
                  <c:v>8.5</c:v>
                </c:pt>
                <c:pt idx="72">
                  <c:v>8.5</c:v>
                </c:pt>
                <c:pt idx="73">
                  <c:v>8.5</c:v>
                </c:pt>
                <c:pt idx="74">
                  <c:v>8.5</c:v>
                </c:pt>
                <c:pt idx="75">
                  <c:v>8</c:v>
                </c:pt>
                <c:pt idx="76">
                  <c:v>8</c:v>
                </c:pt>
                <c:pt idx="77">
                  <c:v>8</c:v>
                </c:pt>
                <c:pt idx="78">
                  <c:v>8</c:v>
                </c:pt>
                <c:pt idx="79">
                  <c:v>8</c:v>
                </c:pt>
                <c:pt idx="80">
                  <c:v>8</c:v>
                </c:pt>
                <c:pt idx="81">
                  <c:v>8</c:v>
                </c:pt>
                <c:pt idx="82">
                  <c:v>8</c:v>
                </c:pt>
                <c:pt idx="83">
                  <c:v>8</c:v>
                </c:pt>
                <c:pt idx="84">
                  <c:v>7.75</c:v>
                </c:pt>
                <c:pt idx="85">
                  <c:v>7.75</c:v>
                </c:pt>
                <c:pt idx="86">
                  <c:v>7.5</c:v>
                </c:pt>
                <c:pt idx="87">
                  <c:v>7.5</c:v>
                </c:pt>
                <c:pt idx="88">
                  <c:v>7.25</c:v>
                </c:pt>
                <c:pt idx="89">
                  <c:v>7.25</c:v>
                </c:pt>
                <c:pt idx="90">
                  <c:v>7.25</c:v>
                </c:pt>
                <c:pt idx="91">
                  <c:v>7.25</c:v>
                </c:pt>
                <c:pt idx="92">
                  <c:v>7.5</c:v>
                </c:pt>
                <c:pt idx="93">
                  <c:v>7.75</c:v>
                </c:pt>
                <c:pt idx="94">
                  <c:v>7.75</c:v>
                </c:pt>
                <c:pt idx="95">
                  <c:v>7.75</c:v>
                </c:pt>
                <c:pt idx="96">
                  <c:v>8</c:v>
                </c:pt>
                <c:pt idx="97">
                  <c:v>8</c:v>
                </c:pt>
                <c:pt idx="98">
                  <c:v>8</c:v>
                </c:pt>
                <c:pt idx="99">
                  <c:v>8</c:v>
                </c:pt>
                <c:pt idx="100">
                  <c:v>8</c:v>
                </c:pt>
                <c:pt idx="101">
                  <c:v>8</c:v>
                </c:pt>
                <c:pt idx="102">
                  <c:v>8</c:v>
                </c:pt>
                <c:pt idx="103">
                  <c:v>8</c:v>
                </c:pt>
                <c:pt idx="104">
                  <c:v>8</c:v>
                </c:pt>
                <c:pt idx="105">
                  <c:v>8</c:v>
                </c:pt>
                <c:pt idx="106">
                  <c:v>8</c:v>
                </c:pt>
                <c:pt idx="107">
                  <c:v>8</c:v>
                </c:pt>
                <c:pt idx="108">
                  <c:v>7.75</c:v>
                </c:pt>
                <c:pt idx="109">
                  <c:v>7.75</c:v>
                </c:pt>
                <c:pt idx="110">
                  <c:v>7.5</c:v>
                </c:pt>
                <c:pt idx="111">
                  <c:v>7.5</c:v>
                </c:pt>
                <c:pt idx="112">
                  <c:v>7.5</c:v>
                </c:pt>
                <c:pt idx="113">
                  <c:v>7.25</c:v>
                </c:pt>
                <c:pt idx="114">
                  <c:v>7.25</c:v>
                </c:pt>
                <c:pt idx="115">
                  <c:v>7.25</c:v>
                </c:pt>
                <c:pt idx="116">
                  <c:v>6.75</c:v>
                </c:pt>
                <c:pt idx="117">
                  <c:v>6.75</c:v>
                </c:pt>
                <c:pt idx="118">
                  <c:v>6.75</c:v>
                </c:pt>
                <c:pt idx="119">
                  <c:v>6.75</c:v>
                </c:pt>
                <c:pt idx="120">
                  <c:v>6.75</c:v>
                </c:pt>
                <c:pt idx="121">
                  <c:v>6.75</c:v>
                </c:pt>
                <c:pt idx="122">
                  <c:v>6.75</c:v>
                </c:pt>
                <c:pt idx="123">
                  <c:v>6.5</c:v>
                </c:pt>
                <c:pt idx="124">
                  <c:v>6.5</c:v>
                </c:pt>
                <c:pt idx="125">
                  <c:v>6.5</c:v>
                </c:pt>
                <c:pt idx="126">
                  <c:v>6.5</c:v>
                </c:pt>
                <c:pt idx="127">
                  <c:v>6.5</c:v>
                </c:pt>
                <c:pt idx="128">
                  <c:v>6.5</c:v>
                </c:pt>
                <c:pt idx="129">
                  <c:v>6.25</c:v>
                </c:pt>
                <c:pt idx="130">
                  <c:v>6.25</c:v>
                </c:pt>
                <c:pt idx="131">
                  <c:v>6.25</c:v>
                </c:pt>
                <c:pt idx="132">
                  <c:v>6.25</c:v>
                </c:pt>
                <c:pt idx="133">
                  <c:v>6.25</c:v>
                </c:pt>
                <c:pt idx="134">
                  <c:v>6.25</c:v>
                </c:pt>
                <c:pt idx="135">
                  <c:v>6.25</c:v>
                </c:pt>
                <c:pt idx="136">
                  <c:v>6.25</c:v>
                </c:pt>
                <c:pt idx="137">
                  <c:v>6.25</c:v>
                </c:pt>
                <c:pt idx="138">
                  <c:v>6.25</c:v>
                </c:pt>
                <c:pt idx="139">
                  <c:v>6</c:v>
                </c:pt>
                <c:pt idx="140">
                  <c:v>6</c:v>
                </c:pt>
                <c:pt idx="141">
                  <c:v>6</c:v>
                </c:pt>
                <c:pt idx="142">
                  <c:v>6</c:v>
                </c:pt>
                <c:pt idx="143">
                  <c:v>6</c:v>
                </c:pt>
                <c:pt idx="144">
                  <c:v>6</c:v>
                </c:pt>
                <c:pt idx="145">
                  <c:v>6</c:v>
                </c:pt>
                <c:pt idx="146">
                  <c:v>6</c:v>
                </c:pt>
                <c:pt idx="147">
                  <c:v>6</c:v>
                </c:pt>
                <c:pt idx="148">
                  <c:v>6</c:v>
                </c:pt>
                <c:pt idx="149">
                  <c:v>6.25</c:v>
                </c:pt>
                <c:pt idx="150">
                  <c:v>6.25</c:v>
                </c:pt>
                <c:pt idx="151">
                  <c:v>6.5</c:v>
                </c:pt>
                <c:pt idx="152">
                  <c:v>6.5</c:v>
                </c:pt>
                <c:pt idx="153">
                  <c:v>6.5</c:v>
                </c:pt>
                <c:pt idx="154">
                  <c:v>6.5</c:v>
                </c:pt>
                <c:pt idx="155">
                  <c:v>6.5</c:v>
                </c:pt>
                <c:pt idx="156">
                  <c:v>6.5</c:v>
                </c:pt>
                <c:pt idx="157">
                  <c:v>6.25</c:v>
                </c:pt>
                <c:pt idx="158">
                  <c:v>6.25</c:v>
                </c:pt>
                <c:pt idx="159">
                  <c:v>6</c:v>
                </c:pt>
                <c:pt idx="160">
                  <c:v>6</c:v>
                </c:pt>
                <c:pt idx="161">
                  <c:v>5.75</c:v>
                </c:pt>
                <c:pt idx="162">
                  <c:v>5.75</c:v>
                </c:pt>
                <c:pt idx="163">
                  <c:v>5.4</c:v>
                </c:pt>
                <c:pt idx="164">
                  <c:v>5.4</c:v>
                </c:pt>
                <c:pt idx="165">
                  <c:v>5.1499999999999995</c:v>
                </c:pt>
                <c:pt idx="166">
                  <c:v>5.1499999999999995</c:v>
                </c:pt>
                <c:pt idx="167">
                  <c:v>5.1499999999999995</c:v>
                </c:pt>
                <c:pt idx="168">
                  <c:v>5.1499999999999995</c:v>
                </c:pt>
                <c:pt idx="169">
                  <c:v>5.1499999999999995</c:v>
                </c:pt>
                <c:pt idx="170">
                  <c:v>4.4000000000000004</c:v>
                </c:pt>
                <c:pt idx="171">
                  <c:v>4.4000000000000004</c:v>
                </c:pt>
                <c:pt idx="172">
                  <c:v>4</c:v>
                </c:pt>
                <c:pt idx="173">
                  <c:v>4</c:v>
                </c:pt>
                <c:pt idx="174">
                  <c:v>4</c:v>
                </c:pt>
                <c:pt idx="175">
                  <c:v>4</c:v>
                </c:pt>
                <c:pt idx="176">
                  <c:v>4</c:v>
                </c:pt>
                <c:pt idx="177">
                  <c:v>4</c:v>
                </c:pt>
                <c:pt idx="178">
                  <c:v>4</c:v>
                </c:pt>
                <c:pt idx="179">
                  <c:v>4</c:v>
                </c:pt>
                <c:pt idx="180">
                  <c:v>4</c:v>
                </c:pt>
                <c:pt idx="181">
                  <c:v>4</c:v>
                </c:pt>
                <c:pt idx="182">
                  <c:v>4</c:v>
                </c:pt>
                <c:pt idx="183">
                  <c:v>4</c:v>
                </c:pt>
                <c:pt idx="184">
                  <c:v>4</c:v>
                </c:pt>
                <c:pt idx="185">
                  <c:v>4</c:v>
                </c:pt>
                <c:pt idx="186">
                  <c:v>4</c:v>
                </c:pt>
                <c:pt idx="187">
                  <c:v>4</c:v>
                </c:pt>
                <c:pt idx="188">
                  <c:v>4</c:v>
                </c:pt>
                <c:pt idx="189">
                  <c:v>4</c:v>
                </c:pt>
                <c:pt idx="190">
                  <c:v>4</c:v>
                </c:pt>
                <c:pt idx="191">
                  <c:v>4</c:v>
                </c:pt>
                <c:pt idx="192">
                  <c:v>4</c:v>
                </c:pt>
                <c:pt idx="193">
                  <c:v>4</c:v>
                </c:pt>
                <c:pt idx="194">
                  <c:v>4</c:v>
                </c:pt>
                <c:pt idx="195">
                  <c:v>4</c:v>
                </c:pt>
                <c:pt idx="196">
                  <c:v>4.4000000000000004</c:v>
                </c:pt>
                <c:pt idx="197">
                  <c:v>4.9000000000000004</c:v>
                </c:pt>
                <c:pt idx="198">
                  <c:v>4.9000000000000004</c:v>
                </c:pt>
                <c:pt idx="199">
                  <c:v>5.4</c:v>
                </c:pt>
                <c:pt idx="200">
                  <c:v>5.9</c:v>
                </c:pt>
                <c:pt idx="201">
                  <c:v>5.9</c:v>
                </c:pt>
                <c:pt idx="202">
                  <c:v>5.9</c:v>
                </c:pt>
                <c:pt idx="203">
                  <c:v>6.25</c:v>
                </c:pt>
              </c:numCache>
            </c:numRef>
          </c:val>
          <c:smooth val="0"/>
          <c:extLst xmlns:c16r2="http://schemas.microsoft.com/office/drawing/2015/06/chart">
            <c:ext xmlns:c16="http://schemas.microsoft.com/office/drawing/2014/chart" uri="{C3380CC4-5D6E-409C-BE32-E72D297353CC}">
              <c16:uniqueId val="{00000000-455C-4A67-BD8C-C393C5E4DA82}"/>
            </c:ext>
          </c:extLst>
        </c:ser>
        <c:dLbls>
          <c:showLegendKey val="0"/>
          <c:showVal val="0"/>
          <c:showCatName val="0"/>
          <c:showSerName val="0"/>
          <c:showPercent val="0"/>
          <c:showBubbleSize val="0"/>
        </c:dLbls>
        <c:smooth val="0"/>
        <c:axId val="239239120"/>
        <c:axId val="239247704"/>
      </c:lineChart>
      <c:dateAx>
        <c:axId val="2392391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p>
            </c:rich>
          </c:tx>
          <c:layout>
            <c:manualLayout>
              <c:xMode val="edge"/>
              <c:yMode val="edge"/>
              <c:x val="0.47616930909189281"/>
              <c:y val="0.88905073215358088"/>
            </c:manualLayout>
          </c:layout>
          <c:overlay val="0"/>
          <c:spPr>
            <a:noFill/>
            <a:ln>
              <a:noFill/>
            </a:ln>
            <a:effectLst/>
          </c:spPr>
        </c:title>
        <c:numFmt formatCode="yyyy\-mm\-dd"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247704"/>
        <c:crosses val="autoZero"/>
        <c:auto val="1"/>
        <c:lblOffset val="100"/>
        <c:baseTimeUnit val="months"/>
      </c:dateAx>
      <c:valAx>
        <c:axId val="23924770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VALUES</a:t>
                </a:r>
              </a:p>
            </c:rich>
          </c:tx>
          <c:layout>
            <c:manualLayout>
              <c:xMode val="edge"/>
              <c:yMode val="edge"/>
              <c:x val="2.3620356452651921E-2"/>
              <c:y val="0.41664254076774937"/>
            </c:manualLayout>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239120"/>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solidFill>
                  <a:schemeClr val="tx1"/>
                </a:solidFill>
                <a:latin typeface="Times New Roman" panose="02020603050405020304" pitchFamily="18" charset="0"/>
                <a:cs typeface="Times New Roman" panose="02020603050405020304" pitchFamily="18" charset="0"/>
              </a:rPr>
              <a:t>Time Profile</a:t>
            </a:r>
            <a:r>
              <a:rPr lang="en-US" baseline="0">
                <a:solidFill>
                  <a:schemeClr val="tx1"/>
                </a:solidFill>
                <a:latin typeface="Times New Roman" panose="02020603050405020304" pitchFamily="18" charset="0"/>
                <a:cs typeface="Times New Roman" panose="02020603050405020304" pitchFamily="18" charset="0"/>
              </a:rPr>
              <a:t> of Indicator </a:t>
            </a:r>
            <a:r>
              <a:rPr lang="en-US">
                <a:solidFill>
                  <a:schemeClr val="tx1"/>
                </a:solidFill>
                <a:latin typeface="Times New Roman" panose="02020603050405020304" pitchFamily="18" charset="0"/>
                <a:cs typeface="Times New Roman" panose="02020603050405020304" pitchFamily="18" charset="0"/>
              </a:rPr>
              <a:t>EI5</a:t>
            </a:r>
          </a:p>
        </c:rich>
      </c:tx>
      <c:overlay val="0"/>
      <c:spPr>
        <a:noFill/>
        <a:ln>
          <a:noFill/>
        </a:ln>
        <a:effectLst/>
      </c:spPr>
    </c:title>
    <c:autoTitleDeleted val="0"/>
    <c:plotArea>
      <c:layout/>
      <c:lineChart>
        <c:grouping val="standard"/>
        <c:varyColors val="0"/>
        <c:ser>
          <c:idx val="0"/>
          <c:order val="0"/>
          <c:tx>
            <c:v>EI5</c:v>
          </c:tx>
          <c:spPr>
            <a:ln w="28575" cap="rnd">
              <a:solidFill>
                <a:schemeClr val="accent6"/>
              </a:solidFill>
              <a:round/>
            </a:ln>
            <a:effectLst/>
          </c:spPr>
          <c:marker>
            <c:symbol val="none"/>
          </c:marker>
          <c:cat>
            <c:numRef>
              <c:f>Sheet1!$A$2:$A$205</c:f>
              <c:numCache>
                <c:formatCode>yyyy\-mm\-dd</c:formatCode>
                <c:ptCount val="204"/>
                <c:pt idx="0">
                  <c:v>38718</c:v>
                </c:pt>
                <c:pt idx="1">
                  <c:v>38749</c:v>
                </c:pt>
                <c:pt idx="2">
                  <c:v>38777</c:v>
                </c:pt>
                <c:pt idx="3">
                  <c:v>38808</c:v>
                </c:pt>
                <c:pt idx="4">
                  <c:v>38838</c:v>
                </c:pt>
                <c:pt idx="5">
                  <c:v>38869</c:v>
                </c:pt>
                <c:pt idx="6">
                  <c:v>38899</c:v>
                </c:pt>
                <c:pt idx="7">
                  <c:v>38930</c:v>
                </c:pt>
                <c:pt idx="8">
                  <c:v>38961</c:v>
                </c:pt>
                <c:pt idx="9">
                  <c:v>38991</c:v>
                </c:pt>
                <c:pt idx="10">
                  <c:v>39022</c:v>
                </c:pt>
                <c:pt idx="11">
                  <c:v>39052</c:v>
                </c:pt>
                <c:pt idx="12">
                  <c:v>39083</c:v>
                </c:pt>
                <c:pt idx="13">
                  <c:v>39114</c:v>
                </c:pt>
                <c:pt idx="14">
                  <c:v>39142</c:v>
                </c:pt>
                <c:pt idx="15">
                  <c:v>39173</c:v>
                </c:pt>
                <c:pt idx="16">
                  <c:v>39203</c:v>
                </c:pt>
                <c:pt idx="17">
                  <c:v>39234</c:v>
                </c:pt>
                <c:pt idx="18">
                  <c:v>39264</c:v>
                </c:pt>
                <c:pt idx="19">
                  <c:v>39295</c:v>
                </c:pt>
                <c:pt idx="20">
                  <c:v>39326</c:v>
                </c:pt>
                <c:pt idx="21">
                  <c:v>39356</c:v>
                </c:pt>
                <c:pt idx="22">
                  <c:v>39387</c:v>
                </c:pt>
                <c:pt idx="23">
                  <c:v>39417</c:v>
                </c:pt>
                <c:pt idx="24">
                  <c:v>39448</c:v>
                </c:pt>
                <c:pt idx="25">
                  <c:v>39479</c:v>
                </c:pt>
                <c:pt idx="26">
                  <c:v>39508</c:v>
                </c:pt>
                <c:pt idx="27">
                  <c:v>39539</c:v>
                </c:pt>
                <c:pt idx="28">
                  <c:v>39569</c:v>
                </c:pt>
                <c:pt idx="29">
                  <c:v>39600</c:v>
                </c:pt>
                <c:pt idx="30">
                  <c:v>39630</c:v>
                </c:pt>
                <c:pt idx="31">
                  <c:v>39661</c:v>
                </c:pt>
                <c:pt idx="32">
                  <c:v>39692</c:v>
                </c:pt>
                <c:pt idx="33">
                  <c:v>39722</c:v>
                </c:pt>
                <c:pt idx="34">
                  <c:v>39753</c:v>
                </c:pt>
                <c:pt idx="35">
                  <c:v>39783</c:v>
                </c:pt>
                <c:pt idx="36">
                  <c:v>39814</c:v>
                </c:pt>
                <c:pt idx="37">
                  <c:v>39845</c:v>
                </c:pt>
                <c:pt idx="38">
                  <c:v>39873</c:v>
                </c:pt>
                <c:pt idx="39">
                  <c:v>39904</c:v>
                </c:pt>
                <c:pt idx="40">
                  <c:v>39934</c:v>
                </c:pt>
                <c:pt idx="41">
                  <c:v>39965</c:v>
                </c:pt>
                <c:pt idx="42">
                  <c:v>39995</c:v>
                </c:pt>
                <c:pt idx="43">
                  <c:v>40026</c:v>
                </c:pt>
                <c:pt idx="44">
                  <c:v>40057</c:v>
                </c:pt>
                <c:pt idx="45">
                  <c:v>40087</c:v>
                </c:pt>
                <c:pt idx="46">
                  <c:v>40118</c:v>
                </c:pt>
                <c:pt idx="47">
                  <c:v>40148</c:v>
                </c:pt>
                <c:pt idx="48">
                  <c:v>40179</c:v>
                </c:pt>
                <c:pt idx="49">
                  <c:v>40210</c:v>
                </c:pt>
                <c:pt idx="50">
                  <c:v>40238</c:v>
                </c:pt>
                <c:pt idx="51">
                  <c:v>40269</c:v>
                </c:pt>
                <c:pt idx="52">
                  <c:v>40299</c:v>
                </c:pt>
                <c:pt idx="53">
                  <c:v>40330</c:v>
                </c:pt>
                <c:pt idx="54">
                  <c:v>40360</c:v>
                </c:pt>
                <c:pt idx="55">
                  <c:v>40391</c:v>
                </c:pt>
                <c:pt idx="56">
                  <c:v>40422</c:v>
                </c:pt>
                <c:pt idx="57">
                  <c:v>40452</c:v>
                </c:pt>
                <c:pt idx="58">
                  <c:v>40483</c:v>
                </c:pt>
                <c:pt idx="59">
                  <c:v>40513</c:v>
                </c:pt>
                <c:pt idx="60">
                  <c:v>40544</c:v>
                </c:pt>
                <c:pt idx="61">
                  <c:v>40575</c:v>
                </c:pt>
                <c:pt idx="62">
                  <c:v>40603</c:v>
                </c:pt>
                <c:pt idx="63">
                  <c:v>40634</c:v>
                </c:pt>
                <c:pt idx="64">
                  <c:v>40664</c:v>
                </c:pt>
                <c:pt idx="65">
                  <c:v>40695</c:v>
                </c:pt>
                <c:pt idx="66">
                  <c:v>40725</c:v>
                </c:pt>
                <c:pt idx="67">
                  <c:v>40756</c:v>
                </c:pt>
                <c:pt idx="68">
                  <c:v>40787</c:v>
                </c:pt>
                <c:pt idx="69">
                  <c:v>40817</c:v>
                </c:pt>
                <c:pt idx="70">
                  <c:v>40848</c:v>
                </c:pt>
                <c:pt idx="71">
                  <c:v>40878</c:v>
                </c:pt>
                <c:pt idx="72">
                  <c:v>40909</c:v>
                </c:pt>
                <c:pt idx="73">
                  <c:v>40940</c:v>
                </c:pt>
                <c:pt idx="74">
                  <c:v>40969</c:v>
                </c:pt>
                <c:pt idx="75">
                  <c:v>41000</c:v>
                </c:pt>
                <c:pt idx="76">
                  <c:v>41030</c:v>
                </c:pt>
                <c:pt idx="77">
                  <c:v>41061</c:v>
                </c:pt>
                <c:pt idx="78">
                  <c:v>41091</c:v>
                </c:pt>
                <c:pt idx="79">
                  <c:v>41122</c:v>
                </c:pt>
                <c:pt idx="80">
                  <c:v>41153</c:v>
                </c:pt>
                <c:pt idx="81">
                  <c:v>41183</c:v>
                </c:pt>
                <c:pt idx="82">
                  <c:v>41214</c:v>
                </c:pt>
                <c:pt idx="83">
                  <c:v>41244</c:v>
                </c:pt>
                <c:pt idx="84">
                  <c:v>41275</c:v>
                </c:pt>
                <c:pt idx="85">
                  <c:v>41306</c:v>
                </c:pt>
                <c:pt idx="86">
                  <c:v>41334</c:v>
                </c:pt>
                <c:pt idx="87">
                  <c:v>41365</c:v>
                </c:pt>
                <c:pt idx="88">
                  <c:v>41395</c:v>
                </c:pt>
                <c:pt idx="89">
                  <c:v>41426</c:v>
                </c:pt>
                <c:pt idx="90">
                  <c:v>41456</c:v>
                </c:pt>
                <c:pt idx="91">
                  <c:v>41487</c:v>
                </c:pt>
                <c:pt idx="92">
                  <c:v>41518</c:v>
                </c:pt>
                <c:pt idx="93">
                  <c:v>41548</c:v>
                </c:pt>
                <c:pt idx="94">
                  <c:v>41579</c:v>
                </c:pt>
                <c:pt idx="95">
                  <c:v>41609</c:v>
                </c:pt>
                <c:pt idx="96">
                  <c:v>41640</c:v>
                </c:pt>
                <c:pt idx="97">
                  <c:v>41671</c:v>
                </c:pt>
                <c:pt idx="98">
                  <c:v>41699</c:v>
                </c:pt>
                <c:pt idx="99">
                  <c:v>41730</c:v>
                </c:pt>
                <c:pt idx="100">
                  <c:v>41760</c:v>
                </c:pt>
                <c:pt idx="101">
                  <c:v>41791</c:v>
                </c:pt>
                <c:pt idx="102">
                  <c:v>41821</c:v>
                </c:pt>
                <c:pt idx="103">
                  <c:v>41852</c:v>
                </c:pt>
                <c:pt idx="104">
                  <c:v>41883</c:v>
                </c:pt>
                <c:pt idx="105">
                  <c:v>41913</c:v>
                </c:pt>
                <c:pt idx="106">
                  <c:v>41944</c:v>
                </c:pt>
                <c:pt idx="107">
                  <c:v>41974</c:v>
                </c:pt>
                <c:pt idx="108">
                  <c:v>42005</c:v>
                </c:pt>
                <c:pt idx="109">
                  <c:v>42036</c:v>
                </c:pt>
                <c:pt idx="110">
                  <c:v>42064</c:v>
                </c:pt>
                <c:pt idx="111">
                  <c:v>42095</c:v>
                </c:pt>
                <c:pt idx="112">
                  <c:v>42125</c:v>
                </c:pt>
                <c:pt idx="113">
                  <c:v>42156</c:v>
                </c:pt>
                <c:pt idx="114">
                  <c:v>42186</c:v>
                </c:pt>
                <c:pt idx="115">
                  <c:v>42217</c:v>
                </c:pt>
                <c:pt idx="116">
                  <c:v>42248</c:v>
                </c:pt>
                <c:pt idx="117">
                  <c:v>42278</c:v>
                </c:pt>
                <c:pt idx="118">
                  <c:v>42309</c:v>
                </c:pt>
                <c:pt idx="119">
                  <c:v>42339</c:v>
                </c:pt>
                <c:pt idx="120">
                  <c:v>42370</c:v>
                </c:pt>
                <c:pt idx="121">
                  <c:v>42401</c:v>
                </c:pt>
                <c:pt idx="122">
                  <c:v>42430</c:v>
                </c:pt>
                <c:pt idx="123">
                  <c:v>42461</c:v>
                </c:pt>
                <c:pt idx="124">
                  <c:v>42491</c:v>
                </c:pt>
                <c:pt idx="125">
                  <c:v>42522</c:v>
                </c:pt>
                <c:pt idx="126">
                  <c:v>42552</c:v>
                </c:pt>
                <c:pt idx="127">
                  <c:v>42583</c:v>
                </c:pt>
                <c:pt idx="128">
                  <c:v>42614</c:v>
                </c:pt>
                <c:pt idx="129">
                  <c:v>42644</c:v>
                </c:pt>
                <c:pt idx="130">
                  <c:v>42675</c:v>
                </c:pt>
                <c:pt idx="131">
                  <c:v>42705</c:v>
                </c:pt>
                <c:pt idx="132">
                  <c:v>42736</c:v>
                </c:pt>
                <c:pt idx="133">
                  <c:v>42767</c:v>
                </c:pt>
                <c:pt idx="134">
                  <c:v>42795</c:v>
                </c:pt>
                <c:pt idx="135">
                  <c:v>42826</c:v>
                </c:pt>
                <c:pt idx="136">
                  <c:v>42856</c:v>
                </c:pt>
                <c:pt idx="137">
                  <c:v>42887</c:v>
                </c:pt>
                <c:pt idx="138">
                  <c:v>42917</c:v>
                </c:pt>
                <c:pt idx="139">
                  <c:v>42948</c:v>
                </c:pt>
                <c:pt idx="140">
                  <c:v>42979</c:v>
                </c:pt>
                <c:pt idx="141">
                  <c:v>43009</c:v>
                </c:pt>
                <c:pt idx="142">
                  <c:v>43040</c:v>
                </c:pt>
                <c:pt idx="143">
                  <c:v>43070</c:v>
                </c:pt>
                <c:pt idx="144">
                  <c:v>43101</c:v>
                </c:pt>
                <c:pt idx="145">
                  <c:v>43132</c:v>
                </c:pt>
                <c:pt idx="146">
                  <c:v>43160</c:v>
                </c:pt>
                <c:pt idx="147">
                  <c:v>43191</c:v>
                </c:pt>
                <c:pt idx="148">
                  <c:v>43221</c:v>
                </c:pt>
                <c:pt idx="149">
                  <c:v>43252</c:v>
                </c:pt>
                <c:pt idx="150">
                  <c:v>43282</c:v>
                </c:pt>
                <c:pt idx="151">
                  <c:v>43313</c:v>
                </c:pt>
                <c:pt idx="152">
                  <c:v>43344</c:v>
                </c:pt>
                <c:pt idx="153">
                  <c:v>43374</c:v>
                </c:pt>
                <c:pt idx="154">
                  <c:v>43405</c:v>
                </c:pt>
                <c:pt idx="155">
                  <c:v>43435</c:v>
                </c:pt>
                <c:pt idx="156">
                  <c:v>43466</c:v>
                </c:pt>
                <c:pt idx="157">
                  <c:v>43497</c:v>
                </c:pt>
                <c:pt idx="158">
                  <c:v>43525</c:v>
                </c:pt>
                <c:pt idx="159">
                  <c:v>43556</c:v>
                </c:pt>
                <c:pt idx="160">
                  <c:v>43586</c:v>
                </c:pt>
                <c:pt idx="161">
                  <c:v>43617</c:v>
                </c:pt>
                <c:pt idx="162">
                  <c:v>43647</c:v>
                </c:pt>
                <c:pt idx="163">
                  <c:v>43678</c:v>
                </c:pt>
                <c:pt idx="164">
                  <c:v>43709</c:v>
                </c:pt>
                <c:pt idx="165">
                  <c:v>43739</c:v>
                </c:pt>
                <c:pt idx="166">
                  <c:v>43770</c:v>
                </c:pt>
                <c:pt idx="167">
                  <c:v>43800</c:v>
                </c:pt>
                <c:pt idx="168">
                  <c:v>43831</c:v>
                </c:pt>
                <c:pt idx="169">
                  <c:v>43862</c:v>
                </c:pt>
                <c:pt idx="170">
                  <c:v>43891</c:v>
                </c:pt>
                <c:pt idx="171">
                  <c:v>43922</c:v>
                </c:pt>
                <c:pt idx="172">
                  <c:v>43952</c:v>
                </c:pt>
                <c:pt idx="173">
                  <c:v>43983</c:v>
                </c:pt>
                <c:pt idx="174">
                  <c:v>44013</c:v>
                </c:pt>
                <c:pt idx="175">
                  <c:v>44044</c:v>
                </c:pt>
                <c:pt idx="176">
                  <c:v>44075</c:v>
                </c:pt>
                <c:pt idx="177">
                  <c:v>44105</c:v>
                </c:pt>
                <c:pt idx="178">
                  <c:v>44136</c:v>
                </c:pt>
                <c:pt idx="179">
                  <c:v>44166</c:v>
                </c:pt>
                <c:pt idx="180">
                  <c:v>44197</c:v>
                </c:pt>
                <c:pt idx="181">
                  <c:v>44228</c:v>
                </c:pt>
                <c:pt idx="182">
                  <c:v>44256</c:v>
                </c:pt>
                <c:pt idx="183">
                  <c:v>44287</c:v>
                </c:pt>
                <c:pt idx="184">
                  <c:v>44317</c:v>
                </c:pt>
                <c:pt idx="185">
                  <c:v>44348</c:v>
                </c:pt>
                <c:pt idx="186">
                  <c:v>44378</c:v>
                </c:pt>
                <c:pt idx="187">
                  <c:v>44409</c:v>
                </c:pt>
                <c:pt idx="188">
                  <c:v>44440</c:v>
                </c:pt>
                <c:pt idx="189">
                  <c:v>44470</c:v>
                </c:pt>
                <c:pt idx="190">
                  <c:v>44501</c:v>
                </c:pt>
                <c:pt idx="191">
                  <c:v>44531</c:v>
                </c:pt>
                <c:pt idx="192">
                  <c:v>44562</c:v>
                </c:pt>
                <c:pt idx="193">
                  <c:v>44593</c:v>
                </c:pt>
                <c:pt idx="194">
                  <c:v>44621</c:v>
                </c:pt>
                <c:pt idx="195">
                  <c:v>44652</c:v>
                </c:pt>
                <c:pt idx="196">
                  <c:v>44682</c:v>
                </c:pt>
                <c:pt idx="197">
                  <c:v>44713</c:v>
                </c:pt>
                <c:pt idx="198">
                  <c:v>44743</c:v>
                </c:pt>
                <c:pt idx="199">
                  <c:v>44774</c:v>
                </c:pt>
                <c:pt idx="200">
                  <c:v>44805</c:v>
                </c:pt>
                <c:pt idx="201">
                  <c:v>44835</c:v>
                </c:pt>
                <c:pt idx="202">
                  <c:v>44866</c:v>
                </c:pt>
                <c:pt idx="203">
                  <c:v>44896</c:v>
                </c:pt>
              </c:numCache>
            </c:numRef>
          </c:cat>
          <c:val>
            <c:numRef>
              <c:f>Sheet1!$F$2:$F$205</c:f>
              <c:numCache>
                <c:formatCode>General</c:formatCode>
                <c:ptCount val="204"/>
                <c:pt idx="0">
                  <c:v>44.349000000000004</c:v>
                </c:pt>
                <c:pt idx="1">
                  <c:v>44.325000000000003</c:v>
                </c:pt>
                <c:pt idx="2">
                  <c:v>44.496000000000002</c:v>
                </c:pt>
                <c:pt idx="3">
                  <c:v>44.957000000000001</c:v>
                </c:pt>
                <c:pt idx="4">
                  <c:v>45.363</c:v>
                </c:pt>
                <c:pt idx="5">
                  <c:v>46.055</c:v>
                </c:pt>
                <c:pt idx="6">
                  <c:v>46.439</c:v>
                </c:pt>
                <c:pt idx="7">
                  <c:v>46.465000000000003</c:v>
                </c:pt>
                <c:pt idx="8">
                  <c:v>46.04</c:v>
                </c:pt>
                <c:pt idx="9">
                  <c:v>45.433</c:v>
                </c:pt>
                <c:pt idx="10">
                  <c:v>44.835000000000001</c:v>
                </c:pt>
                <c:pt idx="11">
                  <c:v>44.618000000000002</c:v>
                </c:pt>
                <c:pt idx="12">
                  <c:v>44.301000000000002</c:v>
                </c:pt>
                <c:pt idx="13">
                  <c:v>44.157000000000004</c:v>
                </c:pt>
                <c:pt idx="14">
                  <c:v>43.957999999999998</c:v>
                </c:pt>
                <c:pt idx="15">
                  <c:v>42.184000000000005</c:v>
                </c:pt>
                <c:pt idx="16">
                  <c:v>40.835000000000001</c:v>
                </c:pt>
                <c:pt idx="17">
                  <c:v>40.790000000000013</c:v>
                </c:pt>
                <c:pt idx="18">
                  <c:v>40.413000000000004</c:v>
                </c:pt>
                <c:pt idx="19">
                  <c:v>40.83</c:v>
                </c:pt>
                <c:pt idx="20">
                  <c:v>40.335000000000001</c:v>
                </c:pt>
                <c:pt idx="21">
                  <c:v>39.525000000000013</c:v>
                </c:pt>
                <c:pt idx="22">
                  <c:v>39.451999999999998</c:v>
                </c:pt>
                <c:pt idx="23">
                  <c:v>39.451999999999998</c:v>
                </c:pt>
                <c:pt idx="24">
                  <c:v>39.366</c:v>
                </c:pt>
                <c:pt idx="25">
                  <c:v>39.756</c:v>
                </c:pt>
                <c:pt idx="26">
                  <c:v>40.338000000000001</c:v>
                </c:pt>
                <c:pt idx="27">
                  <c:v>40.031000000000006</c:v>
                </c:pt>
                <c:pt idx="28">
                  <c:v>42.118000000000002</c:v>
                </c:pt>
                <c:pt idx="29">
                  <c:v>42.847999999999999</c:v>
                </c:pt>
                <c:pt idx="30">
                  <c:v>42.841999999999999</c:v>
                </c:pt>
                <c:pt idx="31">
                  <c:v>43.024000000000001</c:v>
                </c:pt>
                <c:pt idx="32">
                  <c:v>45.589000000000006</c:v>
                </c:pt>
                <c:pt idx="33">
                  <c:v>48.645000000000003</c:v>
                </c:pt>
                <c:pt idx="34">
                  <c:v>49.024000000000001</c:v>
                </c:pt>
                <c:pt idx="35">
                  <c:v>48.692000000000029</c:v>
                </c:pt>
                <c:pt idx="36">
                  <c:v>48.889000000000003</c:v>
                </c:pt>
                <c:pt idx="37">
                  <c:v>49.334000000000003</c:v>
                </c:pt>
                <c:pt idx="38">
                  <c:v>51.281000000000006</c:v>
                </c:pt>
                <c:pt idx="39">
                  <c:v>50.124000000000002</c:v>
                </c:pt>
                <c:pt idx="40">
                  <c:v>48.597000000000001</c:v>
                </c:pt>
                <c:pt idx="41">
                  <c:v>47.784000000000006</c:v>
                </c:pt>
                <c:pt idx="42">
                  <c:v>48.450999999999993</c:v>
                </c:pt>
                <c:pt idx="43">
                  <c:v>48.356000000000002</c:v>
                </c:pt>
                <c:pt idx="44">
                  <c:v>48.398000000000003</c:v>
                </c:pt>
                <c:pt idx="45">
                  <c:v>46.742000000000012</c:v>
                </c:pt>
                <c:pt idx="46">
                  <c:v>46.586000000000006</c:v>
                </c:pt>
                <c:pt idx="47">
                  <c:v>46.616</c:v>
                </c:pt>
                <c:pt idx="48">
                  <c:v>45.968000000000011</c:v>
                </c:pt>
                <c:pt idx="49">
                  <c:v>46.353999999999999</c:v>
                </c:pt>
                <c:pt idx="50">
                  <c:v>45.519000000000005</c:v>
                </c:pt>
                <c:pt idx="51">
                  <c:v>44.516000000000005</c:v>
                </c:pt>
                <c:pt idx="52">
                  <c:v>45.893000000000001</c:v>
                </c:pt>
                <c:pt idx="53">
                  <c:v>46.581000000000003</c:v>
                </c:pt>
                <c:pt idx="54">
                  <c:v>46.837000000000003</c:v>
                </c:pt>
                <c:pt idx="55">
                  <c:v>46.599000000000011</c:v>
                </c:pt>
                <c:pt idx="56">
                  <c:v>46.013000000000005</c:v>
                </c:pt>
                <c:pt idx="57">
                  <c:v>44.423000000000002</c:v>
                </c:pt>
                <c:pt idx="58">
                  <c:v>45.003</c:v>
                </c:pt>
                <c:pt idx="59">
                  <c:v>45.134</c:v>
                </c:pt>
                <c:pt idx="60">
                  <c:v>45.424000000000007</c:v>
                </c:pt>
                <c:pt idx="61">
                  <c:v>45.443000000000005</c:v>
                </c:pt>
                <c:pt idx="62">
                  <c:v>44.977000000000004</c:v>
                </c:pt>
                <c:pt idx="63">
                  <c:v>44.394000000000005</c:v>
                </c:pt>
                <c:pt idx="64">
                  <c:v>44.939</c:v>
                </c:pt>
                <c:pt idx="65">
                  <c:v>44.844000000000001</c:v>
                </c:pt>
                <c:pt idx="66">
                  <c:v>44.417000000000002</c:v>
                </c:pt>
                <c:pt idx="67">
                  <c:v>45.371000000000002</c:v>
                </c:pt>
                <c:pt idx="68">
                  <c:v>47.665000000000013</c:v>
                </c:pt>
                <c:pt idx="69">
                  <c:v>49.272000000000013</c:v>
                </c:pt>
                <c:pt idx="70">
                  <c:v>50.775000000000013</c:v>
                </c:pt>
                <c:pt idx="71">
                  <c:v>52.541000000000004</c:v>
                </c:pt>
                <c:pt idx="72">
                  <c:v>51.202000000000012</c:v>
                </c:pt>
                <c:pt idx="73">
                  <c:v>49.198000000000029</c:v>
                </c:pt>
                <c:pt idx="74">
                  <c:v>50.387999999999998</c:v>
                </c:pt>
                <c:pt idx="75">
                  <c:v>51.743000000000002</c:v>
                </c:pt>
                <c:pt idx="76">
                  <c:v>54.407000000000004</c:v>
                </c:pt>
                <c:pt idx="77">
                  <c:v>56.016000000000005</c:v>
                </c:pt>
                <c:pt idx="78">
                  <c:v>55.431000000000004</c:v>
                </c:pt>
                <c:pt idx="79">
                  <c:v>55.545000000000002</c:v>
                </c:pt>
                <c:pt idx="80">
                  <c:v>54.5</c:v>
                </c:pt>
                <c:pt idx="81">
                  <c:v>53.064</c:v>
                </c:pt>
                <c:pt idx="82">
                  <c:v>54.824000000000005</c:v>
                </c:pt>
                <c:pt idx="83">
                  <c:v>54.68</c:v>
                </c:pt>
                <c:pt idx="84">
                  <c:v>54.246000000000002</c:v>
                </c:pt>
                <c:pt idx="85">
                  <c:v>53.826000000000001</c:v>
                </c:pt>
                <c:pt idx="86">
                  <c:v>54.408000000000001</c:v>
                </c:pt>
                <c:pt idx="87">
                  <c:v>54.359000000000002</c:v>
                </c:pt>
                <c:pt idx="88">
                  <c:v>54.996000000000002</c:v>
                </c:pt>
                <c:pt idx="89">
                  <c:v>58.378</c:v>
                </c:pt>
                <c:pt idx="90">
                  <c:v>59.744</c:v>
                </c:pt>
                <c:pt idx="91">
                  <c:v>62.875</c:v>
                </c:pt>
                <c:pt idx="92">
                  <c:v>63.825000000000003</c:v>
                </c:pt>
                <c:pt idx="93">
                  <c:v>61.612000000000002</c:v>
                </c:pt>
                <c:pt idx="94">
                  <c:v>62.574000000000005</c:v>
                </c:pt>
                <c:pt idx="95">
                  <c:v>61.846000000000004</c:v>
                </c:pt>
                <c:pt idx="96">
                  <c:v>62.082000000000001</c:v>
                </c:pt>
                <c:pt idx="97">
                  <c:v>62.195000000000029</c:v>
                </c:pt>
                <c:pt idx="98">
                  <c:v>60.971000000000004</c:v>
                </c:pt>
                <c:pt idx="99">
                  <c:v>60.346000000000004</c:v>
                </c:pt>
                <c:pt idx="100">
                  <c:v>59.378</c:v>
                </c:pt>
                <c:pt idx="101">
                  <c:v>59.758000000000003</c:v>
                </c:pt>
                <c:pt idx="102">
                  <c:v>60.066000000000003</c:v>
                </c:pt>
                <c:pt idx="103">
                  <c:v>60.837000000000003</c:v>
                </c:pt>
                <c:pt idx="104">
                  <c:v>60.874000000000002</c:v>
                </c:pt>
                <c:pt idx="105">
                  <c:v>61.401000000000003</c:v>
                </c:pt>
                <c:pt idx="106">
                  <c:v>61.693000000000012</c:v>
                </c:pt>
                <c:pt idx="107">
                  <c:v>62.77</c:v>
                </c:pt>
                <c:pt idx="108">
                  <c:v>62.201000000000001</c:v>
                </c:pt>
                <c:pt idx="109">
                  <c:v>62.056000000000004</c:v>
                </c:pt>
                <c:pt idx="110">
                  <c:v>62.469000000000001</c:v>
                </c:pt>
                <c:pt idx="111">
                  <c:v>62.712000000000003</c:v>
                </c:pt>
                <c:pt idx="112">
                  <c:v>63.752000000000002</c:v>
                </c:pt>
                <c:pt idx="113">
                  <c:v>63.837000000000003</c:v>
                </c:pt>
                <c:pt idx="114">
                  <c:v>63.648000000000003</c:v>
                </c:pt>
                <c:pt idx="115">
                  <c:v>65.093999999999994</c:v>
                </c:pt>
                <c:pt idx="116">
                  <c:v>66.212999999999994</c:v>
                </c:pt>
                <c:pt idx="117">
                  <c:v>65.069000000000003</c:v>
                </c:pt>
                <c:pt idx="118">
                  <c:v>66.168999999999983</c:v>
                </c:pt>
                <c:pt idx="119">
                  <c:v>66.543999999999997</c:v>
                </c:pt>
                <c:pt idx="120">
                  <c:v>67.326999999999998</c:v>
                </c:pt>
                <c:pt idx="121">
                  <c:v>68.224000000000004</c:v>
                </c:pt>
                <c:pt idx="122">
                  <c:v>66.935000000000002</c:v>
                </c:pt>
                <c:pt idx="123">
                  <c:v>66.474000000000004</c:v>
                </c:pt>
                <c:pt idx="124">
                  <c:v>66.930999999999997</c:v>
                </c:pt>
                <c:pt idx="125">
                  <c:v>67.292000000000002</c:v>
                </c:pt>
                <c:pt idx="126">
                  <c:v>67.198999999999998</c:v>
                </c:pt>
                <c:pt idx="127">
                  <c:v>66.923000000000002</c:v>
                </c:pt>
                <c:pt idx="128">
                  <c:v>66.760000000000005</c:v>
                </c:pt>
                <c:pt idx="129">
                  <c:v>66.72</c:v>
                </c:pt>
                <c:pt idx="130">
                  <c:v>67.613</c:v>
                </c:pt>
                <c:pt idx="131">
                  <c:v>67.85499999999999</c:v>
                </c:pt>
                <c:pt idx="132">
                  <c:v>68.103999999999999</c:v>
                </c:pt>
                <c:pt idx="133">
                  <c:v>67.025999999999982</c:v>
                </c:pt>
                <c:pt idx="134">
                  <c:v>65.849999999999994</c:v>
                </c:pt>
                <c:pt idx="135">
                  <c:v>64.521000000000001</c:v>
                </c:pt>
                <c:pt idx="136">
                  <c:v>64.438999999999993</c:v>
                </c:pt>
                <c:pt idx="137">
                  <c:v>64.450999999999993</c:v>
                </c:pt>
                <c:pt idx="138">
                  <c:v>64.456000000000003</c:v>
                </c:pt>
                <c:pt idx="139">
                  <c:v>63.979000000000006</c:v>
                </c:pt>
                <c:pt idx="140">
                  <c:v>64.462999999999994</c:v>
                </c:pt>
                <c:pt idx="141">
                  <c:v>65.063999999999993</c:v>
                </c:pt>
                <c:pt idx="142">
                  <c:v>64.85499999999999</c:v>
                </c:pt>
                <c:pt idx="143">
                  <c:v>64.242000000000004</c:v>
                </c:pt>
                <c:pt idx="144">
                  <c:v>63.649000000000001</c:v>
                </c:pt>
                <c:pt idx="145">
                  <c:v>64.429000000000002</c:v>
                </c:pt>
                <c:pt idx="146">
                  <c:v>65.06</c:v>
                </c:pt>
                <c:pt idx="147">
                  <c:v>65.695999999999998</c:v>
                </c:pt>
                <c:pt idx="148">
                  <c:v>67.52</c:v>
                </c:pt>
                <c:pt idx="149">
                  <c:v>67.792000000000002</c:v>
                </c:pt>
                <c:pt idx="150">
                  <c:v>68.73</c:v>
                </c:pt>
                <c:pt idx="151">
                  <c:v>69.634999999999991</c:v>
                </c:pt>
                <c:pt idx="152">
                  <c:v>72.257000000000005</c:v>
                </c:pt>
                <c:pt idx="153">
                  <c:v>73.60199999999999</c:v>
                </c:pt>
                <c:pt idx="154">
                  <c:v>71.816999999999993</c:v>
                </c:pt>
                <c:pt idx="155">
                  <c:v>70.697000000000003</c:v>
                </c:pt>
                <c:pt idx="156">
                  <c:v>70.736999999999995</c:v>
                </c:pt>
                <c:pt idx="157">
                  <c:v>71.211000000000027</c:v>
                </c:pt>
                <c:pt idx="158">
                  <c:v>69.507000000000005</c:v>
                </c:pt>
                <c:pt idx="159">
                  <c:v>69.42</c:v>
                </c:pt>
                <c:pt idx="160">
                  <c:v>69.801999999999992</c:v>
                </c:pt>
                <c:pt idx="161">
                  <c:v>69.429000000000002</c:v>
                </c:pt>
                <c:pt idx="162">
                  <c:v>68.766999999999996</c:v>
                </c:pt>
                <c:pt idx="163">
                  <c:v>71.143000000000001</c:v>
                </c:pt>
                <c:pt idx="164">
                  <c:v>71.372999999999948</c:v>
                </c:pt>
                <c:pt idx="165">
                  <c:v>71.048000000000002</c:v>
                </c:pt>
                <c:pt idx="166">
                  <c:v>71.478999999999999</c:v>
                </c:pt>
                <c:pt idx="167">
                  <c:v>71.182000000000002</c:v>
                </c:pt>
                <c:pt idx="168">
                  <c:v>71.287000000000006</c:v>
                </c:pt>
                <c:pt idx="169">
                  <c:v>71.503</c:v>
                </c:pt>
                <c:pt idx="170">
                  <c:v>74.488</c:v>
                </c:pt>
                <c:pt idx="171">
                  <c:v>76.174999999999983</c:v>
                </c:pt>
                <c:pt idx="172">
                  <c:v>75.667999999999992</c:v>
                </c:pt>
                <c:pt idx="173">
                  <c:v>75.748000000000005</c:v>
                </c:pt>
                <c:pt idx="174">
                  <c:v>74.967000000000027</c:v>
                </c:pt>
                <c:pt idx="175">
                  <c:v>74.631</c:v>
                </c:pt>
                <c:pt idx="176">
                  <c:v>73.510999999999996</c:v>
                </c:pt>
                <c:pt idx="177">
                  <c:v>73.483000000000004</c:v>
                </c:pt>
                <c:pt idx="178">
                  <c:v>74.275999999999982</c:v>
                </c:pt>
                <c:pt idx="179">
                  <c:v>73.619</c:v>
                </c:pt>
                <c:pt idx="180">
                  <c:v>73.103999999999999</c:v>
                </c:pt>
                <c:pt idx="181">
                  <c:v>72.790000000000006</c:v>
                </c:pt>
                <c:pt idx="182">
                  <c:v>72.801000000000002</c:v>
                </c:pt>
                <c:pt idx="183">
                  <c:v>74.445000000000007</c:v>
                </c:pt>
                <c:pt idx="184">
                  <c:v>73.206999999999994</c:v>
                </c:pt>
                <c:pt idx="185">
                  <c:v>73.565000000000012</c:v>
                </c:pt>
                <c:pt idx="186">
                  <c:v>74.539000000000001</c:v>
                </c:pt>
                <c:pt idx="187">
                  <c:v>74.141000000000005</c:v>
                </c:pt>
                <c:pt idx="188">
                  <c:v>73.59</c:v>
                </c:pt>
                <c:pt idx="189">
                  <c:v>74.980999999999995</c:v>
                </c:pt>
                <c:pt idx="190">
                  <c:v>74.491000000000057</c:v>
                </c:pt>
                <c:pt idx="191">
                  <c:v>75.356999999999999</c:v>
                </c:pt>
                <c:pt idx="192">
                  <c:v>74.424999999999997</c:v>
                </c:pt>
                <c:pt idx="193">
                  <c:v>74.991000000000057</c:v>
                </c:pt>
                <c:pt idx="194">
                  <c:v>76.198999999999998</c:v>
                </c:pt>
                <c:pt idx="195">
                  <c:v>76.155999999999949</c:v>
                </c:pt>
                <c:pt idx="196">
                  <c:v>77.289000000000001</c:v>
                </c:pt>
                <c:pt idx="197">
                  <c:v>78.085999999999999</c:v>
                </c:pt>
                <c:pt idx="198">
                  <c:v>79.603999999999999</c:v>
                </c:pt>
                <c:pt idx="199">
                  <c:v>79.572000000000003</c:v>
                </c:pt>
                <c:pt idx="200">
                  <c:v>80.25</c:v>
                </c:pt>
                <c:pt idx="201">
                  <c:v>82.372999999999948</c:v>
                </c:pt>
                <c:pt idx="202">
                  <c:v>81.781999999999996</c:v>
                </c:pt>
                <c:pt idx="203">
                  <c:v>82.516999999999996</c:v>
                </c:pt>
              </c:numCache>
            </c:numRef>
          </c:val>
          <c:smooth val="0"/>
          <c:extLst xmlns:c16r2="http://schemas.microsoft.com/office/drawing/2015/06/chart">
            <c:ext xmlns:c16="http://schemas.microsoft.com/office/drawing/2014/chart" uri="{C3380CC4-5D6E-409C-BE32-E72D297353CC}">
              <c16:uniqueId val="{00000000-76BD-4E5E-8386-B7D6FD335FAC}"/>
            </c:ext>
          </c:extLst>
        </c:ser>
        <c:dLbls>
          <c:showLegendKey val="0"/>
          <c:showVal val="0"/>
          <c:showCatName val="0"/>
          <c:showSerName val="0"/>
          <c:showPercent val="0"/>
          <c:showBubbleSize val="0"/>
        </c:dLbls>
        <c:smooth val="0"/>
        <c:axId val="237376592"/>
        <c:axId val="237376976"/>
      </c:lineChart>
      <c:dateAx>
        <c:axId val="2373765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p>
            </c:rich>
          </c:tx>
          <c:layout>
            <c:manualLayout>
              <c:xMode val="edge"/>
              <c:yMode val="edge"/>
              <c:x val="0.47786551059600191"/>
              <c:y val="0.88886575128522149"/>
            </c:manualLayout>
          </c:layout>
          <c:overlay val="0"/>
          <c:spPr>
            <a:noFill/>
            <a:ln>
              <a:noFill/>
            </a:ln>
            <a:effectLst/>
          </c:spPr>
        </c:title>
        <c:numFmt formatCode="yyyy\-mm\-dd"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7376976"/>
        <c:crosses val="autoZero"/>
        <c:auto val="1"/>
        <c:lblOffset val="100"/>
        <c:baseTimeUnit val="months"/>
      </c:dateAx>
      <c:valAx>
        <c:axId val="23737697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VALUES</a:t>
                </a:r>
              </a:p>
            </c:rich>
          </c:tx>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7376592"/>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solidFill>
                  <a:schemeClr val="tx1"/>
                </a:solidFill>
                <a:latin typeface="Times New Roman" panose="02020603050405020304" pitchFamily="18" charset="0"/>
                <a:cs typeface="Times New Roman" panose="02020603050405020304" pitchFamily="18" charset="0"/>
              </a:rPr>
              <a:t>Time Profile of Indicator EI6</a:t>
            </a:r>
          </a:p>
        </c:rich>
      </c:tx>
      <c:layout>
        <c:manualLayout>
          <c:xMode val="edge"/>
          <c:yMode val="edge"/>
          <c:x val="0.32261037291041622"/>
          <c:y val="2.3397285914833879E-2"/>
        </c:manualLayout>
      </c:layout>
      <c:overlay val="0"/>
      <c:spPr>
        <a:noFill/>
        <a:ln>
          <a:noFill/>
        </a:ln>
        <a:effectLst/>
      </c:spPr>
    </c:title>
    <c:autoTitleDeleted val="0"/>
    <c:plotArea>
      <c:layout>
        <c:manualLayout>
          <c:layoutTarget val="inner"/>
          <c:xMode val="edge"/>
          <c:yMode val="edge"/>
          <c:x val="8.4587133233650469E-2"/>
          <c:y val="0.15049600774255989"/>
          <c:w val="0.87552808945635618"/>
          <c:h val="0.46039996875541778"/>
        </c:manualLayout>
      </c:layout>
      <c:lineChart>
        <c:grouping val="standard"/>
        <c:varyColors val="0"/>
        <c:ser>
          <c:idx val="0"/>
          <c:order val="0"/>
          <c:tx>
            <c:v>EI6</c:v>
          </c:tx>
          <c:spPr>
            <a:ln w="28575" cap="rnd">
              <a:solidFill>
                <a:schemeClr val="accent5"/>
              </a:solidFill>
              <a:round/>
            </a:ln>
            <a:effectLst/>
          </c:spPr>
          <c:marker>
            <c:symbol val="none"/>
          </c:marker>
          <c:cat>
            <c:numRef>
              <c:f>Sheet1!$A$2:$A$205</c:f>
              <c:numCache>
                <c:formatCode>yyyy\-mm\-dd</c:formatCode>
                <c:ptCount val="204"/>
                <c:pt idx="0">
                  <c:v>38718</c:v>
                </c:pt>
                <c:pt idx="1">
                  <c:v>38749</c:v>
                </c:pt>
                <c:pt idx="2">
                  <c:v>38777</c:v>
                </c:pt>
                <c:pt idx="3">
                  <c:v>38808</c:v>
                </c:pt>
                <c:pt idx="4">
                  <c:v>38838</c:v>
                </c:pt>
                <c:pt idx="5">
                  <c:v>38869</c:v>
                </c:pt>
                <c:pt idx="6">
                  <c:v>38899</c:v>
                </c:pt>
                <c:pt idx="7">
                  <c:v>38930</c:v>
                </c:pt>
                <c:pt idx="8">
                  <c:v>38961</c:v>
                </c:pt>
                <c:pt idx="9">
                  <c:v>38991</c:v>
                </c:pt>
                <c:pt idx="10">
                  <c:v>39022</c:v>
                </c:pt>
                <c:pt idx="11">
                  <c:v>39052</c:v>
                </c:pt>
                <c:pt idx="12">
                  <c:v>39083</c:v>
                </c:pt>
                <c:pt idx="13">
                  <c:v>39114</c:v>
                </c:pt>
                <c:pt idx="14">
                  <c:v>39142</c:v>
                </c:pt>
                <c:pt idx="15">
                  <c:v>39173</c:v>
                </c:pt>
                <c:pt idx="16">
                  <c:v>39203</c:v>
                </c:pt>
                <c:pt idx="17">
                  <c:v>39234</c:v>
                </c:pt>
                <c:pt idx="18">
                  <c:v>39264</c:v>
                </c:pt>
                <c:pt idx="19">
                  <c:v>39295</c:v>
                </c:pt>
                <c:pt idx="20">
                  <c:v>39326</c:v>
                </c:pt>
                <c:pt idx="21">
                  <c:v>39356</c:v>
                </c:pt>
                <c:pt idx="22">
                  <c:v>39387</c:v>
                </c:pt>
                <c:pt idx="23">
                  <c:v>39417</c:v>
                </c:pt>
                <c:pt idx="24">
                  <c:v>39448</c:v>
                </c:pt>
                <c:pt idx="25">
                  <c:v>39479</c:v>
                </c:pt>
                <c:pt idx="26">
                  <c:v>39508</c:v>
                </c:pt>
                <c:pt idx="27">
                  <c:v>39539</c:v>
                </c:pt>
                <c:pt idx="28">
                  <c:v>39569</c:v>
                </c:pt>
                <c:pt idx="29">
                  <c:v>39600</c:v>
                </c:pt>
                <c:pt idx="30">
                  <c:v>39630</c:v>
                </c:pt>
                <c:pt idx="31">
                  <c:v>39661</c:v>
                </c:pt>
                <c:pt idx="32">
                  <c:v>39692</c:v>
                </c:pt>
                <c:pt idx="33">
                  <c:v>39722</c:v>
                </c:pt>
                <c:pt idx="34">
                  <c:v>39753</c:v>
                </c:pt>
                <c:pt idx="35">
                  <c:v>39783</c:v>
                </c:pt>
                <c:pt idx="36">
                  <c:v>39814</c:v>
                </c:pt>
                <c:pt idx="37">
                  <c:v>39845</c:v>
                </c:pt>
                <c:pt idx="38">
                  <c:v>39873</c:v>
                </c:pt>
                <c:pt idx="39">
                  <c:v>39904</c:v>
                </c:pt>
                <c:pt idx="40">
                  <c:v>39934</c:v>
                </c:pt>
                <c:pt idx="41">
                  <c:v>39965</c:v>
                </c:pt>
                <c:pt idx="42">
                  <c:v>39995</c:v>
                </c:pt>
                <c:pt idx="43">
                  <c:v>40026</c:v>
                </c:pt>
                <c:pt idx="44">
                  <c:v>40057</c:v>
                </c:pt>
                <c:pt idx="45">
                  <c:v>40087</c:v>
                </c:pt>
                <c:pt idx="46">
                  <c:v>40118</c:v>
                </c:pt>
                <c:pt idx="47">
                  <c:v>40148</c:v>
                </c:pt>
                <c:pt idx="48">
                  <c:v>40179</c:v>
                </c:pt>
                <c:pt idx="49">
                  <c:v>40210</c:v>
                </c:pt>
                <c:pt idx="50">
                  <c:v>40238</c:v>
                </c:pt>
                <c:pt idx="51">
                  <c:v>40269</c:v>
                </c:pt>
                <c:pt idx="52">
                  <c:v>40299</c:v>
                </c:pt>
                <c:pt idx="53">
                  <c:v>40330</c:v>
                </c:pt>
                <c:pt idx="54">
                  <c:v>40360</c:v>
                </c:pt>
                <c:pt idx="55">
                  <c:v>40391</c:v>
                </c:pt>
                <c:pt idx="56">
                  <c:v>40422</c:v>
                </c:pt>
                <c:pt idx="57">
                  <c:v>40452</c:v>
                </c:pt>
                <c:pt idx="58">
                  <c:v>40483</c:v>
                </c:pt>
                <c:pt idx="59">
                  <c:v>40513</c:v>
                </c:pt>
                <c:pt idx="60">
                  <c:v>40544</c:v>
                </c:pt>
                <c:pt idx="61">
                  <c:v>40575</c:v>
                </c:pt>
                <c:pt idx="62">
                  <c:v>40603</c:v>
                </c:pt>
                <c:pt idx="63">
                  <c:v>40634</c:v>
                </c:pt>
                <c:pt idx="64">
                  <c:v>40664</c:v>
                </c:pt>
                <c:pt idx="65">
                  <c:v>40695</c:v>
                </c:pt>
                <c:pt idx="66">
                  <c:v>40725</c:v>
                </c:pt>
                <c:pt idx="67">
                  <c:v>40756</c:v>
                </c:pt>
                <c:pt idx="68">
                  <c:v>40787</c:v>
                </c:pt>
                <c:pt idx="69">
                  <c:v>40817</c:v>
                </c:pt>
                <c:pt idx="70">
                  <c:v>40848</c:v>
                </c:pt>
                <c:pt idx="71">
                  <c:v>40878</c:v>
                </c:pt>
                <c:pt idx="72">
                  <c:v>40909</c:v>
                </c:pt>
                <c:pt idx="73">
                  <c:v>40940</c:v>
                </c:pt>
                <c:pt idx="74">
                  <c:v>40969</c:v>
                </c:pt>
                <c:pt idx="75">
                  <c:v>41000</c:v>
                </c:pt>
                <c:pt idx="76">
                  <c:v>41030</c:v>
                </c:pt>
                <c:pt idx="77">
                  <c:v>41061</c:v>
                </c:pt>
                <c:pt idx="78">
                  <c:v>41091</c:v>
                </c:pt>
                <c:pt idx="79">
                  <c:v>41122</c:v>
                </c:pt>
                <c:pt idx="80">
                  <c:v>41153</c:v>
                </c:pt>
                <c:pt idx="81">
                  <c:v>41183</c:v>
                </c:pt>
                <c:pt idx="82">
                  <c:v>41214</c:v>
                </c:pt>
                <c:pt idx="83">
                  <c:v>41244</c:v>
                </c:pt>
                <c:pt idx="84">
                  <c:v>41275</c:v>
                </c:pt>
                <c:pt idx="85">
                  <c:v>41306</c:v>
                </c:pt>
                <c:pt idx="86">
                  <c:v>41334</c:v>
                </c:pt>
                <c:pt idx="87">
                  <c:v>41365</c:v>
                </c:pt>
                <c:pt idx="88">
                  <c:v>41395</c:v>
                </c:pt>
                <c:pt idx="89">
                  <c:v>41426</c:v>
                </c:pt>
                <c:pt idx="90">
                  <c:v>41456</c:v>
                </c:pt>
                <c:pt idx="91">
                  <c:v>41487</c:v>
                </c:pt>
                <c:pt idx="92">
                  <c:v>41518</c:v>
                </c:pt>
                <c:pt idx="93">
                  <c:v>41548</c:v>
                </c:pt>
                <c:pt idx="94">
                  <c:v>41579</c:v>
                </c:pt>
                <c:pt idx="95">
                  <c:v>41609</c:v>
                </c:pt>
                <c:pt idx="96">
                  <c:v>41640</c:v>
                </c:pt>
                <c:pt idx="97">
                  <c:v>41671</c:v>
                </c:pt>
                <c:pt idx="98">
                  <c:v>41699</c:v>
                </c:pt>
                <c:pt idx="99">
                  <c:v>41730</c:v>
                </c:pt>
                <c:pt idx="100">
                  <c:v>41760</c:v>
                </c:pt>
                <c:pt idx="101">
                  <c:v>41791</c:v>
                </c:pt>
                <c:pt idx="102">
                  <c:v>41821</c:v>
                </c:pt>
                <c:pt idx="103">
                  <c:v>41852</c:v>
                </c:pt>
                <c:pt idx="104">
                  <c:v>41883</c:v>
                </c:pt>
                <c:pt idx="105">
                  <c:v>41913</c:v>
                </c:pt>
                <c:pt idx="106">
                  <c:v>41944</c:v>
                </c:pt>
                <c:pt idx="107">
                  <c:v>41974</c:v>
                </c:pt>
                <c:pt idx="108">
                  <c:v>42005</c:v>
                </c:pt>
                <c:pt idx="109">
                  <c:v>42036</c:v>
                </c:pt>
                <c:pt idx="110">
                  <c:v>42064</c:v>
                </c:pt>
                <c:pt idx="111">
                  <c:v>42095</c:v>
                </c:pt>
                <c:pt idx="112">
                  <c:v>42125</c:v>
                </c:pt>
                <c:pt idx="113">
                  <c:v>42156</c:v>
                </c:pt>
                <c:pt idx="114">
                  <c:v>42186</c:v>
                </c:pt>
                <c:pt idx="115">
                  <c:v>42217</c:v>
                </c:pt>
                <c:pt idx="116">
                  <c:v>42248</c:v>
                </c:pt>
                <c:pt idx="117">
                  <c:v>42278</c:v>
                </c:pt>
                <c:pt idx="118">
                  <c:v>42309</c:v>
                </c:pt>
                <c:pt idx="119">
                  <c:v>42339</c:v>
                </c:pt>
                <c:pt idx="120">
                  <c:v>42370</c:v>
                </c:pt>
                <c:pt idx="121">
                  <c:v>42401</c:v>
                </c:pt>
                <c:pt idx="122">
                  <c:v>42430</c:v>
                </c:pt>
                <c:pt idx="123">
                  <c:v>42461</c:v>
                </c:pt>
                <c:pt idx="124">
                  <c:v>42491</c:v>
                </c:pt>
                <c:pt idx="125">
                  <c:v>42522</c:v>
                </c:pt>
                <c:pt idx="126">
                  <c:v>42552</c:v>
                </c:pt>
                <c:pt idx="127">
                  <c:v>42583</c:v>
                </c:pt>
                <c:pt idx="128">
                  <c:v>42614</c:v>
                </c:pt>
                <c:pt idx="129">
                  <c:v>42644</c:v>
                </c:pt>
                <c:pt idx="130">
                  <c:v>42675</c:v>
                </c:pt>
                <c:pt idx="131">
                  <c:v>42705</c:v>
                </c:pt>
                <c:pt idx="132">
                  <c:v>42736</c:v>
                </c:pt>
                <c:pt idx="133">
                  <c:v>42767</c:v>
                </c:pt>
                <c:pt idx="134">
                  <c:v>42795</c:v>
                </c:pt>
                <c:pt idx="135">
                  <c:v>42826</c:v>
                </c:pt>
                <c:pt idx="136">
                  <c:v>42856</c:v>
                </c:pt>
                <c:pt idx="137">
                  <c:v>42887</c:v>
                </c:pt>
                <c:pt idx="138">
                  <c:v>42917</c:v>
                </c:pt>
                <c:pt idx="139">
                  <c:v>42948</c:v>
                </c:pt>
                <c:pt idx="140">
                  <c:v>42979</c:v>
                </c:pt>
                <c:pt idx="141">
                  <c:v>43009</c:v>
                </c:pt>
                <c:pt idx="142">
                  <c:v>43040</c:v>
                </c:pt>
                <c:pt idx="143">
                  <c:v>43070</c:v>
                </c:pt>
                <c:pt idx="144">
                  <c:v>43101</c:v>
                </c:pt>
                <c:pt idx="145">
                  <c:v>43132</c:v>
                </c:pt>
                <c:pt idx="146">
                  <c:v>43160</c:v>
                </c:pt>
                <c:pt idx="147">
                  <c:v>43191</c:v>
                </c:pt>
                <c:pt idx="148">
                  <c:v>43221</c:v>
                </c:pt>
                <c:pt idx="149">
                  <c:v>43252</c:v>
                </c:pt>
                <c:pt idx="150">
                  <c:v>43282</c:v>
                </c:pt>
                <c:pt idx="151">
                  <c:v>43313</c:v>
                </c:pt>
                <c:pt idx="152">
                  <c:v>43344</c:v>
                </c:pt>
                <c:pt idx="153">
                  <c:v>43374</c:v>
                </c:pt>
                <c:pt idx="154">
                  <c:v>43405</c:v>
                </c:pt>
                <c:pt idx="155">
                  <c:v>43435</c:v>
                </c:pt>
                <c:pt idx="156">
                  <c:v>43466</c:v>
                </c:pt>
                <c:pt idx="157">
                  <c:v>43497</c:v>
                </c:pt>
                <c:pt idx="158">
                  <c:v>43525</c:v>
                </c:pt>
                <c:pt idx="159">
                  <c:v>43556</c:v>
                </c:pt>
                <c:pt idx="160">
                  <c:v>43586</c:v>
                </c:pt>
                <c:pt idx="161">
                  <c:v>43617</c:v>
                </c:pt>
                <c:pt idx="162">
                  <c:v>43647</c:v>
                </c:pt>
                <c:pt idx="163">
                  <c:v>43678</c:v>
                </c:pt>
                <c:pt idx="164">
                  <c:v>43709</c:v>
                </c:pt>
                <c:pt idx="165">
                  <c:v>43739</c:v>
                </c:pt>
                <c:pt idx="166">
                  <c:v>43770</c:v>
                </c:pt>
                <c:pt idx="167">
                  <c:v>43800</c:v>
                </c:pt>
                <c:pt idx="168">
                  <c:v>43831</c:v>
                </c:pt>
                <c:pt idx="169">
                  <c:v>43862</c:v>
                </c:pt>
                <c:pt idx="170">
                  <c:v>43891</c:v>
                </c:pt>
                <c:pt idx="171">
                  <c:v>43922</c:v>
                </c:pt>
                <c:pt idx="172">
                  <c:v>43952</c:v>
                </c:pt>
                <c:pt idx="173">
                  <c:v>43983</c:v>
                </c:pt>
                <c:pt idx="174">
                  <c:v>44013</c:v>
                </c:pt>
                <c:pt idx="175">
                  <c:v>44044</c:v>
                </c:pt>
                <c:pt idx="176">
                  <c:v>44075</c:v>
                </c:pt>
                <c:pt idx="177">
                  <c:v>44105</c:v>
                </c:pt>
                <c:pt idx="178">
                  <c:v>44136</c:v>
                </c:pt>
                <c:pt idx="179">
                  <c:v>44166</c:v>
                </c:pt>
                <c:pt idx="180">
                  <c:v>44197</c:v>
                </c:pt>
                <c:pt idx="181">
                  <c:v>44228</c:v>
                </c:pt>
                <c:pt idx="182">
                  <c:v>44256</c:v>
                </c:pt>
                <c:pt idx="183">
                  <c:v>44287</c:v>
                </c:pt>
                <c:pt idx="184">
                  <c:v>44317</c:v>
                </c:pt>
                <c:pt idx="185">
                  <c:v>44348</c:v>
                </c:pt>
                <c:pt idx="186">
                  <c:v>44378</c:v>
                </c:pt>
                <c:pt idx="187">
                  <c:v>44409</c:v>
                </c:pt>
                <c:pt idx="188">
                  <c:v>44440</c:v>
                </c:pt>
                <c:pt idx="189">
                  <c:v>44470</c:v>
                </c:pt>
                <c:pt idx="190">
                  <c:v>44501</c:v>
                </c:pt>
                <c:pt idx="191">
                  <c:v>44531</c:v>
                </c:pt>
                <c:pt idx="192">
                  <c:v>44562</c:v>
                </c:pt>
                <c:pt idx="193">
                  <c:v>44593</c:v>
                </c:pt>
                <c:pt idx="194">
                  <c:v>44621</c:v>
                </c:pt>
                <c:pt idx="195">
                  <c:v>44652</c:v>
                </c:pt>
                <c:pt idx="196">
                  <c:v>44682</c:v>
                </c:pt>
                <c:pt idx="197">
                  <c:v>44713</c:v>
                </c:pt>
                <c:pt idx="198">
                  <c:v>44743</c:v>
                </c:pt>
                <c:pt idx="199">
                  <c:v>44774</c:v>
                </c:pt>
                <c:pt idx="200">
                  <c:v>44805</c:v>
                </c:pt>
                <c:pt idx="201">
                  <c:v>44835</c:v>
                </c:pt>
                <c:pt idx="202">
                  <c:v>44866</c:v>
                </c:pt>
                <c:pt idx="203">
                  <c:v>44896</c:v>
                </c:pt>
              </c:numCache>
            </c:numRef>
          </c:cat>
          <c:val>
            <c:numRef>
              <c:f>Sheet1!$G$2:$G$205</c:f>
              <c:numCache>
                <c:formatCode>General</c:formatCode>
                <c:ptCount val="204"/>
                <c:pt idx="0">
                  <c:v>4.085</c:v>
                </c:pt>
                <c:pt idx="1">
                  <c:v>4.085</c:v>
                </c:pt>
                <c:pt idx="2">
                  <c:v>4.085</c:v>
                </c:pt>
                <c:pt idx="3">
                  <c:v>4.4089999999999998</c:v>
                </c:pt>
                <c:pt idx="4">
                  <c:v>6.2060000000000004</c:v>
                </c:pt>
                <c:pt idx="5">
                  <c:v>7.6109999999999962</c:v>
                </c:pt>
                <c:pt idx="6">
                  <c:v>6.4459999999999997</c:v>
                </c:pt>
                <c:pt idx="7">
                  <c:v>6.7709999999999999</c:v>
                </c:pt>
                <c:pt idx="8">
                  <c:v>7.4649999999999963</c:v>
                </c:pt>
                <c:pt idx="9">
                  <c:v>7.9169999999999998</c:v>
                </c:pt>
                <c:pt idx="10">
                  <c:v>6.8139999999999965</c:v>
                </c:pt>
                <c:pt idx="11">
                  <c:v>6.8380000000000001</c:v>
                </c:pt>
                <c:pt idx="12">
                  <c:v>6.6549999999999958</c:v>
                </c:pt>
                <c:pt idx="13">
                  <c:v>6.8259999999999961</c:v>
                </c:pt>
                <c:pt idx="14">
                  <c:v>6.8259999999999961</c:v>
                </c:pt>
                <c:pt idx="15">
                  <c:v>6.7569999999999997</c:v>
                </c:pt>
                <c:pt idx="16">
                  <c:v>6.1769999999999996</c:v>
                </c:pt>
                <c:pt idx="17">
                  <c:v>5.4279999999999964</c:v>
                </c:pt>
                <c:pt idx="18">
                  <c:v>6.383</c:v>
                </c:pt>
                <c:pt idx="19">
                  <c:v>6.016</c:v>
                </c:pt>
                <c:pt idx="20">
                  <c:v>5.4930000000000003</c:v>
                </c:pt>
                <c:pt idx="21">
                  <c:v>4.944</c:v>
                </c:pt>
                <c:pt idx="22">
                  <c:v>5.1039999999999965</c:v>
                </c:pt>
                <c:pt idx="23">
                  <c:v>5.44</c:v>
                </c:pt>
                <c:pt idx="24">
                  <c:v>5.6</c:v>
                </c:pt>
                <c:pt idx="25">
                  <c:v>6.07</c:v>
                </c:pt>
                <c:pt idx="26">
                  <c:v>7.6679999999999957</c:v>
                </c:pt>
                <c:pt idx="27">
                  <c:v>7.9109999999999996</c:v>
                </c:pt>
                <c:pt idx="28">
                  <c:v>7.39</c:v>
                </c:pt>
                <c:pt idx="29">
                  <c:v>7.9560000000000004</c:v>
                </c:pt>
                <c:pt idx="30">
                  <c:v>8.3080000000000016</c:v>
                </c:pt>
                <c:pt idx="31">
                  <c:v>9.202</c:v>
                </c:pt>
                <c:pt idx="32">
                  <c:v>10.107000000000001</c:v>
                </c:pt>
                <c:pt idx="33">
                  <c:v>11.398</c:v>
                </c:pt>
                <c:pt idx="34">
                  <c:v>11.228999999999999</c:v>
                </c:pt>
                <c:pt idx="35">
                  <c:v>9.7119999999999997</c:v>
                </c:pt>
                <c:pt idx="36">
                  <c:v>10</c:v>
                </c:pt>
                <c:pt idx="37">
                  <c:v>9.1870000000000012</c:v>
                </c:pt>
                <c:pt idx="38">
                  <c:v>8.0120000000000005</c:v>
                </c:pt>
                <c:pt idx="39">
                  <c:v>7.7709999999999999</c:v>
                </c:pt>
                <c:pt idx="40">
                  <c:v>8.7850000000000001</c:v>
                </c:pt>
                <c:pt idx="41">
                  <c:v>8.5260000000000016</c:v>
                </c:pt>
                <c:pt idx="42">
                  <c:v>10.511000000000001</c:v>
                </c:pt>
                <c:pt idx="43">
                  <c:v>10.253</c:v>
                </c:pt>
                <c:pt idx="44">
                  <c:v>10.014000000000001</c:v>
                </c:pt>
                <c:pt idx="45">
                  <c:v>9.0040000000000013</c:v>
                </c:pt>
                <c:pt idx="46">
                  <c:v>11.323</c:v>
                </c:pt>
                <c:pt idx="47">
                  <c:v>13.001000000000001</c:v>
                </c:pt>
                <c:pt idx="48">
                  <c:v>13.361000000000002</c:v>
                </c:pt>
                <c:pt idx="49">
                  <c:v>12.552000000000007</c:v>
                </c:pt>
                <c:pt idx="50">
                  <c:v>11.813000000000002</c:v>
                </c:pt>
                <c:pt idx="51">
                  <c:v>11.565000000000007</c:v>
                </c:pt>
                <c:pt idx="52">
                  <c:v>11.306000000000004</c:v>
                </c:pt>
                <c:pt idx="53">
                  <c:v>11.451000000000002</c:v>
                </c:pt>
                <c:pt idx="54">
                  <c:v>10.026</c:v>
                </c:pt>
                <c:pt idx="55">
                  <c:v>9.1720000000000006</c:v>
                </c:pt>
                <c:pt idx="56">
                  <c:v>9.3550000000000075</c:v>
                </c:pt>
                <c:pt idx="57">
                  <c:v>8.8860000000000028</c:v>
                </c:pt>
                <c:pt idx="58">
                  <c:v>7.23</c:v>
                </c:pt>
                <c:pt idx="59">
                  <c:v>8.3230000000000004</c:v>
                </c:pt>
                <c:pt idx="60">
                  <c:v>8.7479999999999993</c:v>
                </c:pt>
                <c:pt idx="61">
                  <c:v>8.3330000000000002</c:v>
                </c:pt>
                <c:pt idx="62">
                  <c:v>8.6</c:v>
                </c:pt>
                <c:pt idx="63">
                  <c:v>8.6590000000000007</c:v>
                </c:pt>
                <c:pt idx="64">
                  <c:v>8.5850000000000026</c:v>
                </c:pt>
                <c:pt idx="65">
                  <c:v>8.2439999999999998</c:v>
                </c:pt>
                <c:pt idx="66">
                  <c:v>7.2430000000000003</c:v>
                </c:pt>
                <c:pt idx="67">
                  <c:v>8.168000000000001</c:v>
                </c:pt>
                <c:pt idx="68">
                  <c:v>8.4390000000000001</c:v>
                </c:pt>
                <c:pt idx="69">
                  <c:v>8.9660000000000046</c:v>
                </c:pt>
                <c:pt idx="70">
                  <c:v>8.8000000000000007</c:v>
                </c:pt>
                <c:pt idx="71">
                  <c:v>7.0060000000000002</c:v>
                </c:pt>
                <c:pt idx="72">
                  <c:v>6.2569999999999997</c:v>
                </c:pt>
                <c:pt idx="73">
                  <c:v>8.032</c:v>
                </c:pt>
                <c:pt idx="74">
                  <c:v>9.0500000000000007</c:v>
                </c:pt>
                <c:pt idx="75">
                  <c:v>9.7640000000000011</c:v>
                </c:pt>
                <c:pt idx="76">
                  <c:v>9.8000000000000007</c:v>
                </c:pt>
                <c:pt idx="77">
                  <c:v>10.155000000000006</c:v>
                </c:pt>
                <c:pt idx="78">
                  <c:v>10.131</c:v>
                </c:pt>
                <c:pt idx="79">
                  <c:v>10.247999999999999</c:v>
                </c:pt>
                <c:pt idx="80">
                  <c:v>9.7010000000000005</c:v>
                </c:pt>
                <c:pt idx="81">
                  <c:v>9.2830000000000013</c:v>
                </c:pt>
                <c:pt idx="82">
                  <c:v>9.5590000000000028</c:v>
                </c:pt>
                <c:pt idx="83">
                  <c:v>10.454000000000002</c:v>
                </c:pt>
                <c:pt idx="84">
                  <c:v>10.515000000000002</c:v>
                </c:pt>
                <c:pt idx="85">
                  <c:v>10.89</c:v>
                </c:pt>
                <c:pt idx="86">
                  <c:v>10.062000000000006</c:v>
                </c:pt>
                <c:pt idx="87">
                  <c:v>9.1</c:v>
                </c:pt>
                <c:pt idx="88">
                  <c:v>9.0260000000000016</c:v>
                </c:pt>
                <c:pt idx="89">
                  <c:v>9.5190000000000001</c:v>
                </c:pt>
                <c:pt idx="90">
                  <c:v>9.7919999999999998</c:v>
                </c:pt>
                <c:pt idx="91">
                  <c:v>9.98</c:v>
                </c:pt>
                <c:pt idx="92">
                  <c:v>10.496</c:v>
                </c:pt>
                <c:pt idx="93">
                  <c:v>10.811</c:v>
                </c:pt>
                <c:pt idx="94">
                  <c:v>11.505000000000004</c:v>
                </c:pt>
                <c:pt idx="95">
                  <c:v>9.4650000000000087</c:v>
                </c:pt>
                <c:pt idx="96">
                  <c:v>8.088000000000001</c:v>
                </c:pt>
                <c:pt idx="97">
                  <c:v>7.2709999999999999</c:v>
                </c:pt>
                <c:pt idx="98">
                  <c:v>7.6339999999999995</c:v>
                </c:pt>
                <c:pt idx="99">
                  <c:v>7.8730000000000002</c:v>
                </c:pt>
                <c:pt idx="100">
                  <c:v>7.7210000000000001</c:v>
                </c:pt>
                <c:pt idx="101">
                  <c:v>6.7700000000000014</c:v>
                </c:pt>
                <c:pt idx="102">
                  <c:v>7.3869999999999996</c:v>
                </c:pt>
                <c:pt idx="103">
                  <c:v>7.027999999999996</c:v>
                </c:pt>
                <c:pt idx="104">
                  <c:v>5.628999999999996</c:v>
                </c:pt>
                <c:pt idx="105">
                  <c:v>4.6169999999999964</c:v>
                </c:pt>
                <c:pt idx="106">
                  <c:v>3.2669999999999999</c:v>
                </c:pt>
                <c:pt idx="107">
                  <c:v>4.2789999999999999</c:v>
                </c:pt>
                <c:pt idx="108">
                  <c:v>5.1939999999999964</c:v>
                </c:pt>
                <c:pt idx="109">
                  <c:v>5.37</c:v>
                </c:pt>
                <c:pt idx="110">
                  <c:v>5.2539999999999996</c:v>
                </c:pt>
                <c:pt idx="111">
                  <c:v>4.8649999999999958</c:v>
                </c:pt>
                <c:pt idx="112">
                  <c:v>5.0090000000000003</c:v>
                </c:pt>
                <c:pt idx="113">
                  <c:v>5.3979999999999961</c:v>
                </c:pt>
                <c:pt idx="114">
                  <c:v>3.6909999999999998</c:v>
                </c:pt>
                <c:pt idx="115">
                  <c:v>3.7410000000000001</c:v>
                </c:pt>
                <c:pt idx="116">
                  <c:v>4.4130000000000003</c:v>
                </c:pt>
                <c:pt idx="117">
                  <c:v>4.9960000000000004</c:v>
                </c:pt>
                <c:pt idx="118">
                  <c:v>5.4119999999999999</c:v>
                </c:pt>
                <c:pt idx="119">
                  <c:v>5.6109999999999962</c:v>
                </c:pt>
                <c:pt idx="120">
                  <c:v>5.6899999999999995</c:v>
                </c:pt>
                <c:pt idx="121">
                  <c:v>5.2629999999999963</c:v>
                </c:pt>
                <c:pt idx="122">
                  <c:v>4.8249999999999957</c:v>
                </c:pt>
                <c:pt idx="123">
                  <c:v>5.468</c:v>
                </c:pt>
                <c:pt idx="124">
                  <c:v>5.7569999999999997</c:v>
                </c:pt>
                <c:pt idx="125">
                  <c:v>5.7720000000000002</c:v>
                </c:pt>
                <c:pt idx="126">
                  <c:v>6.0679999999999961</c:v>
                </c:pt>
                <c:pt idx="127">
                  <c:v>5.048</c:v>
                </c:pt>
                <c:pt idx="128">
                  <c:v>4.3860000000000001</c:v>
                </c:pt>
                <c:pt idx="129">
                  <c:v>4.2030000000000003</c:v>
                </c:pt>
                <c:pt idx="130">
                  <c:v>3.633</c:v>
                </c:pt>
                <c:pt idx="131">
                  <c:v>3.4099999999999997</c:v>
                </c:pt>
                <c:pt idx="132">
                  <c:v>3.1669999999999998</c:v>
                </c:pt>
                <c:pt idx="133">
                  <c:v>3.6509999999999998</c:v>
                </c:pt>
                <c:pt idx="134">
                  <c:v>3.8889999999999998</c:v>
                </c:pt>
                <c:pt idx="135">
                  <c:v>2.9849999999999999</c:v>
                </c:pt>
                <c:pt idx="136">
                  <c:v>2.177</c:v>
                </c:pt>
                <c:pt idx="137">
                  <c:v>1.46</c:v>
                </c:pt>
                <c:pt idx="138">
                  <c:v>2.3649999999999998</c:v>
                </c:pt>
                <c:pt idx="139">
                  <c:v>3.2800000000000002</c:v>
                </c:pt>
                <c:pt idx="140">
                  <c:v>3.2850000000000001</c:v>
                </c:pt>
                <c:pt idx="141">
                  <c:v>3.577</c:v>
                </c:pt>
                <c:pt idx="142">
                  <c:v>4.8780000000000001</c:v>
                </c:pt>
                <c:pt idx="143">
                  <c:v>5.2149999999999963</c:v>
                </c:pt>
                <c:pt idx="144">
                  <c:v>5.0649999999999968</c:v>
                </c:pt>
                <c:pt idx="145">
                  <c:v>4.4409999999999998</c:v>
                </c:pt>
                <c:pt idx="146">
                  <c:v>4.2779999999999996</c:v>
                </c:pt>
                <c:pt idx="147">
                  <c:v>4.577</c:v>
                </c:pt>
                <c:pt idx="148">
                  <c:v>4.8710000000000004</c:v>
                </c:pt>
                <c:pt idx="149">
                  <c:v>4.9239999999999995</c:v>
                </c:pt>
                <c:pt idx="150">
                  <c:v>4.173</c:v>
                </c:pt>
                <c:pt idx="151">
                  <c:v>3.6930000000000001</c:v>
                </c:pt>
                <c:pt idx="152">
                  <c:v>3.698</c:v>
                </c:pt>
                <c:pt idx="153">
                  <c:v>3.38</c:v>
                </c:pt>
                <c:pt idx="154">
                  <c:v>2.3259999999999987</c:v>
                </c:pt>
                <c:pt idx="155">
                  <c:v>2.1139999999999999</c:v>
                </c:pt>
                <c:pt idx="156">
                  <c:v>1.9720000000000009</c:v>
                </c:pt>
                <c:pt idx="157">
                  <c:v>2.5659999999999998</c:v>
                </c:pt>
                <c:pt idx="158">
                  <c:v>2.8569999999999984</c:v>
                </c:pt>
                <c:pt idx="159">
                  <c:v>2.9909999999999997</c:v>
                </c:pt>
                <c:pt idx="160">
                  <c:v>3.048</c:v>
                </c:pt>
                <c:pt idx="161">
                  <c:v>3.177</c:v>
                </c:pt>
                <c:pt idx="162">
                  <c:v>3.1469999999999998</c:v>
                </c:pt>
                <c:pt idx="163">
                  <c:v>3.2759999999999998</c:v>
                </c:pt>
                <c:pt idx="164">
                  <c:v>3.9939999999999998</c:v>
                </c:pt>
                <c:pt idx="165">
                  <c:v>4.6199999999999966</c:v>
                </c:pt>
                <c:pt idx="166">
                  <c:v>5.54</c:v>
                </c:pt>
                <c:pt idx="167">
                  <c:v>7.3519999999999985</c:v>
                </c:pt>
                <c:pt idx="168">
                  <c:v>7.593</c:v>
                </c:pt>
                <c:pt idx="169">
                  <c:v>6.5759999999999996</c:v>
                </c:pt>
                <c:pt idx="170">
                  <c:v>5.84</c:v>
                </c:pt>
                <c:pt idx="171">
                  <c:v>7.2239999999999975</c:v>
                </c:pt>
                <c:pt idx="172">
                  <c:v>6.2679999999999962</c:v>
                </c:pt>
                <c:pt idx="173">
                  <c:v>6.2279999999999962</c:v>
                </c:pt>
                <c:pt idx="174">
                  <c:v>6.7269999999999985</c:v>
                </c:pt>
                <c:pt idx="175">
                  <c:v>6.6899999999999995</c:v>
                </c:pt>
                <c:pt idx="176">
                  <c:v>7.2700000000000014</c:v>
                </c:pt>
                <c:pt idx="177">
                  <c:v>7.609</c:v>
                </c:pt>
                <c:pt idx="178">
                  <c:v>6.9310000000000036</c:v>
                </c:pt>
                <c:pt idx="179">
                  <c:v>4.5880000000000001</c:v>
                </c:pt>
                <c:pt idx="180">
                  <c:v>4.0609999999999964</c:v>
                </c:pt>
                <c:pt idx="181">
                  <c:v>5.03</c:v>
                </c:pt>
                <c:pt idx="182">
                  <c:v>5.5179999999999962</c:v>
                </c:pt>
                <c:pt idx="183">
                  <c:v>4.2269999999999985</c:v>
                </c:pt>
                <c:pt idx="184">
                  <c:v>6.2960000000000003</c:v>
                </c:pt>
                <c:pt idx="185">
                  <c:v>6.258</c:v>
                </c:pt>
                <c:pt idx="186">
                  <c:v>5.5880000000000001</c:v>
                </c:pt>
                <c:pt idx="187">
                  <c:v>5.3010000000000002</c:v>
                </c:pt>
                <c:pt idx="188">
                  <c:v>4.3479999999999963</c:v>
                </c:pt>
                <c:pt idx="189">
                  <c:v>4.4820000000000002</c:v>
                </c:pt>
                <c:pt idx="190">
                  <c:v>4.9089999999999998</c:v>
                </c:pt>
                <c:pt idx="191">
                  <c:v>5.6579999999999968</c:v>
                </c:pt>
                <c:pt idx="192">
                  <c:v>6.0139999999999985</c:v>
                </c:pt>
                <c:pt idx="193">
                  <c:v>6.0659999999999963</c:v>
                </c:pt>
                <c:pt idx="194">
                  <c:v>6.952</c:v>
                </c:pt>
                <c:pt idx="195">
                  <c:v>7.7949999999999964</c:v>
                </c:pt>
                <c:pt idx="196">
                  <c:v>7.0449999999999964</c:v>
                </c:pt>
                <c:pt idx="197">
                  <c:v>7.0060000000000002</c:v>
                </c:pt>
                <c:pt idx="198">
                  <c:v>6.7080000000000002</c:v>
                </c:pt>
                <c:pt idx="199">
                  <c:v>6.9980000000000002</c:v>
                </c:pt>
                <c:pt idx="200">
                  <c:v>7.4139999999999997</c:v>
                </c:pt>
                <c:pt idx="201">
                  <c:v>6.7669999999999995</c:v>
                </c:pt>
                <c:pt idx="202">
                  <c:v>5.8789999999999996</c:v>
                </c:pt>
                <c:pt idx="203">
                  <c:v>5.7160000000000002</c:v>
                </c:pt>
              </c:numCache>
            </c:numRef>
          </c:val>
          <c:smooth val="0"/>
          <c:extLst xmlns:c16r2="http://schemas.microsoft.com/office/drawing/2015/06/chart">
            <c:ext xmlns:c16="http://schemas.microsoft.com/office/drawing/2014/chart" uri="{C3380CC4-5D6E-409C-BE32-E72D297353CC}">
              <c16:uniqueId val="{00000000-0544-4714-A3BA-4C83E3331A01}"/>
            </c:ext>
          </c:extLst>
        </c:ser>
        <c:dLbls>
          <c:showLegendKey val="0"/>
          <c:showVal val="0"/>
          <c:showCatName val="0"/>
          <c:showSerName val="0"/>
          <c:showPercent val="0"/>
          <c:showBubbleSize val="0"/>
        </c:dLbls>
        <c:smooth val="0"/>
        <c:axId val="240578160"/>
        <c:axId val="238614752"/>
      </c:lineChart>
      <c:dateAx>
        <c:axId val="2405781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p>
            </c:rich>
          </c:tx>
          <c:layout>
            <c:manualLayout>
              <c:xMode val="edge"/>
              <c:yMode val="edge"/>
              <c:x val="0.48478792808421473"/>
              <c:y val="0.87737464028975831"/>
            </c:manualLayout>
          </c:layout>
          <c:overlay val="0"/>
          <c:spPr>
            <a:noFill/>
            <a:ln>
              <a:noFill/>
            </a:ln>
            <a:effectLst/>
          </c:spPr>
        </c:title>
        <c:numFmt formatCode="yyyy\-mm\-dd"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8614752"/>
        <c:crosses val="autoZero"/>
        <c:auto val="1"/>
        <c:lblOffset val="100"/>
        <c:baseTimeUnit val="months"/>
      </c:dateAx>
      <c:valAx>
        <c:axId val="23861475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VALUES</a:t>
                </a:r>
              </a:p>
            </c:rich>
          </c:tx>
          <c:layout>
            <c:manualLayout>
              <c:xMode val="edge"/>
              <c:yMode val="edge"/>
              <c:x val="1.9288469781397356E-2"/>
              <c:y val="0.44459891156562847"/>
            </c:manualLayout>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0578160"/>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solidFill>
                  <a:schemeClr val="tx1"/>
                </a:solidFill>
                <a:latin typeface="Times New Roman" panose="02020603050405020304" pitchFamily="18" charset="0"/>
                <a:cs typeface="Times New Roman" panose="02020603050405020304" pitchFamily="18" charset="0"/>
              </a:rPr>
              <a:t>Time Profile of </a:t>
            </a:r>
            <a:r>
              <a:rPr lang="en-US" baseline="0">
                <a:solidFill>
                  <a:schemeClr val="tx1"/>
                </a:solidFill>
                <a:latin typeface="Times New Roman" panose="02020603050405020304" pitchFamily="18" charset="0"/>
                <a:cs typeface="Times New Roman" panose="02020603050405020304" pitchFamily="18" charset="0"/>
              </a:rPr>
              <a:t>Indicator </a:t>
            </a:r>
            <a:r>
              <a:rPr lang="en-US">
                <a:solidFill>
                  <a:schemeClr val="tx1"/>
                </a:solidFill>
                <a:latin typeface="Times New Roman" panose="02020603050405020304" pitchFamily="18" charset="0"/>
                <a:cs typeface="Times New Roman" panose="02020603050405020304" pitchFamily="18" charset="0"/>
              </a:rPr>
              <a:t>E7</a:t>
            </a:r>
          </a:p>
        </c:rich>
      </c:tx>
      <c:overlay val="0"/>
      <c:spPr>
        <a:noFill/>
        <a:ln>
          <a:noFill/>
        </a:ln>
        <a:effectLst/>
      </c:spPr>
    </c:title>
    <c:autoTitleDeleted val="0"/>
    <c:plotArea>
      <c:layout/>
      <c:lineChart>
        <c:grouping val="standard"/>
        <c:varyColors val="0"/>
        <c:ser>
          <c:idx val="0"/>
          <c:order val="0"/>
          <c:tx>
            <c:v>EI7</c:v>
          </c:tx>
          <c:spPr>
            <a:ln w="28575" cap="rnd">
              <a:solidFill>
                <a:schemeClr val="accent4"/>
              </a:solidFill>
              <a:round/>
            </a:ln>
            <a:effectLst/>
          </c:spPr>
          <c:marker>
            <c:symbol val="none"/>
          </c:marker>
          <c:cat>
            <c:numRef>
              <c:f>Sheet1!$A$2:$A$205</c:f>
              <c:numCache>
                <c:formatCode>yyyy\-mm\-dd</c:formatCode>
                <c:ptCount val="204"/>
                <c:pt idx="0">
                  <c:v>38718</c:v>
                </c:pt>
                <c:pt idx="1">
                  <c:v>38749</c:v>
                </c:pt>
                <c:pt idx="2">
                  <c:v>38777</c:v>
                </c:pt>
                <c:pt idx="3">
                  <c:v>38808</c:v>
                </c:pt>
                <c:pt idx="4">
                  <c:v>38838</c:v>
                </c:pt>
                <c:pt idx="5">
                  <c:v>38869</c:v>
                </c:pt>
                <c:pt idx="6">
                  <c:v>38899</c:v>
                </c:pt>
                <c:pt idx="7">
                  <c:v>38930</c:v>
                </c:pt>
                <c:pt idx="8">
                  <c:v>38961</c:v>
                </c:pt>
                <c:pt idx="9">
                  <c:v>38991</c:v>
                </c:pt>
                <c:pt idx="10">
                  <c:v>39022</c:v>
                </c:pt>
                <c:pt idx="11">
                  <c:v>39052</c:v>
                </c:pt>
                <c:pt idx="12">
                  <c:v>39083</c:v>
                </c:pt>
                <c:pt idx="13">
                  <c:v>39114</c:v>
                </c:pt>
                <c:pt idx="14">
                  <c:v>39142</c:v>
                </c:pt>
                <c:pt idx="15">
                  <c:v>39173</c:v>
                </c:pt>
                <c:pt idx="16">
                  <c:v>39203</c:v>
                </c:pt>
                <c:pt idx="17">
                  <c:v>39234</c:v>
                </c:pt>
                <c:pt idx="18">
                  <c:v>39264</c:v>
                </c:pt>
                <c:pt idx="19">
                  <c:v>39295</c:v>
                </c:pt>
                <c:pt idx="20">
                  <c:v>39326</c:v>
                </c:pt>
                <c:pt idx="21">
                  <c:v>39356</c:v>
                </c:pt>
                <c:pt idx="22">
                  <c:v>39387</c:v>
                </c:pt>
                <c:pt idx="23">
                  <c:v>39417</c:v>
                </c:pt>
                <c:pt idx="24">
                  <c:v>39448</c:v>
                </c:pt>
                <c:pt idx="25">
                  <c:v>39479</c:v>
                </c:pt>
                <c:pt idx="26">
                  <c:v>39508</c:v>
                </c:pt>
                <c:pt idx="27">
                  <c:v>39539</c:v>
                </c:pt>
                <c:pt idx="28">
                  <c:v>39569</c:v>
                </c:pt>
                <c:pt idx="29">
                  <c:v>39600</c:v>
                </c:pt>
                <c:pt idx="30">
                  <c:v>39630</c:v>
                </c:pt>
                <c:pt idx="31">
                  <c:v>39661</c:v>
                </c:pt>
                <c:pt idx="32">
                  <c:v>39692</c:v>
                </c:pt>
                <c:pt idx="33">
                  <c:v>39722</c:v>
                </c:pt>
                <c:pt idx="34">
                  <c:v>39753</c:v>
                </c:pt>
                <c:pt idx="35">
                  <c:v>39783</c:v>
                </c:pt>
                <c:pt idx="36">
                  <c:v>39814</c:v>
                </c:pt>
                <c:pt idx="37">
                  <c:v>39845</c:v>
                </c:pt>
                <c:pt idx="38">
                  <c:v>39873</c:v>
                </c:pt>
                <c:pt idx="39">
                  <c:v>39904</c:v>
                </c:pt>
                <c:pt idx="40">
                  <c:v>39934</c:v>
                </c:pt>
                <c:pt idx="41">
                  <c:v>39965</c:v>
                </c:pt>
                <c:pt idx="42">
                  <c:v>39995</c:v>
                </c:pt>
                <c:pt idx="43">
                  <c:v>40026</c:v>
                </c:pt>
                <c:pt idx="44">
                  <c:v>40057</c:v>
                </c:pt>
                <c:pt idx="45">
                  <c:v>40087</c:v>
                </c:pt>
                <c:pt idx="46">
                  <c:v>40118</c:v>
                </c:pt>
                <c:pt idx="47">
                  <c:v>40148</c:v>
                </c:pt>
                <c:pt idx="48">
                  <c:v>40179</c:v>
                </c:pt>
                <c:pt idx="49">
                  <c:v>40210</c:v>
                </c:pt>
                <c:pt idx="50">
                  <c:v>40238</c:v>
                </c:pt>
                <c:pt idx="51">
                  <c:v>40269</c:v>
                </c:pt>
                <c:pt idx="52">
                  <c:v>40299</c:v>
                </c:pt>
                <c:pt idx="53">
                  <c:v>40330</c:v>
                </c:pt>
                <c:pt idx="54">
                  <c:v>40360</c:v>
                </c:pt>
                <c:pt idx="55">
                  <c:v>40391</c:v>
                </c:pt>
                <c:pt idx="56">
                  <c:v>40422</c:v>
                </c:pt>
                <c:pt idx="57">
                  <c:v>40452</c:v>
                </c:pt>
                <c:pt idx="58">
                  <c:v>40483</c:v>
                </c:pt>
                <c:pt idx="59">
                  <c:v>40513</c:v>
                </c:pt>
                <c:pt idx="60">
                  <c:v>40544</c:v>
                </c:pt>
                <c:pt idx="61">
                  <c:v>40575</c:v>
                </c:pt>
                <c:pt idx="62">
                  <c:v>40603</c:v>
                </c:pt>
                <c:pt idx="63">
                  <c:v>40634</c:v>
                </c:pt>
                <c:pt idx="64">
                  <c:v>40664</c:v>
                </c:pt>
                <c:pt idx="65">
                  <c:v>40695</c:v>
                </c:pt>
                <c:pt idx="66">
                  <c:v>40725</c:v>
                </c:pt>
                <c:pt idx="67">
                  <c:v>40756</c:v>
                </c:pt>
                <c:pt idx="68">
                  <c:v>40787</c:v>
                </c:pt>
                <c:pt idx="69">
                  <c:v>40817</c:v>
                </c:pt>
                <c:pt idx="70">
                  <c:v>40848</c:v>
                </c:pt>
                <c:pt idx="71">
                  <c:v>40878</c:v>
                </c:pt>
                <c:pt idx="72">
                  <c:v>40909</c:v>
                </c:pt>
                <c:pt idx="73">
                  <c:v>40940</c:v>
                </c:pt>
                <c:pt idx="74">
                  <c:v>40969</c:v>
                </c:pt>
                <c:pt idx="75">
                  <c:v>41000</c:v>
                </c:pt>
                <c:pt idx="76">
                  <c:v>41030</c:v>
                </c:pt>
                <c:pt idx="77">
                  <c:v>41061</c:v>
                </c:pt>
                <c:pt idx="78">
                  <c:v>41091</c:v>
                </c:pt>
                <c:pt idx="79">
                  <c:v>41122</c:v>
                </c:pt>
                <c:pt idx="80">
                  <c:v>41153</c:v>
                </c:pt>
                <c:pt idx="81">
                  <c:v>41183</c:v>
                </c:pt>
                <c:pt idx="82">
                  <c:v>41214</c:v>
                </c:pt>
                <c:pt idx="83">
                  <c:v>41244</c:v>
                </c:pt>
                <c:pt idx="84">
                  <c:v>41275</c:v>
                </c:pt>
                <c:pt idx="85">
                  <c:v>41306</c:v>
                </c:pt>
                <c:pt idx="86">
                  <c:v>41334</c:v>
                </c:pt>
                <c:pt idx="87">
                  <c:v>41365</c:v>
                </c:pt>
                <c:pt idx="88">
                  <c:v>41395</c:v>
                </c:pt>
                <c:pt idx="89">
                  <c:v>41426</c:v>
                </c:pt>
                <c:pt idx="90">
                  <c:v>41456</c:v>
                </c:pt>
                <c:pt idx="91">
                  <c:v>41487</c:v>
                </c:pt>
                <c:pt idx="92">
                  <c:v>41518</c:v>
                </c:pt>
                <c:pt idx="93">
                  <c:v>41548</c:v>
                </c:pt>
                <c:pt idx="94">
                  <c:v>41579</c:v>
                </c:pt>
                <c:pt idx="95">
                  <c:v>41609</c:v>
                </c:pt>
                <c:pt idx="96">
                  <c:v>41640</c:v>
                </c:pt>
                <c:pt idx="97">
                  <c:v>41671</c:v>
                </c:pt>
                <c:pt idx="98">
                  <c:v>41699</c:v>
                </c:pt>
                <c:pt idx="99">
                  <c:v>41730</c:v>
                </c:pt>
                <c:pt idx="100">
                  <c:v>41760</c:v>
                </c:pt>
                <c:pt idx="101">
                  <c:v>41791</c:v>
                </c:pt>
                <c:pt idx="102">
                  <c:v>41821</c:v>
                </c:pt>
                <c:pt idx="103">
                  <c:v>41852</c:v>
                </c:pt>
                <c:pt idx="104">
                  <c:v>41883</c:v>
                </c:pt>
                <c:pt idx="105">
                  <c:v>41913</c:v>
                </c:pt>
                <c:pt idx="106">
                  <c:v>41944</c:v>
                </c:pt>
                <c:pt idx="107">
                  <c:v>41974</c:v>
                </c:pt>
                <c:pt idx="108">
                  <c:v>42005</c:v>
                </c:pt>
                <c:pt idx="109">
                  <c:v>42036</c:v>
                </c:pt>
                <c:pt idx="110">
                  <c:v>42064</c:v>
                </c:pt>
                <c:pt idx="111">
                  <c:v>42095</c:v>
                </c:pt>
                <c:pt idx="112">
                  <c:v>42125</c:v>
                </c:pt>
                <c:pt idx="113">
                  <c:v>42156</c:v>
                </c:pt>
                <c:pt idx="114">
                  <c:v>42186</c:v>
                </c:pt>
                <c:pt idx="115">
                  <c:v>42217</c:v>
                </c:pt>
                <c:pt idx="116">
                  <c:v>42248</c:v>
                </c:pt>
                <c:pt idx="117">
                  <c:v>42278</c:v>
                </c:pt>
                <c:pt idx="118">
                  <c:v>42309</c:v>
                </c:pt>
                <c:pt idx="119">
                  <c:v>42339</c:v>
                </c:pt>
                <c:pt idx="120">
                  <c:v>42370</c:v>
                </c:pt>
                <c:pt idx="121">
                  <c:v>42401</c:v>
                </c:pt>
                <c:pt idx="122">
                  <c:v>42430</c:v>
                </c:pt>
                <c:pt idx="123">
                  <c:v>42461</c:v>
                </c:pt>
                <c:pt idx="124">
                  <c:v>42491</c:v>
                </c:pt>
                <c:pt idx="125">
                  <c:v>42522</c:v>
                </c:pt>
                <c:pt idx="126">
                  <c:v>42552</c:v>
                </c:pt>
                <c:pt idx="127">
                  <c:v>42583</c:v>
                </c:pt>
                <c:pt idx="128">
                  <c:v>42614</c:v>
                </c:pt>
                <c:pt idx="129">
                  <c:v>42644</c:v>
                </c:pt>
                <c:pt idx="130">
                  <c:v>42675</c:v>
                </c:pt>
                <c:pt idx="131">
                  <c:v>42705</c:v>
                </c:pt>
                <c:pt idx="132">
                  <c:v>42736</c:v>
                </c:pt>
                <c:pt idx="133">
                  <c:v>42767</c:v>
                </c:pt>
                <c:pt idx="134">
                  <c:v>42795</c:v>
                </c:pt>
                <c:pt idx="135">
                  <c:v>42826</c:v>
                </c:pt>
                <c:pt idx="136">
                  <c:v>42856</c:v>
                </c:pt>
                <c:pt idx="137">
                  <c:v>42887</c:v>
                </c:pt>
                <c:pt idx="138">
                  <c:v>42917</c:v>
                </c:pt>
                <c:pt idx="139">
                  <c:v>42948</c:v>
                </c:pt>
                <c:pt idx="140">
                  <c:v>42979</c:v>
                </c:pt>
                <c:pt idx="141">
                  <c:v>43009</c:v>
                </c:pt>
                <c:pt idx="142">
                  <c:v>43040</c:v>
                </c:pt>
                <c:pt idx="143">
                  <c:v>43070</c:v>
                </c:pt>
                <c:pt idx="144">
                  <c:v>43101</c:v>
                </c:pt>
                <c:pt idx="145">
                  <c:v>43132</c:v>
                </c:pt>
                <c:pt idx="146">
                  <c:v>43160</c:v>
                </c:pt>
                <c:pt idx="147">
                  <c:v>43191</c:v>
                </c:pt>
                <c:pt idx="148">
                  <c:v>43221</c:v>
                </c:pt>
                <c:pt idx="149">
                  <c:v>43252</c:v>
                </c:pt>
                <c:pt idx="150">
                  <c:v>43282</c:v>
                </c:pt>
                <c:pt idx="151">
                  <c:v>43313</c:v>
                </c:pt>
                <c:pt idx="152">
                  <c:v>43344</c:v>
                </c:pt>
                <c:pt idx="153">
                  <c:v>43374</c:v>
                </c:pt>
                <c:pt idx="154">
                  <c:v>43405</c:v>
                </c:pt>
                <c:pt idx="155">
                  <c:v>43435</c:v>
                </c:pt>
                <c:pt idx="156">
                  <c:v>43466</c:v>
                </c:pt>
                <c:pt idx="157">
                  <c:v>43497</c:v>
                </c:pt>
                <c:pt idx="158">
                  <c:v>43525</c:v>
                </c:pt>
                <c:pt idx="159">
                  <c:v>43556</c:v>
                </c:pt>
                <c:pt idx="160">
                  <c:v>43586</c:v>
                </c:pt>
                <c:pt idx="161">
                  <c:v>43617</c:v>
                </c:pt>
                <c:pt idx="162">
                  <c:v>43647</c:v>
                </c:pt>
                <c:pt idx="163">
                  <c:v>43678</c:v>
                </c:pt>
                <c:pt idx="164">
                  <c:v>43709</c:v>
                </c:pt>
                <c:pt idx="165">
                  <c:v>43739</c:v>
                </c:pt>
                <c:pt idx="166">
                  <c:v>43770</c:v>
                </c:pt>
                <c:pt idx="167">
                  <c:v>43800</c:v>
                </c:pt>
                <c:pt idx="168">
                  <c:v>43831</c:v>
                </c:pt>
                <c:pt idx="169">
                  <c:v>43862</c:v>
                </c:pt>
                <c:pt idx="170">
                  <c:v>43891</c:v>
                </c:pt>
                <c:pt idx="171">
                  <c:v>43922</c:v>
                </c:pt>
                <c:pt idx="172">
                  <c:v>43952</c:v>
                </c:pt>
                <c:pt idx="173">
                  <c:v>43983</c:v>
                </c:pt>
                <c:pt idx="174">
                  <c:v>44013</c:v>
                </c:pt>
                <c:pt idx="175">
                  <c:v>44044</c:v>
                </c:pt>
                <c:pt idx="176">
                  <c:v>44075</c:v>
                </c:pt>
                <c:pt idx="177">
                  <c:v>44105</c:v>
                </c:pt>
                <c:pt idx="178">
                  <c:v>44136</c:v>
                </c:pt>
                <c:pt idx="179">
                  <c:v>44166</c:v>
                </c:pt>
                <c:pt idx="180">
                  <c:v>44197</c:v>
                </c:pt>
                <c:pt idx="181">
                  <c:v>44228</c:v>
                </c:pt>
                <c:pt idx="182">
                  <c:v>44256</c:v>
                </c:pt>
                <c:pt idx="183">
                  <c:v>44287</c:v>
                </c:pt>
                <c:pt idx="184">
                  <c:v>44317</c:v>
                </c:pt>
                <c:pt idx="185">
                  <c:v>44348</c:v>
                </c:pt>
                <c:pt idx="186">
                  <c:v>44378</c:v>
                </c:pt>
                <c:pt idx="187">
                  <c:v>44409</c:v>
                </c:pt>
                <c:pt idx="188">
                  <c:v>44440</c:v>
                </c:pt>
                <c:pt idx="189">
                  <c:v>44470</c:v>
                </c:pt>
                <c:pt idx="190">
                  <c:v>44501</c:v>
                </c:pt>
                <c:pt idx="191">
                  <c:v>44531</c:v>
                </c:pt>
                <c:pt idx="192">
                  <c:v>44562</c:v>
                </c:pt>
                <c:pt idx="193">
                  <c:v>44593</c:v>
                </c:pt>
                <c:pt idx="194">
                  <c:v>44621</c:v>
                </c:pt>
                <c:pt idx="195">
                  <c:v>44652</c:v>
                </c:pt>
                <c:pt idx="196">
                  <c:v>44682</c:v>
                </c:pt>
                <c:pt idx="197">
                  <c:v>44713</c:v>
                </c:pt>
                <c:pt idx="198">
                  <c:v>44743</c:v>
                </c:pt>
                <c:pt idx="199">
                  <c:v>44774</c:v>
                </c:pt>
                <c:pt idx="200">
                  <c:v>44805</c:v>
                </c:pt>
                <c:pt idx="201">
                  <c:v>44835</c:v>
                </c:pt>
                <c:pt idx="202">
                  <c:v>44866</c:v>
                </c:pt>
                <c:pt idx="203">
                  <c:v>44896</c:v>
                </c:pt>
              </c:numCache>
            </c:numRef>
          </c:cat>
          <c:val>
            <c:numRef>
              <c:f>Sheet1!$H$2:$H$205</c:f>
              <c:numCache>
                <c:formatCode>0.0000000000000</c:formatCode>
                <c:ptCount val="204"/>
                <c:pt idx="0">
                  <c:v>88.094010054862395</c:v>
                </c:pt>
                <c:pt idx="1">
                  <c:v>88.552785478966825</c:v>
                </c:pt>
                <c:pt idx="2">
                  <c:v>88.115409355297899</c:v>
                </c:pt>
                <c:pt idx="3">
                  <c:v>86.709071395847303</c:v>
                </c:pt>
                <c:pt idx="4">
                  <c:v>85.539258179510981</c:v>
                </c:pt>
                <c:pt idx="5">
                  <c:v>85.859338644060458</c:v>
                </c:pt>
                <c:pt idx="6">
                  <c:v>84.443421929873978</c:v>
                </c:pt>
                <c:pt idx="7">
                  <c:v>84.468202987301197</c:v>
                </c:pt>
                <c:pt idx="8">
                  <c:v>85.917592436803204</c:v>
                </c:pt>
                <c:pt idx="9">
                  <c:v>87.794766257780182</c:v>
                </c:pt>
                <c:pt idx="10">
                  <c:v>88.102803560191859</c:v>
                </c:pt>
                <c:pt idx="11">
                  <c:v>87.821729210954842</c:v>
                </c:pt>
                <c:pt idx="12">
                  <c:v>88.877260064254983</c:v>
                </c:pt>
                <c:pt idx="13">
                  <c:v>89.382870373187487</c:v>
                </c:pt>
                <c:pt idx="14">
                  <c:v>89.330310268549979</c:v>
                </c:pt>
                <c:pt idx="15">
                  <c:v>92.533696132596305</c:v>
                </c:pt>
                <c:pt idx="16">
                  <c:v>95.755692325877604</c:v>
                </c:pt>
                <c:pt idx="17">
                  <c:v>96.085633745117676</c:v>
                </c:pt>
                <c:pt idx="18">
                  <c:v>95.901627987438076</c:v>
                </c:pt>
                <c:pt idx="19">
                  <c:v>95.451769651125375</c:v>
                </c:pt>
                <c:pt idx="20">
                  <c:v>95.687937228549188</c:v>
                </c:pt>
                <c:pt idx="21">
                  <c:v>95.819024780833175</c:v>
                </c:pt>
                <c:pt idx="22">
                  <c:v>94.541896655176856</c:v>
                </c:pt>
                <c:pt idx="23">
                  <c:v>95.408536861897304</c:v>
                </c:pt>
                <c:pt idx="24">
                  <c:v>95.085032120671286</c:v>
                </c:pt>
                <c:pt idx="25">
                  <c:v>93.754934725298156</c:v>
                </c:pt>
                <c:pt idx="26">
                  <c:v>91.872375422530851</c:v>
                </c:pt>
                <c:pt idx="27">
                  <c:v>92.482508665214596</c:v>
                </c:pt>
                <c:pt idx="28">
                  <c:v>88.132642845117601</c:v>
                </c:pt>
                <c:pt idx="29">
                  <c:v>86.914371247940196</c:v>
                </c:pt>
                <c:pt idx="30">
                  <c:v>86.223340511021405</c:v>
                </c:pt>
                <c:pt idx="31">
                  <c:v>88.879569082366402</c:v>
                </c:pt>
                <c:pt idx="32">
                  <c:v>86.340131042788343</c:v>
                </c:pt>
                <c:pt idx="33">
                  <c:v>85.466712825683743</c:v>
                </c:pt>
                <c:pt idx="34">
                  <c:v>87.213404689568478</c:v>
                </c:pt>
                <c:pt idx="35">
                  <c:v>86.390886526585106</c:v>
                </c:pt>
                <c:pt idx="36">
                  <c:v>87.648910169573099</c:v>
                </c:pt>
                <c:pt idx="37">
                  <c:v>88.650490492955825</c:v>
                </c:pt>
                <c:pt idx="38">
                  <c:v>85.756154339724759</c:v>
                </c:pt>
                <c:pt idx="39">
                  <c:v>86.860958160379582</c:v>
                </c:pt>
                <c:pt idx="40">
                  <c:v>88.402831157946594</c:v>
                </c:pt>
                <c:pt idx="41">
                  <c:v>89.210773333615847</c:v>
                </c:pt>
                <c:pt idx="42">
                  <c:v>89.573157091954926</c:v>
                </c:pt>
                <c:pt idx="43">
                  <c:v>89.671785030835807</c:v>
                </c:pt>
                <c:pt idx="44">
                  <c:v>89.076843330377102</c:v>
                </c:pt>
                <c:pt idx="45">
                  <c:v>91.742230999072476</c:v>
                </c:pt>
                <c:pt idx="46">
                  <c:v>93.127904521409548</c:v>
                </c:pt>
                <c:pt idx="47">
                  <c:v>94.520472293628785</c:v>
                </c:pt>
                <c:pt idx="48">
                  <c:v>97.200635958990105</c:v>
                </c:pt>
                <c:pt idx="49">
                  <c:v>96.748714005622006</c:v>
                </c:pt>
                <c:pt idx="50">
                  <c:v>97.993382013091704</c:v>
                </c:pt>
                <c:pt idx="51">
                  <c:v>100.27739464433306</c:v>
                </c:pt>
                <c:pt idx="52">
                  <c:v>100.35030439303392</c:v>
                </c:pt>
                <c:pt idx="53">
                  <c:v>100.107762583512</c:v>
                </c:pt>
                <c:pt idx="54">
                  <c:v>98.520329912003888</c:v>
                </c:pt>
                <c:pt idx="55">
                  <c:v>97.906024035057797</c:v>
                </c:pt>
                <c:pt idx="56">
                  <c:v>98.618967846141388</c:v>
                </c:pt>
                <c:pt idx="57">
                  <c:v>99.790510273801004</c:v>
                </c:pt>
                <c:pt idx="58">
                  <c:v>99.014561532904182</c:v>
                </c:pt>
                <c:pt idx="59">
                  <c:v>100.99881167962</c:v>
                </c:pt>
                <c:pt idx="60">
                  <c:v>101.1850412472849</c:v>
                </c:pt>
                <c:pt idx="61">
                  <c:v>99.625657492445725</c:v>
                </c:pt>
                <c:pt idx="62">
                  <c:v>100.114034823258</c:v>
                </c:pt>
                <c:pt idx="63">
                  <c:v>100.157670322117</c:v>
                </c:pt>
                <c:pt idx="64">
                  <c:v>99.242770447186089</c:v>
                </c:pt>
                <c:pt idx="65">
                  <c:v>99.698550054407889</c:v>
                </c:pt>
                <c:pt idx="66">
                  <c:v>100.314027854741</c:v>
                </c:pt>
                <c:pt idx="67">
                  <c:v>99.015740679224578</c:v>
                </c:pt>
                <c:pt idx="68">
                  <c:v>96.975903544538383</c:v>
                </c:pt>
                <c:pt idx="69">
                  <c:v>94.993749644393276</c:v>
                </c:pt>
                <c:pt idx="70">
                  <c:v>92.751029779375429</c:v>
                </c:pt>
                <c:pt idx="71">
                  <c:v>90.61759369467066</c:v>
                </c:pt>
                <c:pt idx="72">
                  <c:v>92.690955783002195</c:v>
                </c:pt>
                <c:pt idx="73">
                  <c:v>96.103711385425541</c:v>
                </c:pt>
                <c:pt idx="74">
                  <c:v>95.376279035371383</c:v>
                </c:pt>
                <c:pt idx="75">
                  <c:v>94.054986122324294</c:v>
                </c:pt>
                <c:pt idx="76">
                  <c:v>91.15705292447538</c:v>
                </c:pt>
                <c:pt idx="77">
                  <c:v>90.135826015608558</c:v>
                </c:pt>
                <c:pt idx="78">
                  <c:v>91.202009975772256</c:v>
                </c:pt>
                <c:pt idx="79">
                  <c:v>90.9869126321274</c:v>
                </c:pt>
                <c:pt idx="80">
                  <c:v>91.925735762606706</c:v>
                </c:pt>
                <c:pt idx="81">
                  <c:v>94.337376751407348</c:v>
                </c:pt>
                <c:pt idx="82">
                  <c:v>92.142906264962406</c:v>
                </c:pt>
                <c:pt idx="83">
                  <c:v>92.771145502086341</c:v>
                </c:pt>
                <c:pt idx="84">
                  <c:v>93.181814939942797</c:v>
                </c:pt>
                <c:pt idx="85">
                  <c:v>95.04946641614498</c:v>
                </c:pt>
                <c:pt idx="86">
                  <c:v>95.415180410738998</c:v>
                </c:pt>
                <c:pt idx="87">
                  <c:v>95.754950715314905</c:v>
                </c:pt>
                <c:pt idx="88">
                  <c:v>95.503313274033005</c:v>
                </c:pt>
                <c:pt idx="89">
                  <c:v>91.80683467279718</c:v>
                </c:pt>
                <c:pt idx="90">
                  <c:v>90.602889530538704</c:v>
                </c:pt>
                <c:pt idx="91">
                  <c:v>86.806604227869883</c:v>
                </c:pt>
                <c:pt idx="92">
                  <c:v>86.007264132915594</c:v>
                </c:pt>
                <c:pt idx="93">
                  <c:v>88.744741750349107</c:v>
                </c:pt>
                <c:pt idx="94">
                  <c:v>89.258454176854485</c:v>
                </c:pt>
                <c:pt idx="95">
                  <c:v>89.64168394691248</c:v>
                </c:pt>
                <c:pt idx="96">
                  <c:v>88.991176767715459</c:v>
                </c:pt>
                <c:pt idx="97">
                  <c:v>89.079337509401853</c:v>
                </c:pt>
                <c:pt idx="98">
                  <c:v>91.294928067000157</c:v>
                </c:pt>
                <c:pt idx="99">
                  <c:v>92.370757261541158</c:v>
                </c:pt>
                <c:pt idx="100">
                  <c:v>94.054863122358199</c:v>
                </c:pt>
                <c:pt idx="101">
                  <c:v>93.875575348808326</c:v>
                </c:pt>
                <c:pt idx="102">
                  <c:v>94.277698962658889</c:v>
                </c:pt>
                <c:pt idx="103">
                  <c:v>94.118045361794842</c:v>
                </c:pt>
                <c:pt idx="104">
                  <c:v>94.94718448727933</c:v>
                </c:pt>
                <c:pt idx="105">
                  <c:v>95.013800449768226</c:v>
                </c:pt>
                <c:pt idx="106">
                  <c:v>95.970582309670547</c:v>
                </c:pt>
                <c:pt idx="107">
                  <c:v>96.207987039184047</c:v>
                </c:pt>
                <c:pt idx="108">
                  <c:v>98.709383330061158</c:v>
                </c:pt>
                <c:pt idx="109">
                  <c:v>100.02519617748688</c:v>
                </c:pt>
                <c:pt idx="110">
                  <c:v>101.324761757917</c:v>
                </c:pt>
                <c:pt idx="111">
                  <c:v>100.10383043435094</c:v>
                </c:pt>
                <c:pt idx="112">
                  <c:v>97.949164056819797</c:v>
                </c:pt>
                <c:pt idx="113">
                  <c:v>99.065990621510196</c:v>
                </c:pt>
                <c:pt idx="114">
                  <c:v>99.909212634575596</c:v>
                </c:pt>
                <c:pt idx="115">
                  <c:v>100.04777225612794</c:v>
                </c:pt>
                <c:pt idx="116">
                  <c:v>99.61792164971348</c:v>
                </c:pt>
                <c:pt idx="117">
                  <c:v>100.887185585651</c:v>
                </c:pt>
                <c:pt idx="118">
                  <c:v>101.04580125895394</c:v>
                </c:pt>
                <c:pt idx="119">
                  <c:v>101.3137802368319</c:v>
                </c:pt>
                <c:pt idx="120">
                  <c:v>101.99472491347802</c:v>
                </c:pt>
                <c:pt idx="121">
                  <c:v>99.400964283096627</c:v>
                </c:pt>
                <c:pt idx="122">
                  <c:v>100.04307592397602</c:v>
                </c:pt>
                <c:pt idx="123">
                  <c:v>100.141902867978</c:v>
                </c:pt>
                <c:pt idx="124">
                  <c:v>101.02860285766889</c:v>
                </c:pt>
                <c:pt idx="125">
                  <c:v>101.18398589021598</c:v>
                </c:pt>
                <c:pt idx="126">
                  <c:v>101.41851929822406</c:v>
                </c:pt>
                <c:pt idx="127">
                  <c:v>100.81906823670001</c:v>
                </c:pt>
                <c:pt idx="128">
                  <c:v>101.07744300698295</c:v>
                </c:pt>
                <c:pt idx="129">
                  <c:v>102.016035922795</c:v>
                </c:pt>
                <c:pt idx="130">
                  <c:v>102.17664888615388</c:v>
                </c:pt>
                <c:pt idx="131">
                  <c:v>103.12932335779794</c:v>
                </c:pt>
                <c:pt idx="132">
                  <c:v>102.08044541711098</c:v>
                </c:pt>
                <c:pt idx="133">
                  <c:v>103.37467252168892</c:v>
                </c:pt>
                <c:pt idx="134">
                  <c:v>105.50982374354707</c:v>
                </c:pt>
                <c:pt idx="135">
                  <c:v>107.20657964041602</c:v>
                </c:pt>
                <c:pt idx="136">
                  <c:v>106.66655234152201</c:v>
                </c:pt>
                <c:pt idx="137">
                  <c:v>106.022925801832</c:v>
                </c:pt>
                <c:pt idx="138">
                  <c:v>106.24773698896711</c:v>
                </c:pt>
                <c:pt idx="139">
                  <c:v>106.53854274293595</c:v>
                </c:pt>
                <c:pt idx="140">
                  <c:v>104.657896921903</c:v>
                </c:pt>
                <c:pt idx="141">
                  <c:v>104.96429137733099</c:v>
                </c:pt>
                <c:pt idx="142">
                  <c:v>106.530148491936</c:v>
                </c:pt>
                <c:pt idx="143">
                  <c:v>107.234852381853</c:v>
                </c:pt>
                <c:pt idx="144">
                  <c:v>105.84942688595206</c:v>
                </c:pt>
                <c:pt idx="145">
                  <c:v>103.201088187133</c:v>
                </c:pt>
                <c:pt idx="146">
                  <c:v>102.71807946835006</c:v>
                </c:pt>
                <c:pt idx="147">
                  <c:v>102.320949198932</c:v>
                </c:pt>
                <c:pt idx="148">
                  <c:v>101.59702738916307</c:v>
                </c:pt>
                <c:pt idx="149">
                  <c:v>102.28787705909394</c:v>
                </c:pt>
                <c:pt idx="150">
                  <c:v>102.37594676228289</c:v>
                </c:pt>
                <c:pt idx="151">
                  <c:v>102.07531388691601</c:v>
                </c:pt>
                <c:pt idx="152">
                  <c:v>98.447972117300381</c:v>
                </c:pt>
                <c:pt idx="153">
                  <c:v>96.950300579310607</c:v>
                </c:pt>
                <c:pt idx="154">
                  <c:v>99.633395772876526</c:v>
                </c:pt>
                <c:pt idx="155">
                  <c:v>101.30585949351995</c:v>
                </c:pt>
                <c:pt idx="156">
                  <c:v>100.61536745564995</c:v>
                </c:pt>
                <c:pt idx="157">
                  <c:v>99.80493973023178</c:v>
                </c:pt>
                <c:pt idx="158">
                  <c:v>102.89614329668298</c:v>
                </c:pt>
                <c:pt idx="159">
                  <c:v>103.279434960814</c:v>
                </c:pt>
                <c:pt idx="160">
                  <c:v>104.035765705158</c:v>
                </c:pt>
                <c:pt idx="161">
                  <c:v>104.595573719748</c:v>
                </c:pt>
                <c:pt idx="162">
                  <c:v>105.36235099448891</c:v>
                </c:pt>
                <c:pt idx="163">
                  <c:v>103.64482839417802</c:v>
                </c:pt>
                <c:pt idx="164">
                  <c:v>103.935906592108</c:v>
                </c:pt>
                <c:pt idx="165">
                  <c:v>104.2224503225229</c:v>
                </c:pt>
                <c:pt idx="166">
                  <c:v>104.044806195783</c:v>
                </c:pt>
                <c:pt idx="167">
                  <c:v>106.09621766396999</c:v>
                </c:pt>
                <c:pt idx="168">
                  <c:v>105.49037330736</c:v>
                </c:pt>
                <c:pt idx="169">
                  <c:v>105.62156722862898</c:v>
                </c:pt>
                <c:pt idx="170">
                  <c:v>103.19611746371206</c:v>
                </c:pt>
                <c:pt idx="171">
                  <c:v>104.242327274662</c:v>
                </c:pt>
                <c:pt idx="172">
                  <c:v>104.10249187268883</c:v>
                </c:pt>
                <c:pt idx="173">
                  <c:v>102.513448261427</c:v>
                </c:pt>
                <c:pt idx="174">
                  <c:v>103.35960537178492</c:v>
                </c:pt>
                <c:pt idx="175">
                  <c:v>102.773074526315</c:v>
                </c:pt>
                <c:pt idx="176">
                  <c:v>105.041418168725</c:v>
                </c:pt>
                <c:pt idx="177">
                  <c:v>105.29321428041212</c:v>
                </c:pt>
                <c:pt idx="178">
                  <c:v>103.37416241214994</c:v>
                </c:pt>
                <c:pt idx="179">
                  <c:v>102.45174956920808</c:v>
                </c:pt>
                <c:pt idx="180">
                  <c:v>102.2185385024419</c:v>
                </c:pt>
                <c:pt idx="181">
                  <c:v>102.97777332261394</c:v>
                </c:pt>
                <c:pt idx="182">
                  <c:v>104.26458586813708</c:v>
                </c:pt>
                <c:pt idx="183">
                  <c:v>102.06914702136802</c:v>
                </c:pt>
                <c:pt idx="184">
                  <c:v>103.975517805076</c:v>
                </c:pt>
                <c:pt idx="185">
                  <c:v>103.811940868896</c:v>
                </c:pt>
                <c:pt idx="186">
                  <c:v>103.62411851150701</c:v>
                </c:pt>
                <c:pt idx="187">
                  <c:v>104.39146016665394</c:v>
                </c:pt>
                <c:pt idx="188">
                  <c:v>104.94283580251394</c:v>
                </c:pt>
                <c:pt idx="189">
                  <c:v>103.311068105785</c:v>
                </c:pt>
                <c:pt idx="190">
                  <c:v>104.69495576918708</c:v>
                </c:pt>
                <c:pt idx="191">
                  <c:v>104.40359803861702</c:v>
                </c:pt>
                <c:pt idx="192">
                  <c:v>105.28403096350702</c:v>
                </c:pt>
                <c:pt idx="193">
                  <c:v>104.37944487224701</c:v>
                </c:pt>
                <c:pt idx="194">
                  <c:v>104.324413028568</c:v>
                </c:pt>
                <c:pt idx="195">
                  <c:v>105.293908220478</c:v>
                </c:pt>
                <c:pt idx="196">
                  <c:v>105.97719263560498</c:v>
                </c:pt>
                <c:pt idx="197">
                  <c:v>104.69909842718894</c:v>
                </c:pt>
                <c:pt idx="198">
                  <c:v>103.93479935756901</c:v>
                </c:pt>
                <c:pt idx="199">
                  <c:v>104.439291320636</c:v>
                </c:pt>
                <c:pt idx="200">
                  <c:v>105.97197963156998</c:v>
                </c:pt>
                <c:pt idx="201">
                  <c:v>104.692446660597</c:v>
                </c:pt>
                <c:pt idx="202">
                  <c:v>103.79678323968598</c:v>
                </c:pt>
                <c:pt idx="203">
                  <c:v>101.12656107600201</c:v>
                </c:pt>
              </c:numCache>
            </c:numRef>
          </c:val>
          <c:smooth val="0"/>
          <c:extLst xmlns:c16r2="http://schemas.microsoft.com/office/drawing/2015/06/chart">
            <c:ext xmlns:c16="http://schemas.microsoft.com/office/drawing/2014/chart" uri="{C3380CC4-5D6E-409C-BE32-E72D297353CC}">
              <c16:uniqueId val="{00000000-0EB1-420C-B690-F27F0927838D}"/>
            </c:ext>
          </c:extLst>
        </c:ser>
        <c:dLbls>
          <c:showLegendKey val="0"/>
          <c:showVal val="0"/>
          <c:showCatName val="0"/>
          <c:showSerName val="0"/>
          <c:showPercent val="0"/>
          <c:showBubbleSize val="0"/>
        </c:dLbls>
        <c:smooth val="0"/>
        <c:axId val="239376680"/>
        <c:axId val="239377464"/>
      </c:lineChart>
      <c:dateAx>
        <c:axId val="2393766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p>
            </c:rich>
          </c:tx>
          <c:overlay val="0"/>
          <c:spPr>
            <a:noFill/>
            <a:ln>
              <a:noFill/>
            </a:ln>
            <a:effectLst/>
          </c:spPr>
        </c:title>
        <c:numFmt formatCode="yyyy\-mm\-dd"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377464"/>
        <c:crosses val="autoZero"/>
        <c:auto val="1"/>
        <c:lblOffset val="100"/>
        <c:baseTimeUnit val="months"/>
      </c:dateAx>
      <c:valAx>
        <c:axId val="2393774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VALUES</a:t>
                </a:r>
              </a:p>
            </c:rich>
          </c:tx>
          <c:overlay val="0"/>
          <c:spPr>
            <a:noFill/>
            <a:ln>
              <a:noFill/>
            </a:ln>
            <a:effectLst/>
          </c:spPr>
        </c:title>
        <c:numFmt formatCode="0.0000000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376680"/>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solidFill>
                  <a:schemeClr val="tx1"/>
                </a:solidFill>
                <a:latin typeface="Times New Roman" panose="02020603050405020304" pitchFamily="18" charset="0"/>
                <a:cs typeface="Times New Roman" panose="02020603050405020304" pitchFamily="18" charset="0"/>
              </a:rPr>
              <a:t>Time Profile Of</a:t>
            </a:r>
            <a:r>
              <a:rPr lang="en-US" baseline="0">
                <a:solidFill>
                  <a:schemeClr val="tx1"/>
                </a:solidFill>
                <a:latin typeface="Times New Roman" panose="02020603050405020304" pitchFamily="18" charset="0"/>
                <a:cs typeface="Times New Roman" panose="02020603050405020304" pitchFamily="18" charset="0"/>
              </a:rPr>
              <a:t> Indicator </a:t>
            </a:r>
            <a:r>
              <a:rPr lang="en-US">
                <a:solidFill>
                  <a:schemeClr val="tx1"/>
                </a:solidFill>
                <a:latin typeface="Times New Roman" panose="02020603050405020304" pitchFamily="18" charset="0"/>
                <a:cs typeface="Times New Roman" panose="02020603050405020304" pitchFamily="18" charset="0"/>
              </a:rPr>
              <a:t>E8</a:t>
            </a:r>
          </a:p>
        </c:rich>
      </c:tx>
      <c:overlay val="0"/>
      <c:spPr>
        <a:noFill/>
        <a:ln>
          <a:noFill/>
        </a:ln>
        <a:effectLst/>
      </c:spPr>
    </c:title>
    <c:autoTitleDeleted val="0"/>
    <c:plotArea>
      <c:layout/>
      <c:lineChart>
        <c:grouping val="standard"/>
        <c:varyColors val="0"/>
        <c:ser>
          <c:idx val="0"/>
          <c:order val="0"/>
          <c:tx>
            <c:v>EI8</c:v>
          </c:tx>
          <c:spPr>
            <a:ln w="28575" cap="rnd">
              <a:solidFill>
                <a:schemeClr val="accent2"/>
              </a:solidFill>
              <a:round/>
            </a:ln>
            <a:effectLst/>
          </c:spPr>
          <c:marker>
            <c:symbol val="none"/>
          </c:marker>
          <c:cat>
            <c:numRef>
              <c:f>Sheet1!$A$2:$A$205</c:f>
              <c:numCache>
                <c:formatCode>yyyy\-mm\-dd</c:formatCode>
                <c:ptCount val="204"/>
                <c:pt idx="0">
                  <c:v>38718</c:v>
                </c:pt>
                <c:pt idx="1">
                  <c:v>38749</c:v>
                </c:pt>
                <c:pt idx="2">
                  <c:v>38777</c:v>
                </c:pt>
                <c:pt idx="3">
                  <c:v>38808</c:v>
                </c:pt>
                <c:pt idx="4">
                  <c:v>38838</c:v>
                </c:pt>
                <c:pt idx="5">
                  <c:v>38869</c:v>
                </c:pt>
                <c:pt idx="6">
                  <c:v>38899</c:v>
                </c:pt>
                <c:pt idx="7">
                  <c:v>38930</c:v>
                </c:pt>
                <c:pt idx="8">
                  <c:v>38961</c:v>
                </c:pt>
                <c:pt idx="9">
                  <c:v>38991</c:v>
                </c:pt>
                <c:pt idx="10">
                  <c:v>39022</c:v>
                </c:pt>
                <c:pt idx="11">
                  <c:v>39052</c:v>
                </c:pt>
                <c:pt idx="12">
                  <c:v>39083</c:v>
                </c:pt>
                <c:pt idx="13">
                  <c:v>39114</c:v>
                </c:pt>
                <c:pt idx="14">
                  <c:v>39142</c:v>
                </c:pt>
                <c:pt idx="15">
                  <c:v>39173</c:v>
                </c:pt>
                <c:pt idx="16">
                  <c:v>39203</c:v>
                </c:pt>
                <c:pt idx="17">
                  <c:v>39234</c:v>
                </c:pt>
                <c:pt idx="18">
                  <c:v>39264</c:v>
                </c:pt>
                <c:pt idx="19">
                  <c:v>39295</c:v>
                </c:pt>
                <c:pt idx="20">
                  <c:v>39326</c:v>
                </c:pt>
                <c:pt idx="21">
                  <c:v>39356</c:v>
                </c:pt>
                <c:pt idx="22">
                  <c:v>39387</c:v>
                </c:pt>
                <c:pt idx="23">
                  <c:v>39417</c:v>
                </c:pt>
                <c:pt idx="24">
                  <c:v>39448</c:v>
                </c:pt>
                <c:pt idx="25">
                  <c:v>39479</c:v>
                </c:pt>
                <c:pt idx="26">
                  <c:v>39508</c:v>
                </c:pt>
                <c:pt idx="27">
                  <c:v>39539</c:v>
                </c:pt>
                <c:pt idx="28">
                  <c:v>39569</c:v>
                </c:pt>
                <c:pt idx="29">
                  <c:v>39600</c:v>
                </c:pt>
                <c:pt idx="30">
                  <c:v>39630</c:v>
                </c:pt>
                <c:pt idx="31">
                  <c:v>39661</c:v>
                </c:pt>
                <c:pt idx="32">
                  <c:v>39692</c:v>
                </c:pt>
                <c:pt idx="33">
                  <c:v>39722</c:v>
                </c:pt>
                <c:pt idx="34">
                  <c:v>39753</c:v>
                </c:pt>
                <c:pt idx="35">
                  <c:v>39783</c:v>
                </c:pt>
                <c:pt idx="36">
                  <c:v>39814</c:v>
                </c:pt>
                <c:pt idx="37">
                  <c:v>39845</c:v>
                </c:pt>
                <c:pt idx="38">
                  <c:v>39873</c:v>
                </c:pt>
                <c:pt idx="39">
                  <c:v>39904</c:v>
                </c:pt>
                <c:pt idx="40">
                  <c:v>39934</c:v>
                </c:pt>
                <c:pt idx="41">
                  <c:v>39965</c:v>
                </c:pt>
                <c:pt idx="42">
                  <c:v>39995</c:v>
                </c:pt>
                <c:pt idx="43">
                  <c:v>40026</c:v>
                </c:pt>
                <c:pt idx="44">
                  <c:v>40057</c:v>
                </c:pt>
                <c:pt idx="45">
                  <c:v>40087</c:v>
                </c:pt>
                <c:pt idx="46">
                  <c:v>40118</c:v>
                </c:pt>
                <c:pt idx="47">
                  <c:v>40148</c:v>
                </c:pt>
                <c:pt idx="48">
                  <c:v>40179</c:v>
                </c:pt>
                <c:pt idx="49">
                  <c:v>40210</c:v>
                </c:pt>
                <c:pt idx="50">
                  <c:v>40238</c:v>
                </c:pt>
                <c:pt idx="51">
                  <c:v>40269</c:v>
                </c:pt>
                <c:pt idx="52">
                  <c:v>40299</c:v>
                </c:pt>
                <c:pt idx="53">
                  <c:v>40330</c:v>
                </c:pt>
                <c:pt idx="54">
                  <c:v>40360</c:v>
                </c:pt>
                <c:pt idx="55">
                  <c:v>40391</c:v>
                </c:pt>
                <c:pt idx="56">
                  <c:v>40422</c:v>
                </c:pt>
                <c:pt idx="57">
                  <c:v>40452</c:v>
                </c:pt>
                <c:pt idx="58">
                  <c:v>40483</c:v>
                </c:pt>
                <c:pt idx="59">
                  <c:v>40513</c:v>
                </c:pt>
                <c:pt idx="60">
                  <c:v>40544</c:v>
                </c:pt>
                <c:pt idx="61">
                  <c:v>40575</c:v>
                </c:pt>
                <c:pt idx="62">
                  <c:v>40603</c:v>
                </c:pt>
                <c:pt idx="63">
                  <c:v>40634</c:v>
                </c:pt>
                <c:pt idx="64">
                  <c:v>40664</c:v>
                </c:pt>
                <c:pt idx="65">
                  <c:v>40695</c:v>
                </c:pt>
                <c:pt idx="66">
                  <c:v>40725</c:v>
                </c:pt>
                <c:pt idx="67">
                  <c:v>40756</c:v>
                </c:pt>
                <c:pt idx="68">
                  <c:v>40787</c:v>
                </c:pt>
                <c:pt idx="69">
                  <c:v>40817</c:v>
                </c:pt>
                <c:pt idx="70">
                  <c:v>40848</c:v>
                </c:pt>
                <c:pt idx="71">
                  <c:v>40878</c:v>
                </c:pt>
                <c:pt idx="72">
                  <c:v>40909</c:v>
                </c:pt>
                <c:pt idx="73">
                  <c:v>40940</c:v>
                </c:pt>
                <c:pt idx="74">
                  <c:v>40969</c:v>
                </c:pt>
                <c:pt idx="75">
                  <c:v>41000</c:v>
                </c:pt>
                <c:pt idx="76">
                  <c:v>41030</c:v>
                </c:pt>
                <c:pt idx="77">
                  <c:v>41061</c:v>
                </c:pt>
                <c:pt idx="78">
                  <c:v>41091</c:v>
                </c:pt>
                <c:pt idx="79">
                  <c:v>41122</c:v>
                </c:pt>
                <c:pt idx="80">
                  <c:v>41153</c:v>
                </c:pt>
                <c:pt idx="81">
                  <c:v>41183</c:v>
                </c:pt>
                <c:pt idx="82">
                  <c:v>41214</c:v>
                </c:pt>
                <c:pt idx="83">
                  <c:v>41244</c:v>
                </c:pt>
                <c:pt idx="84">
                  <c:v>41275</c:v>
                </c:pt>
                <c:pt idx="85">
                  <c:v>41306</c:v>
                </c:pt>
                <c:pt idx="86">
                  <c:v>41334</c:v>
                </c:pt>
                <c:pt idx="87">
                  <c:v>41365</c:v>
                </c:pt>
                <c:pt idx="88">
                  <c:v>41395</c:v>
                </c:pt>
                <c:pt idx="89">
                  <c:v>41426</c:v>
                </c:pt>
                <c:pt idx="90">
                  <c:v>41456</c:v>
                </c:pt>
                <c:pt idx="91">
                  <c:v>41487</c:v>
                </c:pt>
                <c:pt idx="92">
                  <c:v>41518</c:v>
                </c:pt>
                <c:pt idx="93">
                  <c:v>41548</c:v>
                </c:pt>
                <c:pt idx="94">
                  <c:v>41579</c:v>
                </c:pt>
                <c:pt idx="95">
                  <c:v>41609</c:v>
                </c:pt>
                <c:pt idx="96">
                  <c:v>41640</c:v>
                </c:pt>
                <c:pt idx="97">
                  <c:v>41671</c:v>
                </c:pt>
                <c:pt idx="98">
                  <c:v>41699</c:v>
                </c:pt>
                <c:pt idx="99">
                  <c:v>41730</c:v>
                </c:pt>
                <c:pt idx="100">
                  <c:v>41760</c:v>
                </c:pt>
                <c:pt idx="101">
                  <c:v>41791</c:v>
                </c:pt>
                <c:pt idx="102">
                  <c:v>41821</c:v>
                </c:pt>
                <c:pt idx="103">
                  <c:v>41852</c:v>
                </c:pt>
                <c:pt idx="104">
                  <c:v>41883</c:v>
                </c:pt>
                <c:pt idx="105">
                  <c:v>41913</c:v>
                </c:pt>
                <c:pt idx="106">
                  <c:v>41944</c:v>
                </c:pt>
                <c:pt idx="107">
                  <c:v>41974</c:v>
                </c:pt>
                <c:pt idx="108">
                  <c:v>42005</c:v>
                </c:pt>
                <c:pt idx="109">
                  <c:v>42036</c:v>
                </c:pt>
                <c:pt idx="110">
                  <c:v>42064</c:v>
                </c:pt>
                <c:pt idx="111">
                  <c:v>42095</c:v>
                </c:pt>
                <c:pt idx="112">
                  <c:v>42125</c:v>
                </c:pt>
                <c:pt idx="113">
                  <c:v>42156</c:v>
                </c:pt>
                <c:pt idx="114">
                  <c:v>42186</c:v>
                </c:pt>
                <c:pt idx="115">
                  <c:v>42217</c:v>
                </c:pt>
                <c:pt idx="116">
                  <c:v>42248</c:v>
                </c:pt>
                <c:pt idx="117">
                  <c:v>42278</c:v>
                </c:pt>
                <c:pt idx="118">
                  <c:v>42309</c:v>
                </c:pt>
                <c:pt idx="119">
                  <c:v>42339</c:v>
                </c:pt>
                <c:pt idx="120">
                  <c:v>42370</c:v>
                </c:pt>
                <c:pt idx="121">
                  <c:v>42401</c:v>
                </c:pt>
                <c:pt idx="122">
                  <c:v>42430</c:v>
                </c:pt>
                <c:pt idx="123">
                  <c:v>42461</c:v>
                </c:pt>
                <c:pt idx="124">
                  <c:v>42491</c:v>
                </c:pt>
                <c:pt idx="125">
                  <c:v>42522</c:v>
                </c:pt>
                <c:pt idx="126">
                  <c:v>42552</c:v>
                </c:pt>
                <c:pt idx="127">
                  <c:v>42583</c:v>
                </c:pt>
                <c:pt idx="128">
                  <c:v>42614</c:v>
                </c:pt>
                <c:pt idx="129">
                  <c:v>42644</c:v>
                </c:pt>
                <c:pt idx="130">
                  <c:v>42675</c:v>
                </c:pt>
                <c:pt idx="131">
                  <c:v>42705</c:v>
                </c:pt>
                <c:pt idx="132">
                  <c:v>42736</c:v>
                </c:pt>
                <c:pt idx="133">
                  <c:v>42767</c:v>
                </c:pt>
                <c:pt idx="134">
                  <c:v>42795</c:v>
                </c:pt>
                <c:pt idx="135">
                  <c:v>42826</c:v>
                </c:pt>
                <c:pt idx="136">
                  <c:v>42856</c:v>
                </c:pt>
                <c:pt idx="137">
                  <c:v>42887</c:v>
                </c:pt>
                <c:pt idx="138">
                  <c:v>42917</c:v>
                </c:pt>
                <c:pt idx="139">
                  <c:v>42948</c:v>
                </c:pt>
                <c:pt idx="140">
                  <c:v>42979</c:v>
                </c:pt>
                <c:pt idx="141">
                  <c:v>43009</c:v>
                </c:pt>
                <c:pt idx="142">
                  <c:v>43040</c:v>
                </c:pt>
                <c:pt idx="143">
                  <c:v>43070</c:v>
                </c:pt>
                <c:pt idx="144">
                  <c:v>43101</c:v>
                </c:pt>
                <c:pt idx="145">
                  <c:v>43132</c:v>
                </c:pt>
                <c:pt idx="146">
                  <c:v>43160</c:v>
                </c:pt>
                <c:pt idx="147">
                  <c:v>43191</c:v>
                </c:pt>
                <c:pt idx="148">
                  <c:v>43221</c:v>
                </c:pt>
                <c:pt idx="149">
                  <c:v>43252</c:v>
                </c:pt>
                <c:pt idx="150">
                  <c:v>43282</c:v>
                </c:pt>
                <c:pt idx="151">
                  <c:v>43313</c:v>
                </c:pt>
                <c:pt idx="152">
                  <c:v>43344</c:v>
                </c:pt>
                <c:pt idx="153">
                  <c:v>43374</c:v>
                </c:pt>
                <c:pt idx="154">
                  <c:v>43405</c:v>
                </c:pt>
                <c:pt idx="155">
                  <c:v>43435</c:v>
                </c:pt>
                <c:pt idx="156">
                  <c:v>43466</c:v>
                </c:pt>
                <c:pt idx="157">
                  <c:v>43497</c:v>
                </c:pt>
                <c:pt idx="158">
                  <c:v>43525</c:v>
                </c:pt>
                <c:pt idx="159">
                  <c:v>43556</c:v>
                </c:pt>
                <c:pt idx="160">
                  <c:v>43586</c:v>
                </c:pt>
                <c:pt idx="161">
                  <c:v>43617</c:v>
                </c:pt>
                <c:pt idx="162">
                  <c:v>43647</c:v>
                </c:pt>
                <c:pt idx="163">
                  <c:v>43678</c:v>
                </c:pt>
                <c:pt idx="164">
                  <c:v>43709</c:v>
                </c:pt>
                <c:pt idx="165">
                  <c:v>43739</c:v>
                </c:pt>
                <c:pt idx="166">
                  <c:v>43770</c:v>
                </c:pt>
                <c:pt idx="167">
                  <c:v>43800</c:v>
                </c:pt>
                <c:pt idx="168">
                  <c:v>43831</c:v>
                </c:pt>
                <c:pt idx="169">
                  <c:v>43862</c:v>
                </c:pt>
                <c:pt idx="170">
                  <c:v>43891</c:v>
                </c:pt>
                <c:pt idx="171">
                  <c:v>43922</c:v>
                </c:pt>
                <c:pt idx="172">
                  <c:v>43952</c:v>
                </c:pt>
                <c:pt idx="173">
                  <c:v>43983</c:v>
                </c:pt>
                <c:pt idx="174">
                  <c:v>44013</c:v>
                </c:pt>
                <c:pt idx="175">
                  <c:v>44044</c:v>
                </c:pt>
                <c:pt idx="176">
                  <c:v>44075</c:v>
                </c:pt>
                <c:pt idx="177">
                  <c:v>44105</c:v>
                </c:pt>
                <c:pt idx="178">
                  <c:v>44136</c:v>
                </c:pt>
                <c:pt idx="179">
                  <c:v>44166</c:v>
                </c:pt>
                <c:pt idx="180">
                  <c:v>44197</c:v>
                </c:pt>
                <c:pt idx="181">
                  <c:v>44228</c:v>
                </c:pt>
                <c:pt idx="182">
                  <c:v>44256</c:v>
                </c:pt>
                <c:pt idx="183">
                  <c:v>44287</c:v>
                </c:pt>
                <c:pt idx="184">
                  <c:v>44317</c:v>
                </c:pt>
                <c:pt idx="185">
                  <c:v>44348</c:v>
                </c:pt>
                <c:pt idx="186">
                  <c:v>44378</c:v>
                </c:pt>
                <c:pt idx="187">
                  <c:v>44409</c:v>
                </c:pt>
                <c:pt idx="188">
                  <c:v>44440</c:v>
                </c:pt>
                <c:pt idx="189">
                  <c:v>44470</c:v>
                </c:pt>
                <c:pt idx="190">
                  <c:v>44501</c:v>
                </c:pt>
                <c:pt idx="191">
                  <c:v>44531</c:v>
                </c:pt>
                <c:pt idx="192">
                  <c:v>44562</c:v>
                </c:pt>
                <c:pt idx="193">
                  <c:v>44593</c:v>
                </c:pt>
                <c:pt idx="194">
                  <c:v>44621</c:v>
                </c:pt>
                <c:pt idx="195">
                  <c:v>44652</c:v>
                </c:pt>
                <c:pt idx="196">
                  <c:v>44682</c:v>
                </c:pt>
                <c:pt idx="197">
                  <c:v>44713</c:v>
                </c:pt>
                <c:pt idx="198">
                  <c:v>44743</c:v>
                </c:pt>
                <c:pt idx="199">
                  <c:v>44774</c:v>
                </c:pt>
                <c:pt idx="200">
                  <c:v>44805</c:v>
                </c:pt>
                <c:pt idx="201">
                  <c:v>44835</c:v>
                </c:pt>
                <c:pt idx="202">
                  <c:v>44866</c:v>
                </c:pt>
                <c:pt idx="203">
                  <c:v>44896</c:v>
                </c:pt>
              </c:numCache>
            </c:numRef>
          </c:cat>
          <c:val>
            <c:numRef>
              <c:f>Sheet1!$I$2:$I$205</c:f>
              <c:numCache>
                <c:formatCode>0.000000000000000</c:formatCode>
                <c:ptCount val="204"/>
                <c:pt idx="0">
                  <c:v>4.3726235741428114</c:v>
                </c:pt>
                <c:pt idx="1">
                  <c:v>4.5714285713828637</c:v>
                </c:pt>
                <c:pt idx="2">
                  <c:v>4.5714285713828637</c:v>
                </c:pt>
                <c:pt idx="3">
                  <c:v>4.6528252132993364</c:v>
                </c:pt>
                <c:pt idx="4">
                  <c:v>5.9254062156598986</c:v>
                </c:pt>
                <c:pt idx="5">
                  <c:v>7.2691458436318204</c:v>
                </c:pt>
                <c:pt idx="6">
                  <c:v>6.3321983068074461</c:v>
                </c:pt>
                <c:pt idx="7">
                  <c:v>5.9383753501118735</c:v>
                </c:pt>
                <c:pt idx="8">
                  <c:v>6.3986480200616436</c:v>
                </c:pt>
                <c:pt idx="9">
                  <c:v>6.9174385082068861</c:v>
                </c:pt>
                <c:pt idx="10">
                  <c:v>5.9507347242620403</c:v>
                </c:pt>
                <c:pt idx="11">
                  <c:v>6.5286478228082601</c:v>
                </c:pt>
                <c:pt idx="12">
                  <c:v>6.7226890756302602</c:v>
                </c:pt>
                <c:pt idx="13">
                  <c:v>7.5630252100840485</c:v>
                </c:pt>
                <c:pt idx="14">
                  <c:v>6.7226890756302602</c:v>
                </c:pt>
                <c:pt idx="15">
                  <c:v>6.6666666666666696</c:v>
                </c:pt>
                <c:pt idx="16">
                  <c:v>6.6115702479338863</c:v>
                </c:pt>
                <c:pt idx="17">
                  <c:v>5.6910569105691202</c:v>
                </c:pt>
                <c:pt idx="18">
                  <c:v>6.4516129032258114</c:v>
                </c:pt>
                <c:pt idx="19">
                  <c:v>7.2580645161290285</c:v>
                </c:pt>
                <c:pt idx="20">
                  <c:v>6.4000000000000101</c:v>
                </c:pt>
                <c:pt idx="21">
                  <c:v>5.5118110236220597</c:v>
                </c:pt>
                <c:pt idx="22">
                  <c:v>5.5118110236220597</c:v>
                </c:pt>
                <c:pt idx="23">
                  <c:v>5.5118110236220597</c:v>
                </c:pt>
                <c:pt idx="24">
                  <c:v>5.5118110236220597</c:v>
                </c:pt>
                <c:pt idx="25">
                  <c:v>5.46875</c:v>
                </c:pt>
                <c:pt idx="26">
                  <c:v>7.8740157480314936</c:v>
                </c:pt>
                <c:pt idx="27">
                  <c:v>7.8124999999999796</c:v>
                </c:pt>
                <c:pt idx="28">
                  <c:v>7.7519379844961236</c:v>
                </c:pt>
                <c:pt idx="29">
                  <c:v>7.6923076923076703</c:v>
                </c:pt>
                <c:pt idx="30">
                  <c:v>8.3333333333333197</c:v>
                </c:pt>
                <c:pt idx="31">
                  <c:v>9.0225563909774475</c:v>
                </c:pt>
                <c:pt idx="32">
                  <c:v>9.7744360902255671</c:v>
                </c:pt>
                <c:pt idx="33">
                  <c:v>10.447761194029798</c:v>
                </c:pt>
                <c:pt idx="34">
                  <c:v>10.447761194029798</c:v>
                </c:pt>
                <c:pt idx="35">
                  <c:v>9.7014925373134098</c:v>
                </c:pt>
                <c:pt idx="36">
                  <c:v>10.447761194029798</c:v>
                </c:pt>
                <c:pt idx="37">
                  <c:v>9.6296296296296227</c:v>
                </c:pt>
                <c:pt idx="38">
                  <c:v>8.0291970802919579</c:v>
                </c:pt>
                <c:pt idx="39">
                  <c:v>8.6956521739130608</c:v>
                </c:pt>
                <c:pt idx="40">
                  <c:v>8.6330935251798735</c:v>
                </c:pt>
                <c:pt idx="41">
                  <c:v>9.2857142857143007</c:v>
                </c:pt>
                <c:pt idx="42">
                  <c:v>11.888111888111901</c:v>
                </c:pt>
                <c:pt idx="43">
                  <c:v>11.724137931034498</c:v>
                </c:pt>
                <c:pt idx="44">
                  <c:v>11.643835616438302</c:v>
                </c:pt>
                <c:pt idx="45">
                  <c:v>11.486486486486507</c:v>
                </c:pt>
                <c:pt idx="46">
                  <c:v>13.5135135135135</c:v>
                </c:pt>
                <c:pt idx="47">
                  <c:v>14.965986394557811</c:v>
                </c:pt>
                <c:pt idx="48">
                  <c:v>16.2162162162162</c:v>
                </c:pt>
                <c:pt idx="49">
                  <c:v>14.864864864864908</c:v>
                </c:pt>
                <c:pt idx="50">
                  <c:v>14.864864864864908</c:v>
                </c:pt>
                <c:pt idx="51">
                  <c:v>13.3333333333333</c:v>
                </c:pt>
                <c:pt idx="52">
                  <c:v>13.9072847682119</c:v>
                </c:pt>
                <c:pt idx="53">
                  <c:v>13.7254901960784</c:v>
                </c:pt>
                <c:pt idx="54">
                  <c:v>11.25</c:v>
                </c:pt>
                <c:pt idx="55">
                  <c:v>9.8765432098765373</c:v>
                </c:pt>
                <c:pt idx="56">
                  <c:v>9.8159509202454096</c:v>
                </c:pt>
                <c:pt idx="57">
                  <c:v>9.6969696969697097</c:v>
                </c:pt>
                <c:pt idx="58">
                  <c:v>8.3333333333333304</c:v>
                </c:pt>
                <c:pt idx="59">
                  <c:v>9.4674556213017826</c:v>
                </c:pt>
                <c:pt idx="60">
                  <c:v>9.3023255813953405</c:v>
                </c:pt>
                <c:pt idx="61">
                  <c:v>8.8235294117647172</c:v>
                </c:pt>
                <c:pt idx="62">
                  <c:v>8.8235294117647172</c:v>
                </c:pt>
                <c:pt idx="63">
                  <c:v>9.4117647058823604</c:v>
                </c:pt>
                <c:pt idx="64">
                  <c:v>8.7209302325581408</c:v>
                </c:pt>
                <c:pt idx="65">
                  <c:v>8.6206896551724217</c:v>
                </c:pt>
                <c:pt idx="66">
                  <c:v>8.4269662921348392</c:v>
                </c:pt>
                <c:pt idx="67">
                  <c:v>8.9887640449438102</c:v>
                </c:pt>
                <c:pt idx="68">
                  <c:v>10.055865921787706</c:v>
                </c:pt>
                <c:pt idx="69">
                  <c:v>9.3922651933701609</c:v>
                </c:pt>
                <c:pt idx="70">
                  <c:v>9.3406593406593394</c:v>
                </c:pt>
                <c:pt idx="71">
                  <c:v>6.4864864864864895</c:v>
                </c:pt>
                <c:pt idx="72">
                  <c:v>5.3191489361702065</c:v>
                </c:pt>
                <c:pt idx="73">
                  <c:v>7.5675675675675533</c:v>
                </c:pt>
                <c:pt idx="74">
                  <c:v>8.6486486486486402</c:v>
                </c:pt>
                <c:pt idx="75">
                  <c:v>10.215053763440798</c:v>
                </c:pt>
                <c:pt idx="76">
                  <c:v>10.160427807486611</c:v>
                </c:pt>
                <c:pt idx="77">
                  <c:v>10.0529100529101</c:v>
                </c:pt>
                <c:pt idx="78">
                  <c:v>9.8445595854922292</c:v>
                </c:pt>
                <c:pt idx="79">
                  <c:v>10.309278350515498</c:v>
                </c:pt>
                <c:pt idx="80">
                  <c:v>9.1370558375634516</c:v>
                </c:pt>
                <c:pt idx="81">
                  <c:v>9.5959595959596076</c:v>
                </c:pt>
                <c:pt idx="82">
                  <c:v>9.5477386934673607</c:v>
                </c:pt>
                <c:pt idx="83">
                  <c:v>11.1675126903553</c:v>
                </c:pt>
                <c:pt idx="84">
                  <c:v>11.6161616161616</c:v>
                </c:pt>
                <c:pt idx="85">
                  <c:v>12.0603015075377</c:v>
                </c:pt>
                <c:pt idx="86">
                  <c:v>11.442786069651802</c:v>
                </c:pt>
                <c:pt idx="87">
                  <c:v>10.243902439024399</c:v>
                </c:pt>
                <c:pt idx="88">
                  <c:v>10.6796116504854</c:v>
                </c:pt>
                <c:pt idx="89">
                  <c:v>11.057692307692307</c:v>
                </c:pt>
                <c:pt idx="90">
                  <c:v>10.849056603773599</c:v>
                </c:pt>
                <c:pt idx="91">
                  <c:v>10.747663551401898</c:v>
                </c:pt>
                <c:pt idx="92">
                  <c:v>10.697674418604604</c:v>
                </c:pt>
                <c:pt idx="93">
                  <c:v>11.059907834101407</c:v>
                </c:pt>
                <c:pt idx="94">
                  <c:v>11.467889908256907</c:v>
                </c:pt>
                <c:pt idx="95">
                  <c:v>9.1324200913242173</c:v>
                </c:pt>
                <c:pt idx="96">
                  <c:v>7.239819004524894</c:v>
                </c:pt>
                <c:pt idx="97">
                  <c:v>6.7264573991031336</c:v>
                </c:pt>
                <c:pt idx="98">
                  <c:v>6.6964285714285685</c:v>
                </c:pt>
                <c:pt idx="99">
                  <c:v>7.079646017699126</c:v>
                </c:pt>
                <c:pt idx="100">
                  <c:v>7.0175438596491295</c:v>
                </c:pt>
                <c:pt idx="101">
                  <c:v>6.4935064935064801</c:v>
                </c:pt>
                <c:pt idx="102">
                  <c:v>7.2340425531914798</c:v>
                </c:pt>
                <c:pt idx="103">
                  <c:v>6.7510548523206699</c:v>
                </c:pt>
                <c:pt idx="104">
                  <c:v>6.3025210084033603</c:v>
                </c:pt>
                <c:pt idx="105">
                  <c:v>4.9792531120331995</c:v>
                </c:pt>
                <c:pt idx="106">
                  <c:v>4.1152263374485365</c:v>
                </c:pt>
                <c:pt idx="107">
                  <c:v>5.8577405857740414</c:v>
                </c:pt>
                <c:pt idx="108">
                  <c:v>7.1729957805907096</c:v>
                </c:pt>
                <c:pt idx="109">
                  <c:v>6.3025210084033603</c:v>
                </c:pt>
                <c:pt idx="110">
                  <c:v>6.2761506276150465</c:v>
                </c:pt>
                <c:pt idx="111">
                  <c:v>5.7851239669421597</c:v>
                </c:pt>
                <c:pt idx="112">
                  <c:v>5.7377049180327795</c:v>
                </c:pt>
                <c:pt idx="113">
                  <c:v>6.0975609756097562</c:v>
                </c:pt>
                <c:pt idx="114">
                  <c:v>4.3650793650793496</c:v>
                </c:pt>
                <c:pt idx="115">
                  <c:v>4.3478260869565375</c:v>
                </c:pt>
                <c:pt idx="116">
                  <c:v>5.1383399209486198</c:v>
                </c:pt>
                <c:pt idx="117">
                  <c:v>6.324110671936749</c:v>
                </c:pt>
                <c:pt idx="118">
                  <c:v>6.7193675889328262</c:v>
                </c:pt>
                <c:pt idx="119">
                  <c:v>6.324110671936749</c:v>
                </c:pt>
                <c:pt idx="120">
                  <c:v>5.9055118110236204</c:v>
                </c:pt>
                <c:pt idx="121">
                  <c:v>5.5335968379446596</c:v>
                </c:pt>
                <c:pt idx="122">
                  <c:v>5.5118110236220597</c:v>
                </c:pt>
                <c:pt idx="123">
                  <c:v>5.8593749999999885</c:v>
                </c:pt>
                <c:pt idx="124">
                  <c:v>6.5891472868217003</c:v>
                </c:pt>
                <c:pt idx="125">
                  <c:v>6.1302681992337282</c:v>
                </c:pt>
                <c:pt idx="126">
                  <c:v>6.4638783269961895</c:v>
                </c:pt>
                <c:pt idx="127">
                  <c:v>5.3030303030302886</c:v>
                </c:pt>
                <c:pt idx="128">
                  <c:v>4.135338345864664</c:v>
                </c:pt>
                <c:pt idx="129">
                  <c:v>3.34572490706319</c:v>
                </c:pt>
                <c:pt idx="130">
                  <c:v>2.5925925925925899</c:v>
                </c:pt>
                <c:pt idx="131">
                  <c:v>2.2304832713754612</c:v>
                </c:pt>
                <c:pt idx="132">
                  <c:v>1.8587360594795599</c:v>
                </c:pt>
                <c:pt idx="133">
                  <c:v>2.621722846441962</c:v>
                </c:pt>
                <c:pt idx="134">
                  <c:v>2.6119402985074518</c:v>
                </c:pt>
                <c:pt idx="135">
                  <c:v>2.2140221402214117</c:v>
                </c:pt>
                <c:pt idx="136">
                  <c:v>1.0909090909090891</c:v>
                </c:pt>
                <c:pt idx="137">
                  <c:v>1.08303249097472</c:v>
                </c:pt>
                <c:pt idx="138">
                  <c:v>1.7857142857142987</c:v>
                </c:pt>
                <c:pt idx="139">
                  <c:v>2.5179856115107997</c:v>
                </c:pt>
                <c:pt idx="140">
                  <c:v>2.8880866425992799</c:v>
                </c:pt>
                <c:pt idx="141">
                  <c:v>3.2374100719424526</c:v>
                </c:pt>
                <c:pt idx="142">
                  <c:v>3.9711191335739979</c:v>
                </c:pt>
                <c:pt idx="143">
                  <c:v>4</c:v>
                </c:pt>
                <c:pt idx="144">
                  <c:v>5.1094890510948803</c:v>
                </c:pt>
                <c:pt idx="145">
                  <c:v>4.7445255474452424</c:v>
                </c:pt>
                <c:pt idx="146">
                  <c:v>4.3636363636363695</c:v>
                </c:pt>
                <c:pt idx="147">
                  <c:v>3.9711191335739979</c:v>
                </c:pt>
                <c:pt idx="148">
                  <c:v>3.9568345323741081</c:v>
                </c:pt>
                <c:pt idx="149">
                  <c:v>3.9285714285714519</c:v>
                </c:pt>
                <c:pt idx="150">
                  <c:v>5.6140350877192837</c:v>
                </c:pt>
                <c:pt idx="151">
                  <c:v>5.6140350877192837</c:v>
                </c:pt>
                <c:pt idx="152">
                  <c:v>5.6140350877192837</c:v>
                </c:pt>
                <c:pt idx="153">
                  <c:v>5.2264808362369424</c:v>
                </c:pt>
                <c:pt idx="154">
                  <c:v>4.8611111111111303</c:v>
                </c:pt>
                <c:pt idx="155">
                  <c:v>5.2447552447552459</c:v>
                </c:pt>
                <c:pt idx="156">
                  <c:v>6.5972222222222197</c:v>
                </c:pt>
                <c:pt idx="157">
                  <c:v>6.9686411149825771</c:v>
                </c:pt>
                <c:pt idx="158">
                  <c:v>7.6655052264808337</c:v>
                </c:pt>
                <c:pt idx="159">
                  <c:v>8.3333333333333393</c:v>
                </c:pt>
                <c:pt idx="160">
                  <c:v>8.6505190311418705</c:v>
                </c:pt>
                <c:pt idx="161">
                  <c:v>8.5910652920962196</c:v>
                </c:pt>
                <c:pt idx="162">
                  <c:v>5.9800664451827341</c:v>
                </c:pt>
                <c:pt idx="163">
                  <c:v>6.3122923588039885</c:v>
                </c:pt>
                <c:pt idx="164">
                  <c:v>6.976744186046524</c:v>
                </c:pt>
                <c:pt idx="165">
                  <c:v>7.6158940397350836</c:v>
                </c:pt>
                <c:pt idx="166">
                  <c:v>8.6092715231787924</c:v>
                </c:pt>
                <c:pt idx="167">
                  <c:v>9.6345514950165914</c:v>
                </c:pt>
                <c:pt idx="168">
                  <c:v>7.49185667752442</c:v>
                </c:pt>
                <c:pt idx="169">
                  <c:v>6.8403908794788375</c:v>
                </c:pt>
                <c:pt idx="170">
                  <c:v>5.5016181229773435</c:v>
                </c:pt>
                <c:pt idx="171">
                  <c:v>5.4487179487179462</c:v>
                </c:pt>
                <c:pt idx="172">
                  <c:v>5.0955414012738736</c:v>
                </c:pt>
                <c:pt idx="173">
                  <c:v>5.0632911392404898</c:v>
                </c:pt>
                <c:pt idx="174">
                  <c:v>5.3291536050156703</c:v>
                </c:pt>
                <c:pt idx="175">
                  <c:v>5.6249999999999858</c:v>
                </c:pt>
                <c:pt idx="176">
                  <c:v>5.6365744053582096</c:v>
                </c:pt>
                <c:pt idx="177">
                  <c:v>5.9021623537752603</c:v>
                </c:pt>
                <c:pt idx="178">
                  <c:v>5.2847870068562361</c:v>
                </c:pt>
                <c:pt idx="179">
                  <c:v>3.6866359447004702</c:v>
                </c:pt>
                <c:pt idx="180">
                  <c:v>3.1629660661918999</c:v>
                </c:pt>
                <c:pt idx="181">
                  <c:v>4.4944925255704096</c:v>
                </c:pt>
                <c:pt idx="182">
                  <c:v>5.6656583076531604</c:v>
                </c:pt>
                <c:pt idx="183">
                  <c:v>5.1398596501057563</c:v>
                </c:pt>
                <c:pt idx="184">
                  <c:v>5.2576455802262299</c:v>
                </c:pt>
                <c:pt idx="185">
                  <c:v>5.5778413191938414</c:v>
                </c:pt>
                <c:pt idx="186">
                  <c:v>5.2638797454465598</c:v>
                </c:pt>
                <c:pt idx="187">
                  <c:v>4.8114416600768966</c:v>
                </c:pt>
                <c:pt idx="188">
                  <c:v>4.4030482641829014</c:v>
                </c:pt>
                <c:pt idx="189">
                  <c:v>4.5188284518828503</c:v>
                </c:pt>
                <c:pt idx="190">
                  <c:v>4.837364470392</c:v>
                </c:pt>
                <c:pt idx="191">
                  <c:v>5.5555555555555536</c:v>
                </c:pt>
                <c:pt idx="192">
                  <c:v>5.8375634517766324</c:v>
                </c:pt>
                <c:pt idx="193">
                  <c:v>5.0420168067226863</c:v>
                </c:pt>
                <c:pt idx="194">
                  <c:v>5.3511705685618765</c:v>
                </c:pt>
                <c:pt idx="195">
                  <c:v>6.3280599500416397</c:v>
                </c:pt>
                <c:pt idx="196">
                  <c:v>6.9651741293532385</c:v>
                </c:pt>
                <c:pt idx="197">
                  <c:v>6.1626951520131197</c:v>
                </c:pt>
                <c:pt idx="198">
                  <c:v>5.7817589576547403</c:v>
                </c:pt>
                <c:pt idx="199">
                  <c:v>5.8536585365853462</c:v>
                </c:pt>
                <c:pt idx="200">
                  <c:v>6.4882400648824134</c:v>
                </c:pt>
                <c:pt idx="201">
                  <c:v>6.0848678943154395</c:v>
                </c:pt>
                <c:pt idx="202">
                  <c:v>5.4097056483691199</c:v>
                </c:pt>
                <c:pt idx="203">
                  <c:v>5.5023923444975997</c:v>
                </c:pt>
              </c:numCache>
            </c:numRef>
          </c:val>
          <c:smooth val="0"/>
          <c:extLst xmlns:c16r2="http://schemas.microsoft.com/office/drawing/2015/06/chart">
            <c:ext xmlns:c16="http://schemas.microsoft.com/office/drawing/2014/chart" uri="{C3380CC4-5D6E-409C-BE32-E72D297353CC}">
              <c16:uniqueId val="{00000000-2175-46D2-B0FC-E3DCFD7BB1E6}"/>
            </c:ext>
          </c:extLst>
        </c:ser>
        <c:dLbls>
          <c:showLegendKey val="0"/>
          <c:showVal val="0"/>
          <c:showCatName val="0"/>
          <c:showSerName val="0"/>
          <c:showPercent val="0"/>
          <c:showBubbleSize val="0"/>
        </c:dLbls>
        <c:smooth val="0"/>
        <c:axId val="239375112"/>
        <c:axId val="239380600"/>
      </c:lineChart>
      <c:dateAx>
        <c:axId val="2393751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p>
            </c:rich>
          </c:tx>
          <c:layout>
            <c:manualLayout>
              <c:xMode val="edge"/>
              <c:yMode val="edge"/>
              <c:x val="0.48279877379608532"/>
              <c:y val="0.88503899610506398"/>
            </c:manualLayout>
          </c:layout>
          <c:overlay val="0"/>
          <c:spPr>
            <a:noFill/>
            <a:ln>
              <a:noFill/>
            </a:ln>
            <a:effectLst/>
          </c:spPr>
        </c:title>
        <c:numFmt formatCode="yyyy\-mm\-dd"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380600"/>
        <c:crosses val="autoZero"/>
        <c:auto val="1"/>
        <c:lblOffset val="100"/>
        <c:baseTimeUnit val="months"/>
      </c:dateAx>
      <c:valAx>
        <c:axId val="23938060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VALUES</a:t>
                </a:r>
              </a:p>
            </c:rich>
          </c:tx>
          <c:overlay val="0"/>
          <c:spPr>
            <a:noFill/>
            <a:ln>
              <a:noFill/>
            </a:ln>
            <a:effectLst/>
          </c:spPr>
        </c:title>
        <c:numFmt formatCode="0.000000000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375112"/>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solidFill>
                  <a:schemeClr val="tx1"/>
                </a:solidFill>
                <a:latin typeface="Times New Roman" panose="02020603050405020304" pitchFamily="18" charset="0"/>
                <a:cs typeface="Times New Roman" panose="02020603050405020304" pitchFamily="18" charset="0"/>
              </a:rPr>
              <a:t>Time Profile</a:t>
            </a:r>
            <a:r>
              <a:rPr lang="en-US" baseline="0">
                <a:solidFill>
                  <a:schemeClr val="tx1"/>
                </a:solidFill>
                <a:latin typeface="Times New Roman" panose="02020603050405020304" pitchFamily="18" charset="0"/>
                <a:cs typeface="Times New Roman" panose="02020603050405020304" pitchFamily="18" charset="0"/>
              </a:rPr>
              <a:t> of Indicator </a:t>
            </a:r>
            <a:r>
              <a:rPr lang="en-US">
                <a:solidFill>
                  <a:schemeClr val="tx1"/>
                </a:solidFill>
                <a:latin typeface="Times New Roman" panose="02020603050405020304" pitchFamily="18" charset="0"/>
                <a:cs typeface="Times New Roman" panose="02020603050405020304" pitchFamily="18" charset="0"/>
              </a:rPr>
              <a:t>E9</a:t>
            </a:r>
          </a:p>
        </c:rich>
      </c:tx>
      <c:overlay val="0"/>
      <c:spPr>
        <a:noFill/>
        <a:ln>
          <a:noFill/>
        </a:ln>
        <a:effectLst/>
      </c:spPr>
    </c:title>
    <c:autoTitleDeleted val="0"/>
    <c:plotArea>
      <c:layout>
        <c:manualLayout>
          <c:layoutTarget val="inner"/>
          <c:xMode val="edge"/>
          <c:yMode val="edge"/>
          <c:x val="0.13911733360238573"/>
          <c:y val="0.19486111111111121"/>
          <c:w val="0.86088266639761468"/>
          <c:h val="0.57734580052493489"/>
        </c:manualLayout>
      </c:layout>
      <c:lineChart>
        <c:grouping val="standard"/>
        <c:varyColors val="0"/>
        <c:ser>
          <c:idx val="0"/>
          <c:order val="0"/>
          <c:tx>
            <c:v>EI9</c:v>
          </c:tx>
          <c:spPr>
            <a:ln w="28575" cap="rnd">
              <a:solidFill>
                <a:schemeClr val="accent6"/>
              </a:solidFill>
              <a:round/>
            </a:ln>
            <a:effectLst/>
          </c:spPr>
          <c:marker>
            <c:symbol val="none"/>
          </c:marker>
          <c:cat>
            <c:numRef>
              <c:f>Sheet1!$A$2:$A$205</c:f>
              <c:numCache>
                <c:formatCode>yyyy\-mm\-dd</c:formatCode>
                <c:ptCount val="204"/>
                <c:pt idx="0">
                  <c:v>38718</c:v>
                </c:pt>
                <c:pt idx="1">
                  <c:v>38749</c:v>
                </c:pt>
                <c:pt idx="2">
                  <c:v>38777</c:v>
                </c:pt>
                <c:pt idx="3">
                  <c:v>38808</c:v>
                </c:pt>
                <c:pt idx="4">
                  <c:v>38838</c:v>
                </c:pt>
                <c:pt idx="5">
                  <c:v>38869</c:v>
                </c:pt>
                <c:pt idx="6">
                  <c:v>38899</c:v>
                </c:pt>
                <c:pt idx="7">
                  <c:v>38930</c:v>
                </c:pt>
                <c:pt idx="8">
                  <c:v>38961</c:v>
                </c:pt>
                <c:pt idx="9">
                  <c:v>38991</c:v>
                </c:pt>
                <c:pt idx="10">
                  <c:v>39022</c:v>
                </c:pt>
                <c:pt idx="11">
                  <c:v>39052</c:v>
                </c:pt>
                <c:pt idx="12">
                  <c:v>39083</c:v>
                </c:pt>
                <c:pt idx="13">
                  <c:v>39114</c:v>
                </c:pt>
                <c:pt idx="14">
                  <c:v>39142</c:v>
                </c:pt>
                <c:pt idx="15">
                  <c:v>39173</c:v>
                </c:pt>
                <c:pt idx="16">
                  <c:v>39203</c:v>
                </c:pt>
                <c:pt idx="17">
                  <c:v>39234</c:v>
                </c:pt>
                <c:pt idx="18">
                  <c:v>39264</c:v>
                </c:pt>
                <c:pt idx="19">
                  <c:v>39295</c:v>
                </c:pt>
                <c:pt idx="20">
                  <c:v>39326</c:v>
                </c:pt>
                <c:pt idx="21">
                  <c:v>39356</c:v>
                </c:pt>
                <c:pt idx="22">
                  <c:v>39387</c:v>
                </c:pt>
                <c:pt idx="23">
                  <c:v>39417</c:v>
                </c:pt>
                <c:pt idx="24">
                  <c:v>39448</c:v>
                </c:pt>
                <c:pt idx="25">
                  <c:v>39479</c:v>
                </c:pt>
                <c:pt idx="26">
                  <c:v>39508</c:v>
                </c:pt>
                <c:pt idx="27">
                  <c:v>39539</c:v>
                </c:pt>
                <c:pt idx="28">
                  <c:v>39569</c:v>
                </c:pt>
                <c:pt idx="29">
                  <c:v>39600</c:v>
                </c:pt>
                <c:pt idx="30">
                  <c:v>39630</c:v>
                </c:pt>
                <c:pt idx="31">
                  <c:v>39661</c:v>
                </c:pt>
                <c:pt idx="32">
                  <c:v>39692</c:v>
                </c:pt>
                <c:pt idx="33">
                  <c:v>39722</c:v>
                </c:pt>
                <c:pt idx="34">
                  <c:v>39753</c:v>
                </c:pt>
                <c:pt idx="35">
                  <c:v>39783</c:v>
                </c:pt>
                <c:pt idx="36">
                  <c:v>39814</c:v>
                </c:pt>
                <c:pt idx="37">
                  <c:v>39845</c:v>
                </c:pt>
                <c:pt idx="38">
                  <c:v>39873</c:v>
                </c:pt>
                <c:pt idx="39">
                  <c:v>39904</c:v>
                </c:pt>
                <c:pt idx="40">
                  <c:v>39934</c:v>
                </c:pt>
                <c:pt idx="41">
                  <c:v>39965</c:v>
                </c:pt>
                <c:pt idx="42">
                  <c:v>39995</c:v>
                </c:pt>
                <c:pt idx="43">
                  <c:v>40026</c:v>
                </c:pt>
                <c:pt idx="44">
                  <c:v>40057</c:v>
                </c:pt>
                <c:pt idx="45">
                  <c:v>40087</c:v>
                </c:pt>
                <c:pt idx="46">
                  <c:v>40118</c:v>
                </c:pt>
                <c:pt idx="47">
                  <c:v>40148</c:v>
                </c:pt>
                <c:pt idx="48">
                  <c:v>40179</c:v>
                </c:pt>
                <c:pt idx="49">
                  <c:v>40210</c:v>
                </c:pt>
                <c:pt idx="50">
                  <c:v>40238</c:v>
                </c:pt>
                <c:pt idx="51">
                  <c:v>40269</c:v>
                </c:pt>
                <c:pt idx="52">
                  <c:v>40299</c:v>
                </c:pt>
                <c:pt idx="53">
                  <c:v>40330</c:v>
                </c:pt>
                <c:pt idx="54">
                  <c:v>40360</c:v>
                </c:pt>
                <c:pt idx="55">
                  <c:v>40391</c:v>
                </c:pt>
                <c:pt idx="56">
                  <c:v>40422</c:v>
                </c:pt>
                <c:pt idx="57">
                  <c:v>40452</c:v>
                </c:pt>
                <c:pt idx="58">
                  <c:v>40483</c:v>
                </c:pt>
                <c:pt idx="59">
                  <c:v>40513</c:v>
                </c:pt>
                <c:pt idx="60">
                  <c:v>40544</c:v>
                </c:pt>
                <c:pt idx="61">
                  <c:v>40575</c:v>
                </c:pt>
                <c:pt idx="62">
                  <c:v>40603</c:v>
                </c:pt>
                <c:pt idx="63">
                  <c:v>40634</c:v>
                </c:pt>
                <c:pt idx="64">
                  <c:v>40664</c:v>
                </c:pt>
                <c:pt idx="65">
                  <c:v>40695</c:v>
                </c:pt>
                <c:pt idx="66">
                  <c:v>40725</c:v>
                </c:pt>
                <c:pt idx="67">
                  <c:v>40756</c:v>
                </c:pt>
                <c:pt idx="68">
                  <c:v>40787</c:v>
                </c:pt>
                <c:pt idx="69">
                  <c:v>40817</c:v>
                </c:pt>
                <c:pt idx="70">
                  <c:v>40848</c:v>
                </c:pt>
                <c:pt idx="71">
                  <c:v>40878</c:v>
                </c:pt>
                <c:pt idx="72">
                  <c:v>40909</c:v>
                </c:pt>
                <c:pt idx="73">
                  <c:v>40940</c:v>
                </c:pt>
                <c:pt idx="74">
                  <c:v>40969</c:v>
                </c:pt>
                <c:pt idx="75">
                  <c:v>41000</c:v>
                </c:pt>
                <c:pt idx="76">
                  <c:v>41030</c:v>
                </c:pt>
                <c:pt idx="77">
                  <c:v>41061</c:v>
                </c:pt>
                <c:pt idx="78">
                  <c:v>41091</c:v>
                </c:pt>
                <c:pt idx="79">
                  <c:v>41122</c:v>
                </c:pt>
                <c:pt idx="80">
                  <c:v>41153</c:v>
                </c:pt>
                <c:pt idx="81">
                  <c:v>41183</c:v>
                </c:pt>
                <c:pt idx="82">
                  <c:v>41214</c:v>
                </c:pt>
                <c:pt idx="83">
                  <c:v>41244</c:v>
                </c:pt>
                <c:pt idx="84">
                  <c:v>41275</c:v>
                </c:pt>
                <c:pt idx="85">
                  <c:v>41306</c:v>
                </c:pt>
                <c:pt idx="86">
                  <c:v>41334</c:v>
                </c:pt>
                <c:pt idx="87">
                  <c:v>41365</c:v>
                </c:pt>
                <c:pt idx="88">
                  <c:v>41395</c:v>
                </c:pt>
                <c:pt idx="89">
                  <c:v>41426</c:v>
                </c:pt>
                <c:pt idx="90">
                  <c:v>41456</c:v>
                </c:pt>
                <c:pt idx="91">
                  <c:v>41487</c:v>
                </c:pt>
                <c:pt idx="92">
                  <c:v>41518</c:v>
                </c:pt>
                <c:pt idx="93">
                  <c:v>41548</c:v>
                </c:pt>
                <c:pt idx="94">
                  <c:v>41579</c:v>
                </c:pt>
                <c:pt idx="95">
                  <c:v>41609</c:v>
                </c:pt>
                <c:pt idx="96">
                  <c:v>41640</c:v>
                </c:pt>
                <c:pt idx="97">
                  <c:v>41671</c:v>
                </c:pt>
                <c:pt idx="98">
                  <c:v>41699</c:v>
                </c:pt>
                <c:pt idx="99">
                  <c:v>41730</c:v>
                </c:pt>
                <c:pt idx="100">
                  <c:v>41760</c:v>
                </c:pt>
                <c:pt idx="101">
                  <c:v>41791</c:v>
                </c:pt>
                <c:pt idx="102">
                  <c:v>41821</c:v>
                </c:pt>
                <c:pt idx="103">
                  <c:v>41852</c:v>
                </c:pt>
                <c:pt idx="104">
                  <c:v>41883</c:v>
                </c:pt>
                <c:pt idx="105">
                  <c:v>41913</c:v>
                </c:pt>
                <c:pt idx="106">
                  <c:v>41944</c:v>
                </c:pt>
                <c:pt idx="107">
                  <c:v>41974</c:v>
                </c:pt>
                <c:pt idx="108">
                  <c:v>42005</c:v>
                </c:pt>
                <c:pt idx="109">
                  <c:v>42036</c:v>
                </c:pt>
                <c:pt idx="110">
                  <c:v>42064</c:v>
                </c:pt>
                <c:pt idx="111">
                  <c:v>42095</c:v>
                </c:pt>
                <c:pt idx="112">
                  <c:v>42125</c:v>
                </c:pt>
                <c:pt idx="113">
                  <c:v>42156</c:v>
                </c:pt>
                <c:pt idx="114">
                  <c:v>42186</c:v>
                </c:pt>
                <c:pt idx="115">
                  <c:v>42217</c:v>
                </c:pt>
                <c:pt idx="116">
                  <c:v>42248</c:v>
                </c:pt>
                <c:pt idx="117">
                  <c:v>42278</c:v>
                </c:pt>
                <c:pt idx="118">
                  <c:v>42309</c:v>
                </c:pt>
                <c:pt idx="119">
                  <c:v>42339</c:v>
                </c:pt>
                <c:pt idx="120">
                  <c:v>42370</c:v>
                </c:pt>
                <c:pt idx="121">
                  <c:v>42401</c:v>
                </c:pt>
                <c:pt idx="122">
                  <c:v>42430</c:v>
                </c:pt>
                <c:pt idx="123">
                  <c:v>42461</c:v>
                </c:pt>
                <c:pt idx="124">
                  <c:v>42491</c:v>
                </c:pt>
                <c:pt idx="125">
                  <c:v>42522</c:v>
                </c:pt>
                <c:pt idx="126">
                  <c:v>42552</c:v>
                </c:pt>
                <c:pt idx="127">
                  <c:v>42583</c:v>
                </c:pt>
                <c:pt idx="128">
                  <c:v>42614</c:v>
                </c:pt>
                <c:pt idx="129">
                  <c:v>42644</c:v>
                </c:pt>
                <c:pt idx="130">
                  <c:v>42675</c:v>
                </c:pt>
                <c:pt idx="131">
                  <c:v>42705</c:v>
                </c:pt>
                <c:pt idx="132">
                  <c:v>42736</c:v>
                </c:pt>
                <c:pt idx="133">
                  <c:v>42767</c:v>
                </c:pt>
                <c:pt idx="134">
                  <c:v>42795</c:v>
                </c:pt>
                <c:pt idx="135">
                  <c:v>42826</c:v>
                </c:pt>
                <c:pt idx="136">
                  <c:v>42856</c:v>
                </c:pt>
                <c:pt idx="137">
                  <c:v>42887</c:v>
                </c:pt>
                <c:pt idx="138">
                  <c:v>42917</c:v>
                </c:pt>
                <c:pt idx="139">
                  <c:v>42948</c:v>
                </c:pt>
                <c:pt idx="140">
                  <c:v>42979</c:v>
                </c:pt>
                <c:pt idx="141">
                  <c:v>43009</c:v>
                </c:pt>
                <c:pt idx="142">
                  <c:v>43040</c:v>
                </c:pt>
                <c:pt idx="143">
                  <c:v>43070</c:v>
                </c:pt>
                <c:pt idx="144">
                  <c:v>43101</c:v>
                </c:pt>
                <c:pt idx="145">
                  <c:v>43132</c:v>
                </c:pt>
                <c:pt idx="146">
                  <c:v>43160</c:v>
                </c:pt>
                <c:pt idx="147">
                  <c:v>43191</c:v>
                </c:pt>
                <c:pt idx="148">
                  <c:v>43221</c:v>
                </c:pt>
                <c:pt idx="149">
                  <c:v>43252</c:v>
                </c:pt>
                <c:pt idx="150">
                  <c:v>43282</c:v>
                </c:pt>
                <c:pt idx="151">
                  <c:v>43313</c:v>
                </c:pt>
                <c:pt idx="152">
                  <c:v>43344</c:v>
                </c:pt>
                <c:pt idx="153">
                  <c:v>43374</c:v>
                </c:pt>
                <c:pt idx="154">
                  <c:v>43405</c:v>
                </c:pt>
                <c:pt idx="155">
                  <c:v>43435</c:v>
                </c:pt>
                <c:pt idx="156">
                  <c:v>43466</c:v>
                </c:pt>
                <c:pt idx="157">
                  <c:v>43497</c:v>
                </c:pt>
                <c:pt idx="158">
                  <c:v>43525</c:v>
                </c:pt>
                <c:pt idx="159">
                  <c:v>43556</c:v>
                </c:pt>
                <c:pt idx="160">
                  <c:v>43586</c:v>
                </c:pt>
                <c:pt idx="161">
                  <c:v>43617</c:v>
                </c:pt>
                <c:pt idx="162">
                  <c:v>43647</c:v>
                </c:pt>
                <c:pt idx="163">
                  <c:v>43678</c:v>
                </c:pt>
                <c:pt idx="164">
                  <c:v>43709</c:v>
                </c:pt>
                <c:pt idx="165">
                  <c:v>43739</c:v>
                </c:pt>
                <c:pt idx="166">
                  <c:v>43770</c:v>
                </c:pt>
                <c:pt idx="167">
                  <c:v>43800</c:v>
                </c:pt>
                <c:pt idx="168">
                  <c:v>43831</c:v>
                </c:pt>
                <c:pt idx="169">
                  <c:v>43862</c:v>
                </c:pt>
                <c:pt idx="170">
                  <c:v>43891</c:v>
                </c:pt>
                <c:pt idx="171">
                  <c:v>43922</c:v>
                </c:pt>
                <c:pt idx="172">
                  <c:v>43952</c:v>
                </c:pt>
                <c:pt idx="173">
                  <c:v>43983</c:v>
                </c:pt>
                <c:pt idx="174">
                  <c:v>44013</c:v>
                </c:pt>
                <c:pt idx="175">
                  <c:v>44044</c:v>
                </c:pt>
                <c:pt idx="176">
                  <c:v>44075</c:v>
                </c:pt>
                <c:pt idx="177">
                  <c:v>44105</c:v>
                </c:pt>
                <c:pt idx="178">
                  <c:v>44136</c:v>
                </c:pt>
                <c:pt idx="179">
                  <c:v>44166</c:v>
                </c:pt>
                <c:pt idx="180">
                  <c:v>44197</c:v>
                </c:pt>
                <c:pt idx="181">
                  <c:v>44228</c:v>
                </c:pt>
                <c:pt idx="182">
                  <c:v>44256</c:v>
                </c:pt>
                <c:pt idx="183">
                  <c:v>44287</c:v>
                </c:pt>
                <c:pt idx="184">
                  <c:v>44317</c:v>
                </c:pt>
                <c:pt idx="185">
                  <c:v>44348</c:v>
                </c:pt>
                <c:pt idx="186">
                  <c:v>44378</c:v>
                </c:pt>
                <c:pt idx="187">
                  <c:v>44409</c:v>
                </c:pt>
                <c:pt idx="188">
                  <c:v>44440</c:v>
                </c:pt>
                <c:pt idx="189">
                  <c:v>44470</c:v>
                </c:pt>
                <c:pt idx="190">
                  <c:v>44501</c:v>
                </c:pt>
                <c:pt idx="191">
                  <c:v>44531</c:v>
                </c:pt>
                <c:pt idx="192">
                  <c:v>44562</c:v>
                </c:pt>
                <c:pt idx="193">
                  <c:v>44593</c:v>
                </c:pt>
                <c:pt idx="194">
                  <c:v>44621</c:v>
                </c:pt>
                <c:pt idx="195">
                  <c:v>44652</c:v>
                </c:pt>
                <c:pt idx="196">
                  <c:v>44682</c:v>
                </c:pt>
                <c:pt idx="197">
                  <c:v>44713</c:v>
                </c:pt>
                <c:pt idx="198">
                  <c:v>44743</c:v>
                </c:pt>
                <c:pt idx="199">
                  <c:v>44774</c:v>
                </c:pt>
                <c:pt idx="200">
                  <c:v>44805</c:v>
                </c:pt>
                <c:pt idx="201">
                  <c:v>44835</c:v>
                </c:pt>
                <c:pt idx="202">
                  <c:v>44866</c:v>
                </c:pt>
                <c:pt idx="203">
                  <c:v>44896</c:v>
                </c:pt>
              </c:numCache>
            </c:numRef>
          </c:cat>
          <c:val>
            <c:numRef>
              <c:f>Sheet1!$J$2:$J$205</c:f>
              <c:numCache>
                <c:formatCode>0.00000</c:formatCode>
                <c:ptCount val="204"/>
                <c:pt idx="0">
                  <c:v>39.990150000000028</c:v>
                </c:pt>
                <c:pt idx="1">
                  <c:v>31.373429999999981</c:v>
                </c:pt>
                <c:pt idx="2">
                  <c:v>32.268180000000029</c:v>
                </c:pt>
                <c:pt idx="3">
                  <c:v>37.325070000000011</c:v>
                </c:pt>
                <c:pt idx="4">
                  <c:v>39.594000000000001</c:v>
                </c:pt>
                <c:pt idx="5">
                  <c:v>53.543900000000001</c:v>
                </c:pt>
                <c:pt idx="6">
                  <c:v>72.427880000000002</c:v>
                </c:pt>
                <c:pt idx="7">
                  <c:v>59.809849999999997</c:v>
                </c:pt>
                <c:pt idx="8">
                  <c:v>41.711820000000003</c:v>
                </c:pt>
                <c:pt idx="9">
                  <c:v>37.2012</c:v>
                </c:pt>
                <c:pt idx="10">
                  <c:v>85.049899999999994</c:v>
                </c:pt>
                <c:pt idx="11">
                  <c:v>63.495510000000039</c:v>
                </c:pt>
                <c:pt idx="12">
                  <c:v>45.917920000000002</c:v>
                </c:pt>
                <c:pt idx="13">
                  <c:v>71.26276</c:v>
                </c:pt>
                <c:pt idx="14">
                  <c:v>50.212090000000003</c:v>
                </c:pt>
                <c:pt idx="15">
                  <c:v>72.654329999999987</c:v>
                </c:pt>
                <c:pt idx="16">
                  <c:v>35.189410000000002</c:v>
                </c:pt>
                <c:pt idx="17">
                  <c:v>27.739460000000001</c:v>
                </c:pt>
                <c:pt idx="18">
                  <c:v>35.047960000000003</c:v>
                </c:pt>
                <c:pt idx="19">
                  <c:v>47.826800000000006</c:v>
                </c:pt>
                <c:pt idx="20">
                  <c:v>58.068730000000031</c:v>
                </c:pt>
                <c:pt idx="21">
                  <c:v>72.572139999999948</c:v>
                </c:pt>
                <c:pt idx="22">
                  <c:v>56.176080000000006</c:v>
                </c:pt>
                <c:pt idx="23">
                  <c:v>61.809480000000001</c:v>
                </c:pt>
                <c:pt idx="24">
                  <c:v>126.77856999999999</c:v>
                </c:pt>
                <c:pt idx="25">
                  <c:v>89.350439999999978</c:v>
                </c:pt>
                <c:pt idx="26">
                  <c:v>175.19228000000001</c:v>
                </c:pt>
                <c:pt idx="27">
                  <c:v>124.77666000000002</c:v>
                </c:pt>
                <c:pt idx="28">
                  <c:v>94.384399999999999</c:v>
                </c:pt>
                <c:pt idx="29">
                  <c:v>162.87370999999999</c:v>
                </c:pt>
                <c:pt idx="30">
                  <c:v>193.61180999999999</c:v>
                </c:pt>
                <c:pt idx="31">
                  <c:v>92.267470000000003</c:v>
                </c:pt>
                <c:pt idx="32">
                  <c:v>124.1117</c:v>
                </c:pt>
                <c:pt idx="33">
                  <c:v>235.18558999999999</c:v>
                </c:pt>
                <c:pt idx="34">
                  <c:v>146.62915000000001</c:v>
                </c:pt>
                <c:pt idx="35">
                  <c:v>136.16011</c:v>
                </c:pt>
                <c:pt idx="36">
                  <c:v>105.81544</c:v>
                </c:pt>
                <c:pt idx="37">
                  <c:v>135.76494999999997</c:v>
                </c:pt>
                <c:pt idx="38">
                  <c:v>155.97053</c:v>
                </c:pt>
                <c:pt idx="39">
                  <c:v>131.59106</c:v>
                </c:pt>
                <c:pt idx="40">
                  <c:v>114.31608</c:v>
                </c:pt>
                <c:pt idx="41">
                  <c:v>98.400610000000057</c:v>
                </c:pt>
                <c:pt idx="42">
                  <c:v>141.06749000000011</c:v>
                </c:pt>
                <c:pt idx="43">
                  <c:v>103.87956</c:v>
                </c:pt>
                <c:pt idx="44">
                  <c:v>87.38876999999998</c:v>
                </c:pt>
                <c:pt idx="45">
                  <c:v>85.999080000000006</c:v>
                </c:pt>
                <c:pt idx="46">
                  <c:v>68.559420000000003</c:v>
                </c:pt>
                <c:pt idx="47">
                  <c:v>78.486500000000007</c:v>
                </c:pt>
                <c:pt idx="48">
                  <c:v>77.453850000000003</c:v>
                </c:pt>
                <c:pt idx="49">
                  <c:v>129.56899000000001</c:v>
                </c:pt>
                <c:pt idx="50">
                  <c:v>96.486850000000004</c:v>
                </c:pt>
                <c:pt idx="51">
                  <c:v>94.16804999999998</c:v>
                </c:pt>
                <c:pt idx="52">
                  <c:v>113.86794</c:v>
                </c:pt>
                <c:pt idx="53">
                  <c:v>151.37905999999998</c:v>
                </c:pt>
                <c:pt idx="54">
                  <c:v>100.37032999999998</c:v>
                </c:pt>
                <c:pt idx="55">
                  <c:v>89.108879999999942</c:v>
                </c:pt>
                <c:pt idx="56">
                  <c:v>99.39949</c:v>
                </c:pt>
                <c:pt idx="57">
                  <c:v>88.999550000000056</c:v>
                </c:pt>
                <c:pt idx="58">
                  <c:v>107.06229</c:v>
                </c:pt>
                <c:pt idx="59">
                  <c:v>157.43474000000001</c:v>
                </c:pt>
                <c:pt idx="60">
                  <c:v>124.54881</c:v>
                </c:pt>
                <c:pt idx="61">
                  <c:v>144.15167</c:v>
                </c:pt>
                <c:pt idx="62">
                  <c:v>96.319199999999995</c:v>
                </c:pt>
                <c:pt idx="63">
                  <c:v>71.039940000000001</c:v>
                </c:pt>
                <c:pt idx="64">
                  <c:v>102.97065000000002</c:v>
                </c:pt>
                <c:pt idx="65">
                  <c:v>105.51096000000005</c:v>
                </c:pt>
                <c:pt idx="66">
                  <c:v>155.34046000000001</c:v>
                </c:pt>
                <c:pt idx="67">
                  <c:v>272.87445000000002</c:v>
                </c:pt>
                <c:pt idx="68">
                  <c:v>186.7874000000001</c:v>
                </c:pt>
                <c:pt idx="69">
                  <c:v>222.56593000000001</c:v>
                </c:pt>
                <c:pt idx="70">
                  <c:v>224.14034000000001</c:v>
                </c:pt>
                <c:pt idx="71">
                  <c:v>249.33888000000007</c:v>
                </c:pt>
                <c:pt idx="72">
                  <c:v>183.11711</c:v>
                </c:pt>
                <c:pt idx="73">
                  <c:v>180.22923</c:v>
                </c:pt>
                <c:pt idx="74">
                  <c:v>239.41927999999999</c:v>
                </c:pt>
                <c:pt idx="75">
                  <c:v>173.36813000000012</c:v>
                </c:pt>
                <c:pt idx="76">
                  <c:v>246.41076999999999</c:v>
                </c:pt>
                <c:pt idx="77">
                  <c:v>283.6891</c:v>
                </c:pt>
                <c:pt idx="78">
                  <c:v>142.36514000000011</c:v>
                </c:pt>
                <c:pt idx="79">
                  <c:v>166.00541000000001</c:v>
                </c:pt>
                <c:pt idx="80">
                  <c:v>152.36616000000001</c:v>
                </c:pt>
                <c:pt idx="81">
                  <c:v>163.22943000000001</c:v>
                </c:pt>
                <c:pt idx="82">
                  <c:v>141.81026</c:v>
                </c:pt>
                <c:pt idx="83">
                  <c:v>153.56535</c:v>
                </c:pt>
                <c:pt idx="84">
                  <c:v>133.14899999999997</c:v>
                </c:pt>
                <c:pt idx="85">
                  <c:v>138.35072000000011</c:v>
                </c:pt>
                <c:pt idx="86">
                  <c:v>155.18349000000001</c:v>
                </c:pt>
                <c:pt idx="87">
                  <c:v>148.75081</c:v>
                </c:pt>
                <c:pt idx="88">
                  <c:v>122.28458000000002</c:v>
                </c:pt>
                <c:pt idx="89">
                  <c:v>129.93832000000012</c:v>
                </c:pt>
                <c:pt idx="90">
                  <c:v>130.02573000000001</c:v>
                </c:pt>
                <c:pt idx="91">
                  <c:v>188.82957999999999</c:v>
                </c:pt>
                <c:pt idx="92">
                  <c:v>160.81843000000012</c:v>
                </c:pt>
                <c:pt idx="93">
                  <c:v>107.31889</c:v>
                </c:pt>
                <c:pt idx="94">
                  <c:v>79.370889999999989</c:v>
                </c:pt>
                <c:pt idx="95">
                  <c:v>103.19482000000002</c:v>
                </c:pt>
                <c:pt idx="96">
                  <c:v>95.179939999999988</c:v>
                </c:pt>
                <c:pt idx="97">
                  <c:v>78.709890000000001</c:v>
                </c:pt>
                <c:pt idx="98">
                  <c:v>66.12666999999999</c:v>
                </c:pt>
                <c:pt idx="99">
                  <c:v>78.738860000000003</c:v>
                </c:pt>
                <c:pt idx="100">
                  <c:v>88.943889999999996</c:v>
                </c:pt>
                <c:pt idx="101">
                  <c:v>72.417310000000057</c:v>
                </c:pt>
                <c:pt idx="102">
                  <c:v>104.40687</c:v>
                </c:pt>
                <c:pt idx="103">
                  <c:v>133.45058</c:v>
                </c:pt>
                <c:pt idx="104">
                  <c:v>115.32199999999999</c:v>
                </c:pt>
                <c:pt idx="105">
                  <c:v>91.516679999999994</c:v>
                </c:pt>
                <c:pt idx="106">
                  <c:v>119.68306</c:v>
                </c:pt>
                <c:pt idx="107">
                  <c:v>115.65457000000001</c:v>
                </c:pt>
                <c:pt idx="108">
                  <c:v>120.23885</c:v>
                </c:pt>
                <c:pt idx="109">
                  <c:v>98.449140000000057</c:v>
                </c:pt>
                <c:pt idx="110">
                  <c:v>53.430370000000003</c:v>
                </c:pt>
                <c:pt idx="111">
                  <c:v>52.308060000000005</c:v>
                </c:pt>
                <c:pt idx="112">
                  <c:v>63.050689999999996</c:v>
                </c:pt>
                <c:pt idx="113">
                  <c:v>79.263679999999994</c:v>
                </c:pt>
                <c:pt idx="114">
                  <c:v>50.59239000000003</c:v>
                </c:pt>
                <c:pt idx="115">
                  <c:v>77.565510000000003</c:v>
                </c:pt>
                <c:pt idx="116">
                  <c:v>85.255160000000004</c:v>
                </c:pt>
                <c:pt idx="117">
                  <c:v>45.600440000000006</c:v>
                </c:pt>
                <c:pt idx="118">
                  <c:v>47.646370000000012</c:v>
                </c:pt>
                <c:pt idx="119">
                  <c:v>77.321270000000013</c:v>
                </c:pt>
                <c:pt idx="120">
                  <c:v>70.279629999999997</c:v>
                </c:pt>
                <c:pt idx="121">
                  <c:v>99.213390000000004</c:v>
                </c:pt>
                <c:pt idx="122">
                  <c:v>92.200860000000006</c:v>
                </c:pt>
                <c:pt idx="123">
                  <c:v>47.387999999999998</c:v>
                </c:pt>
                <c:pt idx="124">
                  <c:v>53.013069999999999</c:v>
                </c:pt>
                <c:pt idx="125">
                  <c:v>144.26611</c:v>
                </c:pt>
                <c:pt idx="126">
                  <c:v>78.066120000000026</c:v>
                </c:pt>
                <c:pt idx="127">
                  <c:v>41.014220000000002</c:v>
                </c:pt>
                <c:pt idx="128">
                  <c:v>32.883689999999994</c:v>
                </c:pt>
                <c:pt idx="129">
                  <c:v>38.686790000000002</c:v>
                </c:pt>
                <c:pt idx="130">
                  <c:v>72.80565</c:v>
                </c:pt>
                <c:pt idx="131">
                  <c:v>117.88625</c:v>
                </c:pt>
                <c:pt idx="132">
                  <c:v>84.126559999999998</c:v>
                </c:pt>
                <c:pt idx="133">
                  <c:v>137.40044000000012</c:v>
                </c:pt>
                <c:pt idx="134">
                  <c:v>65.675189999999958</c:v>
                </c:pt>
                <c:pt idx="135">
                  <c:v>81.333839999999981</c:v>
                </c:pt>
                <c:pt idx="136">
                  <c:v>39.263360000000013</c:v>
                </c:pt>
                <c:pt idx="137">
                  <c:v>59.069890000000001</c:v>
                </c:pt>
                <c:pt idx="138">
                  <c:v>62.029880000000006</c:v>
                </c:pt>
                <c:pt idx="139">
                  <c:v>37.68947</c:v>
                </c:pt>
                <c:pt idx="140">
                  <c:v>78.030640000000005</c:v>
                </c:pt>
                <c:pt idx="141">
                  <c:v>83.394760000000005</c:v>
                </c:pt>
                <c:pt idx="142">
                  <c:v>62.911979999999993</c:v>
                </c:pt>
                <c:pt idx="143">
                  <c:v>81.988469999999992</c:v>
                </c:pt>
                <c:pt idx="144">
                  <c:v>39.425740000000012</c:v>
                </c:pt>
                <c:pt idx="145">
                  <c:v>79.909379999999999</c:v>
                </c:pt>
                <c:pt idx="146">
                  <c:v>42.035430000000012</c:v>
                </c:pt>
                <c:pt idx="147">
                  <c:v>34.923200000000001</c:v>
                </c:pt>
                <c:pt idx="148">
                  <c:v>37.556760000000004</c:v>
                </c:pt>
                <c:pt idx="149">
                  <c:v>47.165740000000028</c:v>
                </c:pt>
                <c:pt idx="150">
                  <c:v>63.247230000000002</c:v>
                </c:pt>
                <c:pt idx="151">
                  <c:v>77.715069999999997</c:v>
                </c:pt>
                <c:pt idx="152">
                  <c:v>63.509460000000004</c:v>
                </c:pt>
                <c:pt idx="153">
                  <c:v>63.916060000000002</c:v>
                </c:pt>
                <c:pt idx="154">
                  <c:v>68.803190000000001</c:v>
                </c:pt>
                <c:pt idx="155">
                  <c:v>66.131680000000003</c:v>
                </c:pt>
                <c:pt idx="156">
                  <c:v>64.738349999999983</c:v>
                </c:pt>
                <c:pt idx="157">
                  <c:v>50.119780000000006</c:v>
                </c:pt>
                <c:pt idx="158">
                  <c:v>40.585100000000011</c:v>
                </c:pt>
                <c:pt idx="159">
                  <c:v>60.453420000000001</c:v>
                </c:pt>
                <c:pt idx="160">
                  <c:v>83.642560000000003</c:v>
                </c:pt>
                <c:pt idx="161">
                  <c:v>72.853439999999978</c:v>
                </c:pt>
                <c:pt idx="162">
                  <c:v>70.450839999999999</c:v>
                </c:pt>
                <c:pt idx="163">
                  <c:v>81.674779999999942</c:v>
                </c:pt>
                <c:pt idx="164">
                  <c:v>105.54433</c:v>
                </c:pt>
                <c:pt idx="165">
                  <c:v>90.663879999999978</c:v>
                </c:pt>
                <c:pt idx="166">
                  <c:v>50.364679999999993</c:v>
                </c:pt>
                <c:pt idx="167">
                  <c:v>106.03554</c:v>
                </c:pt>
                <c:pt idx="168">
                  <c:v>48.135430000000028</c:v>
                </c:pt>
                <c:pt idx="169">
                  <c:v>92.649159999999995</c:v>
                </c:pt>
                <c:pt idx="170">
                  <c:v>110.09842999999999</c:v>
                </c:pt>
                <c:pt idx="171">
                  <c:v>160.82160000000007</c:v>
                </c:pt>
                <c:pt idx="172">
                  <c:v>167.75021000000001</c:v>
                </c:pt>
                <c:pt idx="173">
                  <c:v>75.146969999999996</c:v>
                </c:pt>
                <c:pt idx="174">
                  <c:v>107.75376999999999</c:v>
                </c:pt>
                <c:pt idx="175">
                  <c:v>115.05743</c:v>
                </c:pt>
                <c:pt idx="176">
                  <c:v>82.274060000000006</c:v>
                </c:pt>
                <c:pt idx="177">
                  <c:v>95.487640000000027</c:v>
                </c:pt>
                <c:pt idx="178">
                  <c:v>69.496719999999996</c:v>
                </c:pt>
                <c:pt idx="179">
                  <c:v>69.878499999999988</c:v>
                </c:pt>
                <c:pt idx="180">
                  <c:v>83.661260000000027</c:v>
                </c:pt>
                <c:pt idx="181">
                  <c:v>51.777390000000011</c:v>
                </c:pt>
                <c:pt idx="182">
                  <c:v>40.932340000000003</c:v>
                </c:pt>
                <c:pt idx="183">
                  <c:v>78.988320000000002</c:v>
                </c:pt>
                <c:pt idx="184">
                  <c:v>73.243799999999993</c:v>
                </c:pt>
                <c:pt idx="185">
                  <c:v>58.32846</c:v>
                </c:pt>
                <c:pt idx="186">
                  <c:v>76.857249999999993</c:v>
                </c:pt>
                <c:pt idx="187">
                  <c:v>69.157640000000001</c:v>
                </c:pt>
                <c:pt idx="188">
                  <c:v>48.919629999999998</c:v>
                </c:pt>
                <c:pt idx="189">
                  <c:v>39.946330000000003</c:v>
                </c:pt>
                <c:pt idx="190">
                  <c:v>23.35276</c:v>
                </c:pt>
                <c:pt idx="191">
                  <c:v>72.32532999999998</c:v>
                </c:pt>
                <c:pt idx="192">
                  <c:v>70.023989999999998</c:v>
                </c:pt>
                <c:pt idx="193">
                  <c:v>91.196630000000013</c:v>
                </c:pt>
                <c:pt idx="194">
                  <c:v>120.69871999999998</c:v>
                </c:pt>
                <c:pt idx="195">
                  <c:v>90.130099999999999</c:v>
                </c:pt>
                <c:pt idx="196">
                  <c:v>69.116169999999997</c:v>
                </c:pt>
                <c:pt idx="197">
                  <c:v>65.477289999999996</c:v>
                </c:pt>
                <c:pt idx="198">
                  <c:v>81.292090000000002</c:v>
                </c:pt>
                <c:pt idx="199">
                  <c:v>72.418110000000027</c:v>
                </c:pt>
                <c:pt idx="200">
                  <c:v>67.740230000000025</c:v>
                </c:pt>
                <c:pt idx="201">
                  <c:v>90.503020000000006</c:v>
                </c:pt>
                <c:pt idx="202">
                  <c:v>77.126249999999999</c:v>
                </c:pt>
                <c:pt idx="203">
                  <c:v>78.092089999999999</c:v>
                </c:pt>
              </c:numCache>
            </c:numRef>
          </c:val>
          <c:smooth val="0"/>
          <c:extLst xmlns:c16r2="http://schemas.microsoft.com/office/drawing/2015/06/chart">
            <c:ext xmlns:c16="http://schemas.microsoft.com/office/drawing/2014/chart" uri="{C3380CC4-5D6E-409C-BE32-E72D297353CC}">
              <c16:uniqueId val="{00000000-0CB9-4A0D-85F0-F278882ED44B}"/>
            </c:ext>
          </c:extLst>
        </c:ser>
        <c:dLbls>
          <c:showLegendKey val="0"/>
          <c:showVal val="0"/>
          <c:showCatName val="0"/>
          <c:showSerName val="0"/>
          <c:showPercent val="0"/>
          <c:showBubbleSize val="0"/>
        </c:dLbls>
        <c:smooth val="0"/>
        <c:axId val="239375896"/>
        <c:axId val="239378640"/>
      </c:lineChart>
      <c:dateAx>
        <c:axId val="2393758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p>
            </c:rich>
          </c:tx>
          <c:layout>
            <c:manualLayout>
              <c:xMode val="edge"/>
              <c:yMode val="edge"/>
              <c:x val="0.47829995934753666"/>
              <c:y val="0.94240515390121649"/>
            </c:manualLayout>
          </c:layout>
          <c:overlay val="0"/>
          <c:spPr>
            <a:noFill/>
            <a:ln>
              <a:noFill/>
            </a:ln>
            <a:effectLst/>
          </c:spPr>
        </c:title>
        <c:numFmt formatCode="yyyy\-mm\-dd"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378640"/>
        <c:crosses val="autoZero"/>
        <c:auto val="1"/>
        <c:lblOffset val="100"/>
        <c:baseTimeUnit val="months"/>
      </c:dateAx>
      <c:valAx>
        <c:axId val="23937864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VALUES</a:t>
                </a:r>
              </a:p>
            </c:rich>
          </c:tx>
          <c:overlay val="0"/>
          <c:spPr>
            <a:noFill/>
            <a:ln>
              <a:noFill/>
            </a:ln>
            <a:effectLst/>
          </c:spPr>
        </c:title>
        <c:numFmt formatCode="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375896"/>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D5107C-0202-4B9B-A52A-C88694B2B7F5}" type="datetimeFigureOut">
              <a:rPr lang="en-IN" smtClean="0"/>
              <a:t>07-09-2023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F5B66B-29E4-4E1E-A3D2-F7CADBAE7F25}" type="slidenum">
              <a:rPr lang="en-IN" smtClean="0"/>
              <a:t>‹#›</a:t>
            </a:fld>
            <a:endParaRPr lang="en-IN"/>
          </a:p>
        </p:txBody>
      </p:sp>
    </p:spTree>
    <p:extLst>
      <p:ext uri="{BB962C8B-B14F-4D97-AF65-F5344CB8AC3E}">
        <p14:creationId xmlns:p14="http://schemas.microsoft.com/office/powerpoint/2010/main" val="1885460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powerusersoftwares.com/"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powerusersoftwares.com/terms"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powerusersoftwares.com/"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www.powerusersoftwares.com/terms"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powerusersoftwares.com/"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www.powerusersoftwares.com/terms"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powerusersoftwares.com/"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www.powerusersoftwares.com/term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powerusersoftwares.com/"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www.powerusersoftwares.com/terms"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powerusersoftwares.com/"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www.powerusersoftwares.com/term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template was inserted from Power-user, the productivity add-in for PowerPoint, Excel and Word.</a:t>
            </a:r>
          </a:p>
          <a:p>
            <a:r>
              <a:rPr lang="en-US"/>
              <a:t>Install Power-user to access thousands of templates, icons, maps, diagrams and charts with Power-user.</a:t>
            </a:r>
          </a:p>
          <a:p>
            <a:r>
              <a:rPr lang="en-US"/>
              <a:t>Visit </a:t>
            </a:r>
            <a:r>
              <a:rPr lang="en-US">
                <a:hlinkClick r:id="rId3"/>
              </a:rPr>
              <a:t>https://www.powerusersoftwares.com/</a:t>
            </a:r>
            <a:endParaRPr lang="en-US"/>
          </a:p>
          <a:p>
            <a:r>
              <a:rPr lang="en-US"/>
              <a:t>©Power-user SAS, terms of license: </a:t>
            </a:r>
            <a:r>
              <a:rPr lang="en-US">
                <a:hlinkClick r:id="rId4"/>
              </a:rPr>
              <a:t>https://www.powerusersoftwares.com/terms</a:t>
            </a:r>
            <a:endParaRPr lang="en-US" dirty="0"/>
          </a:p>
        </p:txBody>
      </p:sp>
      <p:sp>
        <p:nvSpPr>
          <p:cNvPr id="4" name="Slide Number Placeholder 3"/>
          <p:cNvSpPr>
            <a:spLocks noGrp="1"/>
          </p:cNvSpPr>
          <p:nvPr>
            <p:ph type="sldNum" sz="quarter" idx="10"/>
          </p:nvPr>
        </p:nvSpPr>
        <p:spPr/>
        <p:txBody>
          <a:bodyPr/>
          <a:lstStyle/>
          <a:p>
            <a:fld id="{B4A55CF2-256D-44FD-9430-5B63A079CF51}" type="slidenum">
              <a:rPr lang="en-US" smtClean="0"/>
              <a:pPr/>
              <a:t>2</a:t>
            </a:fld>
            <a:endParaRPr lang="en-US" dirty="0"/>
          </a:p>
        </p:txBody>
      </p:sp>
    </p:spTree>
    <p:extLst>
      <p:ext uri="{BB962C8B-B14F-4D97-AF65-F5344CB8AC3E}">
        <p14:creationId xmlns:p14="http://schemas.microsoft.com/office/powerpoint/2010/main" val="443605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template was inserted from Power-user, the productivity add-in for PowerPoint, Excel and Word.</a:t>
            </a:r>
          </a:p>
          <a:p>
            <a:r>
              <a:rPr lang="en-US"/>
              <a:t>Install Power-user to access thousands of templates, icons, maps, diagrams and charts with Power-user.</a:t>
            </a:r>
          </a:p>
          <a:p>
            <a:r>
              <a:rPr lang="en-US"/>
              <a:t>Visit </a:t>
            </a:r>
            <a:r>
              <a:rPr lang="en-US">
                <a:hlinkClick r:id="rId3"/>
              </a:rPr>
              <a:t>https://www.powerusersoftwares.com/</a:t>
            </a:r>
            <a:endParaRPr lang="en-US"/>
          </a:p>
          <a:p>
            <a:r>
              <a:rPr lang="en-US"/>
              <a:t>©Power-user SAS, terms of license: </a:t>
            </a:r>
            <a:r>
              <a:rPr lang="en-US">
                <a:hlinkClick r:id="rId4"/>
              </a:rPr>
              <a:t>https://www.powerusersoftwares.com/terms</a:t>
            </a:r>
            <a:endParaRPr lang="en-US" dirty="0"/>
          </a:p>
        </p:txBody>
      </p:sp>
      <p:sp>
        <p:nvSpPr>
          <p:cNvPr id="4" name="Slide Number Placeholder 3"/>
          <p:cNvSpPr>
            <a:spLocks noGrp="1"/>
          </p:cNvSpPr>
          <p:nvPr>
            <p:ph type="sldNum" sz="quarter" idx="5"/>
          </p:nvPr>
        </p:nvSpPr>
        <p:spPr/>
        <p:txBody>
          <a:bodyPr/>
          <a:lstStyle/>
          <a:p>
            <a:fld id="{B4A55CF2-256D-44FD-9430-5B63A079CF51}" type="slidenum">
              <a:rPr lang="en-US" smtClean="0"/>
              <a:pPr/>
              <a:t>14</a:t>
            </a:fld>
            <a:endParaRPr lang="en-US" dirty="0"/>
          </a:p>
        </p:txBody>
      </p:sp>
    </p:spTree>
    <p:extLst>
      <p:ext uri="{BB962C8B-B14F-4D97-AF65-F5344CB8AC3E}">
        <p14:creationId xmlns:p14="http://schemas.microsoft.com/office/powerpoint/2010/main" val="565223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template was inserted from Power-user, the productivity add-in for PowerPoint, Excel and Word.</a:t>
            </a:r>
          </a:p>
          <a:p>
            <a:r>
              <a:rPr lang="en-US"/>
              <a:t>Install Power-user to access thousands of templates, icons, maps, diagrams and charts with Power-user.</a:t>
            </a:r>
          </a:p>
          <a:p>
            <a:r>
              <a:rPr lang="en-US"/>
              <a:t>Visit </a:t>
            </a:r>
            <a:r>
              <a:rPr lang="en-US">
                <a:hlinkClick r:id="rId3"/>
              </a:rPr>
              <a:t>https://www.powerusersoftwares.com/</a:t>
            </a:r>
            <a:endParaRPr lang="en-US"/>
          </a:p>
          <a:p>
            <a:r>
              <a:rPr lang="en-US"/>
              <a:t>©Power-user SAS, terms of license: </a:t>
            </a:r>
            <a:r>
              <a:rPr lang="en-US">
                <a:hlinkClick r:id="rId4"/>
              </a:rPr>
              <a:t>https://www.powerusersoftwares.com/terms</a:t>
            </a:r>
            <a:endParaRPr lang="en-US" dirty="0"/>
          </a:p>
        </p:txBody>
      </p:sp>
      <p:sp>
        <p:nvSpPr>
          <p:cNvPr id="4" name="Slide Number Placeholder 3"/>
          <p:cNvSpPr>
            <a:spLocks noGrp="1"/>
          </p:cNvSpPr>
          <p:nvPr>
            <p:ph type="sldNum" sz="quarter" idx="10"/>
          </p:nvPr>
        </p:nvSpPr>
        <p:spPr/>
        <p:txBody>
          <a:bodyPr/>
          <a:lstStyle/>
          <a:p>
            <a:fld id="{B4A55CF2-256D-44FD-9430-5B63A079CF51}" type="slidenum">
              <a:rPr lang="en-US" smtClean="0"/>
              <a:pPr/>
              <a:t>16</a:t>
            </a:fld>
            <a:endParaRPr lang="en-US" dirty="0"/>
          </a:p>
        </p:txBody>
      </p:sp>
    </p:spTree>
    <p:extLst>
      <p:ext uri="{BB962C8B-B14F-4D97-AF65-F5344CB8AC3E}">
        <p14:creationId xmlns:p14="http://schemas.microsoft.com/office/powerpoint/2010/main" val="1795895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1400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7135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8"/>
        <p:cNvGrpSpPr/>
        <p:nvPr/>
      </p:nvGrpSpPr>
      <p:grpSpPr>
        <a:xfrm>
          <a:off x="0" y="0"/>
          <a:ext cx="0" cy="0"/>
          <a:chOff x="0" y="0"/>
          <a:chExt cx="0" cy="0"/>
        </a:xfrm>
      </p:grpSpPr>
      <p:sp>
        <p:nvSpPr>
          <p:cNvPr id="1519" name="Google Shape;1519;g9c73459845_0_5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0" name="Google Shape;1520;g9c73459845_0_5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985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template was inserted from Power-user, the productivity add-in for PowerPoint, Excel and Word.</a:t>
            </a:r>
          </a:p>
          <a:p>
            <a:r>
              <a:rPr lang="en-US"/>
              <a:t>Install Power-user to access thousands of templates, icons, maps, diagrams and charts with Power-user.</a:t>
            </a:r>
          </a:p>
          <a:p>
            <a:r>
              <a:rPr lang="en-US"/>
              <a:t>Visit </a:t>
            </a:r>
            <a:r>
              <a:rPr lang="en-US">
                <a:hlinkClick r:id="rId3"/>
              </a:rPr>
              <a:t>https://www.powerusersoftwares.com/</a:t>
            </a:r>
            <a:endParaRPr lang="en-US"/>
          </a:p>
          <a:p>
            <a:r>
              <a:rPr lang="en-US"/>
              <a:t>©Power-user SAS, terms of license: </a:t>
            </a:r>
            <a:r>
              <a:rPr lang="en-US">
                <a:hlinkClick r:id="rId4"/>
              </a:rPr>
              <a:t>https://www.powerusersoftwares.com/terms</a:t>
            </a:r>
            <a:endParaRPr lang="en-US" dirty="0"/>
          </a:p>
        </p:txBody>
      </p:sp>
      <p:sp>
        <p:nvSpPr>
          <p:cNvPr id="4" name="Slide Number Placeholder 3"/>
          <p:cNvSpPr>
            <a:spLocks noGrp="1"/>
          </p:cNvSpPr>
          <p:nvPr>
            <p:ph type="sldNum" sz="quarter" idx="5"/>
          </p:nvPr>
        </p:nvSpPr>
        <p:spPr/>
        <p:txBody>
          <a:bodyPr/>
          <a:lstStyle/>
          <a:p>
            <a:fld id="{B4A55CF2-256D-44FD-9430-5B63A079CF51}" type="slidenum">
              <a:rPr lang="en-US" smtClean="0"/>
              <a:pPr/>
              <a:t>22</a:t>
            </a:fld>
            <a:endParaRPr lang="en-US" dirty="0"/>
          </a:p>
        </p:txBody>
      </p:sp>
    </p:spTree>
    <p:extLst>
      <p:ext uri="{BB962C8B-B14F-4D97-AF65-F5344CB8AC3E}">
        <p14:creationId xmlns:p14="http://schemas.microsoft.com/office/powerpoint/2010/main" val="4204434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5311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a18ca45c72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a18ca45c72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6489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7b02797fa4_2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7b02797fa4_2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3179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9141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7527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0002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template was inserted from Power-user, the productivity add-in for PowerPoint, Excel and Word.</a:t>
            </a:r>
          </a:p>
          <a:p>
            <a:r>
              <a:rPr lang="en-US"/>
              <a:t>Install Power-user to access thousands of templates, icons, maps, diagrams and charts with Power-user.</a:t>
            </a:r>
          </a:p>
          <a:p>
            <a:r>
              <a:rPr lang="en-US"/>
              <a:t>Visit </a:t>
            </a:r>
            <a:r>
              <a:rPr lang="en-US">
                <a:hlinkClick r:id="rId3"/>
              </a:rPr>
              <a:t>https://www.powerusersoftwares.com/</a:t>
            </a:r>
            <a:endParaRPr lang="en-US"/>
          </a:p>
          <a:p>
            <a:r>
              <a:rPr lang="en-US"/>
              <a:t>©Power-user SAS, terms of license: </a:t>
            </a:r>
            <a:r>
              <a:rPr lang="en-US">
                <a:hlinkClick r:id="rId4"/>
              </a:rPr>
              <a:t>https://www.powerusersoftwares.com/terms</a:t>
            </a:r>
            <a:endParaRPr lang="en-US" dirty="0"/>
          </a:p>
        </p:txBody>
      </p:sp>
      <p:sp>
        <p:nvSpPr>
          <p:cNvPr id="4" name="Slide Number Placeholder 3"/>
          <p:cNvSpPr>
            <a:spLocks noGrp="1"/>
          </p:cNvSpPr>
          <p:nvPr>
            <p:ph type="sldNum" sz="quarter" idx="10"/>
          </p:nvPr>
        </p:nvSpPr>
        <p:spPr/>
        <p:txBody>
          <a:bodyPr/>
          <a:lstStyle/>
          <a:p>
            <a:fld id="{B4A55CF2-256D-44FD-9430-5B63A079CF51}" type="slidenum">
              <a:rPr lang="en-US" smtClean="0"/>
              <a:pPr/>
              <a:t>9</a:t>
            </a:fld>
            <a:endParaRPr lang="en-US" dirty="0"/>
          </a:p>
        </p:txBody>
      </p:sp>
    </p:spTree>
    <p:extLst>
      <p:ext uri="{BB962C8B-B14F-4D97-AF65-F5344CB8AC3E}">
        <p14:creationId xmlns:p14="http://schemas.microsoft.com/office/powerpoint/2010/main" val="3547324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template was inserted from Power-user, the productivity add-in for PowerPoint, Excel and Word.</a:t>
            </a:r>
          </a:p>
          <a:p>
            <a:r>
              <a:rPr lang="en-US"/>
              <a:t>Install Power-user to access thousands of templates, icons, maps, diagrams and charts with Power-user.</a:t>
            </a:r>
          </a:p>
          <a:p>
            <a:r>
              <a:rPr lang="en-US"/>
              <a:t>Visit </a:t>
            </a:r>
            <a:r>
              <a:rPr lang="en-US">
                <a:hlinkClick r:id="rId3"/>
              </a:rPr>
              <a:t>https://www.powerusersoftwares.com/</a:t>
            </a:r>
            <a:endParaRPr lang="en-US"/>
          </a:p>
          <a:p>
            <a:r>
              <a:rPr lang="en-US"/>
              <a:t>©Power-user SAS, terms of license: </a:t>
            </a:r>
            <a:r>
              <a:rPr lang="en-US">
                <a:hlinkClick r:id="rId4"/>
              </a:rPr>
              <a:t>https://www.powerusersoftwares.com/terms</a:t>
            </a:r>
            <a:endParaRPr lang="en-US" dirty="0"/>
          </a:p>
        </p:txBody>
      </p:sp>
      <p:sp>
        <p:nvSpPr>
          <p:cNvPr id="4" name="Slide Number Placeholder 3"/>
          <p:cNvSpPr>
            <a:spLocks noGrp="1"/>
          </p:cNvSpPr>
          <p:nvPr>
            <p:ph type="sldNum" sz="quarter" idx="10"/>
          </p:nvPr>
        </p:nvSpPr>
        <p:spPr/>
        <p:txBody>
          <a:bodyPr/>
          <a:lstStyle/>
          <a:p>
            <a:fld id="{B4A55CF2-256D-44FD-9430-5B63A079CF51}" type="slidenum">
              <a:rPr lang="en-US" smtClean="0"/>
              <a:pPr/>
              <a:t>12</a:t>
            </a:fld>
            <a:endParaRPr lang="en-US" dirty="0"/>
          </a:p>
        </p:txBody>
      </p:sp>
    </p:spTree>
    <p:extLst>
      <p:ext uri="{BB962C8B-B14F-4D97-AF65-F5344CB8AC3E}">
        <p14:creationId xmlns:p14="http://schemas.microsoft.com/office/powerpoint/2010/main" val="2427682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006C2FC-693D-447B-B90F-9B18A4775CB0}" type="datetimeFigureOut">
              <a:rPr lang="en-IN" smtClean="0"/>
              <a:t>07-09-2023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9AFB9C-D375-4AF7-940F-589D65BF7883}" type="slidenum">
              <a:rPr lang="en-IN" smtClean="0"/>
              <a:t>‹#›</a:t>
            </a:fld>
            <a:endParaRPr lang="en-IN"/>
          </a:p>
        </p:txBody>
      </p:sp>
    </p:spTree>
    <p:extLst>
      <p:ext uri="{BB962C8B-B14F-4D97-AF65-F5344CB8AC3E}">
        <p14:creationId xmlns:p14="http://schemas.microsoft.com/office/powerpoint/2010/main" val="3375976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06C2FC-693D-447B-B90F-9B18A4775CB0}" type="datetimeFigureOut">
              <a:rPr lang="en-IN" smtClean="0"/>
              <a:t>07-09-2023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9AFB9C-D375-4AF7-940F-589D65BF7883}" type="slidenum">
              <a:rPr lang="en-IN" smtClean="0"/>
              <a:t>‹#›</a:t>
            </a:fld>
            <a:endParaRPr lang="en-IN"/>
          </a:p>
        </p:txBody>
      </p:sp>
    </p:spTree>
    <p:extLst>
      <p:ext uri="{BB962C8B-B14F-4D97-AF65-F5344CB8AC3E}">
        <p14:creationId xmlns:p14="http://schemas.microsoft.com/office/powerpoint/2010/main" val="2738158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06C2FC-693D-447B-B90F-9B18A4775CB0}" type="datetimeFigureOut">
              <a:rPr lang="en-IN" smtClean="0"/>
              <a:t>07-09-2023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9AFB9C-D375-4AF7-940F-589D65BF7883}" type="slidenum">
              <a:rPr lang="en-IN" smtClean="0"/>
              <a:t>‹#›</a:t>
            </a:fld>
            <a:endParaRPr lang="en-IN"/>
          </a:p>
        </p:txBody>
      </p:sp>
    </p:spTree>
    <p:extLst>
      <p:ext uri="{BB962C8B-B14F-4D97-AF65-F5344CB8AC3E}">
        <p14:creationId xmlns:p14="http://schemas.microsoft.com/office/powerpoint/2010/main" val="1951921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dk1"/>
        </a:solidFill>
        <a:effectLst/>
      </p:bgPr>
    </p:bg>
    <p:spTree>
      <p:nvGrpSpPr>
        <p:cNvPr id="1" name="Shape 17"/>
        <p:cNvGrpSpPr/>
        <p:nvPr/>
      </p:nvGrpSpPr>
      <p:grpSpPr>
        <a:xfrm>
          <a:off x="0" y="0"/>
          <a:ext cx="0" cy="0"/>
          <a:chOff x="0" y="0"/>
          <a:chExt cx="0" cy="0"/>
        </a:xfrm>
      </p:grpSpPr>
      <p:sp>
        <p:nvSpPr>
          <p:cNvPr id="18" name="Google Shape;18;p4"/>
          <p:cNvSpPr/>
          <p:nvPr/>
        </p:nvSpPr>
        <p:spPr>
          <a:xfrm>
            <a:off x="1090751" y="1074200"/>
            <a:ext cx="10010500" cy="4709600"/>
          </a:xfrm>
          <a:custGeom>
            <a:avLst/>
            <a:gdLst/>
            <a:ahLst/>
            <a:cxnLst/>
            <a:rect l="l" t="t" r="r" b="b"/>
            <a:pathLst>
              <a:path w="300315" h="141288" extrusionOk="0">
                <a:moveTo>
                  <a:pt x="121105" y="0"/>
                </a:moveTo>
                <a:lnTo>
                  <a:pt x="0" y="0"/>
                </a:lnTo>
                <a:lnTo>
                  <a:pt x="0" y="141288"/>
                </a:lnTo>
                <a:lnTo>
                  <a:pt x="300315" y="141288"/>
                </a:lnTo>
                <a:lnTo>
                  <a:pt x="300315" y="305"/>
                </a:lnTo>
                <a:lnTo>
                  <a:pt x="179211" y="305"/>
                </a:lnTo>
              </a:path>
            </a:pathLst>
          </a:custGeom>
          <a:noFill/>
          <a:ln w="76200" cap="flat" cmpd="sng">
            <a:solidFill>
              <a:schemeClr val="accent1"/>
            </a:solidFill>
            <a:prstDash val="solid"/>
            <a:miter lim="8000"/>
            <a:headEnd type="none" w="med" len="med"/>
            <a:tailEnd type="none" w="med" len="med"/>
          </a:ln>
        </p:spPr>
      </p:sp>
      <p:sp>
        <p:nvSpPr>
          <p:cNvPr id="19" name="Google Shape;19;p4"/>
          <p:cNvSpPr txBox="1">
            <a:spLocks noGrp="1"/>
          </p:cNvSpPr>
          <p:nvPr>
            <p:ph type="body" idx="1"/>
          </p:nvPr>
        </p:nvSpPr>
        <p:spPr>
          <a:xfrm>
            <a:off x="2716800" y="2882400"/>
            <a:ext cx="6758400" cy="1093200"/>
          </a:xfrm>
          <a:prstGeom prst="rect">
            <a:avLst/>
          </a:prstGeom>
        </p:spPr>
        <p:txBody>
          <a:bodyPr spcFirstLastPara="1" wrap="square" lIns="91425" tIns="91425" rIns="91425" bIns="91425" anchor="ctr" anchorCtr="0">
            <a:noAutofit/>
          </a:bodyPr>
          <a:lstStyle>
            <a:lvl1pPr marL="609585" lvl="0" indent="-457189" algn="ctr" rtl="0">
              <a:spcBef>
                <a:spcPts val="800"/>
              </a:spcBef>
              <a:spcAft>
                <a:spcPts val="0"/>
              </a:spcAft>
              <a:buSzPts val="1800"/>
              <a:buChar char="⊡"/>
              <a:defRPr sz="2400" i="1">
                <a:solidFill>
                  <a:srgbClr val="CCCCCC"/>
                </a:solidFill>
              </a:defRPr>
            </a:lvl1pPr>
            <a:lvl2pPr marL="1219170" lvl="1" indent="-457189" algn="ctr" rtl="0">
              <a:spcBef>
                <a:spcPts val="0"/>
              </a:spcBef>
              <a:spcAft>
                <a:spcPts val="0"/>
              </a:spcAft>
              <a:buSzPts val="1800"/>
              <a:buChar char="□"/>
              <a:defRPr sz="2400" i="1">
                <a:solidFill>
                  <a:srgbClr val="CCCCCC"/>
                </a:solidFill>
              </a:defRPr>
            </a:lvl2pPr>
            <a:lvl3pPr marL="1828754" lvl="2" indent="-457189" algn="ctr" rtl="0">
              <a:spcBef>
                <a:spcPts val="0"/>
              </a:spcBef>
              <a:spcAft>
                <a:spcPts val="0"/>
              </a:spcAft>
              <a:buSzPts val="1800"/>
              <a:buChar char="■"/>
              <a:defRPr sz="2400" i="1">
                <a:solidFill>
                  <a:srgbClr val="CCCCCC"/>
                </a:solidFill>
              </a:defRPr>
            </a:lvl3pPr>
            <a:lvl4pPr marL="2438339" lvl="3" indent="-457189" algn="ctr" rtl="0">
              <a:spcBef>
                <a:spcPts val="0"/>
              </a:spcBef>
              <a:spcAft>
                <a:spcPts val="0"/>
              </a:spcAft>
              <a:buSzPts val="1800"/>
              <a:buChar char="●"/>
              <a:defRPr i="1">
                <a:solidFill>
                  <a:srgbClr val="CCCCCC"/>
                </a:solidFill>
              </a:defRPr>
            </a:lvl4pPr>
            <a:lvl5pPr marL="3047924" lvl="4" indent="-457189" algn="ctr" rtl="0">
              <a:spcBef>
                <a:spcPts val="0"/>
              </a:spcBef>
              <a:spcAft>
                <a:spcPts val="0"/>
              </a:spcAft>
              <a:buSzPts val="1800"/>
              <a:buChar char="○"/>
              <a:defRPr i="1">
                <a:solidFill>
                  <a:srgbClr val="CCCCCC"/>
                </a:solidFill>
              </a:defRPr>
            </a:lvl5pPr>
            <a:lvl6pPr marL="3657509" lvl="5" indent="-457189" algn="ctr" rtl="0">
              <a:spcBef>
                <a:spcPts val="0"/>
              </a:spcBef>
              <a:spcAft>
                <a:spcPts val="0"/>
              </a:spcAft>
              <a:buClr>
                <a:srgbClr val="CCCCCC"/>
              </a:buClr>
              <a:buSzPts val="1800"/>
              <a:buChar char="■"/>
              <a:defRPr i="1">
                <a:solidFill>
                  <a:srgbClr val="CCCCCC"/>
                </a:solidFill>
              </a:defRPr>
            </a:lvl6pPr>
            <a:lvl7pPr marL="4267093" lvl="6" indent="-457189" algn="ctr" rtl="0">
              <a:spcBef>
                <a:spcPts val="0"/>
              </a:spcBef>
              <a:spcAft>
                <a:spcPts val="0"/>
              </a:spcAft>
              <a:buClr>
                <a:srgbClr val="CCCCCC"/>
              </a:buClr>
              <a:buSzPts val="1800"/>
              <a:buChar char="●"/>
              <a:defRPr i="1">
                <a:solidFill>
                  <a:srgbClr val="CCCCCC"/>
                </a:solidFill>
              </a:defRPr>
            </a:lvl7pPr>
            <a:lvl8pPr marL="4876678" lvl="7" indent="-457189" algn="ctr" rtl="0">
              <a:spcBef>
                <a:spcPts val="0"/>
              </a:spcBef>
              <a:spcAft>
                <a:spcPts val="0"/>
              </a:spcAft>
              <a:buClr>
                <a:srgbClr val="CCCCCC"/>
              </a:buClr>
              <a:buSzPts val="1800"/>
              <a:buChar char="○"/>
              <a:defRPr i="1">
                <a:solidFill>
                  <a:srgbClr val="CCCCCC"/>
                </a:solidFill>
              </a:defRPr>
            </a:lvl8pPr>
            <a:lvl9pPr marL="5486263" lvl="8" indent="-457189" algn="ctr">
              <a:spcBef>
                <a:spcPts val="0"/>
              </a:spcBef>
              <a:spcAft>
                <a:spcPts val="0"/>
              </a:spcAft>
              <a:buClr>
                <a:srgbClr val="CCCCCC"/>
              </a:buClr>
              <a:buSzPts val="1800"/>
              <a:buChar char="■"/>
              <a:defRPr i="1">
                <a:solidFill>
                  <a:srgbClr val="CCCCCC"/>
                </a:solidFill>
              </a:defRPr>
            </a:lvl9pPr>
          </a:lstStyle>
          <a:p>
            <a:endParaRPr/>
          </a:p>
        </p:txBody>
      </p:sp>
      <p:sp>
        <p:nvSpPr>
          <p:cNvPr id="20" name="Google Shape;20;p4"/>
          <p:cNvSpPr txBox="1"/>
          <p:nvPr/>
        </p:nvSpPr>
        <p:spPr>
          <a:xfrm>
            <a:off x="5137600" y="391457"/>
            <a:ext cx="19168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12800">
                <a:solidFill>
                  <a:schemeClr val="accent1"/>
                </a:solidFill>
                <a:latin typeface="Montserrat"/>
                <a:ea typeface="Montserrat"/>
                <a:cs typeface="Montserrat"/>
                <a:sym typeface="Montserrat"/>
              </a:rPr>
              <a:t>“</a:t>
            </a:r>
            <a:endParaRPr sz="12800">
              <a:solidFill>
                <a:schemeClr val="accent1"/>
              </a:solidFill>
              <a:latin typeface="Montserrat"/>
              <a:ea typeface="Montserrat"/>
              <a:cs typeface="Montserrat"/>
              <a:sym typeface="Montserrat"/>
            </a:endParaRPr>
          </a:p>
        </p:txBody>
      </p:sp>
      <p:sp>
        <p:nvSpPr>
          <p:cNvPr id="21" name="Google Shape;21;p4"/>
          <p:cNvSpPr txBox="1">
            <a:spLocks noGrp="1"/>
          </p:cNvSpPr>
          <p:nvPr>
            <p:ph type="sldNum" idx="12"/>
          </p:nvPr>
        </p:nvSpPr>
        <p:spPr>
          <a:xfrm>
            <a:off x="-167" y="5783800"/>
            <a:ext cx="12192000" cy="1074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ctr"/>
            <a:fld id="{00000000-1234-1234-1234-123412341234}" type="slidenum">
              <a:rPr lang="en" smtClean="0"/>
              <a:pPr algn="ctr"/>
              <a:t>‹#›</a:t>
            </a:fld>
            <a:endParaRPr lang="en"/>
          </a:p>
        </p:txBody>
      </p:sp>
    </p:spTree>
    <p:extLst>
      <p:ext uri="{BB962C8B-B14F-4D97-AF65-F5344CB8AC3E}">
        <p14:creationId xmlns:p14="http://schemas.microsoft.com/office/powerpoint/2010/main" val="2023921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bg>
      <p:bgPr>
        <a:solidFill>
          <a:schemeClr val="accent5"/>
        </a:solidFill>
        <a:effectLst/>
      </p:bgPr>
    </p:bg>
    <p:spTree>
      <p:nvGrpSpPr>
        <p:cNvPr id="1" name="Shape 314"/>
        <p:cNvGrpSpPr/>
        <p:nvPr/>
      </p:nvGrpSpPr>
      <p:grpSpPr>
        <a:xfrm>
          <a:off x="0" y="0"/>
          <a:ext cx="0" cy="0"/>
          <a:chOff x="0" y="0"/>
          <a:chExt cx="0" cy="0"/>
        </a:xfrm>
      </p:grpSpPr>
      <p:sp>
        <p:nvSpPr>
          <p:cNvPr id="315" name="Google Shape;315;p41"/>
          <p:cNvSpPr/>
          <p:nvPr/>
        </p:nvSpPr>
        <p:spPr>
          <a:xfrm rot="5400000" flipH="1">
            <a:off x="-4226800" y="129233"/>
            <a:ext cx="14234800" cy="6410800"/>
          </a:xfrm>
          <a:prstGeom prst="triangle">
            <a:avLst>
              <a:gd name="adj" fmla="val 5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6" name="Google Shape;316;p41"/>
          <p:cNvSpPr txBox="1">
            <a:spLocks noGrp="1"/>
          </p:cNvSpPr>
          <p:nvPr>
            <p:ph type="title"/>
          </p:nvPr>
        </p:nvSpPr>
        <p:spPr>
          <a:xfrm>
            <a:off x="7495800" y="1376300"/>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endParaRPr/>
          </a:p>
        </p:txBody>
      </p:sp>
      <p:sp>
        <p:nvSpPr>
          <p:cNvPr id="317" name="Google Shape;317;p41"/>
          <p:cNvSpPr txBox="1">
            <a:spLocks noGrp="1"/>
          </p:cNvSpPr>
          <p:nvPr>
            <p:ph type="subTitle" idx="1"/>
          </p:nvPr>
        </p:nvSpPr>
        <p:spPr>
          <a:xfrm>
            <a:off x="7060800" y="1701500"/>
            <a:ext cx="3221600" cy="75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318" name="Google Shape;318;p41"/>
          <p:cNvSpPr txBox="1">
            <a:spLocks noGrp="1"/>
          </p:cNvSpPr>
          <p:nvPr>
            <p:ph type="title" idx="2"/>
          </p:nvPr>
        </p:nvSpPr>
        <p:spPr>
          <a:xfrm>
            <a:off x="950967" y="3039600"/>
            <a:ext cx="4438400" cy="7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319" name="Google Shape;319;p41"/>
          <p:cNvSpPr txBox="1">
            <a:spLocks noGrp="1"/>
          </p:cNvSpPr>
          <p:nvPr>
            <p:ph type="title" idx="3"/>
          </p:nvPr>
        </p:nvSpPr>
        <p:spPr>
          <a:xfrm>
            <a:off x="7495800" y="3281080"/>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endParaRPr/>
          </a:p>
        </p:txBody>
      </p:sp>
      <p:sp>
        <p:nvSpPr>
          <p:cNvPr id="320" name="Google Shape;320;p41"/>
          <p:cNvSpPr txBox="1">
            <a:spLocks noGrp="1"/>
          </p:cNvSpPr>
          <p:nvPr>
            <p:ph type="subTitle" idx="4"/>
          </p:nvPr>
        </p:nvSpPr>
        <p:spPr>
          <a:xfrm>
            <a:off x="7060800" y="3612629"/>
            <a:ext cx="3221600" cy="75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321" name="Google Shape;321;p41"/>
          <p:cNvSpPr txBox="1">
            <a:spLocks noGrp="1"/>
          </p:cNvSpPr>
          <p:nvPr>
            <p:ph type="title" idx="5"/>
          </p:nvPr>
        </p:nvSpPr>
        <p:spPr>
          <a:xfrm>
            <a:off x="7495800" y="5169892"/>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endParaRPr/>
          </a:p>
        </p:txBody>
      </p:sp>
      <p:sp>
        <p:nvSpPr>
          <p:cNvPr id="322" name="Google Shape;322;p41"/>
          <p:cNvSpPr txBox="1">
            <a:spLocks noGrp="1"/>
          </p:cNvSpPr>
          <p:nvPr>
            <p:ph type="subTitle" idx="6"/>
          </p:nvPr>
        </p:nvSpPr>
        <p:spPr>
          <a:xfrm>
            <a:off x="7060800" y="5501443"/>
            <a:ext cx="3221600" cy="75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323" name="Google Shape;323;p41"/>
          <p:cNvSpPr/>
          <p:nvPr/>
        </p:nvSpPr>
        <p:spPr>
          <a:xfrm rot="10800000">
            <a:off x="9312167" y="-819167"/>
            <a:ext cx="4541200" cy="4403200"/>
          </a:xfrm>
          <a:prstGeom prst="rtTriangle">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24" name="Google Shape;324;p41"/>
          <p:cNvSpPr/>
          <p:nvPr/>
        </p:nvSpPr>
        <p:spPr>
          <a:xfrm rot="10800000">
            <a:off x="9392167" y="-946167"/>
            <a:ext cx="4541200" cy="4403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25" name="Google Shape;325;p41"/>
          <p:cNvSpPr/>
          <p:nvPr/>
        </p:nvSpPr>
        <p:spPr>
          <a:xfrm flipH="1">
            <a:off x="10617867" y="5318167"/>
            <a:ext cx="1807200" cy="17524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26" name="Google Shape;326;p41"/>
          <p:cNvSpPr/>
          <p:nvPr/>
        </p:nvSpPr>
        <p:spPr>
          <a:xfrm>
            <a:off x="9784267" y="5674667"/>
            <a:ext cx="3884400" cy="18220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904478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11390969"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9163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69"/>
        <p:cNvGrpSpPr/>
        <p:nvPr/>
      </p:nvGrpSpPr>
      <p:grpSpPr>
        <a:xfrm>
          <a:off x="0" y="0"/>
          <a:ext cx="0" cy="0"/>
          <a:chOff x="0" y="0"/>
          <a:chExt cx="0" cy="0"/>
        </a:xfrm>
      </p:grpSpPr>
      <p:grpSp>
        <p:nvGrpSpPr>
          <p:cNvPr id="70" name="Google Shape;70;p7"/>
          <p:cNvGrpSpPr/>
          <p:nvPr/>
        </p:nvGrpSpPr>
        <p:grpSpPr>
          <a:xfrm>
            <a:off x="-590308" y="449712"/>
            <a:ext cx="3099600" cy="3099600"/>
            <a:chOff x="-474900" y="321200"/>
            <a:chExt cx="2324700" cy="2324700"/>
          </a:xfrm>
        </p:grpSpPr>
        <p:sp>
          <p:nvSpPr>
            <p:cNvPr id="71" name="Google Shape;71;p7"/>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7"/>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7"/>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7"/>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5" name="Google Shape;75;p7"/>
          <p:cNvSpPr/>
          <p:nvPr/>
        </p:nvSpPr>
        <p:spPr>
          <a:xfrm>
            <a:off x="11408000" y="6101933"/>
            <a:ext cx="580800" cy="580800"/>
          </a:xfrm>
          <a:prstGeom prst="ellipse">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 name="Google Shape;76;p7"/>
          <p:cNvSpPr txBox="1">
            <a:spLocks noGrp="1"/>
          </p:cNvSpPr>
          <p:nvPr>
            <p:ph type="title"/>
          </p:nvPr>
        </p:nvSpPr>
        <p:spPr>
          <a:xfrm>
            <a:off x="609600" y="1554833"/>
            <a:ext cx="6960400" cy="910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77" name="Google Shape;77;p7"/>
          <p:cNvSpPr txBox="1">
            <a:spLocks noGrp="1"/>
          </p:cNvSpPr>
          <p:nvPr>
            <p:ph type="body" idx="1"/>
          </p:nvPr>
        </p:nvSpPr>
        <p:spPr>
          <a:xfrm>
            <a:off x="1426167" y="2610733"/>
            <a:ext cx="2982400" cy="3491200"/>
          </a:xfrm>
          <a:prstGeom prst="rect">
            <a:avLst/>
          </a:prstGeom>
        </p:spPr>
        <p:txBody>
          <a:bodyPr spcFirstLastPara="1" wrap="square" lIns="91425" tIns="91425" rIns="91425" bIns="91425" anchor="t" anchorCtr="0">
            <a:noAutofit/>
          </a:bodyPr>
          <a:lstStyle>
            <a:lvl1pPr marL="609585" lvl="0" indent="-423323">
              <a:spcBef>
                <a:spcPts val="800"/>
              </a:spcBef>
              <a:spcAft>
                <a:spcPts val="0"/>
              </a:spcAft>
              <a:buSzPts val="1400"/>
              <a:buChar char="￮"/>
              <a:defRPr sz="1867"/>
            </a:lvl1pPr>
            <a:lvl2pPr marL="1219170" lvl="1" indent="-423323">
              <a:spcBef>
                <a:spcPts val="0"/>
              </a:spcBef>
              <a:spcAft>
                <a:spcPts val="0"/>
              </a:spcAft>
              <a:buSzPts val="1400"/>
              <a:buChar char="￮"/>
              <a:defRPr sz="1867"/>
            </a:lvl2pPr>
            <a:lvl3pPr marL="1828754" lvl="2" indent="-423323">
              <a:spcBef>
                <a:spcPts val="0"/>
              </a:spcBef>
              <a:spcAft>
                <a:spcPts val="0"/>
              </a:spcAft>
              <a:buSzPts val="1400"/>
              <a:buChar char="￮"/>
              <a:defRPr sz="1867"/>
            </a:lvl3pPr>
            <a:lvl4pPr marL="2438339" lvl="3" indent="-423323">
              <a:spcBef>
                <a:spcPts val="0"/>
              </a:spcBef>
              <a:spcAft>
                <a:spcPts val="0"/>
              </a:spcAft>
              <a:buSzPts val="1400"/>
              <a:buChar char="●"/>
              <a:defRPr sz="1867"/>
            </a:lvl4pPr>
            <a:lvl5pPr marL="3047924" lvl="4" indent="-423323">
              <a:spcBef>
                <a:spcPts val="0"/>
              </a:spcBef>
              <a:spcAft>
                <a:spcPts val="0"/>
              </a:spcAft>
              <a:buSzPts val="1400"/>
              <a:buChar char="○"/>
              <a:defRPr sz="1867"/>
            </a:lvl5pPr>
            <a:lvl6pPr marL="3657509" lvl="5" indent="-423323">
              <a:spcBef>
                <a:spcPts val="0"/>
              </a:spcBef>
              <a:spcAft>
                <a:spcPts val="0"/>
              </a:spcAft>
              <a:buSzPts val="1400"/>
              <a:buChar char="■"/>
              <a:defRPr sz="1867"/>
            </a:lvl6pPr>
            <a:lvl7pPr marL="4267093" lvl="6" indent="-423323">
              <a:spcBef>
                <a:spcPts val="0"/>
              </a:spcBef>
              <a:spcAft>
                <a:spcPts val="0"/>
              </a:spcAft>
              <a:buSzPts val="1400"/>
              <a:buChar char="●"/>
              <a:defRPr sz="1867"/>
            </a:lvl7pPr>
            <a:lvl8pPr marL="4876678" lvl="7" indent="-423323">
              <a:spcBef>
                <a:spcPts val="0"/>
              </a:spcBef>
              <a:spcAft>
                <a:spcPts val="0"/>
              </a:spcAft>
              <a:buSzPts val="1400"/>
              <a:buChar char="○"/>
              <a:defRPr sz="1867"/>
            </a:lvl8pPr>
            <a:lvl9pPr marL="5486263" lvl="8" indent="-423323">
              <a:spcBef>
                <a:spcPts val="0"/>
              </a:spcBef>
              <a:spcAft>
                <a:spcPts val="0"/>
              </a:spcAft>
              <a:buSzPts val="1400"/>
              <a:buChar char="■"/>
              <a:defRPr sz="1867"/>
            </a:lvl9pPr>
          </a:lstStyle>
          <a:p>
            <a:endParaRPr/>
          </a:p>
        </p:txBody>
      </p:sp>
      <p:sp>
        <p:nvSpPr>
          <p:cNvPr id="78" name="Google Shape;78;p7"/>
          <p:cNvSpPr txBox="1">
            <a:spLocks noGrp="1"/>
          </p:cNvSpPr>
          <p:nvPr>
            <p:ph type="body" idx="2"/>
          </p:nvPr>
        </p:nvSpPr>
        <p:spPr>
          <a:xfrm>
            <a:off x="4587809" y="2610733"/>
            <a:ext cx="2982400" cy="3491200"/>
          </a:xfrm>
          <a:prstGeom prst="rect">
            <a:avLst/>
          </a:prstGeom>
        </p:spPr>
        <p:txBody>
          <a:bodyPr spcFirstLastPara="1" wrap="square" lIns="91425" tIns="91425" rIns="91425" bIns="91425" anchor="t" anchorCtr="0">
            <a:noAutofit/>
          </a:bodyPr>
          <a:lstStyle>
            <a:lvl1pPr marL="609585" lvl="0" indent="-423323">
              <a:spcBef>
                <a:spcPts val="800"/>
              </a:spcBef>
              <a:spcAft>
                <a:spcPts val="0"/>
              </a:spcAft>
              <a:buSzPts val="1400"/>
              <a:buChar char="￮"/>
              <a:defRPr sz="1867"/>
            </a:lvl1pPr>
            <a:lvl2pPr marL="1219170" lvl="1" indent="-423323">
              <a:spcBef>
                <a:spcPts val="0"/>
              </a:spcBef>
              <a:spcAft>
                <a:spcPts val="0"/>
              </a:spcAft>
              <a:buSzPts val="1400"/>
              <a:buChar char="￮"/>
              <a:defRPr sz="1867"/>
            </a:lvl2pPr>
            <a:lvl3pPr marL="1828754" lvl="2" indent="-423323">
              <a:spcBef>
                <a:spcPts val="0"/>
              </a:spcBef>
              <a:spcAft>
                <a:spcPts val="0"/>
              </a:spcAft>
              <a:buSzPts val="1400"/>
              <a:buChar char="￮"/>
              <a:defRPr sz="1867"/>
            </a:lvl3pPr>
            <a:lvl4pPr marL="2438339" lvl="3" indent="-423323">
              <a:spcBef>
                <a:spcPts val="0"/>
              </a:spcBef>
              <a:spcAft>
                <a:spcPts val="0"/>
              </a:spcAft>
              <a:buSzPts val="1400"/>
              <a:buChar char="●"/>
              <a:defRPr sz="1867"/>
            </a:lvl4pPr>
            <a:lvl5pPr marL="3047924" lvl="4" indent="-423323">
              <a:spcBef>
                <a:spcPts val="0"/>
              </a:spcBef>
              <a:spcAft>
                <a:spcPts val="0"/>
              </a:spcAft>
              <a:buSzPts val="1400"/>
              <a:buChar char="○"/>
              <a:defRPr sz="1867"/>
            </a:lvl5pPr>
            <a:lvl6pPr marL="3657509" lvl="5" indent="-423323">
              <a:spcBef>
                <a:spcPts val="0"/>
              </a:spcBef>
              <a:spcAft>
                <a:spcPts val="0"/>
              </a:spcAft>
              <a:buSzPts val="1400"/>
              <a:buChar char="■"/>
              <a:defRPr sz="1867"/>
            </a:lvl6pPr>
            <a:lvl7pPr marL="4267093" lvl="6" indent="-423323">
              <a:spcBef>
                <a:spcPts val="0"/>
              </a:spcBef>
              <a:spcAft>
                <a:spcPts val="0"/>
              </a:spcAft>
              <a:buSzPts val="1400"/>
              <a:buChar char="●"/>
              <a:defRPr sz="1867"/>
            </a:lvl7pPr>
            <a:lvl8pPr marL="4876678" lvl="7" indent="-423323">
              <a:spcBef>
                <a:spcPts val="0"/>
              </a:spcBef>
              <a:spcAft>
                <a:spcPts val="0"/>
              </a:spcAft>
              <a:buSzPts val="1400"/>
              <a:buChar char="○"/>
              <a:defRPr sz="1867"/>
            </a:lvl8pPr>
            <a:lvl9pPr marL="5486263" lvl="8" indent="-423323">
              <a:spcBef>
                <a:spcPts val="0"/>
              </a:spcBef>
              <a:spcAft>
                <a:spcPts val="0"/>
              </a:spcAft>
              <a:buSzPts val="1400"/>
              <a:buChar char="■"/>
              <a:defRPr sz="1867"/>
            </a:lvl9pPr>
          </a:lstStyle>
          <a:p>
            <a:endParaRPr/>
          </a:p>
        </p:txBody>
      </p:sp>
      <p:sp>
        <p:nvSpPr>
          <p:cNvPr id="79" name="Google Shape;79;p7"/>
          <p:cNvSpPr txBox="1">
            <a:spLocks noGrp="1"/>
          </p:cNvSpPr>
          <p:nvPr>
            <p:ph type="sldNum" idx="12"/>
          </p:nvPr>
        </p:nvSpPr>
        <p:spPr>
          <a:xfrm>
            <a:off x="11407833" y="6101933"/>
            <a:ext cx="580800" cy="58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ctr"/>
            <a:fld id="{00000000-1234-1234-1234-123412341234}" type="slidenum">
              <a:rPr lang="en" smtClean="0"/>
              <a:pPr algn="ctr"/>
              <a:t>‹#›</a:t>
            </a:fld>
            <a:endParaRPr lang="en"/>
          </a:p>
        </p:txBody>
      </p:sp>
      <p:sp>
        <p:nvSpPr>
          <p:cNvPr id="80" name="Google Shape;80;p7"/>
          <p:cNvSpPr/>
          <p:nvPr/>
        </p:nvSpPr>
        <p:spPr>
          <a:xfrm>
            <a:off x="8108933" y="1018667"/>
            <a:ext cx="4820800" cy="4820800"/>
          </a:xfrm>
          <a:prstGeom prst="ellipse">
            <a:avLst/>
          </a:prstGeom>
          <a:noFill/>
          <a:ln w="9525" cap="flat" cmpd="sng">
            <a:solidFill>
              <a:srgbClr val="E8E8E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 name="Google Shape;81;p7"/>
          <p:cNvSpPr/>
          <p:nvPr/>
        </p:nvSpPr>
        <p:spPr>
          <a:xfrm>
            <a:off x="8363867" y="1273600"/>
            <a:ext cx="4310800" cy="4310800"/>
          </a:xfrm>
          <a:prstGeom prst="ellipse">
            <a:avLst/>
          </a:prstGeom>
          <a:solidFill>
            <a:srgbClr val="000000">
              <a:alpha val="653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86655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9660"/>
          </a:xfrm>
        </p:spPr>
        <p:txBody>
          <a:bodyPr>
            <a:normAutofit/>
          </a:bodyPr>
          <a:lstStyle>
            <a:lvl1pPr algn="ctr">
              <a:defRPr sz="4000"/>
            </a:lvl1pPr>
          </a:lstStyle>
          <a:p>
            <a:r>
              <a:rPr lang="en-US" dirty="0"/>
              <a:t>Click to edit Master title style</a:t>
            </a:r>
          </a:p>
        </p:txBody>
      </p:sp>
    </p:spTree>
    <p:extLst>
      <p:ext uri="{BB962C8B-B14F-4D97-AF65-F5344CB8AC3E}">
        <p14:creationId xmlns:p14="http://schemas.microsoft.com/office/powerpoint/2010/main" val="2065414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chemeClr val="accent1"/>
            </a:gs>
            <a:gs pos="100000">
              <a:schemeClr val="accent2"/>
            </a:gs>
          </a:gsLst>
          <a:lin ang="18900044" scaled="0"/>
        </a:gradFill>
        <a:effectLst/>
      </p:bgPr>
    </p:bg>
    <p:spTree>
      <p:nvGrpSpPr>
        <p:cNvPr id="1" name="Shape 13"/>
        <p:cNvGrpSpPr/>
        <p:nvPr/>
      </p:nvGrpSpPr>
      <p:grpSpPr>
        <a:xfrm>
          <a:off x="0" y="0"/>
          <a:ext cx="0" cy="0"/>
          <a:chOff x="0" y="0"/>
          <a:chExt cx="0" cy="0"/>
        </a:xfrm>
      </p:grpSpPr>
      <p:sp>
        <p:nvSpPr>
          <p:cNvPr id="14" name="Google Shape;14;p3"/>
          <p:cNvSpPr/>
          <p:nvPr/>
        </p:nvSpPr>
        <p:spPr>
          <a:xfrm rot="5400000">
            <a:off x="347000" y="1904933"/>
            <a:ext cx="2334400" cy="3048000"/>
          </a:xfrm>
          <a:prstGeom prst="round2SameRect">
            <a:avLst>
              <a:gd name="adj1" fmla="val 50000"/>
              <a:gd name="adj2" fmla="val 0"/>
            </a:avLst>
          </a:prstGeom>
          <a:solidFill>
            <a:schemeClr val="lt1"/>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pic>
        <p:nvPicPr>
          <p:cNvPr id="15" name="Google Shape;15;p3"/>
          <p:cNvPicPr preferRelativeResize="0"/>
          <p:nvPr/>
        </p:nvPicPr>
        <p:blipFill rotWithShape="1">
          <a:blip r:embed="rId2" cstate="print">
            <a:alphaModFix/>
          </a:blip>
          <a:srcRect/>
          <a:stretch/>
        </p:blipFill>
        <p:spPr>
          <a:xfrm>
            <a:off x="0" y="0"/>
            <a:ext cx="12192000" cy="6858000"/>
          </a:xfrm>
          <a:prstGeom prst="rect">
            <a:avLst/>
          </a:prstGeom>
          <a:noFill/>
          <a:ln>
            <a:noFill/>
          </a:ln>
        </p:spPr>
      </p:pic>
      <p:sp>
        <p:nvSpPr>
          <p:cNvPr id="16" name="Google Shape;16;p3"/>
          <p:cNvSpPr txBox="1">
            <a:spLocks noGrp="1"/>
          </p:cNvSpPr>
          <p:nvPr>
            <p:ph type="ctrTitle"/>
          </p:nvPr>
        </p:nvSpPr>
        <p:spPr>
          <a:xfrm>
            <a:off x="3300367" y="2671833"/>
            <a:ext cx="7751200" cy="890800"/>
          </a:xfrm>
          <a:prstGeom prst="rect">
            <a:avLst/>
          </a:prstGeom>
        </p:spPr>
        <p:txBody>
          <a:bodyPr spcFirstLastPara="1" wrap="square" lIns="0" tIns="0" rIns="0" bIns="0" anchor="b" anchorCtr="0">
            <a:noAutofit/>
          </a:bodyPr>
          <a:lstStyle>
            <a:lvl1pPr lvl="0" rtl="0">
              <a:spcBef>
                <a:spcPts val="0"/>
              </a:spcBef>
              <a:spcAft>
                <a:spcPts val="0"/>
              </a:spcAft>
              <a:buClr>
                <a:schemeClr val="accent5"/>
              </a:buClr>
              <a:buSzPts val="4400"/>
              <a:buNone/>
              <a:defRPr sz="5900">
                <a:solidFill>
                  <a:schemeClr val="accent5"/>
                </a:solidFill>
              </a:defRPr>
            </a:lvl1pPr>
            <a:lvl2pPr lvl="1" rtl="0">
              <a:spcBef>
                <a:spcPts val="0"/>
              </a:spcBef>
              <a:spcAft>
                <a:spcPts val="0"/>
              </a:spcAft>
              <a:buClr>
                <a:schemeClr val="accent5"/>
              </a:buClr>
              <a:buSzPts val="4400"/>
              <a:buNone/>
              <a:defRPr sz="5900">
                <a:solidFill>
                  <a:schemeClr val="accent5"/>
                </a:solidFill>
              </a:defRPr>
            </a:lvl2pPr>
            <a:lvl3pPr lvl="2" rtl="0">
              <a:spcBef>
                <a:spcPts val="0"/>
              </a:spcBef>
              <a:spcAft>
                <a:spcPts val="0"/>
              </a:spcAft>
              <a:buClr>
                <a:schemeClr val="accent5"/>
              </a:buClr>
              <a:buSzPts val="4400"/>
              <a:buNone/>
              <a:defRPr sz="5900">
                <a:solidFill>
                  <a:schemeClr val="accent5"/>
                </a:solidFill>
              </a:defRPr>
            </a:lvl3pPr>
            <a:lvl4pPr lvl="3" rtl="0">
              <a:spcBef>
                <a:spcPts val="0"/>
              </a:spcBef>
              <a:spcAft>
                <a:spcPts val="0"/>
              </a:spcAft>
              <a:buClr>
                <a:schemeClr val="accent5"/>
              </a:buClr>
              <a:buSzPts val="4400"/>
              <a:buNone/>
              <a:defRPr sz="5900">
                <a:solidFill>
                  <a:schemeClr val="accent5"/>
                </a:solidFill>
              </a:defRPr>
            </a:lvl4pPr>
            <a:lvl5pPr lvl="4" rtl="0">
              <a:spcBef>
                <a:spcPts val="0"/>
              </a:spcBef>
              <a:spcAft>
                <a:spcPts val="0"/>
              </a:spcAft>
              <a:buClr>
                <a:schemeClr val="accent5"/>
              </a:buClr>
              <a:buSzPts val="4400"/>
              <a:buNone/>
              <a:defRPr sz="5900">
                <a:solidFill>
                  <a:schemeClr val="accent5"/>
                </a:solidFill>
              </a:defRPr>
            </a:lvl5pPr>
            <a:lvl6pPr lvl="5" rtl="0">
              <a:spcBef>
                <a:spcPts val="0"/>
              </a:spcBef>
              <a:spcAft>
                <a:spcPts val="0"/>
              </a:spcAft>
              <a:buClr>
                <a:schemeClr val="accent5"/>
              </a:buClr>
              <a:buSzPts val="4400"/>
              <a:buNone/>
              <a:defRPr sz="5900">
                <a:solidFill>
                  <a:schemeClr val="accent5"/>
                </a:solidFill>
              </a:defRPr>
            </a:lvl6pPr>
            <a:lvl7pPr lvl="6" rtl="0">
              <a:spcBef>
                <a:spcPts val="0"/>
              </a:spcBef>
              <a:spcAft>
                <a:spcPts val="0"/>
              </a:spcAft>
              <a:buClr>
                <a:schemeClr val="accent5"/>
              </a:buClr>
              <a:buSzPts val="4400"/>
              <a:buNone/>
              <a:defRPr sz="5900">
                <a:solidFill>
                  <a:schemeClr val="accent5"/>
                </a:solidFill>
              </a:defRPr>
            </a:lvl7pPr>
            <a:lvl8pPr lvl="7" rtl="0">
              <a:spcBef>
                <a:spcPts val="0"/>
              </a:spcBef>
              <a:spcAft>
                <a:spcPts val="0"/>
              </a:spcAft>
              <a:buClr>
                <a:schemeClr val="accent5"/>
              </a:buClr>
              <a:buSzPts val="4400"/>
              <a:buNone/>
              <a:defRPr sz="5900">
                <a:solidFill>
                  <a:schemeClr val="accent5"/>
                </a:solidFill>
              </a:defRPr>
            </a:lvl8pPr>
            <a:lvl9pPr lvl="8" rtl="0">
              <a:spcBef>
                <a:spcPts val="0"/>
              </a:spcBef>
              <a:spcAft>
                <a:spcPts val="0"/>
              </a:spcAft>
              <a:buClr>
                <a:schemeClr val="accent5"/>
              </a:buClr>
              <a:buSzPts val="4400"/>
              <a:buNone/>
              <a:defRPr sz="5900">
                <a:solidFill>
                  <a:schemeClr val="accent5"/>
                </a:solidFill>
              </a:defRPr>
            </a:lvl9pPr>
          </a:lstStyle>
          <a:p>
            <a:endParaRPr/>
          </a:p>
        </p:txBody>
      </p:sp>
      <p:sp>
        <p:nvSpPr>
          <p:cNvPr id="17" name="Google Shape;17;p3"/>
          <p:cNvSpPr txBox="1">
            <a:spLocks noGrp="1"/>
          </p:cNvSpPr>
          <p:nvPr>
            <p:ph type="subTitle" idx="1"/>
          </p:nvPr>
        </p:nvSpPr>
        <p:spPr>
          <a:xfrm>
            <a:off x="3300367" y="3692067"/>
            <a:ext cx="7751200" cy="4940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2400"/>
              <a:buNone/>
              <a:defRPr>
                <a:solidFill>
                  <a:schemeClr val="accent4"/>
                </a:solidFill>
              </a:defRPr>
            </a:lvl1pPr>
            <a:lvl2pPr lvl="1" rtl="0">
              <a:spcBef>
                <a:spcPts val="1067"/>
              </a:spcBef>
              <a:spcAft>
                <a:spcPts val="0"/>
              </a:spcAft>
              <a:buClr>
                <a:schemeClr val="accent4"/>
              </a:buClr>
              <a:buSzPts val="3000"/>
              <a:buNone/>
              <a:defRPr sz="4000">
                <a:solidFill>
                  <a:schemeClr val="accent4"/>
                </a:solidFill>
              </a:defRPr>
            </a:lvl2pPr>
            <a:lvl3pPr lvl="2" rtl="0">
              <a:spcBef>
                <a:spcPts val="1067"/>
              </a:spcBef>
              <a:spcAft>
                <a:spcPts val="0"/>
              </a:spcAft>
              <a:buClr>
                <a:schemeClr val="accent4"/>
              </a:buClr>
              <a:buSzPts val="3000"/>
              <a:buNone/>
              <a:defRPr sz="4000">
                <a:solidFill>
                  <a:schemeClr val="accent4"/>
                </a:solidFill>
              </a:defRPr>
            </a:lvl3pPr>
            <a:lvl4pPr lvl="3" rtl="0">
              <a:spcBef>
                <a:spcPts val="1067"/>
              </a:spcBef>
              <a:spcAft>
                <a:spcPts val="0"/>
              </a:spcAft>
              <a:buClr>
                <a:schemeClr val="accent4"/>
              </a:buClr>
              <a:buSzPts val="3000"/>
              <a:buNone/>
              <a:defRPr sz="4000">
                <a:solidFill>
                  <a:schemeClr val="accent4"/>
                </a:solidFill>
              </a:defRPr>
            </a:lvl4pPr>
            <a:lvl5pPr lvl="4" rtl="0">
              <a:spcBef>
                <a:spcPts val="1067"/>
              </a:spcBef>
              <a:spcAft>
                <a:spcPts val="0"/>
              </a:spcAft>
              <a:buClr>
                <a:schemeClr val="accent4"/>
              </a:buClr>
              <a:buSzPts val="3000"/>
              <a:buNone/>
              <a:defRPr sz="4000">
                <a:solidFill>
                  <a:schemeClr val="accent4"/>
                </a:solidFill>
              </a:defRPr>
            </a:lvl5pPr>
            <a:lvl6pPr lvl="5" rtl="0">
              <a:spcBef>
                <a:spcPts val="1067"/>
              </a:spcBef>
              <a:spcAft>
                <a:spcPts val="0"/>
              </a:spcAft>
              <a:buClr>
                <a:schemeClr val="accent4"/>
              </a:buClr>
              <a:buSzPts val="3000"/>
              <a:buNone/>
              <a:defRPr sz="4000">
                <a:solidFill>
                  <a:schemeClr val="accent4"/>
                </a:solidFill>
              </a:defRPr>
            </a:lvl6pPr>
            <a:lvl7pPr lvl="6" rtl="0">
              <a:spcBef>
                <a:spcPts val="1067"/>
              </a:spcBef>
              <a:spcAft>
                <a:spcPts val="0"/>
              </a:spcAft>
              <a:buClr>
                <a:schemeClr val="accent4"/>
              </a:buClr>
              <a:buSzPts val="3000"/>
              <a:buNone/>
              <a:defRPr sz="4000">
                <a:solidFill>
                  <a:schemeClr val="accent4"/>
                </a:solidFill>
              </a:defRPr>
            </a:lvl7pPr>
            <a:lvl8pPr lvl="7" rtl="0">
              <a:spcBef>
                <a:spcPts val="1067"/>
              </a:spcBef>
              <a:spcAft>
                <a:spcPts val="0"/>
              </a:spcAft>
              <a:buClr>
                <a:schemeClr val="accent4"/>
              </a:buClr>
              <a:buSzPts val="3000"/>
              <a:buNone/>
              <a:defRPr sz="4000">
                <a:solidFill>
                  <a:schemeClr val="accent4"/>
                </a:solidFill>
              </a:defRPr>
            </a:lvl8pPr>
            <a:lvl9pPr lvl="8" rtl="0">
              <a:spcBef>
                <a:spcPts val="1067"/>
              </a:spcBef>
              <a:spcAft>
                <a:spcPts val="1067"/>
              </a:spcAft>
              <a:buClr>
                <a:schemeClr val="accent4"/>
              </a:buClr>
              <a:buSzPts val="3000"/>
              <a:buNone/>
              <a:defRPr sz="4000">
                <a:solidFill>
                  <a:schemeClr val="accent4"/>
                </a:solidFill>
              </a:defRPr>
            </a:lvl9pPr>
          </a:lstStyle>
          <a:p>
            <a:endParaRPr/>
          </a:p>
        </p:txBody>
      </p:sp>
    </p:spTree>
    <p:extLst>
      <p:ext uri="{BB962C8B-B14F-4D97-AF65-F5344CB8AC3E}">
        <p14:creationId xmlns:p14="http://schemas.microsoft.com/office/powerpoint/2010/main" val="21023549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6"/>
        <p:cNvGrpSpPr/>
        <p:nvPr/>
      </p:nvGrpSpPr>
      <p:grpSpPr>
        <a:xfrm>
          <a:off x="0" y="0"/>
          <a:ext cx="0" cy="0"/>
          <a:chOff x="0" y="0"/>
          <a:chExt cx="0" cy="0"/>
        </a:xfrm>
      </p:grpSpPr>
      <p:sp>
        <p:nvSpPr>
          <p:cNvPr id="27" name="Google Shape;27;p5"/>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pic>
        <p:nvPicPr>
          <p:cNvPr id="28" name="Google Shape;28;p5"/>
          <p:cNvPicPr preferRelativeResize="0"/>
          <p:nvPr/>
        </p:nvPicPr>
        <p:blipFill rotWithShape="1">
          <a:blip r:embed="rId2" cstate="print">
            <a:alphaModFix/>
          </a:blip>
          <a:srcRect/>
          <a:stretch/>
        </p:blipFill>
        <p:spPr>
          <a:xfrm>
            <a:off x="0" y="0"/>
            <a:ext cx="12192000" cy="6858000"/>
          </a:xfrm>
          <a:prstGeom prst="rect">
            <a:avLst/>
          </a:prstGeom>
          <a:noFill/>
          <a:ln>
            <a:noFill/>
          </a:ln>
        </p:spPr>
      </p:pic>
      <p:sp>
        <p:nvSpPr>
          <p:cNvPr id="29" name="Google Shape;29;p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0" name="Google Shape;30;p5"/>
          <p:cNvSpPr txBox="1">
            <a:spLocks noGrp="1"/>
          </p:cNvSpPr>
          <p:nvPr>
            <p:ph type="body" idx="1"/>
          </p:nvPr>
        </p:nvSpPr>
        <p:spPr>
          <a:xfrm>
            <a:off x="1392633" y="1957833"/>
            <a:ext cx="9610000" cy="3676800"/>
          </a:xfrm>
          <a:prstGeom prst="rect">
            <a:avLst/>
          </a:prstGeom>
        </p:spPr>
        <p:txBody>
          <a:bodyPr spcFirstLastPara="1" wrap="square" lIns="0" tIns="0" rIns="0" bIns="0" anchor="t" anchorCtr="0">
            <a:noAutofit/>
          </a:bodyPr>
          <a:lstStyle>
            <a:lvl1pPr marL="609585" lvl="0" indent="-507987" rtl="0">
              <a:spcBef>
                <a:spcPts val="0"/>
              </a:spcBef>
              <a:spcAft>
                <a:spcPts val="0"/>
              </a:spcAft>
              <a:buSzPts val="2400"/>
              <a:buChar char="●"/>
              <a:defRPr/>
            </a:lvl1pPr>
            <a:lvl2pPr marL="1219170" lvl="1" indent="-507987" rtl="0">
              <a:spcBef>
                <a:spcPts val="1067"/>
              </a:spcBef>
              <a:spcAft>
                <a:spcPts val="0"/>
              </a:spcAft>
              <a:buSzPts val="2400"/>
              <a:buChar char="○"/>
              <a:defRPr/>
            </a:lvl2pPr>
            <a:lvl3pPr marL="1828754" lvl="2" indent="-507987" rtl="0">
              <a:spcBef>
                <a:spcPts val="1067"/>
              </a:spcBef>
              <a:spcAft>
                <a:spcPts val="0"/>
              </a:spcAft>
              <a:buSzPts val="2400"/>
              <a:buChar char="■"/>
              <a:defRPr/>
            </a:lvl3pPr>
            <a:lvl4pPr marL="2438339" lvl="3" indent="-507987" rtl="0">
              <a:spcBef>
                <a:spcPts val="1067"/>
              </a:spcBef>
              <a:spcAft>
                <a:spcPts val="0"/>
              </a:spcAft>
              <a:buSzPts val="2400"/>
              <a:buChar char="●"/>
              <a:defRPr/>
            </a:lvl4pPr>
            <a:lvl5pPr marL="3047924" lvl="4" indent="-507987" rtl="0">
              <a:spcBef>
                <a:spcPts val="1067"/>
              </a:spcBef>
              <a:spcAft>
                <a:spcPts val="0"/>
              </a:spcAft>
              <a:buSzPts val="2400"/>
              <a:buChar char="○"/>
              <a:defRPr/>
            </a:lvl5pPr>
            <a:lvl6pPr marL="3657509" lvl="5" indent="-507987" rtl="0">
              <a:spcBef>
                <a:spcPts val="1067"/>
              </a:spcBef>
              <a:spcAft>
                <a:spcPts val="0"/>
              </a:spcAft>
              <a:buSzPts val="2400"/>
              <a:buChar char="■"/>
              <a:defRPr/>
            </a:lvl6pPr>
            <a:lvl7pPr marL="4267093" lvl="6" indent="-507987" rtl="0">
              <a:spcBef>
                <a:spcPts val="1067"/>
              </a:spcBef>
              <a:spcAft>
                <a:spcPts val="0"/>
              </a:spcAft>
              <a:buSzPts val="2400"/>
              <a:buChar char="●"/>
              <a:defRPr/>
            </a:lvl7pPr>
            <a:lvl8pPr marL="4876678" lvl="7" indent="-507987" rtl="0">
              <a:spcBef>
                <a:spcPts val="1067"/>
              </a:spcBef>
              <a:spcAft>
                <a:spcPts val="0"/>
              </a:spcAft>
              <a:buSzPts val="2400"/>
              <a:buChar char="○"/>
              <a:defRPr/>
            </a:lvl8pPr>
            <a:lvl9pPr marL="5486263" lvl="8" indent="-507987" rtl="0">
              <a:spcBef>
                <a:spcPts val="1067"/>
              </a:spcBef>
              <a:spcAft>
                <a:spcPts val="1067"/>
              </a:spcAft>
              <a:buSzPts val="2400"/>
              <a:buChar char="■"/>
              <a:defRPr/>
            </a:lvl9pPr>
          </a:lstStyle>
          <a:p>
            <a:endParaRPr/>
          </a:p>
        </p:txBody>
      </p:sp>
      <p:sp>
        <p:nvSpPr>
          <p:cNvPr id="31" name="Google Shape;31;p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ctr"/>
            <a:fld id="{00000000-1234-1234-1234-123412341234}" type="slidenum">
              <a:rPr lang="en" smtClean="0"/>
              <a:pPr algn="ctr"/>
              <a:t>‹#›</a:t>
            </a:fld>
            <a:endParaRPr lang="en" dirty="0"/>
          </a:p>
        </p:txBody>
      </p:sp>
    </p:spTree>
    <p:extLst>
      <p:ext uri="{BB962C8B-B14F-4D97-AF65-F5344CB8AC3E}">
        <p14:creationId xmlns:p14="http://schemas.microsoft.com/office/powerpoint/2010/main" val="3666641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2 columns with intro text">
  <p:cSld name="Title + 2 columns with intro text">
    <p:spTree>
      <p:nvGrpSpPr>
        <p:cNvPr id="1" name="Shape 45"/>
        <p:cNvGrpSpPr/>
        <p:nvPr/>
      </p:nvGrpSpPr>
      <p:grpSpPr>
        <a:xfrm>
          <a:off x="0" y="0"/>
          <a:ext cx="0" cy="0"/>
          <a:chOff x="0" y="0"/>
          <a:chExt cx="0" cy="0"/>
        </a:xfrm>
      </p:grpSpPr>
      <p:sp>
        <p:nvSpPr>
          <p:cNvPr id="46" name="Google Shape;46;p8"/>
          <p:cNvSpPr/>
          <p:nvPr/>
        </p:nvSpPr>
        <p:spPr>
          <a:xfrm flipH="1">
            <a:off x="3296500" y="0"/>
            <a:ext cx="150800" cy="68580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121897" tIns="60932" rIns="121897" bIns="60932"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7" name="Google Shape;47;p8"/>
          <p:cNvSpPr/>
          <p:nvPr/>
        </p:nvSpPr>
        <p:spPr>
          <a:xfrm>
            <a:off x="3447300" y="0"/>
            <a:ext cx="8744800" cy="6858000"/>
          </a:xfrm>
          <a:prstGeom prst="rect">
            <a:avLst/>
          </a:prstGeom>
          <a:solidFill>
            <a:srgbClr val="FFFFFF"/>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48" name="Google Shape;48;p8"/>
          <p:cNvSpPr txBox="1">
            <a:spLocks noGrp="1"/>
          </p:cNvSpPr>
          <p:nvPr>
            <p:ph type="title"/>
          </p:nvPr>
        </p:nvSpPr>
        <p:spPr>
          <a:xfrm>
            <a:off x="312600" y="767333"/>
            <a:ext cx="2728400" cy="5308000"/>
          </a:xfrm>
          <a:prstGeom prst="rect">
            <a:avLst/>
          </a:prstGeom>
        </p:spPr>
        <p:txBody>
          <a:bodyPr spcFirstLastPara="1" wrap="square" lIns="121897" tIns="121897" rIns="121897" bIns="121897"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9" name="Google Shape;49;p8"/>
          <p:cNvSpPr txBox="1">
            <a:spLocks noGrp="1"/>
          </p:cNvSpPr>
          <p:nvPr>
            <p:ph type="body" idx="1"/>
          </p:nvPr>
        </p:nvSpPr>
        <p:spPr>
          <a:xfrm>
            <a:off x="4120833" y="767333"/>
            <a:ext cx="7461600" cy="1610400"/>
          </a:xfrm>
          <a:prstGeom prst="rect">
            <a:avLst/>
          </a:prstGeom>
        </p:spPr>
        <p:txBody>
          <a:bodyPr spcFirstLastPara="1" wrap="square" lIns="121897" tIns="121897" rIns="121897" bIns="121897" anchor="t" anchorCtr="0">
            <a:noAutofit/>
          </a:bodyPr>
          <a:lstStyle>
            <a:lvl1pPr marL="609585" lvl="0" indent="-440256" rtl="0">
              <a:spcBef>
                <a:spcPts val="800"/>
              </a:spcBef>
              <a:spcAft>
                <a:spcPts val="0"/>
              </a:spcAft>
              <a:buClr>
                <a:srgbClr val="F67031"/>
              </a:buClr>
              <a:buSzPts val="1600"/>
              <a:buFont typeface="Georgia"/>
              <a:buChar char="▪"/>
              <a:defRPr sz="2100" i="1">
                <a:solidFill>
                  <a:srgbClr val="F67031"/>
                </a:solidFill>
                <a:latin typeface="Georgia"/>
                <a:ea typeface="Georgia"/>
                <a:cs typeface="Georgia"/>
                <a:sym typeface="Georgia"/>
              </a:defRPr>
            </a:lvl1pPr>
            <a:lvl2pPr marL="1219170" lvl="1" indent="-440256" rtl="0">
              <a:spcBef>
                <a:spcPts val="0"/>
              </a:spcBef>
              <a:spcAft>
                <a:spcPts val="0"/>
              </a:spcAft>
              <a:buClr>
                <a:srgbClr val="F67031"/>
              </a:buClr>
              <a:buSzPts val="1600"/>
              <a:buFont typeface="Georgia"/>
              <a:buChar char="-"/>
              <a:defRPr sz="2100" i="1">
                <a:solidFill>
                  <a:srgbClr val="F67031"/>
                </a:solidFill>
                <a:latin typeface="Georgia"/>
                <a:ea typeface="Georgia"/>
                <a:cs typeface="Georgia"/>
                <a:sym typeface="Georgia"/>
              </a:defRPr>
            </a:lvl2pPr>
            <a:lvl3pPr marL="1828754" lvl="2" indent="-440256" rtl="0">
              <a:spcBef>
                <a:spcPts val="0"/>
              </a:spcBef>
              <a:spcAft>
                <a:spcPts val="0"/>
              </a:spcAft>
              <a:buClr>
                <a:srgbClr val="F67031"/>
              </a:buClr>
              <a:buSzPts val="1600"/>
              <a:buFont typeface="Georgia"/>
              <a:buChar char="-"/>
              <a:defRPr sz="2100" i="1">
                <a:solidFill>
                  <a:srgbClr val="F67031"/>
                </a:solidFill>
                <a:latin typeface="Georgia"/>
                <a:ea typeface="Georgia"/>
                <a:cs typeface="Georgia"/>
                <a:sym typeface="Georgia"/>
              </a:defRPr>
            </a:lvl3pPr>
            <a:lvl4pPr marL="2438339" lvl="3" indent="-440256" rtl="0">
              <a:spcBef>
                <a:spcPts val="0"/>
              </a:spcBef>
              <a:spcAft>
                <a:spcPts val="0"/>
              </a:spcAft>
              <a:buClr>
                <a:srgbClr val="F67031"/>
              </a:buClr>
              <a:buSzPts val="1600"/>
              <a:buFont typeface="Georgia"/>
              <a:buChar char="-"/>
              <a:defRPr sz="2100" i="1">
                <a:solidFill>
                  <a:srgbClr val="F67031"/>
                </a:solidFill>
                <a:latin typeface="Georgia"/>
                <a:ea typeface="Georgia"/>
                <a:cs typeface="Georgia"/>
                <a:sym typeface="Georgia"/>
              </a:defRPr>
            </a:lvl4pPr>
            <a:lvl5pPr marL="3047924" lvl="4" indent="-440256" rtl="0">
              <a:spcBef>
                <a:spcPts val="0"/>
              </a:spcBef>
              <a:spcAft>
                <a:spcPts val="0"/>
              </a:spcAft>
              <a:buClr>
                <a:srgbClr val="F67031"/>
              </a:buClr>
              <a:buSzPts val="1600"/>
              <a:buFont typeface="Georgia"/>
              <a:buChar char="-"/>
              <a:defRPr sz="2100" i="1">
                <a:solidFill>
                  <a:srgbClr val="F67031"/>
                </a:solidFill>
                <a:latin typeface="Georgia"/>
                <a:ea typeface="Georgia"/>
                <a:cs typeface="Georgia"/>
                <a:sym typeface="Georgia"/>
              </a:defRPr>
            </a:lvl5pPr>
            <a:lvl6pPr marL="3657509" lvl="5" indent="-440256" rtl="0">
              <a:spcBef>
                <a:spcPts val="0"/>
              </a:spcBef>
              <a:spcAft>
                <a:spcPts val="0"/>
              </a:spcAft>
              <a:buClr>
                <a:srgbClr val="F67031"/>
              </a:buClr>
              <a:buSzPts val="1600"/>
              <a:buFont typeface="Georgia"/>
              <a:buChar char="-"/>
              <a:defRPr sz="2100" i="1">
                <a:solidFill>
                  <a:srgbClr val="F67031"/>
                </a:solidFill>
                <a:latin typeface="Georgia"/>
                <a:ea typeface="Georgia"/>
                <a:cs typeface="Georgia"/>
                <a:sym typeface="Georgia"/>
              </a:defRPr>
            </a:lvl6pPr>
            <a:lvl7pPr marL="4267093" lvl="6" indent="-440256" rtl="0">
              <a:spcBef>
                <a:spcPts val="0"/>
              </a:spcBef>
              <a:spcAft>
                <a:spcPts val="0"/>
              </a:spcAft>
              <a:buClr>
                <a:srgbClr val="F67031"/>
              </a:buClr>
              <a:buSzPts val="1600"/>
              <a:buFont typeface="Georgia"/>
              <a:buChar char="-"/>
              <a:defRPr sz="2100" i="1">
                <a:solidFill>
                  <a:srgbClr val="F67031"/>
                </a:solidFill>
                <a:latin typeface="Georgia"/>
                <a:ea typeface="Georgia"/>
                <a:cs typeface="Georgia"/>
                <a:sym typeface="Georgia"/>
              </a:defRPr>
            </a:lvl7pPr>
            <a:lvl8pPr marL="4876678" lvl="7" indent="-440256" rtl="0">
              <a:spcBef>
                <a:spcPts val="0"/>
              </a:spcBef>
              <a:spcAft>
                <a:spcPts val="0"/>
              </a:spcAft>
              <a:buClr>
                <a:srgbClr val="F67031"/>
              </a:buClr>
              <a:buSzPts val="1600"/>
              <a:buFont typeface="Georgia"/>
              <a:buChar char="-"/>
              <a:defRPr sz="2100" i="1">
                <a:solidFill>
                  <a:srgbClr val="F67031"/>
                </a:solidFill>
                <a:latin typeface="Georgia"/>
                <a:ea typeface="Georgia"/>
                <a:cs typeface="Georgia"/>
                <a:sym typeface="Georgia"/>
              </a:defRPr>
            </a:lvl8pPr>
            <a:lvl9pPr marL="5486263" lvl="8" indent="-440256" rtl="0">
              <a:spcBef>
                <a:spcPts val="0"/>
              </a:spcBef>
              <a:spcAft>
                <a:spcPts val="0"/>
              </a:spcAft>
              <a:buClr>
                <a:srgbClr val="F67031"/>
              </a:buClr>
              <a:buSzPts val="1600"/>
              <a:buFont typeface="Georgia"/>
              <a:buChar char="-"/>
              <a:defRPr sz="2100" i="1">
                <a:solidFill>
                  <a:srgbClr val="F67031"/>
                </a:solidFill>
                <a:latin typeface="Georgia"/>
                <a:ea typeface="Georgia"/>
                <a:cs typeface="Georgia"/>
                <a:sym typeface="Georgia"/>
              </a:defRPr>
            </a:lvl9pPr>
          </a:lstStyle>
          <a:p>
            <a:endParaRPr/>
          </a:p>
        </p:txBody>
      </p:sp>
      <p:sp>
        <p:nvSpPr>
          <p:cNvPr id="50" name="Google Shape;50;p8"/>
          <p:cNvSpPr txBox="1">
            <a:spLocks noGrp="1"/>
          </p:cNvSpPr>
          <p:nvPr>
            <p:ph type="sldNum" idx="12"/>
          </p:nvPr>
        </p:nvSpPr>
        <p:spPr>
          <a:xfrm>
            <a:off x="11409045" y="6333135"/>
            <a:ext cx="731600" cy="524800"/>
          </a:xfrm>
          <a:prstGeom prst="rect">
            <a:avLst/>
          </a:prstGeom>
        </p:spPr>
        <p:txBody>
          <a:bodyPr spcFirstLastPara="1" wrap="square" lIns="121897" tIns="121897" rIns="121897" bIns="121897"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dirty="0"/>
          </a:p>
        </p:txBody>
      </p:sp>
      <p:sp>
        <p:nvSpPr>
          <p:cNvPr id="51" name="Google Shape;51;p8"/>
          <p:cNvSpPr txBox="1">
            <a:spLocks noGrp="1"/>
          </p:cNvSpPr>
          <p:nvPr>
            <p:ph type="body" idx="2"/>
          </p:nvPr>
        </p:nvSpPr>
        <p:spPr>
          <a:xfrm>
            <a:off x="4120833" y="2672433"/>
            <a:ext cx="3636000" cy="3402800"/>
          </a:xfrm>
          <a:prstGeom prst="rect">
            <a:avLst/>
          </a:prstGeom>
        </p:spPr>
        <p:txBody>
          <a:bodyPr spcFirstLastPara="1" wrap="square" lIns="121897" tIns="121897" rIns="121897" bIns="121897" anchor="t" anchorCtr="0">
            <a:noAutofit/>
          </a:bodyPr>
          <a:lstStyle>
            <a:lvl1pPr marL="609585" lvl="0" indent="-397923" rtl="0">
              <a:spcBef>
                <a:spcPts val="800"/>
              </a:spcBef>
              <a:spcAft>
                <a:spcPts val="0"/>
              </a:spcAft>
              <a:buSzPts val="1100"/>
              <a:buChar char="▪"/>
              <a:defRPr sz="1500"/>
            </a:lvl1pPr>
            <a:lvl2pPr marL="1219170" lvl="1" indent="-397923" rtl="0">
              <a:spcBef>
                <a:spcPts val="0"/>
              </a:spcBef>
              <a:spcAft>
                <a:spcPts val="0"/>
              </a:spcAft>
              <a:buSzPts val="1100"/>
              <a:buChar char="-"/>
              <a:defRPr sz="1500"/>
            </a:lvl2pPr>
            <a:lvl3pPr marL="1828754" lvl="2" indent="-397923" rtl="0">
              <a:spcBef>
                <a:spcPts val="0"/>
              </a:spcBef>
              <a:spcAft>
                <a:spcPts val="0"/>
              </a:spcAft>
              <a:buSzPts val="1100"/>
              <a:buChar char="-"/>
              <a:defRPr sz="1500"/>
            </a:lvl3pPr>
            <a:lvl4pPr marL="2438339" lvl="3" indent="-397923" rtl="0">
              <a:spcBef>
                <a:spcPts val="0"/>
              </a:spcBef>
              <a:spcAft>
                <a:spcPts val="0"/>
              </a:spcAft>
              <a:buSzPts val="1100"/>
              <a:buChar char="-"/>
              <a:defRPr sz="1500"/>
            </a:lvl4pPr>
            <a:lvl5pPr marL="3047924" lvl="4" indent="-397923" rtl="0">
              <a:spcBef>
                <a:spcPts val="0"/>
              </a:spcBef>
              <a:spcAft>
                <a:spcPts val="0"/>
              </a:spcAft>
              <a:buSzPts val="1100"/>
              <a:buChar char="-"/>
              <a:defRPr sz="1500"/>
            </a:lvl5pPr>
            <a:lvl6pPr marL="3657509" lvl="5" indent="-397923" rtl="0">
              <a:spcBef>
                <a:spcPts val="0"/>
              </a:spcBef>
              <a:spcAft>
                <a:spcPts val="0"/>
              </a:spcAft>
              <a:buSzPts val="1100"/>
              <a:buChar char="-"/>
              <a:defRPr sz="1500"/>
            </a:lvl6pPr>
            <a:lvl7pPr marL="4267093" lvl="6" indent="-397923" rtl="0">
              <a:spcBef>
                <a:spcPts val="0"/>
              </a:spcBef>
              <a:spcAft>
                <a:spcPts val="0"/>
              </a:spcAft>
              <a:buSzPts val="1100"/>
              <a:buChar char="-"/>
              <a:defRPr sz="1500"/>
            </a:lvl7pPr>
            <a:lvl8pPr marL="4876678" lvl="7" indent="-397923" rtl="0">
              <a:spcBef>
                <a:spcPts val="0"/>
              </a:spcBef>
              <a:spcAft>
                <a:spcPts val="0"/>
              </a:spcAft>
              <a:buSzPts val="1100"/>
              <a:buChar char="-"/>
              <a:defRPr sz="1500"/>
            </a:lvl8pPr>
            <a:lvl9pPr marL="5486263" lvl="8" indent="-397923" rtl="0">
              <a:spcBef>
                <a:spcPts val="0"/>
              </a:spcBef>
              <a:spcAft>
                <a:spcPts val="0"/>
              </a:spcAft>
              <a:buSzPts val="1100"/>
              <a:buChar char="-"/>
              <a:defRPr sz="1500"/>
            </a:lvl9pPr>
          </a:lstStyle>
          <a:p>
            <a:endParaRPr/>
          </a:p>
        </p:txBody>
      </p:sp>
      <p:sp>
        <p:nvSpPr>
          <p:cNvPr id="52" name="Google Shape;52;p8"/>
          <p:cNvSpPr txBox="1">
            <a:spLocks noGrp="1"/>
          </p:cNvSpPr>
          <p:nvPr>
            <p:ph type="body" idx="3"/>
          </p:nvPr>
        </p:nvSpPr>
        <p:spPr>
          <a:xfrm>
            <a:off x="7946325" y="2672433"/>
            <a:ext cx="3636000" cy="3402800"/>
          </a:xfrm>
          <a:prstGeom prst="rect">
            <a:avLst/>
          </a:prstGeom>
        </p:spPr>
        <p:txBody>
          <a:bodyPr spcFirstLastPara="1" wrap="square" lIns="121897" tIns="121897" rIns="121897" bIns="121897" anchor="t" anchorCtr="0">
            <a:noAutofit/>
          </a:bodyPr>
          <a:lstStyle>
            <a:lvl1pPr marL="609585" lvl="0" indent="-397923" rtl="0">
              <a:spcBef>
                <a:spcPts val="800"/>
              </a:spcBef>
              <a:spcAft>
                <a:spcPts val="0"/>
              </a:spcAft>
              <a:buSzPts val="1100"/>
              <a:buChar char="▪"/>
              <a:defRPr sz="1500"/>
            </a:lvl1pPr>
            <a:lvl2pPr marL="1219170" lvl="1" indent="-397923" rtl="0">
              <a:spcBef>
                <a:spcPts val="0"/>
              </a:spcBef>
              <a:spcAft>
                <a:spcPts val="0"/>
              </a:spcAft>
              <a:buSzPts val="1100"/>
              <a:buChar char="-"/>
              <a:defRPr sz="1500"/>
            </a:lvl2pPr>
            <a:lvl3pPr marL="1828754" lvl="2" indent="-397923" rtl="0">
              <a:spcBef>
                <a:spcPts val="0"/>
              </a:spcBef>
              <a:spcAft>
                <a:spcPts val="0"/>
              </a:spcAft>
              <a:buSzPts val="1100"/>
              <a:buChar char="-"/>
              <a:defRPr sz="1500"/>
            </a:lvl3pPr>
            <a:lvl4pPr marL="2438339" lvl="3" indent="-397923" rtl="0">
              <a:spcBef>
                <a:spcPts val="0"/>
              </a:spcBef>
              <a:spcAft>
                <a:spcPts val="0"/>
              </a:spcAft>
              <a:buSzPts val="1100"/>
              <a:buChar char="-"/>
              <a:defRPr sz="1500"/>
            </a:lvl4pPr>
            <a:lvl5pPr marL="3047924" lvl="4" indent="-397923" rtl="0">
              <a:spcBef>
                <a:spcPts val="0"/>
              </a:spcBef>
              <a:spcAft>
                <a:spcPts val="0"/>
              </a:spcAft>
              <a:buSzPts val="1100"/>
              <a:buChar char="-"/>
              <a:defRPr sz="1500"/>
            </a:lvl5pPr>
            <a:lvl6pPr marL="3657509" lvl="5" indent="-397923" rtl="0">
              <a:spcBef>
                <a:spcPts val="0"/>
              </a:spcBef>
              <a:spcAft>
                <a:spcPts val="0"/>
              </a:spcAft>
              <a:buSzPts val="1100"/>
              <a:buChar char="-"/>
              <a:defRPr sz="1500"/>
            </a:lvl6pPr>
            <a:lvl7pPr marL="4267093" lvl="6" indent="-397923" rtl="0">
              <a:spcBef>
                <a:spcPts val="0"/>
              </a:spcBef>
              <a:spcAft>
                <a:spcPts val="0"/>
              </a:spcAft>
              <a:buSzPts val="1100"/>
              <a:buChar char="-"/>
              <a:defRPr sz="1500"/>
            </a:lvl7pPr>
            <a:lvl8pPr marL="4876678" lvl="7" indent="-397923" rtl="0">
              <a:spcBef>
                <a:spcPts val="0"/>
              </a:spcBef>
              <a:spcAft>
                <a:spcPts val="0"/>
              </a:spcAft>
              <a:buSzPts val="1100"/>
              <a:buChar char="-"/>
              <a:defRPr sz="1500"/>
            </a:lvl8pPr>
            <a:lvl9pPr marL="5486263" lvl="8" indent="-397923" rtl="0">
              <a:spcBef>
                <a:spcPts val="0"/>
              </a:spcBef>
              <a:spcAft>
                <a:spcPts val="0"/>
              </a:spcAft>
              <a:buSzPts val="1100"/>
              <a:buChar char="-"/>
              <a:defRPr sz="1500"/>
            </a:lvl9pPr>
          </a:lstStyle>
          <a:p>
            <a:endParaRPr/>
          </a:p>
        </p:txBody>
      </p:sp>
    </p:spTree>
    <p:extLst>
      <p:ext uri="{BB962C8B-B14F-4D97-AF65-F5344CB8AC3E}">
        <p14:creationId xmlns:p14="http://schemas.microsoft.com/office/powerpoint/2010/main" val="3408380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06C2FC-693D-447B-B90F-9B18A4775CB0}" type="datetimeFigureOut">
              <a:rPr lang="en-IN" smtClean="0"/>
              <a:t>07-09-2023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9AFB9C-D375-4AF7-940F-589D65BF7883}" type="slidenum">
              <a:rPr lang="en-IN" smtClean="0"/>
              <a:t>‹#›</a:t>
            </a:fld>
            <a:endParaRPr lang="en-IN"/>
          </a:p>
        </p:txBody>
      </p:sp>
    </p:spTree>
    <p:extLst>
      <p:ext uri="{BB962C8B-B14F-4D97-AF65-F5344CB8AC3E}">
        <p14:creationId xmlns:p14="http://schemas.microsoft.com/office/powerpoint/2010/main" val="19952710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accent1"/>
        </a:solidFill>
        <a:effectLst/>
      </p:bgPr>
    </p:bg>
    <p:spTree>
      <p:nvGrpSpPr>
        <p:cNvPr id="1" name="Shape 12"/>
        <p:cNvGrpSpPr/>
        <p:nvPr/>
      </p:nvGrpSpPr>
      <p:grpSpPr>
        <a:xfrm>
          <a:off x="0" y="0"/>
          <a:ext cx="0" cy="0"/>
          <a:chOff x="0" y="0"/>
          <a:chExt cx="0" cy="0"/>
        </a:xfrm>
      </p:grpSpPr>
      <p:sp>
        <p:nvSpPr>
          <p:cNvPr id="13" name="Google Shape;13;p3"/>
          <p:cNvSpPr/>
          <p:nvPr/>
        </p:nvSpPr>
        <p:spPr>
          <a:xfrm>
            <a:off x="950967" y="1079267"/>
            <a:ext cx="1350000" cy="1092800"/>
          </a:xfrm>
          <a:prstGeom prst="homePlate">
            <a:avLst>
              <a:gd name="adj" fmla="val 31917"/>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2"/>
              </a:solidFill>
            </a:endParaRPr>
          </a:p>
        </p:txBody>
      </p:sp>
      <p:sp>
        <p:nvSpPr>
          <p:cNvPr id="14" name="Google Shape;14;p3"/>
          <p:cNvSpPr txBox="1">
            <a:spLocks noGrp="1"/>
          </p:cNvSpPr>
          <p:nvPr>
            <p:ph type="title"/>
          </p:nvPr>
        </p:nvSpPr>
        <p:spPr>
          <a:xfrm>
            <a:off x="950967" y="2263200"/>
            <a:ext cx="4126400" cy="1377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BA68C8"/>
              </a:buClr>
              <a:buSzPts val="3600"/>
              <a:buFont typeface="Montserrat ExtraBold"/>
              <a:buNone/>
              <a:defRPr sz="4800"/>
            </a:lvl1pPr>
            <a:lvl2pPr lvl="1" rtl="0">
              <a:spcBef>
                <a:spcPts val="0"/>
              </a:spcBef>
              <a:spcAft>
                <a:spcPts val="0"/>
              </a:spcAft>
              <a:buSzPts val="3600"/>
              <a:buFont typeface="Montserrat ExtraBold"/>
              <a:buNone/>
              <a:defRPr sz="4800">
                <a:latin typeface="Montserrat ExtraBold"/>
                <a:ea typeface="Montserrat ExtraBold"/>
                <a:cs typeface="Montserrat ExtraBold"/>
                <a:sym typeface="Montserrat ExtraBold"/>
              </a:defRPr>
            </a:lvl2pPr>
            <a:lvl3pPr lvl="2" rtl="0">
              <a:spcBef>
                <a:spcPts val="0"/>
              </a:spcBef>
              <a:spcAft>
                <a:spcPts val="0"/>
              </a:spcAft>
              <a:buSzPts val="3600"/>
              <a:buFont typeface="Montserrat ExtraBold"/>
              <a:buNone/>
              <a:defRPr sz="4800">
                <a:latin typeface="Montserrat ExtraBold"/>
                <a:ea typeface="Montserrat ExtraBold"/>
                <a:cs typeface="Montserrat ExtraBold"/>
                <a:sym typeface="Montserrat ExtraBold"/>
              </a:defRPr>
            </a:lvl3pPr>
            <a:lvl4pPr lvl="3" rtl="0">
              <a:spcBef>
                <a:spcPts val="0"/>
              </a:spcBef>
              <a:spcAft>
                <a:spcPts val="0"/>
              </a:spcAft>
              <a:buSzPts val="3600"/>
              <a:buFont typeface="Montserrat ExtraBold"/>
              <a:buNone/>
              <a:defRPr sz="4800">
                <a:latin typeface="Montserrat ExtraBold"/>
                <a:ea typeface="Montserrat ExtraBold"/>
                <a:cs typeface="Montserrat ExtraBold"/>
                <a:sym typeface="Montserrat ExtraBold"/>
              </a:defRPr>
            </a:lvl4pPr>
            <a:lvl5pPr lvl="4" rtl="0">
              <a:spcBef>
                <a:spcPts val="0"/>
              </a:spcBef>
              <a:spcAft>
                <a:spcPts val="0"/>
              </a:spcAft>
              <a:buSzPts val="3600"/>
              <a:buFont typeface="Montserrat ExtraBold"/>
              <a:buNone/>
              <a:defRPr sz="4800">
                <a:latin typeface="Montserrat ExtraBold"/>
                <a:ea typeface="Montserrat ExtraBold"/>
                <a:cs typeface="Montserrat ExtraBold"/>
                <a:sym typeface="Montserrat ExtraBold"/>
              </a:defRPr>
            </a:lvl5pPr>
            <a:lvl6pPr lvl="5" rtl="0">
              <a:spcBef>
                <a:spcPts val="0"/>
              </a:spcBef>
              <a:spcAft>
                <a:spcPts val="0"/>
              </a:spcAft>
              <a:buSzPts val="3600"/>
              <a:buFont typeface="Montserrat ExtraBold"/>
              <a:buNone/>
              <a:defRPr sz="4800">
                <a:latin typeface="Montserrat ExtraBold"/>
                <a:ea typeface="Montserrat ExtraBold"/>
                <a:cs typeface="Montserrat ExtraBold"/>
                <a:sym typeface="Montserrat ExtraBold"/>
              </a:defRPr>
            </a:lvl6pPr>
            <a:lvl7pPr lvl="6" rtl="0">
              <a:spcBef>
                <a:spcPts val="0"/>
              </a:spcBef>
              <a:spcAft>
                <a:spcPts val="0"/>
              </a:spcAft>
              <a:buSzPts val="3600"/>
              <a:buFont typeface="Montserrat ExtraBold"/>
              <a:buNone/>
              <a:defRPr sz="4800">
                <a:latin typeface="Montserrat ExtraBold"/>
                <a:ea typeface="Montserrat ExtraBold"/>
                <a:cs typeface="Montserrat ExtraBold"/>
                <a:sym typeface="Montserrat ExtraBold"/>
              </a:defRPr>
            </a:lvl7pPr>
            <a:lvl8pPr lvl="7" rtl="0">
              <a:spcBef>
                <a:spcPts val="0"/>
              </a:spcBef>
              <a:spcAft>
                <a:spcPts val="0"/>
              </a:spcAft>
              <a:buSzPts val="3600"/>
              <a:buFont typeface="Montserrat ExtraBold"/>
              <a:buNone/>
              <a:defRPr sz="4800">
                <a:latin typeface="Montserrat ExtraBold"/>
                <a:ea typeface="Montserrat ExtraBold"/>
                <a:cs typeface="Montserrat ExtraBold"/>
                <a:sym typeface="Montserrat ExtraBold"/>
              </a:defRPr>
            </a:lvl8pPr>
            <a:lvl9pPr lvl="8" rtl="0">
              <a:spcBef>
                <a:spcPts val="0"/>
              </a:spcBef>
              <a:spcAft>
                <a:spcPts val="0"/>
              </a:spcAft>
              <a:buSzPts val="3600"/>
              <a:buFont typeface="Montserrat ExtraBold"/>
              <a:buNone/>
              <a:defRPr sz="4800">
                <a:latin typeface="Montserrat ExtraBold"/>
                <a:ea typeface="Montserrat ExtraBold"/>
                <a:cs typeface="Montserrat ExtraBold"/>
                <a:sym typeface="Montserrat ExtraBold"/>
              </a:defRPr>
            </a:lvl9pPr>
          </a:lstStyle>
          <a:p>
            <a:endParaRPr/>
          </a:p>
        </p:txBody>
      </p:sp>
      <p:sp>
        <p:nvSpPr>
          <p:cNvPr id="15" name="Google Shape;15;p3"/>
          <p:cNvSpPr txBox="1">
            <a:spLocks noGrp="1"/>
          </p:cNvSpPr>
          <p:nvPr>
            <p:ph type="subTitle" idx="1"/>
          </p:nvPr>
        </p:nvSpPr>
        <p:spPr>
          <a:xfrm>
            <a:off x="950967" y="3451900"/>
            <a:ext cx="3347200" cy="1012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Roboto"/>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16" name="Google Shape;16;p3"/>
          <p:cNvSpPr txBox="1">
            <a:spLocks noGrp="1"/>
          </p:cNvSpPr>
          <p:nvPr>
            <p:ph type="title" idx="2" hasCustomPrompt="1"/>
          </p:nvPr>
        </p:nvSpPr>
        <p:spPr>
          <a:xfrm>
            <a:off x="950967" y="1190133"/>
            <a:ext cx="1238400" cy="83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6000"/>
              <a:buFont typeface="Montserrat ExtraBold"/>
              <a:buNone/>
              <a:defRPr sz="4800">
                <a:solidFill>
                  <a:schemeClr val="accent1"/>
                </a:solidFill>
              </a:defRPr>
            </a:lvl1pPr>
            <a:lvl2pPr lvl="1" algn="ctr" rtl="0">
              <a:spcBef>
                <a:spcPts val="0"/>
              </a:spcBef>
              <a:spcAft>
                <a:spcPts val="0"/>
              </a:spcAft>
              <a:buClr>
                <a:schemeClr val="lt1"/>
              </a:buClr>
              <a:buSzPts val="6000"/>
              <a:buFont typeface="Montserrat ExtraBold"/>
              <a:buNone/>
              <a:defRPr sz="8000">
                <a:solidFill>
                  <a:schemeClr val="lt1"/>
                </a:solidFill>
                <a:latin typeface="Montserrat ExtraBold"/>
                <a:ea typeface="Montserrat ExtraBold"/>
                <a:cs typeface="Montserrat ExtraBold"/>
                <a:sym typeface="Montserrat ExtraBold"/>
              </a:defRPr>
            </a:lvl2pPr>
            <a:lvl3pPr lvl="2" algn="ctr" rtl="0">
              <a:spcBef>
                <a:spcPts val="0"/>
              </a:spcBef>
              <a:spcAft>
                <a:spcPts val="0"/>
              </a:spcAft>
              <a:buClr>
                <a:schemeClr val="lt1"/>
              </a:buClr>
              <a:buSzPts val="6000"/>
              <a:buFont typeface="Montserrat ExtraBold"/>
              <a:buNone/>
              <a:defRPr sz="8000">
                <a:solidFill>
                  <a:schemeClr val="lt1"/>
                </a:solidFill>
                <a:latin typeface="Montserrat ExtraBold"/>
                <a:ea typeface="Montserrat ExtraBold"/>
                <a:cs typeface="Montserrat ExtraBold"/>
                <a:sym typeface="Montserrat ExtraBold"/>
              </a:defRPr>
            </a:lvl3pPr>
            <a:lvl4pPr lvl="3" algn="ctr" rtl="0">
              <a:spcBef>
                <a:spcPts val="0"/>
              </a:spcBef>
              <a:spcAft>
                <a:spcPts val="0"/>
              </a:spcAft>
              <a:buClr>
                <a:schemeClr val="lt1"/>
              </a:buClr>
              <a:buSzPts val="6000"/>
              <a:buFont typeface="Montserrat ExtraBold"/>
              <a:buNone/>
              <a:defRPr sz="8000">
                <a:solidFill>
                  <a:schemeClr val="lt1"/>
                </a:solidFill>
                <a:latin typeface="Montserrat ExtraBold"/>
                <a:ea typeface="Montserrat ExtraBold"/>
                <a:cs typeface="Montserrat ExtraBold"/>
                <a:sym typeface="Montserrat ExtraBold"/>
              </a:defRPr>
            </a:lvl4pPr>
            <a:lvl5pPr lvl="4" algn="ctr" rtl="0">
              <a:spcBef>
                <a:spcPts val="0"/>
              </a:spcBef>
              <a:spcAft>
                <a:spcPts val="0"/>
              </a:spcAft>
              <a:buClr>
                <a:schemeClr val="lt1"/>
              </a:buClr>
              <a:buSzPts val="6000"/>
              <a:buFont typeface="Montserrat ExtraBold"/>
              <a:buNone/>
              <a:defRPr sz="8000">
                <a:solidFill>
                  <a:schemeClr val="lt1"/>
                </a:solidFill>
                <a:latin typeface="Montserrat ExtraBold"/>
                <a:ea typeface="Montserrat ExtraBold"/>
                <a:cs typeface="Montserrat ExtraBold"/>
                <a:sym typeface="Montserrat ExtraBold"/>
              </a:defRPr>
            </a:lvl5pPr>
            <a:lvl6pPr lvl="5" algn="ctr" rtl="0">
              <a:spcBef>
                <a:spcPts val="0"/>
              </a:spcBef>
              <a:spcAft>
                <a:spcPts val="0"/>
              </a:spcAft>
              <a:buClr>
                <a:schemeClr val="lt1"/>
              </a:buClr>
              <a:buSzPts val="6000"/>
              <a:buFont typeface="Montserrat ExtraBold"/>
              <a:buNone/>
              <a:defRPr sz="8000">
                <a:solidFill>
                  <a:schemeClr val="lt1"/>
                </a:solidFill>
                <a:latin typeface="Montserrat ExtraBold"/>
                <a:ea typeface="Montserrat ExtraBold"/>
                <a:cs typeface="Montserrat ExtraBold"/>
                <a:sym typeface="Montserrat ExtraBold"/>
              </a:defRPr>
            </a:lvl6pPr>
            <a:lvl7pPr lvl="6" algn="ctr" rtl="0">
              <a:spcBef>
                <a:spcPts val="0"/>
              </a:spcBef>
              <a:spcAft>
                <a:spcPts val="0"/>
              </a:spcAft>
              <a:buClr>
                <a:schemeClr val="lt1"/>
              </a:buClr>
              <a:buSzPts val="6000"/>
              <a:buFont typeface="Montserrat ExtraBold"/>
              <a:buNone/>
              <a:defRPr sz="8000">
                <a:solidFill>
                  <a:schemeClr val="lt1"/>
                </a:solidFill>
                <a:latin typeface="Montserrat ExtraBold"/>
                <a:ea typeface="Montserrat ExtraBold"/>
                <a:cs typeface="Montserrat ExtraBold"/>
                <a:sym typeface="Montserrat ExtraBold"/>
              </a:defRPr>
            </a:lvl7pPr>
            <a:lvl8pPr lvl="7" algn="ctr" rtl="0">
              <a:spcBef>
                <a:spcPts val="0"/>
              </a:spcBef>
              <a:spcAft>
                <a:spcPts val="0"/>
              </a:spcAft>
              <a:buClr>
                <a:schemeClr val="lt1"/>
              </a:buClr>
              <a:buSzPts val="6000"/>
              <a:buFont typeface="Montserrat ExtraBold"/>
              <a:buNone/>
              <a:defRPr sz="8000">
                <a:solidFill>
                  <a:schemeClr val="lt1"/>
                </a:solidFill>
                <a:latin typeface="Montserrat ExtraBold"/>
                <a:ea typeface="Montserrat ExtraBold"/>
                <a:cs typeface="Montserrat ExtraBold"/>
                <a:sym typeface="Montserrat ExtraBold"/>
              </a:defRPr>
            </a:lvl8pPr>
            <a:lvl9pPr lvl="8" algn="ctr" rtl="0">
              <a:spcBef>
                <a:spcPts val="0"/>
              </a:spcBef>
              <a:spcAft>
                <a:spcPts val="0"/>
              </a:spcAft>
              <a:buClr>
                <a:schemeClr val="lt1"/>
              </a:buClr>
              <a:buSzPts val="6000"/>
              <a:buFont typeface="Montserrat ExtraBold"/>
              <a:buNone/>
              <a:defRPr sz="8000">
                <a:solidFill>
                  <a:schemeClr val="lt1"/>
                </a:solidFill>
                <a:latin typeface="Montserrat ExtraBold"/>
                <a:ea typeface="Montserrat ExtraBold"/>
                <a:cs typeface="Montserrat ExtraBold"/>
                <a:sym typeface="Montserrat ExtraBold"/>
              </a:defRPr>
            </a:lvl9pPr>
          </a:lstStyle>
          <a:p>
            <a:r>
              <a:t>xx%</a:t>
            </a:r>
          </a:p>
        </p:txBody>
      </p:sp>
      <p:sp>
        <p:nvSpPr>
          <p:cNvPr id="17" name="Google Shape;17;p3"/>
          <p:cNvSpPr/>
          <p:nvPr/>
        </p:nvSpPr>
        <p:spPr>
          <a:xfrm rot="10800000">
            <a:off x="6099667" y="-2267"/>
            <a:ext cx="6110000" cy="6866400"/>
          </a:xfrm>
          <a:prstGeom prst="homePlate">
            <a:avLst>
              <a:gd name="adj" fmla="val 16392"/>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26186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06C2FC-693D-447B-B90F-9B18A4775CB0}" type="datetimeFigureOut">
              <a:rPr lang="en-IN" smtClean="0"/>
              <a:t>07-09-2023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9AFB9C-D375-4AF7-940F-589D65BF7883}" type="slidenum">
              <a:rPr lang="en-IN" smtClean="0"/>
              <a:t>‹#›</a:t>
            </a:fld>
            <a:endParaRPr lang="en-IN"/>
          </a:p>
        </p:txBody>
      </p:sp>
    </p:spTree>
    <p:extLst>
      <p:ext uri="{BB962C8B-B14F-4D97-AF65-F5344CB8AC3E}">
        <p14:creationId xmlns:p14="http://schemas.microsoft.com/office/powerpoint/2010/main" val="2084100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006C2FC-693D-447B-B90F-9B18A4775CB0}" type="datetimeFigureOut">
              <a:rPr lang="en-IN" smtClean="0"/>
              <a:t>07-09-2023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9AFB9C-D375-4AF7-940F-589D65BF7883}" type="slidenum">
              <a:rPr lang="en-IN" smtClean="0"/>
              <a:t>‹#›</a:t>
            </a:fld>
            <a:endParaRPr lang="en-IN"/>
          </a:p>
        </p:txBody>
      </p:sp>
    </p:spTree>
    <p:extLst>
      <p:ext uri="{BB962C8B-B14F-4D97-AF65-F5344CB8AC3E}">
        <p14:creationId xmlns:p14="http://schemas.microsoft.com/office/powerpoint/2010/main" val="239341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006C2FC-693D-447B-B90F-9B18A4775CB0}" type="datetimeFigureOut">
              <a:rPr lang="en-IN" smtClean="0"/>
              <a:t>07-09-2023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9AFB9C-D375-4AF7-940F-589D65BF7883}" type="slidenum">
              <a:rPr lang="en-IN" smtClean="0"/>
              <a:t>‹#›</a:t>
            </a:fld>
            <a:endParaRPr lang="en-IN"/>
          </a:p>
        </p:txBody>
      </p:sp>
    </p:spTree>
    <p:extLst>
      <p:ext uri="{BB962C8B-B14F-4D97-AF65-F5344CB8AC3E}">
        <p14:creationId xmlns:p14="http://schemas.microsoft.com/office/powerpoint/2010/main" val="4242511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006C2FC-693D-447B-B90F-9B18A4775CB0}" type="datetimeFigureOut">
              <a:rPr lang="en-IN" smtClean="0"/>
              <a:t>07-09-2023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9AFB9C-D375-4AF7-940F-589D65BF7883}" type="slidenum">
              <a:rPr lang="en-IN" smtClean="0"/>
              <a:t>‹#›</a:t>
            </a:fld>
            <a:endParaRPr lang="en-IN"/>
          </a:p>
        </p:txBody>
      </p:sp>
    </p:spTree>
    <p:extLst>
      <p:ext uri="{BB962C8B-B14F-4D97-AF65-F5344CB8AC3E}">
        <p14:creationId xmlns:p14="http://schemas.microsoft.com/office/powerpoint/2010/main" val="87630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06C2FC-693D-447B-B90F-9B18A4775CB0}" type="datetimeFigureOut">
              <a:rPr lang="en-IN" smtClean="0"/>
              <a:t>07-09-2023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9AFB9C-D375-4AF7-940F-589D65BF7883}" type="slidenum">
              <a:rPr lang="en-IN" smtClean="0"/>
              <a:t>‹#›</a:t>
            </a:fld>
            <a:endParaRPr lang="en-IN"/>
          </a:p>
        </p:txBody>
      </p:sp>
    </p:spTree>
    <p:extLst>
      <p:ext uri="{BB962C8B-B14F-4D97-AF65-F5344CB8AC3E}">
        <p14:creationId xmlns:p14="http://schemas.microsoft.com/office/powerpoint/2010/main" val="531611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06C2FC-693D-447B-B90F-9B18A4775CB0}" type="datetimeFigureOut">
              <a:rPr lang="en-IN" smtClean="0"/>
              <a:t>07-09-2023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9AFB9C-D375-4AF7-940F-589D65BF7883}" type="slidenum">
              <a:rPr lang="en-IN" smtClean="0"/>
              <a:t>‹#›</a:t>
            </a:fld>
            <a:endParaRPr lang="en-IN"/>
          </a:p>
        </p:txBody>
      </p:sp>
    </p:spTree>
    <p:extLst>
      <p:ext uri="{BB962C8B-B14F-4D97-AF65-F5344CB8AC3E}">
        <p14:creationId xmlns:p14="http://schemas.microsoft.com/office/powerpoint/2010/main" val="354454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06C2FC-693D-447B-B90F-9B18A4775CB0}" type="datetimeFigureOut">
              <a:rPr lang="en-IN" smtClean="0"/>
              <a:t>07-09-2023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9AFB9C-D375-4AF7-940F-589D65BF7883}" type="slidenum">
              <a:rPr lang="en-IN" smtClean="0"/>
              <a:t>‹#›</a:t>
            </a:fld>
            <a:endParaRPr lang="en-IN"/>
          </a:p>
        </p:txBody>
      </p:sp>
    </p:spTree>
    <p:extLst>
      <p:ext uri="{BB962C8B-B14F-4D97-AF65-F5344CB8AC3E}">
        <p14:creationId xmlns:p14="http://schemas.microsoft.com/office/powerpoint/2010/main" val="503424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06C2FC-693D-447B-B90F-9B18A4775CB0}" type="datetimeFigureOut">
              <a:rPr lang="en-IN" smtClean="0"/>
              <a:t>07-09-2023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9AFB9C-D375-4AF7-940F-589D65BF7883}" type="slidenum">
              <a:rPr lang="en-IN" smtClean="0"/>
              <a:t>‹#›</a:t>
            </a:fld>
            <a:endParaRPr lang="en-IN"/>
          </a:p>
        </p:txBody>
      </p:sp>
    </p:spTree>
    <p:extLst>
      <p:ext uri="{BB962C8B-B14F-4D97-AF65-F5344CB8AC3E}">
        <p14:creationId xmlns:p14="http://schemas.microsoft.com/office/powerpoint/2010/main" val="3427128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hyperlink" Target="https://www.ccilindia.com/Research/Statistics/Pages/CCILTBILLIndex.aspx" TargetMode="Externa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hyperlink" Target="https://aric.adb.org/database/economic-financial-indicators" TargetMode="Externa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 Id="rId5" Type="http://schemas.openxmlformats.org/officeDocument/2006/relationships/chart" Target="../charts/chart4.xml"/><Relationship Id="rId4" Type="http://schemas.openxmlformats.org/officeDocument/2006/relationships/chart" Target="../charts/chart3.xml"/></Relationships>
</file>

<file path=ppt/slides/_rels/slide3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 Id="rId5" Type="http://schemas.openxmlformats.org/officeDocument/2006/relationships/chart" Target="../charts/chart8.xml"/><Relationship Id="rId4" Type="http://schemas.openxmlformats.org/officeDocument/2006/relationships/chart" Target="../charts/chart7.xml"/></Relationships>
</file>

<file path=ppt/slides/_rels/slide3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 Id="rId5" Type="http://schemas.openxmlformats.org/officeDocument/2006/relationships/chart" Target="../charts/chart12.xml"/><Relationship Id="rId4" Type="http://schemas.openxmlformats.org/officeDocument/2006/relationships/chart" Target="../charts/char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7.xml"/><Relationship Id="rId5" Type="http://schemas.openxmlformats.org/officeDocument/2006/relationships/chart" Target="../charts/chart18.xml"/><Relationship Id="rId4" Type="http://schemas.openxmlformats.org/officeDocument/2006/relationships/chart" Target="../charts/chart17.xml"/></Relationships>
</file>

<file path=ppt/slides/_rels/slide47.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7.xml"/><Relationship Id="rId5" Type="http://schemas.openxmlformats.org/officeDocument/2006/relationships/chart" Target="../charts/chart22.xml"/><Relationship Id="rId4" Type="http://schemas.openxmlformats.org/officeDocument/2006/relationships/chart" Target="../charts/chart21.xml"/></Relationships>
</file>

<file path=ppt/slides/_rels/slide48.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chart" Target="../charts/chart2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jstor.org/stable/27640075" TargetMode="External"/><Relationship Id="rId2" Type="http://schemas.openxmlformats.org/officeDocument/2006/relationships/hyperlink" Target="https://www.stat.berkeley.edu/~breiman/bagging.pdf" TargetMode="External"/><Relationship Id="rId1" Type="http://schemas.openxmlformats.org/officeDocument/2006/relationships/slideLayout" Target="../slideLayouts/slideLayout6.xml"/><Relationship Id="rId4" Type="http://schemas.openxmlformats.org/officeDocument/2006/relationships/hyperlink" Target="https://ideas.repec.org/a/blg/journl/v9y2014i1p81-94.html"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6.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9AD76D-7BB3-4953-835E-DA90A33DA433}"/>
              </a:ext>
            </a:extLst>
          </p:cNvPr>
          <p:cNvSpPr>
            <a:spLocks noGrp="1"/>
          </p:cNvSpPr>
          <p:nvPr>
            <p:ph type="ctrTitle"/>
          </p:nvPr>
        </p:nvSpPr>
        <p:spPr>
          <a:xfrm>
            <a:off x="-286603" y="88065"/>
            <a:ext cx="12390256" cy="3745998"/>
          </a:xfrm>
        </p:spPr>
        <p:txBody>
          <a:bodyPr>
            <a:normAutofit fontScale="90000"/>
          </a:bodyPr>
          <a:lstStyle/>
          <a:p>
            <a:r>
              <a:rPr lang="en-US" sz="4400" dirty="0"/>
              <a:t>                                      </a:t>
            </a:r>
            <a:br>
              <a:rPr lang="en-US" sz="4400" dirty="0"/>
            </a:br>
            <a:r>
              <a:rPr lang="en-US" sz="4400" dirty="0"/>
              <a:t>Department of Statistics</a:t>
            </a:r>
            <a:br>
              <a:rPr lang="en-US" sz="4400" dirty="0"/>
            </a:br>
            <a:r>
              <a:rPr lang="en-US" sz="4400" dirty="0"/>
              <a:t>Yenepoya (Deemed to be University)</a:t>
            </a:r>
            <a:br>
              <a:rPr lang="en-US" sz="4400" dirty="0"/>
            </a:br>
            <a:r>
              <a:rPr lang="en-US" sz="4400" dirty="0"/>
              <a:t/>
            </a:r>
            <a:br>
              <a:rPr lang="en-US" sz="4400" dirty="0"/>
            </a:br>
            <a:r>
              <a:rPr lang="en-US" sz="4900" u="sng" dirty="0"/>
              <a:t>      </a:t>
            </a:r>
            <a:br>
              <a:rPr lang="en-US" sz="4900" u="sng" dirty="0"/>
            </a:b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4830F000-1F63-4212-BF34-2403450B2079}"/>
              </a:ext>
            </a:extLst>
          </p:cNvPr>
          <p:cNvSpPr>
            <a:spLocks noGrp="1"/>
          </p:cNvSpPr>
          <p:nvPr>
            <p:ph type="subTitle" idx="1"/>
          </p:nvPr>
        </p:nvSpPr>
        <p:spPr>
          <a:xfrm>
            <a:off x="6217059" y="4696287"/>
            <a:ext cx="5760846" cy="1933113"/>
          </a:xfrm>
        </p:spPr>
        <p:txBody>
          <a:bodyPr>
            <a:normAutofit fontScale="92500" lnSpcReduction="20000"/>
          </a:bodyPr>
          <a:lstStyle/>
          <a:p>
            <a:r>
              <a:rPr lang="en-US" dirty="0" smtClean="0">
                <a:latin typeface="Times New Roman" panose="02020603050405020304" pitchFamily="18" charset="0"/>
                <a:cs typeface="Times New Roman" panose="02020603050405020304" pitchFamily="18" charset="0"/>
              </a:rPr>
              <a:t>   Presented by,</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Adhiti.U</a:t>
            </a:r>
            <a:r>
              <a:rPr lang="en-US" dirty="0">
                <a:latin typeface="Times New Roman" panose="02020603050405020304" pitchFamily="18" charset="0"/>
                <a:cs typeface="Times New Roman" panose="02020603050405020304" pitchFamily="18" charset="0"/>
              </a:rPr>
              <a:t> (20MSCS08)</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IV Semester </a:t>
            </a:r>
          </a:p>
          <a:p>
            <a:r>
              <a:rPr lang="en-US" b="0" dirty="0" smtClean="0">
                <a:latin typeface="Times New Roman" panose="02020603050405020304" pitchFamily="18" charset="0"/>
                <a:cs typeface="Times New Roman" panose="02020603050405020304" pitchFamily="18" charset="0"/>
              </a:rPr>
              <a:t> II</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MSc Statistics</a:t>
            </a:r>
          </a:p>
          <a:p>
            <a:r>
              <a:rPr lang="en-US" dirty="0" err="1" smtClean="0">
                <a:latin typeface="Times New Roman" panose="02020603050405020304" pitchFamily="18" charset="0"/>
                <a:cs typeface="Times New Roman" panose="02020603050405020304" pitchFamily="18" charset="0"/>
              </a:rPr>
              <a:t>Yenepoya</a:t>
            </a:r>
            <a:r>
              <a:rPr lang="en-US" dirty="0" smtClean="0">
                <a:latin typeface="Times New Roman" panose="02020603050405020304" pitchFamily="18" charset="0"/>
                <a:cs typeface="Times New Roman" panose="02020603050405020304" pitchFamily="18" charset="0"/>
              </a:rPr>
              <a:t>(Deemed </a:t>
            </a:r>
            <a:r>
              <a:rPr lang="en-US" dirty="0">
                <a:latin typeface="Times New Roman" panose="02020603050405020304" pitchFamily="18" charset="0"/>
                <a:cs typeface="Times New Roman" panose="02020603050405020304" pitchFamily="18" charset="0"/>
              </a:rPr>
              <a:t>to be University)</a:t>
            </a:r>
          </a:p>
          <a:p>
            <a:endParaRPr lang="en-US" dirty="0">
              <a:solidFill>
                <a:schemeClr val="tx2"/>
              </a:solidFill>
            </a:endParaRPr>
          </a:p>
          <a:p>
            <a:endParaRPr lang="en-IN" dirty="0">
              <a:solidFill>
                <a:schemeClr val="tx2"/>
              </a:solidFill>
            </a:endParaRPr>
          </a:p>
        </p:txBody>
      </p:sp>
      <p:pic>
        <p:nvPicPr>
          <p:cNvPr id="4" name="Picture 3">
            <a:extLst>
              <a:ext uri="{FF2B5EF4-FFF2-40B4-BE49-F238E27FC236}">
                <a16:creationId xmlns:a16="http://schemas.microsoft.com/office/drawing/2014/main" xmlns="" id="{EA137E99-7C09-457C-8DE3-973AE85DB147}"/>
              </a:ext>
            </a:extLst>
          </p:cNvPr>
          <p:cNvPicPr>
            <a:picLocks noChangeAspect="1"/>
          </p:cNvPicPr>
          <p:nvPr/>
        </p:nvPicPr>
        <p:blipFill rotWithShape="1">
          <a:blip r:embed="rId2" cstate="print"/>
          <a:srcRect l="6901" t="6403" r="7849" b="5283"/>
          <a:stretch/>
        </p:blipFill>
        <p:spPr>
          <a:xfrm>
            <a:off x="10039558" y="88065"/>
            <a:ext cx="2105031" cy="1982804"/>
          </a:xfrm>
          <a:prstGeom prst="rect">
            <a:avLst/>
          </a:prstGeom>
        </p:spPr>
      </p:pic>
      <p:sp>
        <p:nvSpPr>
          <p:cNvPr id="5" name="Rectangle 4"/>
          <p:cNvSpPr/>
          <p:nvPr/>
        </p:nvSpPr>
        <p:spPr>
          <a:xfrm>
            <a:off x="330465" y="2655459"/>
            <a:ext cx="11773188" cy="954107"/>
          </a:xfrm>
          <a:prstGeom prst="rect">
            <a:avLst/>
          </a:prstGeom>
        </p:spPr>
        <p:txBody>
          <a:bodyPr wrap="square">
            <a:spAutoFit/>
          </a:bodyPr>
          <a:lstStyle/>
          <a:p>
            <a:pPr algn="ctr"/>
            <a:r>
              <a:rPr lang="en-US" sz="2800" b="1" dirty="0"/>
              <a:t>Bagging Based Hybrid Time Series Models: A Case Study of Indian Economic Indicators</a:t>
            </a:r>
            <a:endParaRPr lang="en-IN" sz="2800" dirty="0"/>
          </a:p>
        </p:txBody>
      </p:sp>
      <p:sp>
        <p:nvSpPr>
          <p:cNvPr id="6" name="TextBox 5"/>
          <p:cNvSpPr txBox="1"/>
          <p:nvPr/>
        </p:nvSpPr>
        <p:spPr>
          <a:xfrm>
            <a:off x="532263" y="4696287"/>
            <a:ext cx="4148919" cy="163121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Guided by</a:t>
            </a:r>
          </a:p>
          <a:p>
            <a:r>
              <a:rPr lang="en-US" sz="2000" dirty="0" smtClean="0">
                <a:latin typeface="Times New Roman" panose="02020603050405020304" pitchFamily="18" charset="0"/>
                <a:cs typeface="Times New Roman" panose="02020603050405020304" pitchFamily="18" charset="0"/>
              </a:rPr>
              <a:t>Ms. </a:t>
            </a:r>
            <a:r>
              <a:rPr lang="en-US" sz="2000" dirty="0" err="1" smtClean="0">
                <a:latin typeface="Times New Roman" panose="02020603050405020304" pitchFamily="18" charset="0"/>
                <a:cs typeface="Times New Roman" panose="02020603050405020304" pitchFamily="18" charset="0"/>
              </a:rPr>
              <a:t>Yashaswini</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Assistant Professor</a:t>
            </a:r>
          </a:p>
          <a:p>
            <a:r>
              <a:rPr lang="en-US" sz="2000" dirty="0" smtClean="0">
                <a:latin typeface="Times New Roman" panose="02020603050405020304" pitchFamily="18" charset="0"/>
                <a:cs typeface="Times New Roman" panose="02020603050405020304" pitchFamily="18" charset="0"/>
              </a:rPr>
              <a:t>Department Of Statistics</a:t>
            </a:r>
          </a:p>
          <a:p>
            <a:r>
              <a:rPr lang="en-US" sz="2000" dirty="0" err="1" smtClean="0">
                <a:latin typeface="Times New Roman" panose="02020603050405020304" pitchFamily="18" charset="0"/>
                <a:cs typeface="Times New Roman" panose="02020603050405020304" pitchFamily="18" charset="0"/>
              </a:rPr>
              <a:t>Yenepoya</a:t>
            </a:r>
            <a:r>
              <a:rPr lang="en-US" sz="2000" dirty="0" smtClean="0">
                <a:latin typeface="Times New Roman" panose="02020603050405020304" pitchFamily="18" charset="0"/>
                <a:cs typeface="Times New Roman" panose="02020603050405020304" pitchFamily="18" charset="0"/>
              </a:rPr>
              <a:t> (Deemed To Be University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9218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5648" y="365125"/>
            <a:ext cx="4602480" cy="1325563"/>
          </a:xfrm>
        </p:spPr>
        <p:txBody>
          <a:bodyPr>
            <a:normAutofit/>
          </a:bodyPr>
          <a:lstStyle/>
          <a:p>
            <a:r>
              <a:rPr lang="en-US" b="1" dirty="0" smtClean="0">
                <a:latin typeface="Times New Roman" panose="02020603050405020304" pitchFamily="18" charset="0"/>
                <a:cs typeface="Times New Roman" panose="02020603050405020304" pitchFamily="18" charset="0"/>
              </a:rPr>
              <a:t>Literature Review</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35821" y="2115240"/>
            <a:ext cx="10515600" cy="4351338"/>
          </a:xfrm>
        </p:spPr>
        <p:txBody>
          <a:bodyPr>
            <a:normAutofit lnSpcReduction="10000"/>
          </a:bodyPr>
          <a:lstStyle/>
          <a:p>
            <a:pPr marL="0" lvl="0" indent="0">
              <a:buNone/>
            </a:pPr>
            <a:r>
              <a:rPr lang="en-IN" b="1" dirty="0" smtClean="0">
                <a:latin typeface="Times New Roman" panose="02020603050405020304" pitchFamily="18" charset="0"/>
                <a:cs typeface="Times New Roman" panose="02020603050405020304" pitchFamily="18" charset="0"/>
              </a:rPr>
              <a:t>1) Evolution </a:t>
            </a:r>
            <a:r>
              <a:rPr lang="en-IN" b="1" dirty="0">
                <a:latin typeface="Times New Roman" panose="02020603050405020304" pitchFamily="18" charset="0"/>
                <a:cs typeface="Times New Roman" panose="02020603050405020304" pitchFamily="18" charset="0"/>
              </a:rPr>
              <a:t>Hybrid Model: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The Autoregressive Integrated Moving Average (ARIMA) models was introduced by George E. P. Box and </a:t>
            </a:r>
            <a:r>
              <a:rPr lang="en-IN" dirty="0" err="1">
                <a:latin typeface="Times New Roman" panose="02020603050405020304" pitchFamily="18" charset="0"/>
                <a:cs typeface="Times New Roman" panose="02020603050405020304" pitchFamily="18" charset="0"/>
              </a:rPr>
              <a:t>Gwilym</a:t>
            </a:r>
            <a:r>
              <a:rPr lang="en-IN" dirty="0">
                <a:latin typeface="Times New Roman" panose="02020603050405020304" pitchFamily="18" charset="0"/>
                <a:cs typeface="Times New Roman" panose="02020603050405020304" pitchFamily="18" charset="0"/>
              </a:rPr>
              <a:t> M Jenkins. In continuation with their earlier work on time series they published the book “Time Series Analysis: Forecasting and Control” in the year 1970. Since then, ARIMA models are applied to various types of time series data with the objective of forecasting. </a:t>
            </a: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prediction of fuel wood prices is an important problem for many households and business in Greece. To address this problem </a:t>
            </a:r>
            <a:r>
              <a:rPr lang="en-IN" dirty="0" err="1">
                <a:latin typeface="Times New Roman" panose="02020603050405020304" pitchFamily="18" charset="0"/>
                <a:cs typeface="Times New Roman" panose="02020603050405020304" pitchFamily="18" charset="0"/>
              </a:rPr>
              <a:t>Theodoros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Koutroumanidis</a:t>
            </a:r>
            <a:r>
              <a:rPr lang="en-IN" dirty="0">
                <a:latin typeface="Times New Roman" panose="02020603050405020304" pitchFamily="18" charset="0"/>
                <a:cs typeface="Times New Roman" panose="02020603050405020304" pitchFamily="18" charset="0"/>
              </a:rPr>
              <a:t> et al(2009) approaches ARIMA models, artificial neural networks(ANN) and hybrid ARIMA –ANN models.</a:t>
            </a:r>
          </a:p>
        </p:txBody>
      </p:sp>
      <p:grpSp>
        <p:nvGrpSpPr>
          <p:cNvPr id="4" name="Google Shape;2988;p47"/>
          <p:cNvGrpSpPr/>
          <p:nvPr/>
        </p:nvGrpSpPr>
        <p:grpSpPr>
          <a:xfrm>
            <a:off x="10349042" y="365125"/>
            <a:ext cx="1446116" cy="1752941"/>
            <a:chOff x="6529419" y="1724307"/>
            <a:chExt cx="1480463" cy="2931917"/>
          </a:xfrm>
        </p:grpSpPr>
        <p:grpSp>
          <p:nvGrpSpPr>
            <p:cNvPr id="5" name="Google Shape;2989;p47"/>
            <p:cNvGrpSpPr/>
            <p:nvPr/>
          </p:nvGrpSpPr>
          <p:grpSpPr>
            <a:xfrm>
              <a:off x="6556827" y="1724307"/>
              <a:ext cx="956596" cy="944294"/>
              <a:chOff x="3800349" y="1238762"/>
              <a:chExt cx="1098904" cy="1084772"/>
            </a:xfrm>
          </p:grpSpPr>
          <p:grpSp>
            <p:nvGrpSpPr>
              <p:cNvPr id="41" name="Google Shape;2990;p47"/>
              <p:cNvGrpSpPr/>
              <p:nvPr/>
            </p:nvGrpSpPr>
            <p:grpSpPr>
              <a:xfrm>
                <a:off x="3800349" y="1238762"/>
                <a:ext cx="1098904" cy="1084772"/>
                <a:chOff x="3800349" y="1238762"/>
                <a:chExt cx="1098904" cy="1084772"/>
              </a:xfrm>
            </p:grpSpPr>
            <p:sp>
              <p:nvSpPr>
                <p:cNvPr id="43" name="Google Shape;2991;p47"/>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992;p47"/>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2993;p47"/>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2994;p47"/>
            <p:cNvGrpSpPr/>
            <p:nvPr/>
          </p:nvGrpSpPr>
          <p:grpSpPr>
            <a:xfrm>
              <a:off x="7053286" y="2227254"/>
              <a:ext cx="956596" cy="944252"/>
              <a:chOff x="4370663" y="1816530"/>
              <a:chExt cx="1098904" cy="1084724"/>
            </a:xfrm>
          </p:grpSpPr>
          <p:grpSp>
            <p:nvGrpSpPr>
              <p:cNvPr id="33" name="Google Shape;2995;p47"/>
              <p:cNvGrpSpPr/>
              <p:nvPr/>
            </p:nvGrpSpPr>
            <p:grpSpPr>
              <a:xfrm>
                <a:off x="4370663" y="1816530"/>
                <a:ext cx="1098904" cy="1084724"/>
                <a:chOff x="4370663" y="1816530"/>
                <a:chExt cx="1098904" cy="1084724"/>
              </a:xfrm>
            </p:grpSpPr>
            <p:sp>
              <p:nvSpPr>
                <p:cNvPr id="39" name="Google Shape;2996;p47"/>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997;p47"/>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2998;p47"/>
              <p:cNvGrpSpPr/>
              <p:nvPr/>
            </p:nvGrpSpPr>
            <p:grpSpPr>
              <a:xfrm>
                <a:off x="4732628" y="2171596"/>
                <a:ext cx="374986" cy="374572"/>
                <a:chOff x="3303268" y="3817349"/>
                <a:chExt cx="346056" cy="345674"/>
              </a:xfrm>
            </p:grpSpPr>
            <p:sp>
              <p:nvSpPr>
                <p:cNvPr id="35" name="Google Shape;2999;p47"/>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000;p47"/>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001;p47"/>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002;p47"/>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oogle Shape;3003;p47"/>
            <p:cNvGrpSpPr/>
            <p:nvPr/>
          </p:nvGrpSpPr>
          <p:grpSpPr>
            <a:xfrm>
              <a:off x="6547098" y="2715744"/>
              <a:ext cx="956596" cy="944315"/>
              <a:chOff x="3789173" y="2377690"/>
              <a:chExt cx="1098904" cy="1084796"/>
            </a:xfrm>
          </p:grpSpPr>
          <p:grpSp>
            <p:nvGrpSpPr>
              <p:cNvPr id="25" name="Google Shape;3004;p47"/>
              <p:cNvGrpSpPr/>
              <p:nvPr/>
            </p:nvGrpSpPr>
            <p:grpSpPr>
              <a:xfrm>
                <a:off x="3789173" y="2377690"/>
                <a:ext cx="1098904" cy="1084796"/>
                <a:chOff x="3789173" y="2377690"/>
                <a:chExt cx="1098904" cy="1084796"/>
              </a:xfrm>
            </p:grpSpPr>
            <p:sp>
              <p:nvSpPr>
                <p:cNvPr id="31" name="Google Shape;3005;p47"/>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006;p47"/>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3007;p47"/>
              <p:cNvGrpSpPr/>
              <p:nvPr/>
            </p:nvGrpSpPr>
            <p:grpSpPr>
              <a:xfrm>
                <a:off x="4151137" y="2732796"/>
                <a:ext cx="374986" cy="374572"/>
                <a:chOff x="3752358" y="3817349"/>
                <a:chExt cx="346056" cy="345674"/>
              </a:xfrm>
            </p:grpSpPr>
            <p:sp>
              <p:nvSpPr>
                <p:cNvPr id="27" name="Google Shape;3008;p47"/>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009;p47"/>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010;p47"/>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11;p47"/>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 name="Google Shape;3012;p47"/>
            <p:cNvGrpSpPr/>
            <p:nvPr/>
          </p:nvGrpSpPr>
          <p:grpSpPr>
            <a:xfrm>
              <a:off x="7034853" y="3222917"/>
              <a:ext cx="956596" cy="944252"/>
              <a:chOff x="4349489" y="2960313"/>
              <a:chExt cx="1098904" cy="1084724"/>
            </a:xfrm>
          </p:grpSpPr>
          <p:grpSp>
            <p:nvGrpSpPr>
              <p:cNvPr id="19" name="Google Shape;3013;p47"/>
              <p:cNvGrpSpPr/>
              <p:nvPr/>
            </p:nvGrpSpPr>
            <p:grpSpPr>
              <a:xfrm>
                <a:off x="4349489" y="2960313"/>
                <a:ext cx="1098904" cy="1084724"/>
                <a:chOff x="4349489" y="2960313"/>
                <a:chExt cx="1098904" cy="1084724"/>
              </a:xfrm>
            </p:grpSpPr>
            <p:sp>
              <p:nvSpPr>
                <p:cNvPr id="23" name="Google Shape;3014;p47"/>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015;p47"/>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3016;p47"/>
              <p:cNvGrpSpPr/>
              <p:nvPr/>
            </p:nvGrpSpPr>
            <p:grpSpPr>
              <a:xfrm>
                <a:off x="4732657" y="3315384"/>
                <a:ext cx="374952" cy="374572"/>
                <a:chOff x="4201447" y="3817349"/>
                <a:chExt cx="346024" cy="345674"/>
              </a:xfrm>
            </p:grpSpPr>
            <p:sp>
              <p:nvSpPr>
                <p:cNvPr id="21" name="Google Shape;3017;p47"/>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18;p47"/>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 name="Google Shape;3019;p47"/>
            <p:cNvGrpSpPr/>
            <p:nvPr/>
          </p:nvGrpSpPr>
          <p:grpSpPr>
            <a:xfrm>
              <a:off x="6529419" y="3711909"/>
              <a:ext cx="956596" cy="944315"/>
              <a:chOff x="3768864" y="3522050"/>
              <a:chExt cx="1098904" cy="1084796"/>
            </a:xfrm>
          </p:grpSpPr>
          <p:grpSp>
            <p:nvGrpSpPr>
              <p:cNvPr id="10" name="Google Shape;3020;p47"/>
              <p:cNvGrpSpPr/>
              <p:nvPr/>
            </p:nvGrpSpPr>
            <p:grpSpPr>
              <a:xfrm>
                <a:off x="3768864" y="3522050"/>
                <a:ext cx="1098904" cy="1084796"/>
                <a:chOff x="3768864" y="3522050"/>
                <a:chExt cx="1098904" cy="1084796"/>
              </a:xfrm>
            </p:grpSpPr>
            <p:sp>
              <p:nvSpPr>
                <p:cNvPr id="17" name="Google Shape;3021;p47"/>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22;p47"/>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3023;p47"/>
              <p:cNvGrpSpPr/>
              <p:nvPr/>
            </p:nvGrpSpPr>
            <p:grpSpPr>
              <a:xfrm>
                <a:off x="4139616" y="3871555"/>
                <a:ext cx="357419" cy="357005"/>
                <a:chOff x="7482229" y="3351230"/>
                <a:chExt cx="357419" cy="357005"/>
              </a:xfrm>
            </p:grpSpPr>
            <p:sp>
              <p:nvSpPr>
                <p:cNvPr id="12" name="Google Shape;3024;p47"/>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25;p47"/>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26;p47"/>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27;p47"/>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28;p47"/>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1760812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a:latin typeface="Times New Roman" panose="02020603050405020304" pitchFamily="18" charset="0"/>
                <a:ea typeface="Calibri" panose="020F0502020204030204" pitchFamily="34" charset="0"/>
                <a:cs typeface="Times New Roman" panose="02020603050405020304" pitchFamily="18" charset="0"/>
              </a:rPr>
              <a:t>The concept of Bagging was first introduced by Leo </a:t>
            </a:r>
            <a:r>
              <a:rPr lang="en-IN" dirty="0" err="1">
                <a:latin typeface="Times New Roman" panose="02020603050405020304" pitchFamily="18" charset="0"/>
                <a:ea typeface="Calibri" panose="020F0502020204030204" pitchFamily="34" charset="0"/>
                <a:cs typeface="Times New Roman" panose="02020603050405020304" pitchFamily="18" charset="0"/>
              </a:rPr>
              <a:t>Breiman</a:t>
            </a:r>
            <a:r>
              <a:rPr lang="en-IN" dirty="0">
                <a:latin typeface="Times New Roman" panose="02020603050405020304" pitchFamily="18" charset="0"/>
                <a:ea typeface="Calibri" panose="020F0502020204030204" pitchFamily="34" charset="0"/>
                <a:cs typeface="Times New Roman" panose="02020603050405020304" pitchFamily="18" charset="0"/>
              </a:rPr>
              <a:t> in 1966 as a way to improve decision tree models on </a:t>
            </a:r>
            <a:r>
              <a:rPr lang="en-IN" dirty="0" err="1">
                <a:latin typeface="Times New Roman" panose="02020603050405020304" pitchFamily="18" charset="0"/>
                <a:ea typeface="Calibri" panose="020F0502020204030204" pitchFamily="34" charset="0"/>
                <a:cs typeface="Times New Roman" panose="02020603050405020304" pitchFamily="18" charset="0"/>
              </a:rPr>
              <a:t>Breiman’s</a:t>
            </a:r>
            <a:r>
              <a:rPr lang="en-IN" dirty="0">
                <a:latin typeface="Times New Roman" panose="02020603050405020304" pitchFamily="18" charset="0"/>
                <a:ea typeface="Calibri" panose="020F0502020204030204" pitchFamily="34" charset="0"/>
                <a:cs typeface="Times New Roman" panose="02020603050405020304" pitchFamily="18" charset="0"/>
              </a:rPr>
              <a:t> original paper on bagging, Over the years researchers have proposed several variations and extensions of bagging algorithms to further improve its performance. One such study is proposed by Rob J Hyndman “Bagging exponential smoothing methods using STL decomposition and Box-Cox transformation (2010), the proposed approach improved the accuracy of the time series forecasts with non-linear trends and seasonality forecasting international tourists’ arrivals to Thailand</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5" name="Rectangle 4"/>
          <p:cNvSpPr/>
          <p:nvPr/>
        </p:nvSpPr>
        <p:spPr>
          <a:xfrm>
            <a:off x="838200" y="1209794"/>
            <a:ext cx="5012911" cy="523220"/>
          </a:xfrm>
          <a:prstGeom prst="rect">
            <a:avLst/>
          </a:prstGeom>
        </p:spPr>
        <p:txBody>
          <a:bodyPr wrap="none">
            <a:spAutoFit/>
          </a:bodyPr>
          <a:lstStyle/>
          <a:p>
            <a:r>
              <a:rPr lang="en-US" sz="2800" b="1" dirty="0" smtClean="0">
                <a:latin typeface="Times New Roman" panose="02020603050405020304" pitchFamily="18" charset="0"/>
                <a:cs typeface="Times New Roman" panose="02020603050405020304" pitchFamily="18" charset="0"/>
              </a:rPr>
              <a:t>2) Evolution </a:t>
            </a:r>
            <a:r>
              <a:rPr lang="en-US" sz="2800" b="1" dirty="0">
                <a:latin typeface="Times New Roman" panose="02020603050405020304" pitchFamily="18" charset="0"/>
                <a:cs typeface="Times New Roman" panose="02020603050405020304" pitchFamily="18" charset="0"/>
              </a:rPr>
              <a:t>of Bagging Models</a:t>
            </a:r>
            <a:endParaRPr lang="en-IN" sz="2800" dirty="0"/>
          </a:p>
        </p:txBody>
      </p:sp>
    </p:spTree>
    <p:extLst>
      <p:ext uri="{BB962C8B-B14F-4D97-AF65-F5344CB8AC3E}">
        <p14:creationId xmlns:p14="http://schemas.microsoft.com/office/powerpoint/2010/main" val="1660759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817" y="134834"/>
            <a:ext cx="10515600" cy="1197384"/>
          </a:xfrm>
        </p:spPr>
        <p:txBody>
          <a:bodyPr>
            <a:normAutofit/>
          </a:bodyPr>
          <a:lstStyle/>
          <a:p>
            <a:r>
              <a:rPr lang="en-US" b="1" dirty="0" smtClean="0">
                <a:latin typeface="Times New Roman" panose="02020603050405020304" pitchFamily="18" charset="0"/>
                <a:cs typeface="Times New Roman" panose="02020603050405020304" pitchFamily="18" charset="0"/>
              </a:rPr>
              <a:t>TERMINOLOGIES</a:t>
            </a:r>
            <a:endParaRPr lang="en-US" b="1" dirty="0">
              <a:latin typeface="Times New Roman" panose="02020603050405020304" pitchFamily="18" charset="0"/>
              <a:cs typeface="Times New Roman" panose="02020603050405020304" pitchFamily="18" charset="0"/>
            </a:endParaRPr>
          </a:p>
        </p:txBody>
      </p:sp>
      <p:sp>
        <p:nvSpPr>
          <p:cNvPr id="19" name="Nom1"/>
          <p:cNvSpPr/>
          <p:nvPr/>
        </p:nvSpPr>
        <p:spPr>
          <a:xfrm>
            <a:off x="2855496" y="2526280"/>
            <a:ext cx="8726904" cy="104763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R="0" lvl="0" defTabSz="914400" eaLnBrk="1" fontAlgn="auto" latinLnBrk="0" hangingPunct="1">
              <a:lnSpc>
                <a:spcPct val="100000"/>
              </a:lnSpc>
              <a:spcBef>
                <a:spcPts val="0"/>
              </a:spcBef>
              <a:spcAft>
                <a:spcPts val="0"/>
              </a:spcAft>
              <a:buClrTx/>
              <a:buSzTx/>
              <a:tabLst/>
              <a:defRPr/>
            </a:pPr>
            <a:r>
              <a:rPr lang="en-US" sz="2000" b="0" i="0" dirty="0">
                <a:solidFill>
                  <a:srgbClr val="374151"/>
                </a:solidFill>
                <a:effectLst/>
                <a:latin typeface="Söhne"/>
              </a:rPr>
              <a:t>Hybrid time series models combine multiple forecasting techniques or models to improve forecasting accuracy. They leverage the strengths of different models to address the limitations of individual models.</a:t>
            </a:r>
            <a:endParaRPr kumimoji="0" lang="en-US" sz="2000" b="0" i="0" u="none" strike="noStrike" kern="0" cap="none" spc="0" normalizeH="0" baseline="0" noProof="0" dirty="0">
              <a:ln>
                <a:noFill/>
              </a:ln>
              <a:solidFill>
                <a:schemeClr val="tx1"/>
              </a:solidFill>
              <a:effectLst/>
              <a:uLnTx/>
              <a:uFillTx/>
            </a:endParaRPr>
          </a:p>
        </p:txBody>
      </p:sp>
      <p:sp>
        <p:nvSpPr>
          <p:cNvPr id="21" name="Nom1"/>
          <p:cNvSpPr/>
          <p:nvPr/>
        </p:nvSpPr>
        <p:spPr>
          <a:xfrm>
            <a:off x="3443707" y="3634920"/>
            <a:ext cx="8138694" cy="104763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R="0" lvl="0" defTabSz="914400" eaLnBrk="1" fontAlgn="auto" latinLnBrk="0" hangingPunct="1">
              <a:lnSpc>
                <a:spcPct val="100000"/>
              </a:lnSpc>
              <a:spcBef>
                <a:spcPts val="0"/>
              </a:spcBef>
              <a:spcAft>
                <a:spcPts val="0"/>
              </a:spcAft>
              <a:buClrTx/>
              <a:buSzTx/>
              <a:tabLst/>
              <a:defRPr/>
            </a:pPr>
            <a:r>
              <a:rPr lang="en-US" sz="2000" b="0" i="0" dirty="0">
                <a:solidFill>
                  <a:srgbClr val="374151"/>
                </a:solidFill>
                <a:effectLst/>
                <a:latin typeface="Söhne"/>
              </a:rPr>
              <a:t>Bagging (Bootstrap Aggregating) is an ensemble learning technique that combines multiple models by training them on different subsets of the original dataset.</a:t>
            </a:r>
            <a:endParaRPr kumimoji="0" lang="en-US" sz="2000" b="0" i="0" u="none" strike="noStrike" kern="0" cap="none" spc="0" normalizeH="0" baseline="0" noProof="0" dirty="0">
              <a:ln>
                <a:noFill/>
              </a:ln>
              <a:solidFill>
                <a:schemeClr val="tx1"/>
              </a:solidFill>
              <a:effectLst/>
              <a:uLnTx/>
              <a:uFillTx/>
            </a:endParaRPr>
          </a:p>
        </p:txBody>
      </p:sp>
      <p:sp>
        <p:nvSpPr>
          <p:cNvPr id="22" name="Nom1"/>
          <p:cNvSpPr/>
          <p:nvPr/>
        </p:nvSpPr>
        <p:spPr>
          <a:xfrm>
            <a:off x="3948056" y="4743562"/>
            <a:ext cx="7634344" cy="104763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R="0" lvl="0" defTabSz="914400" eaLnBrk="1" fontAlgn="auto" latinLnBrk="0" hangingPunct="1">
              <a:lnSpc>
                <a:spcPct val="100000"/>
              </a:lnSpc>
              <a:spcBef>
                <a:spcPts val="0"/>
              </a:spcBef>
              <a:spcAft>
                <a:spcPts val="0"/>
              </a:spcAft>
              <a:buClrTx/>
              <a:buSzTx/>
              <a:tabLst/>
              <a:defRPr/>
            </a:pPr>
            <a:r>
              <a:rPr lang="en-US" sz="2000" b="0" i="0" dirty="0">
                <a:solidFill>
                  <a:srgbClr val="374151"/>
                </a:solidFill>
                <a:effectLst/>
                <a:latin typeface="Söhne"/>
              </a:rPr>
              <a:t>Bagging-based hybrid models combine the concepts of bagging and hybrid models to improve the accuracy and robustness of predictions</a:t>
            </a:r>
            <a:endParaRPr kumimoji="0" lang="en-US" sz="2000" b="0" i="0" u="none" strike="noStrike" kern="0" cap="none" spc="0" normalizeH="0" baseline="0" noProof="0" dirty="0">
              <a:ln>
                <a:noFill/>
              </a:ln>
              <a:solidFill>
                <a:schemeClr val="tx1"/>
              </a:solidFill>
              <a:effectLst/>
              <a:uLnTx/>
              <a:uFillTx/>
            </a:endParaRPr>
          </a:p>
        </p:txBody>
      </p:sp>
      <p:sp>
        <p:nvSpPr>
          <p:cNvPr id="18" name="Nom1"/>
          <p:cNvSpPr/>
          <p:nvPr/>
        </p:nvSpPr>
        <p:spPr>
          <a:xfrm>
            <a:off x="2213811" y="1417639"/>
            <a:ext cx="9368589" cy="104763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R="0" lvl="0" defTabSz="914400" eaLnBrk="1" fontAlgn="auto" latinLnBrk="0" hangingPunct="1">
              <a:lnSpc>
                <a:spcPct val="100000"/>
              </a:lnSpc>
              <a:spcBef>
                <a:spcPts val="0"/>
              </a:spcBef>
              <a:spcAft>
                <a:spcPts val="0"/>
              </a:spcAft>
              <a:buClrTx/>
              <a:buSzTx/>
              <a:tabLst/>
              <a:defRPr/>
            </a:pPr>
            <a:r>
              <a:rPr lang="en-US" sz="2000" b="0" i="0" dirty="0">
                <a:solidFill>
                  <a:srgbClr val="374151"/>
                </a:solidFill>
                <a:effectLst/>
                <a:latin typeface="Söhne"/>
              </a:rPr>
              <a:t>Base time series models are simple forecasting models that utilize historical data patterns to make predictions about future values in a time series</a:t>
            </a:r>
            <a:endParaRPr kumimoji="0" lang="en-US" sz="2000" b="0" i="0" u="none" strike="noStrike" kern="0" cap="none" spc="0" normalizeH="0" baseline="0" noProof="0" dirty="0">
              <a:ln>
                <a:noFill/>
              </a:ln>
              <a:solidFill>
                <a:schemeClr val="tx1"/>
              </a:solidFill>
              <a:effectLst/>
              <a:uLnTx/>
              <a:uFillTx/>
            </a:endParaRPr>
          </a:p>
        </p:txBody>
      </p:sp>
      <p:sp>
        <p:nvSpPr>
          <p:cNvPr id="8" name="Nom1"/>
          <p:cNvSpPr/>
          <p:nvPr/>
        </p:nvSpPr>
        <p:spPr>
          <a:xfrm>
            <a:off x="425929" y="1417637"/>
            <a:ext cx="2245895" cy="1047639"/>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400" dirty="0"/>
              <a:t>Base Models</a:t>
            </a:r>
            <a:endParaRPr lang="en-US" sz="1600" b="1" kern="0" dirty="0"/>
          </a:p>
        </p:txBody>
      </p:sp>
      <p:sp>
        <p:nvSpPr>
          <p:cNvPr id="9" name="Nom2"/>
          <p:cNvSpPr/>
          <p:nvPr/>
        </p:nvSpPr>
        <p:spPr>
          <a:xfrm>
            <a:off x="1197811" y="2526280"/>
            <a:ext cx="2245895" cy="1047639"/>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400" dirty="0"/>
              <a:t>Hybrid Models</a:t>
            </a:r>
            <a:endParaRPr lang="en-US" sz="1600" b="1" kern="0" dirty="0"/>
          </a:p>
        </p:txBody>
      </p:sp>
      <p:sp>
        <p:nvSpPr>
          <p:cNvPr id="10" name="Nom3"/>
          <p:cNvSpPr/>
          <p:nvPr/>
        </p:nvSpPr>
        <p:spPr>
          <a:xfrm>
            <a:off x="1643270" y="3634920"/>
            <a:ext cx="2388647" cy="1047639"/>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400" dirty="0"/>
              <a:t>Bagged-Base Models</a:t>
            </a:r>
            <a:endParaRPr lang="en-US" sz="1600" b="1" kern="0" dirty="0"/>
          </a:p>
        </p:txBody>
      </p:sp>
      <p:sp>
        <p:nvSpPr>
          <p:cNvPr id="11" name="Nom4"/>
          <p:cNvSpPr/>
          <p:nvPr/>
        </p:nvSpPr>
        <p:spPr>
          <a:xfrm>
            <a:off x="2231484" y="4743562"/>
            <a:ext cx="2526046" cy="1259673"/>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400" dirty="0"/>
              <a:t>Bagging-Based Hybrid Models</a:t>
            </a:r>
            <a:endParaRPr lang="en-US" sz="1600" b="1" kern="0" dirty="0"/>
          </a:p>
        </p:txBody>
      </p:sp>
      <p:cxnSp>
        <p:nvCxnSpPr>
          <p:cNvPr id="5" name="Elbow Connector 4"/>
          <p:cNvCxnSpPr>
            <a:cxnSpLocks/>
            <a:endCxn id="9" idx="1"/>
          </p:cNvCxnSpPr>
          <p:nvPr/>
        </p:nvCxnSpPr>
        <p:spPr>
          <a:xfrm rot="16200000" flipH="1">
            <a:off x="739632" y="2591921"/>
            <a:ext cx="584821" cy="331536"/>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cxnSpLocks/>
            <a:endCxn id="10" idx="1"/>
          </p:cNvCxnSpPr>
          <p:nvPr/>
        </p:nvCxnSpPr>
        <p:spPr>
          <a:xfrm rot="16200000" flipH="1">
            <a:off x="1256466" y="3771936"/>
            <a:ext cx="584822" cy="188786"/>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cxnSpLocks/>
            <a:endCxn id="11" idx="1"/>
          </p:cNvCxnSpPr>
          <p:nvPr/>
        </p:nvCxnSpPr>
        <p:spPr>
          <a:xfrm rot="16200000" flipH="1">
            <a:off x="1791670" y="4933585"/>
            <a:ext cx="690840" cy="18878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634325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7F5FB5-5A1A-449D-AEC4-09C672765B3C}"/>
              </a:ext>
            </a:extLst>
          </p:cNvPr>
          <p:cNvSpPr>
            <a:spLocks noGrp="1"/>
          </p:cNvSpPr>
          <p:nvPr>
            <p:ph type="ctrTitle"/>
          </p:nvPr>
        </p:nvSpPr>
        <p:spPr>
          <a:xfrm>
            <a:off x="3313619" y="2846440"/>
            <a:ext cx="7751200" cy="890800"/>
          </a:xfrm>
        </p:spPr>
        <p:txBody>
          <a:bodyPr/>
          <a:lstStyle/>
          <a:p>
            <a:r>
              <a:rPr lang="en-US" dirty="0">
                <a:solidFill>
                  <a:schemeClr val="bg1"/>
                </a:solidFill>
              </a:rPr>
              <a:t>Study Design</a:t>
            </a:r>
          </a:p>
        </p:txBody>
      </p:sp>
    </p:spTree>
    <p:extLst>
      <p:ext uri="{BB962C8B-B14F-4D97-AF65-F5344CB8AC3E}">
        <p14:creationId xmlns:p14="http://schemas.microsoft.com/office/powerpoint/2010/main" val="2862850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e 40">
            <a:extLst>
              <a:ext uri="{FF2B5EF4-FFF2-40B4-BE49-F238E27FC236}">
                <a16:creationId xmlns:a16="http://schemas.microsoft.com/office/drawing/2014/main" xmlns="" id="{BAAF6BE1-D947-4634-C10F-777680B4A60F}"/>
              </a:ext>
            </a:extLst>
          </p:cNvPr>
          <p:cNvGrpSpPr/>
          <p:nvPr/>
        </p:nvGrpSpPr>
        <p:grpSpPr>
          <a:xfrm>
            <a:off x="2393491" y="1299411"/>
            <a:ext cx="7238389" cy="4259178"/>
            <a:chOff x="3539490" y="1524000"/>
            <a:chExt cx="7756389" cy="4563979"/>
          </a:xfrm>
        </p:grpSpPr>
        <p:sp>
          <p:nvSpPr>
            <p:cNvPr id="4" name="Google Shape;5024;p58">
              <a:extLst>
                <a:ext uri="{FF2B5EF4-FFF2-40B4-BE49-F238E27FC236}">
                  <a16:creationId xmlns:a16="http://schemas.microsoft.com/office/drawing/2014/main" xmlns="" id="{B3F8DCE6-97B7-D956-8E4F-2A757E2E6FEE}"/>
                </a:ext>
              </a:extLst>
            </p:cNvPr>
            <p:cNvSpPr/>
            <p:nvPr/>
          </p:nvSpPr>
          <p:spPr>
            <a:xfrm>
              <a:off x="5757545" y="5346957"/>
              <a:ext cx="1177148" cy="50992"/>
            </a:xfrm>
            <a:custGeom>
              <a:avLst/>
              <a:gdLst/>
              <a:ahLst/>
              <a:cxnLst/>
              <a:rect l="l" t="t" r="r" b="b"/>
              <a:pathLst>
                <a:path w="106520" h="2706" extrusionOk="0">
                  <a:moveTo>
                    <a:pt x="0" y="0"/>
                  </a:moveTo>
                  <a:lnTo>
                    <a:pt x="0" y="2705"/>
                  </a:lnTo>
                  <a:lnTo>
                    <a:pt x="106520" y="2705"/>
                  </a:lnTo>
                  <a:lnTo>
                    <a:pt x="106520"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grpSp>
          <p:nvGrpSpPr>
            <p:cNvPr id="5" name="Google Shape;5025;p58">
              <a:extLst>
                <a:ext uri="{FF2B5EF4-FFF2-40B4-BE49-F238E27FC236}">
                  <a16:creationId xmlns:a16="http://schemas.microsoft.com/office/drawing/2014/main" xmlns="" id="{FCA6090E-A3B0-2507-4C49-F8D178534820}"/>
                </a:ext>
              </a:extLst>
            </p:cNvPr>
            <p:cNvGrpSpPr/>
            <p:nvPr/>
          </p:nvGrpSpPr>
          <p:grpSpPr>
            <a:xfrm>
              <a:off x="3718042" y="2237446"/>
              <a:ext cx="7577837" cy="3238990"/>
              <a:chOff x="2205895" y="3637269"/>
              <a:chExt cx="1738293" cy="742999"/>
            </a:xfrm>
          </p:grpSpPr>
          <p:sp>
            <p:nvSpPr>
              <p:cNvPr id="26" name="Google Shape;5026;p58">
                <a:extLst>
                  <a:ext uri="{FF2B5EF4-FFF2-40B4-BE49-F238E27FC236}">
                    <a16:creationId xmlns:a16="http://schemas.microsoft.com/office/drawing/2014/main" xmlns="" id="{05C7C746-91D8-D630-222F-8EC935EE8DB7}"/>
                  </a:ext>
                </a:extLst>
              </p:cNvPr>
              <p:cNvSpPr/>
              <p:nvPr/>
            </p:nvSpPr>
            <p:spPr>
              <a:xfrm>
                <a:off x="2205895" y="4204394"/>
                <a:ext cx="555376" cy="157849"/>
              </a:xfrm>
              <a:custGeom>
                <a:avLst/>
                <a:gdLst/>
                <a:ahLst/>
                <a:cxnLst/>
                <a:rect l="l" t="t" r="r" b="b"/>
                <a:pathLst>
                  <a:path w="128485" h="36518" extrusionOk="0">
                    <a:moveTo>
                      <a:pt x="2706" y="1"/>
                    </a:moveTo>
                    <a:lnTo>
                      <a:pt x="1" y="326"/>
                    </a:lnTo>
                    <a:cubicBezTo>
                      <a:pt x="1461" y="10577"/>
                      <a:pt x="6547" y="19612"/>
                      <a:pt x="13850" y="26130"/>
                    </a:cubicBezTo>
                    <a:cubicBezTo>
                      <a:pt x="21288" y="32568"/>
                      <a:pt x="30999" y="36517"/>
                      <a:pt x="41575" y="36517"/>
                    </a:cubicBezTo>
                    <a:lnTo>
                      <a:pt x="128484" y="36517"/>
                    </a:lnTo>
                    <a:lnTo>
                      <a:pt x="128484" y="33812"/>
                    </a:lnTo>
                    <a:lnTo>
                      <a:pt x="41575" y="33812"/>
                    </a:lnTo>
                    <a:cubicBezTo>
                      <a:pt x="31675" y="33812"/>
                      <a:pt x="22641" y="30188"/>
                      <a:pt x="15662" y="24102"/>
                    </a:cubicBezTo>
                    <a:cubicBezTo>
                      <a:pt x="8792" y="18016"/>
                      <a:pt x="4058" y="9468"/>
                      <a:pt x="2706"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27" name="Google Shape;5027;p58">
                <a:extLst>
                  <a:ext uri="{FF2B5EF4-FFF2-40B4-BE49-F238E27FC236}">
                    <a16:creationId xmlns:a16="http://schemas.microsoft.com/office/drawing/2014/main" xmlns="" id="{2911607C-64AC-D40D-6D51-992C3FB55BB3}"/>
                  </a:ext>
                </a:extLst>
              </p:cNvPr>
              <p:cNvSpPr/>
              <p:nvPr/>
            </p:nvSpPr>
            <p:spPr>
              <a:xfrm>
                <a:off x="2206834" y="3993916"/>
                <a:ext cx="218757" cy="153401"/>
              </a:xfrm>
              <a:custGeom>
                <a:avLst/>
                <a:gdLst/>
                <a:ahLst/>
                <a:cxnLst/>
                <a:rect l="l" t="t" r="r" b="b"/>
                <a:pathLst>
                  <a:path w="50609" h="35489" extrusionOk="0">
                    <a:moveTo>
                      <a:pt x="41358" y="0"/>
                    </a:moveTo>
                    <a:cubicBezTo>
                      <a:pt x="30998" y="0"/>
                      <a:pt x="21423" y="3814"/>
                      <a:pt x="14093" y="10144"/>
                    </a:cubicBezTo>
                    <a:cubicBezTo>
                      <a:pt x="6762" y="16338"/>
                      <a:pt x="1596" y="25129"/>
                      <a:pt x="0" y="35029"/>
                    </a:cubicBezTo>
                    <a:lnTo>
                      <a:pt x="2597" y="35489"/>
                    </a:lnTo>
                    <a:cubicBezTo>
                      <a:pt x="4166" y="26238"/>
                      <a:pt x="9034" y="18015"/>
                      <a:pt x="15905" y="12173"/>
                    </a:cubicBezTo>
                    <a:cubicBezTo>
                      <a:pt x="22775" y="6303"/>
                      <a:pt x="31675" y="2705"/>
                      <a:pt x="41358" y="2705"/>
                    </a:cubicBezTo>
                    <a:lnTo>
                      <a:pt x="50609" y="2705"/>
                    </a:lnTo>
                    <a:lnTo>
                      <a:pt x="50609"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28" name="Google Shape;5028;p58">
                <a:extLst>
                  <a:ext uri="{FF2B5EF4-FFF2-40B4-BE49-F238E27FC236}">
                    <a16:creationId xmlns:a16="http://schemas.microsoft.com/office/drawing/2014/main" xmlns="" id="{13D0B462-2609-0EC7-BEC8-74A1CD8434AA}"/>
                  </a:ext>
                </a:extLst>
              </p:cNvPr>
              <p:cNvSpPr/>
              <p:nvPr/>
            </p:nvSpPr>
            <p:spPr>
              <a:xfrm>
                <a:off x="2487003" y="3847747"/>
                <a:ext cx="808740" cy="157849"/>
              </a:xfrm>
              <a:custGeom>
                <a:avLst/>
                <a:gdLst/>
                <a:ahLst/>
                <a:cxnLst/>
                <a:rect l="l" t="t" r="r" b="b"/>
                <a:pathLst>
                  <a:path w="187100" h="36518" extrusionOk="0">
                    <a:moveTo>
                      <a:pt x="184395" y="1"/>
                    </a:moveTo>
                    <a:cubicBezTo>
                      <a:pt x="183150" y="9468"/>
                      <a:pt x="178309" y="17908"/>
                      <a:pt x="171438" y="23994"/>
                    </a:cubicBezTo>
                    <a:cubicBezTo>
                      <a:pt x="164432" y="30080"/>
                      <a:pt x="155425" y="33812"/>
                      <a:pt x="145498" y="33812"/>
                    </a:cubicBezTo>
                    <a:lnTo>
                      <a:pt x="1" y="33812"/>
                    </a:lnTo>
                    <a:lnTo>
                      <a:pt x="1" y="36517"/>
                    </a:lnTo>
                    <a:lnTo>
                      <a:pt x="145498" y="36517"/>
                    </a:lnTo>
                    <a:cubicBezTo>
                      <a:pt x="156101" y="36517"/>
                      <a:pt x="165785" y="32568"/>
                      <a:pt x="173223" y="26022"/>
                    </a:cubicBezTo>
                    <a:cubicBezTo>
                      <a:pt x="180554" y="19612"/>
                      <a:pt x="185747" y="10469"/>
                      <a:pt x="187100" y="326"/>
                    </a:cubicBezTo>
                    <a:lnTo>
                      <a:pt x="184395"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29" name="Google Shape;5029;p58">
                <a:extLst>
                  <a:ext uri="{FF2B5EF4-FFF2-40B4-BE49-F238E27FC236}">
                    <a16:creationId xmlns:a16="http://schemas.microsoft.com/office/drawing/2014/main" xmlns="" id="{17B4298F-3FD3-3F06-5370-AC0B629FA0E0}"/>
                  </a:ext>
                </a:extLst>
              </p:cNvPr>
              <p:cNvSpPr/>
              <p:nvPr/>
            </p:nvSpPr>
            <p:spPr>
              <a:xfrm>
                <a:off x="2919192" y="3637269"/>
                <a:ext cx="375081" cy="148491"/>
              </a:xfrm>
              <a:custGeom>
                <a:avLst/>
                <a:gdLst/>
                <a:ahLst/>
                <a:cxnLst/>
                <a:rect l="l" t="t" r="r" b="b"/>
                <a:pathLst>
                  <a:path w="86774" h="34353" extrusionOk="0">
                    <a:moveTo>
                      <a:pt x="0" y="0"/>
                    </a:moveTo>
                    <a:lnTo>
                      <a:pt x="0" y="2705"/>
                    </a:lnTo>
                    <a:lnTo>
                      <a:pt x="45524" y="2705"/>
                    </a:lnTo>
                    <a:cubicBezTo>
                      <a:pt x="54991" y="2705"/>
                      <a:pt x="63674" y="6195"/>
                      <a:pt x="70545" y="11821"/>
                    </a:cubicBezTo>
                    <a:cubicBezTo>
                      <a:pt x="77415" y="17582"/>
                      <a:pt x="82284" y="25454"/>
                      <a:pt x="84177" y="34353"/>
                    </a:cubicBezTo>
                    <a:lnTo>
                      <a:pt x="86774" y="33920"/>
                    </a:lnTo>
                    <a:cubicBezTo>
                      <a:pt x="84854" y="24345"/>
                      <a:pt x="79579" y="15878"/>
                      <a:pt x="72249" y="9792"/>
                    </a:cubicBezTo>
                    <a:cubicBezTo>
                      <a:pt x="65027" y="3706"/>
                      <a:pt x="55668" y="0"/>
                      <a:pt x="4552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30" name="Google Shape;5030;p58">
                <a:extLst>
                  <a:ext uri="{FF2B5EF4-FFF2-40B4-BE49-F238E27FC236}">
                    <a16:creationId xmlns:a16="http://schemas.microsoft.com/office/drawing/2014/main" xmlns="" id="{90BCEA4C-46DF-E6E8-B437-20FEFF72F4A0}"/>
                  </a:ext>
                </a:extLst>
              </p:cNvPr>
              <p:cNvSpPr/>
              <p:nvPr/>
            </p:nvSpPr>
            <p:spPr>
              <a:xfrm>
                <a:off x="2233143" y="3637269"/>
                <a:ext cx="621199" cy="11697"/>
              </a:xfrm>
              <a:custGeom>
                <a:avLst/>
                <a:gdLst/>
                <a:ahLst/>
                <a:cxnLst/>
                <a:rect l="l" t="t" r="r" b="b"/>
                <a:pathLst>
                  <a:path w="143713" h="2706" extrusionOk="0">
                    <a:moveTo>
                      <a:pt x="0" y="0"/>
                    </a:moveTo>
                    <a:lnTo>
                      <a:pt x="0" y="2705"/>
                    </a:lnTo>
                    <a:lnTo>
                      <a:pt x="143712" y="2705"/>
                    </a:lnTo>
                    <a:lnTo>
                      <a:pt x="143712"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31" name="Google Shape;5031;p58">
                <a:extLst>
                  <a:ext uri="{FF2B5EF4-FFF2-40B4-BE49-F238E27FC236}">
                    <a16:creationId xmlns:a16="http://schemas.microsoft.com/office/drawing/2014/main" xmlns="" id="{78EAA01C-65B0-598D-0443-87602872D44D}"/>
                  </a:ext>
                </a:extLst>
              </p:cNvPr>
              <p:cNvSpPr/>
              <p:nvPr/>
            </p:nvSpPr>
            <p:spPr>
              <a:xfrm>
                <a:off x="3004568" y="4350566"/>
                <a:ext cx="939620" cy="29702"/>
              </a:xfrm>
              <a:custGeom>
                <a:avLst/>
                <a:gdLst/>
                <a:ahLst/>
                <a:cxnLst/>
                <a:rect l="l" t="t" r="r" b="b"/>
                <a:pathLst>
                  <a:path w="106520" h="2706" extrusionOk="0">
                    <a:moveTo>
                      <a:pt x="0" y="0"/>
                    </a:moveTo>
                    <a:lnTo>
                      <a:pt x="0" y="2705"/>
                    </a:lnTo>
                    <a:lnTo>
                      <a:pt x="106520" y="2705"/>
                    </a:lnTo>
                    <a:lnTo>
                      <a:pt x="106520"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grpSp>
        <p:grpSp>
          <p:nvGrpSpPr>
            <p:cNvPr id="6" name="Groupe 23">
              <a:extLst>
                <a:ext uri="{FF2B5EF4-FFF2-40B4-BE49-F238E27FC236}">
                  <a16:creationId xmlns:a16="http://schemas.microsoft.com/office/drawing/2014/main" xmlns="" id="{85962F6E-BF8D-4F70-4C4F-0D5E7857D051}"/>
                </a:ext>
              </a:extLst>
            </p:cNvPr>
            <p:cNvGrpSpPr/>
            <p:nvPr/>
          </p:nvGrpSpPr>
          <p:grpSpPr>
            <a:xfrm>
              <a:off x="6444532" y="1524000"/>
              <a:ext cx="493967" cy="997255"/>
              <a:chOff x="6596668" y="1742053"/>
              <a:chExt cx="286195" cy="577793"/>
            </a:xfrm>
            <a:solidFill>
              <a:schemeClr val="accent1"/>
            </a:solidFill>
          </p:grpSpPr>
          <p:sp>
            <p:nvSpPr>
              <p:cNvPr id="24" name="Google Shape;5032;p58">
                <a:extLst>
                  <a:ext uri="{FF2B5EF4-FFF2-40B4-BE49-F238E27FC236}">
                    <a16:creationId xmlns:a16="http://schemas.microsoft.com/office/drawing/2014/main" xmlns="" id="{211A3AA7-B162-D7C9-2C2A-3BBB4B95687C}"/>
                  </a:ext>
                </a:extLst>
              </p:cNvPr>
              <p:cNvSpPr/>
              <p:nvPr/>
            </p:nvSpPr>
            <p:spPr>
              <a:xfrm rot="5400000">
                <a:off x="6574677" y="2011660"/>
                <a:ext cx="330177" cy="286195"/>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cxnSp>
            <p:nvCxnSpPr>
              <p:cNvPr id="25" name="Google Shape;5033;p58">
                <a:extLst>
                  <a:ext uri="{FF2B5EF4-FFF2-40B4-BE49-F238E27FC236}">
                    <a16:creationId xmlns:a16="http://schemas.microsoft.com/office/drawing/2014/main" xmlns="" id="{240C64DE-4D59-04C7-9F92-8D35F5BB8A79}"/>
                  </a:ext>
                </a:extLst>
              </p:cNvPr>
              <p:cNvCxnSpPr/>
              <p:nvPr/>
            </p:nvCxnSpPr>
            <p:spPr>
              <a:xfrm>
                <a:off x="6739798" y="1742053"/>
                <a:ext cx="0" cy="247463"/>
              </a:xfrm>
              <a:prstGeom prst="straightConnector1">
                <a:avLst/>
              </a:prstGeom>
              <a:grpFill/>
              <a:ln w="9525" cap="flat" cmpd="sng">
                <a:solidFill>
                  <a:srgbClr val="7F7F7F"/>
                </a:solidFill>
                <a:prstDash val="solid"/>
                <a:round/>
                <a:headEnd type="diamond" w="med" len="med"/>
                <a:tailEnd type="none" w="med" len="med"/>
              </a:ln>
            </p:spPr>
          </p:cxnSp>
        </p:grpSp>
        <p:grpSp>
          <p:nvGrpSpPr>
            <p:cNvPr id="7" name="Groupe 24">
              <a:extLst>
                <a:ext uri="{FF2B5EF4-FFF2-40B4-BE49-F238E27FC236}">
                  <a16:creationId xmlns:a16="http://schemas.microsoft.com/office/drawing/2014/main" xmlns="" id="{385B20F7-036A-B8F8-F074-4F032C819746}"/>
                </a:ext>
              </a:extLst>
            </p:cNvPr>
            <p:cNvGrpSpPr/>
            <p:nvPr/>
          </p:nvGrpSpPr>
          <p:grpSpPr>
            <a:xfrm>
              <a:off x="8161980" y="2724905"/>
              <a:ext cx="1233653" cy="569877"/>
              <a:chOff x="8487689" y="2797208"/>
              <a:chExt cx="714755" cy="330177"/>
            </a:xfrm>
            <a:solidFill>
              <a:schemeClr val="accent2"/>
            </a:solidFill>
          </p:grpSpPr>
          <p:cxnSp>
            <p:nvCxnSpPr>
              <p:cNvPr id="22" name="Google Shape;5035;p58">
                <a:extLst>
                  <a:ext uri="{FF2B5EF4-FFF2-40B4-BE49-F238E27FC236}">
                    <a16:creationId xmlns:a16="http://schemas.microsoft.com/office/drawing/2014/main" xmlns="" id="{E2C5938C-4919-2DBA-45B0-5D2F269E0466}"/>
                  </a:ext>
                </a:extLst>
              </p:cNvPr>
              <p:cNvCxnSpPr>
                <a:cxnSpLocks/>
              </p:cNvCxnSpPr>
              <p:nvPr/>
            </p:nvCxnSpPr>
            <p:spPr>
              <a:xfrm>
                <a:off x="8717895" y="2962296"/>
                <a:ext cx="484549" cy="1"/>
              </a:xfrm>
              <a:prstGeom prst="straightConnector1">
                <a:avLst/>
              </a:prstGeom>
              <a:grpFill/>
              <a:ln w="9525" cap="flat" cmpd="sng">
                <a:solidFill>
                  <a:srgbClr val="7F7F7F"/>
                </a:solidFill>
                <a:prstDash val="solid"/>
                <a:round/>
                <a:headEnd type="none" w="med" len="med"/>
                <a:tailEnd type="diamond" w="med" len="med"/>
              </a:ln>
            </p:spPr>
          </p:cxnSp>
          <p:sp>
            <p:nvSpPr>
              <p:cNvPr id="23" name="Google Shape;5036;p58">
                <a:extLst>
                  <a:ext uri="{FF2B5EF4-FFF2-40B4-BE49-F238E27FC236}">
                    <a16:creationId xmlns:a16="http://schemas.microsoft.com/office/drawing/2014/main" xmlns="" id="{824E1DF1-B8EF-43A8-AA7C-8159500E00DA}"/>
                  </a:ext>
                </a:extLst>
              </p:cNvPr>
              <p:cNvSpPr/>
              <p:nvPr/>
            </p:nvSpPr>
            <p:spPr>
              <a:xfrm rot="5400000">
                <a:off x="8465698" y="2819199"/>
                <a:ext cx="330177" cy="286195"/>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grpSp>
        <p:grpSp>
          <p:nvGrpSpPr>
            <p:cNvPr id="8" name="Groupe 25">
              <a:extLst>
                <a:ext uri="{FF2B5EF4-FFF2-40B4-BE49-F238E27FC236}">
                  <a16:creationId xmlns:a16="http://schemas.microsoft.com/office/drawing/2014/main" xmlns="" id="{917ED556-55C9-0291-372F-7EBED33F1ACD}"/>
                </a:ext>
              </a:extLst>
            </p:cNvPr>
            <p:cNvGrpSpPr/>
            <p:nvPr/>
          </p:nvGrpSpPr>
          <p:grpSpPr>
            <a:xfrm>
              <a:off x="3539490" y="4294519"/>
              <a:ext cx="1180741" cy="569877"/>
              <a:chOff x="3418112" y="4494365"/>
              <a:chExt cx="684099" cy="330177"/>
            </a:xfrm>
            <a:solidFill>
              <a:schemeClr val="accent4"/>
            </a:solidFill>
          </p:grpSpPr>
          <p:cxnSp>
            <p:nvCxnSpPr>
              <p:cNvPr id="20" name="Google Shape;5038;p58">
                <a:extLst>
                  <a:ext uri="{FF2B5EF4-FFF2-40B4-BE49-F238E27FC236}">
                    <a16:creationId xmlns:a16="http://schemas.microsoft.com/office/drawing/2014/main" xmlns="" id="{48A8B11F-AF90-4185-0E20-478FAA02FAF9}"/>
                  </a:ext>
                </a:extLst>
              </p:cNvPr>
              <p:cNvCxnSpPr/>
              <p:nvPr/>
            </p:nvCxnSpPr>
            <p:spPr>
              <a:xfrm rot="10800000">
                <a:off x="3680816" y="4659390"/>
                <a:ext cx="421395" cy="0"/>
              </a:xfrm>
              <a:prstGeom prst="straightConnector1">
                <a:avLst/>
              </a:prstGeom>
              <a:grpFill/>
              <a:ln w="9525" cap="flat" cmpd="sng">
                <a:solidFill>
                  <a:srgbClr val="7F7F7F"/>
                </a:solidFill>
                <a:prstDash val="solid"/>
                <a:round/>
                <a:headEnd type="diamond" w="med" len="med"/>
                <a:tailEnd type="none" w="med" len="med"/>
              </a:ln>
            </p:spPr>
          </p:cxnSp>
          <p:sp>
            <p:nvSpPr>
              <p:cNvPr id="21" name="Google Shape;5039;p58">
                <a:extLst>
                  <a:ext uri="{FF2B5EF4-FFF2-40B4-BE49-F238E27FC236}">
                    <a16:creationId xmlns:a16="http://schemas.microsoft.com/office/drawing/2014/main" xmlns="" id="{8FE64FDF-B67E-E01C-63F5-AD285B246DD1}"/>
                  </a:ext>
                </a:extLst>
              </p:cNvPr>
              <p:cNvSpPr/>
              <p:nvPr/>
            </p:nvSpPr>
            <p:spPr>
              <a:xfrm rot="5400000">
                <a:off x="3396121" y="4516356"/>
                <a:ext cx="330177" cy="286195"/>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grpSp>
        <p:grpSp>
          <p:nvGrpSpPr>
            <p:cNvPr id="9" name="Groupe 26">
              <a:extLst>
                <a:ext uri="{FF2B5EF4-FFF2-40B4-BE49-F238E27FC236}">
                  <a16:creationId xmlns:a16="http://schemas.microsoft.com/office/drawing/2014/main" xmlns="" id="{A4B3B211-D899-4056-2FB0-11C5AD21C079}"/>
                </a:ext>
              </a:extLst>
            </p:cNvPr>
            <p:cNvGrpSpPr/>
            <p:nvPr/>
          </p:nvGrpSpPr>
          <p:grpSpPr>
            <a:xfrm>
              <a:off x="4561173" y="3126919"/>
              <a:ext cx="493967" cy="986029"/>
              <a:chOff x="4560271" y="3420860"/>
              <a:chExt cx="286195" cy="571288"/>
            </a:xfrm>
            <a:solidFill>
              <a:schemeClr val="accent3"/>
            </a:solidFill>
          </p:grpSpPr>
          <p:sp>
            <p:nvSpPr>
              <p:cNvPr id="18" name="Google Shape;5040;p58">
                <a:extLst>
                  <a:ext uri="{FF2B5EF4-FFF2-40B4-BE49-F238E27FC236}">
                    <a16:creationId xmlns:a16="http://schemas.microsoft.com/office/drawing/2014/main" xmlns="" id="{C746B21A-9278-1CD3-4BD1-3B2F71292899}"/>
                  </a:ext>
                </a:extLst>
              </p:cNvPr>
              <p:cNvSpPr/>
              <p:nvPr/>
            </p:nvSpPr>
            <p:spPr>
              <a:xfrm rot="5400000">
                <a:off x="4538280" y="3683962"/>
                <a:ext cx="330177" cy="286195"/>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cxnSp>
            <p:nvCxnSpPr>
              <p:cNvPr id="19" name="Google Shape;5041;p58">
                <a:extLst>
                  <a:ext uri="{FF2B5EF4-FFF2-40B4-BE49-F238E27FC236}">
                    <a16:creationId xmlns:a16="http://schemas.microsoft.com/office/drawing/2014/main" xmlns="" id="{F2288549-C507-36B7-9AD4-E6FD0D53DF23}"/>
                  </a:ext>
                </a:extLst>
              </p:cNvPr>
              <p:cNvCxnSpPr/>
              <p:nvPr/>
            </p:nvCxnSpPr>
            <p:spPr>
              <a:xfrm>
                <a:off x="4703439" y="3420860"/>
                <a:ext cx="0" cy="247463"/>
              </a:xfrm>
              <a:prstGeom prst="straightConnector1">
                <a:avLst/>
              </a:prstGeom>
              <a:grpFill/>
              <a:ln w="9525" cap="flat" cmpd="sng">
                <a:solidFill>
                  <a:srgbClr val="7F7F7F"/>
                </a:solidFill>
                <a:prstDash val="solid"/>
                <a:round/>
                <a:headEnd type="diamond" w="med" len="med"/>
                <a:tailEnd type="none" w="med" len="med"/>
              </a:ln>
            </p:spPr>
          </p:cxnSp>
        </p:grpSp>
        <p:grpSp>
          <p:nvGrpSpPr>
            <p:cNvPr id="10" name="Groupe 27">
              <a:extLst>
                <a:ext uri="{FF2B5EF4-FFF2-40B4-BE49-F238E27FC236}">
                  <a16:creationId xmlns:a16="http://schemas.microsoft.com/office/drawing/2014/main" xmlns="" id="{2CDA81F3-F691-792A-FF8A-521FAA617A0F}"/>
                </a:ext>
              </a:extLst>
            </p:cNvPr>
            <p:cNvGrpSpPr/>
            <p:nvPr/>
          </p:nvGrpSpPr>
          <p:grpSpPr>
            <a:xfrm>
              <a:off x="6820347" y="5096071"/>
              <a:ext cx="493967" cy="991908"/>
              <a:chOff x="7003021" y="5351827"/>
              <a:chExt cx="286195" cy="574695"/>
            </a:xfrm>
            <a:solidFill>
              <a:schemeClr val="accent5"/>
            </a:solidFill>
          </p:grpSpPr>
          <p:sp>
            <p:nvSpPr>
              <p:cNvPr id="16" name="Google Shape;5043;p58">
                <a:extLst>
                  <a:ext uri="{FF2B5EF4-FFF2-40B4-BE49-F238E27FC236}">
                    <a16:creationId xmlns:a16="http://schemas.microsoft.com/office/drawing/2014/main" xmlns="" id="{B91CB443-F920-273E-99E3-C2B69920A264}"/>
                  </a:ext>
                </a:extLst>
              </p:cNvPr>
              <p:cNvSpPr/>
              <p:nvPr/>
            </p:nvSpPr>
            <p:spPr>
              <a:xfrm rot="5400000">
                <a:off x="6981031" y="5373817"/>
                <a:ext cx="330176" cy="286195"/>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cxnSp>
            <p:nvCxnSpPr>
              <p:cNvPr id="17" name="Google Shape;5044;p58">
                <a:extLst>
                  <a:ext uri="{FF2B5EF4-FFF2-40B4-BE49-F238E27FC236}">
                    <a16:creationId xmlns:a16="http://schemas.microsoft.com/office/drawing/2014/main" xmlns="" id="{1118756D-DF51-CA12-16D1-0DE66E985932}"/>
                  </a:ext>
                </a:extLst>
              </p:cNvPr>
              <p:cNvCxnSpPr>
                <a:cxnSpLocks/>
              </p:cNvCxnSpPr>
              <p:nvPr/>
            </p:nvCxnSpPr>
            <p:spPr>
              <a:xfrm flipV="1">
                <a:off x="7146166" y="5679059"/>
                <a:ext cx="0" cy="247463"/>
              </a:xfrm>
              <a:prstGeom prst="straightConnector1">
                <a:avLst/>
              </a:prstGeom>
              <a:grpFill/>
              <a:ln w="9525" cap="flat" cmpd="sng">
                <a:solidFill>
                  <a:srgbClr val="7F7F7F"/>
                </a:solidFill>
                <a:prstDash val="solid"/>
                <a:round/>
                <a:headEnd type="diamond" w="med" len="med"/>
                <a:tailEnd type="none" w="med" len="med"/>
              </a:ln>
            </p:spPr>
          </p:cxnSp>
        </p:grpSp>
        <p:sp>
          <p:nvSpPr>
            <p:cNvPr id="11" name="Rectangle 10">
              <a:extLst>
                <a:ext uri="{FF2B5EF4-FFF2-40B4-BE49-F238E27FC236}">
                  <a16:creationId xmlns:a16="http://schemas.microsoft.com/office/drawing/2014/main" xmlns="" id="{44908D60-8374-FD56-8199-004444ECC731}"/>
                </a:ext>
              </a:extLst>
            </p:cNvPr>
            <p:cNvSpPr/>
            <p:nvPr/>
          </p:nvSpPr>
          <p:spPr>
            <a:xfrm flipH="1">
              <a:off x="6528343" y="1957320"/>
              <a:ext cx="315724" cy="527684"/>
            </a:xfrm>
            <a:prstGeom prst="rect">
              <a:avLst/>
            </a:prstGeom>
          </p:spPr>
          <p:txBody>
            <a:bodyPr wrap="square" lIns="0" tIns="0" rIns="0" bIns="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chemeClr val="lt1"/>
                  </a:solidFill>
                  <a:effectLst/>
                  <a:uLnTx/>
                  <a:uFillTx/>
                  <a:ea typeface="+mn-ea"/>
                  <a:cs typeface="+mn-cs"/>
                </a:rPr>
                <a:t>1</a:t>
              </a:r>
              <a:endParaRPr kumimoji="0" lang="en-US" sz="1100" b="1" i="0" u="none" strike="noStrike" kern="1200" cap="none" spc="0" normalizeH="0" baseline="0" noProof="0" dirty="0">
                <a:ln>
                  <a:noFill/>
                </a:ln>
                <a:solidFill>
                  <a:schemeClr val="lt1"/>
                </a:solidFill>
                <a:effectLst/>
                <a:uLnTx/>
                <a:uFillTx/>
                <a:ea typeface="+mn-ea"/>
                <a:cs typeface="Arial" panose="020B0604020202020204" pitchFamily="34" charset="0"/>
              </a:endParaRPr>
            </a:p>
          </p:txBody>
        </p:sp>
        <p:sp>
          <p:nvSpPr>
            <p:cNvPr id="12" name="Rectangle 11">
              <a:extLst>
                <a:ext uri="{FF2B5EF4-FFF2-40B4-BE49-F238E27FC236}">
                  <a16:creationId xmlns:a16="http://schemas.microsoft.com/office/drawing/2014/main" xmlns="" id="{2045125C-72F9-D04D-E2AC-3113BED42F1F}"/>
                </a:ext>
              </a:extLst>
            </p:cNvPr>
            <p:cNvSpPr/>
            <p:nvPr/>
          </p:nvSpPr>
          <p:spPr>
            <a:xfrm flipH="1">
              <a:off x="8243583" y="2724466"/>
              <a:ext cx="315724" cy="527684"/>
            </a:xfrm>
            <a:prstGeom prst="rect">
              <a:avLst/>
            </a:prstGeom>
          </p:spPr>
          <p:txBody>
            <a:bodyPr wrap="square" lIns="0" tIns="0" rIns="0" bIns="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chemeClr val="lt1"/>
                  </a:solidFill>
                  <a:effectLst/>
                  <a:uLnTx/>
                  <a:uFillTx/>
                  <a:ea typeface="+mn-ea"/>
                  <a:cs typeface="+mn-cs"/>
                </a:rPr>
                <a:t>2</a:t>
              </a:r>
              <a:endParaRPr kumimoji="0" lang="en-US" sz="1100" b="1" i="0" u="none" strike="noStrike" kern="1200" cap="none" spc="0" normalizeH="0" baseline="0" noProof="0" dirty="0">
                <a:ln>
                  <a:noFill/>
                </a:ln>
                <a:solidFill>
                  <a:schemeClr val="lt1"/>
                </a:solidFill>
                <a:effectLst/>
                <a:uLnTx/>
                <a:uFillTx/>
                <a:ea typeface="+mn-ea"/>
                <a:cs typeface="Arial" panose="020B0604020202020204" pitchFamily="34" charset="0"/>
              </a:endParaRPr>
            </a:p>
          </p:txBody>
        </p:sp>
        <p:sp>
          <p:nvSpPr>
            <p:cNvPr id="13" name="Rectangle 12">
              <a:extLst>
                <a:ext uri="{FF2B5EF4-FFF2-40B4-BE49-F238E27FC236}">
                  <a16:creationId xmlns:a16="http://schemas.microsoft.com/office/drawing/2014/main" xmlns="" id="{C1E142EA-EF16-91C7-9F4F-A75191FD3CC2}"/>
                </a:ext>
              </a:extLst>
            </p:cNvPr>
            <p:cNvSpPr/>
            <p:nvPr/>
          </p:nvSpPr>
          <p:spPr>
            <a:xfrm flipH="1">
              <a:off x="4651772" y="3537071"/>
              <a:ext cx="315724" cy="527684"/>
            </a:xfrm>
            <a:prstGeom prst="rect">
              <a:avLst/>
            </a:prstGeom>
          </p:spPr>
          <p:txBody>
            <a:bodyPr wrap="square" lIns="0" tIns="0" rIns="0" bIns="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chemeClr val="lt1"/>
                  </a:solidFill>
                  <a:effectLst/>
                  <a:uLnTx/>
                  <a:uFillTx/>
                  <a:ea typeface="+mn-ea"/>
                  <a:cs typeface="+mn-cs"/>
                </a:rPr>
                <a:t>3</a:t>
              </a:r>
              <a:endParaRPr kumimoji="0" lang="en-US" sz="1100" b="1" i="0" u="none" strike="noStrike" kern="1200" cap="none" spc="0" normalizeH="0" baseline="0" noProof="0" dirty="0">
                <a:ln>
                  <a:noFill/>
                </a:ln>
                <a:solidFill>
                  <a:schemeClr val="lt1"/>
                </a:solidFill>
                <a:effectLst/>
                <a:uLnTx/>
                <a:uFillTx/>
                <a:ea typeface="+mn-ea"/>
                <a:cs typeface="Arial" panose="020B0604020202020204" pitchFamily="34" charset="0"/>
              </a:endParaRPr>
            </a:p>
          </p:txBody>
        </p:sp>
        <p:sp>
          <p:nvSpPr>
            <p:cNvPr id="14" name="Rectangle 13">
              <a:extLst>
                <a:ext uri="{FF2B5EF4-FFF2-40B4-BE49-F238E27FC236}">
                  <a16:creationId xmlns:a16="http://schemas.microsoft.com/office/drawing/2014/main" xmlns="" id="{2D4F9BBF-188C-15EF-A094-60E8E97CAFD4}"/>
                </a:ext>
              </a:extLst>
            </p:cNvPr>
            <p:cNvSpPr/>
            <p:nvPr/>
          </p:nvSpPr>
          <p:spPr>
            <a:xfrm flipH="1">
              <a:off x="3628611" y="4315507"/>
              <a:ext cx="315724" cy="527684"/>
            </a:xfrm>
            <a:prstGeom prst="rect">
              <a:avLst/>
            </a:prstGeom>
          </p:spPr>
          <p:txBody>
            <a:bodyPr wrap="square" lIns="0" tIns="0" rIns="0" bIns="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lt1"/>
                  </a:solidFill>
                  <a:effectLst/>
                  <a:uLnTx/>
                  <a:uFillTx/>
                  <a:ea typeface="+mn-ea"/>
                  <a:cs typeface="Arial" panose="020B0604020202020204" pitchFamily="34" charset="0"/>
                </a:rPr>
                <a:t>4</a:t>
              </a:r>
              <a:endParaRPr kumimoji="0" lang="en-US" sz="1100" b="1" i="0" u="none" strike="noStrike" kern="1200" cap="none" spc="0" normalizeH="0" baseline="0" noProof="0" dirty="0">
                <a:ln>
                  <a:noFill/>
                </a:ln>
                <a:solidFill>
                  <a:schemeClr val="lt1"/>
                </a:solidFill>
                <a:effectLst/>
                <a:uLnTx/>
                <a:uFillTx/>
                <a:ea typeface="+mn-ea"/>
                <a:cs typeface="Arial" panose="020B0604020202020204" pitchFamily="34" charset="0"/>
              </a:endParaRPr>
            </a:p>
          </p:txBody>
        </p:sp>
        <p:sp>
          <p:nvSpPr>
            <p:cNvPr id="15" name="Rectangle 14">
              <a:extLst>
                <a:ext uri="{FF2B5EF4-FFF2-40B4-BE49-F238E27FC236}">
                  <a16:creationId xmlns:a16="http://schemas.microsoft.com/office/drawing/2014/main" xmlns="" id="{1D02D8CF-8ABA-52F6-9763-6FFD6B94A295}"/>
                </a:ext>
              </a:extLst>
            </p:cNvPr>
            <p:cNvSpPr/>
            <p:nvPr/>
          </p:nvSpPr>
          <p:spPr>
            <a:xfrm flipH="1">
              <a:off x="6909469" y="5108611"/>
              <a:ext cx="315724" cy="527684"/>
            </a:xfrm>
            <a:prstGeom prst="rect">
              <a:avLst/>
            </a:prstGeom>
          </p:spPr>
          <p:txBody>
            <a:bodyPr wrap="square" lIns="0" tIns="0" rIns="0" bIns="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lt1"/>
                  </a:solidFill>
                  <a:effectLst/>
                  <a:uLnTx/>
                  <a:uFillTx/>
                  <a:ea typeface="+mn-ea"/>
                  <a:cs typeface="+mn-cs"/>
                </a:rPr>
                <a:t>5</a:t>
              </a:r>
              <a:endParaRPr kumimoji="0" lang="en-US" sz="1100" b="1" i="0" u="none" strike="noStrike" kern="1200" cap="none" spc="0" normalizeH="0" baseline="0" noProof="0" dirty="0">
                <a:ln>
                  <a:noFill/>
                </a:ln>
                <a:solidFill>
                  <a:schemeClr val="lt1"/>
                </a:solidFill>
                <a:effectLst/>
                <a:uLnTx/>
                <a:uFillTx/>
                <a:ea typeface="+mn-ea"/>
                <a:cs typeface="Arial" panose="020B0604020202020204" pitchFamily="34" charset="0"/>
              </a:endParaRPr>
            </a:p>
          </p:txBody>
        </p:sp>
      </p:grpSp>
      <p:sp>
        <p:nvSpPr>
          <p:cNvPr id="32" name="TextBox 82">
            <a:extLst>
              <a:ext uri="{FF2B5EF4-FFF2-40B4-BE49-F238E27FC236}">
                <a16:creationId xmlns:a16="http://schemas.microsoft.com/office/drawing/2014/main" xmlns="" id="{4B348999-B1D1-9DFE-7D81-E3FACE49B98B}"/>
              </a:ext>
            </a:extLst>
          </p:cNvPr>
          <p:cNvSpPr txBox="1"/>
          <p:nvPr/>
        </p:nvSpPr>
        <p:spPr>
          <a:xfrm>
            <a:off x="1208240" y="1025724"/>
            <a:ext cx="3572631" cy="677108"/>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ea typeface="+mn-ea"/>
                <a:cs typeface="+mn-cs"/>
              </a:rPr>
              <a:t>Data Preparation</a:t>
            </a:r>
            <a:r>
              <a:rPr kumimoji="0" lang="en-US" sz="1600" b="0" i="0" u="none" strike="noStrike" kern="1200" cap="none" spc="0" normalizeH="0" baseline="0" noProof="0" dirty="0">
                <a:ln>
                  <a:noFill/>
                </a:ln>
                <a:solidFill>
                  <a:prstClr val="black"/>
                </a:solidFill>
                <a:effectLst/>
                <a:uLnTx/>
                <a:uFillTx/>
                <a:ea typeface="+mn-ea"/>
                <a:cs typeface="+mn-cs"/>
              </a:rPr>
              <a:t>: </a:t>
            </a:r>
            <a:r>
              <a:rPr kumimoji="0" lang="en-US" sz="2000" b="1" i="0" u="none" strike="noStrike" kern="1200" cap="none" spc="0" normalizeH="0" baseline="0" noProof="0" dirty="0">
                <a:ln>
                  <a:noFill/>
                </a:ln>
                <a:solidFill>
                  <a:prstClr val="black"/>
                </a:solidFill>
                <a:effectLst/>
                <a:uLnTx/>
                <a:uFillTx/>
                <a:ea typeface="+mn-ea"/>
                <a:cs typeface="+mn-cs"/>
              </a:rPr>
              <a:t>1) </a:t>
            </a:r>
            <a:r>
              <a:rPr kumimoji="0" lang="en-US" b="0" i="0" u="none" strike="noStrike" kern="1200" cap="none" spc="0" normalizeH="0" baseline="0" noProof="0" dirty="0">
                <a:ln>
                  <a:noFill/>
                </a:ln>
                <a:solidFill>
                  <a:prstClr val="black"/>
                </a:solidFill>
                <a:effectLst/>
                <a:uLnTx/>
                <a:uFillTx/>
                <a:ea typeface="+mn-ea"/>
                <a:cs typeface="+mn-cs"/>
              </a:rPr>
              <a:t>Economic indicators from 2009 to 2022</a:t>
            </a:r>
          </a:p>
        </p:txBody>
      </p:sp>
      <p:sp>
        <p:nvSpPr>
          <p:cNvPr id="33" name="TextBox 82">
            <a:extLst>
              <a:ext uri="{FF2B5EF4-FFF2-40B4-BE49-F238E27FC236}">
                <a16:creationId xmlns:a16="http://schemas.microsoft.com/office/drawing/2014/main" xmlns="" id="{5F68FBBF-74E0-3141-F272-3CC74B9B9547}"/>
              </a:ext>
            </a:extLst>
          </p:cNvPr>
          <p:cNvSpPr txBox="1"/>
          <p:nvPr/>
        </p:nvSpPr>
        <p:spPr>
          <a:xfrm>
            <a:off x="8309340" y="2372292"/>
            <a:ext cx="3455206" cy="677108"/>
          </a:xfrm>
          <a:prstGeom prst="rect">
            <a:avLst/>
          </a:prstGeom>
          <a:noFill/>
        </p:spPr>
        <p:txBody>
          <a:bodyPr wrap="square" lIns="0" rIns="0" rtlCol="0" anchor="ctr">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2000" b="1" dirty="0">
                <a:solidFill>
                  <a:prstClr val="black"/>
                </a:solidFill>
              </a:rPr>
              <a:t>2)</a:t>
            </a:r>
            <a:r>
              <a:rPr lang="en-US" dirty="0">
                <a:solidFill>
                  <a:prstClr val="black"/>
                </a:solidFill>
              </a:rPr>
              <a:t>Data sets are divided into train and test data</a:t>
            </a:r>
            <a:r>
              <a:rPr kumimoji="0" lang="en-US" i="0" u="none" strike="noStrike" kern="1200" cap="none" spc="0" normalizeH="0" baseline="0" noProof="0" dirty="0">
                <a:ln>
                  <a:noFill/>
                </a:ln>
                <a:solidFill>
                  <a:prstClr val="black"/>
                </a:solidFill>
                <a:effectLst/>
                <a:uLnTx/>
                <a:uFillTx/>
                <a:ea typeface="+mn-ea"/>
                <a:cs typeface="+mn-cs"/>
              </a:rPr>
              <a:t> (20% of the data)</a:t>
            </a:r>
          </a:p>
        </p:txBody>
      </p:sp>
      <p:sp>
        <p:nvSpPr>
          <p:cNvPr id="34" name="TextBox 82">
            <a:extLst>
              <a:ext uri="{FF2B5EF4-FFF2-40B4-BE49-F238E27FC236}">
                <a16:creationId xmlns:a16="http://schemas.microsoft.com/office/drawing/2014/main" xmlns="" id="{80C3D3E4-0F79-AB58-64D3-9397E902C0C1}"/>
              </a:ext>
            </a:extLst>
          </p:cNvPr>
          <p:cNvSpPr txBox="1"/>
          <p:nvPr/>
        </p:nvSpPr>
        <p:spPr>
          <a:xfrm>
            <a:off x="891715" y="2276322"/>
            <a:ext cx="3759167" cy="400110"/>
          </a:xfrm>
          <a:prstGeom prst="rect">
            <a:avLst/>
          </a:prstGeom>
          <a:noFill/>
        </p:spPr>
        <p:txBody>
          <a:bodyPr wrap="square" lIns="0" r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ea typeface="+mn-ea"/>
                <a:cs typeface="+mn-cs"/>
              </a:rPr>
              <a:t>Base Time Series Models(5 Models)</a:t>
            </a: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35" name="TextBox 82">
            <a:extLst>
              <a:ext uri="{FF2B5EF4-FFF2-40B4-BE49-F238E27FC236}">
                <a16:creationId xmlns:a16="http://schemas.microsoft.com/office/drawing/2014/main" xmlns="" id="{C2AC4903-6D88-CC53-27D7-B659CAEF7B6C}"/>
              </a:ext>
            </a:extLst>
          </p:cNvPr>
          <p:cNvSpPr txBox="1"/>
          <p:nvPr/>
        </p:nvSpPr>
        <p:spPr>
          <a:xfrm>
            <a:off x="4153426" y="3975243"/>
            <a:ext cx="5356334" cy="400110"/>
          </a:xfrm>
          <a:prstGeom prst="rect">
            <a:avLst/>
          </a:prstGeom>
          <a:noFill/>
        </p:spPr>
        <p:txBody>
          <a:bodyPr wrap="square" lIns="0" rIns="0" rtlCol="0" anchor="ctr">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ea typeface="+mn-ea"/>
                <a:cs typeface="+mn-cs"/>
              </a:rPr>
              <a:t>Hybrid Time Series Models </a:t>
            </a:r>
            <a:r>
              <a:rPr kumimoji="0" lang="en-US" sz="2000" b="1" i="0" u="none" strike="noStrike" kern="1200" cap="none" spc="0" normalizeH="0" baseline="0" noProof="0" dirty="0" smtClean="0">
                <a:ln>
                  <a:noFill/>
                </a:ln>
                <a:solidFill>
                  <a:prstClr val="black"/>
                </a:solidFill>
                <a:effectLst/>
                <a:uLnTx/>
                <a:uFillTx/>
                <a:ea typeface="+mn-ea"/>
                <a:cs typeface="+mn-cs"/>
              </a:rPr>
              <a:t>(6 </a:t>
            </a:r>
            <a:r>
              <a:rPr kumimoji="0" lang="en-US" sz="2000" b="1" i="0" u="none" strike="noStrike" kern="1200" cap="none" spc="0" normalizeH="0" baseline="0" noProof="0" dirty="0">
                <a:ln>
                  <a:noFill/>
                </a:ln>
                <a:solidFill>
                  <a:prstClr val="black"/>
                </a:solidFill>
                <a:effectLst/>
                <a:uLnTx/>
                <a:uFillTx/>
                <a:ea typeface="+mn-ea"/>
                <a:cs typeface="+mn-cs"/>
              </a:rPr>
              <a:t>weighting methods)</a:t>
            </a:r>
          </a:p>
        </p:txBody>
      </p:sp>
      <p:sp>
        <p:nvSpPr>
          <p:cNvPr id="36" name="TextBox 82">
            <a:extLst>
              <a:ext uri="{FF2B5EF4-FFF2-40B4-BE49-F238E27FC236}">
                <a16:creationId xmlns:a16="http://schemas.microsoft.com/office/drawing/2014/main" xmlns="" id="{659903BD-D3AB-345A-D24A-2EBDA211D3AE}"/>
              </a:ext>
            </a:extLst>
          </p:cNvPr>
          <p:cNvSpPr txBox="1"/>
          <p:nvPr/>
        </p:nvSpPr>
        <p:spPr>
          <a:xfrm>
            <a:off x="4691185" y="5723309"/>
            <a:ext cx="3525581" cy="400110"/>
          </a:xfrm>
          <a:prstGeom prst="rect">
            <a:avLst/>
          </a:prstGeom>
          <a:noFill/>
        </p:spPr>
        <p:txBody>
          <a:bodyPr wrap="square" lIns="0" rIns="0" rtlCol="0" anchor="ctr">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ea typeface="+mn-ea"/>
                <a:cs typeface="+mn-cs"/>
              </a:rPr>
              <a:t>Bagged Base Models</a:t>
            </a:r>
          </a:p>
        </p:txBody>
      </p:sp>
      <p:sp>
        <p:nvSpPr>
          <p:cNvPr id="44" name="Google Shape;5039;p58">
            <a:extLst>
              <a:ext uri="{FF2B5EF4-FFF2-40B4-BE49-F238E27FC236}">
                <a16:creationId xmlns:a16="http://schemas.microsoft.com/office/drawing/2014/main" xmlns="" id="{5FF7D6B2-65BE-5C5E-D774-1360BB54AA7D}"/>
              </a:ext>
            </a:extLst>
          </p:cNvPr>
          <p:cNvSpPr/>
          <p:nvPr/>
        </p:nvSpPr>
        <p:spPr>
          <a:xfrm rot="5400000">
            <a:off x="8226795" y="4628895"/>
            <a:ext cx="531818" cy="46097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46" name="Rectangle 45">
            <a:extLst>
              <a:ext uri="{FF2B5EF4-FFF2-40B4-BE49-F238E27FC236}">
                <a16:creationId xmlns:a16="http://schemas.microsoft.com/office/drawing/2014/main" xmlns="" id="{7EAF274B-0E6B-0DE7-320C-D97D1ADB1488}"/>
              </a:ext>
            </a:extLst>
          </p:cNvPr>
          <p:cNvSpPr/>
          <p:nvPr/>
        </p:nvSpPr>
        <p:spPr>
          <a:xfrm flipH="1">
            <a:off x="8343477" y="4613162"/>
            <a:ext cx="294639" cy="492443"/>
          </a:xfrm>
          <a:prstGeom prst="rect">
            <a:avLst/>
          </a:prstGeom>
        </p:spPr>
        <p:txBody>
          <a:bodyPr wrap="square" lIns="0" tIns="0" rIns="0" bIns="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solidFill>
                  <a:schemeClr val="lt1"/>
                </a:solidFill>
                <a:cs typeface="Arial" panose="020B0604020202020204" pitchFamily="34" charset="0"/>
              </a:rPr>
              <a:t>6</a:t>
            </a:r>
            <a:endParaRPr kumimoji="0" lang="en-US" sz="1100" b="1" i="0" u="none" strike="noStrike" kern="1200" cap="none" spc="0" normalizeH="0" baseline="0" noProof="0" dirty="0">
              <a:ln>
                <a:noFill/>
              </a:ln>
              <a:solidFill>
                <a:schemeClr val="lt1"/>
              </a:solidFill>
              <a:effectLst/>
              <a:uLnTx/>
              <a:uFillTx/>
              <a:ea typeface="+mn-ea"/>
              <a:cs typeface="Arial" panose="020B0604020202020204" pitchFamily="34" charset="0"/>
            </a:endParaRPr>
          </a:p>
        </p:txBody>
      </p:sp>
      <p:cxnSp>
        <p:nvCxnSpPr>
          <p:cNvPr id="47" name="Google Shape;5041;p58">
            <a:extLst>
              <a:ext uri="{FF2B5EF4-FFF2-40B4-BE49-F238E27FC236}">
                <a16:creationId xmlns:a16="http://schemas.microsoft.com/office/drawing/2014/main" xmlns="" id="{D816BE5E-F4BD-EA26-0B3D-E95ACF40559E}"/>
              </a:ext>
            </a:extLst>
          </p:cNvPr>
          <p:cNvCxnSpPr>
            <a:cxnSpLocks/>
          </p:cNvCxnSpPr>
          <p:nvPr/>
        </p:nvCxnSpPr>
        <p:spPr>
          <a:xfrm flipV="1">
            <a:off x="8490796" y="5125293"/>
            <a:ext cx="0" cy="371407"/>
          </a:xfrm>
          <a:prstGeom prst="straightConnector1">
            <a:avLst/>
          </a:prstGeom>
          <a:solidFill>
            <a:schemeClr val="accent3"/>
          </a:solidFill>
          <a:ln w="9525" cap="flat" cmpd="sng">
            <a:solidFill>
              <a:srgbClr val="7F7F7F"/>
            </a:solidFill>
            <a:prstDash val="solid"/>
            <a:round/>
            <a:headEnd type="diamond" w="med" len="med"/>
            <a:tailEnd type="none" w="med" len="med"/>
          </a:ln>
        </p:spPr>
      </p:cxnSp>
      <p:sp>
        <p:nvSpPr>
          <p:cNvPr id="50" name="TextBox 49">
            <a:extLst>
              <a:ext uri="{FF2B5EF4-FFF2-40B4-BE49-F238E27FC236}">
                <a16:creationId xmlns:a16="http://schemas.microsoft.com/office/drawing/2014/main" xmlns="" id="{715BBCD6-49EB-0EA2-6616-933D90FCBD28}"/>
              </a:ext>
            </a:extLst>
          </p:cNvPr>
          <p:cNvSpPr txBox="1"/>
          <p:nvPr/>
        </p:nvSpPr>
        <p:spPr>
          <a:xfrm>
            <a:off x="8216766" y="5723309"/>
            <a:ext cx="2981319" cy="400110"/>
          </a:xfrm>
          <a:prstGeom prst="rect">
            <a:avLst/>
          </a:prstGeom>
          <a:noFill/>
        </p:spPr>
        <p:txBody>
          <a:bodyPr wrap="square" rtlCol="0">
            <a:spAutoFit/>
          </a:bodyPr>
          <a:lstStyle/>
          <a:p>
            <a:r>
              <a:rPr lang="en-US" sz="2000" b="1" dirty="0"/>
              <a:t>Bagged Hybrid Model</a:t>
            </a:r>
          </a:p>
        </p:txBody>
      </p:sp>
    </p:spTree>
    <p:extLst>
      <p:ext uri="{BB962C8B-B14F-4D97-AF65-F5344CB8AC3E}">
        <p14:creationId xmlns:p14="http://schemas.microsoft.com/office/powerpoint/2010/main" val="3070361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solidFill>
                  <a:schemeClr val="bg1"/>
                </a:solidFill>
              </a:rPr>
              <a:t>Materials And Methods</a:t>
            </a:r>
          </a:p>
        </p:txBody>
      </p:sp>
      <p:pic>
        <p:nvPicPr>
          <p:cNvPr id="1027" name="Picture 3" descr="C:\Users\admin\AppData\Local\Microsoft\Windows\INetCache\IE\1944ZFHQ\books-2379396_960_720[1].png"/>
          <p:cNvPicPr>
            <a:picLocks noChangeAspect="1" noChangeArrowheads="1"/>
          </p:cNvPicPr>
          <p:nvPr/>
        </p:nvPicPr>
        <p:blipFill>
          <a:blip r:embed="rId2" cstate="print"/>
          <a:srcRect/>
          <a:stretch>
            <a:fillRect/>
          </a:stretch>
        </p:blipFill>
        <p:spPr bwMode="auto">
          <a:xfrm>
            <a:off x="655320" y="2390503"/>
            <a:ext cx="1905000" cy="1907177"/>
          </a:xfrm>
          <a:prstGeom prst="rect">
            <a:avLst/>
          </a:prstGeom>
          <a:noFill/>
        </p:spPr>
      </p:pic>
    </p:spTree>
    <p:extLst>
      <p:ext uri="{BB962C8B-B14F-4D97-AF65-F5344CB8AC3E}">
        <p14:creationId xmlns:p14="http://schemas.microsoft.com/office/powerpoint/2010/main" val="119676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Agency FB" panose="020B0503020202020204" pitchFamily="34" charset="0"/>
              </a:rPr>
              <a:t>DATASETS</a:t>
            </a:r>
          </a:p>
        </p:txBody>
      </p:sp>
      <p:sp>
        <p:nvSpPr>
          <p:cNvPr id="4" name="Rounded Rectangle 3"/>
          <p:cNvSpPr/>
          <p:nvPr/>
        </p:nvSpPr>
        <p:spPr>
          <a:xfrm>
            <a:off x="685927" y="2798503"/>
            <a:ext cx="2991666" cy="1225086"/>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tIns="36000" bIns="36000"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kern="0" dirty="0"/>
              <a:t>TRAIN DATASET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i="0" u="none" strike="noStrike" kern="0" cap="none" spc="0" normalizeH="0" baseline="0" noProof="0" dirty="0">
                <a:ln>
                  <a:noFill/>
                </a:ln>
                <a:effectLst/>
                <a:uLnTx/>
                <a:uFillTx/>
              </a:rPr>
              <a:t>(2009-2021)</a:t>
            </a:r>
          </a:p>
        </p:txBody>
      </p:sp>
      <p:sp>
        <p:nvSpPr>
          <p:cNvPr id="8" name="Rounded Rectangle 7"/>
          <p:cNvSpPr/>
          <p:nvPr/>
        </p:nvSpPr>
        <p:spPr>
          <a:xfrm>
            <a:off x="8530285" y="2798503"/>
            <a:ext cx="2991666" cy="1225086"/>
          </a:xfrm>
          <a:prstGeom prst="round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tIns="36000" bIns="36000"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i="0" u="none" strike="noStrike" kern="0" cap="none" spc="0" normalizeH="0" baseline="0" noProof="0" dirty="0">
                <a:ln>
                  <a:noFill/>
                </a:ln>
                <a:effectLst/>
                <a:uLnTx/>
                <a:uFillTx/>
              </a:rPr>
              <a:t>TEST DATASET</a:t>
            </a:r>
          </a:p>
          <a:p>
            <a:pPr marL="0" marR="0" lvl="0" indent="0" algn="ctr" defTabSz="914400" eaLnBrk="1" fontAlgn="auto" latinLnBrk="0" hangingPunct="1">
              <a:lnSpc>
                <a:spcPct val="100000"/>
              </a:lnSpc>
              <a:spcBef>
                <a:spcPts val="0"/>
              </a:spcBef>
              <a:spcAft>
                <a:spcPts val="0"/>
              </a:spcAft>
              <a:buClrTx/>
              <a:buSzTx/>
              <a:buFontTx/>
              <a:buNone/>
              <a:tabLst/>
              <a:defRPr/>
            </a:pPr>
            <a:r>
              <a:rPr lang="en-US" sz="2400" kern="0" dirty="0"/>
              <a:t>(2021-2022)</a:t>
            </a:r>
            <a:endParaRPr kumimoji="0" lang="en-US" sz="2400" i="0" u="none" strike="noStrike" kern="0" cap="none" spc="0" normalizeH="0" baseline="0" noProof="0" dirty="0">
              <a:ln>
                <a:noFill/>
              </a:ln>
              <a:effectLst/>
              <a:uLnTx/>
              <a:uFillTx/>
            </a:endParaRPr>
          </a:p>
        </p:txBody>
      </p:sp>
      <p:sp>
        <p:nvSpPr>
          <p:cNvPr id="14" name="Oval 13"/>
          <p:cNvSpPr>
            <a:spLocks noChangeAspect="1"/>
          </p:cNvSpPr>
          <p:nvPr/>
        </p:nvSpPr>
        <p:spPr>
          <a:xfrm>
            <a:off x="4546003" y="2258282"/>
            <a:ext cx="2991666" cy="2589555"/>
          </a:xfrm>
          <a:prstGeom prst="ellipse">
            <a:avLst/>
          </a:prstGeom>
          <a:solidFill>
            <a:schemeClr val="tx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rPr>
              <a:t>MONTHLY </a:t>
            </a:r>
            <a:r>
              <a:rPr lang="en-US" kern="0" dirty="0"/>
              <a:t>AVERAGE OF 12 INDICATORS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rPr>
              <a:t>(2009-2022)</a:t>
            </a:r>
          </a:p>
        </p:txBody>
      </p:sp>
      <p:cxnSp>
        <p:nvCxnSpPr>
          <p:cNvPr id="26" name="Straight Arrow Connector 25"/>
          <p:cNvCxnSpPr>
            <a:cxnSpLocks/>
          </p:cNvCxnSpPr>
          <p:nvPr/>
        </p:nvCxnSpPr>
        <p:spPr>
          <a:xfrm flipH="1">
            <a:off x="3677593" y="3383433"/>
            <a:ext cx="864000"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7620473" y="3411046"/>
            <a:ext cx="909812"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16682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2" name="Google Shape;182;p24"/>
          <p:cNvSpPr txBox="1">
            <a:spLocks noGrp="1"/>
          </p:cNvSpPr>
          <p:nvPr>
            <p:ph type="title"/>
          </p:nvPr>
        </p:nvSpPr>
        <p:spPr>
          <a:xfrm>
            <a:off x="0" y="757646"/>
            <a:ext cx="3566159" cy="5317687"/>
          </a:xfrm>
          <a:prstGeom prst="rect">
            <a:avLst/>
          </a:prstGeom>
        </p:spPr>
        <p:txBody>
          <a:bodyPr spcFirstLastPara="1" wrap="square" lIns="121897" tIns="121897" rIns="121897" bIns="121897" anchor="t" anchorCtr="0">
            <a:noAutofit/>
          </a:bodyPr>
          <a:lstStyle/>
          <a:p>
            <a:r>
              <a:rPr lang="en-US" sz="3600" dirty="0">
                <a:latin typeface="Arial Black" pitchFamily="34" charset="0"/>
              </a:rPr>
              <a:t>VARIABLES</a:t>
            </a:r>
            <a:endParaRPr sz="3600" dirty="0">
              <a:latin typeface="Arial Black" pitchFamily="34" charset="0"/>
            </a:endParaRPr>
          </a:p>
        </p:txBody>
      </p:sp>
      <p:sp>
        <p:nvSpPr>
          <p:cNvPr id="184" name="Google Shape;184;p24"/>
          <p:cNvSpPr txBox="1">
            <a:spLocks noGrp="1"/>
          </p:cNvSpPr>
          <p:nvPr>
            <p:ph type="sldNum" idx="12"/>
          </p:nvPr>
        </p:nvSpPr>
        <p:spPr>
          <a:xfrm>
            <a:off x="11409045" y="6333135"/>
            <a:ext cx="731600" cy="524800"/>
          </a:xfrm>
          <a:prstGeom prst="rect">
            <a:avLst/>
          </a:prstGeom>
        </p:spPr>
        <p:txBody>
          <a:bodyPr spcFirstLastPara="1" wrap="square" lIns="121897" tIns="121897" rIns="121897" bIns="121897" anchor="ctr" anchorCtr="0">
            <a:noAutofit/>
          </a:bodyPr>
          <a:lstStyle/>
          <a:p>
            <a:fld id="{00000000-1234-1234-1234-123412341234}" type="slidenum">
              <a:rPr lang="en"/>
              <a:pPr/>
              <a:t>17</a:t>
            </a:fld>
            <a:endParaRPr/>
          </a:p>
        </p:txBody>
      </p:sp>
      <p:sp>
        <p:nvSpPr>
          <p:cNvPr id="185" name="Google Shape;185;p24"/>
          <p:cNvSpPr txBox="1">
            <a:spLocks noGrp="1"/>
          </p:cNvSpPr>
          <p:nvPr>
            <p:ph type="body" idx="3"/>
          </p:nvPr>
        </p:nvSpPr>
        <p:spPr>
          <a:xfrm>
            <a:off x="3664965" y="668918"/>
            <a:ext cx="3636000" cy="5975943"/>
          </a:xfrm>
          <a:prstGeom prst="rect">
            <a:avLst/>
          </a:prstGeom>
        </p:spPr>
        <p:txBody>
          <a:bodyPr spcFirstLastPara="1" wrap="square" lIns="121897" tIns="121897" rIns="121897" bIns="121897" anchor="t" anchorCtr="0">
            <a:noAutofit/>
          </a:bodyPr>
          <a:lstStyle/>
          <a:p>
            <a:pPr marL="0" indent="0">
              <a:buClr>
                <a:schemeClr val="dk1"/>
              </a:buClr>
              <a:buNone/>
            </a:pPr>
            <a:r>
              <a:rPr lang="en" sz="2800" b="1" dirty="0"/>
              <a:t>Economic Indicators</a:t>
            </a:r>
          </a:p>
          <a:p>
            <a:pPr marL="342900" indent="-342900">
              <a:buFont typeface="Wingdings" panose="05000000000000000000" pitchFamily="2" charset="2"/>
              <a:buChar char="Ø"/>
            </a:pPr>
            <a:r>
              <a:rPr lang="en-US" sz="2000" dirty="0"/>
              <a:t>Headline Inflation Rate</a:t>
            </a:r>
          </a:p>
          <a:p>
            <a:pPr marL="342900" indent="-342900">
              <a:buFont typeface="Wingdings" panose="05000000000000000000" pitchFamily="2" charset="2"/>
              <a:buChar char="Ø"/>
            </a:pPr>
            <a:r>
              <a:rPr lang="en-US" sz="2000" dirty="0"/>
              <a:t>Broad Money Growth</a:t>
            </a:r>
          </a:p>
          <a:p>
            <a:pPr marL="342900" indent="-342900">
              <a:buFont typeface="Wingdings" panose="05000000000000000000" pitchFamily="2" charset="2"/>
              <a:buChar char="Ø"/>
            </a:pPr>
            <a:r>
              <a:rPr lang="en-US" sz="2000" dirty="0"/>
              <a:t>Broad Money to reserves</a:t>
            </a:r>
          </a:p>
          <a:p>
            <a:pPr marL="342900" indent="-342900">
              <a:buFont typeface="Wingdings" panose="05000000000000000000" pitchFamily="2" charset="2"/>
              <a:buChar char="Ø"/>
            </a:pPr>
            <a:r>
              <a:rPr lang="en-US" sz="2000" dirty="0"/>
              <a:t>Merchandise Export Growth</a:t>
            </a:r>
          </a:p>
          <a:p>
            <a:pPr marL="342900" indent="-342900">
              <a:buFont typeface="Wingdings" panose="05000000000000000000" pitchFamily="2" charset="2"/>
              <a:buChar char="Ø"/>
            </a:pPr>
            <a:r>
              <a:rPr lang="en-US" sz="2000" dirty="0"/>
              <a:t>Merchant Trade Balance </a:t>
            </a:r>
          </a:p>
          <a:p>
            <a:pPr marL="342900" indent="-342900">
              <a:buFont typeface="Wingdings" panose="05000000000000000000" pitchFamily="2" charset="2"/>
              <a:buChar char="Ø"/>
            </a:pPr>
            <a:r>
              <a:rPr lang="en-US" sz="2000" dirty="0"/>
              <a:t>Merchandise Import Growth</a:t>
            </a:r>
          </a:p>
          <a:p>
            <a:pPr marL="342900" marR="0" lvl="0" indent="-342900" algn="just">
              <a:lnSpc>
                <a:spcPct val="100000"/>
              </a:lnSpc>
              <a:spcBef>
                <a:spcPts val="0"/>
              </a:spcBef>
              <a:spcAft>
                <a:spcPts val="0"/>
              </a:spcAft>
              <a:buFont typeface="Wingdings" panose="05000000000000000000" pitchFamily="2" charset="2"/>
              <a:buChar char="Ø"/>
            </a:pPr>
            <a:r>
              <a:rPr lang="en-US" sz="2000" kern="100" dirty="0">
                <a:effectLst/>
                <a:ea typeface="Calibri" panose="020F0502020204030204" pitchFamily="34" charset="0"/>
                <a:cs typeface="Arial" panose="020B0604020202020204" pitchFamily="34" charset="0"/>
              </a:rPr>
              <a:t>Policy Rate, end of the period</a:t>
            </a:r>
          </a:p>
          <a:p>
            <a:pPr marL="342900" marR="0" lvl="0" indent="-342900" algn="just">
              <a:lnSpc>
                <a:spcPct val="100000"/>
              </a:lnSpc>
              <a:spcBef>
                <a:spcPts val="0"/>
              </a:spcBef>
              <a:spcAft>
                <a:spcPts val="0"/>
              </a:spcAft>
              <a:buFont typeface="Wingdings" panose="05000000000000000000" pitchFamily="2" charset="2"/>
              <a:buChar char="Ø"/>
            </a:pPr>
            <a:r>
              <a:rPr lang="en-US" sz="2000" kern="100" dirty="0">
                <a:effectLst/>
                <a:ea typeface="Calibri" panose="020F0502020204030204" pitchFamily="34" charset="0"/>
                <a:cs typeface="Arial" panose="020B0604020202020204" pitchFamily="34" charset="0"/>
              </a:rPr>
              <a:t>Exchange Rate Index</a:t>
            </a:r>
          </a:p>
          <a:p>
            <a:pPr marL="342900" marR="0" lvl="0" indent="-342900" algn="just">
              <a:lnSpc>
                <a:spcPct val="100000"/>
              </a:lnSpc>
              <a:spcBef>
                <a:spcPts val="0"/>
              </a:spcBef>
              <a:spcAft>
                <a:spcPts val="0"/>
              </a:spcAft>
              <a:buFont typeface="Wingdings" panose="05000000000000000000" pitchFamily="2" charset="2"/>
              <a:buChar char="Ø"/>
            </a:pPr>
            <a:r>
              <a:rPr lang="en-US" sz="2000" kern="100" dirty="0">
                <a:effectLst/>
                <a:ea typeface="Calibri" panose="020F0502020204030204" pitchFamily="34" charset="0"/>
                <a:cs typeface="Arial" panose="020B0604020202020204" pitchFamily="34" charset="0"/>
              </a:rPr>
              <a:t>Exchange Rate, </a:t>
            </a:r>
          </a:p>
          <a:p>
            <a:pPr marL="342900" marR="0" lvl="0" indent="-342900" algn="just">
              <a:lnSpc>
                <a:spcPct val="100000"/>
              </a:lnSpc>
              <a:spcBef>
                <a:spcPts val="0"/>
              </a:spcBef>
              <a:spcAft>
                <a:spcPts val="0"/>
              </a:spcAft>
              <a:buFont typeface="Wingdings" panose="05000000000000000000" pitchFamily="2" charset="2"/>
              <a:buChar char="Ø"/>
            </a:pPr>
            <a:r>
              <a:rPr lang="en-US" sz="2000" kern="100" dirty="0">
                <a:effectLst/>
                <a:ea typeface="Calibri" panose="020F0502020204030204" pitchFamily="34" charset="0"/>
                <a:cs typeface="Arial" panose="020B0604020202020204" pitchFamily="34" charset="0"/>
              </a:rPr>
              <a:t>Gross International Reserves excluding Gold </a:t>
            </a:r>
          </a:p>
          <a:p>
            <a:pPr marL="342900" marR="0" lvl="0" indent="-342900" algn="just">
              <a:lnSpc>
                <a:spcPct val="100000"/>
              </a:lnSpc>
              <a:spcBef>
                <a:spcPts val="0"/>
              </a:spcBef>
              <a:spcAft>
                <a:spcPts val="0"/>
              </a:spcAft>
              <a:buFont typeface="Wingdings" panose="05000000000000000000" pitchFamily="2" charset="2"/>
              <a:buChar char="Ø"/>
            </a:pPr>
            <a:r>
              <a:rPr lang="en-US" sz="2000" kern="100" dirty="0">
                <a:effectLst/>
                <a:ea typeface="Calibri" panose="020F0502020204030204" pitchFamily="34" charset="0"/>
                <a:cs typeface="Arial" panose="020B0604020202020204" pitchFamily="34" charset="0"/>
              </a:rPr>
              <a:t>Nominal Effective Exchange Rate </a:t>
            </a:r>
          </a:p>
          <a:p>
            <a:pPr marL="342900" marR="0" lvl="0" indent="-342900" algn="just">
              <a:lnSpc>
                <a:spcPct val="150000"/>
              </a:lnSpc>
              <a:spcBef>
                <a:spcPts val="0"/>
              </a:spcBef>
              <a:spcAft>
                <a:spcPts val="800"/>
              </a:spcAft>
              <a:buFont typeface="Wingdings" panose="05000000000000000000" pitchFamily="2" charset="2"/>
              <a:buChar char="Ø"/>
            </a:pPr>
            <a:r>
              <a:rPr lang="en-US" sz="2000" kern="100" dirty="0">
                <a:effectLst/>
                <a:ea typeface="Calibri" panose="020F0502020204030204" pitchFamily="34" charset="0"/>
                <a:cs typeface="Arial" panose="020B0604020202020204" pitchFamily="34" charset="0"/>
              </a:rPr>
              <a:t>Real Effective Exchange Rate </a:t>
            </a:r>
          </a:p>
          <a:p>
            <a:pPr marL="285750" indent="-285750">
              <a:buClr>
                <a:schemeClr val="dk1"/>
              </a:buClr>
            </a:pPr>
            <a:endParaRPr lang="en-US" sz="2000" dirty="0"/>
          </a:p>
          <a:p>
            <a:pPr marL="342900" indent="-342900">
              <a:buFont typeface="Wingdings" panose="05000000000000000000" pitchFamily="2" charset="2"/>
              <a:buChar char="Ø"/>
            </a:pPr>
            <a:endParaRPr lang="en-US" sz="2000" dirty="0"/>
          </a:p>
          <a:p>
            <a:pPr marL="0" indent="0">
              <a:buClr>
                <a:schemeClr val="dk1"/>
              </a:buClr>
              <a:buNone/>
            </a:pPr>
            <a:endParaRPr lang="en" sz="2800" b="1" dirty="0"/>
          </a:p>
        </p:txBody>
      </p:sp>
      <p:grpSp>
        <p:nvGrpSpPr>
          <p:cNvPr id="19" name="Google Shape;41440;p139"/>
          <p:cNvGrpSpPr/>
          <p:nvPr/>
        </p:nvGrpSpPr>
        <p:grpSpPr>
          <a:xfrm>
            <a:off x="7075931" y="357192"/>
            <a:ext cx="721341" cy="781865"/>
            <a:chOff x="859265" y="3348175"/>
            <a:chExt cx="312316" cy="368400"/>
          </a:xfrm>
        </p:grpSpPr>
        <p:sp>
          <p:nvSpPr>
            <p:cNvPr id="20" name="Google Shape;41441;p139"/>
            <p:cNvSpPr/>
            <p:nvPr/>
          </p:nvSpPr>
          <p:spPr>
            <a:xfrm>
              <a:off x="968792" y="3507102"/>
              <a:ext cx="92498" cy="30589"/>
            </a:xfrm>
            <a:custGeom>
              <a:avLst/>
              <a:gdLst/>
              <a:ahLst/>
              <a:cxnLst/>
              <a:rect l="l" t="t" r="r" b="b"/>
              <a:pathLst>
                <a:path w="2906" h="961" extrusionOk="0">
                  <a:moveTo>
                    <a:pt x="1169" y="1"/>
                  </a:moveTo>
                  <a:cubicBezTo>
                    <a:pt x="820" y="1"/>
                    <a:pt x="503" y="37"/>
                    <a:pt x="298" y="68"/>
                  </a:cubicBezTo>
                  <a:cubicBezTo>
                    <a:pt x="119" y="104"/>
                    <a:pt x="0" y="247"/>
                    <a:pt x="0" y="413"/>
                  </a:cubicBezTo>
                  <a:lnTo>
                    <a:pt x="0" y="794"/>
                  </a:lnTo>
                  <a:cubicBezTo>
                    <a:pt x="0" y="890"/>
                    <a:pt x="72" y="961"/>
                    <a:pt x="167" y="961"/>
                  </a:cubicBezTo>
                  <a:cubicBezTo>
                    <a:pt x="250" y="961"/>
                    <a:pt x="322" y="890"/>
                    <a:pt x="322" y="794"/>
                  </a:cubicBezTo>
                  <a:lnTo>
                    <a:pt x="322" y="413"/>
                  </a:lnTo>
                  <a:cubicBezTo>
                    <a:pt x="322" y="413"/>
                    <a:pt x="322" y="401"/>
                    <a:pt x="346" y="401"/>
                  </a:cubicBezTo>
                  <a:cubicBezTo>
                    <a:pt x="513" y="373"/>
                    <a:pt x="820" y="331"/>
                    <a:pt x="1157" y="331"/>
                  </a:cubicBezTo>
                  <a:cubicBezTo>
                    <a:pt x="1250" y="331"/>
                    <a:pt x="1345" y="334"/>
                    <a:pt x="1441" y="342"/>
                  </a:cubicBezTo>
                  <a:cubicBezTo>
                    <a:pt x="1977" y="366"/>
                    <a:pt x="2346" y="497"/>
                    <a:pt x="2572" y="735"/>
                  </a:cubicBezTo>
                  <a:cubicBezTo>
                    <a:pt x="2602" y="764"/>
                    <a:pt x="2646" y="779"/>
                    <a:pt x="2691" y="779"/>
                  </a:cubicBezTo>
                  <a:cubicBezTo>
                    <a:pt x="2736" y="779"/>
                    <a:pt x="2780" y="764"/>
                    <a:pt x="2810" y="735"/>
                  </a:cubicBezTo>
                  <a:cubicBezTo>
                    <a:pt x="2905" y="675"/>
                    <a:pt x="2905" y="556"/>
                    <a:pt x="2834" y="497"/>
                  </a:cubicBezTo>
                  <a:cubicBezTo>
                    <a:pt x="2432" y="102"/>
                    <a:pt x="1754" y="1"/>
                    <a:pt x="116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1442;p139"/>
            <p:cNvSpPr/>
            <p:nvPr/>
          </p:nvSpPr>
          <p:spPr>
            <a:xfrm>
              <a:off x="911562" y="3458466"/>
              <a:ext cx="206577" cy="258109"/>
            </a:xfrm>
            <a:custGeom>
              <a:avLst/>
              <a:gdLst/>
              <a:ahLst/>
              <a:cxnLst/>
              <a:rect l="l" t="t" r="r" b="b"/>
              <a:pathLst>
                <a:path w="6490" h="8109" extrusionOk="0">
                  <a:moveTo>
                    <a:pt x="5061" y="322"/>
                  </a:moveTo>
                  <a:lnTo>
                    <a:pt x="5061" y="1953"/>
                  </a:lnTo>
                  <a:cubicBezTo>
                    <a:pt x="5061" y="2203"/>
                    <a:pt x="5001" y="2441"/>
                    <a:pt x="4894" y="2668"/>
                  </a:cubicBezTo>
                  <a:cubicBezTo>
                    <a:pt x="4882" y="2703"/>
                    <a:pt x="4882" y="2715"/>
                    <a:pt x="4882" y="2739"/>
                  </a:cubicBezTo>
                  <a:lnTo>
                    <a:pt x="4882" y="3215"/>
                  </a:lnTo>
                  <a:cubicBezTo>
                    <a:pt x="4882" y="3680"/>
                    <a:pt x="4703" y="4096"/>
                    <a:pt x="4358" y="4430"/>
                  </a:cubicBezTo>
                  <a:cubicBezTo>
                    <a:pt x="4044" y="4712"/>
                    <a:pt x="3660" y="4875"/>
                    <a:pt x="3244" y="4875"/>
                  </a:cubicBezTo>
                  <a:cubicBezTo>
                    <a:pt x="3203" y="4875"/>
                    <a:pt x="3161" y="4873"/>
                    <a:pt x="3120" y="4870"/>
                  </a:cubicBezTo>
                  <a:cubicBezTo>
                    <a:pt x="2275" y="4823"/>
                    <a:pt x="1596" y="4072"/>
                    <a:pt x="1596" y="3180"/>
                  </a:cubicBezTo>
                  <a:lnTo>
                    <a:pt x="1596" y="2763"/>
                  </a:lnTo>
                  <a:cubicBezTo>
                    <a:pt x="1596" y="2727"/>
                    <a:pt x="1596" y="2715"/>
                    <a:pt x="1572" y="2679"/>
                  </a:cubicBezTo>
                  <a:cubicBezTo>
                    <a:pt x="1477" y="2465"/>
                    <a:pt x="1417" y="2227"/>
                    <a:pt x="1417" y="1965"/>
                  </a:cubicBezTo>
                  <a:lnTo>
                    <a:pt x="1417" y="1596"/>
                  </a:lnTo>
                  <a:cubicBezTo>
                    <a:pt x="1417" y="894"/>
                    <a:pt x="1989" y="322"/>
                    <a:pt x="2691" y="322"/>
                  </a:cubicBezTo>
                  <a:close/>
                  <a:moveTo>
                    <a:pt x="4168" y="4989"/>
                  </a:moveTo>
                  <a:lnTo>
                    <a:pt x="4168" y="5299"/>
                  </a:lnTo>
                  <a:lnTo>
                    <a:pt x="3239" y="5930"/>
                  </a:lnTo>
                  <a:lnTo>
                    <a:pt x="2322" y="5299"/>
                  </a:lnTo>
                  <a:lnTo>
                    <a:pt x="2322" y="4989"/>
                  </a:lnTo>
                  <a:cubicBezTo>
                    <a:pt x="2560" y="5120"/>
                    <a:pt x="2822" y="5204"/>
                    <a:pt x="3108" y="5215"/>
                  </a:cubicBezTo>
                  <a:lnTo>
                    <a:pt x="3239" y="5215"/>
                  </a:lnTo>
                  <a:cubicBezTo>
                    <a:pt x="3572" y="5215"/>
                    <a:pt x="3882" y="5144"/>
                    <a:pt x="4168" y="4989"/>
                  </a:cubicBezTo>
                  <a:close/>
                  <a:moveTo>
                    <a:pt x="2191" y="5620"/>
                  </a:moveTo>
                  <a:lnTo>
                    <a:pt x="2989" y="6168"/>
                  </a:lnTo>
                  <a:lnTo>
                    <a:pt x="2560" y="6585"/>
                  </a:lnTo>
                  <a:lnTo>
                    <a:pt x="2548" y="6585"/>
                  </a:lnTo>
                  <a:lnTo>
                    <a:pt x="2024" y="5799"/>
                  </a:lnTo>
                  <a:lnTo>
                    <a:pt x="2191" y="5620"/>
                  </a:lnTo>
                  <a:close/>
                  <a:moveTo>
                    <a:pt x="4299" y="5596"/>
                  </a:moveTo>
                  <a:lnTo>
                    <a:pt x="4465" y="5775"/>
                  </a:lnTo>
                  <a:lnTo>
                    <a:pt x="3941" y="6585"/>
                  </a:lnTo>
                  <a:lnTo>
                    <a:pt x="3929" y="6585"/>
                  </a:lnTo>
                  <a:lnTo>
                    <a:pt x="3501" y="6156"/>
                  </a:lnTo>
                  <a:lnTo>
                    <a:pt x="4299" y="5596"/>
                  </a:lnTo>
                  <a:close/>
                  <a:moveTo>
                    <a:pt x="2703" y="1"/>
                  </a:moveTo>
                  <a:cubicBezTo>
                    <a:pt x="1810" y="1"/>
                    <a:pt x="1084" y="727"/>
                    <a:pt x="1084" y="1620"/>
                  </a:cubicBezTo>
                  <a:lnTo>
                    <a:pt x="1084" y="1977"/>
                  </a:lnTo>
                  <a:cubicBezTo>
                    <a:pt x="1084" y="2263"/>
                    <a:pt x="1143" y="2548"/>
                    <a:pt x="1262" y="2799"/>
                  </a:cubicBezTo>
                  <a:lnTo>
                    <a:pt x="1262" y="3191"/>
                  </a:lnTo>
                  <a:cubicBezTo>
                    <a:pt x="1262" y="3822"/>
                    <a:pt x="1548" y="4394"/>
                    <a:pt x="1989" y="4763"/>
                  </a:cubicBezTo>
                  <a:lnTo>
                    <a:pt x="1989" y="5335"/>
                  </a:lnTo>
                  <a:lnTo>
                    <a:pt x="1679" y="5656"/>
                  </a:lnTo>
                  <a:cubicBezTo>
                    <a:pt x="1655" y="5692"/>
                    <a:pt x="1632" y="5751"/>
                    <a:pt x="1632" y="5787"/>
                  </a:cubicBezTo>
                  <a:lnTo>
                    <a:pt x="596" y="6168"/>
                  </a:lnTo>
                  <a:cubicBezTo>
                    <a:pt x="239" y="6299"/>
                    <a:pt x="0" y="6620"/>
                    <a:pt x="0" y="7013"/>
                  </a:cubicBezTo>
                  <a:lnTo>
                    <a:pt x="0" y="7954"/>
                  </a:lnTo>
                  <a:cubicBezTo>
                    <a:pt x="0" y="8037"/>
                    <a:pt x="72" y="8109"/>
                    <a:pt x="155" y="8109"/>
                  </a:cubicBezTo>
                  <a:cubicBezTo>
                    <a:pt x="250" y="8109"/>
                    <a:pt x="322" y="8037"/>
                    <a:pt x="322" y="7954"/>
                  </a:cubicBezTo>
                  <a:lnTo>
                    <a:pt x="322" y="7013"/>
                  </a:lnTo>
                  <a:cubicBezTo>
                    <a:pt x="322" y="6775"/>
                    <a:pt x="477" y="6561"/>
                    <a:pt x="691" y="6489"/>
                  </a:cubicBezTo>
                  <a:lnTo>
                    <a:pt x="1798" y="6085"/>
                  </a:lnTo>
                  <a:lnTo>
                    <a:pt x="2263" y="6775"/>
                  </a:lnTo>
                  <a:cubicBezTo>
                    <a:pt x="2322" y="6859"/>
                    <a:pt x="2405" y="6918"/>
                    <a:pt x="2513" y="6918"/>
                  </a:cubicBezTo>
                  <a:lnTo>
                    <a:pt x="2536" y="6918"/>
                  </a:lnTo>
                  <a:cubicBezTo>
                    <a:pt x="2632" y="6918"/>
                    <a:pt x="2715" y="6894"/>
                    <a:pt x="2798" y="6823"/>
                  </a:cubicBezTo>
                  <a:lnTo>
                    <a:pt x="3072" y="6537"/>
                  </a:lnTo>
                  <a:lnTo>
                    <a:pt x="3072" y="7930"/>
                  </a:lnTo>
                  <a:cubicBezTo>
                    <a:pt x="3072" y="8025"/>
                    <a:pt x="3156" y="8097"/>
                    <a:pt x="3239" y="8097"/>
                  </a:cubicBezTo>
                  <a:cubicBezTo>
                    <a:pt x="3334" y="8097"/>
                    <a:pt x="3406" y="8025"/>
                    <a:pt x="3406" y="7930"/>
                  </a:cubicBezTo>
                  <a:lnTo>
                    <a:pt x="3406" y="6537"/>
                  </a:lnTo>
                  <a:lnTo>
                    <a:pt x="3691" y="6823"/>
                  </a:lnTo>
                  <a:cubicBezTo>
                    <a:pt x="3751" y="6882"/>
                    <a:pt x="3834" y="6918"/>
                    <a:pt x="3941" y="6918"/>
                  </a:cubicBezTo>
                  <a:lnTo>
                    <a:pt x="3965" y="6918"/>
                  </a:lnTo>
                  <a:cubicBezTo>
                    <a:pt x="4072" y="6906"/>
                    <a:pt x="4168" y="6859"/>
                    <a:pt x="4227" y="6775"/>
                  </a:cubicBezTo>
                  <a:lnTo>
                    <a:pt x="4680" y="6085"/>
                  </a:lnTo>
                  <a:lnTo>
                    <a:pt x="5787" y="6489"/>
                  </a:lnTo>
                  <a:cubicBezTo>
                    <a:pt x="6013" y="6561"/>
                    <a:pt x="6156" y="6775"/>
                    <a:pt x="6156" y="7013"/>
                  </a:cubicBezTo>
                  <a:lnTo>
                    <a:pt x="6156" y="7954"/>
                  </a:lnTo>
                  <a:cubicBezTo>
                    <a:pt x="6156" y="8037"/>
                    <a:pt x="6227" y="8109"/>
                    <a:pt x="6323" y="8109"/>
                  </a:cubicBezTo>
                  <a:cubicBezTo>
                    <a:pt x="6406" y="8109"/>
                    <a:pt x="6489" y="8037"/>
                    <a:pt x="6489" y="7954"/>
                  </a:cubicBezTo>
                  <a:lnTo>
                    <a:pt x="6489" y="7013"/>
                  </a:lnTo>
                  <a:cubicBezTo>
                    <a:pt x="6489" y="6632"/>
                    <a:pt x="6251" y="6299"/>
                    <a:pt x="5906" y="6168"/>
                  </a:cubicBezTo>
                  <a:lnTo>
                    <a:pt x="4870" y="5799"/>
                  </a:lnTo>
                  <a:cubicBezTo>
                    <a:pt x="4870" y="5751"/>
                    <a:pt x="4846" y="5704"/>
                    <a:pt x="4822" y="5656"/>
                  </a:cubicBezTo>
                  <a:lnTo>
                    <a:pt x="4513" y="5335"/>
                  </a:lnTo>
                  <a:lnTo>
                    <a:pt x="4513" y="4787"/>
                  </a:lnTo>
                  <a:cubicBezTo>
                    <a:pt x="4537" y="4751"/>
                    <a:pt x="4572" y="4727"/>
                    <a:pt x="4608" y="4692"/>
                  </a:cubicBezTo>
                  <a:cubicBezTo>
                    <a:pt x="5013" y="4323"/>
                    <a:pt x="5239" y="3787"/>
                    <a:pt x="5239" y="3251"/>
                  </a:cubicBezTo>
                  <a:lnTo>
                    <a:pt x="5239" y="2799"/>
                  </a:lnTo>
                  <a:cubicBezTo>
                    <a:pt x="5358" y="2537"/>
                    <a:pt x="5418" y="2263"/>
                    <a:pt x="5418" y="1977"/>
                  </a:cubicBezTo>
                  <a:lnTo>
                    <a:pt x="5418" y="167"/>
                  </a:lnTo>
                  <a:cubicBezTo>
                    <a:pt x="5418" y="72"/>
                    <a:pt x="5334" y="1"/>
                    <a:pt x="525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1443;p139"/>
            <p:cNvSpPr/>
            <p:nvPr/>
          </p:nvSpPr>
          <p:spPr>
            <a:xfrm>
              <a:off x="946034" y="3694580"/>
              <a:ext cx="10663" cy="21613"/>
            </a:xfrm>
            <a:custGeom>
              <a:avLst/>
              <a:gdLst/>
              <a:ahLst/>
              <a:cxnLst/>
              <a:rect l="l" t="t" r="r" b="b"/>
              <a:pathLst>
                <a:path w="335" h="679" extrusionOk="0">
                  <a:moveTo>
                    <a:pt x="168" y="0"/>
                  </a:moveTo>
                  <a:cubicBezTo>
                    <a:pt x="72" y="0"/>
                    <a:pt x="1" y="72"/>
                    <a:pt x="1" y="167"/>
                  </a:cubicBezTo>
                  <a:lnTo>
                    <a:pt x="1" y="524"/>
                  </a:lnTo>
                  <a:cubicBezTo>
                    <a:pt x="1" y="607"/>
                    <a:pt x="72" y="679"/>
                    <a:pt x="168" y="679"/>
                  </a:cubicBezTo>
                  <a:cubicBezTo>
                    <a:pt x="251" y="679"/>
                    <a:pt x="334" y="607"/>
                    <a:pt x="334" y="524"/>
                  </a:cubicBezTo>
                  <a:lnTo>
                    <a:pt x="334" y="167"/>
                  </a:lnTo>
                  <a:cubicBezTo>
                    <a:pt x="334" y="72"/>
                    <a:pt x="251"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1444;p139"/>
            <p:cNvSpPr/>
            <p:nvPr/>
          </p:nvSpPr>
          <p:spPr>
            <a:xfrm>
              <a:off x="1073004" y="3694580"/>
              <a:ext cx="10631" cy="21613"/>
            </a:xfrm>
            <a:custGeom>
              <a:avLst/>
              <a:gdLst/>
              <a:ahLst/>
              <a:cxnLst/>
              <a:rect l="l" t="t" r="r" b="b"/>
              <a:pathLst>
                <a:path w="334" h="679" extrusionOk="0">
                  <a:moveTo>
                    <a:pt x="167" y="0"/>
                  </a:moveTo>
                  <a:cubicBezTo>
                    <a:pt x="72" y="0"/>
                    <a:pt x="0" y="72"/>
                    <a:pt x="0" y="167"/>
                  </a:cubicBezTo>
                  <a:lnTo>
                    <a:pt x="0" y="524"/>
                  </a:lnTo>
                  <a:cubicBezTo>
                    <a:pt x="0" y="607"/>
                    <a:pt x="72" y="679"/>
                    <a:pt x="167" y="679"/>
                  </a:cubicBezTo>
                  <a:cubicBezTo>
                    <a:pt x="251" y="679"/>
                    <a:pt x="334" y="607"/>
                    <a:pt x="334" y="524"/>
                  </a:cubicBezTo>
                  <a:lnTo>
                    <a:pt x="334" y="167"/>
                  </a:lnTo>
                  <a:cubicBezTo>
                    <a:pt x="334" y="72"/>
                    <a:pt x="251"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1445;p139"/>
            <p:cNvSpPr/>
            <p:nvPr/>
          </p:nvSpPr>
          <p:spPr>
            <a:xfrm>
              <a:off x="859265" y="3348175"/>
              <a:ext cx="312316" cy="293759"/>
            </a:xfrm>
            <a:custGeom>
              <a:avLst/>
              <a:gdLst/>
              <a:ahLst/>
              <a:cxnLst/>
              <a:rect l="l" t="t" r="r" b="b"/>
              <a:pathLst>
                <a:path w="9812" h="9229" extrusionOk="0">
                  <a:moveTo>
                    <a:pt x="3275" y="632"/>
                  </a:moveTo>
                  <a:cubicBezTo>
                    <a:pt x="3025" y="846"/>
                    <a:pt x="2786" y="1120"/>
                    <a:pt x="2560" y="1441"/>
                  </a:cubicBezTo>
                  <a:cubicBezTo>
                    <a:pt x="2417" y="1680"/>
                    <a:pt x="2286" y="1918"/>
                    <a:pt x="2179" y="2180"/>
                  </a:cubicBezTo>
                  <a:lnTo>
                    <a:pt x="1239" y="2180"/>
                  </a:lnTo>
                  <a:cubicBezTo>
                    <a:pt x="1762" y="1489"/>
                    <a:pt x="2453" y="941"/>
                    <a:pt x="3275" y="632"/>
                  </a:cubicBezTo>
                  <a:close/>
                  <a:moveTo>
                    <a:pt x="4703" y="346"/>
                  </a:moveTo>
                  <a:lnTo>
                    <a:pt x="4703" y="2180"/>
                  </a:lnTo>
                  <a:lnTo>
                    <a:pt x="2536" y="2180"/>
                  </a:lnTo>
                  <a:cubicBezTo>
                    <a:pt x="3036" y="1132"/>
                    <a:pt x="3810" y="429"/>
                    <a:pt x="4703" y="346"/>
                  </a:cubicBezTo>
                  <a:close/>
                  <a:moveTo>
                    <a:pt x="5049" y="346"/>
                  </a:moveTo>
                  <a:cubicBezTo>
                    <a:pt x="5942" y="418"/>
                    <a:pt x="6715" y="1120"/>
                    <a:pt x="7227" y="2180"/>
                  </a:cubicBezTo>
                  <a:lnTo>
                    <a:pt x="5049" y="2180"/>
                  </a:lnTo>
                  <a:lnTo>
                    <a:pt x="5049" y="346"/>
                  </a:lnTo>
                  <a:close/>
                  <a:moveTo>
                    <a:pt x="6489" y="644"/>
                  </a:moveTo>
                  <a:lnTo>
                    <a:pt x="6489" y="644"/>
                  </a:lnTo>
                  <a:cubicBezTo>
                    <a:pt x="7311" y="953"/>
                    <a:pt x="8013" y="1489"/>
                    <a:pt x="8525" y="2192"/>
                  </a:cubicBezTo>
                  <a:lnTo>
                    <a:pt x="7597" y="2192"/>
                  </a:lnTo>
                  <a:cubicBezTo>
                    <a:pt x="7477" y="1918"/>
                    <a:pt x="7358" y="1680"/>
                    <a:pt x="7204" y="1453"/>
                  </a:cubicBezTo>
                  <a:cubicBezTo>
                    <a:pt x="7001" y="1132"/>
                    <a:pt x="6763" y="858"/>
                    <a:pt x="6489" y="644"/>
                  </a:cubicBezTo>
                  <a:close/>
                  <a:moveTo>
                    <a:pt x="2024" y="2513"/>
                  </a:moveTo>
                  <a:cubicBezTo>
                    <a:pt x="1786" y="3192"/>
                    <a:pt x="1655" y="3930"/>
                    <a:pt x="1632" y="4716"/>
                  </a:cubicBezTo>
                  <a:lnTo>
                    <a:pt x="334" y="4716"/>
                  </a:lnTo>
                  <a:cubicBezTo>
                    <a:pt x="358" y="3918"/>
                    <a:pt x="596" y="3168"/>
                    <a:pt x="1000" y="2513"/>
                  </a:cubicBezTo>
                  <a:close/>
                  <a:moveTo>
                    <a:pt x="8751" y="2513"/>
                  </a:moveTo>
                  <a:cubicBezTo>
                    <a:pt x="9156" y="3156"/>
                    <a:pt x="9394" y="3918"/>
                    <a:pt x="9430" y="4716"/>
                  </a:cubicBezTo>
                  <a:lnTo>
                    <a:pt x="8132" y="4716"/>
                  </a:lnTo>
                  <a:cubicBezTo>
                    <a:pt x="8120" y="3930"/>
                    <a:pt x="7978" y="3192"/>
                    <a:pt x="7728" y="2513"/>
                  </a:cubicBezTo>
                  <a:close/>
                  <a:moveTo>
                    <a:pt x="9430" y="5049"/>
                  </a:moveTo>
                  <a:cubicBezTo>
                    <a:pt x="9394" y="5811"/>
                    <a:pt x="9192" y="6549"/>
                    <a:pt x="8799" y="7192"/>
                  </a:cubicBezTo>
                  <a:cubicBezTo>
                    <a:pt x="8787" y="7204"/>
                    <a:pt x="8775" y="7228"/>
                    <a:pt x="8751" y="7252"/>
                  </a:cubicBezTo>
                  <a:lnTo>
                    <a:pt x="7728" y="7252"/>
                  </a:lnTo>
                  <a:cubicBezTo>
                    <a:pt x="7739" y="7204"/>
                    <a:pt x="7763" y="7156"/>
                    <a:pt x="7775" y="7097"/>
                  </a:cubicBezTo>
                  <a:cubicBezTo>
                    <a:pt x="8001" y="6466"/>
                    <a:pt x="8120" y="5775"/>
                    <a:pt x="8132" y="5049"/>
                  </a:cubicBezTo>
                  <a:close/>
                  <a:moveTo>
                    <a:pt x="1632" y="5061"/>
                  </a:moveTo>
                  <a:cubicBezTo>
                    <a:pt x="1655" y="5775"/>
                    <a:pt x="1762" y="6466"/>
                    <a:pt x="1989" y="7121"/>
                  </a:cubicBezTo>
                  <a:cubicBezTo>
                    <a:pt x="2001" y="7156"/>
                    <a:pt x="2013" y="7216"/>
                    <a:pt x="2024" y="7264"/>
                  </a:cubicBezTo>
                  <a:lnTo>
                    <a:pt x="989" y="7264"/>
                  </a:lnTo>
                  <a:cubicBezTo>
                    <a:pt x="584" y="6609"/>
                    <a:pt x="358" y="5847"/>
                    <a:pt x="334" y="5061"/>
                  </a:cubicBezTo>
                  <a:close/>
                  <a:moveTo>
                    <a:pt x="4882" y="1"/>
                  </a:moveTo>
                  <a:cubicBezTo>
                    <a:pt x="3572" y="1"/>
                    <a:pt x="2358" y="513"/>
                    <a:pt x="1429" y="1430"/>
                  </a:cubicBezTo>
                  <a:cubicBezTo>
                    <a:pt x="512" y="2358"/>
                    <a:pt x="0" y="3573"/>
                    <a:pt x="0" y="4882"/>
                  </a:cubicBezTo>
                  <a:cubicBezTo>
                    <a:pt x="0" y="6716"/>
                    <a:pt x="1012" y="8371"/>
                    <a:pt x="2644" y="9216"/>
                  </a:cubicBezTo>
                  <a:cubicBezTo>
                    <a:pt x="2667" y="9228"/>
                    <a:pt x="2679" y="9228"/>
                    <a:pt x="2715" y="9228"/>
                  </a:cubicBezTo>
                  <a:cubicBezTo>
                    <a:pt x="2775" y="9228"/>
                    <a:pt x="2834" y="9204"/>
                    <a:pt x="2858" y="9145"/>
                  </a:cubicBezTo>
                  <a:cubicBezTo>
                    <a:pt x="2905" y="9050"/>
                    <a:pt x="2882" y="8966"/>
                    <a:pt x="2786" y="8919"/>
                  </a:cubicBezTo>
                  <a:cubicBezTo>
                    <a:pt x="2167" y="8585"/>
                    <a:pt x="1643" y="8133"/>
                    <a:pt x="1239" y="7597"/>
                  </a:cubicBezTo>
                  <a:lnTo>
                    <a:pt x="2179" y="7597"/>
                  </a:lnTo>
                  <a:cubicBezTo>
                    <a:pt x="2382" y="8049"/>
                    <a:pt x="2644" y="8466"/>
                    <a:pt x="2941" y="8800"/>
                  </a:cubicBezTo>
                  <a:cubicBezTo>
                    <a:pt x="2972" y="8837"/>
                    <a:pt x="3013" y="8855"/>
                    <a:pt x="3057" y="8855"/>
                  </a:cubicBezTo>
                  <a:cubicBezTo>
                    <a:pt x="3097" y="8855"/>
                    <a:pt x="3140" y="8840"/>
                    <a:pt x="3179" y="8811"/>
                  </a:cubicBezTo>
                  <a:cubicBezTo>
                    <a:pt x="3251" y="8752"/>
                    <a:pt x="3251" y="8645"/>
                    <a:pt x="3191" y="8573"/>
                  </a:cubicBezTo>
                  <a:cubicBezTo>
                    <a:pt x="2941" y="8288"/>
                    <a:pt x="2727" y="7966"/>
                    <a:pt x="2548" y="7597"/>
                  </a:cubicBezTo>
                  <a:cubicBezTo>
                    <a:pt x="2644" y="7573"/>
                    <a:pt x="2703" y="7514"/>
                    <a:pt x="2703" y="7430"/>
                  </a:cubicBezTo>
                  <a:cubicBezTo>
                    <a:pt x="2703" y="7335"/>
                    <a:pt x="2620" y="7264"/>
                    <a:pt x="2536" y="7264"/>
                  </a:cubicBezTo>
                  <a:lnTo>
                    <a:pt x="2417" y="7264"/>
                  </a:lnTo>
                  <a:cubicBezTo>
                    <a:pt x="2167" y="6609"/>
                    <a:pt x="2001" y="5847"/>
                    <a:pt x="1977" y="5061"/>
                  </a:cubicBezTo>
                  <a:lnTo>
                    <a:pt x="2179" y="5061"/>
                  </a:lnTo>
                  <a:cubicBezTo>
                    <a:pt x="2263" y="5061"/>
                    <a:pt x="2346" y="4990"/>
                    <a:pt x="2346" y="4894"/>
                  </a:cubicBezTo>
                  <a:cubicBezTo>
                    <a:pt x="2346" y="4811"/>
                    <a:pt x="2263" y="4740"/>
                    <a:pt x="2179" y="4740"/>
                  </a:cubicBezTo>
                  <a:lnTo>
                    <a:pt x="1977" y="4740"/>
                  </a:lnTo>
                  <a:cubicBezTo>
                    <a:pt x="2001" y="3930"/>
                    <a:pt x="2155" y="3192"/>
                    <a:pt x="2417" y="2537"/>
                  </a:cubicBezTo>
                  <a:lnTo>
                    <a:pt x="4739" y="2537"/>
                  </a:lnTo>
                  <a:lnTo>
                    <a:pt x="4739" y="2906"/>
                  </a:lnTo>
                  <a:cubicBezTo>
                    <a:pt x="4739" y="2989"/>
                    <a:pt x="4810" y="3073"/>
                    <a:pt x="4894" y="3073"/>
                  </a:cubicBezTo>
                  <a:cubicBezTo>
                    <a:pt x="4989" y="3073"/>
                    <a:pt x="5061" y="2989"/>
                    <a:pt x="5061" y="2906"/>
                  </a:cubicBezTo>
                  <a:lnTo>
                    <a:pt x="5061" y="2537"/>
                  </a:lnTo>
                  <a:lnTo>
                    <a:pt x="7382" y="2537"/>
                  </a:lnTo>
                  <a:cubicBezTo>
                    <a:pt x="7632" y="3168"/>
                    <a:pt x="7787" y="3930"/>
                    <a:pt x="7811" y="4740"/>
                  </a:cubicBezTo>
                  <a:lnTo>
                    <a:pt x="7620" y="4740"/>
                  </a:lnTo>
                  <a:cubicBezTo>
                    <a:pt x="7537" y="4740"/>
                    <a:pt x="7454" y="4811"/>
                    <a:pt x="7454" y="4894"/>
                  </a:cubicBezTo>
                  <a:cubicBezTo>
                    <a:pt x="7454" y="4990"/>
                    <a:pt x="7537" y="5061"/>
                    <a:pt x="7620" y="5061"/>
                  </a:cubicBezTo>
                  <a:lnTo>
                    <a:pt x="7811" y="5061"/>
                  </a:lnTo>
                  <a:cubicBezTo>
                    <a:pt x="7799" y="5847"/>
                    <a:pt x="7656" y="6609"/>
                    <a:pt x="7382" y="7264"/>
                  </a:cubicBezTo>
                  <a:lnTo>
                    <a:pt x="7263" y="7264"/>
                  </a:lnTo>
                  <a:cubicBezTo>
                    <a:pt x="7180" y="7264"/>
                    <a:pt x="7096" y="7335"/>
                    <a:pt x="7096" y="7430"/>
                  </a:cubicBezTo>
                  <a:cubicBezTo>
                    <a:pt x="7096" y="7514"/>
                    <a:pt x="7156" y="7597"/>
                    <a:pt x="7251" y="7597"/>
                  </a:cubicBezTo>
                  <a:cubicBezTo>
                    <a:pt x="7073" y="7966"/>
                    <a:pt x="6846" y="8311"/>
                    <a:pt x="6608" y="8573"/>
                  </a:cubicBezTo>
                  <a:cubicBezTo>
                    <a:pt x="6549" y="8645"/>
                    <a:pt x="6549" y="8752"/>
                    <a:pt x="6620" y="8811"/>
                  </a:cubicBezTo>
                  <a:cubicBezTo>
                    <a:pt x="6656" y="8847"/>
                    <a:pt x="6704" y="8859"/>
                    <a:pt x="6739" y="8859"/>
                  </a:cubicBezTo>
                  <a:cubicBezTo>
                    <a:pt x="6787" y="8859"/>
                    <a:pt x="6835" y="8847"/>
                    <a:pt x="6882" y="8800"/>
                  </a:cubicBezTo>
                  <a:cubicBezTo>
                    <a:pt x="7180" y="8466"/>
                    <a:pt x="7442" y="8049"/>
                    <a:pt x="7632" y="7597"/>
                  </a:cubicBezTo>
                  <a:lnTo>
                    <a:pt x="8573" y="7597"/>
                  </a:lnTo>
                  <a:cubicBezTo>
                    <a:pt x="8204" y="8085"/>
                    <a:pt x="7739" y="8514"/>
                    <a:pt x="7192" y="8823"/>
                  </a:cubicBezTo>
                  <a:cubicBezTo>
                    <a:pt x="7120" y="8871"/>
                    <a:pt x="7085" y="8978"/>
                    <a:pt x="7132" y="9061"/>
                  </a:cubicBezTo>
                  <a:cubicBezTo>
                    <a:pt x="7163" y="9116"/>
                    <a:pt x="7215" y="9145"/>
                    <a:pt x="7274" y="9145"/>
                  </a:cubicBezTo>
                  <a:cubicBezTo>
                    <a:pt x="7305" y="9145"/>
                    <a:pt x="7338" y="9137"/>
                    <a:pt x="7370" y="9121"/>
                  </a:cubicBezTo>
                  <a:cubicBezTo>
                    <a:pt x="8097" y="8704"/>
                    <a:pt x="8704" y="8097"/>
                    <a:pt x="9144" y="7371"/>
                  </a:cubicBezTo>
                  <a:cubicBezTo>
                    <a:pt x="9585" y="6621"/>
                    <a:pt x="9811" y="5763"/>
                    <a:pt x="9811" y="4894"/>
                  </a:cubicBezTo>
                  <a:cubicBezTo>
                    <a:pt x="9763" y="3585"/>
                    <a:pt x="9263" y="2346"/>
                    <a:pt x="8335" y="1430"/>
                  </a:cubicBezTo>
                  <a:cubicBezTo>
                    <a:pt x="7418" y="513"/>
                    <a:pt x="6192" y="1"/>
                    <a:pt x="48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4799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19348" y="1097613"/>
            <a:ext cx="10463349" cy="4278094"/>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a:t>
            </a:r>
            <a:r>
              <a:rPr lang="en-IN" sz="2800" b="1" u="sng" dirty="0">
                <a:latin typeface="Times New Roman" panose="02020603050405020304" pitchFamily="18" charset="0"/>
                <a:cs typeface="Times New Roman" panose="02020603050405020304" pitchFamily="18" charset="0"/>
              </a:rPr>
              <a:t> Clearing Corporation Of India Limited (CCIL):</a:t>
            </a:r>
          </a:p>
          <a:p>
            <a:pPr>
              <a:buFont typeface="Wingdings" pitchFamily="2" charset="2"/>
              <a:buChar char="Ø"/>
            </a:pPr>
            <a:r>
              <a:rPr lang="en-IN" sz="2400" dirty="0">
                <a:latin typeface="Times New Roman" panose="02020603050405020304" pitchFamily="18" charset="0"/>
                <a:cs typeface="Times New Roman" panose="02020603050405020304" pitchFamily="18" charset="0"/>
              </a:rPr>
              <a:t>The Clearing Corporation of India Limited (CCIL) website provides clearing and settlement services, for various financial instruments such as government securities , treasury bills corporate bonds and money market instruments traded in India. It is regulated by RBI and Securities and Exchange Board Of India(SEBI)</a:t>
            </a:r>
          </a:p>
          <a:p>
            <a:pPr>
              <a:buFont typeface="Wingdings" pitchFamily="2" charset="2"/>
              <a:buChar char="Ø"/>
            </a:pPr>
            <a:r>
              <a:rPr lang="en-IN" sz="2400" dirty="0">
                <a:latin typeface="Times New Roman" panose="02020603050405020304" pitchFamily="18" charset="0"/>
                <a:cs typeface="Times New Roman" panose="02020603050405020304" pitchFamily="18" charset="0"/>
              </a:rPr>
              <a:t>The data CCIL Treasury Bill Index from website’s index page in the statistical section for the year 2009-2022 is extracted for the present study</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link to the dataset: </a:t>
            </a:r>
            <a:r>
              <a:rPr lang="en-IN" sz="2400" u="sng" dirty="0">
                <a:latin typeface="Times New Roman" panose="02020603050405020304" pitchFamily="18" charset="0"/>
                <a:cs typeface="Times New Roman" panose="02020603050405020304" pitchFamily="18" charset="0"/>
                <a:hlinkClick r:id="rId2"/>
              </a:rPr>
              <a:t>https://www.ccilindia.com/Research/Statistics/Pages/CCILTBILLIndex.aspx</a:t>
            </a:r>
            <a:endParaRPr lang="en-US" sz="2400" dirty="0">
              <a:latin typeface="Times New Roman" panose="02020603050405020304" pitchFamily="18" charset="0"/>
              <a:cs typeface="Times New Roman" panose="02020603050405020304" pitchFamily="18" charset="0"/>
            </a:endParaRPr>
          </a:p>
          <a:p>
            <a:pPr>
              <a:buFont typeface="Wingdings" pitchFamily="2" charset="2"/>
              <a:buChar char="Ø"/>
            </a:pPr>
            <a:endParaRPr lang="en-US" sz="2800" dirty="0">
              <a:latin typeface="Times New Roman" panose="02020603050405020304" pitchFamily="18" charset="0"/>
              <a:cs typeface="Times New Roman" panose="02020603050405020304" pitchFamily="18" charset="0"/>
            </a:endParaRPr>
          </a:p>
        </p:txBody>
      </p:sp>
      <p:grpSp>
        <p:nvGrpSpPr>
          <p:cNvPr id="7" name="Google Shape;121;p17"/>
          <p:cNvGrpSpPr/>
          <p:nvPr/>
        </p:nvGrpSpPr>
        <p:grpSpPr>
          <a:xfrm>
            <a:off x="811899" y="1189800"/>
            <a:ext cx="280699" cy="445000"/>
            <a:chOff x="899801" y="909674"/>
            <a:chExt cx="250475" cy="397085"/>
          </a:xfrm>
        </p:grpSpPr>
        <p:sp>
          <p:nvSpPr>
            <p:cNvPr id="8" name="Google Shape;122;p17"/>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 name="Google Shape;123;p17"/>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 name="Google Shape;124;p17"/>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 name="Google Shape;125;p17"/>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 name="Google Shape;126;p17"/>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 name="Google Shape;127;p17"/>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 name="Google Shape;128;p17"/>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 name="Google Shape;129;p17"/>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endParaRPr/>
            </a:p>
          </p:txBody>
        </p:sp>
      </p:grpSp>
      <p:sp>
        <p:nvSpPr>
          <p:cNvPr id="2" name="Title 1">
            <a:extLst>
              <a:ext uri="{FF2B5EF4-FFF2-40B4-BE49-F238E27FC236}">
                <a16:creationId xmlns:a16="http://schemas.microsoft.com/office/drawing/2014/main" xmlns="" id="{B05D08AD-CA4E-EBD2-CA52-8BBBFCDBCF2E}"/>
              </a:ext>
            </a:extLst>
          </p:cNvPr>
          <p:cNvSpPr>
            <a:spLocks noGrp="1"/>
          </p:cNvSpPr>
          <p:nvPr>
            <p:ph type="title"/>
          </p:nvPr>
        </p:nvSpPr>
        <p:spPr>
          <a:xfrm>
            <a:off x="1219379" y="0"/>
            <a:ext cx="9610000" cy="844400"/>
          </a:xfrm>
        </p:spPr>
        <p:txBody>
          <a:bodyPr/>
          <a:lstStyle/>
          <a:p>
            <a:r>
              <a:rPr lang="en-US" b="1" u="sng" dirty="0">
                <a:latin typeface="Times New Roman" panose="02020603050405020304" pitchFamily="18" charset="0"/>
                <a:cs typeface="Times New Roman" panose="02020603050405020304" pitchFamily="18" charset="0"/>
              </a:rPr>
              <a:t>Source Of The Data</a:t>
            </a:r>
          </a:p>
        </p:txBody>
      </p:sp>
    </p:spTree>
    <p:extLst>
      <p:ext uri="{BB962C8B-B14F-4D97-AF65-F5344CB8AC3E}">
        <p14:creationId xmlns:p14="http://schemas.microsoft.com/office/powerpoint/2010/main" val="127573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12314" y="1166613"/>
            <a:ext cx="10666327" cy="3477875"/>
          </a:xfrm>
          <a:prstGeom prst="rect">
            <a:avLst/>
          </a:prstGeom>
          <a:noFill/>
        </p:spPr>
        <p:txBody>
          <a:bodyPr wrap="square" rtlCol="0">
            <a:spAutoFit/>
          </a:bodyPr>
          <a:lstStyle/>
          <a:p>
            <a:r>
              <a:rPr lang="en-US" sz="2800" b="1" dirty="0"/>
              <a:t>2) </a:t>
            </a:r>
            <a:r>
              <a:rPr lang="en-IN" sz="2800" b="1" u="sng" dirty="0"/>
              <a:t>Asian Development Bank (ADB) Website</a:t>
            </a:r>
            <a:r>
              <a:rPr lang="en-IN" sz="2800" b="1" dirty="0"/>
              <a:t> :</a:t>
            </a:r>
            <a:endParaRPr lang="en-US" sz="2800" b="1" dirty="0"/>
          </a:p>
          <a:p>
            <a:pPr>
              <a:buFont typeface="Wingdings" pitchFamily="2" charset="2"/>
              <a:buChar char="Ø"/>
            </a:pPr>
            <a:r>
              <a:rPr lang="en-IN" sz="2400" dirty="0"/>
              <a:t>The Asian Development Bank (ABD) is a reputable international institution that was established in 1966 to promote economic development and reduce poverty in Asia and the Pacific</a:t>
            </a:r>
          </a:p>
          <a:p>
            <a:pPr lvl="0">
              <a:buFont typeface="Wingdings" pitchFamily="2" charset="2"/>
              <a:buChar char="Ø"/>
            </a:pPr>
            <a:r>
              <a:rPr lang="en-IN" sz="2400" dirty="0"/>
              <a:t>The data on various economic and financial indicators such as GDP, inflation rate for India are collected from the website’s indicators page.</a:t>
            </a:r>
          </a:p>
          <a:p>
            <a:pPr lvl="0"/>
            <a:endParaRPr lang="en-US" sz="2400" dirty="0"/>
          </a:p>
          <a:p>
            <a:r>
              <a:rPr lang="en-IN" sz="2400" b="1" dirty="0"/>
              <a:t>The link to the dataset: </a:t>
            </a:r>
          </a:p>
          <a:p>
            <a:r>
              <a:rPr lang="en-IN" sz="2400" u="sng" dirty="0">
                <a:hlinkClick r:id="rId2"/>
              </a:rPr>
              <a:t>https://aric.adb.org/database/economic-financial-indicators</a:t>
            </a:r>
            <a:endParaRPr lang="en-IN" sz="2400" b="1" dirty="0"/>
          </a:p>
        </p:txBody>
      </p:sp>
      <p:grpSp>
        <p:nvGrpSpPr>
          <p:cNvPr id="6" name="Google Shape;121;p17"/>
          <p:cNvGrpSpPr/>
          <p:nvPr/>
        </p:nvGrpSpPr>
        <p:grpSpPr>
          <a:xfrm>
            <a:off x="811899" y="1189800"/>
            <a:ext cx="280699" cy="445000"/>
            <a:chOff x="899801" y="909674"/>
            <a:chExt cx="250475" cy="397085"/>
          </a:xfrm>
        </p:grpSpPr>
        <p:sp>
          <p:nvSpPr>
            <p:cNvPr id="7" name="Google Shape;122;p17"/>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 name="Google Shape;123;p17"/>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 name="Google Shape;124;p17"/>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0" name="Google Shape;125;p17"/>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 name="Google Shape;126;p17"/>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 name="Google Shape;127;p17"/>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 name="Google Shape;128;p17"/>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 name="Google Shape;129;p17"/>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endParaRPr/>
            </a:p>
          </p:txBody>
        </p:sp>
      </p:grpSp>
    </p:spTree>
    <p:extLst>
      <p:ext uri="{BB962C8B-B14F-4D97-AF65-F5344CB8AC3E}">
        <p14:creationId xmlns:p14="http://schemas.microsoft.com/office/powerpoint/2010/main" val="1379459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idx="4294967295"/>
          </p:nvPr>
        </p:nvSpPr>
        <p:spPr>
          <a:xfrm>
            <a:off x="191068" y="327769"/>
            <a:ext cx="10515600" cy="1325563"/>
          </a:xfrm>
        </p:spPr>
        <p:txBody>
          <a:bodyPr>
            <a:normAutofit/>
          </a:bodyPr>
          <a:lstStyle/>
          <a:p>
            <a:r>
              <a:rPr lang="en-US" dirty="0">
                <a:latin typeface="Agency FB" panose="020B0503020202020204" pitchFamily="34" charset="0"/>
              </a:rPr>
              <a:t>     CONTENTS</a:t>
            </a:r>
          </a:p>
        </p:txBody>
      </p:sp>
      <p:sp>
        <p:nvSpPr>
          <p:cNvPr id="5" name="Rectangle 4"/>
          <p:cNvSpPr>
            <a:spLocks noChangeAspect="1"/>
          </p:cNvSpPr>
          <p:nvPr/>
        </p:nvSpPr>
        <p:spPr>
          <a:xfrm>
            <a:off x="403604" y="5255752"/>
            <a:ext cx="624548" cy="62454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accent1"/>
                </a:solidFill>
              </a:rPr>
              <a:t>3</a:t>
            </a:r>
            <a:endParaRPr lang="en-US" sz="2400" b="1" dirty="0">
              <a:solidFill>
                <a:schemeClr val="accent1"/>
              </a:solidFill>
            </a:endParaRPr>
          </a:p>
        </p:txBody>
      </p:sp>
      <p:sp>
        <p:nvSpPr>
          <p:cNvPr id="7" name="Rectangle 6"/>
          <p:cNvSpPr>
            <a:spLocks noChangeAspect="1"/>
          </p:cNvSpPr>
          <p:nvPr/>
        </p:nvSpPr>
        <p:spPr>
          <a:xfrm>
            <a:off x="403604" y="2068967"/>
            <a:ext cx="624548" cy="624548"/>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accent2"/>
                </a:solidFill>
              </a:rPr>
              <a:t>1</a:t>
            </a:r>
            <a:endParaRPr lang="en-US" sz="2400" b="1" dirty="0">
              <a:solidFill>
                <a:schemeClr val="accent2"/>
              </a:solidFill>
            </a:endParaRPr>
          </a:p>
        </p:txBody>
      </p:sp>
      <p:sp>
        <p:nvSpPr>
          <p:cNvPr id="8" name="TextBox 7"/>
          <p:cNvSpPr txBox="1"/>
          <p:nvPr/>
        </p:nvSpPr>
        <p:spPr>
          <a:xfrm>
            <a:off x="1233719" y="1831577"/>
            <a:ext cx="3072463" cy="120032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Introduction and background</a:t>
            </a:r>
          </a:p>
          <a:p>
            <a:r>
              <a:rPr lang="en-US" sz="1600" dirty="0"/>
              <a:t>.</a:t>
            </a:r>
          </a:p>
        </p:txBody>
      </p:sp>
      <p:sp>
        <p:nvSpPr>
          <p:cNvPr id="11" name="Rectangle 10"/>
          <p:cNvSpPr>
            <a:spLocks noChangeAspect="1"/>
          </p:cNvSpPr>
          <p:nvPr/>
        </p:nvSpPr>
        <p:spPr>
          <a:xfrm>
            <a:off x="403604" y="3711926"/>
            <a:ext cx="624548" cy="624548"/>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accent2"/>
                </a:solidFill>
              </a:rPr>
              <a:t>2</a:t>
            </a:r>
            <a:endParaRPr lang="en-US" sz="2400" b="1" dirty="0">
              <a:solidFill>
                <a:schemeClr val="accent2"/>
              </a:solidFill>
            </a:endParaRPr>
          </a:p>
        </p:txBody>
      </p:sp>
      <p:sp>
        <p:nvSpPr>
          <p:cNvPr id="12" name="TextBox 11"/>
          <p:cNvSpPr txBox="1"/>
          <p:nvPr/>
        </p:nvSpPr>
        <p:spPr>
          <a:xfrm>
            <a:off x="1180551" y="3663294"/>
            <a:ext cx="3072463"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Need for the study</a:t>
            </a:r>
          </a:p>
        </p:txBody>
      </p:sp>
      <p:sp>
        <p:nvSpPr>
          <p:cNvPr id="20" name="TextBox 19"/>
          <p:cNvSpPr txBox="1"/>
          <p:nvPr/>
        </p:nvSpPr>
        <p:spPr>
          <a:xfrm>
            <a:off x="1180551" y="4967862"/>
            <a:ext cx="3072463" cy="1200329"/>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Aim and Objectives </a:t>
            </a:r>
            <a:r>
              <a:rPr lang="en-US" sz="2800" dirty="0">
                <a:latin typeface="Times New Roman" panose="02020603050405020304" pitchFamily="18" charset="0"/>
                <a:cs typeface="Times New Roman" panose="02020603050405020304" pitchFamily="18" charset="0"/>
              </a:rPr>
              <a:t>of the study</a:t>
            </a:r>
          </a:p>
          <a:p>
            <a:r>
              <a:rPr lang="en-US" sz="1600" dirty="0"/>
              <a:t>.</a:t>
            </a:r>
          </a:p>
        </p:txBody>
      </p:sp>
      <p:sp>
        <p:nvSpPr>
          <p:cNvPr id="21" name="Rectangle 20"/>
          <p:cNvSpPr>
            <a:spLocks noChangeAspect="1"/>
          </p:cNvSpPr>
          <p:nvPr/>
        </p:nvSpPr>
        <p:spPr>
          <a:xfrm>
            <a:off x="4359349" y="1868749"/>
            <a:ext cx="624548" cy="624548"/>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accent2"/>
                </a:solidFill>
              </a:rPr>
              <a:t>4</a:t>
            </a:r>
            <a:endParaRPr lang="en-US" sz="2400" b="1" dirty="0">
              <a:solidFill>
                <a:schemeClr val="accent2"/>
              </a:solidFill>
            </a:endParaRPr>
          </a:p>
        </p:txBody>
      </p:sp>
      <p:sp>
        <p:nvSpPr>
          <p:cNvPr id="22" name="TextBox 21"/>
          <p:cNvSpPr txBox="1"/>
          <p:nvPr/>
        </p:nvSpPr>
        <p:spPr>
          <a:xfrm>
            <a:off x="5086680" y="1902749"/>
            <a:ext cx="3072463"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Literature Review</a:t>
            </a:r>
            <a:endParaRPr lang="en-US" sz="2800" dirty="0">
              <a:latin typeface="Times New Roman" panose="02020603050405020304" pitchFamily="18" charset="0"/>
              <a:cs typeface="Times New Roman" panose="02020603050405020304" pitchFamily="18" charset="0"/>
            </a:endParaRPr>
          </a:p>
        </p:txBody>
      </p:sp>
      <p:sp>
        <p:nvSpPr>
          <p:cNvPr id="23" name="Rectangle 22"/>
          <p:cNvSpPr>
            <a:spLocks noChangeAspect="1"/>
          </p:cNvSpPr>
          <p:nvPr/>
        </p:nvSpPr>
        <p:spPr>
          <a:xfrm>
            <a:off x="4253014" y="3711926"/>
            <a:ext cx="624548" cy="624548"/>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accent2"/>
                </a:solidFill>
              </a:rPr>
              <a:t>5</a:t>
            </a:r>
            <a:endParaRPr lang="en-US" sz="2400" b="1" dirty="0">
              <a:solidFill>
                <a:schemeClr val="accent2"/>
              </a:solidFill>
            </a:endParaRPr>
          </a:p>
        </p:txBody>
      </p:sp>
      <p:sp>
        <p:nvSpPr>
          <p:cNvPr id="24" name="TextBox 23"/>
          <p:cNvSpPr txBox="1"/>
          <p:nvPr/>
        </p:nvSpPr>
        <p:spPr>
          <a:xfrm>
            <a:off x="5029961" y="3711066"/>
            <a:ext cx="3072463"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Terminologies</a:t>
            </a:r>
            <a:endParaRPr lang="en-US" sz="2800" dirty="0">
              <a:latin typeface="Times New Roman" panose="02020603050405020304" pitchFamily="18" charset="0"/>
              <a:cs typeface="Times New Roman" panose="02020603050405020304" pitchFamily="18" charset="0"/>
            </a:endParaRPr>
          </a:p>
        </p:txBody>
      </p:sp>
      <p:sp>
        <p:nvSpPr>
          <p:cNvPr id="31" name="Rectangle 30"/>
          <p:cNvSpPr>
            <a:spLocks noChangeAspect="1"/>
          </p:cNvSpPr>
          <p:nvPr/>
        </p:nvSpPr>
        <p:spPr>
          <a:xfrm>
            <a:off x="4462132" y="5255752"/>
            <a:ext cx="624548" cy="624548"/>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accent2"/>
                </a:solidFill>
              </a:rPr>
              <a:t>6</a:t>
            </a:r>
            <a:endParaRPr lang="en-US" sz="2400" b="1" dirty="0">
              <a:solidFill>
                <a:schemeClr val="accent2"/>
              </a:solidFill>
            </a:endParaRPr>
          </a:p>
        </p:txBody>
      </p:sp>
      <p:sp>
        <p:nvSpPr>
          <p:cNvPr id="32" name="TextBox 31"/>
          <p:cNvSpPr txBox="1"/>
          <p:nvPr/>
        </p:nvSpPr>
        <p:spPr>
          <a:xfrm>
            <a:off x="5252095" y="5136845"/>
            <a:ext cx="3072463"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Materials and method</a:t>
            </a:r>
            <a:endParaRPr lang="en-US" sz="2800" dirty="0">
              <a:latin typeface="Times New Roman" panose="02020603050405020304" pitchFamily="18" charset="0"/>
              <a:cs typeface="Times New Roman" panose="02020603050405020304" pitchFamily="18" charset="0"/>
            </a:endParaRPr>
          </a:p>
        </p:txBody>
      </p:sp>
      <p:sp>
        <p:nvSpPr>
          <p:cNvPr id="33" name="Rectangle 32"/>
          <p:cNvSpPr>
            <a:spLocks noChangeAspect="1"/>
          </p:cNvSpPr>
          <p:nvPr/>
        </p:nvSpPr>
        <p:spPr>
          <a:xfrm>
            <a:off x="8352516" y="1902749"/>
            <a:ext cx="624548" cy="624548"/>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accent2"/>
                </a:solidFill>
              </a:rPr>
              <a:t>7</a:t>
            </a:r>
            <a:endParaRPr lang="en-US" sz="2400" b="1" dirty="0">
              <a:solidFill>
                <a:schemeClr val="accent2"/>
              </a:solidFill>
            </a:endParaRPr>
          </a:p>
        </p:txBody>
      </p:sp>
      <p:sp>
        <p:nvSpPr>
          <p:cNvPr id="34" name="TextBox 33"/>
          <p:cNvSpPr txBox="1"/>
          <p:nvPr/>
        </p:nvSpPr>
        <p:spPr>
          <a:xfrm>
            <a:off x="9170437" y="1753853"/>
            <a:ext cx="3072463" cy="954107"/>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Analysis And Discussion</a:t>
            </a:r>
            <a:endParaRPr lang="en-US" sz="2800" dirty="0">
              <a:latin typeface="Times New Roman" panose="02020603050405020304" pitchFamily="18" charset="0"/>
              <a:cs typeface="Times New Roman" panose="02020603050405020304" pitchFamily="18" charset="0"/>
            </a:endParaRPr>
          </a:p>
        </p:txBody>
      </p:sp>
      <p:sp>
        <p:nvSpPr>
          <p:cNvPr id="35" name="Rectangle 34"/>
          <p:cNvSpPr>
            <a:spLocks noChangeAspect="1"/>
          </p:cNvSpPr>
          <p:nvPr/>
        </p:nvSpPr>
        <p:spPr>
          <a:xfrm>
            <a:off x="8489973" y="5281298"/>
            <a:ext cx="624548" cy="624548"/>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accent2"/>
                </a:solidFill>
              </a:rPr>
              <a:t>9</a:t>
            </a:r>
          </a:p>
        </p:txBody>
      </p:sp>
      <p:sp>
        <p:nvSpPr>
          <p:cNvPr id="36" name="TextBox 35"/>
          <p:cNvSpPr txBox="1"/>
          <p:nvPr/>
        </p:nvSpPr>
        <p:spPr>
          <a:xfrm>
            <a:off x="9170437" y="3762590"/>
            <a:ext cx="3072463"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Conclusions</a:t>
            </a:r>
            <a:endParaRPr lang="en-US" sz="2800" dirty="0">
              <a:latin typeface="Times New Roman" panose="02020603050405020304" pitchFamily="18" charset="0"/>
              <a:cs typeface="Times New Roman" panose="02020603050405020304" pitchFamily="18" charset="0"/>
            </a:endParaRPr>
          </a:p>
        </p:txBody>
      </p:sp>
      <p:sp>
        <p:nvSpPr>
          <p:cNvPr id="25" name="Rectangle 24"/>
          <p:cNvSpPr>
            <a:spLocks noChangeAspect="1"/>
          </p:cNvSpPr>
          <p:nvPr/>
        </p:nvSpPr>
        <p:spPr>
          <a:xfrm>
            <a:off x="8520984" y="3711926"/>
            <a:ext cx="624548" cy="624548"/>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accent2"/>
                </a:solidFill>
              </a:rPr>
              <a:t>8</a:t>
            </a:r>
            <a:endParaRPr lang="en-US" sz="2400" b="1" dirty="0">
              <a:solidFill>
                <a:schemeClr val="accent2"/>
              </a:solidFill>
            </a:endParaRPr>
          </a:p>
        </p:txBody>
      </p:sp>
      <p:sp>
        <p:nvSpPr>
          <p:cNvPr id="26" name="TextBox 25"/>
          <p:cNvSpPr txBox="1"/>
          <p:nvPr/>
        </p:nvSpPr>
        <p:spPr>
          <a:xfrm>
            <a:off x="9170437" y="5325768"/>
            <a:ext cx="3072463"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References</a:t>
            </a:r>
          </a:p>
        </p:txBody>
      </p:sp>
    </p:spTree>
    <p:custDataLst>
      <p:tags r:id="rId1"/>
    </p:custDataLst>
    <p:extLst>
      <p:ext uri="{BB962C8B-B14F-4D97-AF65-F5344CB8AC3E}">
        <p14:creationId xmlns:p14="http://schemas.microsoft.com/office/powerpoint/2010/main" val="287631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0" name="Google Shape;270;p25"/>
          <p:cNvSpPr txBox="1">
            <a:spLocks noGrp="1"/>
          </p:cNvSpPr>
          <p:nvPr>
            <p:ph type="sldNum" idx="12"/>
          </p:nvPr>
        </p:nvSpPr>
        <p:spPr>
          <a:xfrm>
            <a:off x="11407833" y="6101933"/>
            <a:ext cx="580800" cy="580800"/>
          </a:xfrm>
          <a:prstGeom prst="rect">
            <a:avLst/>
          </a:prstGeom>
        </p:spPr>
        <p:txBody>
          <a:bodyPr spcFirstLastPara="1" vert="horz" wrap="square" lIns="121900" tIns="121900" rIns="121900" bIns="121900" rtlCol="0" anchor="ctr" anchorCtr="0">
            <a:noAutofit/>
          </a:bodyPr>
          <a:lstStyle/>
          <a:p>
            <a:pPr algn="ctr"/>
            <a:fld id="{00000000-1234-1234-1234-123412341234}" type="slidenum">
              <a:rPr lang="en"/>
              <a:pPr algn="ctr"/>
              <a:t>20</a:t>
            </a:fld>
            <a:endParaRPr/>
          </a:p>
        </p:txBody>
      </p:sp>
      <p:grpSp>
        <p:nvGrpSpPr>
          <p:cNvPr id="271" name="Google Shape;271;p25"/>
          <p:cNvGrpSpPr/>
          <p:nvPr/>
        </p:nvGrpSpPr>
        <p:grpSpPr>
          <a:xfrm>
            <a:off x="2648540" y="719424"/>
            <a:ext cx="6327001" cy="5967116"/>
            <a:chOff x="2902488" y="902232"/>
            <a:chExt cx="3339000" cy="3339000"/>
          </a:xfrm>
        </p:grpSpPr>
        <p:sp>
          <p:nvSpPr>
            <p:cNvPr id="272" name="Google Shape;272;p25"/>
            <p:cNvSpPr/>
            <p:nvPr/>
          </p:nvSpPr>
          <p:spPr>
            <a:xfrm rot="-5400000">
              <a:off x="2902488" y="902232"/>
              <a:ext cx="3339000" cy="3339000"/>
            </a:xfrm>
            <a:prstGeom prst="ellipse">
              <a:avLst/>
            </a:prstGeom>
            <a:noFill/>
            <a:ln w="19050" cap="flat" cmpd="sng">
              <a:solidFill>
                <a:srgbClr val="E8E8E8"/>
              </a:solidFill>
              <a:prstDash val="dash"/>
              <a:round/>
              <a:headEnd type="none" w="sm" len="sm"/>
              <a:tailEnd type="none" w="sm" len="sm"/>
            </a:ln>
          </p:spPr>
          <p:txBody>
            <a:bodyPr spcFirstLastPara="1" wrap="square" lIns="121900" tIns="121900" rIns="121900" bIns="121900" anchor="ctr" anchorCtr="0">
              <a:noAutofit/>
            </a:bodyPr>
            <a:lstStyle/>
            <a:p>
              <a:endParaRPr sz="2400">
                <a:latin typeface="Poppins Light"/>
                <a:ea typeface="Poppins Light"/>
                <a:cs typeface="Poppins Light"/>
                <a:sym typeface="Poppins Light"/>
              </a:endParaRPr>
            </a:p>
          </p:txBody>
        </p:sp>
        <p:sp>
          <p:nvSpPr>
            <p:cNvPr id="273" name="Google Shape;273;p25"/>
            <p:cNvSpPr/>
            <p:nvPr/>
          </p:nvSpPr>
          <p:spPr>
            <a:xfrm>
              <a:off x="3123738" y="1123632"/>
              <a:ext cx="2896500" cy="2896200"/>
            </a:xfrm>
            <a:prstGeom prst="pie">
              <a:avLst>
                <a:gd name="adj1" fmla="val 1811602"/>
                <a:gd name="adj2" fmla="val 16214886"/>
              </a:avLst>
            </a:prstGeom>
            <a:solidFill>
              <a:srgbClr val="000000">
                <a:alpha val="6539"/>
              </a:srgbClr>
            </a:solidFill>
            <a:ln>
              <a:noFill/>
            </a:ln>
          </p:spPr>
          <p:txBody>
            <a:bodyPr spcFirstLastPara="1" wrap="square" lIns="121900" tIns="121900" rIns="121900" bIns="121900" anchor="ctr" anchorCtr="0">
              <a:noAutofit/>
            </a:bodyPr>
            <a:lstStyle/>
            <a:p>
              <a:endParaRPr sz="2400">
                <a:latin typeface="Poppins Light"/>
                <a:ea typeface="Poppins Light"/>
                <a:cs typeface="Poppins Light"/>
                <a:sym typeface="Poppins Light"/>
              </a:endParaRPr>
            </a:p>
          </p:txBody>
        </p:sp>
      </p:grpSp>
      <p:grpSp>
        <p:nvGrpSpPr>
          <p:cNvPr id="274" name="Google Shape;274;p25"/>
          <p:cNvGrpSpPr/>
          <p:nvPr/>
        </p:nvGrpSpPr>
        <p:grpSpPr>
          <a:xfrm>
            <a:off x="4227444" y="2014330"/>
            <a:ext cx="5115339" cy="3366271"/>
            <a:chOff x="1711358" y="1368600"/>
            <a:chExt cx="3532630" cy="2512584"/>
          </a:xfrm>
        </p:grpSpPr>
        <p:sp>
          <p:nvSpPr>
            <p:cNvPr id="275" name="Google Shape;275;p25"/>
            <p:cNvSpPr/>
            <p:nvPr/>
          </p:nvSpPr>
          <p:spPr>
            <a:xfrm>
              <a:off x="1711358" y="1368600"/>
              <a:ext cx="2365514" cy="2512584"/>
            </a:xfrm>
            <a:prstGeom prst="ellipse">
              <a:avLst/>
            </a:prstGeom>
            <a:solidFill>
              <a:srgbClr val="000000"/>
            </a:solidFill>
            <a:ln>
              <a:noFill/>
            </a:ln>
          </p:spPr>
          <p:txBody>
            <a:bodyPr spcFirstLastPara="1" wrap="square" lIns="121900" tIns="121900" rIns="121900" bIns="121900" anchor="ctr" anchorCtr="0">
              <a:noAutofit/>
            </a:bodyPr>
            <a:lstStyle/>
            <a:p>
              <a:endParaRPr sz="2400" b="1">
                <a:latin typeface="Poppins"/>
                <a:ea typeface="Poppins"/>
                <a:cs typeface="Poppins"/>
                <a:sym typeface="Poppins"/>
              </a:endParaRPr>
            </a:p>
          </p:txBody>
        </p:sp>
        <p:sp>
          <p:nvSpPr>
            <p:cNvPr id="276" name="Google Shape;276;p25"/>
            <p:cNvSpPr txBox="1"/>
            <p:nvPr/>
          </p:nvSpPr>
          <p:spPr>
            <a:xfrm>
              <a:off x="3899988" y="2158482"/>
              <a:ext cx="1344000" cy="826500"/>
            </a:xfrm>
            <a:prstGeom prst="rect">
              <a:avLst/>
            </a:prstGeom>
            <a:noFill/>
            <a:ln>
              <a:noFill/>
            </a:ln>
          </p:spPr>
          <p:txBody>
            <a:bodyPr spcFirstLastPara="1" wrap="square" lIns="121900" tIns="121900" rIns="121900" bIns="121900" anchor="ctr" anchorCtr="0">
              <a:noAutofit/>
            </a:bodyPr>
            <a:lstStyle/>
            <a:p>
              <a:pPr algn="ctr">
                <a:lnSpc>
                  <a:spcPct val="115000"/>
                </a:lnSpc>
              </a:pPr>
              <a:r>
                <a:rPr lang="en" sz="2400" b="1" dirty="0">
                  <a:solidFill>
                    <a:srgbClr val="FFFFFF"/>
                  </a:solidFill>
                  <a:latin typeface="Poppins"/>
                  <a:ea typeface="Poppins"/>
                  <a:cs typeface="Poppins"/>
                  <a:sym typeface="Poppins"/>
                </a:rPr>
                <a:t>Lorem ipsum congue</a:t>
              </a:r>
              <a:endParaRPr sz="2400" b="1" dirty="0">
                <a:solidFill>
                  <a:srgbClr val="FFFFFF"/>
                </a:solidFill>
                <a:latin typeface="Poppins"/>
                <a:ea typeface="Poppins"/>
                <a:cs typeface="Poppins"/>
                <a:sym typeface="Poppins"/>
              </a:endParaRPr>
            </a:p>
          </p:txBody>
        </p:sp>
      </p:grpSp>
      <p:grpSp>
        <p:nvGrpSpPr>
          <p:cNvPr id="277" name="Google Shape;277;p25"/>
          <p:cNvGrpSpPr/>
          <p:nvPr/>
        </p:nvGrpSpPr>
        <p:grpSpPr>
          <a:xfrm>
            <a:off x="4919983" y="108550"/>
            <a:ext cx="2040243" cy="1859596"/>
            <a:chOff x="2859872" y="853971"/>
            <a:chExt cx="1068601" cy="1068600"/>
          </a:xfrm>
        </p:grpSpPr>
        <p:sp>
          <p:nvSpPr>
            <p:cNvPr id="278" name="Google Shape;278;p25"/>
            <p:cNvSpPr/>
            <p:nvPr/>
          </p:nvSpPr>
          <p:spPr>
            <a:xfrm>
              <a:off x="2859873" y="853971"/>
              <a:ext cx="1068600" cy="1068600"/>
            </a:xfrm>
            <a:prstGeom prst="ellipse">
              <a:avLst/>
            </a:prstGeom>
            <a:solidFill>
              <a:srgbClr val="999999"/>
            </a:solidFill>
            <a:ln>
              <a:noFill/>
            </a:ln>
          </p:spPr>
          <p:txBody>
            <a:bodyPr spcFirstLastPara="1" wrap="square" lIns="121900" tIns="121900" rIns="121900" bIns="121900" anchor="ctr" anchorCtr="0">
              <a:noAutofit/>
            </a:bodyPr>
            <a:lstStyle/>
            <a:p>
              <a:endParaRPr sz="2400">
                <a:latin typeface="Poppins Light"/>
                <a:ea typeface="Poppins Light"/>
                <a:cs typeface="Poppins Light"/>
                <a:sym typeface="Poppins Light"/>
              </a:endParaRPr>
            </a:p>
          </p:txBody>
        </p:sp>
        <p:sp>
          <p:nvSpPr>
            <p:cNvPr id="279" name="Google Shape;279;p25"/>
            <p:cNvSpPr txBox="1"/>
            <p:nvPr/>
          </p:nvSpPr>
          <p:spPr>
            <a:xfrm>
              <a:off x="2859872" y="1022197"/>
              <a:ext cx="1068600" cy="732300"/>
            </a:xfrm>
            <a:prstGeom prst="rect">
              <a:avLst/>
            </a:prstGeom>
            <a:noFill/>
            <a:ln>
              <a:noFill/>
            </a:ln>
          </p:spPr>
          <p:txBody>
            <a:bodyPr spcFirstLastPara="1" wrap="square" lIns="121900" tIns="121900" rIns="121900" bIns="121900" anchor="ctr" anchorCtr="0">
              <a:noAutofit/>
            </a:bodyPr>
            <a:lstStyle/>
            <a:p>
              <a:pPr algn="ctr">
                <a:lnSpc>
                  <a:spcPct val="115000"/>
                </a:lnSpc>
              </a:pPr>
              <a:r>
                <a:rPr lang="en-US" sz="2000" dirty="0">
                  <a:solidFill>
                    <a:srgbClr val="FFFFFF"/>
                  </a:solidFill>
                  <a:latin typeface="Poppins Light"/>
                  <a:ea typeface="Poppins Light"/>
                  <a:cs typeface="Poppins Light"/>
                  <a:sym typeface="Poppins Light"/>
                </a:rPr>
                <a:t>R STUDIO</a:t>
              </a:r>
              <a:endParaRPr sz="2000" dirty="0">
                <a:solidFill>
                  <a:srgbClr val="FFFFFF"/>
                </a:solidFill>
                <a:latin typeface="Poppins Light"/>
                <a:ea typeface="Poppins Light"/>
                <a:cs typeface="Poppins Light"/>
                <a:sym typeface="Poppins Light"/>
              </a:endParaRPr>
            </a:p>
          </p:txBody>
        </p:sp>
      </p:grpSp>
      <p:grpSp>
        <p:nvGrpSpPr>
          <p:cNvPr id="280" name="Google Shape;280;p25"/>
          <p:cNvGrpSpPr/>
          <p:nvPr/>
        </p:nvGrpSpPr>
        <p:grpSpPr>
          <a:xfrm>
            <a:off x="2553482" y="4248772"/>
            <a:ext cx="2097681" cy="2087489"/>
            <a:chOff x="2859873" y="853971"/>
            <a:chExt cx="1068600" cy="1068600"/>
          </a:xfrm>
        </p:grpSpPr>
        <p:sp>
          <p:nvSpPr>
            <p:cNvPr id="281" name="Google Shape;281;p25"/>
            <p:cNvSpPr/>
            <p:nvPr/>
          </p:nvSpPr>
          <p:spPr>
            <a:xfrm>
              <a:off x="2859873" y="853971"/>
              <a:ext cx="1068600" cy="1068600"/>
            </a:xfrm>
            <a:prstGeom prst="ellipse">
              <a:avLst/>
            </a:prstGeom>
            <a:solidFill>
              <a:srgbClr val="999999"/>
            </a:solidFill>
            <a:ln>
              <a:noFill/>
            </a:ln>
          </p:spPr>
          <p:txBody>
            <a:bodyPr spcFirstLastPara="1" wrap="square" lIns="121900" tIns="121900" rIns="121900" bIns="121900" anchor="ctr" anchorCtr="0">
              <a:noAutofit/>
            </a:bodyPr>
            <a:lstStyle/>
            <a:p>
              <a:endParaRPr sz="2400">
                <a:latin typeface="Poppins Light"/>
                <a:ea typeface="Poppins Light"/>
                <a:cs typeface="Poppins Light"/>
                <a:sym typeface="Poppins Light"/>
              </a:endParaRPr>
            </a:p>
          </p:txBody>
        </p:sp>
        <p:sp>
          <p:nvSpPr>
            <p:cNvPr id="282" name="Google Shape;282;p25"/>
            <p:cNvSpPr txBox="1"/>
            <p:nvPr/>
          </p:nvSpPr>
          <p:spPr>
            <a:xfrm>
              <a:off x="3012800" y="1022197"/>
              <a:ext cx="762600" cy="732300"/>
            </a:xfrm>
            <a:prstGeom prst="rect">
              <a:avLst/>
            </a:prstGeom>
            <a:solidFill>
              <a:srgbClr val="999999"/>
            </a:solidFill>
            <a:ln>
              <a:noFill/>
            </a:ln>
          </p:spPr>
          <p:txBody>
            <a:bodyPr spcFirstLastPara="1" wrap="square" lIns="121900" tIns="121900" rIns="121900" bIns="121900" anchor="ctr" anchorCtr="0">
              <a:noAutofit/>
            </a:bodyPr>
            <a:lstStyle/>
            <a:p>
              <a:pPr algn="ctr">
                <a:lnSpc>
                  <a:spcPct val="115000"/>
                </a:lnSpc>
              </a:pPr>
              <a:r>
                <a:rPr lang="en-US" sz="2000" dirty="0">
                  <a:solidFill>
                    <a:srgbClr val="FFFFFF"/>
                  </a:solidFill>
                  <a:latin typeface="Poppins Light"/>
                  <a:ea typeface="Poppins Light"/>
                  <a:cs typeface="Poppins Light"/>
                  <a:sym typeface="Poppins Light"/>
                </a:rPr>
                <a:t>JAMOVI</a:t>
              </a:r>
              <a:endParaRPr sz="2000" dirty="0">
                <a:solidFill>
                  <a:srgbClr val="FFFFFF"/>
                </a:solidFill>
                <a:latin typeface="Poppins Light"/>
                <a:ea typeface="Poppins Light"/>
                <a:cs typeface="Poppins Light"/>
                <a:sym typeface="Poppins Light"/>
              </a:endParaRPr>
            </a:p>
          </p:txBody>
        </p:sp>
      </p:grpSp>
      <p:grpSp>
        <p:nvGrpSpPr>
          <p:cNvPr id="283" name="Google Shape;283;p25"/>
          <p:cNvGrpSpPr/>
          <p:nvPr/>
        </p:nvGrpSpPr>
        <p:grpSpPr>
          <a:xfrm>
            <a:off x="7237902" y="4228722"/>
            <a:ext cx="2122317" cy="2107539"/>
            <a:chOff x="5214448" y="3234278"/>
            <a:chExt cx="1068600" cy="1068600"/>
          </a:xfrm>
        </p:grpSpPr>
        <p:sp>
          <p:nvSpPr>
            <p:cNvPr id="284" name="Google Shape;284;p25"/>
            <p:cNvSpPr/>
            <p:nvPr/>
          </p:nvSpPr>
          <p:spPr>
            <a:xfrm>
              <a:off x="5214448" y="3234278"/>
              <a:ext cx="1068600" cy="1068600"/>
            </a:xfrm>
            <a:prstGeom prst="ellipse">
              <a:avLst/>
            </a:prstGeom>
            <a:solidFill>
              <a:srgbClr val="999999"/>
            </a:solidFill>
            <a:ln>
              <a:noFill/>
            </a:ln>
          </p:spPr>
          <p:txBody>
            <a:bodyPr spcFirstLastPara="1" wrap="square" lIns="121900" tIns="121900" rIns="121900" bIns="121900" anchor="ctr" anchorCtr="0">
              <a:noAutofit/>
            </a:bodyPr>
            <a:lstStyle/>
            <a:p>
              <a:endParaRPr sz="2400">
                <a:latin typeface="Poppins Light"/>
                <a:ea typeface="Poppins Light"/>
                <a:cs typeface="Poppins Light"/>
                <a:sym typeface="Poppins Light"/>
              </a:endParaRPr>
            </a:p>
          </p:txBody>
        </p:sp>
        <p:sp>
          <p:nvSpPr>
            <p:cNvPr id="285" name="Google Shape;285;p25"/>
            <p:cNvSpPr txBox="1"/>
            <p:nvPr/>
          </p:nvSpPr>
          <p:spPr>
            <a:xfrm>
              <a:off x="5367375" y="3402503"/>
              <a:ext cx="762600" cy="732300"/>
            </a:xfrm>
            <a:prstGeom prst="rect">
              <a:avLst/>
            </a:prstGeom>
            <a:solidFill>
              <a:srgbClr val="999999"/>
            </a:solidFill>
            <a:ln>
              <a:noFill/>
            </a:ln>
          </p:spPr>
          <p:txBody>
            <a:bodyPr spcFirstLastPara="1" wrap="square" lIns="121900" tIns="121900" rIns="121900" bIns="121900" anchor="ctr" anchorCtr="0">
              <a:noAutofit/>
            </a:bodyPr>
            <a:lstStyle/>
            <a:p>
              <a:pPr algn="ctr">
                <a:lnSpc>
                  <a:spcPct val="115000"/>
                </a:lnSpc>
              </a:pPr>
              <a:endParaRPr sz="1067" dirty="0">
                <a:solidFill>
                  <a:srgbClr val="FFFFFF"/>
                </a:solidFill>
                <a:latin typeface="Poppins Light"/>
                <a:ea typeface="Poppins Light"/>
                <a:cs typeface="Poppins Light"/>
                <a:sym typeface="Poppins Light"/>
              </a:endParaRPr>
            </a:p>
          </p:txBody>
        </p:sp>
      </p:grpSp>
      <p:sp>
        <p:nvSpPr>
          <p:cNvPr id="4" name="TextBox 3">
            <a:extLst>
              <a:ext uri="{FF2B5EF4-FFF2-40B4-BE49-F238E27FC236}">
                <a16:creationId xmlns:a16="http://schemas.microsoft.com/office/drawing/2014/main" xmlns="" id="{E5F25539-1AA8-72FB-E207-65840B724953}"/>
              </a:ext>
            </a:extLst>
          </p:cNvPr>
          <p:cNvSpPr txBox="1"/>
          <p:nvPr/>
        </p:nvSpPr>
        <p:spPr>
          <a:xfrm>
            <a:off x="4551245" y="3412435"/>
            <a:ext cx="2922944" cy="523220"/>
          </a:xfrm>
          <a:prstGeom prst="rect">
            <a:avLst/>
          </a:prstGeom>
          <a:noFill/>
        </p:spPr>
        <p:txBody>
          <a:bodyPr wrap="square" rtlCol="0">
            <a:spAutoFit/>
          </a:bodyPr>
          <a:lstStyle/>
          <a:p>
            <a:r>
              <a:rPr lang="en-US" sz="2800" dirty="0">
                <a:solidFill>
                  <a:schemeClr val="bg1"/>
                </a:solidFill>
              </a:rPr>
              <a:t>SOFTWARES  USED </a:t>
            </a:r>
          </a:p>
        </p:txBody>
      </p:sp>
      <p:sp>
        <p:nvSpPr>
          <p:cNvPr id="6" name="TextBox 5">
            <a:extLst>
              <a:ext uri="{FF2B5EF4-FFF2-40B4-BE49-F238E27FC236}">
                <a16:creationId xmlns:a16="http://schemas.microsoft.com/office/drawing/2014/main" xmlns="" id="{B0BE00B4-EA24-4523-E5AA-5E4DEEAA0DE7}"/>
              </a:ext>
            </a:extLst>
          </p:cNvPr>
          <p:cNvSpPr txBox="1"/>
          <p:nvPr/>
        </p:nvSpPr>
        <p:spPr>
          <a:xfrm>
            <a:off x="7186764" y="4970191"/>
            <a:ext cx="2365890" cy="800219"/>
          </a:xfrm>
          <a:prstGeom prst="rect">
            <a:avLst/>
          </a:prstGeom>
          <a:noFill/>
        </p:spPr>
        <p:txBody>
          <a:bodyPr wrap="square">
            <a:spAutoFit/>
          </a:bodyPr>
          <a:lstStyle/>
          <a:p>
            <a:pPr algn="ctr">
              <a:lnSpc>
                <a:spcPct val="115000"/>
              </a:lnSpc>
            </a:pPr>
            <a:r>
              <a:rPr lang="en-US" sz="2000" dirty="0">
                <a:solidFill>
                  <a:srgbClr val="FFFFFF"/>
                </a:solidFill>
                <a:latin typeface="Poppins Light"/>
                <a:ea typeface="Poppins Light"/>
                <a:cs typeface="Poppins Light"/>
                <a:sym typeface="Poppins Light"/>
              </a:rPr>
              <a:t>MICROSOFT EXCEL</a:t>
            </a:r>
          </a:p>
        </p:txBody>
      </p:sp>
    </p:spTree>
    <p:extLst>
      <p:ext uri="{BB962C8B-B14F-4D97-AF65-F5344CB8AC3E}">
        <p14:creationId xmlns:p14="http://schemas.microsoft.com/office/powerpoint/2010/main" val="21805113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21"/>
        <p:cNvGrpSpPr/>
        <p:nvPr/>
      </p:nvGrpSpPr>
      <p:grpSpPr>
        <a:xfrm>
          <a:off x="0" y="0"/>
          <a:ext cx="0" cy="0"/>
          <a:chOff x="0" y="0"/>
          <a:chExt cx="0" cy="0"/>
        </a:xfrm>
      </p:grpSpPr>
      <p:sp>
        <p:nvSpPr>
          <p:cNvPr id="1522" name="Google Shape;1522;p43"/>
          <p:cNvSpPr txBox="1">
            <a:spLocks noGrp="1"/>
          </p:cNvSpPr>
          <p:nvPr>
            <p:ph type="title"/>
          </p:nvPr>
        </p:nvSpPr>
        <p:spPr>
          <a:xfrm>
            <a:off x="609600" y="548633"/>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US" b="1" dirty="0"/>
              <a:t>EXPLORATORY ANALYSIS</a:t>
            </a:r>
            <a:endParaRPr b="1" dirty="0">
              <a:solidFill>
                <a:schemeClr val="dk1"/>
              </a:solidFill>
            </a:endParaRPr>
          </a:p>
        </p:txBody>
      </p:sp>
      <p:sp>
        <p:nvSpPr>
          <p:cNvPr id="1523" name="Google Shape;1523;p43"/>
          <p:cNvSpPr/>
          <p:nvPr/>
        </p:nvSpPr>
        <p:spPr>
          <a:xfrm>
            <a:off x="8229600" y="1622603"/>
            <a:ext cx="3407599" cy="954077"/>
          </a:xfrm>
          <a:prstGeom prst="roundRect">
            <a:avLst>
              <a:gd name="adj" fmla="val 50000"/>
            </a:avLst>
          </a:prstGeom>
          <a:solidFill>
            <a:srgbClr val="FFFFFF"/>
          </a:solid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100"/>
            </a:pPr>
            <a:r>
              <a:rPr lang="en-IN" sz="2000" dirty="0">
                <a:latin typeface="Times New Roman" panose="02020603050405020304" pitchFamily="18" charset="0"/>
                <a:cs typeface="Times New Roman" panose="02020603050405020304" pitchFamily="18" charset="0"/>
              </a:rPr>
              <a:t> </a:t>
            </a:r>
            <a:r>
              <a:rPr lang="en-IN" sz="2130" b="1" dirty="0" smtClean="0">
                <a:latin typeface="Times New Roman" panose="02020603050405020304" pitchFamily="18" charset="0"/>
                <a:cs typeface="Times New Roman" panose="02020603050405020304" pitchFamily="18" charset="0"/>
              </a:rPr>
              <a:t>Mean, Standard Deviation, Kurtosis and </a:t>
            </a:r>
            <a:r>
              <a:rPr lang="en-IN" sz="2130" b="1" dirty="0" err="1" smtClean="0">
                <a:latin typeface="Times New Roman" panose="02020603050405020304" pitchFamily="18" charset="0"/>
                <a:cs typeface="Times New Roman" panose="02020603050405020304" pitchFamily="18" charset="0"/>
              </a:rPr>
              <a:t>Skewness</a:t>
            </a:r>
            <a:endParaRPr sz="2130" b="1" dirty="0">
              <a:solidFill>
                <a:schemeClr val="dk1"/>
              </a:solidFill>
              <a:latin typeface="Fira Sans Extra Condensed SemiBold"/>
              <a:ea typeface="Fira Sans Extra Condensed SemiBold"/>
              <a:cs typeface="Fira Sans Extra Condensed SemiBold"/>
              <a:sym typeface="Fira Sans Extra Condensed SemiBold"/>
            </a:endParaRPr>
          </a:p>
        </p:txBody>
      </p:sp>
      <p:cxnSp>
        <p:nvCxnSpPr>
          <p:cNvPr id="1524" name="Google Shape;1524;p43"/>
          <p:cNvCxnSpPr>
            <a:stCxn id="1525" idx="3"/>
          </p:cNvCxnSpPr>
          <p:nvPr/>
        </p:nvCxnSpPr>
        <p:spPr>
          <a:xfrm>
            <a:off x="7251181" y="2145970"/>
            <a:ext cx="978419" cy="25730"/>
          </a:xfrm>
          <a:prstGeom prst="straightConnector1">
            <a:avLst/>
          </a:prstGeom>
          <a:noFill/>
          <a:ln w="28575" cap="flat" cmpd="sng">
            <a:solidFill>
              <a:schemeClr val="accent1"/>
            </a:solidFill>
            <a:prstDash val="solid"/>
            <a:round/>
            <a:headEnd type="none" w="med" len="med"/>
            <a:tailEnd type="none" w="med" len="med"/>
          </a:ln>
        </p:spPr>
      </p:cxnSp>
      <p:sp>
        <p:nvSpPr>
          <p:cNvPr id="1526" name="Google Shape;1526;p43"/>
          <p:cNvSpPr/>
          <p:nvPr/>
        </p:nvSpPr>
        <p:spPr>
          <a:xfrm>
            <a:off x="8229600" y="3032021"/>
            <a:ext cx="3407599" cy="1041042"/>
          </a:xfrm>
          <a:prstGeom prst="roundRect">
            <a:avLst>
              <a:gd name="adj" fmla="val 50000"/>
            </a:avLst>
          </a:prstGeom>
          <a:solidFill>
            <a:srgbClr val="FFFFFF"/>
          </a:solidFill>
          <a:ln w="2857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100"/>
            </a:pPr>
            <a:r>
              <a:rPr lang="en" sz="2130" b="1" dirty="0" smtClean="0">
                <a:solidFill>
                  <a:schemeClr val="dk1"/>
                </a:solidFill>
                <a:latin typeface="Times New Roman" panose="02020603050405020304" pitchFamily="18" charset="0"/>
                <a:ea typeface="Fira Sans Extra Condensed SemiBold"/>
                <a:cs typeface="Times New Roman" panose="02020603050405020304" pitchFamily="18" charset="0"/>
                <a:sym typeface="Fira Sans Extra Condensed SemiBold"/>
              </a:rPr>
              <a:t>P-Value &lt;0.05(Not Normal)</a:t>
            </a:r>
            <a:endParaRPr sz="2130" b="1" dirty="0">
              <a:solidFill>
                <a:schemeClr val="dk1"/>
              </a:solidFill>
              <a:latin typeface="Times New Roman" panose="02020603050405020304" pitchFamily="18" charset="0"/>
              <a:ea typeface="Fira Sans Extra Condensed SemiBold"/>
              <a:cs typeface="Times New Roman" panose="02020603050405020304" pitchFamily="18" charset="0"/>
              <a:sym typeface="Fira Sans Extra Condensed SemiBold"/>
            </a:endParaRPr>
          </a:p>
        </p:txBody>
      </p:sp>
      <p:cxnSp>
        <p:nvCxnSpPr>
          <p:cNvPr id="1527" name="Google Shape;1527;p43"/>
          <p:cNvCxnSpPr>
            <a:stCxn id="1528" idx="3"/>
            <a:endCxn id="1526" idx="1"/>
          </p:cNvCxnSpPr>
          <p:nvPr/>
        </p:nvCxnSpPr>
        <p:spPr>
          <a:xfrm>
            <a:off x="7529151" y="3538846"/>
            <a:ext cx="700449" cy="13696"/>
          </a:xfrm>
          <a:prstGeom prst="straightConnector1">
            <a:avLst/>
          </a:prstGeom>
          <a:noFill/>
          <a:ln w="28575" cap="flat" cmpd="sng">
            <a:solidFill>
              <a:schemeClr val="accent2"/>
            </a:solidFill>
            <a:prstDash val="solid"/>
            <a:round/>
            <a:headEnd type="none" w="med" len="med"/>
            <a:tailEnd type="none" w="med" len="med"/>
          </a:ln>
        </p:spPr>
      </p:cxnSp>
      <p:sp>
        <p:nvSpPr>
          <p:cNvPr id="1529" name="Google Shape;1529;p43"/>
          <p:cNvSpPr/>
          <p:nvPr/>
        </p:nvSpPr>
        <p:spPr>
          <a:xfrm>
            <a:off x="8174801" y="4475012"/>
            <a:ext cx="3407599" cy="894739"/>
          </a:xfrm>
          <a:prstGeom prst="roundRect">
            <a:avLst>
              <a:gd name="adj" fmla="val 50000"/>
            </a:avLst>
          </a:prstGeom>
          <a:solidFill>
            <a:srgbClr val="FFFFFF"/>
          </a:solidFill>
          <a:ln w="2857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100"/>
            </a:pPr>
            <a:r>
              <a:rPr lang="en-US" sz="2133" b="1" dirty="0" smtClean="0">
                <a:solidFill>
                  <a:schemeClr val="dk1"/>
                </a:solidFill>
                <a:latin typeface="Times New Roman" panose="02020603050405020304" pitchFamily="18" charset="0"/>
                <a:ea typeface="Fira Sans Extra Condensed SemiBold"/>
                <a:cs typeface="Times New Roman" panose="02020603050405020304" pitchFamily="18" charset="0"/>
                <a:sym typeface="Fira Sans Extra Condensed SemiBold"/>
              </a:rPr>
              <a:t>P-Value&lt;0.05(There is trend)</a:t>
            </a:r>
            <a:endParaRPr sz="2133" b="1" dirty="0">
              <a:solidFill>
                <a:schemeClr val="dk1"/>
              </a:solidFill>
              <a:latin typeface="Times New Roman" panose="02020603050405020304" pitchFamily="18" charset="0"/>
              <a:ea typeface="Fira Sans Extra Condensed SemiBold"/>
              <a:cs typeface="Times New Roman" panose="02020603050405020304" pitchFamily="18" charset="0"/>
              <a:sym typeface="Fira Sans Extra Condensed SemiBold"/>
            </a:endParaRPr>
          </a:p>
        </p:txBody>
      </p:sp>
      <p:cxnSp>
        <p:nvCxnSpPr>
          <p:cNvPr id="1530" name="Google Shape;1530;p43"/>
          <p:cNvCxnSpPr>
            <a:stCxn id="1531" idx="3"/>
          </p:cNvCxnSpPr>
          <p:nvPr/>
        </p:nvCxnSpPr>
        <p:spPr>
          <a:xfrm>
            <a:off x="7436710" y="4926375"/>
            <a:ext cx="792890" cy="27792"/>
          </a:xfrm>
          <a:prstGeom prst="straightConnector1">
            <a:avLst/>
          </a:prstGeom>
          <a:noFill/>
          <a:ln w="28575" cap="flat" cmpd="sng">
            <a:solidFill>
              <a:schemeClr val="accent3"/>
            </a:solidFill>
            <a:prstDash val="solid"/>
            <a:round/>
            <a:headEnd type="none" w="med" len="med"/>
            <a:tailEnd type="none" w="med" len="med"/>
          </a:ln>
        </p:spPr>
      </p:cxnSp>
      <p:sp>
        <p:nvSpPr>
          <p:cNvPr id="1532" name="Google Shape;1532;p43"/>
          <p:cNvSpPr/>
          <p:nvPr/>
        </p:nvSpPr>
        <p:spPr>
          <a:xfrm>
            <a:off x="8229600" y="5821114"/>
            <a:ext cx="3407599" cy="921686"/>
          </a:xfrm>
          <a:prstGeom prst="roundRect">
            <a:avLst>
              <a:gd name="adj" fmla="val 50000"/>
            </a:avLst>
          </a:prstGeom>
          <a:solidFill>
            <a:srgbClr val="FFFFFF"/>
          </a:solidFill>
          <a:ln w="2857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100"/>
            </a:pPr>
            <a:r>
              <a:rPr lang="en-US" sz="2133" b="1" dirty="0">
                <a:solidFill>
                  <a:schemeClr val="dk1"/>
                </a:solidFill>
                <a:latin typeface="Times New Roman" panose="02020603050405020304" pitchFamily="18" charset="0"/>
                <a:ea typeface="Fira Sans Extra Condensed SemiBold"/>
                <a:cs typeface="Times New Roman" panose="02020603050405020304" pitchFamily="18" charset="0"/>
                <a:sym typeface="Fira Sans Extra Condensed SemiBold"/>
              </a:rPr>
              <a:t>P-Value&lt;0.05(There is </a:t>
            </a:r>
            <a:r>
              <a:rPr lang="en-US" sz="2133" b="1" dirty="0" smtClean="0">
                <a:solidFill>
                  <a:schemeClr val="dk1"/>
                </a:solidFill>
                <a:latin typeface="Times New Roman" panose="02020603050405020304" pitchFamily="18" charset="0"/>
                <a:ea typeface="Fira Sans Extra Condensed SemiBold"/>
                <a:cs typeface="Times New Roman" panose="02020603050405020304" pitchFamily="18" charset="0"/>
                <a:sym typeface="Fira Sans Extra Condensed SemiBold"/>
              </a:rPr>
              <a:t>seasonality)</a:t>
            </a:r>
            <a:endParaRPr lang="en-US" sz="2133" b="1" dirty="0">
              <a:solidFill>
                <a:schemeClr val="dk1"/>
              </a:solidFill>
              <a:latin typeface="Times New Roman" panose="02020603050405020304" pitchFamily="18" charset="0"/>
              <a:ea typeface="Fira Sans Extra Condensed SemiBold"/>
              <a:cs typeface="Times New Roman" panose="02020603050405020304" pitchFamily="18" charset="0"/>
              <a:sym typeface="Fira Sans Extra Condensed SemiBold"/>
            </a:endParaRPr>
          </a:p>
        </p:txBody>
      </p:sp>
      <p:cxnSp>
        <p:nvCxnSpPr>
          <p:cNvPr id="1533" name="Google Shape;1533;p43"/>
          <p:cNvCxnSpPr/>
          <p:nvPr/>
        </p:nvCxnSpPr>
        <p:spPr>
          <a:xfrm>
            <a:off x="7390165" y="6250854"/>
            <a:ext cx="839435" cy="27080"/>
          </a:xfrm>
          <a:prstGeom prst="straightConnector1">
            <a:avLst/>
          </a:prstGeom>
          <a:noFill/>
          <a:ln w="28575" cap="flat" cmpd="sng">
            <a:solidFill>
              <a:schemeClr val="accent4"/>
            </a:solidFill>
            <a:prstDash val="solid"/>
            <a:round/>
            <a:headEnd type="none" w="med" len="med"/>
            <a:tailEnd type="none" w="med" len="med"/>
          </a:ln>
        </p:spPr>
      </p:cxnSp>
      <p:sp>
        <p:nvSpPr>
          <p:cNvPr id="1535" name="Google Shape;1535;p43"/>
          <p:cNvSpPr/>
          <p:nvPr/>
        </p:nvSpPr>
        <p:spPr>
          <a:xfrm>
            <a:off x="3352782" y="5750030"/>
            <a:ext cx="4210809" cy="791200"/>
          </a:xfrm>
          <a:prstGeom prst="roundRect">
            <a:avLst>
              <a:gd name="adj" fmla="val 50000"/>
            </a:avLst>
          </a:prstGeom>
          <a:solidFill>
            <a:srgbClr val="FFFFFF"/>
          </a:solidFill>
          <a:ln w="28575" cap="flat"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36" name="Google Shape;1536;p43"/>
          <p:cNvSpPr/>
          <p:nvPr/>
        </p:nvSpPr>
        <p:spPr>
          <a:xfrm>
            <a:off x="3856258" y="4428880"/>
            <a:ext cx="3793012" cy="791200"/>
          </a:xfrm>
          <a:prstGeom prst="roundRect">
            <a:avLst>
              <a:gd name="adj" fmla="val 50000"/>
            </a:avLst>
          </a:prstGeom>
          <a:solidFill>
            <a:srgbClr val="FFFFFF"/>
          </a:solidFill>
          <a:ln w="28575" cap="flat"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37" name="Google Shape;1537;p43"/>
          <p:cNvSpPr/>
          <p:nvPr/>
        </p:nvSpPr>
        <p:spPr>
          <a:xfrm>
            <a:off x="3941330" y="3123453"/>
            <a:ext cx="3622261" cy="791200"/>
          </a:xfrm>
          <a:prstGeom prst="roundRect">
            <a:avLst>
              <a:gd name="adj" fmla="val 50000"/>
            </a:avLst>
          </a:prstGeom>
          <a:solidFill>
            <a:srgbClr val="FFFFFF"/>
          </a:solidFill>
          <a:ln w="28575" cap="flat"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38" name="Google Shape;1538;p43"/>
          <p:cNvSpPr/>
          <p:nvPr/>
        </p:nvSpPr>
        <p:spPr>
          <a:xfrm>
            <a:off x="3941661" y="1785481"/>
            <a:ext cx="3710183" cy="791200"/>
          </a:xfrm>
          <a:prstGeom prst="roundRect">
            <a:avLst>
              <a:gd name="adj" fmla="val 50000"/>
            </a:avLst>
          </a:prstGeom>
          <a:solidFill>
            <a:srgbClr val="FFFFFF"/>
          </a:solidFill>
          <a:ln w="28575" cap="flat"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25" name="Google Shape;1525;p43"/>
          <p:cNvSpPr/>
          <p:nvPr/>
        </p:nvSpPr>
        <p:spPr>
          <a:xfrm>
            <a:off x="4499040" y="1888092"/>
            <a:ext cx="2752141" cy="515755"/>
          </a:xfrm>
          <a:prstGeom prst="rect">
            <a:avLst/>
          </a:prstGeom>
          <a:noFill/>
          <a:ln>
            <a:noFill/>
          </a:ln>
        </p:spPr>
        <p:txBody>
          <a:bodyPr spcFirstLastPara="1" wrap="square" lIns="731500" tIns="121900" rIns="243833" bIns="121900" anchor="ctr" anchorCtr="0">
            <a:noAutofit/>
          </a:bodyPr>
          <a:lstStyle/>
          <a:p>
            <a:pPr algn="r">
              <a:buClr>
                <a:srgbClr val="000000"/>
              </a:buClr>
              <a:buSzPts val="1100"/>
            </a:pPr>
            <a:r>
              <a:rPr lang="en-US" sz="1600" b="1" dirty="0" smtClean="0">
                <a:solidFill>
                  <a:srgbClr val="000000"/>
                </a:solidFill>
                <a:latin typeface="Roboto"/>
                <a:ea typeface="Roboto"/>
                <a:cs typeface="Roboto"/>
                <a:sym typeface="Roboto"/>
              </a:rPr>
              <a:t>DESCRIPTIVE STATISTICS</a:t>
            </a:r>
            <a:endParaRPr sz="1600" b="1" dirty="0">
              <a:solidFill>
                <a:srgbClr val="000000"/>
              </a:solidFill>
              <a:latin typeface="Roboto"/>
              <a:ea typeface="Roboto"/>
              <a:cs typeface="Roboto"/>
              <a:sym typeface="Roboto"/>
            </a:endParaRPr>
          </a:p>
        </p:txBody>
      </p:sp>
      <p:cxnSp>
        <p:nvCxnSpPr>
          <p:cNvPr id="1539" name="Google Shape;1539;p43"/>
          <p:cNvCxnSpPr/>
          <p:nvPr/>
        </p:nvCxnSpPr>
        <p:spPr>
          <a:xfrm rot="10800000" flipH="1">
            <a:off x="1523018" y="2003527"/>
            <a:ext cx="2222400" cy="1774000"/>
          </a:xfrm>
          <a:prstGeom prst="straightConnector1">
            <a:avLst/>
          </a:prstGeom>
          <a:noFill/>
          <a:ln w="28575" cap="flat" cmpd="sng">
            <a:solidFill>
              <a:schemeClr val="accent1"/>
            </a:solidFill>
            <a:prstDash val="solid"/>
            <a:round/>
            <a:headEnd type="none" w="med" len="med"/>
            <a:tailEnd type="none" w="med" len="med"/>
          </a:ln>
        </p:spPr>
      </p:cxnSp>
      <p:sp>
        <p:nvSpPr>
          <p:cNvPr id="1540" name="Google Shape;1540;p43"/>
          <p:cNvSpPr/>
          <p:nvPr/>
        </p:nvSpPr>
        <p:spPr>
          <a:xfrm>
            <a:off x="3352782" y="1719481"/>
            <a:ext cx="923200" cy="923200"/>
          </a:xfrm>
          <a:prstGeom prst="ellipse">
            <a:avLst/>
          </a:prstGeom>
          <a:solidFill>
            <a:srgbClr val="FFFFFF"/>
          </a:solidFill>
          <a:ln w="28575" cap="flat" cmpd="sng">
            <a:solidFill>
              <a:schemeClr val="accent1"/>
            </a:solidFill>
            <a:prstDash val="solid"/>
            <a:round/>
            <a:headEnd type="none" w="sm" len="sm"/>
            <a:tailEnd type="none" w="sm" len="sm"/>
          </a:ln>
        </p:spPr>
        <p:txBody>
          <a:bodyPr spcFirstLastPara="1" wrap="square" lIns="0" tIns="121900" rIns="0" bIns="121900" anchor="ctr" anchorCtr="0">
            <a:noAutofit/>
          </a:bodyPr>
          <a:lstStyle/>
          <a:p>
            <a:pPr algn="ctr"/>
            <a:r>
              <a:rPr lang="en" sz="2800" b="1" dirty="0">
                <a:solidFill>
                  <a:schemeClr val="accent1"/>
                </a:solidFill>
                <a:latin typeface="Fira Sans Extra Condensed"/>
                <a:ea typeface="Fira Sans Extra Condensed"/>
                <a:cs typeface="Fira Sans Extra Condensed"/>
                <a:sym typeface="Fira Sans Extra Condensed"/>
              </a:rPr>
              <a:t>01</a:t>
            </a:r>
            <a:endParaRPr sz="2800" b="1" dirty="0">
              <a:solidFill>
                <a:schemeClr val="accent1"/>
              </a:solidFill>
              <a:latin typeface="Fira Sans Extra Condensed"/>
              <a:ea typeface="Fira Sans Extra Condensed"/>
              <a:cs typeface="Fira Sans Extra Condensed"/>
              <a:sym typeface="Fira Sans Extra Condensed"/>
            </a:endParaRPr>
          </a:p>
        </p:txBody>
      </p:sp>
      <p:sp>
        <p:nvSpPr>
          <p:cNvPr id="1528" name="Google Shape;1528;p43"/>
          <p:cNvSpPr/>
          <p:nvPr/>
        </p:nvSpPr>
        <p:spPr>
          <a:xfrm>
            <a:off x="4405951" y="3265446"/>
            <a:ext cx="3123200" cy="546800"/>
          </a:xfrm>
          <a:prstGeom prst="rect">
            <a:avLst/>
          </a:prstGeom>
          <a:noFill/>
          <a:ln>
            <a:noFill/>
          </a:ln>
        </p:spPr>
        <p:txBody>
          <a:bodyPr spcFirstLastPara="1" wrap="square" lIns="731500" tIns="121900" rIns="243833" bIns="121900" anchor="ctr" anchorCtr="0">
            <a:noAutofit/>
          </a:bodyPr>
          <a:lstStyle/>
          <a:p>
            <a:pPr algn="r">
              <a:buClr>
                <a:srgbClr val="000000"/>
              </a:buClr>
              <a:buSzPts val="1100"/>
            </a:pPr>
            <a:r>
              <a:rPr lang="en-US" sz="1600" b="1" dirty="0" smtClean="0">
                <a:solidFill>
                  <a:srgbClr val="000000"/>
                </a:solidFill>
                <a:latin typeface="Roboto"/>
                <a:ea typeface="Roboto"/>
                <a:cs typeface="Roboto"/>
                <a:sym typeface="Roboto"/>
              </a:rPr>
              <a:t>SHAPIRO –WILK TEST</a:t>
            </a:r>
            <a:endParaRPr sz="1600" b="1" dirty="0">
              <a:solidFill>
                <a:srgbClr val="000000"/>
              </a:solidFill>
              <a:latin typeface="Roboto"/>
              <a:ea typeface="Roboto"/>
              <a:cs typeface="Roboto"/>
              <a:sym typeface="Roboto"/>
            </a:endParaRPr>
          </a:p>
        </p:txBody>
      </p:sp>
      <p:cxnSp>
        <p:nvCxnSpPr>
          <p:cNvPr id="1541" name="Google Shape;1541;p43"/>
          <p:cNvCxnSpPr/>
          <p:nvPr/>
        </p:nvCxnSpPr>
        <p:spPr>
          <a:xfrm flipV="1">
            <a:off x="2048473" y="3377256"/>
            <a:ext cx="2014355" cy="363378"/>
          </a:xfrm>
          <a:prstGeom prst="straightConnector1">
            <a:avLst/>
          </a:prstGeom>
          <a:noFill/>
          <a:ln w="28575" cap="flat" cmpd="sng">
            <a:solidFill>
              <a:schemeClr val="accent2"/>
            </a:solidFill>
            <a:prstDash val="solid"/>
            <a:round/>
            <a:headEnd type="none" w="med" len="med"/>
            <a:tailEnd type="none" w="med" len="med"/>
          </a:ln>
        </p:spPr>
      </p:cxnSp>
      <p:sp>
        <p:nvSpPr>
          <p:cNvPr id="1542" name="Google Shape;1542;p43"/>
          <p:cNvSpPr/>
          <p:nvPr/>
        </p:nvSpPr>
        <p:spPr>
          <a:xfrm>
            <a:off x="3195320" y="3065544"/>
            <a:ext cx="923200" cy="923200"/>
          </a:xfrm>
          <a:prstGeom prst="ellipse">
            <a:avLst/>
          </a:prstGeom>
          <a:solidFill>
            <a:srgbClr val="FFFFFF"/>
          </a:solidFill>
          <a:ln w="28575" cap="flat" cmpd="sng">
            <a:solidFill>
              <a:schemeClr val="accent2"/>
            </a:solidFill>
            <a:prstDash val="solid"/>
            <a:round/>
            <a:headEnd type="none" w="sm" len="sm"/>
            <a:tailEnd type="none" w="sm" len="sm"/>
          </a:ln>
        </p:spPr>
        <p:txBody>
          <a:bodyPr spcFirstLastPara="1" wrap="square" lIns="0" tIns="121900" rIns="0" bIns="121900" anchor="ctr" anchorCtr="0">
            <a:noAutofit/>
          </a:bodyPr>
          <a:lstStyle/>
          <a:p>
            <a:pPr algn="ctr"/>
            <a:r>
              <a:rPr lang="en" sz="2800" b="1">
                <a:solidFill>
                  <a:schemeClr val="accent2"/>
                </a:solidFill>
                <a:latin typeface="Fira Sans Extra Condensed"/>
                <a:ea typeface="Fira Sans Extra Condensed"/>
                <a:cs typeface="Fira Sans Extra Condensed"/>
                <a:sym typeface="Fira Sans Extra Condensed"/>
              </a:rPr>
              <a:t>02</a:t>
            </a:r>
            <a:endParaRPr sz="2800" b="1">
              <a:solidFill>
                <a:schemeClr val="accent2"/>
              </a:solidFill>
              <a:latin typeface="Fira Sans Extra Condensed"/>
              <a:ea typeface="Fira Sans Extra Condensed"/>
              <a:cs typeface="Fira Sans Extra Condensed"/>
              <a:sym typeface="Fira Sans Extra Condensed"/>
            </a:endParaRPr>
          </a:p>
        </p:txBody>
      </p:sp>
      <p:sp>
        <p:nvSpPr>
          <p:cNvPr id="1531" name="Google Shape;1531;p43"/>
          <p:cNvSpPr/>
          <p:nvPr/>
        </p:nvSpPr>
        <p:spPr>
          <a:xfrm>
            <a:off x="4313510" y="4652975"/>
            <a:ext cx="3123200" cy="546800"/>
          </a:xfrm>
          <a:prstGeom prst="rect">
            <a:avLst/>
          </a:prstGeom>
          <a:noFill/>
          <a:ln>
            <a:noFill/>
          </a:ln>
        </p:spPr>
        <p:txBody>
          <a:bodyPr spcFirstLastPara="1" wrap="square" lIns="731500" tIns="121900" rIns="243833" bIns="121900" anchor="ctr" anchorCtr="0">
            <a:noAutofit/>
          </a:bodyPr>
          <a:lstStyle/>
          <a:p>
            <a:pPr algn="r">
              <a:buClr>
                <a:srgbClr val="000000"/>
              </a:buClr>
              <a:buSzPts val="1100"/>
            </a:pPr>
            <a:r>
              <a:rPr lang="en-US" sz="1600" b="1" dirty="0" smtClean="0">
                <a:solidFill>
                  <a:srgbClr val="000000"/>
                </a:solidFill>
                <a:latin typeface="Roboto"/>
                <a:ea typeface="Roboto"/>
                <a:cs typeface="Roboto"/>
                <a:sym typeface="Roboto"/>
              </a:rPr>
              <a:t>MANN – KENDAL TREND TEST</a:t>
            </a:r>
            <a:endParaRPr sz="1600" b="1" dirty="0">
              <a:solidFill>
                <a:srgbClr val="000000"/>
              </a:solidFill>
              <a:latin typeface="Roboto"/>
              <a:ea typeface="Roboto"/>
              <a:cs typeface="Roboto"/>
              <a:sym typeface="Roboto"/>
            </a:endParaRPr>
          </a:p>
        </p:txBody>
      </p:sp>
      <p:cxnSp>
        <p:nvCxnSpPr>
          <p:cNvPr id="1543" name="Google Shape;1543;p43"/>
          <p:cNvCxnSpPr/>
          <p:nvPr/>
        </p:nvCxnSpPr>
        <p:spPr>
          <a:xfrm>
            <a:off x="1683779" y="4172456"/>
            <a:ext cx="2086800" cy="546800"/>
          </a:xfrm>
          <a:prstGeom prst="straightConnector1">
            <a:avLst/>
          </a:prstGeom>
          <a:noFill/>
          <a:ln w="28575" cap="flat" cmpd="sng">
            <a:solidFill>
              <a:schemeClr val="accent3"/>
            </a:solidFill>
            <a:prstDash val="solid"/>
            <a:round/>
            <a:headEnd type="none" w="med" len="med"/>
            <a:tailEnd type="none" w="med" len="med"/>
          </a:ln>
        </p:spPr>
      </p:cxnSp>
      <p:sp>
        <p:nvSpPr>
          <p:cNvPr id="1544" name="Google Shape;1544;p43"/>
          <p:cNvSpPr/>
          <p:nvPr/>
        </p:nvSpPr>
        <p:spPr>
          <a:xfrm>
            <a:off x="3195320" y="4371951"/>
            <a:ext cx="923200" cy="923200"/>
          </a:xfrm>
          <a:prstGeom prst="ellipse">
            <a:avLst/>
          </a:prstGeom>
          <a:solidFill>
            <a:srgbClr val="FFFFFF"/>
          </a:solidFill>
          <a:ln w="28575" cap="flat" cmpd="sng">
            <a:solidFill>
              <a:schemeClr val="accent3"/>
            </a:solidFill>
            <a:prstDash val="solid"/>
            <a:round/>
            <a:headEnd type="none" w="sm" len="sm"/>
            <a:tailEnd type="none" w="sm" len="sm"/>
          </a:ln>
        </p:spPr>
        <p:txBody>
          <a:bodyPr spcFirstLastPara="1" wrap="square" lIns="0" tIns="121900" rIns="0" bIns="121900" anchor="ctr" anchorCtr="0">
            <a:noAutofit/>
          </a:bodyPr>
          <a:lstStyle/>
          <a:p>
            <a:pPr algn="ctr"/>
            <a:r>
              <a:rPr lang="en" sz="2800" b="1" dirty="0">
                <a:solidFill>
                  <a:schemeClr val="accent3"/>
                </a:solidFill>
                <a:latin typeface="Fira Sans Extra Condensed"/>
                <a:ea typeface="Fira Sans Extra Condensed"/>
                <a:cs typeface="Fira Sans Extra Condensed"/>
                <a:sym typeface="Fira Sans Extra Condensed"/>
              </a:rPr>
              <a:t>03</a:t>
            </a:r>
            <a:endParaRPr sz="2800" b="1" dirty="0">
              <a:solidFill>
                <a:schemeClr val="accent3"/>
              </a:solidFill>
              <a:latin typeface="Fira Sans Extra Condensed"/>
              <a:ea typeface="Fira Sans Extra Condensed"/>
              <a:cs typeface="Fira Sans Extra Condensed"/>
              <a:sym typeface="Fira Sans Extra Condensed"/>
            </a:endParaRPr>
          </a:p>
        </p:txBody>
      </p:sp>
      <p:sp>
        <p:nvSpPr>
          <p:cNvPr id="1534" name="Google Shape;1534;p43"/>
          <p:cNvSpPr/>
          <p:nvPr/>
        </p:nvSpPr>
        <p:spPr>
          <a:xfrm>
            <a:off x="4313510" y="5999580"/>
            <a:ext cx="3123200" cy="560800"/>
          </a:xfrm>
          <a:prstGeom prst="rect">
            <a:avLst/>
          </a:prstGeom>
          <a:noFill/>
          <a:ln>
            <a:noFill/>
          </a:ln>
        </p:spPr>
        <p:txBody>
          <a:bodyPr spcFirstLastPara="1" wrap="square" lIns="731500" tIns="121900" rIns="243833" bIns="121900" anchor="ctr" anchorCtr="0">
            <a:noAutofit/>
          </a:bodyPr>
          <a:lstStyle/>
          <a:p>
            <a:pPr algn="r">
              <a:buClr>
                <a:srgbClr val="000000"/>
              </a:buClr>
              <a:buSzPts val="1100"/>
            </a:pPr>
            <a:r>
              <a:rPr lang="en-US" sz="1600" b="1" dirty="0" smtClean="0">
                <a:solidFill>
                  <a:srgbClr val="000000"/>
                </a:solidFill>
                <a:latin typeface="Roboto"/>
                <a:ea typeface="Roboto"/>
                <a:cs typeface="Roboto"/>
                <a:sym typeface="Roboto"/>
              </a:rPr>
              <a:t>KRUSKAL – WALLIS TEST</a:t>
            </a:r>
            <a:endParaRPr sz="1600" b="1" dirty="0">
              <a:solidFill>
                <a:srgbClr val="000000"/>
              </a:solidFill>
              <a:latin typeface="Roboto"/>
              <a:ea typeface="Roboto"/>
              <a:cs typeface="Roboto"/>
              <a:sym typeface="Roboto"/>
            </a:endParaRPr>
          </a:p>
        </p:txBody>
      </p:sp>
      <p:cxnSp>
        <p:nvCxnSpPr>
          <p:cNvPr id="1545" name="Google Shape;1545;p43"/>
          <p:cNvCxnSpPr/>
          <p:nvPr/>
        </p:nvCxnSpPr>
        <p:spPr>
          <a:xfrm>
            <a:off x="1282528" y="4125811"/>
            <a:ext cx="2310461" cy="1849900"/>
          </a:xfrm>
          <a:prstGeom prst="straightConnector1">
            <a:avLst/>
          </a:prstGeom>
          <a:noFill/>
          <a:ln w="28575" cap="flat" cmpd="sng">
            <a:solidFill>
              <a:schemeClr val="accent4"/>
            </a:solidFill>
            <a:prstDash val="solid"/>
            <a:round/>
            <a:headEnd type="none" w="med" len="med"/>
            <a:tailEnd type="none" w="med" len="med"/>
          </a:ln>
        </p:spPr>
      </p:cxnSp>
      <p:sp>
        <p:nvSpPr>
          <p:cNvPr id="1546" name="Google Shape;1546;p43"/>
          <p:cNvSpPr/>
          <p:nvPr/>
        </p:nvSpPr>
        <p:spPr>
          <a:xfrm>
            <a:off x="3195320" y="5765785"/>
            <a:ext cx="923200" cy="923200"/>
          </a:xfrm>
          <a:prstGeom prst="ellipse">
            <a:avLst/>
          </a:prstGeom>
          <a:solidFill>
            <a:srgbClr val="FFFFFF"/>
          </a:solidFill>
          <a:ln w="28575" cap="flat" cmpd="sng">
            <a:solidFill>
              <a:schemeClr val="accent4"/>
            </a:solidFill>
            <a:prstDash val="solid"/>
            <a:round/>
            <a:headEnd type="none" w="sm" len="sm"/>
            <a:tailEnd type="none" w="sm" len="sm"/>
          </a:ln>
        </p:spPr>
        <p:txBody>
          <a:bodyPr spcFirstLastPara="1" wrap="square" lIns="0" tIns="121900" rIns="0" bIns="121900" anchor="ctr" anchorCtr="0">
            <a:noAutofit/>
          </a:bodyPr>
          <a:lstStyle/>
          <a:p>
            <a:pPr algn="ctr"/>
            <a:r>
              <a:rPr lang="en" sz="2800" b="1" dirty="0">
                <a:solidFill>
                  <a:schemeClr val="accent4"/>
                </a:solidFill>
                <a:latin typeface="Fira Sans Extra Condensed"/>
                <a:ea typeface="Fira Sans Extra Condensed"/>
                <a:cs typeface="Fira Sans Extra Condensed"/>
                <a:sym typeface="Fira Sans Extra Condensed"/>
              </a:rPr>
              <a:t>04</a:t>
            </a:r>
            <a:endParaRPr sz="2800" b="1" dirty="0">
              <a:solidFill>
                <a:schemeClr val="accent4"/>
              </a:solidFill>
              <a:latin typeface="Fira Sans Extra Condensed"/>
              <a:ea typeface="Fira Sans Extra Condensed"/>
              <a:cs typeface="Fira Sans Extra Condensed"/>
              <a:sym typeface="Fira Sans Extra Condensed"/>
            </a:endParaRPr>
          </a:p>
        </p:txBody>
      </p:sp>
      <p:sp>
        <p:nvSpPr>
          <p:cNvPr id="1547" name="Google Shape;1547;p43"/>
          <p:cNvSpPr/>
          <p:nvPr/>
        </p:nvSpPr>
        <p:spPr>
          <a:xfrm>
            <a:off x="102067" y="3076545"/>
            <a:ext cx="2232890" cy="16761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r>
              <a:rPr lang="en-US" sz="2400" b="1" i="1" dirty="0" smtClean="0"/>
              <a:t>Descriptive statistics and Tests</a:t>
            </a:r>
            <a:endParaRPr sz="2400" b="1" i="1" dirty="0"/>
          </a:p>
        </p:txBody>
      </p:sp>
    </p:spTree>
    <p:extLst>
      <p:ext uri="{BB962C8B-B14F-4D97-AF65-F5344CB8AC3E}">
        <p14:creationId xmlns:p14="http://schemas.microsoft.com/office/powerpoint/2010/main" val="196391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400;p58">
            <a:extLst>
              <a:ext uri="{FF2B5EF4-FFF2-40B4-BE49-F238E27FC236}">
                <a16:creationId xmlns:a16="http://schemas.microsoft.com/office/drawing/2014/main" xmlns="" id="{A58D4C56-5CE3-6B04-7FFB-D51EE6F47595}"/>
              </a:ext>
            </a:extLst>
          </p:cNvPr>
          <p:cNvSpPr/>
          <p:nvPr/>
        </p:nvSpPr>
        <p:spPr>
          <a:xfrm flipV="1">
            <a:off x="3493183" y="4238245"/>
            <a:ext cx="2339270" cy="466007"/>
          </a:xfrm>
          <a:custGeom>
            <a:avLst/>
            <a:gdLst/>
            <a:ahLst/>
            <a:cxnLst/>
            <a:rect l="l" t="t" r="r" b="b"/>
            <a:pathLst>
              <a:path w="54066" h="18698" extrusionOk="0">
                <a:moveTo>
                  <a:pt x="243" y="1"/>
                </a:moveTo>
                <a:cubicBezTo>
                  <a:pt x="108" y="1"/>
                  <a:pt x="1" y="108"/>
                  <a:pt x="1" y="243"/>
                </a:cubicBezTo>
                <a:cubicBezTo>
                  <a:pt x="1" y="4216"/>
                  <a:pt x="3233" y="7447"/>
                  <a:pt x="7204" y="7447"/>
                </a:cubicBezTo>
                <a:lnTo>
                  <a:pt x="47616" y="7447"/>
                </a:lnTo>
                <a:cubicBezTo>
                  <a:pt x="50905" y="7447"/>
                  <a:pt x="53581" y="10122"/>
                  <a:pt x="53581" y="13412"/>
                </a:cubicBezTo>
                <a:lnTo>
                  <a:pt x="53581" y="18455"/>
                </a:lnTo>
                <a:cubicBezTo>
                  <a:pt x="53581" y="18590"/>
                  <a:pt x="53688" y="18697"/>
                  <a:pt x="53823" y="18697"/>
                </a:cubicBezTo>
                <a:cubicBezTo>
                  <a:pt x="53957" y="18697"/>
                  <a:pt x="54065" y="18590"/>
                  <a:pt x="54062" y="18455"/>
                </a:cubicBezTo>
                <a:lnTo>
                  <a:pt x="54062" y="13412"/>
                </a:lnTo>
                <a:cubicBezTo>
                  <a:pt x="54062" y="9854"/>
                  <a:pt x="51169" y="6961"/>
                  <a:pt x="47611" y="6961"/>
                </a:cubicBezTo>
                <a:lnTo>
                  <a:pt x="7203" y="6961"/>
                </a:lnTo>
                <a:cubicBezTo>
                  <a:pt x="3498" y="6961"/>
                  <a:pt x="485" y="3946"/>
                  <a:pt x="485" y="243"/>
                </a:cubicBezTo>
                <a:cubicBezTo>
                  <a:pt x="485" y="108"/>
                  <a:pt x="377" y="1"/>
                  <a:pt x="243" y="1"/>
                </a:cubicBezTo>
                <a:close/>
              </a:path>
            </a:pathLst>
          </a:custGeom>
          <a:solidFill>
            <a:srgbClr val="7F7F7F"/>
          </a:solidFill>
          <a:ln>
            <a:solidFill>
              <a:srgbClr val="7F7F7F"/>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6" name="Google Shape;5393;p58">
            <a:extLst>
              <a:ext uri="{FF2B5EF4-FFF2-40B4-BE49-F238E27FC236}">
                <a16:creationId xmlns:a16="http://schemas.microsoft.com/office/drawing/2014/main" xmlns="" id="{F861F651-99F2-A3BA-1D7E-2BB64416D607}"/>
              </a:ext>
            </a:extLst>
          </p:cNvPr>
          <p:cNvSpPr/>
          <p:nvPr/>
        </p:nvSpPr>
        <p:spPr>
          <a:xfrm>
            <a:off x="8632011" y="4636587"/>
            <a:ext cx="84088" cy="84088"/>
          </a:xfrm>
          <a:custGeom>
            <a:avLst/>
            <a:gdLst/>
            <a:ahLst/>
            <a:cxnLst/>
            <a:rect l="l" t="t" r="r" b="b"/>
            <a:pathLst>
              <a:path w="3374" h="3374" extrusionOk="0">
                <a:moveTo>
                  <a:pt x="1687" y="0"/>
                </a:moveTo>
                <a:cubicBezTo>
                  <a:pt x="755" y="0"/>
                  <a:pt x="0" y="755"/>
                  <a:pt x="0" y="1687"/>
                </a:cubicBezTo>
                <a:cubicBezTo>
                  <a:pt x="0" y="2619"/>
                  <a:pt x="755" y="3373"/>
                  <a:pt x="1687" y="3373"/>
                </a:cubicBezTo>
                <a:cubicBezTo>
                  <a:pt x="2619" y="3373"/>
                  <a:pt x="3373" y="2619"/>
                  <a:pt x="3373" y="1687"/>
                </a:cubicBezTo>
                <a:cubicBezTo>
                  <a:pt x="3373" y="755"/>
                  <a:pt x="2619" y="0"/>
                  <a:pt x="1687" y="0"/>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7" name="Google Shape;5394;p58">
            <a:extLst>
              <a:ext uri="{FF2B5EF4-FFF2-40B4-BE49-F238E27FC236}">
                <a16:creationId xmlns:a16="http://schemas.microsoft.com/office/drawing/2014/main" xmlns="" id="{1D6FC616-85DE-3884-4FBE-30D7679A4333}"/>
              </a:ext>
            </a:extLst>
          </p:cNvPr>
          <p:cNvSpPr/>
          <p:nvPr/>
        </p:nvSpPr>
        <p:spPr>
          <a:xfrm>
            <a:off x="3471174" y="4629689"/>
            <a:ext cx="84088" cy="84088"/>
          </a:xfrm>
          <a:custGeom>
            <a:avLst/>
            <a:gdLst/>
            <a:ahLst/>
            <a:cxnLst/>
            <a:rect l="l" t="t" r="r" b="b"/>
            <a:pathLst>
              <a:path w="3374" h="3374" extrusionOk="0">
                <a:moveTo>
                  <a:pt x="1687" y="0"/>
                </a:moveTo>
                <a:cubicBezTo>
                  <a:pt x="755" y="0"/>
                  <a:pt x="1" y="755"/>
                  <a:pt x="1" y="1687"/>
                </a:cubicBezTo>
                <a:cubicBezTo>
                  <a:pt x="1" y="2619"/>
                  <a:pt x="755" y="3373"/>
                  <a:pt x="1687" y="3373"/>
                </a:cubicBezTo>
                <a:cubicBezTo>
                  <a:pt x="2619" y="3373"/>
                  <a:pt x="3374" y="2619"/>
                  <a:pt x="3374" y="1687"/>
                </a:cubicBezTo>
                <a:cubicBezTo>
                  <a:pt x="3374" y="755"/>
                  <a:pt x="2619" y="0"/>
                  <a:pt x="1687" y="0"/>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9" name="Google Shape;5396;p58">
            <a:extLst>
              <a:ext uri="{FF2B5EF4-FFF2-40B4-BE49-F238E27FC236}">
                <a16:creationId xmlns:a16="http://schemas.microsoft.com/office/drawing/2014/main" xmlns="" id="{F4C2C6BB-D8E7-67BA-AA5D-999F4EAC8D03}"/>
              </a:ext>
            </a:extLst>
          </p:cNvPr>
          <p:cNvSpPr/>
          <p:nvPr/>
        </p:nvSpPr>
        <p:spPr>
          <a:xfrm>
            <a:off x="6329914" y="4182735"/>
            <a:ext cx="84041" cy="84065"/>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8"/>
                  <a:pt x="3372" y="1686"/>
                </a:cubicBezTo>
                <a:cubicBezTo>
                  <a:pt x="3372" y="754"/>
                  <a:pt x="2617" y="1"/>
                  <a:pt x="1685" y="1"/>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10" name="Google Shape;5397;p58">
            <a:extLst>
              <a:ext uri="{FF2B5EF4-FFF2-40B4-BE49-F238E27FC236}">
                <a16:creationId xmlns:a16="http://schemas.microsoft.com/office/drawing/2014/main" xmlns="" id="{A87CF765-A4EC-05ED-AEE5-11DB0C4C0243}"/>
              </a:ext>
            </a:extLst>
          </p:cNvPr>
          <p:cNvSpPr/>
          <p:nvPr/>
        </p:nvSpPr>
        <p:spPr>
          <a:xfrm>
            <a:off x="5777961" y="4182735"/>
            <a:ext cx="84041" cy="84065"/>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8"/>
                  <a:pt x="3372" y="1686"/>
                </a:cubicBezTo>
                <a:cubicBezTo>
                  <a:pt x="3372" y="754"/>
                  <a:pt x="2619" y="1"/>
                  <a:pt x="1687" y="1"/>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11" name="Google Shape;5398;p58">
            <a:extLst>
              <a:ext uri="{FF2B5EF4-FFF2-40B4-BE49-F238E27FC236}">
                <a16:creationId xmlns:a16="http://schemas.microsoft.com/office/drawing/2014/main" xmlns="" id="{8D6C8564-AB6A-DA41-8F8F-0F1F6BFE062A}"/>
              </a:ext>
            </a:extLst>
          </p:cNvPr>
          <p:cNvSpPr/>
          <p:nvPr/>
        </p:nvSpPr>
        <p:spPr>
          <a:xfrm>
            <a:off x="6089936" y="2543494"/>
            <a:ext cx="12113" cy="465955"/>
          </a:xfrm>
          <a:custGeom>
            <a:avLst/>
            <a:gdLst/>
            <a:ahLst/>
            <a:cxnLst/>
            <a:rect l="l" t="t" r="r" b="b"/>
            <a:pathLst>
              <a:path w="486" h="18696" extrusionOk="0">
                <a:moveTo>
                  <a:pt x="243" y="0"/>
                </a:moveTo>
                <a:cubicBezTo>
                  <a:pt x="108" y="0"/>
                  <a:pt x="1" y="109"/>
                  <a:pt x="1" y="243"/>
                </a:cubicBezTo>
                <a:lnTo>
                  <a:pt x="1" y="18453"/>
                </a:lnTo>
                <a:cubicBezTo>
                  <a:pt x="1" y="18588"/>
                  <a:pt x="108" y="18695"/>
                  <a:pt x="243" y="18695"/>
                </a:cubicBezTo>
                <a:cubicBezTo>
                  <a:pt x="377" y="18695"/>
                  <a:pt x="485" y="18588"/>
                  <a:pt x="485" y="18453"/>
                </a:cubicBezTo>
                <a:lnTo>
                  <a:pt x="485" y="243"/>
                </a:lnTo>
                <a:cubicBezTo>
                  <a:pt x="485" y="109"/>
                  <a:pt x="377" y="0"/>
                  <a:pt x="243" y="0"/>
                </a:cubicBezTo>
                <a:close/>
              </a:path>
            </a:pathLst>
          </a:custGeom>
          <a:solidFill>
            <a:srgbClr val="7F7F7F"/>
          </a:solidFill>
          <a:ln>
            <a:solidFill>
              <a:srgbClr val="7F7F7F"/>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12" name="Google Shape;5403;p58">
            <a:extLst>
              <a:ext uri="{FF2B5EF4-FFF2-40B4-BE49-F238E27FC236}">
                <a16:creationId xmlns:a16="http://schemas.microsoft.com/office/drawing/2014/main" xmlns="" id="{73D38094-1326-B458-B177-99415982EA37}"/>
              </a:ext>
            </a:extLst>
          </p:cNvPr>
          <p:cNvSpPr/>
          <p:nvPr/>
        </p:nvSpPr>
        <p:spPr>
          <a:xfrm>
            <a:off x="2489200" y="1227789"/>
            <a:ext cx="2097880" cy="1240016"/>
          </a:xfrm>
          <a:custGeom>
            <a:avLst/>
            <a:gdLst/>
            <a:ahLst/>
            <a:cxnLst/>
            <a:rect l="l" t="t" r="r" b="b"/>
            <a:pathLst>
              <a:path w="49279" h="39990" extrusionOk="0">
                <a:moveTo>
                  <a:pt x="7997" y="1"/>
                </a:moveTo>
                <a:cubicBezTo>
                  <a:pt x="3580" y="1"/>
                  <a:pt x="0" y="3580"/>
                  <a:pt x="0" y="7995"/>
                </a:cubicBezTo>
                <a:lnTo>
                  <a:pt x="0" y="31993"/>
                </a:lnTo>
                <a:cubicBezTo>
                  <a:pt x="0" y="36409"/>
                  <a:pt x="3580" y="39989"/>
                  <a:pt x="7997" y="39989"/>
                </a:cubicBezTo>
                <a:lnTo>
                  <a:pt x="41282" y="39989"/>
                </a:lnTo>
                <a:cubicBezTo>
                  <a:pt x="45697" y="39989"/>
                  <a:pt x="49277" y="36409"/>
                  <a:pt x="49277" y="31993"/>
                </a:cubicBezTo>
                <a:lnTo>
                  <a:pt x="49277" y="7995"/>
                </a:lnTo>
                <a:cubicBezTo>
                  <a:pt x="49278" y="3580"/>
                  <a:pt x="45697" y="1"/>
                  <a:pt x="41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13" name="Google Shape;5404;p58">
            <a:extLst>
              <a:ext uri="{FF2B5EF4-FFF2-40B4-BE49-F238E27FC236}">
                <a16:creationId xmlns:a16="http://schemas.microsoft.com/office/drawing/2014/main" xmlns="" id="{0243E292-A354-B551-4640-5340729305DC}"/>
              </a:ext>
            </a:extLst>
          </p:cNvPr>
          <p:cNvSpPr/>
          <p:nvPr/>
        </p:nvSpPr>
        <p:spPr>
          <a:xfrm>
            <a:off x="6053949" y="2507507"/>
            <a:ext cx="84065" cy="84065"/>
          </a:xfrm>
          <a:custGeom>
            <a:avLst/>
            <a:gdLst/>
            <a:ahLst/>
            <a:cxnLst/>
            <a:rect l="l" t="t" r="r" b="b"/>
            <a:pathLst>
              <a:path w="3373" h="3373" extrusionOk="0">
                <a:moveTo>
                  <a:pt x="1687" y="0"/>
                </a:moveTo>
                <a:cubicBezTo>
                  <a:pt x="755" y="0"/>
                  <a:pt x="1" y="754"/>
                  <a:pt x="1" y="1687"/>
                </a:cubicBezTo>
                <a:cubicBezTo>
                  <a:pt x="1" y="2619"/>
                  <a:pt x="755" y="3373"/>
                  <a:pt x="1687" y="3373"/>
                </a:cubicBezTo>
                <a:cubicBezTo>
                  <a:pt x="2618" y="3373"/>
                  <a:pt x="3372" y="2617"/>
                  <a:pt x="3372" y="1687"/>
                </a:cubicBezTo>
                <a:cubicBezTo>
                  <a:pt x="3372" y="754"/>
                  <a:pt x="2618" y="0"/>
                  <a:pt x="1687" y="0"/>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14" name="Google Shape;5407;p58">
            <a:extLst>
              <a:ext uri="{FF2B5EF4-FFF2-40B4-BE49-F238E27FC236}">
                <a16:creationId xmlns:a16="http://schemas.microsoft.com/office/drawing/2014/main" xmlns="" id="{5DA65A99-035E-D7D2-061D-D7CC4BC7398C}"/>
              </a:ext>
            </a:extLst>
          </p:cNvPr>
          <p:cNvSpPr/>
          <p:nvPr/>
        </p:nvSpPr>
        <p:spPr>
          <a:xfrm>
            <a:off x="6053949" y="2961358"/>
            <a:ext cx="84065" cy="84065"/>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6"/>
                  <a:pt x="3372" y="1686"/>
                </a:cubicBezTo>
                <a:cubicBezTo>
                  <a:pt x="3372" y="754"/>
                  <a:pt x="2618" y="1"/>
                  <a:pt x="1687" y="1"/>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15" name="Google Shape;5400;p58">
            <a:extLst>
              <a:ext uri="{FF2B5EF4-FFF2-40B4-BE49-F238E27FC236}">
                <a16:creationId xmlns:a16="http://schemas.microsoft.com/office/drawing/2014/main" xmlns="" id="{3CF1E78D-FB76-DD7F-60B0-D2E8B89BF3A9}"/>
              </a:ext>
            </a:extLst>
          </p:cNvPr>
          <p:cNvSpPr/>
          <p:nvPr/>
        </p:nvSpPr>
        <p:spPr>
          <a:xfrm>
            <a:off x="3486833" y="2543442"/>
            <a:ext cx="2339270" cy="466007"/>
          </a:xfrm>
          <a:custGeom>
            <a:avLst/>
            <a:gdLst/>
            <a:ahLst/>
            <a:cxnLst/>
            <a:rect l="l" t="t" r="r" b="b"/>
            <a:pathLst>
              <a:path w="54066" h="18698" extrusionOk="0">
                <a:moveTo>
                  <a:pt x="243" y="1"/>
                </a:moveTo>
                <a:cubicBezTo>
                  <a:pt x="108" y="1"/>
                  <a:pt x="1" y="108"/>
                  <a:pt x="1" y="243"/>
                </a:cubicBezTo>
                <a:cubicBezTo>
                  <a:pt x="1" y="4216"/>
                  <a:pt x="3233" y="7447"/>
                  <a:pt x="7204" y="7447"/>
                </a:cubicBezTo>
                <a:lnTo>
                  <a:pt x="47616" y="7447"/>
                </a:lnTo>
                <a:cubicBezTo>
                  <a:pt x="50905" y="7447"/>
                  <a:pt x="53581" y="10122"/>
                  <a:pt x="53581" y="13412"/>
                </a:cubicBezTo>
                <a:lnTo>
                  <a:pt x="53581" y="18455"/>
                </a:lnTo>
                <a:cubicBezTo>
                  <a:pt x="53581" y="18590"/>
                  <a:pt x="53688" y="18697"/>
                  <a:pt x="53823" y="18697"/>
                </a:cubicBezTo>
                <a:cubicBezTo>
                  <a:pt x="53957" y="18697"/>
                  <a:pt x="54065" y="18590"/>
                  <a:pt x="54062" y="18455"/>
                </a:cubicBezTo>
                <a:lnTo>
                  <a:pt x="54062" y="13412"/>
                </a:lnTo>
                <a:cubicBezTo>
                  <a:pt x="54062" y="9854"/>
                  <a:pt x="51169" y="6961"/>
                  <a:pt x="47611" y="6961"/>
                </a:cubicBezTo>
                <a:lnTo>
                  <a:pt x="7203" y="6961"/>
                </a:lnTo>
                <a:cubicBezTo>
                  <a:pt x="3498" y="6961"/>
                  <a:pt x="485" y="3946"/>
                  <a:pt x="485" y="243"/>
                </a:cubicBezTo>
                <a:cubicBezTo>
                  <a:pt x="485" y="108"/>
                  <a:pt x="377" y="1"/>
                  <a:pt x="243" y="1"/>
                </a:cubicBezTo>
                <a:close/>
              </a:path>
            </a:pathLst>
          </a:custGeom>
          <a:solidFill>
            <a:srgbClr val="7F7F7F"/>
          </a:solidFill>
          <a:ln>
            <a:solidFill>
              <a:srgbClr val="7F7F7F"/>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16" name="Google Shape;5406;p58">
            <a:extLst>
              <a:ext uri="{FF2B5EF4-FFF2-40B4-BE49-F238E27FC236}">
                <a16:creationId xmlns:a16="http://schemas.microsoft.com/office/drawing/2014/main" xmlns="" id="{FA99EEE2-9D2A-AEF1-00E9-FE4B33CE518B}"/>
              </a:ext>
            </a:extLst>
          </p:cNvPr>
          <p:cNvSpPr/>
          <p:nvPr/>
        </p:nvSpPr>
        <p:spPr>
          <a:xfrm>
            <a:off x="3454052" y="2507507"/>
            <a:ext cx="84088" cy="84065"/>
          </a:xfrm>
          <a:custGeom>
            <a:avLst/>
            <a:gdLst/>
            <a:ahLst/>
            <a:cxnLst/>
            <a:rect l="l" t="t" r="r" b="b"/>
            <a:pathLst>
              <a:path w="3374" h="3373" extrusionOk="0">
                <a:moveTo>
                  <a:pt x="1687" y="0"/>
                </a:moveTo>
                <a:cubicBezTo>
                  <a:pt x="755" y="0"/>
                  <a:pt x="1" y="754"/>
                  <a:pt x="1" y="1687"/>
                </a:cubicBezTo>
                <a:cubicBezTo>
                  <a:pt x="1" y="2619"/>
                  <a:pt x="755" y="3373"/>
                  <a:pt x="1687" y="3373"/>
                </a:cubicBezTo>
                <a:cubicBezTo>
                  <a:pt x="2619" y="3370"/>
                  <a:pt x="3374" y="2617"/>
                  <a:pt x="3374" y="1687"/>
                </a:cubicBezTo>
                <a:cubicBezTo>
                  <a:pt x="3374" y="754"/>
                  <a:pt x="2619" y="0"/>
                  <a:pt x="1687" y="0"/>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17" name="Google Shape;5409;p58">
            <a:extLst>
              <a:ext uri="{FF2B5EF4-FFF2-40B4-BE49-F238E27FC236}">
                <a16:creationId xmlns:a16="http://schemas.microsoft.com/office/drawing/2014/main" xmlns="" id="{56B6E505-A227-D207-CC65-6AD34EF5557E}"/>
              </a:ext>
            </a:extLst>
          </p:cNvPr>
          <p:cNvSpPr/>
          <p:nvPr/>
        </p:nvSpPr>
        <p:spPr>
          <a:xfrm>
            <a:off x="5777961" y="2961358"/>
            <a:ext cx="84041" cy="84065"/>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6"/>
                  <a:pt x="3372" y="1686"/>
                </a:cubicBezTo>
                <a:cubicBezTo>
                  <a:pt x="3372" y="754"/>
                  <a:pt x="2619" y="1"/>
                  <a:pt x="1687" y="1"/>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grpSp>
        <p:nvGrpSpPr>
          <p:cNvPr id="18" name="Groupe 37">
            <a:extLst>
              <a:ext uri="{FF2B5EF4-FFF2-40B4-BE49-F238E27FC236}">
                <a16:creationId xmlns:a16="http://schemas.microsoft.com/office/drawing/2014/main" xmlns="" id="{8273ED67-FEF7-625B-E680-7E42DF41B169}"/>
              </a:ext>
            </a:extLst>
          </p:cNvPr>
          <p:cNvGrpSpPr/>
          <p:nvPr/>
        </p:nvGrpSpPr>
        <p:grpSpPr>
          <a:xfrm>
            <a:off x="4212447" y="3003390"/>
            <a:ext cx="3683004" cy="1393052"/>
            <a:chOff x="4433312" y="2985209"/>
            <a:chExt cx="3325372" cy="1257782"/>
          </a:xfrm>
        </p:grpSpPr>
        <p:sp>
          <p:nvSpPr>
            <p:cNvPr id="19" name="Google Shape;5384;p58">
              <a:extLst>
                <a:ext uri="{FF2B5EF4-FFF2-40B4-BE49-F238E27FC236}">
                  <a16:creationId xmlns:a16="http://schemas.microsoft.com/office/drawing/2014/main" xmlns="" id="{E7C0C8DE-870E-CBEB-E3DE-EFBBFF52E935}"/>
                </a:ext>
              </a:extLst>
            </p:cNvPr>
            <p:cNvSpPr/>
            <p:nvPr/>
          </p:nvSpPr>
          <p:spPr>
            <a:xfrm>
              <a:off x="4643630" y="3150763"/>
              <a:ext cx="2904739" cy="864946"/>
            </a:xfrm>
            <a:custGeom>
              <a:avLst/>
              <a:gdLst/>
              <a:ahLst/>
              <a:cxnLst/>
              <a:rect l="l" t="t" r="r" b="b"/>
              <a:pathLst>
                <a:path w="116549" h="36397" extrusionOk="0">
                  <a:moveTo>
                    <a:pt x="18199" y="1"/>
                  </a:moveTo>
                  <a:cubicBezTo>
                    <a:pt x="8148" y="1"/>
                    <a:pt x="1" y="8148"/>
                    <a:pt x="1" y="18198"/>
                  </a:cubicBezTo>
                  <a:cubicBezTo>
                    <a:pt x="1" y="28249"/>
                    <a:pt x="8148" y="36396"/>
                    <a:pt x="18199" y="36396"/>
                  </a:cubicBezTo>
                  <a:lnTo>
                    <a:pt x="98350" y="36396"/>
                  </a:lnTo>
                  <a:cubicBezTo>
                    <a:pt x="108401" y="36396"/>
                    <a:pt x="116548" y="28249"/>
                    <a:pt x="116548" y="18198"/>
                  </a:cubicBezTo>
                  <a:cubicBezTo>
                    <a:pt x="116548" y="8148"/>
                    <a:pt x="108401" y="1"/>
                    <a:pt x="98350"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dirty="0"/>
                <a:t>           BASE MODELS</a:t>
              </a:r>
            </a:p>
          </p:txBody>
        </p:sp>
        <p:sp>
          <p:nvSpPr>
            <p:cNvPr id="20" name="Google Shape;5385;p58">
              <a:extLst>
                <a:ext uri="{FF2B5EF4-FFF2-40B4-BE49-F238E27FC236}">
                  <a16:creationId xmlns:a16="http://schemas.microsoft.com/office/drawing/2014/main" xmlns="" id="{901C5220-FE5F-B49D-926F-97FD812DB561}"/>
                </a:ext>
              </a:extLst>
            </p:cNvPr>
            <p:cNvSpPr/>
            <p:nvPr/>
          </p:nvSpPr>
          <p:spPr>
            <a:xfrm>
              <a:off x="4433312" y="2985209"/>
              <a:ext cx="1165720" cy="1257782"/>
            </a:xfrm>
            <a:custGeom>
              <a:avLst/>
              <a:gdLst/>
              <a:ahLst/>
              <a:cxnLst/>
              <a:rect l="l" t="t" r="r" b="b"/>
              <a:pathLst>
                <a:path w="46773" h="50467" extrusionOk="0">
                  <a:moveTo>
                    <a:pt x="25232" y="1"/>
                  </a:moveTo>
                  <a:cubicBezTo>
                    <a:pt x="11319" y="1"/>
                    <a:pt x="0" y="11322"/>
                    <a:pt x="0" y="25233"/>
                  </a:cubicBezTo>
                  <a:cubicBezTo>
                    <a:pt x="0" y="39146"/>
                    <a:pt x="11319" y="50466"/>
                    <a:pt x="25232" y="50466"/>
                  </a:cubicBezTo>
                  <a:lnTo>
                    <a:pt x="46773" y="50466"/>
                  </a:lnTo>
                  <a:lnTo>
                    <a:pt x="46773" y="49007"/>
                  </a:lnTo>
                  <a:lnTo>
                    <a:pt x="25232" y="49007"/>
                  </a:lnTo>
                  <a:cubicBezTo>
                    <a:pt x="12124" y="49007"/>
                    <a:pt x="1456" y="38344"/>
                    <a:pt x="1456" y="25233"/>
                  </a:cubicBezTo>
                  <a:cubicBezTo>
                    <a:pt x="1456" y="12123"/>
                    <a:pt x="12124" y="1457"/>
                    <a:pt x="25232" y="1457"/>
                  </a:cubicBezTo>
                  <a:lnTo>
                    <a:pt x="46773" y="1457"/>
                  </a:lnTo>
                  <a:lnTo>
                    <a:pt x="46773" y="1"/>
                  </a:ln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21" name="Google Shape;5416;p58">
              <a:extLst>
                <a:ext uri="{FF2B5EF4-FFF2-40B4-BE49-F238E27FC236}">
                  <a16:creationId xmlns:a16="http://schemas.microsoft.com/office/drawing/2014/main" xmlns="" id="{1276C765-624C-957E-B90B-A23BA5E87E87}"/>
                </a:ext>
              </a:extLst>
            </p:cNvPr>
            <p:cNvSpPr/>
            <p:nvPr/>
          </p:nvSpPr>
          <p:spPr>
            <a:xfrm>
              <a:off x="6592865" y="2985209"/>
              <a:ext cx="1165819" cy="1257782"/>
            </a:xfrm>
            <a:custGeom>
              <a:avLst/>
              <a:gdLst/>
              <a:ahLst/>
              <a:cxnLst/>
              <a:rect l="l" t="t" r="r" b="b"/>
              <a:pathLst>
                <a:path w="46777" h="50467" extrusionOk="0">
                  <a:moveTo>
                    <a:pt x="1" y="1"/>
                  </a:moveTo>
                  <a:lnTo>
                    <a:pt x="1" y="1458"/>
                  </a:lnTo>
                  <a:lnTo>
                    <a:pt x="21544" y="1458"/>
                  </a:lnTo>
                  <a:cubicBezTo>
                    <a:pt x="34653" y="1458"/>
                    <a:pt x="45320" y="12123"/>
                    <a:pt x="45320" y="25233"/>
                  </a:cubicBezTo>
                  <a:cubicBezTo>
                    <a:pt x="45320" y="38344"/>
                    <a:pt x="34653" y="49009"/>
                    <a:pt x="21544" y="49009"/>
                  </a:cubicBezTo>
                  <a:lnTo>
                    <a:pt x="1" y="49009"/>
                  </a:lnTo>
                  <a:lnTo>
                    <a:pt x="1" y="50466"/>
                  </a:lnTo>
                  <a:lnTo>
                    <a:pt x="21544" y="50466"/>
                  </a:lnTo>
                  <a:cubicBezTo>
                    <a:pt x="35457" y="50466"/>
                    <a:pt x="46776" y="39146"/>
                    <a:pt x="46776" y="25233"/>
                  </a:cubicBezTo>
                  <a:cubicBezTo>
                    <a:pt x="46776" y="11322"/>
                    <a:pt x="35457" y="1"/>
                    <a:pt x="21544" y="1"/>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grpSp>
      <p:sp>
        <p:nvSpPr>
          <p:cNvPr id="22" name="TextBox 82">
            <a:extLst>
              <a:ext uri="{FF2B5EF4-FFF2-40B4-BE49-F238E27FC236}">
                <a16:creationId xmlns:a16="http://schemas.microsoft.com/office/drawing/2014/main" xmlns="" id="{87280C22-40BF-96C2-D3CA-1E0268764742}"/>
              </a:ext>
            </a:extLst>
          </p:cNvPr>
          <p:cNvSpPr txBox="1"/>
          <p:nvPr/>
        </p:nvSpPr>
        <p:spPr>
          <a:xfrm>
            <a:off x="2241730" y="1609754"/>
            <a:ext cx="2490206" cy="400110"/>
          </a:xfrm>
          <a:prstGeom prst="rect">
            <a:avLst/>
          </a:prstGeom>
          <a:noFill/>
        </p:spPr>
        <p:txBody>
          <a:bodyPr wrap="square" lIns="0" r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lt1"/>
                </a:solidFill>
                <a:effectLst/>
                <a:uLnTx/>
                <a:uFillTx/>
                <a:ea typeface="+mn-ea"/>
                <a:cs typeface="+mn-cs"/>
              </a:rPr>
              <a:t>SARIMA</a:t>
            </a:r>
          </a:p>
        </p:txBody>
      </p:sp>
      <p:sp>
        <p:nvSpPr>
          <p:cNvPr id="23" name="Google Shape;5400;p58">
            <a:extLst>
              <a:ext uri="{FF2B5EF4-FFF2-40B4-BE49-F238E27FC236}">
                <a16:creationId xmlns:a16="http://schemas.microsoft.com/office/drawing/2014/main" xmlns="" id="{9ECA2FE9-C1CC-10AA-44D9-2408B5BE93A6}"/>
              </a:ext>
            </a:extLst>
          </p:cNvPr>
          <p:cNvSpPr/>
          <p:nvPr/>
        </p:nvSpPr>
        <p:spPr>
          <a:xfrm flipH="1">
            <a:off x="6365860" y="2543442"/>
            <a:ext cx="2339270" cy="466007"/>
          </a:xfrm>
          <a:custGeom>
            <a:avLst/>
            <a:gdLst/>
            <a:ahLst/>
            <a:cxnLst/>
            <a:rect l="l" t="t" r="r" b="b"/>
            <a:pathLst>
              <a:path w="54066" h="18698" extrusionOk="0">
                <a:moveTo>
                  <a:pt x="243" y="1"/>
                </a:moveTo>
                <a:cubicBezTo>
                  <a:pt x="108" y="1"/>
                  <a:pt x="1" y="108"/>
                  <a:pt x="1" y="243"/>
                </a:cubicBezTo>
                <a:cubicBezTo>
                  <a:pt x="1" y="4216"/>
                  <a:pt x="3233" y="7447"/>
                  <a:pt x="7204" y="7447"/>
                </a:cubicBezTo>
                <a:lnTo>
                  <a:pt x="47616" y="7447"/>
                </a:lnTo>
                <a:cubicBezTo>
                  <a:pt x="50905" y="7447"/>
                  <a:pt x="53581" y="10122"/>
                  <a:pt x="53581" y="13412"/>
                </a:cubicBezTo>
                <a:lnTo>
                  <a:pt x="53581" y="18455"/>
                </a:lnTo>
                <a:cubicBezTo>
                  <a:pt x="53581" y="18590"/>
                  <a:pt x="53688" y="18697"/>
                  <a:pt x="53823" y="18697"/>
                </a:cubicBezTo>
                <a:cubicBezTo>
                  <a:pt x="53957" y="18697"/>
                  <a:pt x="54065" y="18590"/>
                  <a:pt x="54062" y="18455"/>
                </a:cubicBezTo>
                <a:lnTo>
                  <a:pt x="54062" y="13412"/>
                </a:lnTo>
                <a:cubicBezTo>
                  <a:pt x="54062" y="9854"/>
                  <a:pt x="51169" y="6961"/>
                  <a:pt x="47611" y="6961"/>
                </a:cubicBezTo>
                <a:lnTo>
                  <a:pt x="7203" y="6961"/>
                </a:lnTo>
                <a:cubicBezTo>
                  <a:pt x="3498" y="6961"/>
                  <a:pt x="485" y="3946"/>
                  <a:pt x="485" y="243"/>
                </a:cubicBezTo>
                <a:cubicBezTo>
                  <a:pt x="485" y="108"/>
                  <a:pt x="377" y="1"/>
                  <a:pt x="243" y="1"/>
                </a:cubicBezTo>
                <a:close/>
              </a:path>
            </a:pathLst>
          </a:custGeom>
          <a:solidFill>
            <a:srgbClr val="7F7F7F"/>
          </a:solidFill>
          <a:ln>
            <a:solidFill>
              <a:srgbClr val="7F7F7F"/>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24" name="Google Shape;5408;p58">
            <a:extLst>
              <a:ext uri="{FF2B5EF4-FFF2-40B4-BE49-F238E27FC236}">
                <a16:creationId xmlns:a16="http://schemas.microsoft.com/office/drawing/2014/main" xmlns="" id="{80F68DC2-3E7C-0A45-E067-58B485C3F075}"/>
              </a:ext>
            </a:extLst>
          </p:cNvPr>
          <p:cNvSpPr/>
          <p:nvPr/>
        </p:nvSpPr>
        <p:spPr>
          <a:xfrm>
            <a:off x="6329914" y="2961358"/>
            <a:ext cx="84041" cy="84065"/>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6"/>
                  <a:pt x="3372" y="1686"/>
                </a:cubicBezTo>
                <a:cubicBezTo>
                  <a:pt x="3372" y="754"/>
                  <a:pt x="2617" y="1"/>
                  <a:pt x="1685" y="1"/>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25" name="Google Shape;5405;p58">
            <a:extLst>
              <a:ext uri="{FF2B5EF4-FFF2-40B4-BE49-F238E27FC236}">
                <a16:creationId xmlns:a16="http://schemas.microsoft.com/office/drawing/2014/main" xmlns="" id="{24A53611-FA61-92A6-FC53-891EE3A375A8}"/>
              </a:ext>
            </a:extLst>
          </p:cNvPr>
          <p:cNvSpPr/>
          <p:nvPr/>
        </p:nvSpPr>
        <p:spPr>
          <a:xfrm>
            <a:off x="8653823" y="2507507"/>
            <a:ext cx="84088" cy="84065"/>
          </a:xfrm>
          <a:custGeom>
            <a:avLst/>
            <a:gdLst/>
            <a:ahLst/>
            <a:cxnLst/>
            <a:rect l="l" t="t" r="r" b="b"/>
            <a:pathLst>
              <a:path w="3374" h="3373" extrusionOk="0">
                <a:moveTo>
                  <a:pt x="1687" y="0"/>
                </a:moveTo>
                <a:cubicBezTo>
                  <a:pt x="755" y="0"/>
                  <a:pt x="0" y="754"/>
                  <a:pt x="0" y="1687"/>
                </a:cubicBezTo>
                <a:cubicBezTo>
                  <a:pt x="0" y="2619"/>
                  <a:pt x="755" y="3373"/>
                  <a:pt x="1687" y="3373"/>
                </a:cubicBezTo>
                <a:cubicBezTo>
                  <a:pt x="2619" y="3370"/>
                  <a:pt x="3373" y="2617"/>
                  <a:pt x="3373" y="1687"/>
                </a:cubicBezTo>
                <a:cubicBezTo>
                  <a:pt x="3373" y="754"/>
                  <a:pt x="2619" y="0"/>
                  <a:pt x="1687" y="0"/>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26" name="Google Shape;5403;p58">
            <a:extLst>
              <a:ext uri="{FF2B5EF4-FFF2-40B4-BE49-F238E27FC236}">
                <a16:creationId xmlns:a16="http://schemas.microsoft.com/office/drawing/2014/main" xmlns="" id="{EA0022A6-3CDF-660F-4033-C18DA3801EF7}"/>
              </a:ext>
            </a:extLst>
          </p:cNvPr>
          <p:cNvSpPr/>
          <p:nvPr/>
        </p:nvSpPr>
        <p:spPr>
          <a:xfrm>
            <a:off x="7604883" y="1227789"/>
            <a:ext cx="2097880" cy="1240016"/>
          </a:xfrm>
          <a:custGeom>
            <a:avLst/>
            <a:gdLst/>
            <a:ahLst/>
            <a:cxnLst/>
            <a:rect l="l" t="t" r="r" b="b"/>
            <a:pathLst>
              <a:path w="49279" h="39990" extrusionOk="0">
                <a:moveTo>
                  <a:pt x="7997" y="1"/>
                </a:moveTo>
                <a:cubicBezTo>
                  <a:pt x="3580" y="1"/>
                  <a:pt x="0" y="3580"/>
                  <a:pt x="0" y="7995"/>
                </a:cubicBezTo>
                <a:lnTo>
                  <a:pt x="0" y="31993"/>
                </a:lnTo>
                <a:cubicBezTo>
                  <a:pt x="0" y="36409"/>
                  <a:pt x="3580" y="39989"/>
                  <a:pt x="7997" y="39989"/>
                </a:cubicBezTo>
                <a:lnTo>
                  <a:pt x="41282" y="39989"/>
                </a:lnTo>
                <a:cubicBezTo>
                  <a:pt x="45697" y="39989"/>
                  <a:pt x="49277" y="36409"/>
                  <a:pt x="49277" y="31993"/>
                </a:cubicBezTo>
                <a:lnTo>
                  <a:pt x="49277" y="7995"/>
                </a:lnTo>
                <a:cubicBezTo>
                  <a:pt x="49278" y="3580"/>
                  <a:pt x="45697" y="1"/>
                  <a:pt x="412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27" name="TextBox 82">
            <a:extLst>
              <a:ext uri="{FF2B5EF4-FFF2-40B4-BE49-F238E27FC236}">
                <a16:creationId xmlns:a16="http://schemas.microsoft.com/office/drawing/2014/main" xmlns="" id="{04E98138-5C13-86EB-A064-165585931675}"/>
              </a:ext>
            </a:extLst>
          </p:cNvPr>
          <p:cNvSpPr txBox="1"/>
          <p:nvPr/>
        </p:nvSpPr>
        <p:spPr>
          <a:xfrm>
            <a:off x="7408720" y="1667431"/>
            <a:ext cx="2490206" cy="369332"/>
          </a:xfrm>
          <a:prstGeom prst="rect">
            <a:avLst/>
          </a:prstGeom>
          <a:noFill/>
        </p:spPr>
        <p:txBody>
          <a:bodyPr wrap="square" lIns="0" r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lt1"/>
                </a:solidFill>
              </a:rPr>
              <a:t>STL+SARIMA</a:t>
            </a:r>
            <a:endParaRPr kumimoji="0" lang="en-US" b="1" i="0" u="none" strike="noStrike" kern="1200" cap="none" spc="0" normalizeH="0" baseline="0" noProof="0" dirty="0">
              <a:ln>
                <a:noFill/>
              </a:ln>
              <a:solidFill>
                <a:schemeClr val="lt1"/>
              </a:solidFill>
              <a:effectLst/>
              <a:uLnTx/>
              <a:uFillTx/>
              <a:ea typeface="+mn-ea"/>
              <a:cs typeface="+mn-cs"/>
            </a:endParaRPr>
          </a:p>
        </p:txBody>
      </p:sp>
      <p:sp>
        <p:nvSpPr>
          <p:cNvPr id="28" name="Google Shape;5403;p58">
            <a:extLst>
              <a:ext uri="{FF2B5EF4-FFF2-40B4-BE49-F238E27FC236}">
                <a16:creationId xmlns:a16="http://schemas.microsoft.com/office/drawing/2014/main" xmlns="" id="{B3F2EC6F-104A-F71C-5996-128EE847D56E}"/>
              </a:ext>
            </a:extLst>
          </p:cNvPr>
          <p:cNvSpPr/>
          <p:nvPr/>
        </p:nvSpPr>
        <p:spPr>
          <a:xfrm>
            <a:off x="5096704" y="1227789"/>
            <a:ext cx="2097880" cy="1240016"/>
          </a:xfrm>
          <a:custGeom>
            <a:avLst/>
            <a:gdLst/>
            <a:ahLst/>
            <a:cxnLst/>
            <a:rect l="l" t="t" r="r" b="b"/>
            <a:pathLst>
              <a:path w="49279" h="39990" extrusionOk="0">
                <a:moveTo>
                  <a:pt x="7997" y="1"/>
                </a:moveTo>
                <a:cubicBezTo>
                  <a:pt x="3580" y="1"/>
                  <a:pt x="0" y="3580"/>
                  <a:pt x="0" y="7995"/>
                </a:cubicBezTo>
                <a:lnTo>
                  <a:pt x="0" y="31993"/>
                </a:lnTo>
                <a:cubicBezTo>
                  <a:pt x="0" y="36409"/>
                  <a:pt x="3580" y="39989"/>
                  <a:pt x="7997" y="39989"/>
                </a:cubicBezTo>
                <a:lnTo>
                  <a:pt x="41282" y="39989"/>
                </a:lnTo>
                <a:cubicBezTo>
                  <a:pt x="45697" y="39989"/>
                  <a:pt x="49277" y="36409"/>
                  <a:pt x="49277" y="31993"/>
                </a:cubicBezTo>
                <a:lnTo>
                  <a:pt x="49277" y="7995"/>
                </a:lnTo>
                <a:cubicBezTo>
                  <a:pt x="49278" y="3580"/>
                  <a:pt x="45697" y="1"/>
                  <a:pt x="41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29" name="TextBox 82">
            <a:extLst>
              <a:ext uri="{FF2B5EF4-FFF2-40B4-BE49-F238E27FC236}">
                <a16:creationId xmlns:a16="http://schemas.microsoft.com/office/drawing/2014/main" xmlns="" id="{911D1DD8-C6FE-CDCC-DB0D-5F5D12D41D4C}"/>
              </a:ext>
            </a:extLst>
          </p:cNvPr>
          <p:cNvSpPr txBox="1"/>
          <p:nvPr/>
        </p:nvSpPr>
        <p:spPr>
          <a:xfrm>
            <a:off x="5074112" y="1346389"/>
            <a:ext cx="2175739" cy="923330"/>
          </a:xfrm>
          <a:prstGeom prst="rect">
            <a:avLst/>
          </a:prstGeom>
          <a:noFill/>
        </p:spPr>
        <p:txBody>
          <a:bodyPr wrap="square" lIns="0" r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lt1"/>
                </a:solidFill>
              </a:rPr>
              <a:t>Exponential Smoothing Method(ETS)</a:t>
            </a:r>
            <a:endParaRPr kumimoji="0" lang="en-US" b="1" i="0" u="none" strike="noStrike" kern="1200" cap="none" spc="0" normalizeH="0" baseline="0" noProof="0" dirty="0">
              <a:ln>
                <a:noFill/>
              </a:ln>
              <a:solidFill>
                <a:schemeClr val="lt1"/>
              </a:solidFill>
              <a:effectLst/>
              <a:uLnTx/>
              <a:uFillTx/>
              <a:ea typeface="+mn-ea"/>
              <a:cs typeface="+mn-cs"/>
            </a:endParaRPr>
          </a:p>
        </p:txBody>
      </p:sp>
      <p:sp>
        <p:nvSpPr>
          <p:cNvPr id="30" name="Google Shape;5400;p58">
            <a:extLst>
              <a:ext uri="{FF2B5EF4-FFF2-40B4-BE49-F238E27FC236}">
                <a16:creationId xmlns:a16="http://schemas.microsoft.com/office/drawing/2014/main" xmlns="" id="{97BB6EF7-CFBC-1EE3-0F20-0320B9808611}"/>
              </a:ext>
            </a:extLst>
          </p:cNvPr>
          <p:cNvSpPr/>
          <p:nvPr/>
        </p:nvSpPr>
        <p:spPr>
          <a:xfrm flipH="1" flipV="1">
            <a:off x="6356597" y="4238245"/>
            <a:ext cx="2339270" cy="466007"/>
          </a:xfrm>
          <a:custGeom>
            <a:avLst/>
            <a:gdLst/>
            <a:ahLst/>
            <a:cxnLst/>
            <a:rect l="l" t="t" r="r" b="b"/>
            <a:pathLst>
              <a:path w="54066" h="18698" extrusionOk="0">
                <a:moveTo>
                  <a:pt x="243" y="1"/>
                </a:moveTo>
                <a:cubicBezTo>
                  <a:pt x="108" y="1"/>
                  <a:pt x="1" y="108"/>
                  <a:pt x="1" y="243"/>
                </a:cubicBezTo>
                <a:cubicBezTo>
                  <a:pt x="1" y="4216"/>
                  <a:pt x="3233" y="7447"/>
                  <a:pt x="7204" y="7447"/>
                </a:cubicBezTo>
                <a:lnTo>
                  <a:pt x="47616" y="7447"/>
                </a:lnTo>
                <a:cubicBezTo>
                  <a:pt x="50905" y="7447"/>
                  <a:pt x="53581" y="10122"/>
                  <a:pt x="53581" y="13412"/>
                </a:cubicBezTo>
                <a:lnTo>
                  <a:pt x="53581" y="18455"/>
                </a:lnTo>
                <a:cubicBezTo>
                  <a:pt x="53581" y="18590"/>
                  <a:pt x="53688" y="18697"/>
                  <a:pt x="53823" y="18697"/>
                </a:cubicBezTo>
                <a:cubicBezTo>
                  <a:pt x="53957" y="18697"/>
                  <a:pt x="54065" y="18590"/>
                  <a:pt x="54062" y="18455"/>
                </a:cubicBezTo>
                <a:lnTo>
                  <a:pt x="54062" y="13412"/>
                </a:lnTo>
                <a:cubicBezTo>
                  <a:pt x="54062" y="9854"/>
                  <a:pt x="51169" y="6961"/>
                  <a:pt x="47611" y="6961"/>
                </a:cubicBezTo>
                <a:lnTo>
                  <a:pt x="7203" y="6961"/>
                </a:lnTo>
                <a:cubicBezTo>
                  <a:pt x="3498" y="6961"/>
                  <a:pt x="485" y="3946"/>
                  <a:pt x="485" y="243"/>
                </a:cubicBezTo>
                <a:cubicBezTo>
                  <a:pt x="485" y="108"/>
                  <a:pt x="377" y="1"/>
                  <a:pt x="243" y="1"/>
                </a:cubicBezTo>
                <a:close/>
              </a:path>
            </a:pathLst>
          </a:custGeom>
          <a:solidFill>
            <a:srgbClr val="7F7F7F"/>
          </a:solidFill>
          <a:ln>
            <a:solidFill>
              <a:srgbClr val="7F7F7F"/>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31" name="Google Shape;5403;p58">
            <a:extLst>
              <a:ext uri="{FF2B5EF4-FFF2-40B4-BE49-F238E27FC236}">
                <a16:creationId xmlns:a16="http://schemas.microsoft.com/office/drawing/2014/main" xmlns="" id="{BED616D7-034A-C5CA-6BC3-2433981F08B8}"/>
              </a:ext>
            </a:extLst>
          </p:cNvPr>
          <p:cNvSpPr/>
          <p:nvPr/>
        </p:nvSpPr>
        <p:spPr>
          <a:xfrm>
            <a:off x="1499494" y="4867509"/>
            <a:ext cx="2097880" cy="1240016"/>
          </a:xfrm>
          <a:custGeom>
            <a:avLst/>
            <a:gdLst/>
            <a:ahLst/>
            <a:cxnLst/>
            <a:rect l="l" t="t" r="r" b="b"/>
            <a:pathLst>
              <a:path w="49279" h="39990" extrusionOk="0">
                <a:moveTo>
                  <a:pt x="7997" y="1"/>
                </a:moveTo>
                <a:cubicBezTo>
                  <a:pt x="3580" y="1"/>
                  <a:pt x="0" y="3580"/>
                  <a:pt x="0" y="7995"/>
                </a:cubicBezTo>
                <a:lnTo>
                  <a:pt x="0" y="31993"/>
                </a:lnTo>
                <a:cubicBezTo>
                  <a:pt x="0" y="36409"/>
                  <a:pt x="3580" y="39989"/>
                  <a:pt x="7997" y="39989"/>
                </a:cubicBezTo>
                <a:lnTo>
                  <a:pt x="41282" y="39989"/>
                </a:lnTo>
                <a:cubicBezTo>
                  <a:pt x="45697" y="39989"/>
                  <a:pt x="49277" y="36409"/>
                  <a:pt x="49277" y="31993"/>
                </a:cubicBezTo>
                <a:lnTo>
                  <a:pt x="49277" y="7995"/>
                </a:lnTo>
                <a:cubicBezTo>
                  <a:pt x="49278" y="3580"/>
                  <a:pt x="45697" y="1"/>
                  <a:pt x="412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34" name="TextBox 82">
            <a:extLst>
              <a:ext uri="{FF2B5EF4-FFF2-40B4-BE49-F238E27FC236}">
                <a16:creationId xmlns:a16="http://schemas.microsoft.com/office/drawing/2014/main" xmlns="" id="{BD68F1C0-CAB5-9809-2915-8806DC6F1A50}"/>
              </a:ext>
            </a:extLst>
          </p:cNvPr>
          <p:cNvSpPr txBox="1"/>
          <p:nvPr/>
        </p:nvSpPr>
        <p:spPr>
          <a:xfrm>
            <a:off x="1303331" y="5283162"/>
            <a:ext cx="2490206" cy="400110"/>
          </a:xfrm>
          <a:prstGeom prst="rect">
            <a:avLst/>
          </a:prstGeom>
          <a:noFill/>
        </p:spPr>
        <p:txBody>
          <a:bodyPr wrap="square" lIns="0" r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lt1"/>
                </a:solidFill>
                <a:effectLst/>
                <a:uLnTx/>
                <a:uFillTx/>
                <a:ea typeface="+mn-ea"/>
                <a:cs typeface="+mn-cs"/>
              </a:rPr>
              <a:t>STL+ETS</a:t>
            </a:r>
          </a:p>
        </p:txBody>
      </p:sp>
      <p:sp>
        <p:nvSpPr>
          <p:cNvPr id="36" name="Google Shape;5403;p58">
            <a:extLst>
              <a:ext uri="{FF2B5EF4-FFF2-40B4-BE49-F238E27FC236}">
                <a16:creationId xmlns:a16="http://schemas.microsoft.com/office/drawing/2014/main" xmlns="" id="{ACF375ED-354C-28B7-4D0F-DB91D512A22B}"/>
              </a:ext>
            </a:extLst>
          </p:cNvPr>
          <p:cNvSpPr/>
          <p:nvPr/>
        </p:nvSpPr>
        <p:spPr>
          <a:xfrm>
            <a:off x="8456403" y="4887353"/>
            <a:ext cx="2097880" cy="1240016"/>
          </a:xfrm>
          <a:custGeom>
            <a:avLst/>
            <a:gdLst/>
            <a:ahLst/>
            <a:cxnLst/>
            <a:rect l="l" t="t" r="r" b="b"/>
            <a:pathLst>
              <a:path w="49279" h="39990" extrusionOk="0">
                <a:moveTo>
                  <a:pt x="7997" y="1"/>
                </a:moveTo>
                <a:cubicBezTo>
                  <a:pt x="3580" y="1"/>
                  <a:pt x="0" y="3580"/>
                  <a:pt x="0" y="7995"/>
                </a:cubicBezTo>
                <a:lnTo>
                  <a:pt x="0" y="31993"/>
                </a:lnTo>
                <a:cubicBezTo>
                  <a:pt x="0" y="36409"/>
                  <a:pt x="3580" y="39989"/>
                  <a:pt x="7997" y="39989"/>
                </a:cubicBezTo>
                <a:lnTo>
                  <a:pt x="41282" y="39989"/>
                </a:lnTo>
                <a:cubicBezTo>
                  <a:pt x="45697" y="39989"/>
                  <a:pt x="49277" y="36409"/>
                  <a:pt x="49277" y="31993"/>
                </a:cubicBezTo>
                <a:lnTo>
                  <a:pt x="49277" y="7995"/>
                </a:lnTo>
                <a:cubicBezTo>
                  <a:pt x="49278" y="3580"/>
                  <a:pt x="45697" y="1"/>
                  <a:pt x="412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37" name="TextBox 82">
            <a:extLst>
              <a:ext uri="{FF2B5EF4-FFF2-40B4-BE49-F238E27FC236}">
                <a16:creationId xmlns:a16="http://schemas.microsoft.com/office/drawing/2014/main" xmlns="" id="{66B526D1-0B97-5B24-6678-D88C0ABF396E}"/>
              </a:ext>
            </a:extLst>
          </p:cNvPr>
          <p:cNvSpPr txBox="1"/>
          <p:nvPr/>
        </p:nvSpPr>
        <p:spPr>
          <a:xfrm>
            <a:off x="8260240" y="5011120"/>
            <a:ext cx="2490206" cy="1200329"/>
          </a:xfrm>
          <a:prstGeom prst="rect">
            <a:avLst/>
          </a:prstGeom>
          <a:noFill/>
        </p:spPr>
        <p:txBody>
          <a:bodyPr wrap="square" lIns="0" r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chemeClr val="lt1"/>
                </a:solidFill>
                <a:effectLst/>
                <a:uLnTx/>
                <a:uFillTx/>
                <a:ea typeface="+mn-ea"/>
                <a:cs typeface="+mn-cs"/>
              </a:rPr>
              <a:t>Neural Network Autoregressive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chemeClr val="lt1"/>
                </a:solidFill>
                <a:effectLst/>
                <a:uLnTx/>
                <a:uFillTx/>
                <a:ea typeface="+mn-ea"/>
                <a:cs typeface="+mn-cs"/>
              </a:rPr>
              <a:t>(NNAR)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schemeClr val="lt1"/>
              </a:solidFill>
              <a:effectLst/>
              <a:uLnTx/>
              <a:uFillTx/>
              <a:ea typeface="+mn-ea"/>
              <a:cs typeface="+mn-cs"/>
            </a:endParaRPr>
          </a:p>
        </p:txBody>
      </p:sp>
      <p:sp>
        <p:nvSpPr>
          <p:cNvPr id="32" name="Google Shape;5398;p58">
            <a:extLst>
              <a:ext uri="{FF2B5EF4-FFF2-40B4-BE49-F238E27FC236}">
                <a16:creationId xmlns:a16="http://schemas.microsoft.com/office/drawing/2014/main" xmlns="" id="{8D6C8564-AB6A-DA41-8F8F-0F1F6BFE062A}"/>
              </a:ext>
            </a:extLst>
          </p:cNvPr>
          <p:cNvSpPr/>
          <p:nvPr/>
        </p:nvSpPr>
        <p:spPr>
          <a:xfrm>
            <a:off x="6105195" y="4238245"/>
            <a:ext cx="12113" cy="465955"/>
          </a:xfrm>
          <a:custGeom>
            <a:avLst/>
            <a:gdLst/>
            <a:ahLst/>
            <a:cxnLst/>
            <a:rect l="l" t="t" r="r" b="b"/>
            <a:pathLst>
              <a:path w="486" h="18696" extrusionOk="0">
                <a:moveTo>
                  <a:pt x="243" y="0"/>
                </a:moveTo>
                <a:cubicBezTo>
                  <a:pt x="108" y="0"/>
                  <a:pt x="1" y="109"/>
                  <a:pt x="1" y="243"/>
                </a:cubicBezTo>
                <a:lnTo>
                  <a:pt x="1" y="18453"/>
                </a:lnTo>
                <a:cubicBezTo>
                  <a:pt x="1" y="18588"/>
                  <a:pt x="108" y="18695"/>
                  <a:pt x="243" y="18695"/>
                </a:cubicBezTo>
                <a:cubicBezTo>
                  <a:pt x="377" y="18695"/>
                  <a:pt x="485" y="18588"/>
                  <a:pt x="485" y="18453"/>
                </a:cubicBezTo>
                <a:lnTo>
                  <a:pt x="485" y="243"/>
                </a:lnTo>
                <a:cubicBezTo>
                  <a:pt x="485" y="109"/>
                  <a:pt x="377" y="0"/>
                  <a:pt x="243" y="0"/>
                </a:cubicBezTo>
                <a:close/>
              </a:path>
            </a:pathLst>
          </a:custGeom>
          <a:solidFill>
            <a:srgbClr val="7F7F7F"/>
          </a:solidFill>
          <a:ln>
            <a:solidFill>
              <a:srgbClr val="7F7F7F"/>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35" name="Google Shape;5403;p58">
            <a:extLst>
              <a:ext uri="{FF2B5EF4-FFF2-40B4-BE49-F238E27FC236}">
                <a16:creationId xmlns:a16="http://schemas.microsoft.com/office/drawing/2014/main" xmlns="" id="{B3F2EC6F-104A-F71C-5996-128EE847D56E}"/>
              </a:ext>
            </a:extLst>
          </p:cNvPr>
          <p:cNvSpPr/>
          <p:nvPr/>
        </p:nvSpPr>
        <p:spPr>
          <a:xfrm>
            <a:off x="5113041" y="4887353"/>
            <a:ext cx="2097880" cy="1240016"/>
          </a:xfrm>
          <a:custGeom>
            <a:avLst/>
            <a:gdLst/>
            <a:ahLst/>
            <a:cxnLst/>
            <a:rect l="l" t="t" r="r" b="b"/>
            <a:pathLst>
              <a:path w="49279" h="39990" extrusionOk="0">
                <a:moveTo>
                  <a:pt x="7997" y="1"/>
                </a:moveTo>
                <a:cubicBezTo>
                  <a:pt x="3580" y="1"/>
                  <a:pt x="0" y="3580"/>
                  <a:pt x="0" y="7995"/>
                </a:cubicBezTo>
                <a:lnTo>
                  <a:pt x="0" y="31993"/>
                </a:lnTo>
                <a:cubicBezTo>
                  <a:pt x="0" y="36409"/>
                  <a:pt x="3580" y="39989"/>
                  <a:pt x="7997" y="39989"/>
                </a:cubicBezTo>
                <a:lnTo>
                  <a:pt x="41282" y="39989"/>
                </a:lnTo>
                <a:cubicBezTo>
                  <a:pt x="45697" y="39989"/>
                  <a:pt x="49277" y="36409"/>
                  <a:pt x="49277" y="31993"/>
                </a:cubicBezTo>
                <a:lnTo>
                  <a:pt x="49277" y="7995"/>
                </a:lnTo>
                <a:cubicBezTo>
                  <a:pt x="49278" y="3580"/>
                  <a:pt x="45697" y="1"/>
                  <a:pt x="41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smtClean="0">
                <a:solidFill>
                  <a:schemeClr val="bg1"/>
                </a:solidFill>
              </a:rPr>
              <a:t>    Multi-Layered        Perceptron (MLP)</a:t>
            </a:r>
            <a:endParaRPr lang="en-US" b="1" dirty="0">
              <a:solidFill>
                <a:schemeClr val="bg1"/>
              </a:solidFill>
            </a:endParaRPr>
          </a:p>
        </p:txBody>
      </p:sp>
    </p:spTree>
    <p:extLst>
      <p:ext uri="{BB962C8B-B14F-4D97-AF65-F5344CB8AC3E}">
        <p14:creationId xmlns:p14="http://schemas.microsoft.com/office/powerpoint/2010/main" val="2134506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 y="1067276"/>
            <a:ext cx="11399520" cy="923330"/>
          </a:xfrm>
          <a:prstGeom prst="rect">
            <a:avLst/>
          </a:prstGeom>
        </p:spPr>
        <p:txBody>
          <a:bodyPr wrap="square">
            <a:spAutoFit/>
          </a:bodyPr>
          <a:lstStyle/>
          <a:p>
            <a:r>
              <a:rPr lang="en-IN" b="1" u="sng" dirty="0">
                <a:latin typeface="Times New Roman" panose="02020603050405020304" pitchFamily="18" charset="0"/>
                <a:cs typeface="Times New Roman" panose="02020603050405020304" pitchFamily="18" charset="0"/>
              </a:rPr>
              <a:t>Exponential Smoothing Method (ETS method</a:t>
            </a:r>
            <a:r>
              <a:rPr lang="en-IN" b="1" dirty="0" smtClean="0">
                <a:latin typeface="Times New Roman" panose="02020603050405020304" pitchFamily="18" charset="0"/>
                <a:cs typeface="Times New Roman" panose="02020603050405020304" pitchFamily="18" charset="0"/>
              </a:rPr>
              <a:t>):</a:t>
            </a:r>
            <a:r>
              <a:rPr lang="en-IN" dirty="0">
                <a:solidFill>
                  <a:srgbClr val="000000"/>
                </a:solidFill>
                <a:latin typeface="Times New Roman" panose="02020603050405020304" pitchFamily="18" charset="0"/>
                <a:cs typeface="Times New Roman" panose="02020603050405020304" pitchFamily="18" charset="0"/>
              </a:rPr>
              <a:t> </a:t>
            </a: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its simplest form, an exponential smoothing of time series data allocates the exponentially decaying weights from newest to oldest observations, </a:t>
            </a:r>
            <a:r>
              <a:rPr lang="en-IN"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analyzing</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data from a specific period of time via providing more importance to recent data and less importance to former data</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236220" y="2146448"/>
            <a:ext cx="11650980" cy="4524315"/>
          </a:xfrm>
          <a:prstGeom prst="rect">
            <a:avLst/>
          </a:prstGeom>
        </p:spPr>
        <p:txBody>
          <a:bodyPr wrap="square">
            <a:spAutoFit/>
          </a:bodyPr>
          <a:lstStyle/>
          <a:p>
            <a:r>
              <a:rPr lang="en-IN" b="1" u="sng"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STL+SARIMA</a:t>
            </a:r>
            <a:r>
              <a:rPr lang="en-IN"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Loess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is a method for estimating nonlinear </a:t>
            </a: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relationships.</a:t>
            </a:r>
            <a:r>
              <a:rPr lang="en-IN" dirty="0">
                <a:latin typeface="Times New Roman" panose="02020603050405020304" pitchFamily="18" charset="0"/>
                <a:cs typeface="Times New Roman" panose="02020603050405020304" pitchFamily="18" charset="0"/>
              </a:rPr>
              <a:t> STL uses a weighted regression technique called Loess to extract the underlying components. The process involves iteratively removing the seasonal and trend components to obtain a de-trended and de-</a:t>
            </a:r>
            <a:r>
              <a:rPr lang="en-IN" dirty="0" err="1">
                <a:latin typeface="Times New Roman" panose="02020603050405020304" pitchFamily="18" charset="0"/>
                <a:cs typeface="Times New Roman" panose="02020603050405020304" pitchFamily="18" charset="0"/>
              </a:rPr>
              <a:t>seasonalized</a:t>
            </a:r>
            <a:r>
              <a:rPr lang="en-IN" dirty="0">
                <a:latin typeface="Times New Roman" panose="02020603050405020304" pitchFamily="18" charset="0"/>
                <a:cs typeface="Times New Roman" panose="02020603050405020304" pitchFamily="18" charset="0"/>
              </a:rPr>
              <a:t> remainder </a:t>
            </a:r>
            <a:r>
              <a:rPr lang="en-IN" dirty="0" smtClean="0">
                <a:latin typeface="Times New Roman" panose="02020603050405020304" pitchFamily="18" charset="0"/>
                <a:cs typeface="Times New Roman" panose="02020603050405020304" pitchFamily="18" charset="0"/>
              </a:rPr>
              <a:t>series</a:t>
            </a:r>
            <a:r>
              <a:rPr lang="en-IN" dirty="0">
                <a:latin typeface="Times New Roman" panose="02020603050405020304" pitchFamily="18" charset="0"/>
                <a:cs typeface="Times New Roman" panose="02020603050405020304" pitchFamily="18" charset="0"/>
              </a:rPr>
              <a:t>. The combination of STL and SARIMA involves applying the STL decomposition to the original time series data to extract the seasonal and trend components. Then the SARIMA model is applied to the de-</a:t>
            </a:r>
            <a:r>
              <a:rPr lang="en-IN" dirty="0" err="1">
                <a:latin typeface="Times New Roman" panose="02020603050405020304" pitchFamily="18" charset="0"/>
                <a:cs typeface="Times New Roman" panose="02020603050405020304" pitchFamily="18" charset="0"/>
              </a:rPr>
              <a:t>sesonalized</a:t>
            </a:r>
            <a:r>
              <a:rPr lang="en-IN" dirty="0">
                <a:latin typeface="Times New Roman" panose="02020603050405020304" pitchFamily="18" charset="0"/>
                <a:cs typeface="Times New Roman" panose="02020603050405020304" pitchFamily="18" charset="0"/>
              </a:rPr>
              <a:t> and de-trended components, remainder series obtained from the STL </a:t>
            </a:r>
            <a:r>
              <a:rPr lang="en-IN" dirty="0" smtClean="0">
                <a:latin typeface="Times New Roman" panose="02020603050405020304" pitchFamily="18" charset="0"/>
                <a:cs typeface="Times New Roman" panose="02020603050405020304" pitchFamily="18" charset="0"/>
              </a:rPr>
              <a:t>decomposition</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IN" b="1" u="sng" dirty="0" smtClean="0">
                <a:latin typeface="Times New Roman" panose="02020603050405020304" pitchFamily="18" charset="0"/>
                <a:cs typeface="Times New Roman" panose="02020603050405020304" pitchFamily="18" charset="0"/>
              </a:rPr>
              <a:t>STL+ETS</a:t>
            </a:r>
            <a:r>
              <a:rPr lang="en-IN" b="1"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ETS model captures any remaining patterns, autocorrelations and variations in the data after removing seasonality and trend. By combining STL and ETS we leverage STL ‘s ability to handle complex seasonality and trend and ETS’s flexibility in capturing different patterns of error, trend and seasonality</a:t>
            </a:r>
          </a:p>
          <a:p>
            <a:endParaRPr lang="en-US" dirty="0" smtClean="0">
              <a:latin typeface="Times New Roman" panose="02020603050405020304" pitchFamily="18" charset="0"/>
              <a:cs typeface="Times New Roman" panose="02020603050405020304" pitchFamily="18" charset="0"/>
            </a:endParaRPr>
          </a:p>
          <a:p>
            <a:r>
              <a:rPr lang="en-US" b="1" u="sng" dirty="0" smtClean="0">
                <a:latin typeface="Times New Roman" panose="02020603050405020304" pitchFamily="18" charset="0"/>
                <a:cs typeface="Times New Roman" panose="02020603050405020304" pitchFamily="18" charset="0"/>
              </a:rPr>
              <a:t>Neural Network </a:t>
            </a:r>
            <a:r>
              <a:rPr lang="en-US" b="1" u="sng" dirty="0" err="1" smtClean="0">
                <a:latin typeface="Times New Roman" panose="02020603050405020304" pitchFamily="18" charset="0"/>
                <a:cs typeface="Times New Roman" panose="02020603050405020304" pitchFamily="18" charset="0"/>
              </a:rPr>
              <a:t>Autoregression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With time series data, lagged values of the time series can be used as inputs to a neural network, just as we used lagged values in a linear </a:t>
            </a:r>
            <a:r>
              <a:rPr lang="en-US" dirty="0" err="1">
                <a:latin typeface="Times New Roman" panose="02020603050405020304" pitchFamily="18" charset="0"/>
                <a:cs typeface="Times New Roman" panose="02020603050405020304" pitchFamily="18" charset="0"/>
              </a:rPr>
              <a:t>autoregression</a:t>
            </a:r>
            <a:r>
              <a:rPr lang="en-US" dirty="0">
                <a:latin typeface="Times New Roman" panose="02020603050405020304" pitchFamily="18" charset="0"/>
                <a:cs typeface="Times New Roman" panose="02020603050405020304" pitchFamily="18" charset="0"/>
              </a:rPr>
              <a:t> model </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a:t>
            </a:r>
            <a:r>
              <a:rPr lang="en-US" dirty="0" smtClean="0">
                <a:latin typeface="Times New Roman" panose="02020603050405020304" pitchFamily="18" charset="0"/>
                <a:cs typeface="Times New Roman" panose="02020603050405020304" pitchFamily="18" charset="0"/>
              </a:rPr>
              <a:t>is called neural </a:t>
            </a:r>
            <a:r>
              <a:rPr lang="en-US" dirty="0">
                <a:latin typeface="Times New Roman" panose="02020603050405020304" pitchFamily="18" charset="0"/>
                <a:cs typeface="Times New Roman" panose="02020603050405020304" pitchFamily="18" charset="0"/>
              </a:rPr>
              <a:t>network </a:t>
            </a:r>
            <a:r>
              <a:rPr lang="en-US" dirty="0" err="1">
                <a:latin typeface="Times New Roman" panose="02020603050405020304" pitchFamily="18" charset="0"/>
                <a:cs typeface="Times New Roman" panose="02020603050405020304" pitchFamily="18" charset="0"/>
              </a:rPr>
              <a:t>autoregression</a:t>
            </a:r>
            <a:r>
              <a:rPr lang="en-US" dirty="0">
                <a:latin typeface="Times New Roman" panose="02020603050405020304" pitchFamily="18" charset="0"/>
                <a:cs typeface="Times New Roman" panose="02020603050405020304" pitchFamily="18" charset="0"/>
              </a:rPr>
              <a:t> or NNAR model</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b="1" u="sng" dirty="0" smtClean="0">
                <a:latin typeface="Times New Roman" panose="02020603050405020304" pitchFamily="18" charset="0"/>
                <a:cs typeface="Times New Roman" panose="02020603050405020304" pitchFamily="18" charset="0"/>
              </a:rPr>
              <a:t>Multi Layered Perceptron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is fully connected dense layers, which transform any input dimension to the desired dimension. A multi-layer perception is a neural network that has multiple layers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6363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a:spLocks noChangeAspect="1"/>
          </p:cNvSpPr>
          <p:nvPr/>
        </p:nvSpPr>
        <p:spPr>
          <a:xfrm>
            <a:off x="1970539" y="1941953"/>
            <a:ext cx="2246620" cy="2589555"/>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4">
                  <a:lumMod val="40000"/>
                  <a:lumOff val="60000"/>
                </a:schemeClr>
              </a:solidFill>
              <a:effectLst/>
              <a:uLnTx/>
              <a:uFillTx/>
            </a:endParaRPr>
          </a:p>
        </p:txBody>
      </p:sp>
      <p:sp>
        <p:nvSpPr>
          <p:cNvPr id="7" name="Rounded Rectangle 6"/>
          <p:cNvSpPr/>
          <p:nvPr/>
        </p:nvSpPr>
        <p:spPr>
          <a:xfrm>
            <a:off x="4790340" y="940539"/>
            <a:ext cx="2991666" cy="1225086"/>
          </a:xfrm>
          <a:prstGeom prst="roundRect">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tIns="36000" bIns="36000"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i="0" u="none" strike="noStrike" kern="0" cap="none" spc="0" normalizeH="0" baseline="0" noProof="0" dirty="0">
              <a:ln>
                <a:noFill/>
              </a:ln>
              <a:effectLst/>
              <a:uLnTx/>
              <a:uFillTx/>
            </a:endParaRPr>
          </a:p>
        </p:txBody>
      </p:sp>
      <p:sp>
        <p:nvSpPr>
          <p:cNvPr id="8" name="Rounded Rectangle 7"/>
          <p:cNvSpPr/>
          <p:nvPr/>
        </p:nvSpPr>
        <p:spPr>
          <a:xfrm>
            <a:off x="4818317" y="2504344"/>
            <a:ext cx="2991666" cy="1225086"/>
          </a:xfrm>
          <a:prstGeom prst="roundRect">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tIns="36000" bIns="36000"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i="0" u="none" strike="noStrike" kern="0" cap="none" spc="0" normalizeH="0" baseline="0" noProof="0" dirty="0">
              <a:ln>
                <a:noFill/>
              </a:ln>
              <a:effectLst/>
              <a:uLnTx/>
              <a:uFillTx/>
            </a:endParaRPr>
          </a:p>
        </p:txBody>
      </p:sp>
      <p:sp>
        <p:nvSpPr>
          <p:cNvPr id="9" name="Rounded Rectangle 8"/>
          <p:cNvSpPr/>
          <p:nvPr/>
        </p:nvSpPr>
        <p:spPr>
          <a:xfrm>
            <a:off x="4847206" y="4243980"/>
            <a:ext cx="2991666" cy="1225086"/>
          </a:xfrm>
          <a:prstGeom prst="roundRect">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tIns="36000" bIns="36000"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i="0" u="none" strike="noStrike" kern="0" cap="none" spc="0" normalizeH="0" baseline="0" noProof="0" dirty="0">
              <a:ln>
                <a:noFill/>
              </a:ln>
              <a:effectLst/>
              <a:uLnTx/>
              <a:uFillTx/>
            </a:endParaRPr>
          </a:p>
        </p:txBody>
      </p:sp>
      <p:sp>
        <p:nvSpPr>
          <p:cNvPr id="11" name="TextBox 10"/>
          <p:cNvSpPr txBox="1"/>
          <p:nvPr/>
        </p:nvSpPr>
        <p:spPr>
          <a:xfrm>
            <a:off x="2057400" y="3017520"/>
            <a:ext cx="2255520" cy="369332"/>
          </a:xfrm>
          <a:prstGeom prst="rect">
            <a:avLst/>
          </a:prstGeom>
          <a:noFill/>
        </p:spPr>
        <p:txBody>
          <a:bodyPr wrap="square" rtlCol="0">
            <a:spAutoFit/>
          </a:bodyPr>
          <a:lstStyle/>
          <a:p>
            <a:r>
              <a:rPr lang="en-GB" dirty="0"/>
              <a:t>HYBRID STRUCTURES </a:t>
            </a:r>
            <a:endParaRPr lang="en-US" dirty="0"/>
          </a:p>
        </p:txBody>
      </p:sp>
      <p:sp>
        <p:nvSpPr>
          <p:cNvPr id="12" name="TextBox 11"/>
          <p:cNvSpPr txBox="1"/>
          <p:nvPr/>
        </p:nvSpPr>
        <p:spPr>
          <a:xfrm>
            <a:off x="5593080" y="1356360"/>
            <a:ext cx="1203960" cy="369332"/>
          </a:xfrm>
          <a:prstGeom prst="rect">
            <a:avLst/>
          </a:prstGeom>
          <a:noFill/>
        </p:spPr>
        <p:txBody>
          <a:bodyPr wrap="square" rtlCol="0">
            <a:spAutoFit/>
          </a:bodyPr>
          <a:lstStyle/>
          <a:p>
            <a:r>
              <a:rPr lang="en-GB" dirty="0"/>
              <a:t>PARALLEL</a:t>
            </a:r>
            <a:endParaRPr lang="en-US" dirty="0"/>
          </a:p>
        </p:txBody>
      </p:sp>
      <p:sp>
        <p:nvSpPr>
          <p:cNvPr id="13" name="TextBox 12"/>
          <p:cNvSpPr txBox="1"/>
          <p:nvPr/>
        </p:nvSpPr>
        <p:spPr>
          <a:xfrm>
            <a:off x="5821680" y="2880360"/>
            <a:ext cx="1066800" cy="369332"/>
          </a:xfrm>
          <a:prstGeom prst="rect">
            <a:avLst/>
          </a:prstGeom>
          <a:noFill/>
        </p:spPr>
        <p:txBody>
          <a:bodyPr wrap="square" rtlCol="0">
            <a:spAutoFit/>
          </a:bodyPr>
          <a:lstStyle/>
          <a:p>
            <a:r>
              <a:rPr lang="en-GB" dirty="0"/>
              <a:t>SERIES</a:t>
            </a:r>
            <a:endParaRPr lang="en-US" dirty="0"/>
          </a:p>
        </p:txBody>
      </p:sp>
      <p:sp>
        <p:nvSpPr>
          <p:cNvPr id="14" name="TextBox 13"/>
          <p:cNvSpPr txBox="1"/>
          <p:nvPr/>
        </p:nvSpPr>
        <p:spPr>
          <a:xfrm>
            <a:off x="5471160" y="4648200"/>
            <a:ext cx="1874520" cy="369332"/>
          </a:xfrm>
          <a:prstGeom prst="rect">
            <a:avLst/>
          </a:prstGeom>
          <a:noFill/>
        </p:spPr>
        <p:txBody>
          <a:bodyPr wrap="square" rtlCol="0">
            <a:spAutoFit/>
          </a:bodyPr>
          <a:lstStyle/>
          <a:p>
            <a:r>
              <a:rPr lang="en-GB" dirty="0"/>
              <a:t>PARALLEL-SERIES</a:t>
            </a:r>
            <a:endParaRPr lang="en-US" dirty="0"/>
          </a:p>
        </p:txBody>
      </p:sp>
      <p:cxnSp>
        <p:nvCxnSpPr>
          <p:cNvPr id="15" name="Straight Arrow Connector 14"/>
          <p:cNvCxnSpPr>
            <a:cxnSpLocks/>
            <a:endCxn id="7" idx="1"/>
          </p:cNvCxnSpPr>
          <p:nvPr/>
        </p:nvCxnSpPr>
        <p:spPr>
          <a:xfrm flipV="1">
            <a:off x="3688080" y="1553082"/>
            <a:ext cx="1102260" cy="534798"/>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a:endCxn id="8" idx="1"/>
          </p:cNvCxnSpPr>
          <p:nvPr/>
        </p:nvCxnSpPr>
        <p:spPr>
          <a:xfrm>
            <a:off x="4200887" y="3072761"/>
            <a:ext cx="617430" cy="44126"/>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endCxn id="9" idx="1"/>
          </p:cNvCxnSpPr>
          <p:nvPr/>
        </p:nvCxnSpPr>
        <p:spPr>
          <a:xfrm>
            <a:off x="3703320" y="4312920"/>
            <a:ext cx="1143886" cy="543603"/>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229600" y="2880360"/>
            <a:ext cx="3566160" cy="646331"/>
          </a:xfrm>
          <a:prstGeom prst="rect">
            <a:avLst/>
          </a:prstGeom>
          <a:noFill/>
        </p:spPr>
        <p:txBody>
          <a:bodyPr wrap="square" rtlCol="0">
            <a:spAutoFit/>
          </a:bodyPr>
          <a:lstStyle/>
          <a:p>
            <a:r>
              <a:rPr lang="en-GB" b="1" dirty="0">
                <a:latin typeface="Arial Narrow" pitchFamily="34" charset="0"/>
              </a:rPr>
              <a:t>THE GENERAL CLASSIFICATION OF HYBRID STRUCTURES </a:t>
            </a:r>
            <a:endParaRPr lang="en-US" b="1" dirty="0">
              <a:latin typeface="Arial Narrow" pitchFamily="34" charset="0"/>
            </a:endParaRPr>
          </a:p>
        </p:txBody>
      </p:sp>
    </p:spTree>
    <p:extLst>
      <p:ext uri="{BB962C8B-B14F-4D97-AF65-F5344CB8AC3E}">
        <p14:creationId xmlns:p14="http://schemas.microsoft.com/office/powerpoint/2010/main" val="1408550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Parallel Hybrid Structure</a:t>
            </a:r>
            <a:endParaRPr lang="en-US" dirty="0"/>
          </a:p>
        </p:txBody>
      </p:sp>
      <p:sp>
        <p:nvSpPr>
          <p:cNvPr id="3" name="Text Placeholder 2"/>
          <p:cNvSpPr>
            <a:spLocks noGrp="1"/>
          </p:cNvSpPr>
          <p:nvPr>
            <p:ph type="body" idx="1"/>
          </p:nvPr>
        </p:nvSpPr>
        <p:spPr/>
        <p:txBody>
          <a:bodyPr/>
          <a:lstStyle/>
          <a:p>
            <a:r>
              <a:rPr lang="en-GB" sz="2000" dirty="0"/>
              <a:t>Early studies in forecasting with combined models starting with Bates and Granger (1969), </a:t>
            </a:r>
            <a:r>
              <a:rPr lang="en-GB" sz="2000" dirty="0" err="1"/>
              <a:t>Newbold</a:t>
            </a:r>
            <a:r>
              <a:rPr lang="en-GB" sz="2000" dirty="0"/>
              <a:t> and Granger (1974), and Winkler </a:t>
            </a:r>
            <a:r>
              <a:rPr lang="en-US" sz="2000" dirty="0"/>
              <a:t>and </a:t>
            </a:r>
            <a:r>
              <a:rPr lang="en-US" sz="2000" dirty="0" err="1"/>
              <a:t>Markakis</a:t>
            </a:r>
            <a:r>
              <a:rPr lang="en-US" sz="2000" dirty="0"/>
              <a:t> (1983)</a:t>
            </a:r>
          </a:p>
          <a:p>
            <a:pPr>
              <a:buNone/>
            </a:pPr>
            <a:endParaRPr lang="en-US" sz="2000" dirty="0"/>
          </a:p>
          <a:p>
            <a:r>
              <a:rPr lang="en-GB" sz="2000" dirty="0"/>
              <a:t>The general framework of parallel hybrid structure is shown as</a:t>
            </a:r>
          </a:p>
          <a:p>
            <a:pPr>
              <a:buNone/>
            </a:pPr>
            <a:endParaRPr lang="en-GB" sz="2000" dirty="0"/>
          </a:p>
          <a:p>
            <a:pPr>
              <a:buNone/>
            </a:pPr>
            <a:r>
              <a:rPr lang="en-GB" sz="2400" b="1" dirty="0"/>
              <a:t>                f </a:t>
            </a:r>
            <a:r>
              <a:rPr lang="en-GB" sz="2400" b="1" baseline="-25000" dirty="0" err="1"/>
              <a:t>combined,t</a:t>
            </a:r>
            <a:r>
              <a:rPr lang="en-GB" sz="2400" b="1" dirty="0"/>
              <a:t> </a:t>
            </a:r>
            <a:r>
              <a:rPr lang="en-US" sz="2400" b="1" i="1" dirty="0"/>
              <a:t>= 𝜑(w</a:t>
            </a:r>
            <a:r>
              <a:rPr lang="en-US" sz="2400" b="1" i="1" baseline="-25000" dirty="0"/>
              <a:t>1 </a:t>
            </a:r>
            <a:r>
              <a:rPr lang="en-US" sz="2400" b="1" i="1" dirty="0"/>
              <a:t>𝑓̂</a:t>
            </a:r>
            <a:r>
              <a:rPr lang="en-US" sz="2400" b="1" i="1" baseline="-25000" dirty="0"/>
              <a:t>1,𝑡</a:t>
            </a:r>
            <a:r>
              <a:rPr lang="en-US" sz="2400" b="1" i="1" dirty="0"/>
              <a:t> w</a:t>
            </a:r>
            <a:r>
              <a:rPr lang="en-US" sz="2400" b="1" i="1" baseline="-25000" dirty="0"/>
              <a:t>2</a:t>
            </a:r>
            <a:r>
              <a:rPr lang="en-US" sz="2400" b="1" i="1" dirty="0"/>
              <a:t> 𝑓̂</a:t>
            </a:r>
            <a:r>
              <a:rPr lang="en-US" sz="2400" b="1" i="1" baseline="-25000" dirty="0"/>
              <a:t>2,t</a:t>
            </a:r>
            <a:r>
              <a:rPr lang="en-US" sz="2400" b="1" i="1" dirty="0"/>
              <a:t>…,</a:t>
            </a:r>
            <a:r>
              <a:rPr lang="en-US" sz="2400" b="1" i="1" dirty="0" err="1"/>
              <a:t>w</a:t>
            </a:r>
            <a:r>
              <a:rPr lang="en-US" sz="2400" b="1" i="1" baseline="-25000" dirty="0" err="1"/>
              <a:t>n</a:t>
            </a:r>
            <a:r>
              <a:rPr lang="en-US" sz="2400" b="1" i="1" dirty="0"/>
              <a:t>𝑓̂</a:t>
            </a:r>
            <a:r>
              <a:rPr lang="en-US" sz="2400" b="1" i="1" baseline="-25000" dirty="0"/>
              <a:t>𝑛,𝑡  </a:t>
            </a:r>
            <a:r>
              <a:rPr lang="en-US" sz="2400" b="1" i="1" dirty="0"/>
              <a:t>)    ; 𝑡 = 1, 2,…, 𝑇</a:t>
            </a:r>
            <a:endParaRPr lang="en-US" sz="2400" b="1" dirty="0"/>
          </a:p>
          <a:p>
            <a:endParaRPr lang="en-US" dirty="0"/>
          </a:p>
        </p:txBody>
      </p:sp>
    </p:spTree>
    <p:extLst>
      <p:ext uri="{BB962C8B-B14F-4D97-AF65-F5344CB8AC3E}">
        <p14:creationId xmlns:p14="http://schemas.microsoft.com/office/powerpoint/2010/main" val="10252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1798320" y="1722120"/>
            <a:ext cx="9646920" cy="3154680"/>
          </a:xfrm>
          <a:prstGeom prst="rect">
            <a:avLst/>
          </a:prstGeom>
          <a:noFill/>
          <a:ln w="9525">
            <a:noFill/>
            <a:miter lim="800000"/>
            <a:headEnd/>
            <a:tailEnd/>
          </a:ln>
          <a:effectLst/>
        </p:spPr>
      </p:pic>
    </p:spTree>
    <p:extLst>
      <p:ext uri="{BB962C8B-B14F-4D97-AF65-F5344CB8AC3E}">
        <p14:creationId xmlns:p14="http://schemas.microsoft.com/office/powerpoint/2010/main" val="693116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b="1" u="sng" dirty="0">
                <a:latin typeface="Times New Roman" panose="02020603050405020304" pitchFamily="18" charset="0"/>
                <a:cs typeface="Times New Roman" panose="02020603050405020304" pitchFamily="18" charset="0"/>
              </a:rPr>
              <a:t>Weighting Algorithms</a:t>
            </a:r>
            <a:endParaRPr lang="en-US" sz="3600" b="1" u="sng"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Text Placeholder 2"/>
              <p:cNvSpPr>
                <a:spLocks noGrp="1"/>
              </p:cNvSpPr>
              <p:nvPr>
                <p:ph type="body" idx="1"/>
              </p:nvPr>
            </p:nvSpPr>
            <p:spPr>
              <a:xfrm>
                <a:off x="1423113" y="1896873"/>
                <a:ext cx="9610000" cy="3676800"/>
              </a:xfrm>
            </p:spPr>
            <p:txBody>
              <a:bodyPr/>
              <a:lstStyle/>
              <a:p>
                <a:r>
                  <a:rPr lang="en-GB" sz="2400" dirty="0">
                    <a:latin typeface="Times New Roman" panose="02020603050405020304" pitchFamily="18" charset="0"/>
                    <a:cs typeface="Times New Roman" panose="02020603050405020304" pitchFamily="18" charset="0"/>
                  </a:rPr>
                  <a:t>Simple Averaging Method</a:t>
                </a:r>
              </a:p>
              <a:p>
                <a:pPr>
                  <a:buNone/>
                </a:pPr>
                <a:endParaRPr lang="en-US"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Trimmed Average Method</a:t>
                </a:r>
                <a:endParaRPr lang="en-US" sz="2400" i="1" dirty="0">
                  <a:latin typeface="Times New Roman" panose="02020603050405020304" pitchFamily="18" charset="0"/>
                  <a:cs typeface="Times New Roman" panose="02020603050405020304" pitchFamily="18" charset="0"/>
                </a:endParaRPr>
              </a:p>
              <a:p>
                <a:pPr>
                  <a:buNone/>
                </a:pPr>
                <a:endParaRPr lang="en-US" sz="2400" i="1"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Simple Weighted Average Mean ( </a:t>
                </a:r>
                <a14:m>
                  <m:oMath xmlns:m="http://schemas.openxmlformats.org/officeDocument/2006/math">
                    <m:sSub>
                      <m:sSubPr>
                        <m:ctrlPr>
                          <a:rPr lang="en-IN" sz="2400" b="0" i="1" dirty="0" smtClean="0">
                            <a:latin typeface="Cambria Math" panose="02040503050406030204" pitchFamily="18" charset="0"/>
                          </a:rPr>
                        </m:ctrlPr>
                      </m:sSubPr>
                      <m:e>
                        <m:r>
                          <a:rPr lang="en-US" sz="2400" i="1" dirty="0" smtClean="0">
                            <a:latin typeface="Cambria Math" panose="02040503050406030204" pitchFamily="18" charset="0"/>
                          </a:rPr>
                          <m:t>𝑤</m:t>
                        </m:r>
                      </m:e>
                      <m:sub>
                        <m:r>
                          <a:rPr lang="en-US" sz="2400" i="1" dirty="0" smtClean="0">
                            <a:latin typeface="Cambria Math" panose="02040503050406030204" pitchFamily="18" charset="0"/>
                          </a:rPr>
                          <m:t>𝑖</m:t>
                        </m:r>
                      </m:sub>
                    </m:sSub>
                    <m:r>
                      <a:rPr lang="en-US" sz="2400" i="1" dirty="0" smtClean="0">
                        <a:latin typeface="Cambria Math" panose="02040503050406030204" pitchFamily="18" charset="0"/>
                      </a:rPr>
                      <m:t> = </m:t>
                    </m:r>
                    <m:f>
                      <m:fPr>
                        <m:ctrlPr>
                          <a:rPr lang="en-IN" sz="2400" b="0" i="1" dirty="0" smtClean="0">
                            <a:latin typeface="Cambria Math" panose="02040503050406030204" pitchFamily="18" charset="0"/>
                          </a:rPr>
                        </m:ctrlPr>
                      </m:fPr>
                      <m:num>
                        <m:r>
                          <a:rPr lang="en-US" sz="2400" i="1" dirty="0">
                            <a:latin typeface="Cambria Math" panose="02040503050406030204" pitchFamily="18" charset="0"/>
                          </a:rPr>
                          <m:t>𝑖</m:t>
                        </m:r>
                      </m:num>
                      <m:den>
                        <m:r>
                          <m:rPr>
                            <m:sty m:val="p"/>
                          </m:rPr>
                          <a:rPr lang="el-GR" sz="2400" i="0" dirty="0" smtClean="0">
                            <a:latin typeface="Cambria Math" panose="02040503050406030204" pitchFamily="18" charset="0"/>
                          </a:rPr>
                          <m:t>Σ</m:t>
                        </m:r>
                        <m:r>
                          <a:rPr lang="en-US" sz="2400" i="1" dirty="0" smtClean="0">
                            <a:latin typeface="Cambria Math" panose="02040503050406030204" pitchFamily="18" charset="0"/>
                          </a:rPr>
                          <m:t>𝑖</m:t>
                        </m:r>
                      </m:den>
                    </m:f>
                    <m:r>
                      <a:rPr lang="en-IN" sz="2400" b="0" i="1" dirty="0" smtClean="0">
                        <a:latin typeface="Cambria Math" panose="02040503050406030204" pitchFamily="18" charset="0"/>
                      </a:rPr>
                      <m:t> </m:t>
                    </m:r>
                    <m:r>
                      <a:rPr lang="en-US" sz="2400" i="1" dirty="0" smtClean="0">
                        <a:latin typeface="Cambria Math" panose="02040503050406030204" pitchFamily="18" charset="0"/>
                      </a:rPr>
                      <m:t>  </m:t>
                    </m:r>
                  </m:oMath>
                </a14:m>
                <a:r>
                  <a:rPr lang="en-US" sz="2400" i="1" dirty="0">
                    <a:latin typeface="Times New Roman" panose="02020603050405020304" pitchFamily="18" charset="0"/>
                    <a:cs typeface="Times New Roman" panose="02020603050405020304" pitchFamily="18" charset="0"/>
                  </a:rPr>
                  <a:t> ;   𝑖:1 to n)</a:t>
                </a:r>
              </a:p>
              <a:p>
                <a:pPr>
                  <a:buNone/>
                </a:pP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OLSE Method</a:t>
                </a:r>
              </a:p>
              <a:p>
                <a:pPr marL="101598" indent="0">
                  <a:buNone/>
                </a:pPr>
                <a:endParaRPr lang="en-GB" sz="2400" dirty="0">
                  <a:latin typeface="Times New Roman" panose="02020603050405020304" pitchFamily="18" charset="0"/>
                  <a:cs typeface="Times New Roman" panose="02020603050405020304" pitchFamily="18" charset="0"/>
                </a:endParaRPr>
              </a:p>
              <a:p>
                <a:r>
                  <a:rPr lang="en-GB" sz="2400" dirty="0" err="1">
                    <a:latin typeface="Times New Roman" panose="02020603050405020304" pitchFamily="18" charset="0"/>
                    <a:cs typeface="Times New Roman" panose="02020603050405020304" pitchFamily="18" charset="0"/>
                  </a:rPr>
                  <a:t>Var-Cov</a:t>
                </a:r>
                <a:r>
                  <a:rPr lang="en-GB" sz="2400" dirty="0">
                    <a:latin typeface="Times New Roman" panose="02020603050405020304" pitchFamily="18" charset="0"/>
                    <a:cs typeface="Times New Roman" panose="02020603050405020304" pitchFamily="18" charset="0"/>
                  </a:rPr>
                  <a:t> Method</a:t>
                </a:r>
                <a:endParaRPr lang="en-US" sz="2400" dirty="0">
                  <a:latin typeface="Times New Roman" panose="02020603050405020304" pitchFamily="18" charset="0"/>
                  <a:cs typeface="Times New Roman" panose="02020603050405020304" pitchFamily="18" charset="0"/>
                </a:endParaRPr>
              </a:p>
              <a:p>
                <a:endParaRPr lang="en-GB" dirty="0"/>
              </a:p>
              <a:p>
                <a:pPr>
                  <a:buNone/>
                </a:pPr>
                <a:r>
                  <a:rPr lang="en-GB" dirty="0"/>
                  <a:t>            </a:t>
                </a:r>
              </a:p>
              <a:p>
                <a:pPr>
                  <a:buNone/>
                </a:pPr>
                <a:endParaRPr lang="en-GB" baseline="-25000" dirty="0"/>
              </a:p>
              <a:p>
                <a:pPr>
                  <a:buNone/>
                </a:pPr>
                <a:endParaRPr lang="en-GB" baseline="-25000" dirty="0"/>
              </a:p>
            </p:txBody>
          </p:sp>
        </mc:Choice>
        <mc:Fallback>
          <p:sp>
            <p:nvSpPr>
              <p:cNvPr id="3" name="Text Placeholder 2"/>
              <p:cNvSpPr>
                <a:spLocks noGrp="1" noRot="1" noChangeAspect="1" noMove="1" noResize="1" noEditPoints="1" noAdjustHandles="1" noChangeArrowheads="1" noChangeShapeType="1" noTextEdit="1"/>
              </p:cNvSpPr>
              <p:nvPr>
                <p:ph type="body" idx="1"/>
              </p:nvPr>
            </p:nvSpPr>
            <p:spPr>
              <a:xfrm>
                <a:off x="1423113" y="1896873"/>
                <a:ext cx="9610000" cy="3676800"/>
              </a:xfrm>
              <a:blipFill rotWithShape="0">
                <a:blip r:embed="rId2"/>
                <a:stretch>
                  <a:fillRect l="-698" t="-3483"/>
                </a:stretch>
              </a:blipFill>
            </p:spPr>
            <p:txBody>
              <a:bodyPr/>
              <a:lstStyle/>
              <a:p>
                <a:r>
                  <a:rPr lang="en-IN">
                    <a:noFill/>
                  </a:rPr>
                  <a:t> </a:t>
                </a:r>
              </a:p>
            </p:txBody>
          </p:sp>
        </mc:Fallback>
      </mc:AlternateContent>
    </p:spTree>
    <p:extLst>
      <p:ext uri="{BB962C8B-B14F-4D97-AF65-F5344CB8AC3E}">
        <p14:creationId xmlns:p14="http://schemas.microsoft.com/office/powerpoint/2010/main" val="3941216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223" y="1171273"/>
            <a:ext cx="10060227" cy="2004743"/>
          </a:xfrm>
        </p:spPr>
        <p:txBody>
          <a:bodyPr/>
          <a:lstStyle/>
          <a:p>
            <a:r>
              <a:rPr lang="en-US" sz="2800" b="1" dirty="0" smtClean="0">
                <a:latin typeface="Times New Roman" panose="02020603050405020304" pitchFamily="18" charset="0"/>
                <a:cs typeface="Times New Roman" panose="02020603050405020304" pitchFamily="18" charset="0"/>
              </a:rPr>
              <a:t> BAGGED BASE TIME SERIES</a:t>
            </a:r>
            <a:r>
              <a:rPr lang="en-US" sz="2800" b="1" dirty="0" smtClean="0">
                <a:latin typeface="Times New Roman" panose="02020603050405020304" pitchFamily="18" charset="0"/>
                <a:cs typeface="Times New Roman" panose="02020603050405020304" pitchFamily="18" charset="0"/>
              </a:rPr>
              <a:t>:</a:t>
            </a:r>
            <a:br>
              <a:rPr lang="en-US" sz="2800" b="1" dirty="0" smtClean="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Bagging also known as Bootstrap Aggregating is an ensemble technique used to improve the accuracy and robustness of the time series models. Bagged method aims to train the time series model on different random bootstrap samples of the training data and then combine their predictions</a:t>
            </a:r>
            <a:r>
              <a:rPr lang="en-US" sz="2800" b="1" dirty="0" smtClean="0">
                <a:latin typeface="Times New Roman" panose="02020603050405020304" pitchFamily="18" charset="0"/>
                <a:cs typeface="Times New Roman" panose="02020603050405020304" pitchFamily="18" charset="0"/>
              </a:rPr>
              <a:t/>
            </a:r>
            <a:br>
              <a:rPr lang="en-US" sz="2800" b="1" dirty="0" smtClean="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1447223" y="3899347"/>
            <a:ext cx="9610000" cy="1218563"/>
          </a:xfrm>
          <a:prstGeom prst="rect">
            <a:avLst/>
          </a:prstGeom>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3200"/>
              <a:buNone/>
              <a:defRPr sz="4400" kern="1200">
                <a:solidFill>
                  <a:schemeClr val="tx1"/>
                </a:solidFill>
                <a:latin typeface="+mj-lt"/>
                <a:ea typeface="+mj-ea"/>
                <a:cs typeface="+mj-cs"/>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sz="2800" b="1" dirty="0" smtClean="0">
                <a:latin typeface="Times New Roman" panose="02020603050405020304" pitchFamily="18" charset="0"/>
                <a:cs typeface="Times New Roman" panose="02020603050405020304" pitchFamily="18" charset="0"/>
              </a:rPr>
              <a:t> BAGGED HYBRID TIME SERIES</a:t>
            </a:r>
            <a:r>
              <a:rPr lang="en-US" sz="2800" b="1" dirty="0" smtClean="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A bagged hybrid model is an ensemble technique that combines the principles of bagging (Bootstrap Aggregating) and hybrid modelling</a:t>
            </a:r>
            <a:r>
              <a:rPr lang="en-US" sz="2800" b="1" dirty="0" smtClean="0">
                <a:latin typeface="Times New Roman" panose="02020603050405020304" pitchFamily="18" charset="0"/>
                <a:cs typeface="Times New Roman" panose="02020603050405020304" pitchFamily="18" charset="0"/>
              </a:rPr>
              <a:t/>
            </a:r>
            <a:br>
              <a:rPr lang="en-US" sz="2800" b="1" dirty="0" smtClean="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4970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latin typeface="Times New Roman" panose="02020603050405020304" pitchFamily="18" charset="0"/>
                <a:cs typeface="Times New Roman" panose="02020603050405020304" pitchFamily="18" charset="0"/>
              </a:rPr>
              <a:t>FORECAST PERFORMANCE</a:t>
            </a:r>
            <a:endParaRPr lang="en-IN"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Text Placeholder 2"/>
              <p:cNvSpPr>
                <a:spLocks noGrp="1"/>
              </p:cNvSpPr>
              <p:nvPr>
                <p:ph type="body" idx="1"/>
              </p:nvPr>
            </p:nvSpPr>
            <p:spPr>
              <a:xfrm>
                <a:off x="1392633" y="1957832"/>
                <a:ext cx="9610000" cy="4101773"/>
              </a:xfrm>
            </p:spPr>
            <p:txBody>
              <a:bodyPr/>
              <a:lstStyle/>
              <a:p>
                <a:pPr marL="101598" indent="0">
                  <a:buNone/>
                </a:pPr>
                <a:r>
                  <a:rPr lang="en-IN" sz="1800" b="1" dirty="0" smtClean="0">
                    <a:latin typeface="Times New Roman" panose="02020603050405020304" pitchFamily="18" charset="0"/>
                    <a:cs typeface="Times New Roman" panose="02020603050405020304" pitchFamily="18" charset="0"/>
                  </a:rPr>
                  <a:t>1)</a:t>
                </a:r>
                <a:r>
                  <a:rPr lang="en-IN" sz="1800" b="1" u="sng" dirty="0" smtClean="0">
                    <a:latin typeface="Times New Roman" panose="02020603050405020304" pitchFamily="18" charset="0"/>
                    <a:cs typeface="Times New Roman" panose="02020603050405020304" pitchFamily="18" charset="0"/>
                  </a:rPr>
                  <a:t>Root </a:t>
                </a:r>
                <a:r>
                  <a:rPr lang="en-IN" sz="1800" b="1" u="sng" dirty="0">
                    <a:latin typeface="Times New Roman" panose="02020603050405020304" pitchFamily="18" charset="0"/>
                    <a:cs typeface="Times New Roman" panose="02020603050405020304" pitchFamily="18" charset="0"/>
                  </a:rPr>
                  <a:t>Mean Square Error (RMSE): </a:t>
                </a:r>
                <a:r>
                  <a:rPr lang="en-IN" sz="1800" dirty="0">
                    <a:latin typeface="Times New Roman" panose="02020603050405020304" pitchFamily="18" charset="0"/>
                    <a:cs typeface="Times New Roman" panose="02020603050405020304" pitchFamily="18" charset="0"/>
                  </a:rPr>
                  <a:t> It is calculated by taking the square root of the mean of the squared differences between the actual values and the predictions of the model</a:t>
                </a:r>
                <a:r>
                  <a:rPr lang="en-IN" sz="1800" dirty="0" smtClean="0">
                    <a:latin typeface="Times New Roman" panose="02020603050405020304" pitchFamily="18" charset="0"/>
                    <a:cs typeface="Times New Roman" panose="02020603050405020304" pitchFamily="18" charset="0"/>
                  </a:rPr>
                  <a:t>.</a:t>
                </a:r>
              </a:p>
              <a:p>
                <a:pPr marL="101598" indent="0">
                  <a:buNone/>
                </a:pPr>
                <a:r>
                  <a:rPr lang="en-IN" sz="1800" dirty="0" smtClean="0">
                    <a:latin typeface="Times New Roman" panose="02020603050405020304" pitchFamily="18" charset="0"/>
                    <a:cs typeface="Times New Roman" panose="02020603050405020304" pitchFamily="18" charset="0"/>
                  </a:rPr>
                  <a:t>RMSE=</a:t>
                </a:r>
                <a14:m>
                  <m:oMath xmlns:m="http://schemas.openxmlformats.org/officeDocument/2006/math">
                    <m:rad>
                      <m:radPr>
                        <m:degHide m:val="on"/>
                        <m:ctrlPr>
                          <a:rPr lang="en-IN" sz="1800" i="1"/>
                        </m:ctrlPr>
                      </m:radPr>
                      <m:deg/>
                      <m:e>
                        <m:f>
                          <m:fPr>
                            <m:ctrlPr>
                              <a:rPr lang="en-IN" sz="1800" i="1"/>
                            </m:ctrlPr>
                          </m:fPr>
                          <m:num>
                            <m:r>
                              <a:rPr lang="en-IN" sz="1800" i="1"/>
                              <m:t>1</m:t>
                            </m:r>
                          </m:num>
                          <m:den>
                            <m:r>
                              <a:rPr lang="en-IN" sz="1800" i="1"/>
                              <m:t>𝑛</m:t>
                            </m:r>
                          </m:den>
                        </m:f>
                        <m:nary>
                          <m:naryPr>
                            <m:chr m:val="∑"/>
                            <m:limLoc m:val="undOvr"/>
                            <m:grow m:val="on"/>
                            <m:supHide m:val="on"/>
                            <m:ctrlPr>
                              <a:rPr lang="en-IN" sz="1800" i="1"/>
                            </m:ctrlPr>
                          </m:naryPr>
                          <m:sub>
                            <m:r>
                              <a:rPr lang="en-IN" sz="1800" i="1"/>
                              <m:t>𝑖</m:t>
                            </m:r>
                            <m:r>
                              <a:rPr lang="en-IN" sz="1800" i="1"/>
                              <m:t>=1</m:t>
                            </m:r>
                          </m:sub>
                          <m:sup/>
                          <m:e>
                            <m:sSup>
                              <m:sSupPr>
                                <m:ctrlPr>
                                  <a:rPr lang="en-IN" sz="1800" i="1"/>
                                </m:ctrlPr>
                              </m:sSupPr>
                              <m:e>
                                <m:d>
                                  <m:dPr>
                                    <m:ctrlPr>
                                      <a:rPr lang="en-IN" sz="1800" i="1"/>
                                    </m:ctrlPr>
                                  </m:dPr>
                                  <m:e>
                                    <m:sSub>
                                      <m:sSubPr>
                                        <m:ctrlPr>
                                          <a:rPr lang="en-IN" sz="1800" i="1"/>
                                        </m:ctrlPr>
                                      </m:sSubPr>
                                      <m:e>
                                        <m:r>
                                          <a:rPr lang="en-IN" sz="1800" i="1"/>
                                          <m:t>𝑦</m:t>
                                        </m:r>
                                      </m:e>
                                      <m:sub>
                                        <m:r>
                                          <a:rPr lang="en-IN" sz="1800" i="1"/>
                                          <m:t>𝑖</m:t>
                                        </m:r>
                                      </m:sub>
                                    </m:sSub>
                                    <m:r>
                                      <a:rPr lang="en-IN" sz="1800" i="1"/>
                                      <m:t>−</m:t>
                                    </m:r>
                                    <m:sSub>
                                      <m:sSubPr>
                                        <m:ctrlPr>
                                          <a:rPr lang="en-IN" sz="1800" i="1"/>
                                        </m:ctrlPr>
                                      </m:sSubPr>
                                      <m:e>
                                        <m:acc>
                                          <m:accPr>
                                            <m:chr m:val="̂"/>
                                            <m:ctrlPr>
                                              <a:rPr lang="en-IN" sz="1800" i="1"/>
                                            </m:ctrlPr>
                                          </m:accPr>
                                          <m:e>
                                            <m:r>
                                              <a:rPr lang="en-IN" sz="1800" i="1"/>
                                              <m:t>𝑦</m:t>
                                            </m:r>
                                          </m:e>
                                        </m:acc>
                                      </m:e>
                                      <m:sub>
                                        <m:r>
                                          <a:rPr lang="en-IN" sz="1800" i="1"/>
                                          <m:t>𝑖</m:t>
                                        </m:r>
                                      </m:sub>
                                    </m:sSub>
                                  </m:e>
                                </m:d>
                              </m:e>
                              <m:sup>
                                <m:r>
                                  <a:rPr lang="en-IN" sz="1800" i="1"/>
                                  <m:t>2</m:t>
                                </m:r>
                              </m:sup>
                            </m:sSup>
                          </m:e>
                        </m:nary>
                      </m:e>
                    </m:rad>
                  </m:oMath>
                </a14:m>
                <a:endParaRPr lang="en-IN" sz="1800" dirty="0" smtClean="0">
                  <a:latin typeface="Times New Roman" panose="02020603050405020304" pitchFamily="18" charset="0"/>
                  <a:cs typeface="Times New Roman" panose="02020603050405020304" pitchFamily="18" charset="0"/>
                </a:endParaRPr>
              </a:p>
              <a:p>
                <a:pPr marL="101598" indent="0">
                  <a:buNone/>
                </a:pPr>
                <a:endParaRPr lang="en-US" sz="1800" dirty="0">
                  <a:latin typeface="Times New Roman" panose="02020603050405020304" pitchFamily="18" charset="0"/>
                  <a:cs typeface="Times New Roman" panose="02020603050405020304" pitchFamily="18" charset="0"/>
                </a:endParaRPr>
              </a:p>
              <a:p>
                <a:pPr marL="101598" indent="0">
                  <a:buNone/>
                </a:pPr>
                <a:r>
                  <a:rPr lang="en-US" sz="1800" b="1" dirty="0" smtClean="0">
                    <a:latin typeface="Times New Roman" panose="02020603050405020304" pitchFamily="18" charset="0"/>
                    <a:cs typeface="Times New Roman" panose="02020603050405020304" pitchFamily="18" charset="0"/>
                  </a:rPr>
                  <a:t>2)</a:t>
                </a:r>
                <a:r>
                  <a:rPr lang="en-IN" sz="1800" b="1" dirty="0"/>
                  <a:t> </a:t>
                </a:r>
                <a:r>
                  <a:rPr lang="en-IN" sz="1800" b="1" u="sng" dirty="0"/>
                  <a:t>Mean absolute error (MAE)</a:t>
                </a:r>
                <a:r>
                  <a:rPr lang="en-IN" sz="1800" u="sng" dirty="0"/>
                  <a:t>: </a:t>
                </a:r>
                <a:r>
                  <a:rPr lang="en-IN" sz="1800" dirty="0"/>
                  <a:t>It is another common metric used to measure the accuracy of a time-series forecasting model. It is also called </a:t>
                </a:r>
                <a:r>
                  <a:rPr lang="en-IN" sz="1800" b="1" dirty="0"/>
                  <a:t>Mean Absolute Deviation (MAD</a:t>
                </a:r>
                <a:r>
                  <a:rPr lang="en-IN" sz="1800" b="1" dirty="0" smtClean="0"/>
                  <a:t>)</a:t>
                </a:r>
              </a:p>
              <a:p>
                <a:pPr marL="101598" indent="0">
                  <a:buNone/>
                </a:pPr>
                <a:r>
                  <a:rPr lang="en-IN" sz="1800" dirty="0" smtClean="0"/>
                  <a:t>MAE=</a:t>
                </a:r>
                <a14:m>
                  <m:oMath xmlns:m="http://schemas.openxmlformats.org/officeDocument/2006/math">
                    <m:f>
                      <m:fPr>
                        <m:ctrlPr>
                          <a:rPr lang="en-IN" sz="1800" i="1"/>
                        </m:ctrlPr>
                      </m:fPr>
                      <m:num>
                        <m:r>
                          <a:rPr lang="en-IN" sz="1800" b="1" i="1"/>
                          <m:t>𝟏</m:t>
                        </m:r>
                      </m:num>
                      <m:den>
                        <m:r>
                          <a:rPr lang="en-IN" sz="1800" b="1" i="1"/>
                          <m:t>𝒏</m:t>
                        </m:r>
                      </m:den>
                    </m:f>
                    <m:nary>
                      <m:naryPr>
                        <m:chr m:val="∑"/>
                        <m:limLoc m:val="undOvr"/>
                        <m:grow m:val="on"/>
                        <m:ctrlPr>
                          <a:rPr lang="en-IN" sz="1800" i="1"/>
                        </m:ctrlPr>
                      </m:naryPr>
                      <m:sub>
                        <m:r>
                          <a:rPr lang="en-IN" sz="1800" b="1" i="1"/>
                          <m:t>𝒊</m:t>
                        </m:r>
                        <m:r>
                          <a:rPr lang="en-IN" sz="1800" b="1" i="1"/>
                          <m:t>=</m:t>
                        </m:r>
                        <m:r>
                          <a:rPr lang="en-IN" sz="1800" b="1" i="1"/>
                          <m:t>𝟏</m:t>
                        </m:r>
                      </m:sub>
                      <m:sup>
                        <m:r>
                          <a:rPr lang="en-IN" sz="1800" b="1" i="1"/>
                          <m:t>𝒏</m:t>
                        </m:r>
                      </m:sup>
                      <m:e>
                        <m:d>
                          <m:dPr>
                            <m:begChr m:val="|"/>
                            <m:endChr m:val="|"/>
                            <m:ctrlPr>
                              <a:rPr lang="en-IN" sz="1800" i="1"/>
                            </m:ctrlPr>
                          </m:dPr>
                          <m:e>
                            <m:sSub>
                              <m:sSubPr>
                                <m:ctrlPr>
                                  <a:rPr lang="en-IN" sz="1800" i="1"/>
                                </m:ctrlPr>
                              </m:sSubPr>
                              <m:e>
                                <m:r>
                                  <a:rPr lang="en-IN" sz="1800" b="1" i="1"/>
                                  <m:t>𝒚</m:t>
                                </m:r>
                              </m:e>
                              <m:sub>
                                <m:r>
                                  <a:rPr lang="en-IN" sz="1800" b="1" i="1"/>
                                  <m:t>𝒊</m:t>
                                </m:r>
                              </m:sub>
                            </m:sSub>
                            <m:r>
                              <a:rPr lang="en-IN" sz="1800" b="1" i="1"/>
                              <m:t>−</m:t>
                            </m:r>
                            <m:sSub>
                              <m:sSubPr>
                                <m:ctrlPr>
                                  <a:rPr lang="en-IN" sz="1800" i="1"/>
                                </m:ctrlPr>
                              </m:sSubPr>
                              <m:e>
                                <m:acc>
                                  <m:accPr>
                                    <m:chr m:val="̂"/>
                                    <m:ctrlPr>
                                      <a:rPr lang="en-IN" sz="1800" i="1"/>
                                    </m:ctrlPr>
                                  </m:accPr>
                                  <m:e>
                                    <m:r>
                                      <a:rPr lang="en-IN" sz="1800" b="1" i="1"/>
                                      <m:t>𝒚</m:t>
                                    </m:r>
                                  </m:e>
                                </m:acc>
                              </m:e>
                              <m:sub>
                                <m:r>
                                  <a:rPr lang="en-IN" sz="1800" b="1" i="1"/>
                                  <m:t>𝒊</m:t>
                                </m:r>
                              </m:sub>
                            </m:sSub>
                          </m:e>
                        </m:d>
                      </m:e>
                    </m:nary>
                  </m:oMath>
                </a14:m>
                <a:endParaRPr lang="en-IN" sz="1800" dirty="0" smtClean="0">
                  <a:latin typeface="Times New Roman" panose="02020603050405020304" pitchFamily="18" charset="0"/>
                  <a:cs typeface="Times New Roman" panose="02020603050405020304" pitchFamily="18" charset="0"/>
                </a:endParaRPr>
              </a:p>
              <a:p>
                <a:pPr marL="101598" indent="0">
                  <a:buNone/>
                </a:pPr>
                <a:endParaRPr lang="en-US" sz="1800" b="1" dirty="0">
                  <a:latin typeface="Times New Roman" panose="02020603050405020304" pitchFamily="18" charset="0"/>
                  <a:cs typeface="Times New Roman" panose="02020603050405020304" pitchFamily="18" charset="0"/>
                </a:endParaRPr>
              </a:p>
              <a:p>
                <a:pPr marL="101598" indent="0">
                  <a:buNone/>
                </a:pPr>
                <a:r>
                  <a:rPr lang="en-US" sz="1800" b="1" dirty="0" smtClean="0">
                    <a:latin typeface="Times New Roman" panose="02020603050405020304" pitchFamily="18" charset="0"/>
                    <a:cs typeface="Times New Roman" panose="02020603050405020304" pitchFamily="18" charset="0"/>
                  </a:rPr>
                  <a:t>3) </a:t>
                </a:r>
                <a:r>
                  <a:rPr lang="en-US" sz="1800" b="1" u="sng" dirty="0" smtClean="0">
                    <a:latin typeface="Times New Roman" panose="02020603050405020304" pitchFamily="18" charset="0"/>
                    <a:cs typeface="Times New Roman" panose="02020603050405020304" pitchFamily="18" charset="0"/>
                  </a:rPr>
                  <a:t>Relative Range</a:t>
                </a:r>
                <a:r>
                  <a:rPr lang="en-US" sz="1800" dirty="0" smtClean="0">
                    <a:latin typeface="Times New Roman" panose="02020603050405020304" pitchFamily="18" charset="0"/>
                    <a:cs typeface="Times New Roman" panose="02020603050405020304" pitchFamily="18" charset="0"/>
                  </a:rPr>
                  <a:t>: </a:t>
                </a:r>
                <a:r>
                  <a:rPr lang="en-IN" sz="1800" dirty="0" smtClean="0"/>
                  <a:t>If </a:t>
                </a:r>
                <a:r>
                  <a:rPr lang="en-IN" sz="1800" dirty="0" smtClean="0"/>
                  <a:t>the </a:t>
                </a:r>
                <a:r>
                  <a:rPr lang="en-IN" sz="1800" dirty="0"/>
                  <a:t>RR for an indicator is at least 25%, then we conclude that corresponding best model has remarkably minimum RMSE when compared to other models for the same indicator.</a:t>
                </a:r>
                <a:r>
                  <a:rPr lang="en-IN" sz="1800" dirty="0"/>
                  <a:t> Let </a:t>
                </a: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𝐸</m:t>
                        </m:r>
                      </m:e>
                      <m:sub>
                        <m:r>
                          <a:rPr lang="en-IN" sz="1800" i="1">
                            <a:latin typeface="Cambria Math" panose="02040503050406030204" pitchFamily="18" charset="0"/>
                          </a:rPr>
                          <m:t>𝑖</m:t>
                        </m:r>
                      </m:sub>
                    </m:sSub>
                  </m:oMath>
                </a14:m>
                <a:r>
                  <a:rPr lang="en-IN" sz="1800" dirty="0"/>
                  <a:t> be the set of all RMSE values for </a:t>
                </a:r>
                <a14:m>
                  <m:oMath xmlns:m="http://schemas.openxmlformats.org/officeDocument/2006/math">
                    <m:sSup>
                      <m:sSupPr>
                        <m:ctrlPr>
                          <a:rPr lang="en-IN" sz="1800" i="1">
                            <a:latin typeface="Cambria Math" panose="02040503050406030204" pitchFamily="18" charset="0"/>
                          </a:rPr>
                        </m:ctrlPr>
                      </m:sSupPr>
                      <m:e>
                        <m:r>
                          <a:rPr lang="en-IN" sz="1800" i="1">
                            <a:latin typeface="Cambria Math" panose="02040503050406030204" pitchFamily="18" charset="0"/>
                          </a:rPr>
                          <m:t>𝑖</m:t>
                        </m:r>
                      </m:e>
                      <m:sup>
                        <m:r>
                          <a:rPr lang="en-IN" sz="1800" i="1">
                            <a:latin typeface="Cambria Math" panose="02040503050406030204" pitchFamily="18" charset="0"/>
                          </a:rPr>
                          <m:t>𝑡h</m:t>
                        </m:r>
                      </m:sup>
                    </m:sSup>
                  </m:oMath>
                </a14:m>
                <a:r>
                  <a:rPr lang="en-IN" sz="1800" dirty="0"/>
                  <a:t> indicator</a:t>
                </a:r>
              </a:p>
              <a:p>
                <a:pPr marL="101598" indent="0">
                  <a:buNone/>
                </a:pPr>
                <a:endParaRPr lang="en-US" sz="1800" dirty="0" smtClean="0">
                  <a:latin typeface="Times New Roman" panose="02020603050405020304" pitchFamily="18" charset="0"/>
                  <a:cs typeface="Times New Roman" panose="02020603050405020304" pitchFamily="18" charset="0"/>
                </a:endParaRPr>
              </a:p>
              <a:p>
                <a:pPr marL="101598" indent="0">
                  <a:buNone/>
                </a:pPr>
                <a14:m>
                  <m:oMathPara xmlns:m="http://schemas.openxmlformats.org/officeDocument/2006/math">
                    <m:oMathParaPr>
                      <m:jc m:val="centerGroup"/>
                    </m:oMathParaPr>
                    <m:oMath xmlns:m="http://schemas.openxmlformats.org/officeDocument/2006/math">
                      <m:r>
                        <a:rPr lang="en-IN" sz="1800" i="1"/>
                        <m:t>𝑅</m:t>
                      </m:r>
                      <m:sSub>
                        <m:sSubPr>
                          <m:ctrlPr>
                            <a:rPr lang="en-IN" sz="1800" i="1"/>
                          </m:ctrlPr>
                        </m:sSubPr>
                        <m:e>
                          <m:r>
                            <a:rPr lang="en-IN" sz="1800" i="1"/>
                            <m:t>𝑅</m:t>
                          </m:r>
                        </m:e>
                        <m:sub>
                          <m:r>
                            <a:rPr lang="en-IN" sz="1800" i="1"/>
                            <m:t>𝑖</m:t>
                          </m:r>
                        </m:sub>
                      </m:sSub>
                      <m:r>
                        <a:rPr lang="en-IN" sz="1800" i="1"/>
                        <m:t>=</m:t>
                      </m:r>
                      <m:f>
                        <m:fPr>
                          <m:ctrlPr>
                            <a:rPr lang="en-IN" sz="1800" i="1"/>
                          </m:ctrlPr>
                        </m:fPr>
                        <m:num>
                          <m:r>
                            <a:rPr lang="en-IN" sz="1800" i="1"/>
                            <m:t>𝑀𝑎𝑥</m:t>
                          </m:r>
                          <m:d>
                            <m:dPr>
                              <m:ctrlPr>
                                <a:rPr lang="en-IN" sz="1800" i="1"/>
                              </m:ctrlPr>
                            </m:dPr>
                            <m:e>
                              <m:sSub>
                                <m:sSubPr>
                                  <m:ctrlPr>
                                    <a:rPr lang="en-IN" sz="1800" i="1"/>
                                  </m:ctrlPr>
                                </m:sSubPr>
                                <m:e>
                                  <m:r>
                                    <a:rPr lang="en-IN" sz="1800" i="1"/>
                                    <m:t>𝐸</m:t>
                                  </m:r>
                                </m:e>
                                <m:sub>
                                  <m:r>
                                    <a:rPr lang="en-IN" sz="1800" i="1"/>
                                    <m:t>𝑖</m:t>
                                  </m:r>
                                </m:sub>
                              </m:sSub>
                            </m:e>
                          </m:d>
                          <m:r>
                            <a:rPr lang="en-IN" sz="1800" i="1"/>
                            <m:t>−</m:t>
                          </m:r>
                          <m:r>
                            <a:rPr lang="en-IN" sz="1800" i="1"/>
                            <m:t>𝑀𝑖𝑛</m:t>
                          </m:r>
                          <m:d>
                            <m:dPr>
                              <m:ctrlPr>
                                <a:rPr lang="en-IN" sz="1800" i="1"/>
                              </m:ctrlPr>
                            </m:dPr>
                            <m:e>
                              <m:sSub>
                                <m:sSubPr>
                                  <m:ctrlPr>
                                    <a:rPr lang="en-IN" sz="1800" i="1"/>
                                  </m:ctrlPr>
                                </m:sSubPr>
                                <m:e>
                                  <m:r>
                                    <a:rPr lang="en-IN" sz="1800" i="1"/>
                                    <m:t>𝐸</m:t>
                                  </m:r>
                                </m:e>
                                <m:sub>
                                  <m:r>
                                    <a:rPr lang="en-IN" sz="1800" i="1"/>
                                    <m:t>𝑖</m:t>
                                  </m:r>
                                </m:sub>
                              </m:sSub>
                            </m:e>
                          </m:d>
                        </m:num>
                        <m:den>
                          <m:r>
                            <a:rPr lang="en-IN" sz="1800" i="1"/>
                            <m:t>𝑀𝑎𝑥</m:t>
                          </m:r>
                          <m:r>
                            <a:rPr lang="en-IN" sz="1800" i="1"/>
                            <m:t>(</m:t>
                          </m:r>
                          <m:sSub>
                            <m:sSubPr>
                              <m:ctrlPr>
                                <a:rPr lang="en-IN" sz="1800" i="1"/>
                              </m:ctrlPr>
                            </m:sSubPr>
                            <m:e>
                              <m:r>
                                <a:rPr lang="en-IN" sz="1800" i="1"/>
                                <m:t>𝐸</m:t>
                              </m:r>
                            </m:e>
                            <m:sub>
                              <m:r>
                                <a:rPr lang="en-IN" sz="1800" i="1"/>
                                <m:t>𝑖</m:t>
                              </m:r>
                            </m:sub>
                          </m:sSub>
                          <m:r>
                            <a:rPr lang="en-IN" sz="1800" i="1"/>
                            <m:t>)</m:t>
                          </m:r>
                        </m:den>
                      </m:f>
                      <m:r>
                        <a:rPr lang="en-IN" sz="1800" i="1"/>
                        <m:t>, </m:t>
                      </m:r>
                      <m:r>
                        <a:rPr lang="en-IN" sz="1800" i="1"/>
                        <m:t>𝑖</m:t>
                      </m:r>
                      <m:r>
                        <a:rPr lang="en-IN" sz="1800" i="1"/>
                        <m:t>=1,2,….12</m:t>
                      </m:r>
                    </m:oMath>
                  </m:oMathPara>
                </a14:m>
                <a:endParaRPr lang="en-IN" sz="1800" dirty="0">
                  <a:latin typeface="Times New Roman" panose="02020603050405020304" pitchFamily="18" charset="0"/>
                  <a:cs typeface="Times New Roman" panose="02020603050405020304" pitchFamily="18" charset="0"/>
                </a:endParaRPr>
              </a:p>
            </p:txBody>
          </p:sp>
        </mc:Choice>
        <mc:Fallback>
          <p:sp>
            <p:nvSpPr>
              <p:cNvPr id="3" name="Text Placeholder 2"/>
              <p:cNvSpPr>
                <a:spLocks noGrp="1" noRot="1" noChangeAspect="1" noMove="1" noResize="1" noEditPoints="1" noAdjustHandles="1" noChangeArrowheads="1" noChangeShapeType="1" noTextEdit="1"/>
              </p:cNvSpPr>
              <p:nvPr>
                <p:ph type="body" idx="1"/>
              </p:nvPr>
            </p:nvSpPr>
            <p:spPr>
              <a:xfrm>
                <a:off x="1392633" y="1957832"/>
                <a:ext cx="9610000" cy="4101773"/>
              </a:xfrm>
              <a:blipFill rotWithShape="0">
                <a:blip r:embed="rId2"/>
                <a:stretch>
                  <a:fillRect l="-380" t="-2526" r="-254"/>
                </a:stretch>
              </a:blipFill>
            </p:spPr>
            <p:txBody>
              <a:bodyPr/>
              <a:lstStyle/>
              <a:p>
                <a:r>
                  <a:rPr lang="en-IN">
                    <a:noFill/>
                  </a:rPr>
                  <a:t> </a:t>
                </a:r>
              </a:p>
            </p:txBody>
          </p:sp>
        </mc:Fallback>
      </mc:AlternateContent>
    </p:spTree>
    <p:extLst>
      <p:ext uri="{BB962C8B-B14F-4D97-AF65-F5344CB8AC3E}">
        <p14:creationId xmlns:p14="http://schemas.microsoft.com/office/powerpoint/2010/main" val="4275973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8317676A-5708-4035-1628-AE594165BFB5}"/>
              </a:ext>
            </a:extLst>
          </p:cNvPr>
          <p:cNvSpPr>
            <a:spLocks noGrp="1"/>
          </p:cNvSpPr>
          <p:nvPr>
            <p:ph type="body" idx="1"/>
          </p:nvPr>
        </p:nvSpPr>
        <p:spPr>
          <a:xfrm>
            <a:off x="2584278" y="2517939"/>
            <a:ext cx="6758400" cy="1822122"/>
          </a:xfrm>
        </p:spPr>
        <p:txBody>
          <a:bodyPr/>
          <a:lstStyle/>
          <a:p>
            <a:r>
              <a:rPr lang="en-US" b="0" i="0" dirty="0">
                <a:solidFill>
                  <a:schemeClr val="bg1"/>
                </a:solidFill>
                <a:effectLst/>
                <a:latin typeface="Google Sans"/>
              </a:rPr>
              <a:t>“All models are wrong, some are useful.”</a:t>
            </a:r>
          </a:p>
          <a:p>
            <a:endParaRPr lang="en-US" i="0" dirty="0">
              <a:solidFill>
                <a:schemeClr val="bg1"/>
              </a:solidFill>
              <a:latin typeface="Google Sans"/>
            </a:endParaRPr>
          </a:p>
          <a:p>
            <a:pPr marL="152396" indent="0">
              <a:buNone/>
            </a:pPr>
            <a:r>
              <a:rPr lang="en-US" i="0" dirty="0">
                <a:solidFill>
                  <a:schemeClr val="bg1"/>
                </a:solidFill>
                <a:latin typeface="Google Sans"/>
              </a:rPr>
              <a:t>- </a:t>
            </a:r>
            <a:r>
              <a:rPr lang="en-US" b="0" i="0" dirty="0">
                <a:solidFill>
                  <a:schemeClr val="bg1"/>
                </a:solidFill>
                <a:effectLst/>
                <a:latin typeface="Google Sans"/>
              </a:rPr>
              <a:t>George E. P. Box</a:t>
            </a:r>
            <a:endParaRPr lang="en-US" dirty="0">
              <a:solidFill>
                <a:schemeClr val="bg1"/>
              </a:solidFill>
            </a:endParaRPr>
          </a:p>
        </p:txBody>
      </p:sp>
    </p:spTree>
    <p:extLst>
      <p:ext uri="{BB962C8B-B14F-4D97-AF65-F5344CB8AC3E}">
        <p14:creationId xmlns:p14="http://schemas.microsoft.com/office/powerpoint/2010/main" val="30680085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48169" y="2920621"/>
            <a:ext cx="7301552" cy="764841"/>
          </a:xfrm>
        </p:spPr>
        <p:txBody>
          <a:bodyPr/>
          <a:lstStyle/>
          <a:p>
            <a:r>
              <a:rPr lang="en-US" sz="4000" b="1" dirty="0" smtClean="0">
                <a:latin typeface="Times New Roman" panose="02020603050405020304" pitchFamily="18" charset="0"/>
                <a:cs typeface="Times New Roman" panose="02020603050405020304" pitchFamily="18" charset="0"/>
              </a:rPr>
              <a:t>ANALYSIS AND DISCUSSION</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7027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54047761"/>
              </p:ext>
            </p:extLst>
          </p:nvPr>
        </p:nvGraphicFramePr>
        <p:xfrm>
          <a:off x="1815065" y="1351127"/>
          <a:ext cx="8270630" cy="3856423"/>
        </p:xfrm>
        <a:graphic>
          <a:graphicData uri="http://schemas.openxmlformats.org/drawingml/2006/table">
            <a:tbl>
              <a:tblPr firstRow="1" firstCol="1" bandRow="1"/>
              <a:tblGrid>
                <a:gridCol w="1087694"/>
                <a:gridCol w="1277197"/>
                <a:gridCol w="1304887"/>
                <a:gridCol w="1466700"/>
                <a:gridCol w="1432953"/>
                <a:gridCol w="1701199"/>
              </a:tblGrid>
              <a:tr h="519498">
                <a:tc>
                  <a:txBody>
                    <a:bodyPr/>
                    <a:lstStyle/>
                    <a:p>
                      <a:pPr algn="just">
                        <a:lnSpc>
                          <a:spcPct val="150000"/>
                        </a:lnSpc>
                        <a:spcAft>
                          <a:spcPts val="0"/>
                        </a:spcAft>
                      </a:pPr>
                      <a:r>
                        <a:rPr lang="en-IN" sz="1200" kern="100" dirty="0">
                          <a:effectLst/>
                          <a:latin typeface="Times New Roman" panose="02020603050405020304" pitchFamily="18" charset="0"/>
                          <a:ea typeface="Calibri" panose="020F0502020204030204" pitchFamily="34" charset="0"/>
                          <a:cs typeface="Arial" panose="020B0604020202020204" pitchFamily="34" charset="0"/>
                        </a:rPr>
                        <a:t>Indicator</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Mean</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Standard deviation</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Skewness</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Excess Kurtosis</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Shapiro-Wilk</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P -value</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4160">
                <a:tc>
                  <a:txBody>
                    <a:bodyPr/>
                    <a:lstStyle/>
                    <a:p>
                      <a:pPr algn="just">
                        <a:lnSpc>
                          <a:spcPct val="150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13.76309</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4.57594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0.49617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dirty="0">
                          <a:effectLst/>
                          <a:latin typeface="Times New Roman" panose="02020603050405020304" pitchFamily="18" charset="0"/>
                          <a:ea typeface="Calibri" panose="020F0502020204030204" pitchFamily="34" charset="0"/>
                          <a:cs typeface="Arial" panose="020B0604020202020204" pitchFamily="34" charset="0"/>
                        </a:rPr>
                        <a:t>-0.8028</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9.201e-07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145">
                <a:tc>
                  <a:txBody>
                    <a:bodyPr/>
                    <a:lstStyle/>
                    <a:p>
                      <a:pPr algn="just">
                        <a:lnSpc>
                          <a:spcPct val="150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4.83715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0.66015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-0.80592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-0.45392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3.012e-10</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4160">
                <a:tc>
                  <a:txBody>
                    <a:bodyPr/>
                    <a:lstStyle/>
                    <a:p>
                      <a:pPr algn="just">
                        <a:lnSpc>
                          <a:spcPct val="150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dirty="0">
                          <a:effectLst/>
                          <a:latin typeface="Times New Roman" panose="02020603050405020304" pitchFamily="18" charset="0"/>
                          <a:ea typeface="Calibri" panose="020F0502020204030204" pitchFamily="34" charset="0"/>
                          <a:cs typeface="Arial" panose="020B0604020202020204" pitchFamily="34" charset="0"/>
                        </a:rPr>
                        <a:t>27108.18166</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13564.8503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0.95656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0.11437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1.187e-08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4160">
                <a:tc>
                  <a:txBody>
                    <a:bodyPr/>
                    <a:lstStyle/>
                    <a:p>
                      <a:pPr algn="just">
                        <a:lnSpc>
                          <a:spcPct val="150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6.42843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1.38352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-0.32504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-0.93876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2.026e-07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145">
                <a:tc>
                  <a:txBody>
                    <a:bodyPr/>
                    <a:lstStyle/>
                    <a:p>
                      <a:pPr algn="just">
                        <a:lnSpc>
                          <a:spcPct val="150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59.17185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12.08179</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-0.0425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-1.33668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6.548e-09</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r>
              <a:tr h="264160">
                <a:tc>
                  <a:txBody>
                    <a:bodyPr/>
                    <a:lstStyle/>
                    <a:p>
                      <a:pPr algn="just">
                        <a:lnSpc>
                          <a:spcPct val="150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dirty="0">
                          <a:effectLst/>
                          <a:latin typeface="Times New Roman" panose="02020603050405020304" pitchFamily="18" charset="0"/>
                          <a:ea typeface="Calibri" panose="020F0502020204030204" pitchFamily="34" charset="0"/>
                          <a:cs typeface="Arial" panose="020B0604020202020204" pitchFamily="34" charset="0"/>
                        </a:rPr>
                        <a:t>6.72439</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2.51208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0.27414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-0.58206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0.007594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145">
                <a:tc>
                  <a:txBody>
                    <a:bodyPr/>
                    <a:lstStyle/>
                    <a:p>
                      <a:pPr algn="just">
                        <a:lnSpc>
                          <a:spcPct val="150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97.50539</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6.35537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-0.39365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-1.10878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6.585e-07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r>
              <a:tr h="264160">
                <a:tc>
                  <a:txBody>
                    <a:bodyPr/>
                    <a:lstStyle/>
                    <a:p>
                      <a:pPr algn="just">
                        <a:lnSpc>
                          <a:spcPct val="150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7.12427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2.79845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0.61808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0.40131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0.001145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4160">
                <a:tc>
                  <a:txBody>
                    <a:bodyPr/>
                    <a:lstStyle/>
                    <a:p>
                      <a:pPr algn="just">
                        <a:lnSpc>
                          <a:spcPct val="150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E9</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95.78098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49.14168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1.28901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1.94484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1.533e-09</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r>
              <a:tr h="319405">
                <a:tc>
                  <a:txBody>
                    <a:bodyPr/>
                    <a:lstStyle/>
                    <a:p>
                      <a:pPr algn="just">
                        <a:lnSpc>
                          <a:spcPct val="150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E10</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96.40122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16.8119</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-0.47963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-0.10003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0.00431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4160">
                <a:tc>
                  <a:txBody>
                    <a:bodyPr/>
                    <a:lstStyle/>
                    <a:p>
                      <a:pPr algn="just">
                        <a:lnSpc>
                          <a:spcPct val="150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E11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96.13946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4.83326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-0.62315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-0.52749</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2.654e-06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145">
                <a:tc>
                  <a:txBody>
                    <a:bodyPr/>
                    <a:lstStyle/>
                    <a:p>
                      <a:pPr algn="just">
                        <a:lnSpc>
                          <a:spcPct val="150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E12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23028.91176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7249.50838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0.05665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-0.04796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dirty="0">
                          <a:effectLst/>
                          <a:latin typeface="Times New Roman" panose="02020603050405020304" pitchFamily="18" charset="0"/>
                          <a:ea typeface="Calibri" panose="020F0502020204030204" pitchFamily="34" charset="0"/>
                          <a:cs typeface="Arial" panose="020B0604020202020204" pitchFamily="34" charset="0"/>
                        </a:rPr>
                        <a:t>4.254e-06</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itle 4"/>
          <p:cNvSpPr>
            <a:spLocks noGrp="1"/>
          </p:cNvSpPr>
          <p:nvPr>
            <p:ph type="title"/>
          </p:nvPr>
        </p:nvSpPr>
        <p:spPr>
          <a:xfrm>
            <a:off x="335280" y="304165"/>
            <a:ext cx="11429090" cy="869315"/>
          </a:xfrm>
        </p:spPr>
        <p:txBody>
          <a:bodyPr>
            <a:normAutofit/>
          </a:bodyPr>
          <a:lstStyle/>
          <a:p>
            <a:r>
              <a:rPr lang="en-US" sz="3600" b="1" dirty="0" smtClean="0">
                <a:latin typeface="Times New Roman" panose="02020603050405020304" pitchFamily="18" charset="0"/>
                <a:cs typeface="Times New Roman" panose="02020603050405020304" pitchFamily="18" charset="0"/>
              </a:rPr>
              <a:t>Descriptive Statistics Of Indian Economic Indicators</a:t>
            </a:r>
            <a:endParaRPr lang="en-IN" sz="36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10363" y="5443870"/>
            <a:ext cx="11079126" cy="1200329"/>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Result: </a:t>
            </a:r>
            <a:r>
              <a:rPr lang="en-IN" dirty="0" smtClean="0">
                <a:latin typeface="Times New Roman" panose="02020603050405020304" pitchFamily="18" charset="0"/>
                <a:cs typeface="Times New Roman" panose="02020603050405020304" pitchFamily="18" charset="0"/>
              </a:rPr>
              <a:t>From </a:t>
            </a:r>
            <a:r>
              <a:rPr lang="en-IN" dirty="0">
                <a:latin typeface="Times New Roman" panose="02020603050405020304" pitchFamily="18" charset="0"/>
                <a:cs typeface="Times New Roman" panose="02020603050405020304" pitchFamily="18" charset="0"/>
              </a:rPr>
              <a:t>above table, the indicators EI2, EI3, EI8, EI9 and EI11 are found to have significant </a:t>
            </a:r>
            <a:r>
              <a:rPr lang="en-IN" dirty="0" err="1">
                <a:latin typeface="Times New Roman" panose="02020603050405020304" pitchFamily="18" charset="0"/>
                <a:cs typeface="Times New Roman" panose="02020603050405020304" pitchFamily="18" charset="0"/>
              </a:rPr>
              <a:t>skewness</a:t>
            </a:r>
            <a:r>
              <a:rPr lang="en-IN" dirty="0">
                <a:latin typeface="Times New Roman" panose="02020603050405020304" pitchFamily="18" charset="0"/>
                <a:cs typeface="Times New Roman" panose="02020603050405020304" pitchFamily="18" charset="0"/>
              </a:rPr>
              <a:t>. The indicators EI5, EI7 and EI9 have absolute value of excess kurtosis exceeding 1. The Shapiro </a:t>
            </a:r>
            <a:r>
              <a:rPr lang="en-IN" dirty="0" err="1">
                <a:latin typeface="Times New Roman" panose="02020603050405020304" pitchFamily="18" charset="0"/>
                <a:cs typeface="Times New Roman" panose="02020603050405020304" pitchFamily="18" charset="0"/>
              </a:rPr>
              <a:t>Wilk</a:t>
            </a:r>
            <a:r>
              <a:rPr lang="en-IN" dirty="0">
                <a:latin typeface="Times New Roman" panose="02020603050405020304" pitchFamily="18" charset="0"/>
                <a:cs typeface="Times New Roman" panose="02020603050405020304" pitchFamily="18" charset="0"/>
              </a:rPr>
              <a:t> test for normality indicates statistically significant (p-value &lt;0.05) across all the time series data which concludes that the given time series data is non-normal</a:t>
            </a:r>
          </a:p>
        </p:txBody>
      </p:sp>
    </p:spTree>
    <p:extLst>
      <p:ext uri="{BB962C8B-B14F-4D97-AF65-F5344CB8AC3E}">
        <p14:creationId xmlns:p14="http://schemas.microsoft.com/office/powerpoint/2010/main" val="5062620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latin typeface="Times New Roman" panose="02020603050405020304" pitchFamily="18" charset="0"/>
                <a:cs typeface="Times New Roman" panose="02020603050405020304" pitchFamily="18" charset="0"/>
              </a:rPr>
              <a:t>Box plots of </a:t>
            </a:r>
            <a:r>
              <a:rPr lang="en-IN" b="1" i="1" dirty="0">
                <a:latin typeface="Times New Roman" panose="02020603050405020304" pitchFamily="18" charset="0"/>
                <a:cs typeface="Times New Roman" panose="02020603050405020304" pitchFamily="18" charset="0"/>
              </a:rPr>
              <a:t>the indicators</a:t>
            </a:r>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6229706" y="1931584"/>
            <a:ext cx="5725734" cy="3582112"/>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280208" y="1931584"/>
            <a:ext cx="5711160" cy="3486150"/>
          </a:xfrm>
          <a:prstGeom prst="rect">
            <a:avLst/>
          </a:prstGeom>
          <a:noFill/>
          <a:ln w="12700">
            <a:noFill/>
            <a:miter lim="800000"/>
            <a:headEnd/>
            <a:tailEnd/>
          </a:ln>
        </p:spPr>
      </p:pic>
    </p:spTree>
    <p:extLst>
      <p:ext uri="{BB962C8B-B14F-4D97-AF65-F5344CB8AC3E}">
        <p14:creationId xmlns:p14="http://schemas.microsoft.com/office/powerpoint/2010/main" val="18181126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3098285" y="639811"/>
            <a:ext cx="5324475" cy="3486150"/>
          </a:xfrm>
          <a:prstGeom prst="rect">
            <a:avLst/>
          </a:prstGeom>
          <a:solidFill>
            <a:srgbClr val="FFFFFF"/>
          </a:solidFill>
          <a:ln>
            <a:noFill/>
          </a:ln>
        </p:spPr>
      </p:pic>
      <p:sp>
        <p:nvSpPr>
          <p:cNvPr id="7" name="TextBox 6"/>
          <p:cNvSpPr txBox="1"/>
          <p:nvPr/>
        </p:nvSpPr>
        <p:spPr>
          <a:xfrm>
            <a:off x="545910" y="4480802"/>
            <a:ext cx="11273051" cy="1661993"/>
          </a:xfrm>
          <a:prstGeom prst="rect">
            <a:avLst/>
          </a:prstGeom>
          <a:noFill/>
        </p:spPr>
        <p:txBody>
          <a:bodyPr wrap="square" rtlCol="0">
            <a:spAutoFit/>
          </a:bodyPr>
          <a:lstStyle/>
          <a:p>
            <a:pPr>
              <a:lnSpc>
                <a:spcPct val="150000"/>
              </a:lnSpc>
            </a:pPr>
            <a:r>
              <a:rPr lang="en-IN" sz="2000" b="1" dirty="0" smtClean="0"/>
              <a:t>Result: </a:t>
            </a:r>
            <a:r>
              <a:rPr lang="en-IN" dirty="0" smtClean="0"/>
              <a:t>From </a:t>
            </a:r>
            <a:r>
              <a:rPr lang="en-IN" dirty="0"/>
              <a:t>the above figures we can conclude that there might be the presence of outliers in the indicators E9, E10 and E12 as there are data points that fall outside the whiskers. And the distribution of the time series considered is not symmetric. This could suggest that the observed economic indicators are skewed towards specific months or seasons.</a:t>
            </a:r>
          </a:p>
          <a:p>
            <a:endParaRPr lang="en-IN" dirty="0"/>
          </a:p>
        </p:txBody>
      </p:sp>
    </p:spTree>
    <p:extLst>
      <p:ext uri="{BB962C8B-B14F-4D97-AF65-F5344CB8AC3E}">
        <p14:creationId xmlns:p14="http://schemas.microsoft.com/office/powerpoint/2010/main" val="10317277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176" y="255943"/>
            <a:ext cx="10515600" cy="631162"/>
          </a:xfrm>
        </p:spPr>
        <p:txBody>
          <a:bodyPr>
            <a:normAutofit fontScale="90000"/>
          </a:bodyPr>
          <a:lstStyle/>
          <a:p>
            <a:r>
              <a:rPr lang="en-US" dirty="0" smtClean="0"/>
              <a:t>TIME PROFILES</a:t>
            </a:r>
            <a:endParaRPr lang="en-IN" dirty="0"/>
          </a:p>
        </p:txBody>
      </p:sp>
      <p:graphicFrame>
        <p:nvGraphicFramePr>
          <p:cNvPr id="4" name="Chart 3">
            <a:extLst>
              <a:ext uri="{FF2B5EF4-FFF2-40B4-BE49-F238E27FC236}">
                <a16:creationId xmlns:lc="http://schemas.openxmlformats.org/drawingml/2006/lockedCanvas" xmlns:a16="http://schemas.microsoft.com/office/drawing/2014/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id="{57C3C096-CB9F-C1BF-A5CB-0B7DF94580DF}"/>
              </a:ext>
            </a:extLst>
          </p:cNvPr>
          <p:cNvGraphicFramePr/>
          <p:nvPr>
            <p:extLst>
              <p:ext uri="{D42A27DB-BD31-4B8C-83A1-F6EECF244321}">
                <p14:modId xmlns:p14="http://schemas.microsoft.com/office/powerpoint/2010/main" val="1323122395"/>
              </p:ext>
            </p:extLst>
          </p:nvPr>
        </p:nvGraphicFramePr>
        <p:xfrm>
          <a:off x="176901" y="1132765"/>
          <a:ext cx="5731510" cy="248389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lc="http://schemas.openxmlformats.org/drawingml/2006/lockedCanvas" xmlns:a16="http://schemas.microsoft.com/office/drawing/2014/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id="{90A98FD1-2F25-7812-777F-E3E59BAEAF1F}"/>
              </a:ext>
            </a:extLst>
          </p:cNvPr>
          <p:cNvGraphicFramePr/>
          <p:nvPr>
            <p:extLst>
              <p:ext uri="{D42A27DB-BD31-4B8C-83A1-F6EECF244321}">
                <p14:modId xmlns:p14="http://schemas.microsoft.com/office/powerpoint/2010/main" val="718789840"/>
              </p:ext>
            </p:extLst>
          </p:nvPr>
        </p:nvGraphicFramePr>
        <p:xfrm>
          <a:off x="6056697" y="1119117"/>
          <a:ext cx="5731510" cy="25111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lc="http://schemas.openxmlformats.org/drawingml/2006/lockedCanvas" xmlns:a16="http://schemas.microsoft.com/office/drawing/2014/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id="{C33E890C-0295-ED2B-7FE7-D2873C067832}"/>
              </a:ext>
            </a:extLst>
          </p:cNvPr>
          <p:cNvGraphicFramePr/>
          <p:nvPr>
            <p:extLst>
              <p:ext uri="{D42A27DB-BD31-4B8C-83A1-F6EECF244321}">
                <p14:modId xmlns:p14="http://schemas.microsoft.com/office/powerpoint/2010/main" val="1133527722"/>
              </p:ext>
            </p:extLst>
          </p:nvPr>
        </p:nvGraphicFramePr>
        <p:xfrm>
          <a:off x="6062155" y="3809546"/>
          <a:ext cx="5731510" cy="252984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lc="http://schemas.openxmlformats.org/drawingml/2006/lockedCanvas" xmlns:a16="http://schemas.microsoft.com/office/drawing/2014/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id="{196EA232-B0CD-A7D7-8170-5B8CF6BBC8E6}"/>
              </a:ext>
            </a:extLst>
          </p:cNvPr>
          <p:cNvGraphicFramePr/>
          <p:nvPr>
            <p:extLst>
              <p:ext uri="{D42A27DB-BD31-4B8C-83A1-F6EECF244321}">
                <p14:modId xmlns:p14="http://schemas.microsoft.com/office/powerpoint/2010/main" val="633596535"/>
              </p:ext>
            </p:extLst>
          </p:nvPr>
        </p:nvGraphicFramePr>
        <p:xfrm>
          <a:off x="173147" y="3793025"/>
          <a:ext cx="5731510" cy="257365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7920093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lc="http://schemas.openxmlformats.org/drawingml/2006/lockedCanvas" xmlns:a16="http://schemas.microsoft.com/office/drawing/2014/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id="{0DE1C5B2-7769-0DDA-5B1F-6857C9CDFA56}"/>
              </a:ext>
            </a:extLst>
          </p:cNvPr>
          <p:cNvGraphicFramePr/>
          <p:nvPr>
            <p:extLst>
              <p:ext uri="{D42A27DB-BD31-4B8C-83A1-F6EECF244321}">
                <p14:modId xmlns:p14="http://schemas.microsoft.com/office/powerpoint/2010/main" val="2345182993"/>
              </p:ext>
            </p:extLst>
          </p:nvPr>
        </p:nvGraphicFramePr>
        <p:xfrm>
          <a:off x="304165" y="514032"/>
          <a:ext cx="5509781" cy="26113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lc="http://schemas.openxmlformats.org/drawingml/2006/lockedCanvas" xmlns:a16="http://schemas.microsoft.com/office/drawing/2014/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id="{1CE21B2E-2325-D049-BD8C-B7375762740B}"/>
              </a:ext>
            </a:extLst>
          </p:cNvPr>
          <p:cNvGraphicFramePr/>
          <p:nvPr>
            <p:extLst>
              <p:ext uri="{D42A27DB-BD31-4B8C-83A1-F6EECF244321}">
                <p14:modId xmlns:p14="http://schemas.microsoft.com/office/powerpoint/2010/main" val="1388548162"/>
              </p:ext>
            </p:extLst>
          </p:nvPr>
        </p:nvGraphicFramePr>
        <p:xfrm>
          <a:off x="6117590" y="498835"/>
          <a:ext cx="5731510" cy="262445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lc="http://schemas.openxmlformats.org/drawingml/2006/lockedCanvas" xmlns:a16="http://schemas.microsoft.com/office/drawing/2014/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id="{1C08455D-7136-AE30-2D90-A7A650C28E10}"/>
              </a:ext>
            </a:extLst>
          </p:cNvPr>
          <p:cNvGraphicFramePr/>
          <p:nvPr>
            <p:extLst>
              <p:ext uri="{D42A27DB-BD31-4B8C-83A1-F6EECF244321}">
                <p14:modId xmlns:p14="http://schemas.microsoft.com/office/powerpoint/2010/main" val="1328629639"/>
              </p:ext>
            </p:extLst>
          </p:nvPr>
        </p:nvGraphicFramePr>
        <p:xfrm>
          <a:off x="294612" y="3557606"/>
          <a:ext cx="5505687" cy="260540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lc="http://schemas.openxmlformats.org/drawingml/2006/lockedCanvas" xmlns:a16="http://schemas.microsoft.com/office/drawing/2014/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id="{769168B8-323E-4916-F59E-E9206818E8F9}"/>
              </a:ext>
            </a:extLst>
          </p:cNvPr>
          <p:cNvGraphicFramePr/>
          <p:nvPr>
            <p:extLst>
              <p:ext uri="{D42A27DB-BD31-4B8C-83A1-F6EECF244321}">
                <p14:modId xmlns:p14="http://schemas.microsoft.com/office/powerpoint/2010/main" val="3055580582"/>
              </p:ext>
            </p:extLst>
          </p:nvPr>
        </p:nvGraphicFramePr>
        <p:xfrm>
          <a:off x="6137901" y="3564602"/>
          <a:ext cx="5731510" cy="259053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3181868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lc="http://schemas.openxmlformats.org/drawingml/2006/lockedCanvas" xmlns:a16="http://schemas.microsoft.com/office/drawing/2014/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id="{A9A53AAC-6461-48C2-D543-3E141E76609B}"/>
              </a:ext>
            </a:extLst>
          </p:cNvPr>
          <p:cNvGraphicFramePr/>
          <p:nvPr>
            <p:extLst>
              <p:ext uri="{D42A27DB-BD31-4B8C-83A1-F6EECF244321}">
                <p14:modId xmlns:p14="http://schemas.microsoft.com/office/powerpoint/2010/main" val="2368504925"/>
              </p:ext>
            </p:extLst>
          </p:nvPr>
        </p:nvGraphicFramePr>
        <p:xfrm>
          <a:off x="295977" y="292290"/>
          <a:ext cx="5477026" cy="26692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lc="http://schemas.openxmlformats.org/drawingml/2006/lockedCanvas" xmlns:a16="http://schemas.microsoft.com/office/drawing/2014/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id="{977C2C4F-51D4-153F-2F1B-85FF90F80E76}"/>
              </a:ext>
            </a:extLst>
          </p:cNvPr>
          <p:cNvGraphicFramePr/>
          <p:nvPr>
            <p:extLst>
              <p:ext uri="{D42A27DB-BD31-4B8C-83A1-F6EECF244321}">
                <p14:modId xmlns:p14="http://schemas.microsoft.com/office/powerpoint/2010/main" val="2719989119"/>
              </p:ext>
            </p:extLst>
          </p:nvPr>
        </p:nvGraphicFramePr>
        <p:xfrm>
          <a:off x="6096274" y="280352"/>
          <a:ext cx="5731510" cy="26539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lc="http://schemas.openxmlformats.org/drawingml/2006/lockedCanvas" xmlns:a16="http://schemas.microsoft.com/office/drawing/2014/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id="{2B43AF72-5AAD-899F-B4AC-61B8C44F15BD}"/>
              </a:ext>
            </a:extLst>
          </p:cNvPr>
          <p:cNvGraphicFramePr/>
          <p:nvPr>
            <p:extLst>
              <p:ext uri="{D42A27DB-BD31-4B8C-83A1-F6EECF244321}">
                <p14:modId xmlns:p14="http://schemas.microsoft.com/office/powerpoint/2010/main" val="3932671675"/>
              </p:ext>
            </p:extLst>
          </p:nvPr>
        </p:nvGraphicFramePr>
        <p:xfrm>
          <a:off x="323272" y="3516445"/>
          <a:ext cx="5449731" cy="271843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lc="http://schemas.openxmlformats.org/drawingml/2006/lockedCanvas" xmlns:a16="http://schemas.microsoft.com/office/drawing/2014/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id="{F35E3F59-82C3-48E5-5594-E436BBD8EDB3}"/>
              </a:ext>
            </a:extLst>
          </p:cNvPr>
          <p:cNvGraphicFramePr/>
          <p:nvPr>
            <p:extLst>
              <p:ext uri="{D42A27DB-BD31-4B8C-83A1-F6EECF244321}">
                <p14:modId xmlns:p14="http://schemas.microsoft.com/office/powerpoint/2010/main" val="3534111781"/>
              </p:ext>
            </p:extLst>
          </p:nvPr>
        </p:nvGraphicFramePr>
        <p:xfrm>
          <a:off x="6114197" y="3484357"/>
          <a:ext cx="5804848" cy="273902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0136923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6718"/>
          </a:xfrm>
        </p:spPr>
        <p:txBody>
          <a:bodyPr>
            <a:normAutofit fontScale="90000"/>
          </a:bodyPr>
          <a:lstStyle/>
          <a:p>
            <a:r>
              <a:rPr lang="en-US" sz="3200" b="1" dirty="0" smtClean="0">
                <a:latin typeface="Times New Roman" panose="02020603050405020304" pitchFamily="18" charset="0"/>
                <a:cs typeface="Times New Roman" panose="02020603050405020304" pitchFamily="18" charset="0"/>
              </a:rPr>
              <a:t>Mann Kendal Trend Test And </a:t>
            </a:r>
            <a:r>
              <a:rPr lang="en-US" sz="3200" b="1" dirty="0" err="1" smtClean="0">
                <a:latin typeface="Times New Roman" panose="02020603050405020304" pitchFamily="18" charset="0"/>
                <a:cs typeface="Times New Roman" panose="02020603050405020304" pitchFamily="18" charset="0"/>
              </a:rPr>
              <a:t>Kruskal</a:t>
            </a:r>
            <a:r>
              <a:rPr lang="en-US" sz="3200" b="1" dirty="0">
                <a:latin typeface="Times New Roman" panose="02020603050405020304" pitchFamily="18" charset="0"/>
                <a:cs typeface="Times New Roman" panose="02020603050405020304" pitchFamily="18" charset="0"/>
              </a:rPr>
              <a:t>-</a:t>
            </a:r>
            <a:r>
              <a:rPr lang="en-US" sz="3200" b="1" dirty="0" smtClean="0">
                <a:latin typeface="Times New Roman" panose="02020603050405020304" pitchFamily="18" charset="0"/>
                <a:cs typeface="Times New Roman" panose="02020603050405020304" pitchFamily="18" charset="0"/>
              </a:rPr>
              <a:t>Wallis Seasonality Test</a:t>
            </a:r>
            <a:endParaRPr lang="en-IN" sz="3200" b="1"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128492765"/>
              </p:ext>
            </p:extLst>
          </p:nvPr>
        </p:nvGraphicFramePr>
        <p:xfrm>
          <a:off x="838200" y="1566207"/>
          <a:ext cx="5202555" cy="4114800"/>
        </p:xfrm>
        <a:graphic>
          <a:graphicData uri="http://schemas.openxmlformats.org/drawingml/2006/table">
            <a:tbl>
              <a:tblPr firstRow="1" firstCol="1" bandRow="1"/>
              <a:tblGrid>
                <a:gridCol w="843280"/>
                <a:gridCol w="937260"/>
                <a:gridCol w="996315"/>
                <a:gridCol w="1212850"/>
                <a:gridCol w="1212850"/>
              </a:tblGrid>
              <a:tr h="264160">
                <a:tc>
                  <a:txBody>
                    <a:bodyPr/>
                    <a:lstStyle/>
                    <a:p>
                      <a:pPr algn="just">
                        <a:lnSpc>
                          <a:spcPct val="150000"/>
                        </a:lnSpc>
                        <a:spcAft>
                          <a:spcPts val="0"/>
                        </a:spcAft>
                      </a:pPr>
                      <a:r>
                        <a:rPr lang="en-IN" sz="1200" kern="100" dirty="0">
                          <a:effectLst/>
                          <a:latin typeface="Times New Roman" panose="02020603050405020304" pitchFamily="18" charset="0"/>
                          <a:ea typeface="Calibri" panose="020F0502020204030204" pitchFamily="34" charset="0"/>
                          <a:cs typeface="Arial" panose="020B0604020202020204" pitchFamily="34" charset="0"/>
                        </a:rPr>
                        <a:t>Indicator</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Mann Kendal trend test</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Kruskal Wallis seasonality test</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r>
              <a:tr h="535305">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 </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dirty="0">
                          <a:effectLst/>
                          <a:latin typeface="Times New Roman" panose="02020603050405020304" pitchFamily="18" charset="0"/>
                          <a:ea typeface="Calibri" panose="020F0502020204030204" pitchFamily="34" charset="0"/>
                          <a:cs typeface="Arial" panose="020B0604020202020204" pitchFamily="34" charset="0"/>
                        </a:rPr>
                        <a:t>Test Statistics</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P value</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Test Statistics</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P value</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4160">
                <a:tc>
                  <a:txBody>
                    <a:bodyPr/>
                    <a:lstStyle/>
                    <a:p>
                      <a:pPr algn="just">
                        <a:lnSpc>
                          <a:spcPct val="150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-0.673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&lt;2.22e-16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7.76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0.7342634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1145">
                <a:tc>
                  <a:txBody>
                    <a:bodyPr/>
                    <a:lstStyle/>
                    <a:p>
                      <a:pPr algn="just">
                        <a:lnSpc>
                          <a:spcPct val="150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0.332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&lt;2.22e-16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16.86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0.1121286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4160">
                <a:tc>
                  <a:txBody>
                    <a:bodyPr/>
                    <a:lstStyle/>
                    <a:p>
                      <a:pPr algn="just">
                        <a:lnSpc>
                          <a:spcPct val="150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0.84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&lt;2.22e-16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7.78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0.732521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4160">
                <a:tc>
                  <a:txBody>
                    <a:bodyPr/>
                    <a:lstStyle/>
                    <a:p>
                      <a:pPr algn="just">
                        <a:lnSpc>
                          <a:spcPct val="150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-0.389</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1.0129e-14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9.93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0.5369927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1145">
                <a:tc>
                  <a:txBody>
                    <a:bodyPr/>
                    <a:lstStyle/>
                    <a:p>
                      <a:pPr algn="just">
                        <a:lnSpc>
                          <a:spcPct val="150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0.805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&lt; 2.22e-16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9.76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0.5521431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4160">
                <a:tc>
                  <a:txBody>
                    <a:bodyPr/>
                    <a:lstStyle/>
                    <a:p>
                      <a:pPr algn="just">
                        <a:lnSpc>
                          <a:spcPct val="150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-0.326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2.0457e-11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0.91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0.9999689</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1145">
                <a:tc>
                  <a:txBody>
                    <a:bodyPr/>
                    <a:lstStyle/>
                    <a:p>
                      <a:pPr algn="just">
                        <a:lnSpc>
                          <a:spcPct val="150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0.612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&lt; 2.22e-16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7.39</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0.7669223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4160">
                <a:tc>
                  <a:txBody>
                    <a:bodyPr/>
                    <a:lstStyle/>
                    <a:p>
                      <a:pPr algn="just">
                        <a:lnSpc>
                          <a:spcPct val="150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-0.302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4.9771e-10</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0.94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0.9999623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4160">
                <a:tc>
                  <a:txBody>
                    <a:bodyPr/>
                    <a:lstStyle/>
                    <a:p>
                      <a:pPr algn="just">
                        <a:lnSpc>
                          <a:spcPct val="150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EI9</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-0.136,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0.0049987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16.86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0.1119678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1145">
                <a:tc>
                  <a:txBody>
                    <a:bodyPr/>
                    <a:lstStyle/>
                    <a:p>
                      <a:pPr algn="just">
                        <a:lnSpc>
                          <a:spcPct val="150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EI10</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0.764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&lt; 2.22e-16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114.02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4160">
                <a:tc>
                  <a:txBody>
                    <a:bodyPr/>
                    <a:lstStyle/>
                    <a:p>
                      <a:pPr algn="just">
                        <a:lnSpc>
                          <a:spcPct val="150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EI11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0.311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&lt; 2.22e-16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14.65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0.1991757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1145">
                <a:tc>
                  <a:txBody>
                    <a:bodyPr/>
                    <a:lstStyle/>
                    <a:p>
                      <a:pPr algn="just">
                        <a:lnSpc>
                          <a:spcPct val="150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EI12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0.565,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&lt; 2.22e-16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86.89</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IN" sz="1200" kern="100" dirty="0">
                          <a:effectLst/>
                          <a:latin typeface="Times New Roman" panose="02020603050405020304" pitchFamily="18" charset="0"/>
                          <a:ea typeface="Calibri" panose="020F0502020204030204" pitchFamily="34" charset="0"/>
                          <a:cs typeface="Arial" panose="020B0604020202020204" pitchFamily="34" charset="0"/>
                        </a:rPr>
                        <a:t>6.750156e-14</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6" name="TextBox 5"/>
          <p:cNvSpPr txBox="1"/>
          <p:nvPr/>
        </p:nvSpPr>
        <p:spPr>
          <a:xfrm>
            <a:off x="6400800" y="1908313"/>
            <a:ext cx="5347252" cy="3416320"/>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Result: </a:t>
            </a:r>
            <a:r>
              <a:rPr lang="en-IN" dirty="0" smtClean="0">
                <a:latin typeface="Times New Roman" panose="02020603050405020304" pitchFamily="18" charset="0"/>
                <a:cs typeface="Times New Roman" panose="02020603050405020304" pitchFamily="18" charset="0"/>
              </a:rPr>
              <a:t>Mann </a:t>
            </a:r>
            <a:r>
              <a:rPr lang="en-IN" dirty="0">
                <a:latin typeface="Times New Roman" panose="02020603050405020304" pitchFamily="18" charset="0"/>
                <a:cs typeface="Times New Roman" panose="02020603050405020304" pitchFamily="18" charset="0"/>
              </a:rPr>
              <a:t>Kendal trend test suggests that there is statistically significant trend present in the time series data (all the p values &lt; 0.05). The trend could be either increasing or decreasing depending on the direction of the Mann-Kendal test </a:t>
            </a:r>
            <a:r>
              <a:rPr lang="en-IN" dirty="0" smtClean="0">
                <a:latin typeface="Times New Roman" panose="02020603050405020304" pitchFamily="18" charset="0"/>
                <a:cs typeface="Times New Roman" panose="02020603050405020304" pitchFamily="18" charset="0"/>
              </a:rPr>
              <a:t>statistics </a:t>
            </a:r>
            <a:r>
              <a:rPr lang="en-IN" dirty="0" err="1" smtClean="0">
                <a:latin typeface="Times New Roman" panose="02020603050405020304" pitchFamily="18" charset="0"/>
                <a:cs typeface="Times New Roman" panose="02020603050405020304" pitchFamily="18" charset="0"/>
              </a:rPr>
              <a:t>Kruskal</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Wallis suggests that there isn’t sufficient evidence to conclude that there are significant difference in medians between the time periods that is there is no seasonality (p-value&gt;0.05), whereas for the indicators E11 and E12 it is statistically significant, therefore we conclude that is seasonal variations in these indicators.</a:t>
            </a:r>
          </a:p>
          <a:p>
            <a:endParaRPr lang="en-IN" dirty="0"/>
          </a:p>
        </p:txBody>
      </p:sp>
    </p:spTree>
    <p:extLst>
      <p:ext uri="{BB962C8B-B14F-4D97-AF65-F5344CB8AC3E}">
        <p14:creationId xmlns:p14="http://schemas.microsoft.com/office/powerpoint/2010/main" val="41059967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32026" y="487956"/>
            <a:ext cx="4675496" cy="644809"/>
          </a:xfrm>
        </p:spPr>
        <p:txBody>
          <a:bodyPr>
            <a:normAutofit fontScale="90000"/>
          </a:bodyPr>
          <a:lstStyle/>
          <a:p>
            <a:pPr lvl="1" algn="l">
              <a:lnSpc>
                <a:spcPct val="90000"/>
              </a:lnSpc>
            </a:pPr>
            <a:r>
              <a:rPr lang="en-IN" sz="2800" b="1" dirty="0">
                <a:latin typeface="Times New Roman" panose="02020603050405020304" pitchFamily="18" charset="0"/>
                <a:cs typeface="Times New Roman" panose="02020603050405020304" pitchFamily="18" charset="0"/>
              </a:rPr>
              <a:t>Base Time Series Models</a:t>
            </a:r>
            <a:r>
              <a:rPr lang="en-IN" sz="2000" b="1" dirty="0"/>
              <a:t/>
            </a:r>
            <a:br>
              <a:rPr lang="en-IN" sz="2000" b="1" dirty="0"/>
            </a:b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4033059270"/>
              </p:ext>
            </p:extLst>
          </p:nvPr>
        </p:nvGraphicFramePr>
        <p:xfrm>
          <a:off x="1210100" y="1426394"/>
          <a:ext cx="9871883" cy="5124535"/>
        </p:xfrm>
        <a:graphic>
          <a:graphicData uri="http://schemas.openxmlformats.org/drawingml/2006/table">
            <a:tbl>
              <a:tblPr firstRow="1" firstCol="1" bandRow="1"/>
              <a:tblGrid>
                <a:gridCol w="611102"/>
                <a:gridCol w="2017752"/>
                <a:gridCol w="1742098"/>
                <a:gridCol w="1916407"/>
                <a:gridCol w="1866750"/>
                <a:gridCol w="1717774"/>
              </a:tblGrid>
              <a:tr h="399865">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 </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SARIMA</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ETS</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STL+ARIMA</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STL+ETS</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NNAR</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5123">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E1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ARIMA (2,1,2) </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ETS (A, N, N)</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ARIMA (2,1,0)</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ETS (A, A, N)</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NNAR (2,2)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865">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E2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ARIMA(0,1,0)</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ETS (A, N, N)</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ARIMA(0,1,1)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ETS (A, A, N)</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NNAR(2,2)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5123">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E3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ARIMA(0,1,1)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ETS (M, A, N)</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ARIMA (0,1,1)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ETS (A, A, N)</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NNAR(1,1)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865">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E4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ARIMA(1,1,2)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ETS (M, A, N)</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ARIMA(2,1,2)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ETS (M, A, N)</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NNAR(3,2)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865">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E5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ARIMA (0,1,1)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ETS (A, A, N)</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ARIMA (0,1,1)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ETS (A, A, N)</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NNAR(1,1)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5123">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E6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ARIMA (0,1,3)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ETS (A, N, N)</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ARIMA (0,1,3)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ETS (A, N, N)</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NNAR(14,8)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865">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E7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ARIMA (0,1,0)</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ETS (A, N,N)</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ARIMA (0,1,1)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ETS (A, N,N)</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NNAR(2,2)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5123">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E8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ARIMA (0,1,1)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ETS(A,N,N)</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ARIMA (0,1,1)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ETS(A,N,N)</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NNAR(13,7)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865">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E9</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ARIMA (0,1,2)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ETS(M,A,N)</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ARIMA (1,1,2)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ETS(M,A,N)</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NNAR(3,2)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865">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E10</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ARIMA (1,1,1)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ETS(A,A,A)</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ARIMA (1,1,3)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ETS(M,A,N)</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NNAR(15,8)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5123">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E11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ARIMA (0,1,0)</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ETS(A,N,N)</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ARIMA (2,1,2)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ETS(A,N,N)</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 NNAR(2,2)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865">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E12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ARIMA (0,1,1)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ETS (M, A, M)</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ARIMA (0,1,1)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ETS (M, A, N)</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kern="100" dirty="0">
                          <a:effectLst/>
                          <a:latin typeface="Times New Roman" panose="02020603050405020304" pitchFamily="18" charset="0"/>
                          <a:ea typeface="Calibri" panose="020F0502020204030204" pitchFamily="34" charset="0"/>
                          <a:cs typeface="Arial" panose="020B0604020202020204" pitchFamily="34" charset="0"/>
                        </a:rPr>
                        <a:t>NNAR(14,8)</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826113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RMSE</a:t>
            </a:r>
            <a:endParaRPr lang="en-IN" sz="3200" b="1"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095346845"/>
              </p:ext>
            </p:extLst>
          </p:nvPr>
        </p:nvGraphicFramePr>
        <p:xfrm>
          <a:off x="328439" y="1690685"/>
          <a:ext cx="6404869" cy="4764705"/>
        </p:xfrm>
        <a:graphic>
          <a:graphicData uri="http://schemas.openxmlformats.org/drawingml/2006/table">
            <a:tbl>
              <a:tblPr firstRow="1" firstCol="1" bandRow="1"/>
              <a:tblGrid>
                <a:gridCol w="740839"/>
                <a:gridCol w="786671"/>
                <a:gridCol w="763413"/>
                <a:gridCol w="905697"/>
                <a:gridCol w="779830"/>
                <a:gridCol w="779830"/>
                <a:gridCol w="763413"/>
                <a:gridCol w="885176"/>
              </a:tblGrid>
              <a:tr h="502045">
                <a:tc>
                  <a:txBody>
                    <a:bodyPr/>
                    <a:lstStyle/>
                    <a:p>
                      <a:pPr>
                        <a:lnSpc>
                          <a:spcPct val="107000"/>
                        </a:lnSpc>
                        <a:spcAft>
                          <a:spcPts val="0"/>
                        </a:spcAft>
                      </a:pPr>
                      <a:r>
                        <a:rPr lang="en-IN" sz="12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Indicator</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SARIMA</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ETS</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STL+</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SARIMA</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STL+</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ETS</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NNAR</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MLP</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Best Model</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810">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1.9942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2.18297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2.06001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1.97547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2.25319</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1.6422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MLP</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810">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0.49021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0.49022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0.46503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0.44836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0.28555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0.46293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NNAR</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2045">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2436.343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2645.25</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2170.772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2714.921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2917.917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4780.291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STL+SARIMA</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810">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1.2791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1.27908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1.36634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1.39662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1.16274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1.5952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NNAR</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2045">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2.86913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3.07816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2.67794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3.43042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4.62545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3.2957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STL+SARIMA</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810">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1.58834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1.20902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1.47993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1.37034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1.3066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1.57181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ETS</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810">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1.22507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1.22507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1.55173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1.47138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1.43223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1.37535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SARIMA</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810">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1.04646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0.62264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0.66878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0.74256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0.9509</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1.2287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ETS</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2045">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EI9</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28.82434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21.41196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34.21229</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31.34499</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19.58322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25.7322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NNAR</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810">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EI10</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13.35769</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5.01087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5.42245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5.36884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5.32329</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5.74075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ETS</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810">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EI11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1.44802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1.44803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1.73936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1.5766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1.73374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1.5533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SARIMA</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2045">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EI12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4153.636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3015.434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3702.535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3757.13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6628.942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6705.081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ETS</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7033560" y="3359831"/>
            <a:ext cx="4987636" cy="1200329"/>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Result: </a:t>
            </a: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ETS model is found be the best in 33.33% of the cases. Each of the SARIMA, STL+ARIMA, NNAR and MLP models are found be the best in 16.67% of the cases</a:t>
            </a:r>
          </a:p>
        </p:txBody>
      </p:sp>
    </p:spTree>
    <p:extLst>
      <p:ext uri="{BB962C8B-B14F-4D97-AF65-F5344CB8AC3E}">
        <p14:creationId xmlns:p14="http://schemas.microsoft.com/office/powerpoint/2010/main" val="25250754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36"/>
          <p:cNvSpPr txBox="1">
            <a:spLocks noGrp="1"/>
          </p:cNvSpPr>
          <p:nvPr>
            <p:ph type="title"/>
          </p:nvPr>
        </p:nvSpPr>
        <p:spPr>
          <a:xfrm>
            <a:off x="0" y="2788980"/>
            <a:ext cx="8183880" cy="1377200"/>
          </a:xfrm>
          <a:prstGeom prst="rect">
            <a:avLst/>
          </a:prstGeom>
        </p:spPr>
        <p:txBody>
          <a:bodyPr spcFirstLastPara="1" vert="horz" wrap="square" lIns="121900" tIns="121900" rIns="121900" bIns="121900" rtlCol="0" anchor="ctr" anchorCtr="0">
            <a:noAutofit/>
          </a:bodyPr>
          <a:lstStyle/>
          <a:p>
            <a:r>
              <a:rPr lang="en-US" sz="3600" b="1" dirty="0">
                <a:latin typeface="Times New Roman" panose="02020603050405020304" pitchFamily="18" charset="0"/>
                <a:cs typeface="Times New Roman" panose="02020603050405020304" pitchFamily="18" charset="0"/>
              </a:rPr>
              <a:t>Introduction And Background</a:t>
            </a:r>
            <a:endParaRPr sz="3600" b="1" dirty="0">
              <a:latin typeface="Times New Roman" panose="02020603050405020304" pitchFamily="18" charset="0"/>
              <a:cs typeface="Times New Roman" panose="02020603050405020304" pitchFamily="18" charset="0"/>
            </a:endParaRPr>
          </a:p>
        </p:txBody>
      </p:sp>
      <p:sp>
        <p:nvSpPr>
          <p:cNvPr id="829" name="Google Shape;829;p36"/>
          <p:cNvSpPr txBox="1">
            <a:spLocks noGrp="1"/>
          </p:cNvSpPr>
          <p:nvPr>
            <p:ph type="subTitle" idx="1"/>
          </p:nvPr>
        </p:nvSpPr>
        <p:spPr>
          <a:xfrm>
            <a:off x="6332220" y="2371689"/>
            <a:ext cx="5572015" cy="3023271"/>
          </a:xfrm>
          <a:prstGeom prst="rect">
            <a:avLst/>
          </a:prstGeom>
        </p:spPr>
        <p:txBody>
          <a:bodyPr spcFirstLastPara="1" vert="horz" wrap="square" lIns="121900" tIns="121900" rIns="121900" bIns="121900" rtlCol="0" anchor="t" anchorCtr="0">
            <a:noAutofit/>
          </a:bodyPr>
          <a:lstStyle/>
          <a:p>
            <a:pPr marL="342900" indent="-342900">
              <a:buFont typeface="Wingdings" panose="05000000000000000000" pitchFamily="2" charset="2"/>
              <a:buChar char="q"/>
            </a:pPr>
            <a:r>
              <a:rPr lang="en-IN" sz="2000" dirty="0">
                <a:latin typeface="Times New Roman" panose="02020603050405020304" pitchFamily="18" charset="0"/>
                <a:ea typeface="Calibri" panose="020F0502020204030204" pitchFamily="34" charset="0"/>
              </a:rPr>
              <a:t>The forecasting-based time series techniques play a very important role in </a:t>
            </a:r>
            <a:r>
              <a:rPr lang="en-IN" sz="2000" dirty="0" smtClean="0">
                <a:latin typeface="Times New Roman" panose="02020603050405020304" pitchFamily="18" charset="0"/>
                <a:ea typeface="Calibri" panose="020F0502020204030204" pitchFamily="34" charset="0"/>
              </a:rPr>
              <a:t>economy</a:t>
            </a:r>
          </a:p>
          <a:p>
            <a:pPr marL="0" indent="0"/>
            <a:endParaRPr lang="en-IN" sz="2000" dirty="0">
              <a:latin typeface="Times New Roman" panose="02020603050405020304" pitchFamily="18" charset="0"/>
              <a:ea typeface="Calibri" panose="020F0502020204030204" pitchFamily="34" charset="0"/>
            </a:endParaRPr>
          </a:p>
          <a:p>
            <a:pPr marL="342900" indent="-342900">
              <a:buFont typeface="Wingdings" panose="05000000000000000000" pitchFamily="2" charset="2"/>
              <a:buChar char="q"/>
            </a:pPr>
            <a:r>
              <a:rPr lang="en-IN" sz="2000" dirty="0">
                <a:latin typeface="Times New Roman" panose="02020603050405020304" pitchFamily="18" charset="0"/>
                <a:ea typeface="Calibri" panose="020F0502020204030204" pitchFamily="34" charset="0"/>
              </a:rPr>
              <a:t>The concept of time series dates to early 19</a:t>
            </a:r>
            <a:r>
              <a:rPr lang="en-IN" sz="2000" baseline="30000" dirty="0">
                <a:latin typeface="Times New Roman" panose="02020603050405020304" pitchFamily="18" charset="0"/>
                <a:ea typeface="Calibri" panose="020F0502020204030204" pitchFamily="34" charset="0"/>
              </a:rPr>
              <a:t>th</a:t>
            </a:r>
            <a:r>
              <a:rPr lang="en-IN" sz="2000" dirty="0">
                <a:latin typeface="Times New Roman" panose="02020603050405020304" pitchFamily="18" charset="0"/>
                <a:ea typeface="Calibri" panose="020F0502020204030204" pitchFamily="34" charset="0"/>
              </a:rPr>
              <a:t> century. George Box was a pioneering Statistician who developed the time series model</a:t>
            </a:r>
            <a:endParaRPr lang="en-US" sz="2000" dirty="0"/>
          </a:p>
          <a:p>
            <a:pPr marL="0" indent="0">
              <a:spcAft>
                <a:spcPts val="2133"/>
              </a:spcAft>
              <a:buClr>
                <a:schemeClr val="dk1"/>
              </a:buClr>
              <a:buSzPts val="1100"/>
            </a:pPr>
            <a:endParaRPr dirty="0"/>
          </a:p>
        </p:txBody>
      </p:sp>
      <p:pic>
        <p:nvPicPr>
          <p:cNvPr id="2" name="Picture 1"/>
          <p:cNvPicPr>
            <a:picLocks noChangeAspect="1"/>
          </p:cNvPicPr>
          <p:nvPr/>
        </p:nvPicPr>
        <p:blipFill>
          <a:blip r:embed="rId3"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914400" y="1074389"/>
            <a:ext cx="1699260" cy="1303020"/>
          </a:xfrm>
          <a:prstGeom prst="rect">
            <a:avLst/>
          </a:prstGeom>
        </p:spPr>
      </p:pic>
    </p:spTree>
    <p:extLst>
      <p:ext uri="{BB962C8B-B14F-4D97-AF65-F5344CB8AC3E}">
        <p14:creationId xmlns:p14="http://schemas.microsoft.com/office/powerpoint/2010/main" val="12332838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0469"/>
          </a:xfrm>
        </p:spPr>
        <p:txBody>
          <a:bodyPr>
            <a:normAutofit/>
          </a:bodyPr>
          <a:lstStyle/>
          <a:p>
            <a:r>
              <a:rPr lang="en-US" sz="3200" b="1" dirty="0" smtClean="0">
                <a:latin typeface="Times New Roman" panose="02020603050405020304" pitchFamily="18" charset="0"/>
                <a:cs typeface="Times New Roman" panose="02020603050405020304" pitchFamily="18" charset="0"/>
              </a:rPr>
              <a:t>Relative Range (RR)</a:t>
            </a:r>
            <a:endParaRPr lang="en-IN" sz="3200" b="1"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020951353"/>
              </p:ext>
            </p:extLst>
          </p:nvPr>
        </p:nvGraphicFramePr>
        <p:xfrm>
          <a:off x="395786" y="1542202"/>
          <a:ext cx="4804012" cy="4531046"/>
        </p:xfrm>
        <a:graphic>
          <a:graphicData uri="http://schemas.openxmlformats.org/drawingml/2006/table">
            <a:tbl>
              <a:tblPr firstRow="1" firstCol="1" bandRow="1"/>
              <a:tblGrid>
                <a:gridCol w="1154370"/>
                <a:gridCol w="1824821"/>
                <a:gridCol w="1824821"/>
              </a:tblGrid>
              <a:tr h="348542">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Indicator</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Best Model</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RR (%)</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542">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MLP</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27.12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542">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NNAR</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41.75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542">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STL+SARIMA</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54.59</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542">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NNAR</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27.11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542">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STL+SARIMA</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42.1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542">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ETS</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23.88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542">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SARIMA</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21.05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542">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ETS</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49.33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542">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EI9</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NNAR</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42.76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542">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EI10</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ETS</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62.49</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542">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EI11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SARIMA</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kern="100">
                          <a:effectLst/>
                          <a:latin typeface="Times New Roman" panose="02020603050405020304" pitchFamily="18" charset="0"/>
                          <a:ea typeface="Calibri" panose="020F0502020204030204" pitchFamily="34" charset="0"/>
                          <a:cs typeface="Arial" panose="020B0604020202020204" pitchFamily="34" charset="0"/>
                        </a:rPr>
                        <a:t>16.75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542">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EI12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ETS</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200" kern="100" dirty="0">
                          <a:effectLst/>
                          <a:latin typeface="Times New Roman" panose="02020603050405020304" pitchFamily="18" charset="0"/>
                          <a:ea typeface="Calibri" panose="020F0502020204030204" pitchFamily="34" charset="0"/>
                          <a:cs typeface="Arial" panose="020B0604020202020204" pitchFamily="34" charset="0"/>
                        </a:rPr>
                        <a:t>55.03</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extBox 3"/>
          <p:cNvSpPr txBox="1"/>
          <p:nvPr/>
        </p:nvSpPr>
        <p:spPr>
          <a:xfrm>
            <a:off x="5708073" y="2844525"/>
            <a:ext cx="6483927" cy="1477328"/>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Result: </a:t>
            </a:r>
            <a:r>
              <a:rPr lang="en-IN" dirty="0">
                <a:latin typeface="Times New Roman" panose="02020603050405020304" pitchFamily="18" charset="0"/>
                <a:cs typeface="Times New Roman" panose="02020603050405020304" pitchFamily="18" charset="0"/>
              </a:rPr>
              <a:t>From the above table we observe that all the base time series models has </a:t>
            </a:r>
            <a:r>
              <a:rPr lang="en-IN" dirty="0" err="1">
                <a:latin typeface="Times New Roman" panose="02020603050405020304" pitchFamily="18" charset="0"/>
                <a:cs typeface="Times New Roman" panose="02020603050405020304" pitchFamily="18" charset="0"/>
              </a:rPr>
              <a:t>atleast</a:t>
            </a:r>
            <a:r>
              <a:rPr lang="en-IN" dirty="0">
                <a:latin typeface="Times New Roman" panose="02020603050405020304" pitchFamily="18" charset="0"/>
                <a:cs typeface="Times New Roman" panose="02020603050405020304" pitchFamily="18" charset="0"/>
              </a:rPr>
              <a:t> 25% of RR rate except for the indicators EI7 and EI11 for which SARIMA model is implemented. Therefore, we conclude that SARIMA is not a good fit for the time series data EI7 and EI11. </a:t>
            </a:r>
          </a:p>
        </p:txBody>
      </p:sp>
    </p:spTree>
    <p:extLst>
      <p:ext uri="{BB962C8B-B14F-4D97-AF65-F5344CB8AC3E}">
        <p14:creationId xmlns:p14="http://schemas.microsoft.com/office/powerpoint/2010/main" val="30482459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018" y="460303"/>
            <a:ext cx="10515600" cy="914400"/>
          </a:xfrm>
        </p:spPr>
        <p:txBody>
          <a:bodyPr/>
          <a:lstStyle/>
          <a:p>
            <a:r>
              <a:rPr lang="en-US" b="1" dirty="0" smtClean="0">
                <a:latin typeface="Times New Roman" panose="02020603050405020304" pitchFamily="18" charset="0"/>
                <a:cs typeface="Times New Roman" panose="02020603050405020304" pitchFamily="18" charset="0"/>
              </a:rPr>
              <a:t>HYBRID TIME SERIES</a:t>
            </a:r>
            <a:endParaRPr lang="en-IN" b="1" dirty="0">
              <a:latin typeface="Times New Roman" panose="02020603050405020304" pitchFamily="18" charset="0"/>
              <a:cs typeface="Times New Roman" panose="02020603050405020304" pitchFamily="18" charset="0"/>
            </a:endParaRPr>
          </a:p>
        </p:txBody>
      </p:sp>
      <p:sp>
        <p:nvSpPr>
          <p:cNvPr id="3" name="Title 1"/>
          <p:cNvSpPr txBox="1">
            <a:spLocks/>
          </p:cNvSpPr>
          <p:nvPr/>
        </p:nvSpPr>
        <p:spPr>
          <a:xfrm>
            <a:off x="284018" y="1374703"/>
            <a:ext cx="10515600" cy="6319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latin typeface="Times New Roman" panose="02020603050405020304" pitchFamily="18" charset="0"/>
                <a:cs typeface="Times New Roman" panose="02020603050405020304" pitchFamily="18" charset="0"/>
              </a:rPr>
              <a:t>RMSE of the Hybrid Models</a:t>
            </a:r>
            <a:endParaRPr lang="en-IN" sz="28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730619151"/>
              </p:ext>
            </p:extLst>
          </p:nvPr>
        </p:nvGraphicFramePr>
        <p:xfrm>
          <a:off x="284018" y="2006679"/>
          <a:ext cx="6602726" cy="4353176"/>
        </p:xfrm>
        <a:graphic>
          <a:graphicData uri="http://schemas.openxmlformats.org/drawingml/2006/table">
            <a:tbl>
              <a:tblPr firstRow="1" firstCol="1" bandRow="1"/>
              <a:tblGrid>
                <a:gridCol w="893370"/>
                <a:gridCol w="763986"/>
                <a:gridCol w="763986"/>
                <a:gridCol w="763986"/>
                <a:gridCol w="763986"/>
                <a:gridCol w="807798"/>
                <a:gridCol w="763986"/>
                <a:gridCol w="1081628"/>
              </a:tblGrid>
              <a:tr h="621884">
                <a:tc>
                  <a:txBody>
                    <a:bodyPr/>
                    <a:lstStyle/>
                    <a:p>
                      <a:pPr>
                        <a:lnSpc>
                          <a:spcPct val="107000"/>
                        </a:lnSpc>
                        <a:spcAft>
                          <a:spcPts val="0"/>
                        </a:spcAft>
                      </a:pPr>
                      <a:r>
                        <a:rPr lang="en-IN" sz="12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Indicator</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H-SM</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H-TM</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H-WM</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H-SWAM</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H-OLSME</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H-VarCov</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Best Model</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0941">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2.04548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2.05924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7.46192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2.04332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1.81322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2.04332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H-OLSME</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0941">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0.44507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0.46709</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1.88672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0.46055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0.29843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0.46055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H-OLSME</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0941">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2503.607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2436.334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30831.72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2362.745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4609.361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2362.745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H-SWAM</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0941">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1.3264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1.32937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1.31052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1.33028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1.47434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1.33028</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H-WM</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0941">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3.33853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3.17291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36.06687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3.53309</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5.00604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3.53309</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H-TM</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0941">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1.34384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1.36954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1.77562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1.29538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0.77841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1.29538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H-OLSME</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0941">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1.30703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1.32555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51.85625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1.32023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2.07823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1.32023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H-SM</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0941">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0.82182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0.80412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2.27839</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0.81732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0.95613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0.81732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H-TM</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0941">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EI9</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25.14996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25.21755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25.49602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27.52403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28.04755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27.52403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H-SM</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0941">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EI10</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4.75768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4.1855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60.44571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6.25718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8.11916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6.25718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H-TM</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0941">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EI11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1.56579</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1.53775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50.29614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1.53007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2.32269</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1.53007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H-SWAM</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0941">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EI12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3501.017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3586.194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19329.18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3680.258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4517.432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3680.258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SM</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6886743" y="3258094"/>
            <a:ext cx="5177878" cy="1200329"/>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Result</a:t>
            </a:r>
            <a:r>
              <a:rPr lang="en-US"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 H-SM, H-TM and H-OLSME models are the best in 25% of the cases, H-SWAM is the best model in 16.7% of the cases, H-WM model is the best in 8.3% of the cases</a:t>
            </a:r>
          </a:p>
        </p:txBody>
      </p:sp>
    </p:spTree>
    <p:extLst>
      <p:ext uri="{BB962C8B-B14F-4D97-AF65-F5344CB8AC3E}">
        <p14:creationId xmlns:p14="http://schemas.microsoft.com/office/powerpoint/2010/main" val="14164184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Relative Range</a:t>
            </a:r>
            <a:endParaRPr lang="en-IN" sz="3200" b="1"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527101910"/>
              </p:ext>
            </p:extLst>
          </p:nvPr>
        </p:nvGraphicFramePr>
        <p:xfrm>
          <a:off x="327546" y="1690683"/>
          <a:ext cx="4107975" cy="4136912"/>
        </p:xfrm>
        <a:graphic>
          <a:graphicData uri="http://schemas.openxmlformats.org/drawingml/2006/table">
            <a:tbl>
              <a:tblPr firstRow="1" firstCol="1" bandRow="1"/>
              <a:tblGrid>
                <a:gridCol w="1200651"/>
                <a:gridCol w="1453662"/>
                <a:gridCol w="1453662"/>
              </a:tblGrid>
              <a:tr h="318224">
                <a:tc>
                  <a:txBody>
                    <a:bodyPr/>
                    <a:lstStyle/>
                    <a:p>
                      <a:pPr>
                        <a:lnSpc>
                          <a:spcPct val="107000"/>
                        </a:lnSpc>
                        <a:spcAft>
                          <a:spcPts val="0"/>
                        </a:spcAft>
                      </a:pPr>
                      <a:r>
                        <a:rPr lang="en-IN" sz="12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Indicator</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Best Model</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RR (%)</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8224">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H-OLSME</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75.7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8224">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H-OLSME</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84.18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8224">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H-SWAM</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92.34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8224">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H-WM</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11.11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8224">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H-TM</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91.2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8224">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H-OLSME</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56.16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8224">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H-SM</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97.48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8224">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H-TM</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64.71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8224">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EI9</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H-SM</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10.33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8224">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EI10</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H-TM</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93.08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8224">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EI11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H-SWAM</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96.96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8224">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EI12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SM</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spcAft>
                          <a:spcPts val="0"/>
                        </a:spcAft>
                      </a:pPr>
                      <a:r>
                        <a:rPr lang="en-IN" sz="12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81.89</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4" name="TextBox 3"/>
          <p:cNvSpPr txBox="1"/>
          <p:nvPr/>
        </p:nvSpPr>
        <p:spPr>
          <a:xfrm>
            <a:off x="4544291" y="2189018"/>
            <a:ext cx="6809509" cy="286232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Result: </a:t>
            </a:r>
            <a:r>
              <a:rPr lang="en-IN" dirty="0">
                <a:latin typeface="Times New Roman" panose="02020603050405020304" pitchFamily="18" charset="0"/>
                <a:cs typeface="Times New Roman" panose="02020603050405020304" pitchFamily="18" charset="0"/>
              </a:rPr>
              <a:t>From the above table all indicators except EI4 and EI9 have RR more than 50%. The high value of RR for an indicator implies that the six hybrid models considered have very much variation in the RMSE. For example, the, the best model of EI11 is H-SWAM is 96.96% which indicates that the range of RMSEs is 96.96% of the maximum RMSE reported. The H-WM model gives the maximum RMSE for EI11 which is 50.29614 and Minimum RMSE is 1.53007 which is given by H-SWAM model. Even though H-WM is the worst model for EI11 it is found to be the best model for EI4.</a:t>
            </a:r>
          </a:p>
          <a:p>
            <a:endParaRPr lang="en-IN" dirty="0"/>
          </a:p>
        </p:txBody>
      </p:sp>
    </p:spTree>
    <p:extLst>
      <p:ext uri="{BB962C8B-B14F-4D97-AF65-F5344CB8AC3E}">
        <p14:creationId xmlns:p14="http://schemas.microsoft.com/office/powerpoint/2010/main" val="5483273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Comparison Of Base and Hybrid Time Series Models</a:t>
            </a:r>
            <a:endParaRPr lang="en-IN" sz="3200" b="1"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850330793"/>
              </p:ext>
            </p:extLst>
          </p:nvPr>
        </p:nvGraphicFramePr>
        <p:xfrm>
          <a:off x="368489" y="2461762"/>
          <a:ext cx="5555054" cy="4007276"/>
        </p:xfrm>
        <a:graphic>
          <a:graphicData uri="http://schemas.openxmlformats.org/drawingml/2006/table">
            <a:tbl>
              <a:tblPr firstRow="1" firstCol="1" bandRow="1"/>
              <a:tblGrid>
                <a:gridCol w="1035079"/>
                <a:gridCol w="995114"/>
                <a:gridCol w="995114"/>
                <a:gridCol w="1012698"/>
                <a:gridCol w="1517049"/>
              </a:tblGrid>
              <a:tr h="308252">
                <a:tc>
                  <a:txBody>
                    <a:bodyPr/>
                    <a:lstStyle/>
                    <a:p>
                      <a:pPr>
                        <a:lnSpc>
                          <a:spcPct val="107000"/>
                        </a:lnSpc>
                        <a:spcAft>
                          <a:spcPts val="0"/>
                        </a:spcAft>
                      </a:pPr>
                      <a:r>
                        <a:rPr lang="en-IN" sz="12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Indicator</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Base</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hybrid</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Best</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Overall Best</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252">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1.6422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1.81322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BASE</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MLP</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252">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0.28555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0.29843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BASE</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NNAR</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252">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2170.772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2362.745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BASE</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STL+SARIMA</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252">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1.16274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1.31052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BASE</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NNAR</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252">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2.67794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3.17291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BASE</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STL+SARIMA</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252">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1.20902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0.77841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HYBRID</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OLS Based</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252">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1.22507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1.30703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BASE</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SARIMA</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252">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0.62264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0.80412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BASE</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ETS</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252">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EI9</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19.58322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25.14996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BASE</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NNAR</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252">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EI10</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5.01087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4.1855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HYBRID</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TM</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252">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EI11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1.44802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1.53007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BASE</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SARIMA</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252">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EI12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3015.434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3501.017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BASE</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ETS</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extBox 3"/>
          <p:cNvSpPr txBox="1"/>
          <p:nvPr/>
        </p:nvSpPr>
        <p:spPr>
          <a:xfrm>
            <a:off x="5923542" y="3792837"/>
            <a:ext cx="6677891" cy="1200329"/>
          </a:xfrm>
          <a:prstGeom prst="rect">
            <a:avLst/>
          </a:prstGeom>
          <a:noFill/>
        </p:spPr>
        <p:txBody>
          <a:bodyPr wrap="square" rtlCol="0">
            <a:spAutoFit/>
          </a:bodyPr>
          <a:lstStyle/>
          <a:p>
            <a:r>
              <a:rPr lang="en-IN" b="1" dirty="0"/>
              <a:t>Conclusion: </a:t>
            </a:r>
            <a:r>
              <a:rPr lang="en-IN" dirty="0"/>
              <a:t>From the above table we conclude that the Base time series models are the best approach for the time series data considered.</a:t>
            </a:r>
          </a:p>
          <a:p>
            <a:endParaRPr lang="en-IN" dirty="0"/>
          </a:p>
        </p:txBody>
      </p:sp>
    </p:spTree>
    <p:extLst>
      <p:ext uri="{BB962C8B-B14F-4D97-AF65-F5344CB8AC3E}">
        <p14:creationId xmlns:p14="http://schemas.microsoft.com/office/powerpoint/2010/main" val="32788060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807349922"/>
              </p:ext>
            </p:extLst>
          </p:nvPr>
        </p:nvGraphicFramePr>
        <p:xfrm>
          <a:off x="2347155" y="1417754"/>
          <a:ext cx="7496241" cy="3140604"/>
        </p:xfrm>
        <a:graphic>
          <a:graphicData uri="http://schemas.openxmlformats.org/drawingml/2006/table">
            <a:tbl>
              <a:tblPr firstRow="1" firstCol="1" bandRow="1"/>
              <a:tblGrid>
                <a:gridCol w="679160"/>
                <a:gridCol w="568215"/>
                <a:gridCol w="568215"/>
                <a:gridCol w="568215"/>
                <a:gridCol w="568215"/>
                <a:gridCol w="568215"/>
                <a:gridCol w="568215"/>
                <a:gridCol w="568215"/>
                <a:gridCol w="568215"/>
                <a:gridCol w="568215"/>
                <a:gridCol w="568215"/>
                <a:gridCol w="568215"/>
                <a:gridCol w="566716"/>
              </a:tblGrid>
              <a:tr h="54299">
                <a:tc>
                  <a:txBody>
                    <a:bodyPr/>
                    <a:lstStyle/>
                    <a:p>
                      <a:pP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Indicator</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EI10</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EI11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EI12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99">
                <a:tc>
                  <a:txBody>
                    <a:bodyPr/>
                    <a:lstStyle/>
                    <a:p>
                      <a:pPr>
                        <a:lnSpc>
                          <a:spcPct val="107000"/>
                        </a:lnSpc>
                        <a:spcAft>
                          <a:spcPts val="0"/>
                        </a:spcAft>
                      </a:pPr>
                      <a:r>
                        <a:rPr lang="en-IN" sz="400" kern="0">
                          <a:effectLst/>
                          <a:latin typeface="Times New Roman" panose="02020603050405020304" pitchFamily="18" charset="0"/>
                          <a:ea typeface="Times New Roman" panose="02020603050405020304" pitchFamily="18" charset="0"/>
                          <a:cs typeface="Arial" panose="020B0604020202020204" pitchFamily="34" charset="0"/>
                        </a:rPr>
                        <a:t>SARIMA</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1.9942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0.49021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2436.34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1.2791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2.86913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1.58834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1.22507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1.04646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28.8243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13.3577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1.44802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4153.64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99">
                <a:tc>
                  <a:txBody>
                    <a:bodyPr/>
                    <a:lstStyle/>
                    <a:p>
                      <a:pPr>
                        <a:lnSpc>
                          <a:spcPct val="107000"/>
                        </a:lnSpc>
                        <a:spcAft>
                          <a:spcPts val="0"/>
                        </a:spcAft>
                      </a:pPr>
                      <a:r>
                        <a:rPr lang="en-IN" sz="400" kern="0">
                          <a:effectLst/>
                          <a:latin typeface="Times New Roman" panose="02020603050405020304" pitchFamily="18" charset="0"/>
                          <a:ea typeface="Times New Roman" panose="02020603050405020304" pitchFamily="18" charset="0"/>
                          <a:cs typeface="Arial" panose="020B0604020202020204" pitchFamily="34" charset="0"/>
                        </a:rPr>
                        <a:t>(k=5)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1.39822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0.59178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5001.37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1.27663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2.9818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1.38911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1.39788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0.73649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35.5296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5.74542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1.64072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4130.47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r h="54299">
                <a:tc>
                  <a:txBody>
                    <a:bodyPr/>
                    <a:lstStyle/>
                    <a:p>
                      <a:pPr>
                        <a:lnSpc>
                          <a:spcPct val="107000"/>
                        </a:lnSpc>
                        <a:spcAft>
                          <a:spcPts val="0"/>
                        </a:spcAft>
                      </a:pPr>
                      <a:r>
                        <a:rPr lang="en-IN" sz="400" kern="0">
                          <a:effectLst/>
                          <a:latin typeface="Times New Roman" panose="02020603050405020304" pitchFamily="18" charset="0"/>
                          <a:ea typeface="Times New Roman" panose="02020603050405020304" pitchFamily="18" charset="0"/>
                          <a:cs typeface="Arial" panose="020B0604020202020204" pitchFamily="34" charset="0"/>
                        </a:rPr>
                        <a:t>(k=10)</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1.19684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0.58223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4856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1.29202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3.44548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1.74771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1.28265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0.90189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32.8302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3.90585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1.43445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4311.01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99">
                <a:tc>
                  <a:txBody>
                    <a:bodyPr/>
                    <a:lstStyle/>
                    <a:p>
                      <a:pPr>
                        <a:lnSpc>
                          <a:spcPct val="107000"/>
                        </a:lnSpc>
                        <a:spcAft>
                          <a:spcPts val="0"/>
                        </a:spcAft>
                      </a:pPr>
                      <a:r>
                        <a:rPr lang="en-IN" sz="400" kern="0">
                          <a:effectLst/>
                          <a:latin typeface="Times New Roman" panose="02020603050405020304" pitchFamily="18" charset="0"/>
                          <a:ea typeface="Times New Roman" panose="02020603050405020304" pitchFamily="18" charset="0"/>
                          <a:cs typeface="Arial" panose="020B0604020202020204" pitchFamily="34" charset="0"/>
                        </a:rPr>
                        <a:t>(k=20)</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1.0733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0.63438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4614.48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1.27659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3.38231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1.74029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1.42848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0.97506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32.5197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3.76271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1.42661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4142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99">
                <a:tc>
                  <a:txBody>
                    <a:bodyPr/>
                    <a:lstStyle/>
                    <a:p>
                      <a:pPr>
                        <a:lnSpc>
                          <a:spcPct val="107000"/>
                        </a:lnSpc>
                        <a:spcAft>
                          <a:spcPts val="0"/>
                        </a:spcAft>
                      </a:pPr>
                      <a:r>
                        <a:rPr lang="en-IN" sz="400" kern="0">
                          <a:effectLst/>
                          <a:latin typeface="Times New Roman" panose="02020603050405020304" pitchFamily="18" charset="0"/>
                          <a:ea typeface="Times New Roman" panose="02020603050405020304" pitchFamily="18" charset="0"/>
                          <a:cs typeface="Arial" panose="020B0604020202020204" pitchFamily="34" charset="0"/>
                        </a:rPr>
                        <a:t>(k=30)</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1.12762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0.61623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6222.52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1.37374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3.76146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1.74244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0.95577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33.0933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3.64831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1.44455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4525.7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99">
                <a:tc>
                  <a:txBody>
                    <a:bodyPr/>
                    <a:lstStyle/>
                    <a:p>
                      <a:pPr>
                        <a:lnSpc>
                          <a:spcPct val="107000"/>
                        </a:lnSpc>
                        <a:spcAft>
                          <a:spcPts val="0"/>
                        </a:spcAft>
                      </a:pPr>
                      <a:r>
                        <a:rPr lang="en-IN" sz="400" kern="0">
                          <a:effectLst/>
                          <a:latin typeface="Times New Roman" panose="02020603050405020304" pitchFamily="18" charset="0"/>
                          <a:ea typeface="Times New Roman" panose="02020603050405020304" pitchFamily="18" charset="0"/>
                          <a:cs typeface="Arial" panose="020B0604020202020204" pitchFamily="34" charset="0"/>
                        </a:rPr>
                        <a:t>(k=40)</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1.05826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0.6208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6174.61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1.27385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3.8089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1.63359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1.21971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0.86909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33.6506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3.46656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1.51614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4192.12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99">
                <a:tc>
                  <a:txBody>
                    <a:bodyPr/>
                    <a:lstStyle/>
                    <a:p>
                      <a:pPr>
                        <a:lnSpc>
                          <a:spcPct val="107000"/>
                        </a:lnSpc>
                        <a:spcAft>
                          <a:spcPts val="0"/>
                        </a:spcAft>
                      </a:pPr>
                      <a:r>
                        <a:rPr lang="en-IN" sz="400" kern="0">
                          <a:effectLst/>
                          <a:latin typeface="Times New Roman" panose="02020603050405020304" pitchFamily="18" charset="0"/>
                          <a:ea typeface="Times New Roman" panose="02020603050405020304" pitchFamily="18" charset="0"/>
                          <a:cs typeface="Arial" panose="020B0604020202020204" pitchFamily="34" charset="0"/>
                        </a:rPr>
                        <a:t>(k=50)</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0.92088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0.61469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6266.68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1.28283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3.76082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1.62367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1.23607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0.90624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32.6366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3.42545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1.54221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4229.52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262">
                <a:tc gridSpan="13">
                  <a:txBody>
                    <a:bodyPr/>
                    <a:lstStyle/>
                    <a:p>
                      <a:pPr>
                        <a:lnSpc>
                          <a:spcPct val="107000"/>
                        </a:lnSpc>
                      </a:pPr>
                      <a:endParaRPr lang="en-IN" sz="500" kern="100">
                        <a:effectLst/>
                        <a:latin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54299">
                <a:tc>
                  <a:txBody>
                    <a:bodyPr/>
                    <a:lstStyle/>
                    <a:p>
                      <a:pPr>
                        <a:lnSpc>
                          <a:spcPct val="107000"/>
                        </a:lnSpc>
                        <a:spcAft>
                          <a:spcPts val="0"/>
                        </a:spcAft>
                      </a:pPr>
                      <a:r>
                        <a:rPr lang="en-IN" sz="400" kern="0">
                          <a:effectLst/>
                          <a:latin typeface="Times New Roman" panose="02020603050405020304" pitchFamily="18" charset="0"/>
                          <a:ea typeface="Times New Roman" panose="02020603050405020304" pitchFamily="18" charset="0"/>
                          <a:cs typeface="Arial" panose="020B0604020202020204" pitchFamily="34" charset="0"/>
                        </a:rPr>
                        <a:t>ETS</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2.18297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0.49022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2645.25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1.27908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3.07816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1.20902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1.22507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0.62264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21.412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5.01087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1.44803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3015.43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r h="54299">
                <a:tc>
                  <a:txBody>
                    <a:bodyPr/>
                    <a:lstStyle/>
                    <a:p>
                      <a:pPr>
                        <a:lnSpc>
                          <a:spcPct val="107000"/>
                        </a:lnSpc>
                        <a:spcAft>
                          <a:spcPts val="0"/>
                        </a:spcAft>
                      </a:pPr>
                      <a:r>
                        <a:rPr lang="en-IN" sz="400" kern="0">
                          <a:effectLst/>
                          <a:latin typeface="Times New Roman" panose="02020603050405020304" pitchFamily="18" charset="0"/>
                          <a:ea typeface="Times New Roman" panose="02020603050405020304" pitchFamily="18" charset="0"/>
                          <a:cs typeface="Arial" panose="020B0604020202020204" pitchFamily="34" charset="0"/>
                        </a:rPr>
                        <a:t>(k=5)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1.62138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0.58578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5976.24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1.2627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3.8245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1.41406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1.37963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0.61333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32.1001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3.74012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1.65696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3343.79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99">
                <a:tc>
                  <a:txBody>
                    <a:bodyPr/>
                    <a:lstStyle/>
                    <a:p>
                      <a:pPr>
                        <a:lnSpc>
                          <a:spcPct val="107000"/>
                        </a:lnSpc>
                        <a:spcAft>
                          <a:spcPts val="0"/>
                        </a:spcAft>
                      </a:pPr>
                      <a:r>
                        <a:rPr lang="en-IN" sz="400" kern="0">
                          <a:effectLst/>
                          <a:latin typeface="Times New Roman" panose="02020603050405020304" pitchFamily="18" charset="0"/>
                          <a:ea typeface="Times New Roman" panose="02020603050405020304" pitchFamily="18" charset="0"/>
                          <a:cs typeface="Arial" panose="020B0604020202020204" pitchFamily="34" charset="0"/>
                        </a:rPr>
                        <a:t>(k=10)</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1.38297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0.56242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5301.11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1.27917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3.9221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1.78885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1.29441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0.81307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33.3898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3.81017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1.39829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3249.76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99">
                <a:tc>
                  <a:txBody>
                    <a:bodyPr/>
                    <a:lstStyle/>
                    <a:p>
                      <a:pPr>
                        <a:lnSpc>
                          <a:spcPct val="107000"/>
                        </a:lnSpc>
                        <a:spcAft>
                          <a:spcPts val="0"/>
                        </a:spcAft>
                      </a:pPr>
                      <a:r>
                        <a:rPr lang="en-IN" sz="400" kern="0">
                          <a:effectLst/>
                          <a:latin typeface="Times New Roman" panose="02020603050405020304" pitchFamily="18" charset="0"/>
                          <a:ea typeface="Times New Roman" panose="02020603050405020304" pitchFamily="18" charset="0"/>
                          <a:cs typeface="Arial" panose="020B0604020202020204" pitchFamily="34" charset="0"/>
                        </a:rPr>
                        <a:t>(k=20)</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1.29345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0.63361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4743.69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1.26513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4.07758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1.81407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1.41659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0.70298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32.499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3.9133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1.41331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3314.29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99">
                <a:tc>
                  <a:txBody>
                    <a:bodyPr/>
                    <a:lstStyle/>
                    <a:p>
                      <a:pPr>
                        <a:lnSpc>
                          <a:spcPct val="107000"/>
                        </a:lnSpc>
                        <a:spcAft>
                          <a:spcPts val="0"/>
                        </a:spcAft>
                      </a:pPr>
                      <a:r>
                        <a:rPr lang="en-IN" sz="400" kern="0">
                          <a:effectLst/>
                          <a:latin typeface="Times New Roman" panose="02020603050405020304" pitchFamily="18" charset="0"/>
                          <a:ea typeface="Times New Roman" panose="02020603050405020304" pitchFamily="18" charset="0"/>
                          <a:cs typeface="Arial" panose="020B0604020202020204" pitchFamily="34" charset="0"/>
                        </a:rPr>
                        <a:t>(k=30)</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1.17566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0.6126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6287.19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1.41546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4.41416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1.79772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1.22274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0.71633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35.1329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3.79431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1.42581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3111.69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99">
                <a:tc>
                  <a:txBody>
                    <a:bodyPr/>
                    <a:lstStyle/>
                    <a:p>
                      <a:pPr>
                        <a:lnSpc>
                          <a:spcPct val="107000"/>
                        </a:lnSpc>
                        <a:spcAft>
                          <a:spcPts val="0"/>
                        </a:spcAft>
                      </a:pPr>
                      <a:r>
                        <a:rPr lang="en-IN" sz="400" kern="0">
                          <a:effectLst/>
                          <a:latin typeface="Times New Roman" panose="02020603050405020304" pitchFamily="18" charset="0"/>
                          <a:ea typeface="Times New Roman" panose="02020603050405020304" pitchFamily="18" charset="0"/>
                          <a:cs typeface="Arial" panose="020B0604020202020204" pitchFamily="34" charset="0"/>
                        </a:rPr>
                        <a:t>(k=40)</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1.22732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0.61431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5842.84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1.28073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4.62252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1.69166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1.23477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0.78541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33.6926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3.78412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1.5326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3235.42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99">
                <a:tc>
                  <a:txBody>
                    <a:bodyPr/>
                    <a:lstStyle/>
                    <a:p>
                      <a:pPr>
                        <a:lnSpc>
                          <a:spcPct val="107000"/>
                        </a:lnSpc>
                        <a:spcAft>
                          <a:spcPts val="0"/>
                        </a:spcAft>
                      </a:pPr>
                      <a:r>
                        <a:rPr lang="en-IN" sz="400" kern="0">
                          <a:effectLst/>
                          <a:latin typeface="Times New Roman" panose="02020603050405020304" pitchFamily="18" charset="0"/>
                          <a:ea typeface="Times New Roman" panose="02020603050405020304" pitchFamily="18" charset="0"/>
                          <a:cs typeface="Arial" panose="020B0604020202020204" pitchFamily="34" charset="0"/>
                        </a:rPr>
                        <a:t>(k=50)</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1.0174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0.5958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6074.89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1.2893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4.59204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1.63147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1.22193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0.81784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32.408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3.64151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1.55402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3243.54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262">
                <a:tc gridSpan="13">
                  <a:txBody>
                    <a:bodyPr/>
                    <a:lstStyle/>
                    <a:p>
                      <a:pPr>
                        <a:lnSpc>
                          <a:spcPct val="107000"/>
                        </a:lnSpc>
                      </a:pPr>
                      <a:endParaRPr lang="en-IN" sz="500" kern="100">
                        <a:effectLst/>
                        <a:latin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87143">
                <a:tc>
                  <a:txBody>
                    <a:bodyPr/>
                    <a:lstStyle/>
                    <a:p>
                      <a:pPr>
                        <a:lnSpc>
                          <a:spcPct val="107000"/>
                        </a:lnSpc>
                        <a:spcAft>
                          <a:spcPts val="0"/>
                        </a:spcAft>
                      </a:pPr>
                      <a:r>
                        <a:rPr lang="en-IN" sz="400" kern="0">
                          <a:effectLst/>
                          <a:latin typeface="Times New Roman" panose="02020603050405020304" pitchFamily="18" charset="0"/>
                          <a:ea typeface="Times New Roman" panose="02020603050405020304" pitchFamily="18" charset="0"/>
                          <a:cs typeface="Arial" panose="020B0604020202020204" pitchFamily="34" charset="0"/>
                        </a:rPr>
                        <a:t>STL+</a:t>
                      </a:r>
                      <a:endParaRPr lang="en-IN" sz="500" kern="10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0"/>
                        </a:spcAft>
                      </a:pPr>
                      <a:r>
                        <a:rPr lang="en-IN" sz="400" kern="0">
                          <a:effectLst/>
                          <a:latin typeface="Times New Roman" panose="02020603050405020304" pitchFamily="18" charset="0"/>
                          <a:ea typeface="Times New Roman" panose="02020603050405020304" pitchFamily="18" charset="0"/>
                          <a:cs typeface="Arial" panose="020B0604020202020204" pitchFamily="34" charset="0"/>
                        </a:rPr>
                        <a:t>SARIMA</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2.06001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0.46503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2170.77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1.36634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2.67794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1.47993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1.55173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0.66878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34.2123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5.42245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1.73936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3702.53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99">
                <a:tc>
                  <a:txBody>
                    <a:bodyPr/>
                    <a:lstStyle/>
                    <a:p>
                      <a:pPr>
                        <a:lnSpc>
                          <a:spcPct val="107000"/>
                        </a:lnSpc>
                        <a:spcAft>
                          <a:spcPts val="0"/>
                        </a:spcAft>
                      </a:pPr>
                      <a:r>
                        <a:rPr lang="en-IN" sz="400" kern="0">
                          <a:effectLst/>
                          <a:latin typeface="Times New Roman" panose="02020603050405020304" pitchFamily="18" charset="0"/>
                          <a:ea typeface="Times New Roman" panose="02020603050405020304" pitchFamily="18" charset="0"/>
                          <a:cs typeface="Arial" panose="020B0604020202020204" pitchFamily="34" charset="0"/>
                        </a:rPr>
                        <a:t>(k=5)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1.53019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0.66743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5522.94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1.28181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2.93618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1.48234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1.44189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0.77026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38.6808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4.38844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1.56044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3544.38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99">
                <a:tc>
                  <a:txBody>
                    <a:bodyPr/>
                    <a:lstStyle/>
                    <a:p>
                      <a:pPr>
                        <a:lnSpc>
                          <a:spcPct val="107000"/>
                        </a:lnSpc>
                        <a:spcAft>
                          <a:spcPts val="0"/>
                        </a:spcAft>
                      </a:pPr>
                      <a:r>
                        <a:rPr lang="en-IN" sz="400" kern="0">
                          <a:effectLst/>
                          <a:latin typeface="Times New Roman" panose="02020603050405020304" pitchFamily="18" charset="0"/>
                          <a:ea typeface="Times New Roman" panose="02020603050405020304" pitchFamily="18" charset="0"/>
                          <a:cs typeface="Arial" panose="020B0604020202020204" pitchFamily="34" charset="0"/>
                        </a:rPr>
                        <a:t>(k=10)</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1.24338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0.60293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5753.73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1.26768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3.61224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1.72623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1.37134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0.87682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35.7175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4.04542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1.40417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3572.31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99">
                <a:tc>
                  <a:txBody>
                    <a:bodyPr/>
                    <a:lstStyle/>
                    <a:p>
                      <a:pPr>
                        <a:lnSpc>
                          <a:spcPct val="107000"/>
                        </a:lnSpc>
                        <a:spcAft>
                          <a:spcPts val="0"/>
                        </a:spcAft>
                      </a:pPr>
                      <a:r>
                        <a:rPr lang="en-IN" sz="400" kern="0">
                          <a:effectLst/>
                          <a:latin typeface="Times New Roman" panose="02020603050405020304" pitchFamily="18" charset="0"/>
                          <a:ea typeface="Times New Roman" panose="02020603050405020304" pitchFamily="18" charset="0"/>
                          <a:cs typeface="Arial" panose="020B0604020202020204" pitchFamily="34" charset="0"/>
                        </a:rPr>
                        <a:t>(k=20)</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1.253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0.68925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5131.9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1.21128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3.68922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1.81049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1.44502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0.84617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34.4887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3.91622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1.34211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3478.6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99">
                <a:tc>
                  <a:txBody>
                    <a:bodyPr/>
                    <a:lstStyle/>
                    <a:p>
                      <a:pPr>
                        <a:lnSpc>
                          <a:spcPct val="107000"/>
                        </a:lnSpc>
                        <a:spcAft>
                          <a:spcPts val="0"/>
                        </a:spcAft>
                      </a:pPr>
                      <a:r>
                        <a:rPr lang="en-IN" sz="400" kern="0">
                          <a:effectLst/>
                          <a:latin typeface="Times New Roman" panose="02020603050405020304" pitchFamily="18" charset="0"/>
                          <a:ea typeface="Times New Roman" panose="02020603050405020304" pitchFamily="18" charset="0"/>
                          <a:cs typeface="Arial" panose="020B0604020202020204" pitchFamily="34" charset="0"/>
                        </a:rPr>
                        <a:t>(k=30)</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1.14899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0.65907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7703.68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1.37121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3.94332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1.81962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1.27448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0.85757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37.6611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3.85887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1.43008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3459.65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99">
                <a:tc>
                  <a:txBody>
                    <a:bodyPr/>
                    <a:lstStyle/>
                    <a:p>
                      <a:pPr>
                        <a:lnSpc>
                          <a:spcPct val="107000"/>
                        </a:lnSpc>
                        <a:spcAft>
                          <a:spcPts val="0"/>
                        </a:spcAft>
                      </a:pPr>
                      <a:r>
                        <a:rPr lang="en-IN" sz="400" kern="0">
                          <a:effectLst/>
                          <a:latin typeface="Times New Roman" panose="02020603050405020304" pitchFamily="18" charset="0"/>
                          <a:ea typeface="Times New Roman" panose="02020603050405020304" pitchFamily="18" charset="0"/>
                          <a:cs typeface="Arial" panose="020B0604020202020204" pitchFamily="34" charset="0"/>
                        </a:rPr>
                        <a:t>(k=40)</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1.14906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0.66144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6542.08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1.23577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3.85016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1.71332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1.315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0.86646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36.0533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3.59424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1.52367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3422.04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r h="54299">
                <a:tc>
                  <a:txBody>
                    <a:bodyPr/>
                    <a:lstStyle/>
                    <a:p>
                      <a:pPr>
                        <a:lnSpc>
                          <a:spcPct val="107000"/>
                        </a:lnSpc>
                        <a:spcAft>
                          <a:spcPts val="0"/>
                        </a:spcAft>
                      </a:pPr>
                      <a:r>
                        <a:rPr lang="en-IN" sz="400" kern="0">
                          <a:effectLst/>
                          <a:latin typeface="Times New Roman" panose="02020603050405020304" pitchFamily="18" charset="0"/>
                          <a:ea typeface="Times New Roman" panose="02020603050405020304" pitchFamily="18" charset="0"/>
                          <a:cs typeface="Arial" panose="020B0604020202020204" pitchFamily="34" charset="0"/>
                        </a:rPr>
                        <a:t>(k=50)</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0.99687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0.6405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6588.72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1.25217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3.95482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1.6528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1.30082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0.87771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35.7512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3.71064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1.56719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3455.27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262">
                <a:tc gridSpan="13">
                  <a:txBody>
                    <a:bodyPr/>
                    <a:lstStyle/>
                    <a:p>
                      <a:pPr>
                        <a:lnSpc>
                          <a:spcPct val="107000"/>
                        </a:lnSpc>
                      </a:pPr>
                      <a:endParaRPr lang="en-IN" sz="500" kern="100">
                        <a:effectLst/>
                        <a:latin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54299">
                <a:tc>
                  <a:txBody>
                    <a:bodyPr/>
                    <a:lstStyle/>
                    <a:p>
                      <a:pPr>
                        <a:lnSpc>
                          <a:spcPct val="107000"/>
                        </a:lnSpc>
                        <a:spcAft>
                          <a:spcPts val="0"/>
                        </a:spcAft>
                      </a:pPr>
                      <a:r>
                        <a:rPr lang="en-IN" sz="400" kern="0">
                          <a:effectLst/>
                          <a:latin typeface="Times New Roman" panose="02020603050405020304" pitchFamily="18" charset="0"/>
                          <a:ea typeface="Times New Roman" panose="02020603050405020304" pitchFamily="18" charset="0"/>
                          <a:cs typeface="Arial" panose="020B0604020202020204" pitchFamily="34" charset="0"/>
                        </a:rPr>
                        <a:t>STL+ETS</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1.97547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0.44836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2714.92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1.39662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3.43042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1.37034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1.47138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0.74256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31.345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5.36884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1.5766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3757.13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99">
                <a:tc>
                  <a:txBody>
                    <a:bodyPr/>
                    <a:lstStyle/>
                    <a:p>
                      <a:pPr>
                        <a:lnSpc>
                          <a:spcPct val="107000"/>
                        </a:lnSpc>
                        <a:spcAft>
                          <a:spcPts val="0"/>
                        </a:spcAft>
                      </a:pPr>
                      <a:r>
                        <a:rPr lang="en-IN" sz="400" kern="0">
                          <a:effectLst/>
                          <a:latin typeface="Times New Roman" panose="02020603050405020304" pitchFamily="18" charset="0"/>
                          <a:ea typeface="Times New Roman" panose="02020603050405020304" pitchFamily="18" charset="0"/>
                          <a:cs typeface="Arial" panose="020B0604020202020204" pitchFamily="34" charset="0"/>
                        </a:rPr>
                        <a:t>(k=5)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1.58391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0.57195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4647.86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1.28751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3.56717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1.47673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1.467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0.61045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36.9633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4.08103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1.52345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3462.85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99">
                <a:tc>
                  <a:txBody>
                    <a:bodyPr/>
                    <a:lstStyle/>
                    <a:p>
                      <a:pPr>
                        <a:lnSpc>
                          <a:spcPct val="107000"/>
                        </a:lnSpc>
                        <a:spcAft>
                          <a:spcPts val="0"/>
                        </a:spcAft>
                      </a:pPr>
                      <a:r>
                        <a:rPr lang="en-IN" sz="400" kern="0">
                          <a:effectLst/>
                          <a:latin typeface="Times New Roman" panose="02020603050405020304" pitchFamily="18" charset="0"/>
                          <a:ea typeface="Times New Roman" panose="02020603050405020304" pitchFamily="18" charset="0"/>
                          <a:cs typeface="Arial" panose="020B0604020202020204" pitchFamily="34" charset="0"/>
                        </a:rPr>
                        <a:t>(k=10)</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1.33972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0.53288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5831.21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1.25188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4.28016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1.72778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1.34454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0.79899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35.3014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4.04689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1.39195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3589.12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99">
                <a:tc>
                  <a:txBody>
                    <a:bodyPr/>
                    <a:lstStyle/>
                    <a:p>
                      <a:pPr>
                        <a:lnSpc>
                          <a:spcPct val="107000"/>
                        </a:lnSpc>
                        <a:spcAft>
                          <a:spcPts val="0"/>
                        </a:spcAft>
                      </a:pPr>
                      <a:r>
                        <a:rPr lang="en-IN" sz="400" kern="0">
                          <a:effectLst/>
                          <a:latin typeface="Times New Roman" panose="02020603050405020304" pitchFamily="18" charset="0"/>
                          <a:ea typeface="Times New Roman" panose="02020603050405020304" pitchFamily="18" charset="0"/>
                          <a:cs typeface="Arial" panose="020B0604020202020204" pitchFamily="34" charset="0"/>
                        </a:rPr>
                        <a:t>(k=20)</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1.26209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0.60273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4953.29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1.17404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4.35452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1.81235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1.42185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0.69306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33.4679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4.18644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1.34229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3462.18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99">
                <a:tc>
                  <a:txBody>
                    <a:bodyPr/>
                    <a:lstStyle/>
                    <a:p>
                      <a:pPr>
                        <a:lnSpc>
                          <a:spcPct val="107000"/>
                        </a:lnSpc>
                        <a:spcAft>
                          <a:spcPts val="0"/>
                        </a:spcAft>
                      </a:pPr>
                      <a:r>
                        <a:rPr lang="en-IN" sz="400" kern="0">
                          <a:effectLst/>
                          <a:latin typeface="Times New Roman" panose="02020603050405020304" pitchFamily="18" charset="0"/>
                          <a:ea typeface="Times New Roman" panose="02020603050405020304" pitchFamily="18" charset="0"/>
                          <a:cs typeface="Arial" panose="020B0604020202020204" pitchFamily="34" charset="0"/>
                        </a:rPr>
                        <a:t>(k=30)</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1.13707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0.58445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6431.92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1.37365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4.4529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1.80681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1.26884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0.68805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38.8701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3.81209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1.39703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3422.77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99">
                <a:tc>
                  <a:txBody>
                    <a:bodyPr/>
                    <a:lstStyle/>
                    <a:p>
                      <a:pPr>
                        <a:lnSpc>
                          <a:spcPct val="107000"/>
                        </a:lnSpc>
                        <a:spcAft>
                          <a:spcPts val="0"/>
                        </a:spcAft>
                      </a:pPr>
                      <a:r>
                        <a:rPr lang="en-IN" sz="400" kern="0">
                          <a:effectLst/>
                          <a:latin typeface="Times New Roman" panose="02020603050405020304" pitchFamily="18" charset="0"/>
                          <a:ea typeface="Times New Roman" panose="02020603050405020304" pitchFamily="18" charset="0"/>
                          <a:cs typeface="Arial" panose="020B0604020202020204" pitchFamily="34" charset="0"/>
                        </a:rPr>
                        <a:t>(k=40)</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1.16092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0.58464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6032.15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1.2276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4.34068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1.69524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1.29037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0.78389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36.7018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3.50922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1.52563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3393.72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r h="54299">
                <a:tc>
                  <a:txBody>
                    <a:bodyPr/>
                    <a:lstStyle/>
                    <a:p>
                      <a:pPr>
                        <a:lnSpc>
                          <a:spcPct val="107000"/>
                        </a:lnSpc>
                        <a:spcAft>
                          <a:spcPts val="0"/>
                        </a:spcAft>
                      </a:pPr>
                      <a:r>
                        <a:rPr lang="en-IN" sz="400" kern="0">
                          <a:effectLst/>
                          <a:latin typeface="Times New Roman" panose="02020603050405020304" pitchFamily="18" charset="0"/>
                          <a:ea typeface="Times New Roman" panose="02020603050405020304" pitchFamily="18" charset="0"/>
                          <a:cs typeface="Arial" panose="020B0604020202020204" pitchFamily="34" charset="0"/>
                        </a:rPr>
                        <a:t>(k=50)</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0.94266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0.58862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6104.03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1.24372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4.58192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1.61976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1.27917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0.80046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35.4521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3.59868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1.54395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3447.82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262">
                <a:tc gridSpan="13">
                  <a:txBody>
                    <a:bodyPr/>
                    <a:lstStyle/>
                    <a:p>
                      <a:pPr>
                        <a:lnSpc>
                          <a:spcPct val="107000"/>
                        </a:lnSpc>
                      </a:pPr>
                      <a:endParaRPr lang="en-IN" sz="500" kern="100">
                        <a:effectLst/>
                        <a:latin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54299">
                <a:tc>
                  <a:txBody>
                    <a:bodyPr/>
                    <a:lstStyle/>
                    <a:p>
                      <a:pPr>
                        <a:lnSpc>
                          <a:spcPct val="107000"/>
                        </a:lnSpc>
                        <a:spcAft>
                          <a:spcPts val="0"/>
                        </a:spcAft>
                      </a:pPr>
                      <a:r>
                        <a:rPr lang="en-IN" sz="400" kern="0">
                          <a:effectLst/>
                          <a:latin typeface="Times New Roman" panose="02020603050405020304" pitchFamily="18" charset="0"/>
                          <a:ea typeface="Times New Roman" panose="02020603050405020304" pitchFamily="18" charset="0"/>
                          <a:cs typeface="Arial" panose="020B0604020202020204" pitchFamily="34" charset="0"/>
                        </a:rPr>
                        <a:t>NNAR</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2.25319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0.28555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2917.92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1.16274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4.62545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1.3066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1.43223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0.9509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19.5832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5.32329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1.73374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6628.94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99">
                <a:tc>
                  <a:txBody>
                    <a:bodyPr/>
                    <a:lstStyle/>
                    <a:p>
                      <a:pPr>
                        <a:lnSpc>
                          <a:spcPct val="107000"/>
                        </a:lnSpc>
                        <a:spcAft>
                          <a:spcPts val="0"/>
                        </a:spcAft>
                      </a:pPr>
                      <a:r>
                        <a:rPr lang="en-IN" sz="400" kern="0">
                          <a:effectLst/>
                          <a:latin typeface="Times New Roman" panose="02020603050405020304" pitchFamily="18" charset="0"/>
                          <a:ea typeface="Times New Roman" panose="02020603050405020304" pitchFamily="18" charset="0"/>
                          <a:cs typeface="Arial" panose="020B0604020202020204" pitchFamily="34" charset="0"/>
                        </a:rPr>
                        <a:t>(k=5)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0.78356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0.65556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4928.83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1.18065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4.43014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1.27748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1.75312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0.881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22.2939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4.45075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2.58108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3841.64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99">
                <a:tc>
                  <a:txBody>
                    <a:bodyPr/>
                    <a:lstStyle/>
                    <a:p>
                      <a:pPr>
                        <a:lnSpc>
                          <a:spcPct val="107000"/>
                        </a:lnSpc>
                        <a:spcAft>
                          <a:spcPts val="0"/>
                        </a:spcAft>
                      </a:pPr>
                      <a:r>
                        <a:rPr lang="en-IN" sz="400" kern="0">
                          <a:effectLst/>
                          <a:latin typeface="Times New Roman" panose="02020603050405020304" pitchFamily="18" charset="0"/>
                          <a:ea typeface="Times New Roman" panose="02020603050405020304" pitchFamily="18" charset="0"/>
                          <a:cs typeface="Arial" panose="020B0604020202020204" pitchFamily="34" charset="0"/>
                        </a:rPr>
                        <a:t>(k=10)</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0.84613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0.54028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4160.39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1.1206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4.83939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2.32172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1.35669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1.44275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18.7226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4.44521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1.83296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3833.24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r h="54299">
                <a:tc>
                  <a:txBody>
                    <a:bodyPr/>
                    <a:lstStyle/>
                    <a:p>
                      <a:pPr>
                        <a:lnSpc>
                          <a:spcPct val="107000"/>
                        </a:lnSpc>
                        <a:spcAft>
                          <a:spcPts val="0"/>
                        </a:spcAft>
                      </a:pPr>
                      <a:r>
                        <a:rPr lang="en-IN" sz="400" kern="0">
                          <a:effectLst/>
                          <a:latin typeface="Times New Roman" panose="02020603050405020304" pitchFamily="18" charset="0"/>
                          <a:ea typeface="Times New Roman" panose="02020603050405020304" pitchFamily="18" charset="0"/>
                          <a:cs typeface="Arial" panose="020B0604020202020204" pitchFamily="34" charset="0"/>
                        </a:rPr>
                        <a:t>(k=20)</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0.93876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0.69917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4145.33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1.00836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4.77873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2.51117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1.24885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1.27252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20.0987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4.98307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1.73466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4486.24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99">
                <a:tc>
                  <a:txBody>
                    <a:bodyPr/>
                    <a:lstStyle/>
                    <a:p>
                      <a:pPr>
                        <a:lnSpc>
                          <a:spcPct val="107000"/>
                        </a:lnSpc>
                        <a:spcAft>
                          <a:spcPts val="0"/>
                        </a:spcAft>
                      </a:pPr>
                      <a:r>
                        <a:rPr lang="en-IN" sz="400" kern="0">
                          <a:effectLst/>
                          <a:latin typeface="Times New Roman" panose="02020603050405020304" pitchFamily="18" charset="0"/>
                          <a:ea typeface="Times New Roman" panose="02020603050405020304" pitchFamily="18" charset="0"/>
                          <a:cs typeface="Arial" panose="020B0604020202020204" pitchFamily="34" charset="0"/>
                        </a:rPr>
                        <a:t>(k=30)</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1.15761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0.66775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5352.16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1.19774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4.90002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2.58481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1.32405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1.20416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20.6022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3.87706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1.90614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4083.06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99">
                <a:tc>
                  <a:txBody>
                    <a:bodyPr/>
                    <a:lstStyle/>
                    <a:p>
                      <a:pPr>
                        <a:lnSpc>
                          <a:spcPct val="107000"/>
                        </a:lnSpc>
                        <a:spcAft>
                          <a:spcPts val="0"/>
                        </a:spcAft>
                      </a:pPr>
                      <a:r>
                        <a:rPr lang="en-IN" sz="400" kern="0">
                          <a:effectLst/>
                          <a:latin typeface="Times New Roman" panose="02020603050405020304" pitchFamily="18" charset="0"/>
                          <a:ea typeface="Times New Roman" panose="02020603050405020304" pitchFamily="18" charset="0"/>
                          <a:cs typeface="Arial" panose="020B0604020202020204" pitchFamily="34" charset="0"/>
                        </a:rPr>
                        <a:t>(k=40)</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0.94808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0.66676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5715.78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1.07779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4.98156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2.22605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1.29933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0.89501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19.962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3.79209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1.93724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6514.8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99">
                <a:tc>
                  <a:txBody>
                    <a:bodyPr/>
                    <a:lstStyle/>
                    <a:p>
                      <a:pPr>
                        <a:lnSpc>
                          <a:spcPct val="107000"/>
                        </a:lnSpc>
                        <a:spcAft>
                          <a:spcPts val="0"/>
                        </a:spcAft>
                      </a:pPr>
                      <a:r>
                        <a:rPr lang="en-IN" sz="400" kern="0">
                          <a:effectLst/>
                          <a:latin typeface="Times New Roman" panose="02020603050405020304" pitchFamily="18" charset="0"/>
                          <a:ea typeface="Times New Roman" panose="02020603050405020304" pitchFamily="18" charset="0"/>
                          <a:cs typeface="Arial" panose="020B0604020202020204" pitchFamily="34" charset="0"/>
                        </a:rPr>
                        <a:t>(k=50)</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0.92319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0.64116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6255.33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1.09147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4.98365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2.08805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1.33939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1.14206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20.2645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3.73578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1.85032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4795.29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262">
                <a:tc gridSpan="13">
                  <a:txBody>
                    <a:bodyPr/>
                    <a:lstStyle/>
                    <a:p>
                      <a:pPr>
                        <a:lnSpc>
                          <a:spcPct val="107000"/>
                        </a:lnSpc>
                      </a:pPr>
                      <a:endParaRPr lang="en-IN" sz="500" kern="100">
                        <a:effectLst/>
                        <a:latin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54299">
                <a:tc>
                  <a:txBody>
                    <a:bodyPr/>
                    <a:lstStyle/>
                    <a:p>
                      <a:pPr>
                        <a:lnSpc>
                          <a:spcPct val="107000"/>
                        </a:lnSpc>
                        <a:spcAft>
                          <a:spcPts val="0"/>
                        </a:spcAft>
                      </a:pPr>
                      <a:r>
                        <a:rPr lang="en-IN" sz="400" kern="0">
                          <a:effectLst/>
                          <a:latin typeface="Times New Roman" panose="02020603050405020304" pitchFamily="18" charset="0"/>
                          <a:ea typeface="Times New Roman" panose="02020603050405020304" pitchFamily="18" charset="0"/>
                          <a:cs typeface="Arial" panose="020B0604020202020204" pitchFamily="34" charset="0"/>
                        </a:rPr>
                        <a:t>MLP</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1.6422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0.46293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4780.29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1.5952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3.2957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1.57181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1.37535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1.2287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25.7322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5.74075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1.5533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6705.08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99">
                <a:tc>
                  <a:txBody>
                    <a:bodyPr/>
                    <a:lstStyle/>
                    <a:p>
                      <a:pPr>
                        <a:lnSpc>
                          <a:spcPct val="107000"/>
                        </a:lnSpc>
                        <a:spcAft>
                          <a:spcPts val="0"/>
                        </a:spcAft>
                      </a:pPr>
                      <a:r>
                        <a:rPr lang="en-IN" sz="400" kern="0">
                          <a:effectLst/>
                          <a:latin typeface="Times New Roman" panose="02020603050405020304" pitchFamily="18" charset="0"/>
                          <a:ea typeface="Times New Roman" panose="02020603050405020304" pitchFamily="18" charset="0"/>
                          <a:cs typeface="Arial" panose="020B0604020202020204" pitchFamily="34" charset="0"/>
                        </a:rPr>
                        <a:t>(k=5)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0.78356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0.65556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4928.83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1.18065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4.43014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1.27748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1.75312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0.881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22.2939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4.45075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2.58108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3841.64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99">
                <a:tc>
                  <a:txBody>
                    <a:bodyPr/>
                    <a:lstStyle/>
                    <a:p>
                      <a:pPr>
                        <a:lnSpc>
                          <a:spcPct val="107000"/>
                        </a:lnSpc>
                        <a:spcAft>
                          <a:spcPts val="0"/>
                        </a:spcAft>
                      </a:pPr>
                      <a:r>
                        <a:rPr lang="en-IN" sz="400" kern="0">
                          <a:effectLst/>
                          <a:latin typeface="Times New Roman" panose="02020603050405020304" pitchFamily="18" charset="0"/>
                          <a:ea typeface="Times New Roman" panose="02020603050405020304" pitchFamily="18" charset="0"/>
                          <a:cs typeface="Arial" panose="020B0604020202020204" pitchFamily="34" charset="0"/>
                        </a:rPr>
                        <a:t>(k=10)</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0.84613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0.54028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4160.39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1.1206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4.83939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2.32172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1.35669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1.44275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18.7226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4.44521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1.83296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3833.24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r h="54299">
                <a:tc>
                  <a:txBody>
                    <a:bodyPr/>
                    <a:lstStyle/>
                    <a:p>
                      <a:pPr>
                        <a:lnSpc>
                          <a:spcPct val="107000"/>
                        </a:lnSpc>
                        <a:spcAft>
                          <a:spcPts val="0"/>
                        </a:spcAft>
                      </a:pPr>
                      <a:r>
                        <a:rPr lang="en-IN" sz="400" kern="0">
                          <a:effectLst/>
                          <a:latin typeface="Times New Roman" panose="02020603050405020304" pitchFamily="18" charset="0"/>
                          <a:ea typeface="Times New Roman" panose="02020603050405020304" pitchFamily="18" charset="0"/>
                          <a:cs typeface="Arial" panose="020B0604020202020204" pitchFamily="34" charset="0"/>
                        </a:rPr>
                        <a:t>(k=20)</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0.93876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0.69917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4145.33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1.00836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4.77873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2.51117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1.24885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1.27252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20.0987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4.98307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1.73466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4486.24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99">
                <a:tc>
                  <a:txBody>
                    <a:bodyPr/>
                    <a:lstStyle/>
                    <a:p>
                      <a:pPr>
                        <a:lnSpc>
                          <a:spcPct val="107000"/>
                        </a:lnSpc>
                        <a:spcAft>
                          <a:spcPts val="0"/>
                        </a:spcAft>
                      </a:pPr>
                      <a:r>
                        <a:rPr lang="en-IN" sz="400" kern="0">
                          <a:effectLst/>
                          <a:latin typeface="Times New Roman" panose="02020603050405020304" pitchFamily="18" charset="0"/>
                          <a:ea typeface="Times New Roman" panose="02020603050405020304" pitchFamily="18" charset="0"/>
                          <a:cs typeface="Arial" panose="020B0604020202020204" pitchFamily="34" charset="0"/>
                        </a:rPr>
                        <a:t>(k=30)</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1.15761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0.66775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5352.16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1.19774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4.90002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2.58481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1.32405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1.20416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20.6022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3.87706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1.90614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4083.06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99">
                <a:tc>
                  <a:txBody>
                    <a:bodyPr/>
                    <a:lstStyle/>
                    <a:p>
                      <a:pPr>
                        <a:lnSpc>
                          <a:spcPct val="107000"/>
                        </a:lnSpc>
                        <a:spcAft>
                          <a:spcPts val="0"/>
                        </a:spcAft>
                      </a:pPr>
                      <a:r>
                        <a:rPr lang="en-IN" sz="400" kern="0">
                          <a:effectLst/>
                          <a:latin typeface="Times New Roman" panose="02020603050405020304" pitchFamily="18" charset="0"/>
                          <a:ea typeface="Times New Roman" panose="02020603050405020304" pitchFamily="18" charset="0"/>
                          <a:cs typeface="Arial" panose="020B0604020202020204" pitchFamily="34" charset="0"/>
                        </a:rPr>
                        <a:t>(k=40)</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0.94808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0.66676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5715.78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1.07779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4.98156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2.22605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1.29933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0.89501</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19.962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3.79209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1.93724</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6514.8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99">
                <a:tc>
                  <a:txBody>
                    <a:bodyPr/>
                    <a:lstStyle/>
                    <a:p>
                      <a:pPr>
                        <a:lnSpc>
                          <a:spcPct val="107000"/>
                        </a:lnSpc>
                        <a:spcAft>
                          <a:spcPts val="0"/>
                        </a:spcAft>
                      </a:pPr>
                      <a:r>
                        <a:rPr lang="en-IN" sz="400" kern="0">
                          <a:effectLst/>
                          <a:latin typeface="Times New Roman" panose="02020603050405020304" pitchFamily="18" charset="0"/>
                          <a:ea typeface="Times New Roman" panose="02020603050405020304" pitchFamily="18" charset="0"/>
                          <a:cs typeface="Arial" panose="020B0604020202020204" pitchFamily="34" charset="0"/>
                        </a:rPr>
                        <a:t>(k=50)</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0.92319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0.64116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6255.33</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1.09147</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4.98365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2.08805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1.33939</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1.14206</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20.2645</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3.73578</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1.85032</a:t>
                      </a:r>
                      <a:endParaRPr lang="en-IN" sz="500" kern="10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4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4795.29</a:t>
                      </a:r>
                      <a:endParaRPr lang="en-IN" sz="500" kern="100" dirty="0">
                        <a:effectLst/>
                        <a:latin typeface="Calibri" panose="020F0502020204030204" pitchFamily="34" charset="0"/>
                        <a:ea typeface="Calibri" panose="020F0502020204030204" pitchFamily="34" charset="0"/>
                        <a:cs typeface="Arial" panose="020B0604020202020204" pitchFamily="34" charset="0"/>
                      </a:endParaRPr>
                    </a:p>
                  </a:txBody>
                  <a:tcPr marL="33638" marR="336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extBox 3"/>
          <p:cNvSpPr txBox="1"/>
          <p:nvPr/>
        </p:nvSpPr>
        <p:spPr>
          <a:xfrm>
            <a:off x="671842" y="4865634"/>
            <a:ext cx="10846868" cy="1754326"/>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Result: </a:t>
            </a:r>
            <a:r>
              <a:rPr lang="en-IN" dirty="0">
                <a:latin typeface="Times New Roman" panose="02020603050405020304" pitchFamily="18" charset="0"/>
                <a:cs typeface="Times New Roman" panose="02020603050405020304" pitchFamily="18" charset="0"/>
              </a:rPr>
              <a:t>From the above the model ETS and STL+SARIMA are the best time series model in 50 % of the cases , SARIMA and STL+ETS are the best model in 47 % of the cases , Bagged based model of NNAR with 5 bootstrap sample  is the best model in 34% of the cases, bagged based model of SARIMA,ETS and MLP with 5, 50 and 20 bootstrap respectively along with base time series models like NNAR and  MLP is the best model in 25 % of the cases and the rest of the models fit best in  less than 17% of the cases.</a:t>
            </a:r>
          </a:p>
          <a:p>
            <a:endParaRPr lang="en-IN" dirty="0"/>
          </a:p>
        </p:txBody>
      </p:sp>
      <p:sp>
        <p:nvSpPr>
          <p:cNvPr id="2" name="Rectangle 1"/>
          <p:cNvSpPr/>
          <p:nvPr/>
        </p:nvSpPr>
        <p:spPr>
          <a:xfrm>
            <a:off x="3026537" y="351009"/>
            <a:ext cx="5877506" cy="584775"/>
          </a:xfrm>
          <a:prstGeom prst="rect">
            <a:avLst/>
          </a:prstGeom>
        </p:spPr>
        <p:txBody>
          <a:bodyPr wrap="none">
            <a:spAutoFit/>
          </a:bodyPr>
          <a:lstStyle/>
          <a:p>
            <a:r>
              <a:rPr lang="en-IN" sz="3200" b="1" dirty="0"/>
              <a:t>Bagged Based and Hybrid Models</a:t>
            </a:r>
            <a:endParaRPr lang="en-IN" sz="3200" dirty="0"/>
          </a:p>
        </p:txBody>
      </p:sp>
    </p:spTree>
    <p:extLst>
      <p:ext uri="{BB962C8B-B14F-4D97-AF65-F5344CB8AC3E}">
        <p14:creationId xmlns:p14="http://schemas.microsoft.com/office/powerpoint/2010/main" val="364032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018" y="309707"/>
            <a:ext cx="7031182" cy="660111"/>
          </a:xfrm>
        </p:spPr>
        <p:txBody>
          <a:bodyPr>
            <a:normAutofit fontScale="90000"/>
          </a:bodyPr>
          <a:lstStyle/>
          <a:p>
            <a:r>
              <a:rPr lang="en-US" dirty="0" smtClean="0"/>
              <a:t>Plots Of RMSE Of Bagged Models </a:t>
            </a:r>
            <a:endParaRPr lang="en-IN" dirty="0"/>
          </a:p>
        </p:txBody>
      </p:sp>
      <p:graphicFrame>
        <p:nvGraphicFramePr>
          <p:cNvPr id="3" name="Chart 2">
            <a:extLst>
              <a:ext uri="{FF2B5EF4-FFF2-40B4-BE49-F238E27FC236}">
                <a16:creationId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6="http://schemas.microsoft.com/office/drawing/2014/main" xmlns:lc="http://schemas.openxmlformats.org/drawingml/2006/lockedCanvas" id="{B3C9A9E6-DC7B-6FD6-3350-6A26A7059244}"/>
              </a:ext>
            </a:extLst>
          </p:cNvPr>
          <p:cNvGraphicFramePr/>
          <p:nvPr>
            <p:extLst>
              <p:ext uri="{D42A27DB-BD31-4B8C-83A1-F6EECF244321}">
                <p14:modId xmlns:p14="http://schemas.microsoft.com/office/powerpoint/2010/main" val="1300371759"/>
              </p:ext>
            </p:extLst>
          </p:nvPr>
        </p:nvGraphicFramePr>
        <p:xfrm>
          <a:off x="284017" y="1372465"/>
          <a:ext cx="5680055" cy="36362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6="http://schemas.microsoft.com/office/drawing/2014/main" xmlns:lc="http://schemas.openxmlformats.org/drawingml/2006/lockedCanvas" id="{143D9A49-CAD0-31B1-5CA9-49E8798D54A3}"/>
              </a:ext>
            </a:extLst>
          </p:cNvPr>
          <p:cNvGraphicFramePr/>
          <p:nvPr>
            <p:extLst>
              <p:ext uri="{D42A27DB-BD31-4B8C-83A1-F6EECF244321}">
                <p14:modId xmlns:p14="http://schemas.microsoft.com/office/powerpoint/2010/main" val="2320427859"/>
              </p:ext>
            </p:extLst>
          </p:nvPr>
        </p:nvGraphicFramePr>
        <p:xfrm>
          <a:off x="6086901" y="1450216"/>
          <a:ext cx="5786651" cy="349027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14204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6="http://schemas.microsoft.com/office/drawing/2014/main" xmlns:lc="http://schemas.openxmlformats.org/drawingml/2006/lockedCanvas" id="{7DB43706-5919-0464-24A5-80A67A5E77AD}"/>
              </a:ext>
            </a:extLst>
          </p:cNvPr>
          <p:cNvGraphicFramePr/>
          <p:nvPr>
            <p:extLst>
              <p:ext uri="{D42A27DB-BD31-4B8C-83A1-F6EECF244321}">
                <p14:modId xmlns:p14="http://schemas.microsoft.com/office/powerpoint/2010/main" val="489903834"/>
              </p:ext>
            </p:extLst>
          </p:nvPr>
        </p:nvGraphicFramePr>
        <p:xfrm>
          <a:off x="518615" y="532263"/>
          <a:ext cx="5158854" cy="28523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6="http://schemas.microsoft.com/office/drawing/2014/main" xmlns:lc="http://schemas.openxmlformats.org/drawingml/2006/lockedCanvas" id="{9302F4E0-F0E8-A01D-33C8-7D3B908D99EC}"/>
              </a:ext>
            </a:extLst>
          </p:cNvPr>
          <p:cNvGraphicFramePr/>
          <p:nvPr>
            <p:extLst>
              <p:ext uri="{D42A27DB-BD31-4B8C-83A1-F6EECF244321}">
                <p14:modId xmlns:p14="http://schemas.microsoft.com/office/powerpoint/2010/main" val="4088916889"/>
              </p:ext>
            </p:extLst>
          </p:nvPr>
        </p:nvGraphicFramePr>
        <p:xfrm>
          <a:off x="6481446" y="423080"/>
          <a:ext cx="5037264" cy="29728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6="http://schemas.microsoft.com/office/drawing/2014/main" xmlns:lc="http://schemas.openxmlformats.org/drawingml/2006/lockedCanvas" id="{5C3F2B68-ABDD-2CBF-8A18-A0D0A0DF4E41}"/>
              </a:ext>
            </a:extLst>
          </p:cNvPr>
          <p:cNvGraphicFramePr/>
          <p:nvPr>
            <p:extLst>
              <p:ext uri="{D42A27DB-BD31-4B8C-83A1-F6EECF244321}">
                <p14:modId xmlns:p14="http://schemas.microsoft.com/office/powerpoint/2010/main" val="940238882"/>
              </p:ext>
            </p:extLst>
          </p:nvPr>
        </p:nvGraphicFramePr>
        <p:xfrm>
          <a:off x="235527" y="3773543"/>
          <a:ext cx="5168986" cy="308445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6="http://schemas.microsoft.com/office/drawing/2014/main" xmlns:lc="http://schemas.openxmlformats.org/drawingml/2006/lockedCanvas" id="{995FD333-629E-0DDA-9E2C-02F9BE7BCE59}"/>
              </a:ext>
            </a:extLst>
          </p:cNvPr>
          <p:cNvGraphicFramePr/>
          <p:nvPr>
            <p:extLst>
              <p:ext uri="{D42A27DB-BD31-4B8C-83A1-F6EECF244321}">
                <p14:modId xmlns:p14="http://schemas.microsoft.com/office/powerpoint/2010/main" val="3220117782"/>
              </p:ext>
            </p:extLst>
          </p:nvPr>
        </p:nvGraphicFramePr>
        <p:xfrm>
          <a:off x="6073254" y="3809626"/>
          <a:ext cx="5472751" cy="283845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0388822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6="http://schemas.microsoft.com/office/drawing/2014/main" xmlns:lc="http://schemas.openxmlformats.org/drawingml/2006/lockedCanvas" id="{CA51A10B-9285-9ED8-5BC5-A1789589DA95}"/>
              </a:ext>
            </a:extLst>
          </p:cNvPr>
          <p:cNvGraphicFramePr/>
          <p:nvPr>
            <p:extLst>
              <p:ext uri="{D42A27DB-BD31-4B8C-83A1-F6EECF244321}">
                <p14:modId xmlns:p14="http://schemas.microsoft.com/office/powerpoint/2010/main" val="807200309"/>
              </p:ext>
            </p:extLst>
          </p:nvPr>
        </p:nvGraphicFramePr>
        <p:xfrm>
          <a:off x="955964" y="568902"/>
          <a:ext cx="4572000" cy="28384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6="http://schemas.microsoft.com/office/drawing/2014/main" xmlns:lc="http://schemas.openxmlformats.org/drawingml/2006/lockedCanvas" id="{DB915CB3-9C54-8FAB-FD79-12B2A8411766}"/>
              </a:ext>
            </a:extLst>
          </p:cNvPr>
          <p:cNvGraphicFramePr/>
          <p:nvPr>
            <p:extLst>
              <p:ext uri="{D42A27DB-BD31-4B8C-83A1-F6EECF244321}">
                <p14:modId xmlns:p14="http://schemas.microsoft.com/office/powerpoint/2010/main" val="2700419864"/>
              </p:ext>
            </p:extLst>
          </p:nvPr>
        </p:nvGraphicFramePr>
        <p:xfrm>
          <a:off x="6885710" y="521498"/>
          <a:ext cx="4572000" cy="27082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6="http://schemas.microsoft.com/office/drawing/2014/main" xmlns:lc="http://schemas.openxmlformats.org/drawingml/2006/lockedCanvas" id="{16049CFB-A934-A393-4D8C-4EC49B7B90A2}"/>
              </a:ext>
            </a:extLst>
          </p:cNvPr>
          <p:cNvGraphicFramePr/>
          <p:nvPr>
            <p:extLst>
              <p:ext uri="{D42A27DB-BD31-4B8C-83A1-F6EECF244321}">
                <p14:modId xmlns:p14="http://schemas.microsoft.com/office/powerpoint/2010/main" val="3449502030"/>
              </p:ext>
            </p:extLst>
          </p:nvPr>
        </p:nvGraphicFramePr>
        <p:xfrm>
          <a:off x="965062" y="3755448"/>
          <a:ext cx="4572000" cy="2838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6="http://schemas.microsoft.com/office/drawing/2014/main" xmlns:lc="http://schemas.openxmlformats.org/drawingml/2006/lockedCanvas" id="{150F81A6-BBCB-2027-BD9C-904495C555C0}"/>
              </a:ext>
            </a:extLst>
          </p:cNvPr>
          <p:cNvGraphicFramePr/>
          <p:nvPr>
            <p:extLst>
              <p:ext uri="{D42A27DB-BD31-4B8C-83A1-F6EECF244321}">
                <p14:modId xmlns:p14="http://schemas.microsoft.com/office/powerpoint/2010/main" val="2033556540"/>
              </p:ext>
            </p:extLst>
          </p:nvPr>
        </p:nvGraphicFramePr>
        <p:xfrm>
          <a:off x="6888604" y="3463882"/>
          <a:ext cx="4572000" cy="283845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4681763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6="http://schemas.microsoft.com/office/drawing/2014/main" xmlns:lc="http://schemas.openxmlformats.org/drawingml/2006/lockedCanvas" id="{E555C1DA-D32E-A9D9-CDA0-024ADF1E47F4}"/>
              </a:ext>
            </a:extLst>
          </p:cNvPr>
          <p:cNvGraphicFramePr/>
          <p:nvPr>
            <p:extLst>
              <p:ext uri="{D42A27DB-BD31-4B8C-83A1-F6EECF244321}">
                <p14:modId xmlns:p14="http://schemas.microsoft.com/office/powerpoint/2010/main" val="1458825142"/>
              </p:ext>
            </p:extLst>
          </p:nvPr>
        </p:nvGraphicFramePr>
        <p:xfrm>
          <a:off x="201613" y="1568776"/>
          <a:ext cx="5366673" cy="369925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6="http://schemas.microsoft.com/office/drawing/2014/main" xmlns:lc="http://schemas.openxmlformats.org/drawingml/2006/lockedCanvas" id="{6CE3FB93-C6FB-16C1-44CC-11A367620A79}"/>
              </a:ext>
            </a:extLst>
          </p:cNvPr>
          <p:cNvGraphicFramePr/>
          <p:nvPr>
            <p:extLst>
              <p:ext uri="{D42A27DB-BD31-4B8C-83A1-F6EECF244321}">
                <p14:modId xmlns:p14="http://schemas.microsoft.com/office/powerpoint/2010/main" val="2860995194"/>
              </p:ext>
            </p:extLst>
          </p:nvPr>
        </p:nvGraphicFramePr>
        <p:xfrm>
          <a:off x="6237027" y="1584870"/>
          <a:ext cx="5554639" cy="34238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891489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RMSE of Bagged Hybrid Models</a:t>
            </a:r>
            <a:endParaRPr lang="en-IN" b="1"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028339815"/>
              </p:ext>
            </p:extLst>
          </p:nvPr>
        </p:nvGraphicFramePr>
        <p:xfrm>
          <a:off x="232011" y="1890890"/>
          <a:ext cx="6305268" cy="4346136"/>
        </p:xfrm>
        <a:graphic>
          <a:graphicData uri="http://schemas.openxmlformats.org/drawingml/2006/table">
            <a:tbl>
              <a:tblPr firstRow="1" firstCol="1" bandRow="1"/>
              <a:tblGrid>
                <a:gridCol w="790518"/>
                <a:gridCol w="919125"/>
                <a:gridCol w="919125"/>
                <a:gridCol w="919125"/>
                <a:gridCol w="919125"/>
                <a:gridCol w="919125"/>
                <a:gridCol w="919125"/>
              </a:tblGrid>
              <a:tr h="485988">
                <a:tc>
                  <a:txBody>
                    <a:bodyPr/>
                    <a:lstStyle/>
                    <a:p>
                      <a:pPr>
                        <a:lnSpc>
                          <a:spcPct val="107000"/>
                        </a:lnSpc>
                        <a:spcAft>
                          <a:spcPts val="0"/>
                        </a:spcAft>
                      </a:pPr>
                      <a:r>
                        <a:rPr lang="en-IN" sz="1200" kern="0" dirty="0">
                          <a:effectLst/>
                          <a:latin typeface="Times New Roman" panose="02020603050405020304" pitchFamily="18" charset="0"/>
                          <a:ea typeface="Times New Roman" panose="02020603050405020304" pitchFamily="18" charset="0"/>
                          <a:cs typeface="Arial" panose="020B0604020202020204" pitchFamily="34" charset="0"/>
                        </a:rPr>
                        <a:t>Indicators</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(k=10)</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(k=20)</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(k=30)</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(k=40)</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(k=50</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679">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1.337178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1.182304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1.129651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1.105232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1.050978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0.900608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r h="321679">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0.629221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0.557393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0.639258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0.619327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0.621751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0.613895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679">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5195.085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5366.227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4811.415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6286.282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6085.636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6241.552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679">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1.250414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1.263458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1.219288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1.357661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1.238458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1.248028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679">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3.39642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3.92095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3.909536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4.178767</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4.231352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4.224139</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679">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1.399506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12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1.850245</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1.923631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1.937975</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1.790339</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1.730785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679">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1.509639</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1.263601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1.378215</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1.239845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1.241486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1.241734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679">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0.670198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0.91063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0.880292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0.863722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0.843562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0.896874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679">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EI9</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32.38637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30.56993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29.48457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32.75883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31.5237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30.50899</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679">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EI10</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3.809269</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3.683182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3.805893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3.548091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3.344414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3.452687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679">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EI11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1.794903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1.412528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1.386495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1.404284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1.467901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1.453137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679">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EI12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3616.418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3740.686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3723.042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3683.074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3883.657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2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3725.527</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extBox 3"/>
          <p:cNvSpPr txBox="1"/>
          <p:nvPr/>
        </p:nvSpPr>
        <p:spPr>
          <a:xfrm>
            <a:off x="6788727" y="2244436"/>
            <a:ext cx="4987637" cy="1477328"/>
          </a:xfrm>
          <a:prstGeom prst="rect">
            <a:avLst/>
          </a:prstGeom>
          <a:noFill/>
        </p:spPr>
        <p:txBody>
          <a:bodyPr wrap="square" rtlCol="0">
            <a:spAutoFit/>
          </a:bodyPr>
          <a:lstStyle/>
          <a:p>
            <a:r>
              <a:rPr lang="en-IN" b="1" dirty="0"/>
              <a:t>Result: </a:t>
            </a:r>
            <a:r>
              <a:rPr lang="en-IN" dirty="0"/>
              <a:t>The bagged hybrid models for the bootstrap sample k=5 and 20 are the best models in 34% of the cases and the remaining models are the best in 8 % of the cases.</a:t>
            </a:r>
          </a:p>
          <a:p>
            <a:endParaRPr lang="en-IN" dirty="0"/>
          </a:p>
        </p:txBody>
      </p:sp>
    </p:spTree>
    <p:extLst>
      <p:ext uri="{BB962C8B-B14F-4D97-AF65-F5344CB8AC3E}">
        <p14:creationId xmlns:p14="http://schemas.microsoft.com/office/powerpoint/2010/main" val="116603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98"/>
          <p:cNvSpPr txBox="1">
            <a:spLocks noGrp="1"/>
          </p:cNvSpPr>
          <p:nvPr>
            <p:ph type="title"/>
          </p:nvPr>
        </p:nvSpPr>
        <p:spPr>
          <a:xfrm>
            <a:off x="6196084" y="2019869"/>
            <a:ext cx="4885898" cy="1225531"/>
          </a:xfrm>
          <a:prstGeom prst="rect">
            <a:avLst/>
          </a:prstGeom>
        </p:spPr>
        <p:txBody>
          <a:bodyPr spcFirstLastPara="1" vert="horz" wrap="square" lIns="121900" tIns="121900" rIns="121900" bIns="121900" rtlCol="0" anchor="ctr" anchorCtr="0">
            <a:noAutofit/>
          </a:bodyPr>
          <a:lstStyle/>
          <a:p>
            <a:r>
              <a:rPr lang="en-US" sz="2800" dirty="0"/>
              <a:t>Methodological Advancement </a:t>
            </a:r>
            <a:r>
              <a:rPr lang="en-US" dirty="0"/>
              <a:t/>
            </a:r>
            <a:br>
              <a:rPr lang="en-US" dirty="0"/>
            </a:br>
            <a:endParaRPr dirty="0"/>
          </a:p>
        </p:txBody>
      </p:sp>
      <p:sp>
        <p:nvSpPr>
          <p:cNvPr id="806" name="Google Shape;806;p98"/>
          <p:cNvSpPr txBox="1">
            <a:spLocks noGrp="1"/>
          </p:cNvSpPr>
          <p:nvPr>
            <p:ph type="title" idx="2"/>
          </p:nvPr>
        </p:nvSpPr>
        <p:spPr>
          <a:xfrm>
            <a:off x="800842" y="3039600"/>
            <a:ext cx="4438400" cy="778800"/>
          </a:xfrm>
          <a:prstGeom prst="rect">
            <a:avLst/>
          </a:prstGeom>
        </p:spPr>
        <p:txBody>
          <a:bodyPr spcFirstLastPara="1" vert="horz" wrap="square" lIns="121900" tIns="121900" rIns="121900" bIns="121900" rtlCol="0" anchor="t" anchorCtr="0">
            <a:noAutofit/>
          </a:bodyPr>
          <a:lstStyle/>
          <a:p>
            <a:r>
              <a:rPr lang="en-US" dirty="0"/>
              <a:t>Need For The Study</a:t>
            </a:r>
            <a:endParaRPr dirty="0"/>
          </a:p>
        </p:txBody>
      </p:sp>
      <p:sp>
        <p:nvSpPr>
          <p:cNvPr id="12" name="TextBox 11">
            <a:extLst>
              <a:ext uri="{FF2B5EF4-FFF2-40B4-BE49-F238E27FC236}">
                <a16:creationId xmlns:a16="http://schemas.microsoft.com/office/drawing/2014/main" xmlns="" id="{D043E8AE-9745-CE83-E21E-73A9F6BB42FB}"/>
              </a:ext>
            </a:extLst>
          </p:cNvPr>
          <p:cNvSpPr txBox="1"/>
          <p:nvPr/>
        </p:nvSpPr>
        <p:spPr>
          <a:xfrm>
            <a:off x="7014951" y="4933976"/>
            <a:ext cx="4391366" cy="800219"/>
          </a:xfrm>
          <a:prstGeom prst="rect">
            <a:avLst/>
          </a:prstGeom>
          <a:noFill/>
        </p:spPr>
        <p:txBody>
          <a:bodyPr wrap="square" rtlCol="0">
            <a:spAutoFit/>
          </a:bodyPr>
          <a:lstStyle/>
          <a:p>
            <a:r>
              <a:rPr lang="en-US" sz="2800" b="1" dirty="0">
                <a:latin typeface="+mj-lt"/>
              </a:rPr>
              <a:t>Economic Significance</a:t>
            </a:r>
          </a:p>
          <a:p>
            <a:endParaRPr lang="en-US" dirty="0"/>
          </a:p>
        </p:txBody>
      </p:sp>
      <p:grpSp>
        <p:nvGrpSpPr>
          <p:cNvPr id="13" name="Google Shape;14257;p152">
            <a:extLst>
              <a:ext uri="{FF2B5EF4-FFF2-40B4-BE49-F238E27FC236}">
                <a16:creationId xmlns:a16="http://schemas.microsoft.com/office/drawing/2014/main" xmlns="" id="{BF89BEE3-41F2-EF76-8848-4A44F1AB21EB}"/>
              </a:ext>
            </a:extLst>
          </p:cNvPr>
          <p:cNvGrpSpPr/>
          <p:nvPr/>
        </p:nvGrpSpPr>
        <p:grpSpPr>
          <a:xfrm>
            <a:off x="8182515" y="1241946"/>
            <a:ext cx="764890" cy="777923"/>
            <a:chOff x="4755600" y="3563025"/>
            <a:chExt cx="361875" cy="362300"/>
          </a:xfrm>
          <a:solidFill>
            <a:schemeClr val="tx1"/>
          </a:solidFill>
        </p:grpSpPr>
        <p:sp>
          <p:nvSpPr>
            <p:cNvPr id="14" name="Google Shape;14258;p152">
              <a:extLst>
                <a:ext uri="{FF2B5EF4-FFF2-40B4-BE49-F238E27FC236}">
                  <a16:creationId xmlns:a16="http://schemas.microsoft.com/office/drawing/2014/main" xmlns="" id="{3DD6AE7D-7B31-D22B-8C2F-6DABB7D61319}"/>
                </a:ext>
              </a:extLst>
            </p:cNvPr>
            <p:cNvSpPr/>
            <p:nvPr/>
          </p:nvSpPr>
          <p:spPr>
            <a:xfrm>
              <a:off x="4755600" y="3700000"/>
              <a:ext cx="74075" cy="225325"/>
            </a:xfrm>
            <a:custGeom>
              <a:avLst/>
              <a:gdLst/>
              <a:ahLst/>
              <a:cxnLst/>
              <a:rect l="l" t="t" r="r" b="b"/>
              <a:pathLst>
                <a:path w="2963" h="9013" extrusionOk="0">
                  <a:moveTo>
                    <a:pt x="926" y="0"/>
                  </a:moveTo>
                  <a:cubicBezTo>
                    <a:pt x="401" y="0"/>
                    <a:pt x="0" y="402"/>
                    <a:pt x="0" y="926"/>
                  </a:cubicBezTo>
                  <a:lnTo>
                    <a:pt x="0" y="5988"/>
                  </a:lnTo>
                  <a:cubicBezTo>
                    <a:pt x="16" y="6111"/>
                    <a:pt x="116" y="6173"/>
                    <a:pt x="216" y="6173"/>
                  </a:cubicBezTo>
                  <a:cubicBezTo>
                    <a:pt x="316" y="6173"/>
                    <a:pt x="417" y="6111"/>
                    <a:pt x="432" y="5988"/>
                  </a:cubicBezTo>
                  <a:lnTo>
                    <a:pt x="432" y="926"/>
                  </a:lnTo>
                  <a:cubicBezTo>
                    <a:pt x="432" y="649"/>
                    <a:pt x="648" y="432"/>
                    <a:pt x="895" y="432"/>
                  </a:cubicBezTo>
                  <a:lnTo>
                    <a:pt x="2037" y="432"/>
                  </a:lnTo>
                  <a:cubicBezTo>
                    <a:pt x="2315" y="432"/>
                    <a:pt x="2531" y="649"/>
                    <a:pt x="2531" y="926"/>
                  </a:cubicBezTo>
                  <a:lnTo>
                    <a:pt x="2531" y="8117"/>
                  </a:lnTo>
                  <a:cubicBezTo>
                    <a:pt x="2531" y="8364"/>
                    <a:pt x="2315" y="8580"/>
                    <a:pt x="2037" y="8580"/>
                  </a:cubicBezTo>
                  <a:lnTo>
                    <a:pt x="926" y="8580"/>
                  </a:lnTo>
                  <a:cubicBezTo>
                    <a:pt x="648" y="8580"/>
                    <a:pt x="432" y="8364"/>
                    <a:pt x="432" y="8117"/>
                  </a:cubicBezTo>
                  <a:lnTo>
                    <a:pt x="432" y="7222"/>
                  </a:lnTo>
                  <a:cubicBezTo>
                    <a:pt x="417" y="7099"/>
                    <a:pt x="316" y="7037"/>
                    <a:pt x="216" y="7037"/>
                  </a:cubicBezTo>
                  <a:cubicBezTo>
                    <a:pt x="116" y="7037"/>
                    <a:pt x="16" y="7099"/>
                    <a:pt x="0" y="7222"/>
                  </a:cubicBezTo>
                  <a:lnTo>
                    <a:pt x="0" y="8117"/>
                  </a:lnTo>
                  <a:cubicBezTo>
                    <a:pt x="0" y="8611"/>
                    <a:pt x="401" y="9012"/>
                    <a:pt x="926" y="9012"/>
                  </a:cubicBezTo>
                  <a:lnTo>
                    <a:pt x="2037" y="9012"/>
                  </a:lnTo>
                  <a:cubicBezTo>
                    <a:pt x="2531" y="9012"/>
                    <a:pt x="2963" y="8611"/>
                    <a:pt x="2963" y="8117"/>
                  </a:cubicBezTo>
                  <a:lnTo>
                    <a:pt x="2963" y="926"/>
                  </a:lnTo>
                  <a:cubicBezTo>
                    <a:pt x="2963" y="402"/>
                    <a:pt x="2531" y="0"/>
                    <a:pt x="20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 name="Google Shape;14259;p152">
              <a:extLst>
                <a:ext uri="{FF2B5EF4-FFF2-40B4-BE49-F238E27FC236}">
                  <a16:creationId xmlns:a16="http://schemas.microsoft.com/office/drawing/2014/main" xmlns="" id="{18F74BBA-65CC-2CD9-6C1E-ADE56B7EF892}"/>
                </a:ext>
              </a:extLst>
            </p:cNvPr>
            <p:cNvSpPr/>
            <p:nvPr/>
          </p:nvSpPr>
          <p:spPr>
            <a:xfrm>
              <a:off x="4852025" y="3783325"/>
              <a:ext cx="73325" cy="142000"/>
            </a:xfrm>
            <a:custGeom>
              <a:avLst/>
              <a:gdLst/>
              <a:ahLst/>
              <a:cxnLst/>
              <a:rect l="l" t="t" r="r" b="b"/>
              <a:pathLst>
                <a:path w="2933" h="5680" extrusionOk="0">
                  <a:moveTo>
                    <a:pt x="2038" y="433"/>
                  </a:moveTo>
                  <a:cubicBezTo>
                    <a:pt x="2315" y="433"/>
                    <a:pt x="2532" y="649"/>
                    <a:pt x="2532" y="926"/>
                  </a:cubicBezTo>
                  <a:lnTo>
                    <a:pt x="2532" y="4784"/>
                  </a:lnTo>
                  <a:cubicBezTo>
                    <a:pt x="2532" y="5031"/>
                    <a:pt x="2315" y="5247"/>
                    <a:pt x="2038" y="5247"/>
                  </a:cubicBezTo>
                  <a:lnTo>
                    <a:pt x="927" y="5247"/>
                  </a:lnTo>
                  <a:cubicBezTo>
                    <a:pt x="649" y="5247"/>
                    <a:pt x="433" y="5031"/>
                    <a:pt x="433" y="4784"/>
                  </a:cubicBezTo>
                  <a:lnTo>
                    <a:pt x="433" y="926"/>
                  </a:lnTo>
                  <a:cubicBezTo>
                    <a:pt x="433" y="649"/>
                    <a:pt x="649" y="433"/>
                    <a:pt x="927" y="433"/>
                  </a:cubicBezTo>
                  <a:close/>
                  <a:moveTo>
                    <a:pt x="896" y="1"/>
                  </a:moveTo>
                  <a:cubicBezTo>
                    <a:pt x="402" y="1"/>
                    <a:pt x="1" y="402"/>
                    <a:pt x="1" y="926"/>
                  </a:cubicBezTo>
                  <a:lnTo>
                    <a:pt x="1" y="4784"/>
                  </a:lnTo>
                  <a:cubicBezTo>
                    <a:pt x="1" y="5278"/>
                    <a:pt x="402" y="5679"/>
                    <a:pt x="896" y="5679"/>
                  </a:cubicBezTo>
                  <a:lnTo>
                    <a:pt x="2038" y="5679"/>
                  </a:lnTo>
                  <a:cubicBezTo>
                    <a:pt x="2532" y="5679"/>
                    <a:pt x="2933" y="5278"/>
                    <a:pt x="2933" y="4784"/>
                  </a:cubicBezTo>
                  <a:lnTo>
                    <a:pt x="2933" y="926"/>
                  </a:lnTo>
                  <a:cubicBezTo>
                    <a:pt x="2933" y="402"/>
                    <a:pt x="2532" y="1"/>
                    <a:pt x="203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6" name="Google Shape;14260;p152">
              <a:extLst>
                <a:ext uri="{FF2B5EF4-FFF2-40B4-BE49-F238E27FC236}">
                  <a16:creationId xmlns:a16="http://schemas.microsoft.com/office/drawing/2014/main" xmlns="" id="{C9964B02-0A9D-CE09-D1B5-E7FFCBF36B0A}"/>
                </a:ext>
              </a:extLst>
            </p:cNvPr>
            <p:cNvSpPr/>
            <p:nvPr/>
          </p:nvSpPr>
          <p:spPr>
            <a:xfrm>
              <a:off x="4947700" y="3720825"/>
              <a:ext cx="74100" cy="204500"/>
            </a:xfrm>
            <a:custGeom>
              <a:avLst/>
              <a:gdLst/>
              <a:ahLst/>
              <a:cxnLst/>
              <a:rect l="l" t="t" r="r" b="b"/>
              <a:pathLst>
                <a:path w="2964" h="8180" extrusionOk="0">
                  <a:moveTo>
                    <a:pt x="927" y="1"/>
                  </a:moveTo>
                  <a:cubicBezTo>
                    <a:pt x="402" y="1"/>
                    <a:pt x="1" y="402"/>
                    <a:pt x="1" y="896"/>
                  </a:cubicBezTo>
                  <a:lnTo>
                    <a:pt x="1" y="7284"/>
                  </a:lnTo>
                  <a:cubicBezTo>
                    <a:pt x="1" y="7778"/>
                    <a:pt x="402" y="8179"/>
                    <a:pt x="927" y="8179"/>
                  </a:cubicBezTo>
                  <a:lnTo>
                    <a:pt x="2038" y="8179"/>
                  </a:lnTo>
                  <a:cubicBezTo>
                    <a:pt x="2531" y="8179"/>
                    <a:pt x="2963" y="7778"/>
                    <a:pt x="2963" y="7284"/>
                  </a:cubicBezTo>
                  <a:lnTo>
                    <a:pt x="2963" y="2655"/>
                  </a:lnTo>
                  <a:cubicBezTo>
                    <a:pt x="2963" y="2516"/>
                    <a:pt x="2855" y="2446"/>
                    <a:pt x="2747" y="2446"/>
                  </a:cubicBezTo>
                  <a:cubicBezTo>
                    <a:pt x="2639" y="2446"/>
                    <a:pt x="2531" y="2516"/>
                    <a:pt x="2531" y="2655"/>
                  </a:cubicBezTo>
                  <a:lnTo>
                    <a:pt x="2531" y="7284"/>
                  </a:lnTo>
                  <a:cubicBezTo>
                    <a:pt x="2531" y="7531"/>
                    <a:pt x="2315" y="7747"/>
                    <a:pt x="2038" y="7747"/>
                  </a:cubicBezTo>
                  <a:lnTo>
                    <a:pt x="927" y="7747"/>
                  </a:lnTo>
                  <a:cubicBezTo>
                    <a:pt x="649" y="7747"/>
                    <a:pt x="433" y="7531"/>
                    <a:pt x="433" y="7284"/>
                  </a:cubicBezTo>
                  <a:lnTo>
                    <a:pt x="433" y="896"/>
                  </a:lnTo>
                  <a:cubicBezTo>
                    <a:pt x="433" y="649"/>
                    <a:pt x="649" y="433"/>
                    <a:pt x="927" y="433"/>
                  </a:cubicBezTo>
                  <a:lnTo>
                    <a:pt x="2038" y="433"/>
                  </a:lnTo>
                  <a:cubicBezTo>
                    <a:pt x="2315" y="433"/>
                    <a:pt x="2531" y="649"/>
                    <a:pt x="2531" y="896"/>
                  </a:cubicBezTo>
                  <a:lnTo>
                    <a:pt x="2531" y="1389"/>
                  </a:lnTo>
                  <a:cubicBezTo>
                    <a:pt x="2531" y="1528"/>
                    <a:pt x="2639" y="1598"/>
                    <a:pt x="2747" y="1598"/>
                  </a:cubicBezTo>
                  <a:cubicBezTo>
                    <a:pt x="2855" y="1598"/>
                    <a:pt x="2963" y="1528"/>
                    <a:pt x="2963" y="1389"/>
                  </a:cubicBezTo>
                  <a:lnTo>
                    <a:pt x="2963" y="896"/>
                  </a:lnTo>
                  <a:cubicBezTo>
                    <a:pt x="2963" y="402"/>
                    <a:pt x="2562" y="1"/>
                    <a:pt x="203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7" name="Google Shape;14261;p152">
              <a:extLst>
                <a:ext uri="{FF2B5EF4-FFF2-40B4-BE49-F238E27FC236}">
                  <a16:creationId xmlns:a16="http://schemas.microsoft.com/office/drawing/2014/main" xmlns="" id="{44233DC4-0635-C998-6AE9-73EBEB84AA98}"/>
                </a:ext>
              </a:extLst>
            </p:cNvPr>
            <p:cNvSpPr/>
            <p:nvPr/>
          </p:nvSpPr>
          <p:spPr>
            <a:xfrm>
              <a:off x="5044150" y="3652150"/>
              <a:ext cx="73325" cy="273175"/>
            </a:xfrm>
            <a:custGeom>
              <a:avLst/>
              <a:gdLst/>
              <a:ahLst/>
              <a:cxnLst/>
              <a:rect l="l" t="t" r="r" b="b"/>
              <a:pathLst>
                <a:path w="2933" h="10927" extrusionOk="0">
                  <a:moveTo>
                    <a:pt x="2037" y="402"/>
                  </a:moveTo>
                  <a:cubicBezTo>
                    <a:pt x="2315" y="402"/>
                    <a:pt x="2531" y="618"/>
                    <a:pt x="2531" y="896"/>
                  </a:cubicBezTo>
                  <a:lnTo>
                    <a:pt x="2531" y="10031"/>
                  </a:lnTo>
                  <a:cubicBezTo>
                    <a:pt x="2531" y="10278"/>
                    <a:pt x="2315" y="10494"/>
                    <a:pt x="2037" y="10494"/>
                  </a:cubicBezTo>
                  <a:lnTo>
                    <a:pt x="895" y="10494"/>
                  </a:lnTo>
                  <a:cubicBezTo>
                    <a:pt x="618" y="10494"/>
                    <a:pt x="433" y="10278"/>
                    <a:pt x="433" y="10031"/>
                  </a:cubicBezTo>
                  <a:lnTo>
                    <a:pt x="433" y="896"/>
                  </a:lnTo>
                  <a:cubicBezTo>
                    <a:pt x="402" y="618"/>
                    <a:pt x="618" y="402"/>
                    <a:pt x="895" y="402"/>
                  </a:cubicBezTo>
                  <a:close/>
                  <a:moveTo>
                    <a:pt x="895" y="1"/>
                  </a:moveTo>
                  <a:cubicBezTo>
                    <a:pt x="402" y="1"/>
                    <a:pt x="0" y="402"/>
                    <a:pt x="0" y="896"/>
                  </a:cubicBezTo>
                  <a:lnTo>
                    <a:pt x="0" y="10031"/>
                  </a:lnTo>
                  <a:cubicBezTo>
                    <a:pt x="0" y="10525"/>
                    <a:pt x="402" y="10926"/>
                    <a:pt x="895" y="10926"/>
                  </a:cubicBezTo>
                  <a:lnTo>
                    <a:pt x="2037" y="10926"/>
                  </a:lnTo>
                  <a:cubicBezTo>
                    <a:pt x="2531" y="10926"/>
                    <a:pt x="2932" y="10525"/>
                    <a:pt x="2932" y="10031"/>
                  </a:cubicBezTo>
                  <a:lnTo>
                    <a:pt x="2932" y="896"/>
                  </a:lnTo>
                  <a:cubicBezTo>
                    <a:pt x="2932" y="402"/>
                    <a:pt x="2531" y="1"/>
                    <a:pt x="203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8" name="Google Shape;14262;p152">
              <a:extLst>
                <a:ext uri="{FF2B5EF4-FFF2-40B4-BE49-F238E27FC236}">
                  <a16:creationId xmlns:a16="http://schemas.microsoft.com/office/drawing/2014/main" xmlns="" id="{4787E705-917F-2B6A-7A8E-03B488B5A411}"/>
                </a:ext>
              </a:extLst>
            </p:cNvPr>
            <p:cNvSpPr/>
            <p:nvPr/>
          </p:nvSpPr>
          <p:spPr>
            <a:xfrm>
              <a:off x="4763300" y="3563025"/>
              <a:ext cx="347750" cy="197750"/>
            </a:xfrm>
            <a:custGeom>
              <a:avLst/>
              <a:gdLst/>
              <a:ahLst/>
              <a:cxnLst/>
              <a:rect l="l" t="t" r="r" b="b"/>
              <a:pathLst>
                <a:path w="13910" h="7910" extrusionOk="0">
                  <a:moveTo>
                    <a:pt x="12770" y="446"/>
                  </a:moveTo>
                  <a:cubicBezTo>
                    <a:pt x="13315" y="446"/>
                    <a:pt x="13315" y="1316"/>
                    <a:pt x="12770" y="1316"/>
                  </a:cubicBezTo>
                  <a:cubicBezTo>
                    <a:pt x="12753" y="1316"/>
                    <a:pt x="12735" y="1315"/>
                    <a:pt x="12716" y="1313"/>
                  </a:cubicBezTo>
                  <a:cubicBezTo>
                    <a:pt x="12469" y="1313"/>
                    <a:pt x="12253" y="1128"/>
                    <a:pt x="12253" y="881"/>
                  </a:cubicBezTo>
                  <a:cubicBezTo>
                    <a:pt x="12253" y="634"/>
                    <a:pt x="12469" y="449"/>
                    <a:pt x="12716" y="449"/>
                  </a:cubicBezTo>
                  <a:cubicBezTo>
                    <a:pt x="12735" y="447"/>
                    <a:pt x="12753" y="446"/>
                    <a:pt x="12770" y="446"/>
                  </a:cubicBezTo>
                  <a:close/>
                  <a:moveTo>
                    <a:pt x="1173" y="2640"/>
                  </a:moveTo>
                  <a:cubicBezTo>
                    <a:pt x="1575" y="2640"/>
                    <a:pt x="1760" y="3134"/>
                    <a:pt x="1482" y="3412"/>
                  </a:cubicBezTo>
                  <a:cubicBezTo>
                    <a:pt x="1396" y="3498"/>
                    <a:pt x="1291" y="3537"/>
                    <a:pt x="1188" y="3537"/>
                  </a:cubicBezTo>
                  <a:cubicBezTo>
                    <a:pt x="961" y="3537"/>
                    <a:pt x="741" y="3348"/>
                    <a:pt x="741" y="3072"/>
                  </a:cubicBezTo>
                  <a:cubicBezTo>
                    <a:pt x="711" y="2856"/>
                    <a:pt x="927" y="2640"/>
                    <a:pt x="1173" y="2640"/>
                  </a:cubicBezTo>
                  <a:close/>
                  <a:moveTo>
                    <a:pt x="8858" y="3535"/>
                  </a:moveTo>
                  <a:cubicBezTo>
                    <a:pt x="9455" y="3565"/>
                    <a:pt x="9388" y="4402"/>
                    <a:pt x="8853" y="4402"/>
                  </a:cubicBezTo>
                  <a:cubicBezTo>
                    <a:pt x="8835" y="4402"/>
                    <a:pt x="8816" y="4401"/>
                    <a:pt x="8796" y="4399"/>
                  </a:cubicBezTo>
                  <a:cubicBezTo>
                    <a:pt x="8673" y="4368"/>
                    <a:pt x="8549" y="4307"/>
                    <a:pt x="8488" y="4214"/>
                  </a:cubicBezTo>
                  <a:cubicBezTo>
                    <a:pt x="8426" y="4122"/>
                    <a:pt x="8395" y="3998"/>
                    <a:pt x="8426" y="3875"/>
                  </a:cubicBezTo>
                  <a:lnTo>
                    <a:pt x="8426" y="3875"/>
                  </a:lnTo>
                  <a:lnTo>
                    <a:pt x="8426" y="3905"/>
                  </a:lnTo>
                  <a:cubicBezTo>
                    <a:pt x="8457" y="3689"/>
                    <a:pt x="8642" y="3535"/>
                    <a:pt x="8858" y="3535"/>
                  </a:cubicBezTo>
                  <a:close/>
                  <a:moveTo>
                    <a:pt x="5167" y="6689"/>
                  </a:moveTo>
                  <a:cubicBezTo>
                    <a:pt x="5239" y="6689"/>
                    <a:pt x="5310" y="6723"/>
                    <a:pt x="5371" y="6806"/>
                  </a:cubicBezTo>
                  <a:cubicBezTo>
                    <a:pt x="5432" y="6899"/>
                    <a:pt x="5463" y="7023"/>
                    <a:pt x="5463" y="7115"/>
                  </a:cubicBezTo>
                  <a:cubicBezTo>
                    <a:pt x="5407" y="7341"/>
                    <a:pt x="5221" y="7489"/>
                    <a:pt x="5001" y="7489"/>
                  </a:cubicBezTo>
                  <a:cubicBezTo>
                    <a:pt x="4980" y="7489"/>
                    <a:pt x="4960" y="7488"/>
                    <a:pt x="4939" y="7485"/>
                  </a:cubicBezTo>
                  <a:cubicBezTo>
                    <a:pt x="4483" y="7409"/>
                    <a:pt x="4837" y="6689"/>
                    <a:pt x="5167" y="6689"/>
                  </a:cubicBezTo>
                  <a:close/>
                  <a:moveTo>
                    <a:pt x="12721" y="1"/>
                  </a:moveTo>
                  <a:cubicBezTo>
                    <a:pt x="12148" y="1"/>
                    <a:pt x="11645" y="611"/>
                    <a:pt x="11913" y="1220"/>
                  </a:cubicBezTo>
                  <a:lnTo>
                    <a:pt x="9383" y="3257"/>
                  </a:lnTo>
                  <a:cubicBezTo>
                    <a:pt x="9290" y="3196"/>
                    <a:pt x="9167" y="3134"/>
                    <a:pt x="9012" y="3103"/>
                  </a:cubicBezTo>
                  <a:cubicBezTo>
                    <a:pt x="8973" y="3098"/>
                    <a:pt x="8933" y="3095"/>
                    <a:pt x="8894" y="3095"/>
                  </a:cubicBezTo>
                  <a:cubicBezTo>
                    <a:pt x="8473" y="3095"/>
                    <a:pt x="8081" y="3390"/>
                    <a:pt x="8025" y="3813"/>
                  </a:cubicBezTo>
                  <a:cubicBezTo>
                    <a:pt x="7994" y="3998"/>
                    <a:pt x="8025" y="4152"/>
                    <a:pt x="8087" y="4307"/>
                  </a:cubicBezTo>
                  <a:lnTo>
                    <a:pt x="5556" y="6344"/>
                  </a:lnTo>
                  <a:cubicBezTo>
                    <a:pt x="5432" y="6251"/>
                    <a:pt x="5309" y="6220"/>
                    <a:pt x="5155" y="6189"/>
                  </a:cubicBezTo>
                  <a:cubicBezTo>
                    <a:pt x="5108" y="6182"/>
                    <a:pt x="5060" y="6178"/>
                    <a:pt x="5011" y="6178"/>
                  </a:cubicBezTo>
                  <a:cubicBezTo>
                    <a:pt x="4863" y="6178"/>
                    <a:pt x="4707" y="6212"/>
                    <a:pt x="4568" y="6282"/>
                  </a:cubicBezTo>
                  <a:lnTo>
                    <a:pt x="1914" y="3535"/>
                  </a:lnTo>
                  <a:cubicBezTo>
                    <a:pt x="2007" y="3381"/>
                    <a:pt x="2038" y="3227"/>
                    <a:pt x="2038" y="3072"/>
                  </a:cubicBezTo>
                  <a:cubicBezTo>
                    <a:pt x="2038" y="2549"/>
                    <a:pt x="1612" y="2196"/>
                    <a:pt x="1165" y="2196"/>
                  </a:cubicBezTo>
                  <a:cubicBezTo>
                    <a:pt x="953" y="2196"/>
                    <a:pt x="735" y="2276"/>
                    <a:pt x="556" y="2455"/>
                  </a:cubicBezTo>
                  <a:cubicBezTo>
                    <a:pt x="1" y="3010"/>
                    <a:pt x="402" y="3936"/>
                    <a:pt x="1173" y="3936"/>
                  </a:cubicBezTo>
                  <a:lnTo>
                    <a:pt x="1173" y="3967"/>
                  </a:lnTo>
                  <a:cubicBezTo>
                    <a:pt x="1328" y="3936"/>
                    <a:pt x="1482" y="3905"/>
                    <a:pt x="1606" y="3844"/>
                  </a:cubicBezTo>
                  <a:lnTo>
                    <a:pt x="4291" y="6590"/>
                  </a:lnTo>
                  <a:cubicBezTo>
                    <a:pt x="4229" y="6683"/>
                    <a:pt x="4167" y="6806"/>
                    <a:pt x="4167" y="6899"/>
                  </a:cubicBezTo>
                  <a:cubicBezTo>
                    <a:pt x="4105" y="7115"/>
                    <a:pt x="4167" y="7362"/>
                    <a:pt x="4321" y="7547"/>
                  </a:cubicBezTo>
                  <a:cubicBezTo>
                    <a:pt x="4445" y="7732"/>
                    <a:pt x="4630" y="7856"/>
                    <a:pt x="4877" y="7887"/>
                  </a:cubicBezTo>
                  <a:cubicBezTo>
                    <a:pt x="4892" y="7902"/>
                    <a:pt x="4915" y="7910"/>
                    <a:pt x="4939" y="7910"/>
                  </a:cubicBezTo>
                  <a:cubicBezTo>
                    <a:pt x="4962" y="7910"/>
                    <a:pt x="4985" y="7902"/>
                    <a:pt x="5000" y="7887"/>
                  </a:cubicBezTo>
                  <a:cubicBezTo>
                    <a:pt x="5432" y="7887"/>
                    <a:pt x="5803" y="7609"/>
                    <a:pt x="5864" y="7177"/>
                  </a:cubicBezTo>
                  <a:cubicBezTo>
                    <a:pt x="5895" y="7023"/>
                    <a:pt x="5864" y="6837"/>
                    <a:pt x="5803" y="6683"/>
                  </a:cubicBezTo>
                  <a:lnTo>
                    <a:pt x="8333" y="4646"/>
                  </a:lnTo>
                  <a:cubicBezTo>
                    <a:pt x="8488" y="4770"/>
                    <a:pt x="8673" y="4831"/>
                    <a:pt x="8858" y="4831"/>
                  </a:cubicBezTo>
                  <a:cubicBezTo>
                    <a:pt x="9290" y="4831"/>
                    <a:pt x="9630" y="4523"/>
                    <a:pt x="9722" y="4122"/>
                  </a:cubicBezTo>
                  <a:cubicBezTo>
                    <a:pt x="9753" y="3936"/>
                    <a:pt x="9722" y="3751"/>
                    <a:pt x="9630" y="3597"/>
                  </a:cubicBezTo>
                  <a:lnTo>
                    <a:pt x="12191" y="1560"/>
                  </a:lnTo>
                  <a:cubicBezTo>
                    <a:pt x="12315" y="1653"/>
                    <a:pt x="12500" y="1714"/>
                    <a:pt x="12685" y="1714"/>
                  </a:cubicBezTo>
                  <a:cubicBezTo>
                    <a:pt x="12696" y="1715"/>
                    <a:pt x="12708" y="1715"/>
                    <a:pt x="12719" y="1715"/>
                  </a:cubicBezTo>
                  <a:cubicBezTo>
                    <a:pt x="13559" y="1715"/>
                    <a:pt x="13910" y="597"/>
                    <a:pt x="13179" y="140"/>
                  </a:cubicBezTo>
                  <a:cubicBezTo>
                    <a:pt x="13030" y="43"/>
                    <a:pt x="12873" y="1"/>
                    <a:pt x="1272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22" name="Google Shape;13933;p149">
            <a:extLst>
              <a:ext uri="{FF2B5EF4-FFF2-40B4-BE49-F238E27FC236}">
                <a16:creationId xmlns:a16="http://schemas.microsoft.com/office/drawing/2014/main" xmlns="" id="{809460FF-FB59-D79A-47E8-196050D7779E}"/>
              </a:ext>
            </a:extLst>
          </p:cNvPr>
          <p:cNvGrpSpPr/>
          <p:nvPr/>
        </p:nvGrpSpPr>
        <p:grpSpPr>
          <a:xfrm>
            <a:off x="8016115" y="4182441"/>
            <a:ext cx="1165916" cy="800218"/>
            <a:chOff x="4670239" y="1541599"/>
            <a:chExt cx="359679" cy="321833"/>
          </a:xfrm>
          <a:solidFill>
            <a:schemeClr val="tx1"/>
          </a:solidFill>
        </p:grpSpPr>
        <p:sp>
          <p:nvSpPr>
            <p:cNvPr id="23" name="Google Shape;13934;p149">
              <a:extLst>
                <a:ext uri="{FF2B5EF4-FFF2-40B4-BE49-F238E27FC236}">
                  <a16:creationId xmlns:a16="http://schemas.microsoft.com/office/drawing/2014/main" xmlns="" id="{D893A71D-192F-A96F-B286-2FA4963369DD}"/>
                </a:ext>
              </a:extLst>
            </p:cNvPr>
            <p:cNvSpPr/>
            <p:nvPr/>
          </p:nvSpPr>
          <p:spPr>
            <a:xfrm>
              <a:off x="4818790" y="1606787"/>
              <a:ext cx="28838" cy="49687"/>
            </a:xfrm>
            <a:custGeom>
              <a:avLst/>
              <a:gdLst/>
              <a:ahLst/>
              <a:cxnLst/>
              <a:rect l="l" t="t" r="r" b="b"/>
              <a:pathLst>
                <a:path w="906" h="1561" extrusionOk="0">
                  <a:moveTo>
                    <a:pt x="429" y="298"/>
                  </a:moveTo>
                  <a:lnTo>
                    <a:pt x="429" y="584"/>
                  </a:lnTo>
                  <a:cubicBezTo>
                    <a:pt x="310" y="537"/>
                    <a:pt x="287" y="489"/>
                    <a:pt x="287" y="429"/>
                  </a:cubicBezTo>
                  <a:cubicBezTo>
                    <a:pt x="287" y="346"/>
                    <a:pt x="358" y="310"/>
                    <a:pt x="429" y="298"/>
                  </a:cubicBezTo>
                  <a:close/>
                  <a:moveTo>
                    <a:pt x="537" y="882"/>
                  </a:moveTo>
                  <a:cubicBezTo>
                    <a:pt x="656" y="929"/>
                    <a:pt x="680" y="989"/>
                    <a:pt x="680" y="1060"/>
                  </a:cubicBezTo>
                  <a:cubicBezTo>
                    <a:pt x="680" y="1132"/>
                    <a:pt x="620" y="1191"/>
                    <a:pt x="537" y="1203"/>
                  </a:cubicBezTo>
                  <a:lnTo>
                    <a:pt x="537" y="882"/>
                  </a:lnTo>
                  <a:close/>
                  <a:moveTo>
                    <a:pt x="477" y="1"/>
                  </a:moveTo>
                  <a:cubicBezTo>
                    <a:pt x="441" y="1"/>
                    <a:pt x="418" y="13"/>
                    <a:pt x="418" y="48"/>
                  </a:cubicBezTo>
                  <a:lnTo>
                    <a:pt x="418" y="108"/>
                  </a:lnTo>
                  <a:cubicBezTo>
                    <a:pt x="191" y="132"/>
                    <a:pt x="48" y="251"/>
                    <a:pt x="48" y="477"/>
                  </a:cubicBezTo>
                  <a:cubicBezTo>
                    <a:pt x="48" y="715"/>
                    <a:pt x="227" y="787"/>
                    <a:pt x="418" y="870"/>
                  </a:cubicBezTo>
                  <a:lnTo>
                    <a:pt x="418" y="1239"/>
                  </a:lnTo>
                  <a:cubicBezTo>
                    <a:pt x="310" y="1215"/>
                    <a:pt x="263" y="1191"/>
                    <a:pt x="179" y="1120"/>
                  </a:cubicBezTo>
                  <a:cubicBezTo>
                    <a:pt x="159" y="1104"/>
                    <a:pt x="138" y="1096"/>
                    <a:pt x="118" y="1096"/>
                  </a:cubicBezTo>
                  <a:cubicBezTo>
                    <a:pt x="93" y="1096"/>
                    <a:pt x="69" y="1110"/>
                    <a:pt x="48" y="1144"/>
                  </a:cubicBezTo>
                  <a:cubicBezTo>
                    <a:pt x="1" y="1203"/>
                    <a:pt x="1" y="1263"/>
                    <a:pt x="48" y="1310"/>
                  </a:cubicBezTo>
                  <a:cubicBezTo>
                    <a:pt x="120" y="1418"/>
                    <a:pt x="287" y="1465"/>
                    <a:pt x="418" y="1465"/>
                  </a:cubicBezTo>
                  <a:lnTo>
                    <a:pt x="418" y="1513"/>
                  </a:lnTo>
                  <a:cubicBezTo>
                    <a:pt x="418" y="1549"/>
                    <a:pt x="441" y="1560"/>
                    <a:pt x="477" y="1560"/>
                  </a:cubicBezTo>
                  <a:cubicBezTo>
                    <a:pt x="501" y="1560"/>
                    <a:pt x="537" y="1549"/>
                    <a:pt x="537" y="1513"/>
                  </a:cubicBezTo>
                  <a:lnTo>
                    <a:pt x="537" y="1429"/>
                  </a:lnTo>
                  <a:cubicBezTo>
                    <a:pt x="727" y="1406"/>
                    <a:pt x="894" y="1263"/>
                    <a:pt x="894" y="1025"/>
                  </a:cubicBezTo>
                  <a:cubicBezTo>
                    <a:pt x="906" y="787"/>
                    <a:pt x="763" y="703"/>
                    <a:pt x="549" y="632"/>
                  </a:cubicBezTo>
                  <a:lnTo>
                    <a:pt x="549" y="286"/>
                  </a:lnTo>
                  <a:cubicBezTo>
                    <a:pt x="596" y="286"/>
                    <a:pt x="644" y="298"/>
                    <a:pt x="680" y="334"/>
                  </a:cubicBezTo>
                  <a:cubicBezTo>
                    <a:pt x="707" y="341"/>
                    <a:pt x="738" y="363"/>
                    <a:pt x="771" y="363"/>
                  </a:cubicBezTo>
                  <a:cubicBezTo>
                    <a:pt x="795" y="363"/>
                    <a:pt x="821" y="351"/>
                    <a:pt x="846" y="310"/>
                  </a:cubicBezTo>
                  <a:cubicBezTo>
                    <a:pt x="882" y="275"/>
                    <a:pt x="894" y="215"/>
                    <a:pt x="834" y="167"/>
                  </a:cubicBezTo>
                  <a:cubicBezTo>
                    <a:pt x="763" y="108"/>
                    <a:pt x="644" y="96"/>
                    <a:pt x="537" y="96"/>
                  </a:cubicBezTo>
                  <a:lnTo>
                    <a:pt x="537" y="48"/>
                  </a:lnTo>
                  <a:cubicBezTo>
                    <a:pt x="537" y="13"/>
                    <a:pt x="501" y="1"/>
                    <a:pt x="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935;p149">
              <a:extLst>
                <a:ext uri="{FF2B5EF4-FFF2-40B4-BE49-F238E27FC236}">
                  <a16:creationId xmlns:a16="http://schemas.microsoft.com/office/drawing/2014/main" xmlns="" id="{F3A18960-B3F8-3342-B54B-A8AB1BA008E2}"/>
                </a:ext>
              </a:extLst>
            </p:cNvPr>
            <p:cNvSpPr/>
            <p:nvPr/>
          </p:nvSpPr>
          <p:spPr>
            <a:xfrm>
              <a:off x="4875256" y="1557896"/>
              <a:ext cx="82281" cy="82663"/>
            </a:xfrm>
            <a:custGeom>
              <a:avLst/>
              <a:gdLst/>
              <a:ahLst/>
              <a:cxnLst/>
              <a:rect l="l" t="t" r="r" b="b"/>
              <a:pathLst>
                <a:path w="2585" h="2597" extrusionOk="0">
                  <a:moveTo>
                    <a:pt x="1287" y="310"/>
                  </a:moveTo>
                  <a:cubicBezTo>
                    <a:pt x="1823" y="310"/>
                    <a:pt x="2275" y="751"/>
                    <a:pt x="2275" y="1299"/>
                  </a:cubicBezTo>
                  <a:cubicBezTo>
                    <a:pt x="2263" y="1834"/>
                    <a:pt x="1823" y="2275"/>
                    <a:pt x="1287" y="2275"/>
                  </a:cubicBezTo>
                  <a:cubicBezTo>
                    <a:pt x="751" y="2275"/>
                    <a:pt x="310" y="1846"/>
                    <a:pt x="310" y="1299"/>
                  </a:cubicBezTo>
                  <a:cubicBezTo>
                    <a:pt x="310" y="763"/>
                    <a:pt x="739" y="310"/>
                    <a:pt x="1287" y="310"/>
                  </a:cubicBezTo>
                  <a:close/>
                  <a:moveTo>
                    <a:pt x="1287" y="1"/>
                  </a:moveTo>
                  <a:cubicBezTo>
                    <a:pt x="572" y="1"/>
                    <a:pt x="1" y="584"/>
                    <a:pt x="1" y="1299"/>
                  </a:cubicBezTo>
                  <a:cubicBezTo>
                    <a:pt x="1" y="2013"/>
                    <a:pt x="572" y="2596"/>
                    <a:pt x="1287" y="2596"/>
                  </a:cubicBezTo>
                  <a:cubicBezTo>
                    <a:pt x="2001" y="2596"/>
                    <a:pt x="2585" y="2013"/>
                    <a:pt x="2585" y="1299"/>
                  </a:cubicBezTo>
                  <a:cubicBezTo>
                    <a:pt x="2585"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936;p149">
              <a:extLst>
                <a:ext uri="{FF2B5EF4-FFF2-40B4-BE49-F238E27FC236}">
                  <a16:creationId xmlns:a16="http://schemas.microsoft.com/office/drawing/2014/main" xmlns="" id="{5E632C81-A2A0-9A6D-642F-9853E9ABADDA}"/>
                </a:ext>
              </a:extLst>
            </p:cNvPr>
            <p:cNvSpPr/>
            <p:nvPr/>
          </p:nvSpPr>
          <p:spPr>
            <a:xfrm>
              <a:off x="4775215" y="1541599"/>
              <a:ext cx="199001" cy="147850"/>
            </a:xfrm>
            <a:custGeom>
              <a:avLst/>
              <a:gdLst/>
              <a:ahLst/>
              <a:cxnLst/>
              <a:rect l="l" t="t" r="r" b="b"/>
              <a:pathLst>
                <a:path w="6252" h="4645" extrusionOk="0">
                  <a:moveTo>
                    <a:pt x="1834" y="1811"/>
                  </a:moveTo>
                  <a:cubicBezTo>
                    <a:pt x="2168" y="1811"/>
                    <a:pt x="2465" y="1989"/>
                    <a:pt x="2644" y="2239"/>
                  </a:cubicBezTo>
                  <a:cubicBezTo>
                    <a:pt x="2680" y="2394"/>
                    <a:pt x="2739" y="2525"/>
                    <a:pt x="2799" y="2656"/>
                  </a:cubicBezTo>
                  <a:cubicBezTo>
                    <a:pt x="2799" y="2704"/>
                    <a:pt x="2811" y="2751"/>
                    <a:pt x="2811" y="2787"/>
                  </a:cubicBezTo>
                  <a:cubicBezTo>
                    <a:pt x="2811" y="3335"/>
                    <a:pt x="2382" y="3775"/>
                    <a:pt x="1834" y="3775"/>
                  </a:cubicBezTo>
                  <a:cubicBezTo>
                    <a:pt x="1298" y="3775"/>
                    <a:pt x="846" y="3347"/>
                    <a:pt x="846" y="2787"/>
                  </a:cubicBezTo>
                  <a:cubicBezTo>
                    <a:pt x="846" y="2251"/>
                    <a:pt x="1275" y="1811"/>
                    <a:pt x="1834" y="1811"/>
                  </a:cubicBezTo>
                  <a:close/>
                  <a:moveTo>
                    <a:pt x="1834" y="1263"/>
                  </a:moveTo>
                  <a:cubicBezTo>
                    <a:pt x="2108" y="1263"/>
                    <a:pt x="2382" y="1334"/>
                    <a:pt x="2620" y="1489"/>
                  </a:cubicBezTo>
                  <a:cubicBezTo>
                    <a:pt x="2608" y="1561"/>
                    <a:pt x="2608" y="1644"/>
                    <a:pt x="2584" y="1727"/>
                  </a:cubicBezTo>
                  <a:cubicBezTo>
                    <a:pt x="2382" y="1572"/>
                    <a:pt x="2108" y="1465"/>
                    <a:pt x="1822" y="1465"/>
                  </a:cubicBezTo>
                  <a:cubicBezTo>
                    <a:pt x="1120" y="1465"/>
                    <a:pt x="536" y="2049"/>
                    <a:pt x="536" y="2763"/>
                  </a:cubicBezTo>
                  <a:cubicBezTo>
                    <a:pt x="536" y="3477"/>
                    <a:pt x="1108" y="4061"/>
                    <a:pt x="1822" y="4061"/>
                  </a:cubicBezTo>
                  <a:cubicBezTo>
                    <a:pt x="2453" y="4061"/>
                    <a:pt x="2953" y="3632"/>
                    <a:pt x="3096" y="3049"/>
                  </a:cubicBezTo>
                  <a:cubicBezTo>
                    <a:pt x="3156" y="3108"/>
                    <a:pt x="3215" y="3156"/>
                    <a:pt x="3275" y="3216"/>
                  </a:cubicBezTo>
                  <a:cubicBezTo>
                    <a:pt x="3084" y="3870"/>
                    <a:pt x="2501" y="4299"/>
                    <a:pt x="1834" y="4299"/>
                  </a:cubicBezTo>
                  <a:cubicBezTo>
                    <a:pt x="1001" y="4299"/>
                    <a:pt x="310" y="3608"/>
                    <a:pt x="310" y="2775"/>
                  </a:cubicBezTo>
                  <a:cubicBezTo>
                    <a:pt x="310" y="1942"/>
                    <a:pt x="1001" y="1263"/>
                    <a:pt x="1834" y="1263"/>
                  </a:cubicBezTo>
                  <a:close/>
                  <a:moveTo>
                    <a:pt x="4430" y="1"/>
                  </a:moveTo>
                  <a:cubicBezTo>
                    <a:pt x="3644" y="1"/>
                    <a:pt x="2977" y="501"/>
                    <a:pt x="2703" y="1203"/>
                  </a:cubicBezTo>
                  <a:cubicBezTo>
                    <a:pt x="2441" y="1049"/>
                    <a:pt x="2144" y="977"/>
                    <a:pt x="1834" y="977"/>
                  </a:cubicBezTo>
                  <a:cubicBezTo>
                    <a:pt x="822" y="977"/>
                    <a:pt x="1" y="1799"/>
                    <a:pt x="1" y="2811"/>
                  </a:cubicBezTo>
                  <a:cubicBezTo>
                    <a:pt x="1" y="3823"/>
                    <a:pt x="822" y="4644"/>
                    <a:pt x="1834" y="4644"/>
                  </a:cubicBezTo>
                  <a:cubicBezTo>
                    <a:pt x="2608" y="4644"/>
                    <a:pt x="3287" y="4168"/>
                    <a:pt x="3561" y="3430"/>
                  </a:cubicBezTo>
                  <a:cubicBezTo>
                    <a:pt x="3811" y="3573"/>
                    <a:pt x="4108" y="3656"/>
                    <a:pt x="4430" y="3656"/>
                  </a:cubicBezTo>
                  <a:cubicBezTo>
                    <a:pt x="4846" y="3656"/>
                    <a:pt x="5251" y="3513"/>
                    <a:pt x="5585" y="3251"/>
                  </a:cubicBezTo>
                  <a:cubicBezTo>
                    <a:pt x="5894" y="3001"/>
                    <a:pt x="6132" y="2632"/>
                    <a:pt x="6216" y="2239"/>
                  </a:cubicBezTo>
                  <a:cubicBezTo>
                    <a:pt x="6228" y="2144"/>
                    <a:pt x="6192" y="2049"/>
                    <a:pt x="6097" y="2037"/>
                  </a:cubicBezTo>
                  <a:cubicBezTo>
                    <a:pt x="6086" y="2035"/>
                    <a:pt x="6076" y="2035"/>
                    <a:pt x="6065" y="2035"/>
                  </a:cubicBezTo>
                  <a:cubicBezTo>
                    <a:pt x="5991" y="2035"/>
                    <a:pt x="5917" y="2072"/>
                    <a:pt x="5906" y="2156"/>
                  </a:cubicBezTo>
                  <a:cubicBezTo>
                    <a:pt x="5739" y="2835"/>
                    <a:pt x="5144" y="3335"/>
                    <a:pt x="4430" y="3335"/>
                  </a:cubicBezTo>
                  <a:cubicBezTo>
                    <a:pt x="3882" y="3335"/>
                    <a:pt x="3394" y="3037"/>
                    <a:pt x="3120" y="2561"/>
                  </a:cubicBezTo>
                  <a:cubicBezTo>
                    <a:pt x="3096" y="2406"/>
                    <a:pt x="3037" y="2263"/>
                    <a:pt x="2965" y="2120"/>
                  </a:cubicBezTo>
                  <a:cubicBezTo>
                    <a:pt x="2763" y="1191"/>
                    <a:pt x="3477" y="310"/>
                    <a:pt x="4430" y="310"/>
                  </a:cubicBezTo>
                  <a:cubicBezTo>
                    <a:pt x="5144" y="310"/>
                    <a:pt x="5739" y="787"/>
                    <a:pt x="5906" y="1489"/>
                  </a:cubicBezTo>
                  <a:cubicBezTo>
                    <a:pt x="5916" y="1560"/>
                    <a:pt x="5986" y="1613"/>
                    <a:pt x="6058" y="1613"/>
                  </a:cubicBezTo>
                  <a:cubicBezTo>
                    <a:pt x="6071" y="1613"/>
                    <a:pt x="6084" y="1612"/>
                    <a:pt x="6097" y="1608"/>
                  </a:cubicBezTo>
                  <a:cubicBezTo>
                    <a:pt x="6192" y="1584"/>
                    <a:pt x="6251" y="1501"/>
                    <a:pt x="6216" y="1406"/>
                  </a:cubicBezTo>
                  <a:cubicBezTo>
                    <a:pt x="6132" y="1013"/>
                    <a:pt x="5906" y="656"/>
                    <a:pt x="5585" y="394"/>
                  </a:cubicBezTo>
                  <a:cubicBezTo>
                    <a:pt x="5251" y="132"/>
                    <a:pt x="4846" y="1"/>
                    <a:pt x="44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937;p149">
              <a:extLst>
                <a:ext uri="{FF2B5EF4-FFF2-40B4-BE49-F238E27FC236}">
                  <a16:creationId xmlns:a16="http://schemas.microsoft.com/office/drawing/2014/main" xmlns="" id="{A0B1D911-9E43-E676-4CC4-509D76556801}"/>
                </a:ext>
              </a:extLst>
            </p:cNvPr>
            <p:cNvSpPr/>
            <p:nvPr/>
          </p:nvSpPr>
          <p:spPr>
            <a:xfrm>
              <a:off x="4901803" y="1574957"/>
              <a:ext cx="28838" cy="50069"/>
            </a:xfrm>
            <a:custGeom>
              <a:avLst/>
              <a:gdLst/>
              <a:ahLst/>
              <a:cxnLst/>
              <a:rect l="l" t="t" r="r" b="b"/>
              <a:pathLst>
                <a:path w="906" h="1573" extrusionOk="0">
                  <a:moveTo>
                    <a:pt x="429" y="322"/>
                  </a:moveTo>
                  <a:lnTo>
                    <a:pt x="429" y="596"/>
                  </a:lnTo>
                  <a:cubicBezTo>
                    <a:pt x="310" y="548"/>
                    <a:pt x="274" y="513"/>
                    <a:pt x="274" y="453"/>
                  </a:cubicBezTo>
                  <a:cubicBezTo>
                    <a:pt x="274" y="358"/>
                    <a:pt x="358" y="334"/>
                    <a:pt x="429" y="322"/>
                  </a:cubicBezTo>
                  <a:close/>
                  <a:moveTo>
                    <a:pt x="512" y="894"/>
                  </a:moveTo>
                  <a:cubicBezTo>
                    <a:pt x="631" y="941"/>
                    <a:pt x="667" y="1001"/>
                    <a:pt x="667" y="1072"/>
                  </a:cubicBezTo>
                  <a:cubicBezTo>
                    <a:pt x="667" y="1167"/>
                    <a:pt x="608" y="1215"/>
                    <a:pt x="512" y="1227"/>
                  </a:cubicBezTo>
                  <a:lnTo>
                    <a:pt x="512" y="894"/>
                  </a:lnTo>
                  <a:close/>
                  <a:moveTo>
                    <a:pt x="453" y="1"/>
                  </a:moveTo>
                  <a:cubicBezTo>
                    <a:pt x="429" y="1"/>
                    <a:pt x="393" y="24"/>
                    <a:pt x="393" y="48"/>
                  </a:cubicBezTo>
                  <a:lnTo>
                    <a:pt x="393" y="108"/>
                  </a:lnTo>
                  <a:cubicBezTo>
                    <a:pt x="167" y="132"/>
                    <a:pt x="24" y="251"/>
                    <a:pt x="24" y="477"/>
                  </a:cubicBezTo>
                  <a:cubicBezTo>
                    <a:pt x="24" y="715"/>
                    <a:pt x="203" y="798"/>
                    <a:pt x="393" y="870"/>
                  </a:cubicBezTo>
                  <a:lnTo>
                    <a:pt x="393" y="1239"/>
                  </a:lnTo>
                  <a:cubicBezTo>
                    <a:pt x="286" y="1227"/>
                    <a:pt x="250" y="1179"/>
                    <a:pt x="155" y="1120"/>
                  </a:cubicBezTo>
                  <a:cubicBezTo>
                    <a:pt x="138" y="1108"/>
                    <a:pt x="122" y="1102"/>
                    <a:pt x="106" y="1102"/>
                  </a:cubicBezTo>
                  <a:cubicBezTo>
                    <a:pt x="46" y="1102"/>
                    <a:pt x="0" y="1182"/>
                    <a:pt x="0" y="1239"/>
                  </a:cubicBezTo>
                  <a:cubicBezTo>
                    <a:pt x="0" y="1275"/>
                    <a:pt x="12" y="1298"/>
                    <a:pt x="24" y="1310"/>
                  </a:cubicBezTo>
                  <a:cubicBezTo>
                    <a:pt x="96" y="1417"/>
                    <a:pt x="262" y="1465"/>
                    <a:pt x="393" y="1465"/>
                  </a:cubicBezTo>
                  <a:lnTo>
                    <a:pt x="393" y="1525"/>
                  </a:lnTo>
                  <a:cubicBezTo>
                    <a:pt x="393" y="1548"/>
                    <a:pt x="429" y="1572"/>
                    <a:pt x="453" y="1572"/>
                  </a:cubicBezTo>
                  <a:cubicBezTo>
                    <a:pt x="488" y="1572"/>
                    <a:pt x="512" y="1548"/>
                    <a:pt x="512" y="1525"/>
                  </a:cubicBezTo>
                  <a:lnTo>
                    <a:pt x="512" y="1465"/>
                  </a:lnTo>
                  <a:cubicBezTo>
                    <a:pt x="715" y="1429"/>
                    <a:pt x="869" y="1298"/>
                    <a:pt x="869" y="1060"/>
                  </a:cubicBezTo>
                  <a:cubicBezTo>
                    <a:pt x="905" y="810"/>
                    <a:pt x="739" y="715"/>
                    <a:pt x="536" y="644"/>
                  </a:cubicBezTo>
                  <a:lnTo>
                    <a:pt x="536" y="298"/>
                  </a:lnTo>
                  <a:cubicBezTo>
                    <a:pt x="608" y="298"/>
                    <a:pt x="631" y="322"/>
                    <a:pt x="715" y="358"/>
                  </a:cubicBezTo>
                  <a:cubicBezTo>
                    <a:pt x="728" y="367"/>
                    <a:pt x="742" y="372"/>
                    <a:pt x="758" y="372"/>
                  </a:cubicBezTo>
                  <a:cubicBezTo>
                    <a:pt x="784" y="372"/>
                    <a:pt x="811" y="355"/>
                    <a:pt x="834" y="310"/>
                  </a:cubicBezTo>
                  <a:cubicBezTo>
                    <a:pt x="858" y="274"/>
                    <a:pt x="869" y="215"/>
                    <a:pt x="810" y="167"/>
                  </a:cubicBezTo>
                  <a:cubicBezTo>
                    <a:pt x="739" y="108"/>
                    <a:pt x="619" y="96"/>
                    <a:pt x="512" y="96"/>
                  </a:cubicBezTo>
                  <a:lnTo>
                    <a:pt x="512" y="48"/>
                  </a:lnTo>
                  <a:cubicBezTo>
                    <a:pt x="512" y="24"/>
                    <a:pt x="488" y="1"/>
                    <a:pt x="4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938;p149">
              <a:extLst>
                <a:ext uri="{FF2B5EF4-FFF2-40B4-BE49-F238E27FC236}">
                  <a16:creationId xmlns:a16="http://schemas.microsoft.com/office/drawing/2014/main" xmlns="" id="{886C9161-DAD0-E270-33F4-A5DA53C8624F}"/>
                </a:ext>
              </a:extLst>
            </p:cNvPr>
            <p:cNvSpPr/>
            <p:nvPr/>
          </p:nvSpPr>
          <p:spPr>
            <a:xfrm>
              <a:off x="4670239" y="1657269"/>
              <a:ext cx="359679" cy="206163"/>
            </a:xfrm>
            <a:custGeom>
              <a:avLst/>
              <a:gdLst/>
              <a:ahLst/>
              <a:cxnLst/>
              <a:rect l="l" t="t" r="r" b="b"/>
              <a:pathLst>
                <a:path w="11300" h="6477" extrusionOk="0">
                  <a:moveTo>
                    <a:pt x="3590" y="1935"/>
                  </a:moveTo>
                  <a:cubicBezTo>
                    <a:pt x="3607" y="1935"/>
                    <a:pt x="3623" y="1948"/>
                    <a:pt x="3632" y="1975"/>
                  </a:cubicBezTo>
                  <a:cubicBezTo>
                    <a:pt x="3715" y="2129"/>
                    <a:pt x="4727" y="4832"/>
                    <a:pt x="4751" y="4939"/>
                  </a:cubicBezTo>
                  <a:cubicBezTo>
                    <a:pt x="4775" y="4951"/>
                    <a:pt x="4751" y="4975"/>
                    <a:pt x="4727" y="4987"/>
                  </a:cubicBezTo>
                  <a:lnTo>
                    <a:pt x="4013" y="5261"/>
                  </a:lnTo>
                  <a:cubicBezTo>
                    <a:pt x="3965" y="5130"/>
                    <a:pt x="2941" y="2403"/>
                    <a:pt x="2870" y="2213"/>
                  </a:cubicBezTo>
                  <a:lnTo>
                    <a:pt x="3572" y="1939"/>
                  </a:lnTo>
                  <a:cubicBezTo>
                    <a:pt x="3578" y="1936"/>
                    <a:pt x="3584" y="1935"/>
                    <a:pt x="3590" y="1935"/>
                  </a:cubicBezTo>
                  <a:close/>
                  <a:moveTo>
                    <a:pt x="2584" y="2308"/>
                  </a:moveTo>
                  <a:lnTo>
                    <a:pt x="3727" y="5368"/>
                  </a:lnTo>
                  <a:cubicBezTo>
                    <a:pt x="3180" y="5570"/>
                    <a:pt x="1810" y="6082"/>
                    <a:pt x="1584" y="6166"/>
                  </a:cubicBezTo>
                  <a:cubicBezTo>
                    <a:pt x="1577" y="6172"/>
                    <a:pt x="1569" y="6175"/>
                    <a:pt x="1560" y="6175"/>
                  </a:cubicBezTo>
                  <a:cubicBezTo>
                    <a:pt x="1537" y="6175"/>
                    <a:pt x="1509" y="6156"/>
                    <a:pt x="1501" y="6130"/>
                  </a:cubicBezTo>
                  <a:lnTo>
                    <a:pt x="394" y="3201"/>
                  </a:lnTo>
                  <a:cubicBezTo>
                    <a:pt x="382" y="3177"/>
                    <a:pt x="394" y="3130"/>
                    <a:pt x="441" y="3118"/>
                  </a:cubicBezTo>
                  <a:cubicBezTo>
                    <a:pt x="1144" y="2844"/>
                    <a:pt x="2096" y="2487"/>
                    <a:pt x="2584" y="2308"/>
                  </a:cubicBezTo>
                  <a:close/>
                  <a:moveTo>
                    <a:pt x="10358" y="1"/>
                  </a:moveTo>
                  <a:cubicBezTo>
                    <a:pt x="10108" y="1"/>
                    <a:pt x="9869" y="131"/>
                    <a:pt x="9692" y="308"/>
                  </a:cubicBezTo>
                  <a:lnTo>
                    <a:pt x="7966" y="1737"/>
                  </a:lnTo>
                  <a:cubicBezTo>
                    <a:pt x="7883" y="1522"/>
                    <a:pt x="7668" y="1308"/>
                    <a:pt x="7263" y="1308"/>
                  </a:cubicBezTo>
                  <a:cubicBezTo>
                    <a:pt x="6756" y="1308"/>
                    <a:pt x="6387" y="1304"/>
                    <a:pt x="6108" y="1304"/>
                  </a:cubicBezTo>
                  <a:cubicBezTo>
                    <a:pt x="5503" y="1304"/>
                    <a:pt x="5318" y="1321"/>
                    <a:pt x="5049" y="1427"/>
                  </a:cubicBezTo>
                  <a:lnTo>
                    <a:pt x="3953" y="1868"/>
                  </a:lnTo>
                  <a:lnTo>
                    <a:pt x="3930" y="1820"/>
                  </a:lnTo>
                  <a:cubicBezTo>
                    <a:pt x="3875" y="1675"/>
                    <a:pt x="3745" y="1592"/>
                    <a:pt x="3597" y="1592"/>
                  </a:cubicBezTo>
                  <a:cubicBezTo>
                    <a:pt x="3550" y="1592"/>
                    <a:pt x="3502" y="1600"/>
                    <a:pt x="3453" y="1618"/>
                  </a:cubicBezTo>
                  <a:lnTo>
                    <a:pt x="2620" y="1927"/>
                  </a:lnTo>
                  <a:cubicBezTo>
                    <a:pt x="2251" y="2058"/>
                    <a:pt x="1108" y="2510"/>
                    <a:pt x="298" y="2808"/>
                  </a:cubicBezTo>
                  <a:cubicBezTo>
                    <a:pt x="96" y="2880"/>
                    <a:pt x="1" y="3106"/>
                    <a:pt x="84" y="3308"/>
                  </a:cubicBezTo>
                  <a:lnTo>
                    <a:pt x="1179" y="6225"/>
                  </a:lnTo>
                  <a:cubicBezTo>
                    <a:pt x="1234" y="6389"/>
                    <a:pt x="1379" y="6476"/>
                    <a:pt x="1540" y="6476"/>
                  </a:cubicBezTo>
                  <a:cubicBezTo>
                    <a:pt x="1590" y="6476"/>
                    <a:pt x="1641" y="6468"/>
                    <a:pt x="1691" y="6451"/>
                  </a:cubicBezTo>
                  <a:cubicBezTo>
                    <a:pt x="1941" y="6368"/>
                    <a:pt x="3608" y="5725"/>
                    <a:pt x="3977" y="5594"/>
                  </a:cubicBezTo>
                  <a:lnTo>
                    <a:pt x="4858" y="5261"/>
                  </a:lnTo>
                  <a:cubicBezTo>
                    <a:pt x="5049" y="5189"/>
                    <a:pt x="5144" y="4975"/>
                    <a:pt x="5061" y="4785"/>
                  </a:cubicBezTo>
                  <a:lnTo>
                    <a:pt x="5049" y="4737"/>
                  </a:lnTo>
                  <a:cubicBezTo>
                    <a:pt x="5620" y="4499"/>
                    <a:pt x="5632" y="4475"/>
                    <a:pt x="6228" y="4475"/>
                  </a:cubicBezTo>
                  <a:cubicBezTo>
                    <a:pt x="6311" y="4475"/>
                    <a:pt x="6394" y="4404"/>
                    <a:pt x="6394" y="4308"/>
                  </a:cubicBezTo>
                  <a:cubicBezTo>
                    <a:pt x="6394" y="4225"/>
                    <a:pt x="6311" y="4142"/>
                    <a:pt x="6228" y="4142"/>
                  </a:cubicBezTo>
                  <a:cubicBezTo>
                    <a:pt x="5585" y="4142"/>
                    <a:pt x="5525" y="4189"/>
                    <a:pt x="4930" y="4439"/>
                  </a:cubicBezTo>
                  <a:lnTo>
                    <a:pt x="4073" y="2153"/>
                  </a:lnTo>
                  <a:lnTo>
                    <a:pt x="5168" y="1689"/>
                  </a:lnTo>
                  <a:cubicBezTo>
                    <a:pt x="5361" y="1615"/>
                    <a:pt x="5513" y="1601"/>
                    <a:pt x="5986" y="1601"/>
                  </a:cubicBezTo>
                  <a:cubicBezTo>
                    <a:pt x="6270" y="1601"/>
                    <a:pt x="6670" y="1606"/>
                    <a:pt x="7263" y="1606"/>
                  </a:cubicBezTo>
                  <a:cubicBezTo>
                    <a:pt x="7442" y="1606"/>
                    <a:pt x="7561" y="1665"/>
                    <a:pt x="7644" y="1784"/>
                  </a:cubicBezTo>
                  <a:cubicBezTo>
                    <a:pt x="7704" y="1868"/>
                    <a:pt x="7704" y="1963"/>
                    <a:pt x="7716" y="1987"/>
                  </a:cubicBezTo>
                  <a:cubicBezTo>
                    <a:pt x="7716" y="2046"/>
                    <a:pt x="7668" y="2344"/>
                    <a:pt x="7382" y="2391"/>
                  </a:cubicBezTo>
                  <a:cubicBezTo>
                    <a:pt x="6942" y="2463"/>
                    <a:pt x="5989" y="2594"/>
                    <a:pt x="5978" y="2594"/>
                  </a:cubicBezTo>
                  <a:cubicBezTo>
                    <a:pt x="5882" y="2606"/>
                    <a:pt x="5823" y="2689"/>
                    <a:pt x="5835" y="2772"/>
                  </a:cubicBezTo>
                  <a:cubicBezTo>
                    <a:pt x="5858" y="2844"/>
                    <a:pt x="5918" y="2903"/>
                    <a:pt x="6001" y="2903"/>
                  </a:cubicBezTo>
                  <a:lnTo>
                    <a:pt x="6037" y="2903"/>
                  </a:lnTo>
                  <a:cubicBezTo>
                    <a:pt x="6049" y="2903"/>
                    <a:pt x="7001" y="2772"/>
                    <a:pt x="7442" y="2701"/>
                  </a:cubicBezTo>
                  <a:cubicBezTo>
                    <a:pt x="7859" y="2630"/>
                    <a:pt x="8014" y="2284"/>
                    <a:pt x="8037" y="2046"/>
                  </a:cubicBezTo>
                  <a:lnTo>
                    <a:pt x="9919" y="498"/>
                  </a:lnTo>
                  <a:cubicBezTo>
                    <a:pt x="10039" y="385"/>
                    <a:pt x="10193" y="287"/>
                    <a:pt x="10356" y="287"/>
                  </a:cubicBezTo>
                  <a:cubicBezTo>
                    <a:pt x="10451" y="287"/>
                    <a:pt x="10549" y="320"/>
                    <a:pt x="10645" y="403"/>
                  </a:cubicBezTo>
                  <a:cubicBezTo>
                    <a:pt x="10942" y="701"/>
                    <a:pt x="10681" y="1058"/>
                    <a:pt x="10597" y="1141"/>
                  </a:cubicBezTo>
                  <a:cubicBezTo>
                    <a:pt x="10526" y="1213"/>
                    <a:pt x="8240" y="3677"/>
                    <a:pt x="8240" y="3677"/>
                  </a:cubicBezTo>
                  <a:cubicBezTo>
                    <a:pt x="7906" y="4070"/>
                    <a:pt x="7466" y="4130"/>
                    <a:pt x="7263" y="4130"/>
                  </a:cubicBezTo>
                  <a:lnTo>
                    <a:pt x="6966" y="4130"/>
                  </a:lnTo>
                  <a:cubicBezTo>
                    <a:pt x="6882" y="4130"/>
                    <a:pt x="6811" y="4201"/>
                    <a:pt x="6811" y="4296"/>
                  </a:cubicBezTo>
                  <a:cubicBezTo>
                    <a:pt x="6811" y="4380"/>
                    <a:pt x="6882" y="4463"/>
                    <a:pt x="6966" y="4463"/>
                  </a:cubicBezTo>
                  <a:lnTo>
                    <a:pt x="7287" y="4463"/>
                  </a:lnTo>
                  <a:cubicBezTo>
                    <a:pt x="7502" y="4439"/>
                    <a:pt x="8061" y="4368"/>
                    <a:pt x="8478" y="3892"/>
                  </a:cubicBezTo>
                  <a:lnTo>
                    <a:pt x="10835" y="1344"/>
                  </a:lnTo>
                  <a:cubicBezTo>
                    <a:pt x="11062" y="1153"/>
                    <a:pt x="11300" y="629"/>
                    <a:pt x="10871" y="213"/>
                  </a:cubicBezTo>
                  <a:cubicBezTo>
                    <a:pt x="10706" y="62"/>
                    <a:pt x="10530" y="1"/>
                    <a:pt x="103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8906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06"/>
                                        </p:tgtEl>
                                        <p:attrNameLst>
                                          <p:attrName>style.visibility</p:attrName>
                                        </p:attrNameLst>
                                      </p:cBhvr>
                                      <p:to>
                                        <p:strVal val="visible"/>
                                      </p:to>
                                    </p:set>
                                    <p:animEffect transition="in" filter="fade">
                                      <p:cBhvr>
                                        <p:cTn id="7" dur="1000"/>
                                        <p:tgtEl>
                                          <p:spTgt spid="80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04"/>
                                        </p:tgtEl>
                                        <p:attrNameLst>
                                          <p:attrName>style.visibility</p:attrName>
                                        </p:attrNameLst>
                                      </p:cBhvr>
                                      <p:to>
                                        <p:strVal val="visible"/>
                                      </p:to>
                                    </p:set>
                                    <p:animEffect transition="in" filter="fade">
                                      <p:cBhvr>
                                        <p:cTn id="11" dur="1000"/>
                                        <p:tgtEl>
                                          <p:spTgt spid="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Relative Range</a:t>
            </a:r>
            <a:endParaRPr lang="en-IN" b="1"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255056201"/>
              </p:ext>
            </p:extLst>
          </p:nvPr>
        </p:nvGraphicFramePr>
        <p:xfrm>
          <a:off x="2257567" y="2045532"/>
          <a:ext cx="7596116" cy="4232440"/>
        </p:xfrm>
        <a:graphic>
          <a:graphicData uri="http://schemas.openxmlformats.org/drawingml/2006/table">
            <a:tbl>
              <a:tblPr firstRow="1" firstCol="1" bandRow="1"/>
              <a:tblGrid>
                <a:gridCol w="1436216"/>
                <a:gridCol w="1556866"/>
                <a:gridCol w="1556866"/>
                <a:gridCol w="1489302"/>
                <a:gridCol w="1556866"/>
              </a:tblGrid>
              <a:tr h="598312">
                <a:tc>
                  <a:txBody>
                    <a:bodyPr/>
                    <a:lstStyle/>
                    <a:p>
                      <a:pPr>
                        <a:lnSpc>
                          <a:spcPct val="107000"/>
                        </a:lnSpc>
                        <a:spcAft>
                          <a:spcPts val="0"/>
                        </a:spcAft>
                      </a:pPr>
                      <a:r>
                        <a:rPr lang="en-IN" sz="11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Best Base Model</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Hybrid Model</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Best Bagged Base Model</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Best Bagged Hybrid Model</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2844">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1.6422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1.81322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0.78356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0.900608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02844">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0.28555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0.29843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0.28555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0.557393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02844">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2170.772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2362.745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2170.77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4811.415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02844">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1.16274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1.31052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1.00836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1.219288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02844">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2.67794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3.17291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2.67794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3.39642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02844">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1.20902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1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0.77841</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1.20902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1.399506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02844">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1.22507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1.30703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1.239845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02844">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0.62264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0.80412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0.61045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0.670198</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02844">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EI9</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19.58322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25.14996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18.7226</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29.48457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02844">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EI10</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5.01087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4.1855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3.42545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3.344414</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r h="302844">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EI11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1.44802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1.53007</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1.34211</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1.386495</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02844">
                <a:tc>
                  <a:txBody>
                    <a:bodyPr/>
                    <a:lstStyle/>
                    <a:p>
                      <a:pP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EI12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1.6422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a:lnSpc>
                          <a:spcPct val="107000"/>
                        </a:lnSpc>
                        <a:spcAft>
                          <a:spcPts val="0"/>
                        </a:spcAft>
                      </a:pPr>
                      <a:r>
                        <a:rPr lang="en-IN" sz="11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1.81322</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2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3015.43</a:t>
                      </a:r>
                      <a:endParaRPr lang="en-IN"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0"/>
                        </a:spcAft>
                      </a:pPr>
                      <a:r>
                        <a:rPr lang="en-IN" sz="11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3616.418</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964188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342900" lvl="0" indent="-342900" algn="just">
              <a:lnSpc>
                <a:spcPct val="150000"/>
              </a:lnSpc>
              <a:spcAft>
                <a:spcPts val="0"/>
              </a:spcAft>
              <a:buFont typeface="Symbol" panose="05050102010706020507" pitchFamily="18" charset="2"/>
              <a:buChar char=""/>
            </a:pPr>
            <a:r>
              <a:rPr lang="en-IN" kern="100" dirty="0">
                <a:latin typeface="Times New Roman" panose="02020603050405020304" pitchFamily="18" charset="0"/>
                <a:ea typeface="Calibri" panose="020F0502020204030204" pitchFamily="34" charset="0"/>
                <a:cs typeface="Times New Roman" panose="02020603050405020304" pitchFamily="18" charset="0"/>
              </a:rPr>
              <a:t>Overall, the study leads to conclusion that bagging leads to more accurate forecasts in 8 out of 12 cases.</a:t>
            </a:r>
            <a:endParaRPr lang="en-IN"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kern="100" dirty="0">
                <a:latin typeface="Times New Roman" panose="02020603050405020304" pitchFamily="18" charset="0"/>
                <a:ea typeface="Calibri" panose="020F0502020204030204" pitchFamily="34" charset="0"/>
                <a:cs typeface="Times New Roman" panose="02020603050405020304" pitchFamily="18" charset="0"/>
              </a:rPr>
              <a:t>The Bagging technique requires relatively longer time (approx. 52 min) for computation compared to the computational requirements of base of Hybrid models</a:t>
            </a:r>
            <a:endParaRPr lang="en-IN" sz="2400"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94543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1C59DC-3CCA-4444-AEEE-35FA721FF6B0}"/>
              </a:ext>
            </a:extLst>
          </p:cNvPr>
          <p:cNvSpPr>
            <a:spLocks noGrp="1"/>
          </p:cNvSpPr>
          <p:nvPr>
            <p:ph type="title"/>
          </p:nvPr>
        </p:nvSpPr>
        <p:spPr>
          <a:xfrm>
            <a:off x="162340" y="113334"/>
            <a:ext cx="10515600" cy="681797"/>
          </a:xfrm>
        </p:spPr>
        <p:txBody>
          <a:bodyPr>
            <a:normAutofit fontScale="90000"/>
          </a:bodyPr>
          <a:lstStyle/>
          <a:p>
            <a:r>
              <a:rPr lang="en-US" dirty="0"/>
              <a:t>References</a:t>
            </a:r>
          </a:p>
        </p:txBody>
      </p:sp>
      <p:sp>
        <p:nvSpPr>
          <p:cNvPr id="4" name="TextBox 3">
            <a:extLst>
              <a:ext uri="{FF2B5EF4-FFF2-40B4-BE49-F238E27FC236}">
                <a16:creationId xmlns:a16="http://schemas.microsoft.com/office/drawing/2014/main" xmlns="" id="{46E7BD3A-1EA2-B65E-C421-BF99E746A559}"/>
              </a:ext>
            </a:extLst>
          </p:cNvPr>
          <p:cNvSpPr txBox="1"/>
          <p:nvPr/>
        </p:nvSpPr>
        <p:spPr>
          <a:xfrm>
            <a:off x="162340" y="795131"/>
            <a:ext cx="11867320" cy="9766392"/>
          </a:xfrm>
          <a:prstGeom prst="rect">
            <a:avLst/>
          </a:prstGeom>
          <a:noFill/>
        </p:spPr>
        <p:txBody>
          <a:bodyPr wrap="square">
            <a:spAutoFit/>
          </a:bodyPr>
          <a:lstStyle/>
          <a:p>
            <a:pPr marL="342900" marR="0" lvl="0" indent="-342900">
              <a:lnSpc>
                <a:spcPct val="107000"/>
              </a:lnSpc>
              <a:spcBef>
                <a:spcPts val="0"/>
              </a:spcBef>
              <a:spcAft>
                <a:spcPts val="0"/>
              </a:spcAft>
              <a:buFont typeface="+mj-lt"/>
              <a:buAutoNum type="arabicPeriod"/>
            </a:pPr>
            <a:r>
              <a:rPr lang="en-US" sz="1600" kern="0" dirty="0">
                <a:effectLst/>
                <a:latin typeface="Times New Roman" panose="02020603050405020304" pitchFamily="18" charset="0"/>
                <a:ea typeface="Times New Roman" panose="02020603050405020304" pitchFamily="18" charset="0"/>
                <a:cs typeface="Arial" panose="020B0604020202020204" pitchFamily="34" charset="0"/>
              </a:rPr>
              <a:t>Bates JM, Granger CWJ. The Combination of Forecasts. Journal of the Operational Research Society. 1969 Dec;20(4):451–68.</a:t>
            </a:r>
          </a:p>
          <a:p>
            <a:pPr marL="342900" indent="-342900">
              <a:lnSpc>
                <a:spcPct val="107000"/>
              </a:lnSpc>
              <a:buFont typeface="+mj-lt"/>
              <a:buAutoNum type="arabicPeriod"/>
            </a:pPr>
            <a:r>
              <a:rPr lang="en-US" sz="1600" kern="0" dirty="0">
                <a:effectLst/>
                <a:latin typeface="Times New Roman" panose="02020603050405020304" pitchFamily="18" charset="0"/>
                <a:ea typeface="Times New Roman" panose="02020603050405020304" pitchFamily="18" charset="0"/>
                <a:cs typeface="Arial" panose="020B0604020202020204" pitchFamily="34" charset="0"/>
              </a:rPr>
              <a:t>Bergmeir C, Hyndman Rob J, Benítez José M. Bagging exponential smoothing methods using STL decomposition and Box–Cox transformation. International Journal of Forecasting. 2016 Apr;32(2):303–12.</a:t>
            </a:r>
          </a:p>
          <a:p>
            <a:pPr marL="342900" indent="-342900">
              <a:lnSpc>
                <a:spcPct val="107000"/>
              </a:lnSpc>
              <a:buFont typeface="+mj-lt"/>
              <a:buAutoNum type="arabicPeriod"/>
            </a:pPr>
            <a:r>
              <a:rPr lang="en-US" sz="1600" kern="0" dirty="0">
                <a:effectLst/>
                <a:latin typeface="Times New Roman" panose="02020603050405020304" pitchFamily="18" charset="0"/>
                <a:ea typeface="Times New Roman" panose="02020603050405020304" pitchFamily="18" charset="0"/>
                <a:cs typeface="Arial" panose="020B0604020202020204" pitchFamily="34" charset="0"/>
              </a:rPr>
              <a:t>Box GEP, Jenkins GM, </a:t>
            </a:r>
            <a:r>
              <a:rPr lang="en-US" sz="1600" kern="0" dirty="0" err="1">
                <a:effectLst/>
                <a:latin typeface="Times New Roman" panose="02020603050405020304" pitchFamily="18" charset="0"/>
                <a:ea typeface="Times New Roman" panose="02020603050405020304" pitchFamily="18" charset="0"/>
                <a:cs typeface="Arial" panose="020B0604020202020204" pitchFamily="34" charset="0"/>
              </a:rPr>
              <a:t>Reinsel</a:t>
            </a:r>
            <a:r>
              <a:rPr lang="en-US" sz="1600" kern="0" dirty="0">
                <a:effectLst/>
                <a:latin typeface="Times New Roman" panose="02020603050405020304" pitchFamily="18" charset="0"/>
                <a:ea typeface="Times New Roman" panose="02020603050405020304" pitchFamily="18" charset="0"/>
                <a:cs typeface="Arial" panose="020B0604020202020204" pitchFamily="34" charset="0"/>
              </a:rPr>
              <a:t> GC, </a:t>
            </a:r>
            <a:r>
              <a:rPr lang="en-US" sz="1600" kern="0" dirty="0" err="1">
                <a:effectLst/>
                <a:latin typeface="Times New Roman" panose="02020603050405020304" pitchFamily="18" charset="0"/>
                <a:ea typeface="Times New Roman" panose="02020603050405020304" pitchFamily="18" charset="0"/>
                <a:cs typeface="Arial" panose="020B0604020202020204" pitchFamily="34" charset="0"/>
              </a:rPr>
              <a:t>Ljung</a:t>
            </a:r>
            <a:r>
              <a:rPr lang="en-US" sz="1600" kern="0" dirty="0">
                <a:effectLst/>
                <a:latin typeface="Times New Roman" panose="02020603050405020304" pitchFamily="18" charset="0"/>
                <a:ea typeface="Times New Roman" panose="02020603050405020304" pitchFamily="18" charset="0"/>
                <a:cs typeface="Arial" panose="020B0604020202020204" pitchFamily="34" charset="0"/>
              </a:rPr>
              <a:t> GM. Time series analysis : forecasting and control</a:t>
            </a:r>
            <a:r>
              <a:rPr lang="en-US" sz="1600" kern="0" dirty="0" smtClean="0">
                <a:effectLst/>
                <a:latin typeface="Times New Roman" panose="02020603050405020304" pitchFamily="18" charset="0"/>
                <a:ea typeface="Times New Roman" panose="02020603050405020304" pitchFamily="18" charset="0"/>
                <a:cs typeface="Arial" panose="020B0604020202020204" pitchFamily="34" charset="0"/>
              </a:rPr>
              <a:t>. </a:t>
            </a:r>
            <a:r>
              <a:rPr lang="en-US" sz="1600" kern="0" dirty="0">
                <a:effectLst/>
                <a:latin typeface="Times New Roman" panose="02020603050405020304" pitchFamily="18" charset="0"/>
                <a:ea typeface="Times New Roman" panose="02020603050405020304" pitchFamily="18" charset="0"/>
                <a:cs typeface="Arial" panose="020B0604020202020204" pitchFamily="34" charset="0"/>
              </a:rPr>
              <a:t>Hoboken, New Jersey: John Wiley &amp; Sons, Inc.; 1970.</a:t>
            </a:r>
          </a:p>
          <a:p>
            <a:pPr marL="342900" indent="-342900">
              <a:lnSpc>
                <a:spcPct val="107000"/>
              </a:lnSpc>
              <a:buFont typeface="+mj-lt"/>
              <a:buAutoNum type="arabicPeriod"/>
            </a:pPr>
            <a:r>
              <a:rPr lang="en-US" sz="1600" kern="0" dirty="0">
                <a:effectLst/>
                <a:latin typeface="Times New Roman" panose="02020603050405020304" pitchFamily="18" charset="0"/>
                <a:ea typeface="Times New Roman" panose="02020603050405020304" pitchFamily="18" charset="0"/>
                <a:cs typeface="Arial" panose="020B0604020202020204" pitchFamily="34" charset="0"/>
              </a:rPr>
              <a:t>Breiman L. Bagging Predictors Bagging Predictors [Internet]. 1994. Available from: </a:t>
            </a:r>
            <a:r>
              <a:rPr lang="en-US" sz="1600" kern="0" dirty="0">
                <a:effectLst/>
                <a:latin typeface="Times New Roman" panose="02020603050405020304" pitchFamily="18" charset="0"/>
                <a:ea typeface="Times New Roman" panose="02020603050405020304" pitchFamily="18" charset="0"/>
                <a:cs typeface="Arial" panose="020B0604020202020204" pitchFamily="34" charset="0"/>
                <a:hlinkClick r:id="rId2"/>
              </a:rPr>
              <a:t>https://www.stat.berkeley.edu/~breiman/bagging.pdf</a:t>
            </a:r>
            <a:endParaRPr lang="en-US" sz="1600" kern="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indent="-342900">
              <a:lnSpc>
                <a:spcPct val="107000"/>
              </a:lnSpc>
              <a:buFont typeface="+mj-lt"/>
              <a:buAutoNum type="arabicPeriod"/>
            </a:pPr>
            <a:r>
              <a:rPr lang="en-US" sz="1600" kern="0" dirty="0">
                <a:effectLst/>
                <a:latin typeface="Times New Roman" panose="02020603050405020304" pitchFamily="18" charset="0"/>
                <a:ea typeface="Times New Roman" panose="02020603050405020304" pitchFamily="18" charset="0"/>
                <a:cs typeface="Arial" panose="020B0604020202020204" pitchFamily="34" charset="0"/>
              </a:rPr>
              <a:t>Corchado JM, Lees B. A hybrid case-based model for forecasting. Applied Artificial Intelligence. 2001 Feb;15(2):105–27</a:t>
            </a:r>
          </a:p>
          <a:p>
            <a:pPr marL="342900" indent="-342900">
              <a:lnSpc>
                <a:spcPct val="107000"/>
              </a:lnSpc>
              <a:buFont typeface="+mj-lt"/>
              <a:buAutoNum type="arabicPeriod"/>
            </a:pPr>
            <a:r>
              <a:rPr lang="en-US" sz="1600" kern="0" dirty="0">
                <a:effectLst/>
                <a:latin typeface="Times New Roman" panose="02020603050405020304" pitchFamily="18" charset="0"/>
                <a:ea typeface="Times New Roman" panose="02020603050405020304" pitchFamily="18" charset="0"/>
                <a:cs typeface="Arial" panose="020B0604020202020204" pitchFamily="34" charset="0"/>
              </a:rPr>
              <a:t>Enke D, </a:t>
            </a:r>
            <a:r>
              <a:rPr lang="en-US" sz="1600" kern="0" dirty="0" err="1">
                <a:effectLst/>
                <a:latin typeface="Times New Roman" panose="02020603050405020304" pitchFamily="18" charset="0"/>
                <a:ea typeface="Times New Roman" panose="02020603050405020304" pitchFamily="18" charset="0"/>
                <a:cs typeface="Arial" panose="020B0604020202020204" pitchFamily="34" charset="0"/>
              </a:rPr>
              <a:t>Grauer</a:t>
            </a:r>
            <a:r>
              <a:rPr lang="en-US" sz="1600" kern="0" dirty="0">
                <a:effectLst/>
                <a:latin typeface="Times New Roman" panose="02020603050405020304" pitchFamily="18" charset="0"/>
                <a:ea typeface="Times New Roman" panose="02020603050405020304" pitchFamily="18" charset="0"/>
                <a:cs typeface="Arial" panose="020B0604020202020204" pitchFamily="34" charset="0"/>
              </a:rPr>
              <a:t> M, Mehdiyev N. Stock Market Prediction with Multiple Regression, Fuzzy Type-2 Clustering and Neural Networks. Procedia Computer Science. 2011;6:201–6.</a:t>
            </a:r>
          </a:p>
          <a:p>
            <a:pPr marL="342900" indent="-342900">
              <a:lnSpc>
                <a:spcPct val="107000"/>
              </a:lnSpc>
              <a:buFont typeface="+mj-lt"/>
              <a:buAutoNum type="arabicPeriod"/>
            </a:pPr>
            <a:r>
              <a:rPr lang="en-US" sz="1600" kern="0" dirty="0">
                <a:effectLst/>
                <a:latin typeface="Times New Roman" panose="02020603050405020304" pitchFamily="18" charset="0"/>
                <a:ea typeface="Times New Roman" panose="02020603050405020304" pitchFamily="18" charset="0"/>
                <a:cs typeface="Arial" panose="020B0604020202020204" pitchFamily="34" charset="0"/>
              </a:rPr>
              <a:t>Hajirahimi Z, </a:t>
            </a:r>
            <a:r>
              <a:rPr lang="en-US" sz="1600" kern="0" dirty="0" err="1">
                <a:effectLst/>
                <a:latin typeface="Times New Roman" panose="02020603050405020304" pitchFamily="18" charset="0"/>
                <a:ea typeface="Times New Roman" panose="02020603050405020304" pitchFamily="18" charset="0"/>
                <a:cs typeface="Arial" panose="020B0604020202020204" pitchFamily="34" charset="0"/>
              </a:rPr>
              <a:t>Khashei</a:t>
            </a:r>
            <a:r>
              <a:rPr lang="en-US" sz="1600" kern="0" dirty="0">
                <a:effectLst/>
                <a:latin typeface="Times New Roman" panose="02020603050405020304" pitchFamily="18" charset="0"/>
                <a:ea typeface="Times New Roman" panose="02020603050405020304" pitchFamily="18" charset="0"/>
                <a:cs typeface="Arial" panose="020B0604020202020204" pitchFamily="34" charset="0"/>
              </a:rPr>
              <a:t> M. Hybrid structures in time series modeling and forecasting: A review. Engineering Applications of Artificial Intelligence. 2019 Nov;86:83–106</a:t>
            </a:r>
          </a:p>
          <a:p>
            <a:pPr marL="342900" indent="-342900">
              <a:lnSpc>
                <a:spcPct val="107000"/>
              </a:lnSpc>
              <a:buFont typeface="+mj-lt"/>
              <a:buAutoNum type="arabicPeriod"/>
            </a:pPr>
            <a:r>
              <a:rPr lang="en-US" sz="1600" kern="0" dirty="0">
                <a:effectLst/>
                <a:latin typeface="Times New Roman" panose="02020603050405020304" pitchFamily="18" charset="0"/>
                <a:ea typeface="Times New Roman" panose="02020603050405020304" pitchFamily="18" charset="0"/>
                <a:cs typeface="Arial" panose="020B0604020202020204" pitchFamily="34" charset="0"/>
              </a:rPr>
              <a:t>Inoue A, Kilian L. How Useful Is Bagging in Forecasting Economic Time Series? A Case Study of U.S. Consumer Price Inflation. Journal of the American Statistical Association [Internet]. 2008 [cited 2023 May 5];103(482):511–22. Available from: </a:t>
            </a:r>
            <a:r>
              <a:rPr lang="en-US" sz="1600" kern="0" dirty="0">
                <a:effectLst/>
                <a:latin typeface="Times New Roman" panose="02020603050405020304" pitchFamily="18" charset="0"/>
                <a:ea typeface="Times New Roman" panose="02020603050405020304" pitchFamily="18" charset="0"/>
                <a:cs typeface="Arial" panose="020B0604020202020204" pitchFamily="34" charset="0"/>
                <a:hlinkClick r:id="rId3"/>
              </a:rPr>
              <a:t>https://www.jstor.org/stable/27640075</a:t>
            </a:r>
            <a:endParaRPr lang="en-US" sz="1600" kern="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indent="-342900">
              <a:lnSpc>
                <a:spcPct val="107000"/>
              </a:lnSpc>
              <a:buFont typeface="+mj-lt"/>
              <a:buAutoNum type="arabicPeriod"/>
            </a:pPr>
            <a:r>
              <a:rPr lang="en-US" sz="1600" kern="0" dirty="0">
                <a:effectLst/>
                <a:latin typeface="Times New Roman" panose="02020603050405020304" pitchFamily="18" charset="0"/>
                <a:ea typeface="Times New Roman" panose="02020603050405020304" pitchFamily="18" charset="0"/>
                <a:cs typeface="Arial" panose="020B0604020202020204" pitchFamily="34" charset="0"/>
              </a:rPr>
              <a:t>Manoj K, Madhu A. An Application Of Time Series Arima Forecasting Model For Predicting Sugarcane Production In India. Studies in Business and Economics [Internet]. 2014 [cited 2023 May 5];9(1):81–94. Available from: </a:t>
            </a:r>
            <a:r>
              <a:rPr lang="en-US" sz="1600" kern="0" dirty="0">
                <a:effectLst/>
                <a:latin typeface="Times New Roman" panose="02020603050405020304" pitchFamily="18" charset="0"/>
                <a:ea typeface="Times New Roman" panose="02020603050405020304" pitchFamily="18" charset="0"/>
                <a:cs typeface="Arial" panose="020B0604020202020204" pitchFamily="34" charset="0"/>
                <a:hlinkClick r:id="rId4"/>
              </a:rPr>
              <a:t>https://ideas.repec.org/a/blg/journl/v9y2014i1p81-94.html</a:t>
            </a:r>
            <a:endParaRPr lang="en-US" sz="1600" kern="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600" kern="0" dirty="0">
                <a:effectLst/>
                <a:latin typeface="Times New Roman" panose="02020603050405020304" pitchFamily="18" charset="0"/>
                <a:ea typeface="Times New Roman" panose="02020603050405020304" pitchFamily="18" charset="0"/>
                <a:cs typeface="Arial" panose="020B0604020202020204" pitchFamily="34" charset="0"/>
              </a:rPr>
              <a:t>Mehta BM, </a:t>
            </a:r>
            <a:r>
              <a:rPr lang="en-US" sz="1600" kern="0" dirty="0" err="1">
                <a:effectLst/>
                <a:latin typeface="Times New Roman" panose="02020603050405020304" pitchFamily="18" charset="0"/>
                <a:ea typeface="Times New Roman" panose="02020603050405020304" pitchFamily="18" charset="0"/>
                <a:cs typeface="Arial" panose="020B0604020202020204" pitchFamily="34" charset="0"/>
              </a:rPr>
              <a:t>Ahlert</a:t>
            </a:r>
            <a:r>
              <a:rPr lang="en-US" sz="1600" kern="0" dirty="0">
                <a:effectLst/>
                <a:latin typeface="Times New Roman" panose="02020603050405020304" pitchFamily="18" charset="0"/>
                <a:ea typeface="Times New Roman" panose="02020603050405020304" pitchFamily="18" charset="0"/>
                <a:cs typeface="Arial" panose="020B0604020202020204" pitchFamily="34" charset="0"/>
              </a:rPr>
              <a:t> RC, Yu SL. Stochastic variation of water quality of the Passaic River. Water Resources Research. 1975 Apr;11(2):300–8.</a:t>
            </a:r>
          </a:p>
          <a:p>
            <a:pPr marR="0" lvl="0">
              <a:lnSpc>
                <a:spcPct val="107000"/>
              </a:lnSpc>
              <a:spcBef>
                <a:spcPts val="0"/>
              </a:spcBef>
              <a:spcAft>
                <a:spcPts val="0"/>
              </a:spcAft>
            </a:pP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pPr>
            <a:r>
              <a:rPr lang="en-US" sz="1200" kern="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endParaRPr lang="en-US" sz="1200" kern="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endParaRPr lang="en-US" sz="1050" kern="100" dirty="0">
              <a:effectLst/>
              <a:latin typeface="Calibri" panose="020F0502020204030204" pitchFamily="34" charset="0"/>
              <a:ea typeface="Calibri" panose="020F0502020204030204" pitchFamily="34" charset="0"/>
              <a:cs typeface="Arial" panose="020B0604020202020204" pitchFamily="34" charset="0"/>
            </a:endParaRPr>
          </a:p>
          <a:p>
            <a:pPr marL="228600" marR="0">
              <a:lnSpc>
                <a:spcPct val="107000"/>
              </a:lnSpc>
              <a:spcBef>
                <a:spcPts val="0"/>
              </a:spcBef>
              <a:spcAft>
                <a:spcPts val="0"/>
              </a:spcAft>
            </a:pPr>
            <a:r>
              <a:rPr lang="en-US" sz="1100" kern="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05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p>
            <a:pPr marL="228600" marR="0">
              <a:lnSpc>
                <a:spcPct val="107000"/>
              </a:lnSpc>
              <a:spcBef>
                <a:spcPts val="0"/>
              </a:spcBef>
              <a:spcAft>
                <a:spcPts val="0"/>
              </a:spcAft>
            </a:pPr>
            <a:r>
              <a:rPr lang="en-US" sz="1200" kern="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buFont typeface="+mj-lt"/>
              <a:buAutoNum type="arabicPeriod"/>
            </a:pP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buFont typeface="+mj-lt"/>
              <a:buAutoNum type="arabicPeriod"/>
            </a:pPr>
            <a:endParaRPr lang="en-US" sz="1400" kern="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indent="-342900">
              <a:lnSpc>
                <a:spcPct val="107000"/>
              </a:lnSpc>
              <a:buFont typeface="+mj-lt"/>
              <a:buAutoNum type="arabicPeriod"/>
            </a:pP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buFont typeface="+mj-lt"/>
              <a:buAutoNum type="arabicPeriod"/>
            </a:pP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buFont typeface="+mj-lt"/>
              <a:buAutoNum type="arabicPeriod"/>
            </a:pP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buFont typeface="+mj-lt"/>
              <a:buAutoNum type="arabicPeriod"/>
            </a:pP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buFont typeface="+mj-lt"/>
              <a:buAutoNum type="arabicPeriod"/>
            </a:pP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endParaRPr lang="en-US" sz="1800" kern="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055344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327662" y="3013027"/>
            <a:ext cx="3700935" cy="890800"/>
          </a:xfrm>
        </p:spPr>
        <p:txBody>
          <a:bodyPr/>
          <a:lstStyle/>
          <a:p>
            <a:r>
              <a:rPr lang="en-US" dirty="0" smtClean="0"/>
              <a:t>THANK YOU</a:t>
            </a:r>
            <a:endParaRPr lang="en-IN" dirty="0"/>
          </a:p>
        </p:txBody>
      </p:sp>
    </p:spTree>
    <p:extLst>
      <p:ext uri="{BB962C8B-B14F-4D97-AF65-F5344CB8AC3E}">
        <p14:creationId xmlns:p14="http://schemas.microsoft.com/office/powerpoint/2010/main" val="102664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a:cxnSpLocks/>
          </p:cNvCxnSpPr>
          <p:nvPr/>
        </p:nvCxnSpPr>
        <p:spPr>
          <a:xfrm>
            <a:off x="89998" y="1877859"/>
            <a:ext cx="582269" cy="3079"/>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3162167" y="1088733"/>
            <a:ext cx="4717774" cy="1546400"/>
          </a:xfrm>
          <a:prstGeom prst="rect">
            <a:avLst/>
          </a:prstGeom>
        </p:spPr>
        <p:txBody>
          <a:bodyPr spcFirstLastPara="1" vert="horz" wrap="square" lIns="121900" tIns="121900" rIns="121900" bIns="121900" rtlCol="0" anchor="ctr" anchorCtr="0">
            <a:noAutofit/>
          </a:bodyPr>
          <a:lstStyle/>
          <a:p>
            <a:pPr>
              <a:spcBef>
                <a:spcPts val="0"/>
              </a:spcBef>
            </a:pPr>
            <a:r>
              <a:rPr lang="en-US" sz="3600" b="1" dirty="0"/>
              <a:t>Methodological advancement</a:t>
            </a:r>
            <a:endParaRPr sz="3600" b="1" dirty="0"/>
          </a:p>
        </p:txBody>
      </p:sp>
      <p:cxnSp>
        <p:nvCxnSpPr>
          <p:cNvPr id="104" name="Google Shape;104;p14"/>
          <p:cNvCxnSpPr>
            <a:cxnSpLocks/>
          </p:cNvCxnSpPr>
          <p:nvPr/>
        </p:nvCxnSpPr>
        <p:spPr>
          <a:xfrm>
            <a:off x="7474226" y="1905000"/>
            <a:ext cx="4717774"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11390969"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6</a:t>
            </a:fld>
            <a:endParaRPr/>
          </a:p>
        </p:txBody>
      </p:sp>
      <p:sp>
        <p:nvSpPr>
          <p:cNvPr id="2" name="TextBox 1">
            <a:extLst>
              <a:ext uri="{FF2B5EF4-FFF2-40B4-BE49-F238E27FC236}">
                <a16:creationId xmlns:a16="http://schemas.microsoft.com/office/drawing/2014/main" xmlns="" id="{AC144C55-E006-B3AB-C3F7-598D4938923A}"/>
              </a:ext>
            </a:extLst>
          </p:cNvPr>
          <p:cNvSpPr txBox="1"/>
          <p:nvPr/>
        </p:nvSpPr>
        <p:spPr>
          <a:xfrm>
            <a:off x="2451652" y="3167270"/>
            <a:ext cx="7593496" cy="2092881"/>
          </a:xfrm>
          <a:prstGeom prst="rect">
            <a:avLst/>
          </a:prstGeom>
          <a:noFill/>
        </p:spPr>
        <p:txBody>
          <a:bodyPr wrap="square" rtlCol="0">
            <a:spAutoFit/>
          </a:bodyPr>
          <a:lstStyle/>
          <a:p>
            <a:pPr>
              <a:buNone/>
            </a:pPr>
            <a:r>
              <a:rPr lang="en-US" sz="2800" dirty="0">
                <a:latin typeface="Times New Roman" panose="02020603050405020304" pitchFamily="18" charset="0"/>
                <a:cs typeface="Times New Roman" panose="02020603050405020304" pitchFamily="18" charset="0"/>
              </a:rPr>
              <a:t>There is need to develop accurate forecasting models that can reliably predict future trends and patterns in various fields including Finance , Economics and Social Science.</a:t>
            </a:r>
          </a:p>
          <a:p>
            <a:endParaRPr lang="en-US" dirty="0"/>
          </a:p>
        </p:txBody>
      </p:sp>
      <p:grpSp>
        <p:nvGrpSpPr>
          <p:cNvPr id="5" name="Bill7" descr="{&quot;Key&quot;:&quot;POWER_USER_SHAPE_ICON&quot;,&quot;Value&quot;:&quot;POWER_USER_SHAPE_ICON_STYLE_1&quot;}">
            <a:extLst>
              <a:ext uri="{FF2B5EF4-FFF2-40B4-BE49-F238E27FC236}">
                <a16:creationId xmlns:a16="http://schemas.microsoft.com/office/drawing/2014/main" xmlns="" id="{4FB2F67B-B3DA-71D4-9649-D21F32D96706}"/>
              </a:ext>
            </a:extLst>
          </p:cNvPr>
          <p:cNvGrpSpPr>
            <a:grpSpLocks noChangeAspect="1"/>
          </p:cNvGrpSpPr>
          <p:nvPr/>
        </p:nvGrpSpPr>
        <p:grpSpPr>
          <a:xfrm>
            <a:off x="676334" y="1370279"/>
            <a:ext cx="1729047" cy="1069441"/>
            <a:chOff x="4416426" y="2535238"/>
            <a:chExt cx="471488" cy="317500"/>
          </a:xfrm>
          <a:solidFill>
            <a:schemeClr val="accent1"/>
          </a:solidFill>
        </p:grpSpPr>
        <p:sp>
          <p:nvSpPr>
            <p:cNvPr id="6" name="Freeform 452">
              <a:extLst>
                <a:ext uri="{FF2B5EF4-FFF2-40B4-BE49-F238E27FC236}">
                  <a16:creationId xmlns:a16="http://schemas.microsoft.com/office/drawing/2014/main" xmlns="" id="{D8C94E9D-B053-A896-04A4-9071C8C9A42F}"/>
                </a:ext>
              </a:extLst>
            </p:cNvPr>
            <p:cNvSpPr>
              <a:spLocks/>
            </p:cNvSpPr>
            <p:nvPr/>
          </p:nvSpPr>
          <p:spPr bwMode="auto">
            <a:xfrm>
              <a:off x="4619626" y="2687638"/>
              <a:ext cx="65088" cy="88900"/>
            </a:xfrm>
            <a:custGeom>
              <a:avLst/>
              <a:gdLst>
                <a:gd name="T0" fmla="*/ 45 w 72"/>
                <a:gd name="T1" fmla="*/ 97 h 97"/>
                <a:gd name="T2" fmla="*/ 28 w 72"/>
                <a:gd name="T3" fmla="*/ 97 h 97"/>
                <a:gd name="T4" fmla="*/ 0 w 72"/>
                <a:gd name="T5" fmla="*/ 69 h 97"/>
                <a:gd name="T6" fmla="*/ 7 w 72"/>
                <a:gd name="T7" fmla="*/ 62 h 97"/>
                <a:gd name="T8" fmla="*/ 14 w 72"/>
                <a:gd name="T9" fmla="*/ 69 h 97"/>
                <a:gd name="T10" fmla="*/ 28 w 72"/>
                <a:gd name="T11" fmla="*/ 82 h 97"/>
                <a:gd name="T12" fmla="*/ 45 w 72"/>
                <a:gd name="T13" fmla="*/ 82 h 97"/>
                <a:gd name="T14" fmla="*/ 58 w 72"/>
                <a:gd name="T15" fmla="*/ 69 h 97"/>
                <a:gd name="T16" fmla="*/ 45 w 72"/>
                <a:gd name="T17" fmla="*/ 56 h 97"/>
                <a:gd name="T18" fmla="*/ 28 w 72"/>
                <a:gd name="T19" fmla="*/ 56 h 97"/>
                <a:gd name="T20" fmla="*/ 0 w 72"/>
                <a:gd name="T21" fmla="*/ 28 h 97"/>
                <a:gd name="T22" fmla="*/ 28 w 72"/>
                <a:gd name="T23" fmla="*/ 0 h 97"/>
                <a:gd name="T24" fmla="*/ 45 w 72"/>
                <a:gd name="T25" fmla="*/ 0 h 97"/>
                <a:gd name="T26" fmla="*/ 72 w 72"/>
                <a:gd name="T27" fmla="*/ 28 h 97"/>
                <a:gd name="T28" fmla="*/ 65 w 72"/>
                <a:gd name="T29" fmla="*/ 35 h 97"/>
                <a:gd name="T30" fmla="*/ 58 w 72"/>
                <a:gd name="T31" fmla="*/ 28 h 97"/>
                <a:gd name="T32" fmla="*/ 45 w 72"/>
                <a:gd name="T33" fmla="*/ 15 h 97"/>
                <a:gd name="T34" fmla="*/ 28 w 72"/>
                <a:gd name="T35" fmla="*/ 15 h 97"/>
                <a:gd name="T36" fmla="*/ 14 w 72"/>
                <a:gd name="T37" fmla="*/ 28 h 97"/>
                <a:gd name="T38" fmla="*/ 28 w 72"/>
                <a:gd name="T39" fmla="*/ 41 h 97"/>
                <a:gd name="T40" fmla="*/ 45 w 72"/>
                <a:gd name="T41" fmla="*/ 41 h 97"/>
                <a:gd name="T42" fmla="*/ 72 w 72"/>
                <a:gd name="T43" fmla="*/ 69 h 97"/>
                <a:gd name="T44" fmla="*/ 45 w 72"/>
                <a:gd name="T45"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2" h="97">
                  <a:moveTo>
                    <a:pt x="45" y="97"/>
                  </a:moveTo>
                  <a:lnTo>
                    <a:pt x="28" y="97"/>
                  </a:lnTo>
                  <a:cubicBezTo>
                    <a:pt x="12" y="97"/>
                    <a:pt x="0" y="84"/>
                    <a:pt x="0" y="69"/>
                  </a:cubicBezTo>
                  <a:cubicBezTo>
                    <a:pt x="0" y="65"/>
                    <a:pt x="3" y="62"/>
                    <a:pt x="7" y="62"/>
                  </a:cubicBezTo>
                  <a:cubicBezTo>
                    <a:pt x="11" y="62"/>
                    <a:pt x="14" y="65"/>
                    <a:pt x="14" y="69"/>
                  </a:cubicBezTo>
                  <a:cubicBezTo>
                    <a:pt x="14" y="76"/>
                    <a:pt x="20" y="82"/>
                    <a:pt x="28" y="82"/>
                  </a:cubicBezTo>
                  <a:lnTo>
                    <a:pt x="45" y="82"/>
                  </a:lnTo>
                  <a:cubicBezTo>
                    <a:pt x="52" y="82"/>
                    <a:pt x="58" y="76"/>
                    <a:pt x="58" y="69"/>
                  </a:cubicBezTo>
                  <a:cubicBezTo>
                    <a:pt x="58" y="62"/>
                    <a:pt x="52" y="56"/>
                    <a:pt x="45" y="56"/>
                  </a:cubicBezTo>
                  <a:lnTo>
                    <a:pt x="28" y="56"/>
                  </a:lnTo>
                  <a:cubicBezTo>
                    <a:pt x="12" y="56"/>
                    <a:pt x="0" y="43"/>
                    <a:pt x="0" y="28"/>
                  </a:cubicBezTo>
                  <a:cubicBezTo>
                    <a:pt x="0" y="13"/>
                    <a:pt x="12" y="0"/>
                    <a:pt x="28" y="0"/>
                  </a:cubicBezTo>
                  <a:lnTo>
                    <a:pt x="45" y="0"/>
                  </a:lnTo>
                  <a:cubicBezTo>
                    <a:pt x="60" y="0"/>
                    <a:pt x="72" y="13"/>
                    <a:pt x="72" y="28"/>
                  </a:cubicBezTo>
                  <a:cubicBezTo>
                    <a:pt x="72" y="32"/>
                    <a:pt x="69" y="35"/>
                    <a:pt x="65" y="35"/>
                  </a:cubicBezTo>
                  <a:cubicBezTo>
                    <a:pt x="61" y="35"/>
                    <a:pt x="58" y="32"/>
                    <a:pt x="58" y="28"/>
                  </a:cubicBezTo>
                  <a:cubicBezTo>
                    <a:pt x="58" y="21"/>
                    <a:pt x="52" y="15"/>
                    <a:pt x="45" y="15"/>
                  </a:cubicBezTo>
                  <a:lnTo>
                    <a:pt x="28" y="15"/>
                  </a:lnTo>
                  <a:cubicBezTo>
                    <a:pt x="20" y="15"/>
                    <a:pt x="14" y="21"/>
                    <a:pt x="14" y="28"/>
                  </a:cubicBezTo>
                  <a:cubicBezTo>
                    <a:pt x="14" y="35"/>
                    <a:pt x="20" y="41"/>
                    <a:pt x="28" y="41"/>
                  </a:cubicBezTo>
                  <a:lnTo>
                    <a:pt x="45" y="41"/>
                  </a:lnTo>
                  <a:cubicBezTo>
                    <a:pt x="60" y="41"/>
                    <a:pt x="72" y="54"/>
                    <a:pt x="72" y="69"/>
                  </a:cubicBezTo>
                  <a:cubicBezTo>
                    <a:pt x="72" y="84"/>
                    <a:pt x="60" y="97"/>
                    <a:pt x="45" y="9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453">
              <a:extLst>
                <a:ext uri="{FF2B5EF4-FFF2-40B4-BE49-F238E27FC236}">
                  <a16:creationId xmlns:a16="http://schemas.microsoft.com/office/drawing/2014/main" xmlns="" id="{EF17C751-1A20-0C44-71CB-AA19CAF16058}"/>
                </a:ext>
              </a:extLst>
            </p:cNvPr>
            <p:cNvSpPr>
              <a:spLocks/>
            </p:cNvSpPr>
            <p:nvPr/>
          </p:nvSpPr>
          <p:spPr bwMode="auto">
            <a:xfrm>
              <a:off x="4645026" y="2671763"/>
              <a:ext cx="12700" cy="30163"/>
            </a:xfrm>
            <a:custGeom>
              <a:avLst/>
              <a:gdLst>
                <a:gd name="T0" fmla="*/ 7 w 14"/>
                <a:gd name="T1" fmla="*/ 33 h 33"/>
                <a:gd name="T2" fmla="*/ 0 w 14"/>
                <a:gd name="T3" fmla="*/ 26 h 33"/>
                <a:gd name="T4" fmla="*/ 0 w 14"/>
                <a:gd name="T5" fmla="*/ 7 h 33"/>
                <a:gd name="T6" fmla="*/ 7 w 14"/>
                <a:gd name="T7" fmla="*/ 0 h 33"/>
                <a:gd name="T8" fmla="*/ 14 w 14"/>
                <a:gd name="T9" fmla="*/ 7 h 33"/>
                <a:gd name="T10" fmla="*/ 14 w 14"/>
                <a:gd name="T11" fmla="*/ 26 h 33"/>
                <a:gd name="T12" fmla="*/ 7 w 14"/>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7" y="33"/>
                  </a:moveTo>
                  <a:cubicBezTo>
                    <a:pt x="3" y="33"/>
                    <a:pt x="0" y="30"/>
                    <a:pt x="0" y="26"/>
                  </a:cubicBezTo>
                  <a:lnTo>
                    <a:pt x="0" y="7"/>
                  </a:lnTo>
                  <a:cubicBezTo>
                    <a:pt x="0" y="3"/>
                    <a:pt x="3" y="0"/>
                    <a:pt x="7" y="0"/>
                  </a:cubicBezTo>
                  <a:cubicBezTo>
                    <a:pt x="11" y="0"/>
                    <a:pt x="14" y="3"/>
                    <a:pt x="14" y="7"/>
                  </a:cubicBezTo>
                  <a:lnTo>
                    <a:pt x="14" y="26"/>
                  </a:lnTo>
                  <a:cubicBezTo>
                    <a:pt x="14" y="30"/>
                    <a:pt x="11" y="33"/>
                    <a:pt x="7" y="3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454">
              <a:extLst>
                <a:ext uri="{FF2B5EF4-FFF2-40B4-BE49-F238E27FC236}">
                  <a16:creationId xmlns:a16="http://schemas.microsoft.com/office/drawing/2014/main" xmlns="" id="{CB8C91D1-6226-9016-E515-A26C4B16258B}"/>
                </a:ext>
              </a:extLst>
            </p:cNvPr>
            <p:cNvSpPr>
              <a:spLocks/>
            </p:cNvSpPr>
            <p:nvPr/>
          </p:nvSpPr>
          <p:spPr bwMode="auto">
            <a:xfrm>
              <a:off x="4645026" y="2762250"/>
              <a:ext cx="12700" cy="31750"/>
            </a:xfrm>
            <a:custGeom>
              <a:avLst/>
              <a:gdLst>
                <a:gd name="T0" fmla="*/ 7 w 14"/>
                <a:gd name="T1" fmla="*/ 34 h 34"/>
                <a:gd name="T2" fmla="*/ 0 w 14"/>
                <a:gd name="T3" fmla="*/ 26 h 34"/>
                <a:gd name="T4" fmla="*/ 0 w 14"/>
                <a:gd name="T5" fmla="*/ 7 h 34"/>
                <a:gd name="T6" fmla="*/ 7 w 14"/>
                <a:gd name="T7" fmla="*/ 0 h 34"/>
                <a:gd name="T8" fmla="*/ 14 w 14"/>
                <a:gd name="T9" fmla="*/ 7 h 34"/>
                <a:gd name="T10" fmla="*/ 14 w 14"/>
                <a:gd name="T11" fmla="*/ 26 h 34"/>
                <a:gd name="T12" fmla="*/ 7 w 14"/>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14" h="34">
                  <a:moveTo>
                    <a:pt x="7" y="34"/>
                  </a:moveTo>
                  <a:cubicBezTo>
                    <a:pt x="3" y="34"/>
                    <a:pt x="0" y="30"/>
                    <a:pt x="0" y="26"/>
                  </a:cubicBezTo>
                  <a:lnTo>
                    <a:pt x="0" y="7"/>
                  </a:lnTo>
                  <a:cubicBezTo>
                    <a:pt x="0" y="3"/>
                    <a:pt x="3" y="0"/>
                    <a:pt x="7" y="0"/>
                  </a:cubicBezTo>
                  <a:cubicBezTo>
                    <a:pt x="11" y="0"/>
                    <a:pt x="14" y="3"/>
                    <a:pt x="14" y="7"/>
                  </a:cubicBezTo>
                  <a:lnTo>
                    <a:pt x="14" y="26"/>
                  </a:lnTo>
                  <a:cubicBezTo>
                    <a:pt x="14" y="30"/>
                    <a:pt x="11" y="34"/>
                    <a:pt x="7" y="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455">
              <a:extLst>
                <a:ext uri="{FF2B5EF4-FFF2-40B4-BE49-F238E27FC236}">
                  <a16:creationId xmlns:a16="http://schemas.microsoft.com/office/drawing/2014/main" xmlns="" id="{7C7CF5E9-733F-AC8C-C408-11BF3F5FBA08}"/>
                </a:ext>
              </a:extLst>
            </p:cNvPr>
            <p:cNvSpPr>
              <a:spLocks noEditPoints="1"/>
            </p:cNvSpPr>
            <p:nvPr/>
          </p:nvSpPr>
          <p:spPr bwMode="auto">
            <a:xfrm>
              <a:off x="4416426" y="2611438"/>
              <a:ext cx="471488" cy="241300"/>
            </a:xfrm>
            <a:custGeom>
              <a:avLst/>
              <a:gdLst>
                <a:gd name="T0" fmla="*/ 15 w 516"/>
                <a:gd name="T1" fmla="*/ 249 h 264"/>
                <a:gd name="T2" fmla="*/ 501 w 516"/>
                <a:gd name="T3" fmla="*/ 249 h 264"/>
                <a:gd name="T4" fmla="*/ 501 w 516"/>
                <a:gd name="T5" fmla="*/ 14 h 264"/>
                <a:gd name="T6" fmla="*/ 15 w 516"/>
                <a:gd name="T7" fmla="*/ 14 h 264"/>
                <a:gd name="T8" fmla="*/ 15 w 516"/>
                <a:gd name="T9" fmla="*/ 249 h 264"/>
                <a:gd name="T10" fmla="*/ 509 w 516"/>
                <a:gd name="T11" fmla="*/ 264 h 264"/>
                <a:gd name="T12" fmla="*/ 7 w 516"/>
                <a:gd name="T13" fmla="*/ 264 h 264"/>
                <a:gd name="T14" fmla="*/ 0 w 516"/>
                <a:gd name="T15" fmla="*/ 256 h 264"/>
                <a:gd name="T16" fmla="*/ 0 w 516"/>
                <a:gd name="T17" fmla="*/ 7 h 264"/>
                <a:gd name="T18" fmla="*/ 7 w 516"/>
                <a:gd name="T19" fmla="*/ 0 h 264"/>
                <a:gd name="T20" fmla="*/ 509 w 516"/>
                <a:gd name="T21" fmla="*/ 0 h 264"/>
                <a:gd name="T22" fmla="*/ 516 w 516"/>
                <a:gd name="T23" fmla="*/ 7 h 264"/>
                <a:gd name="T24" fmla="*/ 516 w 516"/>
                <a:gd name="T25" fmla="*/ 256 h 264"/>
                <a:gd name="T26" fmla="*/ 509 w 516"/>
                <a:gd name="T27"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6" h="264">
                  <a:moveTo>
                    <a:pt x="15" y="249"/>
                  </a:moveTo>
                  <a:lnTo>
                    <a:pt x="501" y="249"/>
                  </a:lnTo>
                  <a:lnTo>
                    <a:pt x="501" y="14"/>
                  </a:lnTo>
                  <a:lnTo>
                    <a:pt x="15" y="14"/>
                  </a:lnTo>
                  <a:lnTo>
                    <a:pt x="15" y="249"/>
                  </a:lnTo>
                  <a:close/>
                  <a:moveTo>
                    <a:pt x="509" y="264"/>
                  </a:moveTo>
                  <a:lnTo>
                    <a:pt x="7" y="264"/>
                  </a:lnTo>
                  <a:cubicBezTo>
                    <a:pt x="3" y="264"/>
                    <a:pt x="0" y="260"/>
                    <a:pt x="0" y="256"/>
                  </a:cubicBezTo>
                  <a:lnTo>
                    <a:pt x="0" y="7"/>
                  </a:lnTo>
                  <a:cubicBezTo>
                    <a:pt x="0" y="3"/>
                    <a:pt x="3" y="0"/>
                    <a:pt x="7" y="0"/>
                  </a:cubicBezTo>
                  <a:lnTo>
                    <a:pt x="509" y="0"/>
                  </a:lnTo>
                  <a:cubicBezTo>
                    <a:pt x="513" y="0"/>
                    <a:pt x="516" y="3"/>
                    <a:pt x="516" y="7"/>
                  </a:cubicBezTo>
                  <a:lnTo>
                    <a:pt x="516" y="256"/>
                  </a:lnTo>
                  <a:cubicBezTo>
                    <a:pt x="516" y="260"/>
                    <a:pt x="513" y="264"/>
                    <a:pt x="509" y="26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456">
              <a:extLst>
                <a:ext uri="{FF2B5EF4-FFF2-40B4-BE49-F238E27FC236}">
                  <a16:creationId xmlns:a16="http://schemas.microsoft.com/office/drawing/2014/main" xmlns="" id="{0F6143F9-F97E-7102-63D5-E842A3FB7A34}"/>
                </a:ext>
              </a:extLst>
            </p:cNvPr>
            <p:cNvSpPr>
              <a:spLocks noEditPoints="1"/>
            </p:cNvSpPr>
            <p:nvPr/>
          </p:nvSpPr>
          <p:spPr bwMode="auto">
            <a:xfrm>
              <a:off x="4443414" y="2638425"/>
              <a:ext cx="417513" cy="188913"/>
            </a:xfrm>
            <a:custGeom>
              <a:avLst/>
              <a:gdLst>
                <a:gd name="T0" fmla="*/ 67 w 458"/>
                <a:gd name="T1" fmla="*/ 191 h 206"/>
                <a:gd name="T2" fmla="*/ 391 w 458"/>
                <a:gd name="T3" fmla="*/ 191 h 206"/>
                <a:gd name="T4" fmla="*/ 443 w 458"/>
                <a:gd name="T5" fmla="*/ 139 h 206"/>
                <a:gd name="T6" fmla="*/ 443 w 458"/>
                <a:gd name="T7" fmla="*/ 66 h 206"/>
                <a:gd name="T8" fmla="*/ 391 w 458"/>
                <a:gd name="T9" fmla="*/ 14 h 206"/>
                <a:gd name="T10" fmla="*/ 67 w 458"/>
                <a:gd name="T11" fmla="*/ 14 h 206"/>
                <a:gd name="T12" fmla="*/ 15 w 458"/>
                <a:gd name="T13" fmla="*/ 66 h 206"/>
                <a:gd name="T14" fmla="*/ 15 w 458"/>
                <a:gd name="T15" fmla="*/ 139 h 206"/>
                <a:gd name="T16" fmla="*/ 67 w 458"/>
                <a:gd name="T17" fmla="*/ 191 h 206"/>
                <a:gd name="T18" fmla="*/ 396 w 458"/>
                <a:gd name="T19" fmla="*/ 206 h 206"/>
                <a:gd name="T20" fmla="*/ 62 w 458"/>
                <a:gd name="T21" fmla="*/ 206 h 206"/>
                <a:gd name="T22" fmla="*/ 55 w 458"/>
                <a:gd name="T23" fmla="*/ 201 h 206"/>
                <a:gd name="T24" fmla="*/ 5 w 458"/>
                <a:gd name="T25" fmla="*/ 151 h 206"/>
                <a:gd name="T26" fmla="*/ 0 w 458"/>
                <a:gd name="T27" fmla="*/ 144 h 206"/>
                <a:gd name="T28" fmla="*/ 0 w 458"/>
                <a:gd name="T29" fmla="*/ 61 h 206"/>
                <a:gd name="T30" fmla="*/ 5 w 458"/>
                <a:gd name="T31" fmla="*/ 54 h 206"/>
                <a:gd name="T32" fmla="*/ 55 w 458"/>
                <a:gd name="T33" fmla="*/ 5 h 206"/>
                <a:gd name="T34" fmla="*/ 62 w 458"/>
                <a:gd name="T35" fmla="*/ 0 h 206"/>
                <a:gd name="T36" fmla="*/ 396 w 458"/>
                <a:gd name="T37" fmla="*/ 0 h 206"/>
                <a:gd name="T38" fmla="*/ 403 w 458"/>
                <a:gd name="T39" fmla="*/ 5 h 206"/>
                <a:gd name="T40" fmla="*/ 453 w 458"/>
                <a:gd name="T41" fmla="*/ 54 h 206"/>
                <a:gd name="T42" fmla="*/ 458 w 458"/>
                <a:gd name="T43" fmla="*/ 61 h 206"/>
                <a:gd name="T44" fmla="*/ 458 w 458"/>
                <a:gd name="T45" fmla="*/ 144 h 206"/>
                <a:gd name="T46" fmla="*/ 453 w 458"/>
                <a:gd name="T47" fmla="*/ 151 h 206"/>
                <a:gd name="T48" fmla="*/ 403 w 458"/>
                <a:gd name="T49" fmla="*/ 201 h 206"/>
                <a:gd name="T50" fmla="*/ 396 w 458"/>
                <a:gd name="T51" fmla="*/ 20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8" h="206">
                  <a:moveTo>
                    <a:pt x="67" y="191"/>
                  </a:moveTo>
                  <a:lnTo>
                    <a:pt x="391" y="191"/>
                  </a:lnTo>
                  <a:cubicBezTo>
                    <a:pt x="401" y="168"/>
                    <a:pt x="420" y="149"/>
                    <a:pt x="443" y="139"/>
                  </a:cubicBezTo>
                  <a:lnTo>
                    <a:pt x="443" y="66"/>
                  </a:lnTo>
                  <a:cubicBezTo>
                    <a:pt x="420" y="56"/>
                    <a:pt x="401" y="38"/>
                    <a:pt x="391" y="14"/>
                  </a:cubicBezTo>
                  <a:lnTo>
                    <a:pt x="67" y="14"/>
                  </a:lnTo>
                  <a:cubicBezTo>
                    <a:pt x="57" y="38"/>
                    <a:pt x="38" y="56"/>
                    <a:pt x="15" y="66"/>
                  </a:cubicBezTo>
                  <a:lnTo>
                    <a:pt x="15" y="139"/>
                  </a:lnTo>
                  <a:cubicBezTo>
                    <a:pt x="38" y="149"/>
                    <a:pt x="57" y="168"/>
                    <a:pt x="67" y="191"/>
                  </a:cubicBezTo>
                  <a:close/>
                  <a:moveTo>
                    <a:pt x="396" y="206"/>
                  </a:moveTo>
                  <a:lnTo>
                    <a:pt x="62" y="206"/>
                  </a:lnTo>
                  <a:cubicBezTo>
                    <a:pt x="59" y="206"/>
                    <a:pt x="56" y="204"/>
                    <a:pt x="55" y="201"/>
                  </a:cubicBezTo>
                  <a:cubicBezTo>
                    <a:pt x="47" y="178"/>
                    <a:pt x="28" y="159"/>
                    <a:pt x="5" y="151"/>
                  </a:cubicBezTo>
                  <a:cubicBezTo>
                    <a:pt x="2" y="150"/>
                    <a:pt x="0" y="147"/>
                    <a:pt x="0" y="144"/>
                  </a:cubicBezTo>
                  <a:lnTo>
                    <a:pt x="0" y="61"/>
                  </a:lnTo>
                  <a:cubicBezTo>
                    <a:pt x="0" y="58"/>
                    <a:pt x="2" y="55"/>
                    <a:pt x="5" y="54"/>
                  </a:cubicBezTo>
                  <a:cubicBezTo>
                    <a:pt x="28" y="46"/>
                    <a:pt x="47" y="28"/>
                    <a:pt x="55" y="5"/>
                  </a:cubicBezTo>
                  <a:cubicBezTo>
                    <a:pt x="56" y="2"/>
                    <a:pt x="59" y="0"/>
                    <a:pt x="62" y="0"/>
                  </a:cubicBezTo>
                  <a:lnTo>
                    <a:pt x="396" y="0"/>
                  </a:lnTo>
                  <a:cubicBezTo>
                    <a:pt x="399" y="0"/>
                    <a:pt x="402" y="2"/>
                    <a:pt x="403" y="5"/>
                  </a:cubicBezTo>
                  <a:cubicBezTo>
                    <a:pt x="411" y="28"/>
                    <a:pt x="430" y="46"/>
                    <a:pt x="453" y="54"/>
                  </a:cubicBezTo>
                  <a:cubicBezTo>
                    <a:pt x="456" y="55"/>
                    <a:pt x="458" y="58"/>
                    <a:pt x="458" y="61"/>
                  </a:cubicBezTo>
                  <a:lnTo>
                    <a:pt x="458" y="144"/>
                  </a:lnTo>
                  <a:cubicBezTo>
                    <a:pt x="458" y="147"/>
                    <a:pt x="456" y="150"/>
                    <a:pt x="453" y="151"/>
                  </a:cubicBezTo>
                  <a:cubicBezTo>
                    <a:pt x="430" y="159"/>
                    <a:pt x="411" y="178"/>
                    <a:pt x="403" y="201"/>
                  </a:cubicBezTo>
                  <a:cubicBezTo>
                    <a:pt x="402" y="204"/>
                    <a:pt x="399" y="206"/>
                    <a:pt x="396" y="20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457">
              <a:extLst>
                <a:ext uri="{FF2B5EF4-FFF2-40B4-BE49-F238E27FC236}">
                  <a16:creationId xmlns:a16="http://schemas.microsoft.com/office/drawing/2014/main" xmlns="" id="{0EC9903A-5A70-8077-BB56-5A61A8A246A6}"/>
                </a:ext>
              </a:extLst>
            </p:cNvPr>
            <p:cNvSpPr>
              <a:spLocks/>
            </p:cNvSpPr>
            <p:nvPr/>
          </p:nvSpPr>
          <p:spPr bwMode="auto">
            <a:xfrm>
              <a:off x="4443414" y="2587625"/>
              <a:ext cx="417513" cy="12700"/>
            </a:xfrm>
            <a:custGeom>
              <a:avLst/>
              <a:gdLst>
                <a:gd name="T0" fmla="*/ 450 w 458"/>
                <a:gd name="T1" fmla="*/ 14 h 14"/>
                <a:gd name="T2" fmla="*/ 8 w 458"/>
                <a:gd name="T3" fmla="*/ 14 h 14"/>
                <a:gd name="T4" fmla="*/ 0 w 458"/>
                <a:gd name="T5" fmla="*/ 7 h 14"/>
                <a:gd name="T6" fmla="*/ 8 w 458"/>
                <a:gd name="T7" fmla="*/ 0 h 14"/>
                <a:gd name="T8" fmla="*/ 450 w 458"/>
                <a:gd name="T9" fmla="*/ 0 h 14"/>
                <a:gd name="T10" fmla="*/ 458 w 458"/>
                <a:gd name="T11" fmla="*/ 7 h 14"/>
                <a:gd name="T12" fmla="*/ 450 w 458"/>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458" h="14">
                  <a:moveTo>
                    <a:pt x="450" y="14"/>
                  </a:moveTo>
                  <a:lnTo>
                    <a:pt x="8" y="14"/>
                  </a:lnTo>
                  <a:cubicBezTo>
                    <a:pt x="4" y="14"/>
                    <a:pt x="0" y="11"/>
                    <a:pt x="0" y="7"/>
                  </a:cubicBezTo>
                  <a:cubicBezTo>
                    <a:pt x="0" y="3"/>
                    <a:pt x="4" y="0"/>
                    <a:pt x="8" y="0"/>
                  </a:cubicBezTo>
                  <a:lnTo>
                    <a:pt x="450" y="0"/>
                  </a:lnTo>
                  <a:cubicBezTo>
                    <a:pt x="455" y="0"/>
                    <a:pt x="458" y="3"/>
                    <a:pt x="458" y="7"/>
                  </a:cubicBezTo>
                  <a:cubicBezTo>
                    <a:pt x="458" y="11"/>
                    <a:pt x="455" y="14"/>
                    <a:pt x="450" y="1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458">
              <a:extLst>
                <a:ext uri="{FF2B5EF4-FFF2-40B4-BE49-F238E27FC236}">
                  <a16:creationId xmlns:a16="http://schemas.microsoft.com/office/drawing/2014/main" xmlns="" id="{543815AE-134A-8434-DE70-F988945C2CAA}"/>
                </a:ext>
              </a:extLst>
            </p:cNvPr>
            <p:cNvSpPr>
              <a:spLocks/>
            </p:cNvSpPr>
            <p:nvPr/>
          </p:nvSpPr>
          <p:spPr bwMode="auto">
            <a:xfrm>
              <a:off x="4464051" y="2560638"/>
              <a:ext cx="376238" cy="14288"/>
            </a:xfrm>
            <a:custGeom>
              <a:avLst/>
              <a:gdLst>
                <a:gd name="T0" fmla="*/ 405 w 412"/>
                <a:gd name="T1" fmla="*/ 15 h 15"/>
                <a:gd name="T2" fmla="*/ 7 w 412"/>
                <a:gd name="T3" fmla="*/ 15 h 15"/>
                <a:gd name="T4" fmla="*/ 0 w 412"/>
                <a:gd name="T5" fmla="*/ 7 h 15"/>
                <a:gd name="T6" fmla="*/ 7 w 412"/>
                <a:gd name="T7" fmla="*/ 0 h 15"/>
                <a:gd name="T8" fmla="*/ 405 w 412"/>
                <a:gd name="T9" fmla="*/ 0 h 15"/>
                <a:gd name="T10" fmla="*/ 412 w 412"/>
                <a:gd name="T11" fmla="*/ 7 h 15"/>
                <a:gd name="T12" fmla="*/ 405 w 412"/>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412" h="15">
                  <a:moveTo>
                    <a:pt x="405" y="15"/>
                  </a:moveTo>
                  <a:lnTo>
                    <a:pt x="7" y="15"/>
                  </a:lnTo>
                  <a:cubicBezTo>
                    <a:pt x="3" y="15"/>
                    <a:pt x="0" y="11"/>
                    <a:pt x="0" y="7"/>
                  </a:cubicBezTo>
                  <a:cubicBezTo>
                    <a:pt x="0" y="3"/>
                    <a:pt x="3" y="0"/>
                    <a:pt x="7" y="0"/>
                  </a:cubicBezTo>
                  <a:lnTo>
                    <a:pt x="405" y="0"/>
                  </a:lnTo>
                  <a:cubicBezTo>
                    <a:pt x="409" y="0"/>
                    <a:pt x="412" y="3"/>
                    <a:pt x="412" y="7"/>
                  </a:cubicBezTo>
                  <a:cubicBezTo>
                    <a:pt x="412" y="11"/>
                    <a:pt x="409" y="15"/>
                    <a:pt x="405" y="1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459">
              <a:extLst>
                <a:ext uri="{FF2B5EF4-FFF2-40B4-BE49-F238E27FC236}">
                  <a16:creationId xmlns:a16="http://schemas.microsoft.com/office/drawing/2014/main" xmlns="" id="{3DFF17DB-A91A-5B5D-E860-493DFC9332AD}"/>
                </a:ext>
              </a:extLst>
            </p:cNvPr>
            <p:cNvSpPr>
              <a:spLocks/>
            </p:cNvSpPr>
            <p:nvPr/>
          </p:nvSpPr>
          <p:spPr bwMode="auto">
            <a:xfrm>
              <a:off x="4486276" y="2535238"/>
              <a:ext cx="331788" cy="12700"/>
            </a:xfrm>
            <a:custGeom>
              <a:avLst/>
              <a:gdLst>
                <a:gd name="T0" fmla="*/ 357 w 364"/>
                <a:gd name="T1" fmla="*/ 15 h 15"/>
                <a:gd name="T2" fmla="*/ 7 w 364"/>
                <a:gd name="T3" fmla="*/ 15 h 15"/>
                <a:gd name="T4" fmla="*/ 0 w 364"/>
                <a:gd name="T5" fmla="*/ 8 h 15"/>
                <a:gd name="T6" fmla="*/ 7 w 364"/>
                <a:gd name="T7" fmla="*/ 0 h 15"/>
                <a:gd name="T8" fmla="*/ 357 w 364"/>
                <a:gd name="T9" fmla="*/ 0 h 15"/>
                <a:gd name="T10" fmla="*/ 364 w 364"/>
                <a:gd name="T11" fmla="*/ 8 h 15"/>
                <a:gd name="T12" fmla="*/ 357 w 36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364" h="15">
                  <a:moveTo>
                    <a:pt x="357" y="15"/>
                  </a:moveTo>
                  <a:lnTo>
                    <a:pt x="7" y="15"/>
                  </a:lnTo>
                  <a:cubicBezTo>
                    <a:pt x="3" y="15"/>
                    <a:pt x="0" y="12"/>
                    <a:pt x="0" y="8"/>
                  </a:cubicBezTo>
                  <a:cubicBezTo>
                    <a:pt x="0" y="4"/>
                    <a:pt x="3" y="0"/>
                    <a:pt x="7" y="0"/>
                  </a:cubicBezTo>
                  <a:lnTo>
                    <a:pt x="357" y="0"/>
                  </a:lnTo>
                  <a:cubicBezTo>
                    <a:pt x="361" y="0"/>
                    <a:pt x="364" y="4"/>
                    <a:pt x="364" y="8"/>
                  </a:cubicBezTo>
                  <a:cubicBezTo>
                    <a:pt x="364" y="12"/>
                    <a:pt x="361" y="15"/>
                    <a:pt x="357" y="1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606153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a:cxnSpLocks/>
          </p:cNvCxnSpPr>
          <p:nvPr/>
        </p:nvCxnSpPr>
        <p:spPr>
          <a:xfrm>
            <a:off x="89998" y="1877859"/>
            <a:ext cx="582269" cy="3079"/>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3162167" y="1088733"/>
            <a:ext cx="6544000" cy="1546400"/>
          </a:xfrm>
          <a:prstGeom prst="rect">
            <a:avLst/>
          </a:prstGeom>
        </p:spPr>
        <p:txBody>
          <a:bodyPr spcFirstLastPara="1" vert="horz" wrap="square" lIns="121900" tIns="121900" rIns="121900" bIns="121900" rtlCol="0" anchor="ctr" anchorCtr="0">
            <a:noAutofit/>
          </a:bodyPr>
          <a:lstStyle/>
          <a:p>
            <a:pPr>
              <a:spcBef>
                <a:spcPts val="0"/>
              </a:spcBef>
            </a:pPr>
            <a:r>
              <a:rPr lang="en-US" sz="3600" b="1" dirty="0"/>
              <a:t>Economic Significance</a:t>
            </a:r>
            <a:endParaRPr sz="3600" b="1" dirty="0"/>
          </a:p>
        </p:txBody>
      </p:sp>
      <p:cxnSp>
        <p:nvCxnSpPr>
          <p:cNvPr id="104" name="Google Shape;104;p14"/>
          <p:cNvCxnSpPr>
            <a:cxnSpLocks/>
          </p:cNvCxnSpPr>
          <p:nvPr/>
        </p:nvCxnSpPr>
        <p:spPr>
          <a:xfrm>
            <a:off x="7474226" y="1905000"/>
            <a:ext cx="4717774"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11390969"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7</a:t>
            </a:fld>
            <a:endParaRPr/>
          </a:p>
        </p:txBody>
      </p:sp>
      <p:grpSp>
        <p:nvGrpSpPr>
          <p:cNvPr id="5" name="Bill7" descr="{&quot;Key&quot;:&quot;POWER_USER_SHAPE_ICON&quot;,&quot;Value&quot;:&quot;POWER_USER_SHAPE_ICON_STYLE_1&quot;}">
            <a:extLst>
              <a:ext uri="{FF2B5EF4-FFF2-40B4-BE49-F238E27FC236}">
                <a16:creationId xmlns:a16="http://schemas.microsoft.com/office/drawing/2014/main" xmlns="" id="{4FB2F67B-B3DA-71D4-9649-D21F32D96706}"/>
              </a:ext>
            </a:extLst>
          </p:cNvPr>
          <p:cNvGrpSpPr>
            <a:grpSpLocks noChangeAspect="1"/>
          </p:cNvGrpSpPr>
          <p:nvPr/>
        </p:nvGrpSpPr>
        <p:grpSpPr>
          <a:xfrm>
            <a:off x="676334" y="1370279"/>
            <a:ext cx="1729047" cy="1069441"/>
            <a:chOff x="4416426" y="2535238"/>
            <a:chExt cx="471488" cy="317500"/>
          </a:xfrm>
          <a:solidFill>
            <a:schemeClr val="accent1"/>
          </a:solidFill>
        </p:grpSpPr>
        <p:sp>
          <p:nvSpPr>
            <p:cNvPr id="6" name="Freeform 452">
              <a:extLst>
                <a:ext uri="{FF2B5EF4-FFF2-40B4-BE49-F238E27FC236}">
                  <a16:creationId xmlns:a16="http://schemas.microsoft.com/office/drawing/2014/main" xmlns="" id="{D8C94E9D-B053-A896-04A4-9071C8C9A42F}"/>
                </a:ext>
              </a:extLst>
            </p:cNvPr>
            <p:cNvSpPr>
              <a:spLocks/>
            </p:cNvSpPr>
            <p:nvPr/>
          </p:nvSpPr>
          <p:spPr bwMode="auto">
            <a:xfrm>
              <a:off x="4619626" y="2687638"/>
              <a:ext cx="65088" cy="88900"/>
            </a:xfrm>
            <a:custGeom>
              <a:avLst/>
              <a:gdLst>
                <a:gd name="T0" fmla="*/ 45 w 72"/>
                <a:gd name="T1" fmla="*/ 97 h 97"/>
                <a:gd name="T2" fmla="*/ 28 w 72"/>
                <a:gd name="T3" fmla="*/ 97 h 97"/>
                <a:gd name="T4" fmla="*/ 0 w 72"/>
                <a:gd name="T5" fmla="*/ 69 h 97"/>
                <a:gd name="T6" fmla="*/ 7 w 72"/>
                <a:gd name="T7" fmla="*/ 62 h 97"/>
                <a:gd name="T8" fmla="*/ 14 w 72"/>
                <a:gd name="T9" fmla="*/ 69 h 97"/>
                <a:gd name="T10" fmla="*/ 28 w 72"/>
                <a:gd name="T11" fmla="*/ 82 h 97"/>
                <a:gd name="T12" fmla="*/ 45 w 72"/>
                <a:gd name="T13" fmla="*/ 82 h 97"/>
                <a:gd name="T14" fmla="*/ 58 w 72"/>
                <a:gd name="T15" fmla="*/ 69 h 97"/>
                <a:gd name="T16" fmla="*/ 45 w 72"/>
                <a:gd name="T17" fmla="*/ 56 h 97"/>
                <a:gd name="T18" fmla="*/ 28 w 72"/>
                <a:gd name="T19" fmla="*/ 56 h 97"/>
                <a:gd name="T20" fmla="*/ 0 w 72"/>
                <a:gd name="T21" fmla="*/ 28 h 97"/>
                <a:gd name="T22" fmla="*/ 28 w 72"/>
                <a:gd name="T23" fmla="*/ 0 h 97"/>
                <a:gd name="T24" fmla="*/ 45 w 72"/>
                <a:gd name="T25" fmla="*/ 0 h 97"/>
                <a:gd name="T26" fmla="*/ 72 w 72"/>
                <a:gd name="T27" fmla="*/ 28 h 97"/>
                <a:gd name="T28" fmla="*/ 65 w 72"/>
                <a:gd name="T29" fmla="*/ 35 h 97"/>
                <a:gd name="T30" fmla="*/ 58 w 72"/>
                <a:gd name="T31" fmla="*/ 28 h 97"/>
                <a:gd name="T32" fmla="*/ 45 w 72"/>
                <a:gd name="T33" fmla="*/ 15 h 97"/>
                <a:gd name="T34" fmla="*/ 28 w 72"/>
                <a:gd name="T35" fmla="*/ 15 h 97"/>
                <a:gd name="T36" fmla="*/ 14 w 72"/>
                <a:gd name="T37" fmla="*/ 28 h 97"/>
                <a:gd name="T38" fmla="*/ 28 w 72"/>
                <a:gd name="T39" fmla="*/ 41 h 97"/>
                <a:gd name="T40" fmla="*/ 45 w 72"/>
                <a:gd name="T41" fmla="*/ 41 h 97"/>
                <a:gd name="T42" fmla="*/ 72 w 72"/>
                <a:gd name="T43" fmla="*/ 69 h 97"/>
                <a:gd name="T44" fmla="*/ 45 w 72"/>
                <a:gd name="T45"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2" h="97">
                  <a:moveTo>
                    <a:pt x="45" y="97"/>
                  </a:moveTo>
                  <a:lnTo>
                    <a:pt x="28" y="97"/>
                  </a:lnTo>
                  <a:cubicBezTo>
                    <a:pt x="12" y="97"/>
                    <a:pt x="0" y="84"/>
                    <a:pt x="0" y="69"/>
                  </a:cubicBezTo>
                  <a:cubicBezTo>
                    <a:pt x="0" y="65"/>
                    <a:pt x="3" y="62"/>
                    <a:pt x="7" y="62"/>
                  </a:cubicBezTo>
                  <a:cubicBezTo>
                    <a:pt x="11" y="62"/>
                    <a:pt x="14" y="65"/>
                    <a:pt x="14" y="69"/>
                  </a:cubicBezTo>
                  <a:cubicBezTo>
                    <a:pt x="14" y="76"/>
                    <a:pt x="20" y="82"/>
                    <a:pt x="28" y="82"/>
                  </a:cubicBezTo>
                  <a:lnTo>
                    <a:pt x="45" y="82"/>
                  </a:lnTo>
                  <a:cubicBezTo>
                    <a:pt x="52" y="82"/>
                    <a:pt x="58" y="76"/>
                    <a:pt x="58" y="69"/>
                  </a:cubicBezTo>
                  <a:cubicBezTo>
                    <a:pt x="58" y="62"/>
                    <a:pt x="52" y="56"/>
                    <a:pt x="45" y="56"/>
                  </a:cubicBezTo>
                  <a:lnTo>
                    <a:pt x="28" y="56"/>
                  </a:lnTo>
                  <a:cubicBezTo>
                    <a:pt x="12" y="56"/>
                    <a:pt x="0" y="43"/>
                    <a:pt x="0" y="28"/>
                  </a:cubicBezTo>
                  <a:cubicBezTo>
                    <a:pt x="0" y="13"/>
                    <a:pt x="12" y="0"/>
                    <a:pt x="28" y="0"/>
                  </a:cubicBezTo>
                  <a:lnTo>
                    <a:pt x="45" y="0"/>
                  </a:lnTo>
                  <a:cubicBezTo>
                    <a:pt x="60" y="0"/>
                    <a:pt x="72" y="13"/>
                    <a:pt x="72" y="28"/>
                  </a:cubicBezTo>
                  <a:cubicBezTo>
                    <a:pt x="72" y="32"/>
                    <a:pt x="69" y="35"/>
                    <a:pt x="65" y="35"/>
                  </a:cubicBezTo>
                  <a:cubicBezTo>
                    <a:pt x="61" y="35"/>
                    <a:pt x="58" y="32"/>
                    <a:pt x="58" y="28"/>
                  </a:cubicBezTo>
                  <a:cubicBezTo>
                    <a:pt x="58" y="21"/>
                    <a:pt x="52" y="15"/>
                    <a:pt x="45" y="15"/>
                  </a:cubicBezTo>
                  <a:lnTo>
                    <a:pt x="28" y="15"/>
                  </a:lnTo>
                  <a:cubicBezTo>
                    <a:pt x="20" y="15"/>
                    <a:pt x="14" y="21"/>
                    <a:pt x="14" y="28"/>
                  </a:cubicBezTo>
                  <a:cubicBezTo>
                    <a:pt x="14" y="35"/>
                    <a:pt x="20" y="41"/>
                    <a:pt x="28" y="41"/>
                  </a:cubicBezTo>
                  <a:lnTo>
                    <a:pt x="45" y="41"/>
                  </a:lnTo>
                  <a:cubicBezTo>
                    <a:pt x="60" y="41"/>
                    <a:pt x="72" y="54"/>
                    <a:pt x="72" y="69"/>
                  </a:cubicBezTo>
                  <a:cubicBezTo>
                    <a:pt x="72" y="84"/>
                    <a:pt x="60" y="97"/>
                    <a:pt x="45" y="9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453">
              <a:extLst>
                <a:ext uri="{FF2B5EF4-FFF2-40B4-BE49-F238E27FC236}">
                  <a16:creationId xmlns:a16="http://schemas.microsoft.com/office/drawing/2014/main" xmlns="" id="{EF17C751-1A20-0C44-71CB-AA19CAF16058}"/>
                </a:ext>
              </a:extLst>
            </p:cNvPr>
            <p:cNvSpPr>
              <a:spLocks/>
            </p:cNvSpPr>
            <p:nvPr/>
          </p:nvSpPr>
          <p:spPr bwMode="auto">
            <a:xfrm>
              <a:off x="4645026" y="2671763"/>
              <a:ext cx="12700" cy="30163"/>
            </a:xfrm>
            <a:custGeom>
              <a:avLst/>
              <a:gdLst>
                <a:gd name="T0" fmla="*/ 7 w 14"/>
                <a:gd name="T1" fmla="*/ 33 h 33"/>
                <a:gd name="T2" fmla="*/ 0 w 14"/>
                <a:gd name="T3" fmla="*/ 26 h 33"/>
                <a:gd name="T4" fmla="*/ 0 w 14"/>
                <a:gd name="T5" fmla="*/ 7 h 33"/>
                <a:gd name="T6" fmla="*/ 7 w 14"/>
                <a:gd name="T7" fmla="*/ 0 h 33"/>
                <a:gd name="T8" fmla="*/ 14 w 14"/>
                <a:gd name="T9" fmla="*/ 7 h 33"/>
                <a:gd name="T10" fmla="*/ 14 w 14"/>
                <a:gd name="T11" fmla="*/ 26 h 33"/>
                <a:gd name="T12" fmla="*/ 7 w 14"/>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7" y="33"/>
                  </a:moveTo>
                  <a:cubicBezTo>
                    <a:pt x="3" y="33"/>
                    <a:pt x="0" y="30"/>
                    <a:pt x="0" y="26"/>
                  </a:cubicBezTo>
                  <a:lnTo>
                    <a:pt x="0" y="7"/>
                  </a:lnTo>
                  <a:cubicBezTo>
                    <a:pt x="0" y="3"/>
                    <a:pt x="3" y="0"/>
                    <a:pt x="7" y="0"/>
                  </a:cubicBezTo>
                  <a:cubicBezTo>
                    <a:pt x="11" y="0"/>
                    <a:pt x="14" y="3"/>
                    <a:pt x="14" y="7"/>
                  </a:cubicBezTo>
                  <a:lnTo>
                    <a:pt x="14" y="26"/>
                  </a:lnTo>
                  <a:cubicBezTo>
                    <a:pt x="14" y="30"/>
                    <a:pt x="11" y="33"/>
                    <a:pt x="7" y="3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454">
              <a:extLst>
                <a:ext uri="{FF2B5EF4-FFF2-40B4-BE49-F238E27FC236}">
                  <a16:creationId xmlns:a16="http://schemas.microsoft.com/office/drawing/2014/main" xmlns="" id="{CB8C91D1-6226-9016-E515-A26C4B16258B}"/>
                </a:ext>
              </a:extLst>
            </p:cNvPr>
            <p:cNvSpPr>
              <a:spLocks/>
            </p:cNvSpPr>
            <p:nvPr/>
          </p:nvSpPr>
          <p:spPr bwMode="auto">
            <a:xfrm>
              <a:off x="4645026" y="2762250"/>
              <a:ext cx="12700" cy="31750"/>
            </a:xfrm>
            <a:custGeom>
              <a:avLst/>
              <a:gdLst>
                <a:gd name="T0" fmla="*/ 7 w 14"/>
                <a:gd name="T1" fmla="*/ 34 h 34"/>
                <a:gd name="T2" fmla="*/ 0 w 14"/>
                <a:gd name="T3" fmla="*/ 26 h 34"/>
                <a:gd name="T4" fmla="*/ 0 w 14"/>
                <a:gd name="T5" fmla="*/ 7 h 34"/>
                <a:gd name="T6" fmla="*/ 7 w 14"/>
                <a:gd name="T7" fmla="*/ 0 h 34"/>
                <a:gd name="T8" fmla="*/ 14 w 14"/>
                <a:gd name="T9" fmla="*/ 7 h 34"/>
                <a:gd name="T10" fmla="*/ 14 w 14"/>
                <a:gd name="T11" fmla="*/ 26 h 34"/>
                <a:gd name="T12" fmla="*/ 7 w 14"/>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14" h="34">
                  <a:moveTo>
                    <a:pt x="7" y="34"/>
                  </a:moveTo>
                  <a:cubicBezTo>
                    <a:pt x="3" y="34"/>
                    <a:pt x="0" y="30"/>
                    <a:pt x="0" y="26"/>
                  </a:cubicBezTo>
                  <a:lnTo>
                    <a:pt x="0" y="7"/>
                  </a:lnTo>
                  <a:cubicBezTo>
                    <a:pt x="0" y="3"/>
                    <a:pt x="3" y="0"/>
                    <a:pt x="7" y="0"/>
                  </a:cubicBezTo>
                  <a:cubicBezTo>
                    <a:pt x="11" y="0"/>
                    <a:pt x="14" y="3"/>
                    <a:pt x="14" y="7"/>
                  </a:cubicBezTo>
                  <a:lnTo>
                    <a:pt x="14" y="26"/>
                  </a:lnTo>
                  <a:cubicBezTo>
                    <a:pt x="14" y="30"/>
                    <a:pt x="11" y="34"/>
                    <a:pt x="7" y="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455">
              <a:extLst>
                <a:ext uri="{FF2B5EF4-FFF2-40B4-BE49-F238E27FC236}">
                  <a16:creationId xmlns:a16="http://schemas.microsoft.com/office/drawing/2014/main" xmlns="" id="{7C7CF5E9-733F-AC8C-C408-11BF3F5FBA08}"/>
                </a:ext>
              </a:extLst>
            </p:cNvPr>
            <p:cNvSpPr>
              <a:spLocks noEditPoints="1"/>
            </p:cNvSpPr>
            <p:nvPr/>
          </p:nvSpPr>
          <p:spPr bwMode="auto">
            <a:xfrm>
              <a:off x="4416426" y="2611438"/>
              <a:ext cx="471488" cy="241300"/>
            </a:xfrm>
            <a:custGeom>
              <a:avLst/>
              <a:gdLst>
                <a:gd name="T0" fmla="*/ 15 w 516"/>
                <a:gd name="T1" fmla="*/ 249 h 264"/>
                <a:gd name="T2" fmla="*/ 501 w 516"/>
                <a:gd name="T3" fmla="*/ 249 h 264"/>
                <a:gd name="T4" fmla="*/ 501 w 516"/>
                <a:gd name="T5" fmla="*/ 14 h 264"/>
                <a:gd name="T6" fmla="*/ 15 w 516"/>
                <a:gd name="T7" fmla="*/ 14 h 264"/>
                <a:gd name="T8" fmla="*/ 15 w 516"/>
                <a:gd name="T9" fmla="*/ 249 h 264"/>
                <a:gd name="T10" fmla="*/ 509 w 516"/>
                <a:gd name="T11" fmla="*/ 264 h 264"/>
                <a:gd name="T12" fmla="*/ 7 w 516"/>
                <a:gd name="T13" fmla="*/ 264 h 264"/>
                <a:gd name="T14" fmla="*/ 0 w 516"/>
                <a:gd name="T15" fmla="*/ 256 h 264"/>
                <a:gd name="T16" fmla="*/ 0 w 516"/>
                <a:gd name="T17" fmla="*/ 7 h 264"/>
                <a:gd name="T18" fmla="*/ 7 w 516"/>
                <a:gd name="T19" fmla="*/ 0 h 264"/>
                <a:gd name="T20" fmla="*/ 509 w 516"/>
                <a:gd name="T21" fmla="*/ 0 h 264"/>
                <a:gd name="T22" fmla="*/ 516 w 516"/>
                <a:gd name="T23" fmla="*/ 7 h 264"/>
                <a:gd name="T24" fmla="*/ 516 w 516"/>
                <a:gd name="T25" fmla="*/ 256 h 264"/>
                <a:gd name="T26" fmla="*/ 509 w 516"/>
                <a:gd name="T27"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6" h="264">
                  <a:moveTo>
                    <a:pt x="15" y="249"/>
                  </a:moveTo>
                  <a:lnTo>
                    <a:pt x="501" y="249"/>
                  </a:lnTo>
                  <a:lnTo>
                    <a:pt x="501" y="14"/>
                  </a:lnTo>
                  <a:lnTo>
                    <a:pt x="15" y="14"/>
                  </a:lnTo>
                  <a:lnTo>
                    <a:pt x="15" y="249"/>
                  </a:lnTo>
                  <a:close/>
                  <a:moveTo>
                    <a:pt x="509" y="264"/>
                  </a:moveTo>
                  <a:lnTo>
                    <a:pt x="7" y="264"/>
                  </a:lnTo>
                  <a:cubicBezTo>
                    <a:pt x="3" y="264"/>
                    <a:pt x="0" y="260"/>
                    <a:pt x="0" y="256"/>
                  </a:cubicBezTo>
                  <a:lnTo>
                    <a:pt x="0" y="7"/>
                  </a:lnTo>
                  <a:cubicBezTo>
                    <a:pt x="0" y="3"/>
                    <a:pt x="3" y="0"/>
                    <a:pt x="7" y="0"/>
                  </a:cubicBezTo>
                  <a:lnTo>
                    <a:pt x="509" y="0"/>
                  </a:lnTo>
                  <a:cubicBezTo>
                    <a:pt x="513" y="0"/>
                    <a:pt x="516" y="3"/>
                    <a:pt x="516" y="7"/>
                  </a:cubicBezTo>
                  <a:lnTo>
                    <a:pt x="516" y="256"/>
                  </a:lnTo>
                  <a:cubicBezTo>
                    <a:pt x="516" y="260"/>
                    <a:pt x="513" y="264"/>
                    <a:pt x="509" y="26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456">
              <a:extLst>
                <a:ext uri="{FF2B5EF4-FFF2-40B4-BE49-F238E27FC236}">
                  <a16:creationId xmlns:a16="http://schemas.microsoft.com/office/drawing/2014/main" xmlns="" id="{0F6143F9-F97E-7102-63D5-E842A3FB7A34}"/>
                </a:ext>
              </a:extLst>
            </p:cNvPr>
            <p:cNvSpPr>
              <a:spLocks noEditPoints="1"/>
            </p:cNvSpPr>
            <p:nvPr/>
          </p:nvSpPr>
          <p:spPr bwMode="auto">
            <a:xfrm>
              <a:off x="4443414" y="2638425"/>
              <a:ext cx="417513" cy="188913"/>
            </a:xfrm>
            <a:custGeom>
              <a:avLst/>
              <a:gdLst>
                <a:gd name="T0" fmla="*/ 67 w 458"/>
                <a:gd name="T1" fmla="*/ 191 h 206"/>
                <a:gd name="T2" fmla="*/ 391 w 458"/>
                <a:gd name="T3" fmla="*/ 191 h 206"/>
                <a:gd name="T4" fmla="*/ 443 w 458"/>
                <a:gd name="T5" fmla="*/ 139 h 206"/>
                <a:gd name="T6" fmla="*/ 443 w 458"/>
                <a:gd name="T7" fmla="*/ 66 h 206"/>
                <a:gd name="T8" fmla="*/ 391 w 458"/>
                <a:gd name="T9" fmla="*/ 14 h 206"/>
                <a:gd name="T10" fmla="*/ 67 w 458"/>
                <a:gd name="T11" fmla="*/ 14 h 206"/>
                <a:gd name="T12" fmla="*/ 15 w 458"/>
                <a:gd name="T13" fmla="*/ 66 h 206"/>
                <a:gd name="T14" fmla="*/ 15 w 458"/>
                <a:gd name="T15" fmla="*/ 139 h 206"/>
                <a:gd name="T16" fmla="*/ 67 w 458"/>
                <a:gd name="T17" fmla="*/ 191 h 206"/>
                <a:gd name="T18" fmla="*/ 396 w 458"/>
                <a:gd name="T19" fmla="*/ 206 h 206"/>
                <a:gd name="T20" fmla="*/ 62 w 458"/>
                <a:gd name="T21" fmla="*/ 206 h 206"/>
                <a:gd name="T22" fmla="*/ 55 w 458"/>
                <a:gd name="T23" fmla="*/ 201 h 206"/>
                <a:gd name="T24" fmla="*/ 5 w 458"/>
                <a:gd name="T25" fmla="*/ 151 h 206"/>
                <a:gd name="T26" fmla="*/ 0 w 458"/>
                <a:gd name="T27" fmla="*/ 144 h 206"/>
                <a:gd name="T28" fmla="*/ 0 w 458"/>
                <a:gd name="T29" fmla="*/ 61 h 206"/>
                <a:gd name="T30" fmla="*/ 5 w 458"/>
                <a:gd name="T31" fmla="*/ 54 h 206"/>
                <a:gd name="T32" fmla="*/ 55 w 458"/>
                <a:gd name="T33" fmla="*/ 5 h 206"/>
                <a:gd name="T34" fmla="*/ 62 w 458"/>
                <a:gd name="T35" fmla="*/ 0 h 206"/>
                <a:gd name="T36" fmla="*/ 396 w 458"/>
                <a:gd name="T37" fmla="*/ 0 h 206"/>
                <a:gd name="T38" fmla="*/ 403 w 458"/>
                <a:gd name="T39" fmla="*/ 5 h 206"/>
                <a:gd name="T40" fmla="*/ 453 w 458"/>
                <a:gd name="T41" fmla="*/ 54 h 206"/>
                <a:gd name="T42" fmla="*/ 458 w 458"/>
                <a:gd name="T43" fmla="*/ 61 h 206"/>
                <a:gd name="T44" fmla="*/ 458 w 458"/>
                <a:gd name="T45" fmla="*/ 144 h 206"/>
                <a:gd name="T46" fmla="*/ 453 w 458"/>
                <a:gd name="T47" fmla="*/ 151 h 206"/>
                <a:gd name="T48" fmla="*/ 403 w 458"/>
                <a:gd name="T49" fmla="*/ 201 h 206"/>
                <a:gd name="T50" fmla="*/ 396 w 458"/>
                <a:gd name="T51" fmla="*/ 20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8" h="206">
                  <a:moveTo>
                    <a:pt x="67" y="191"/>
                  </a:moveTo>
                  <a:lnTo>
                    <a:pt x="391" y="191"/>
                  </a:lnTo>
                  <a:cubicBezTo>
                    <a:pt x="401" y="168"/>
                    <a:pt x="420" y="149"/>
                    <a:pt x="443" y="139"/>
                  </a:cubicBezTo>
                  <a:lnTo>
                    <a:pt x="443" y="66"/>
                  </a:lnTo>
                  <a:cubicBezTo>
                    <a:pt x="420" y="56"/>
                    <a:pt x="401" y="38"/>
                    <a:pt x="391" y="14"/>
                  </a:cubicBezTo>
                  <a:lnTo>
                    <a:pt x="67" y="14"/>
                  </a:lnTo>
                  <a:cubicBezTo>
                    <a:pt x="57" y="38"/>
                    <a:pt x="38" y="56"/>
                    <a:pt x="15" y="66"/>
                  </a:cubicBezTo>
                  <a:lnTo>
                    <a:pt x="15" y="139"/>
                  </a:lnTo>
                  <a:cubicBezTo>
                    <a:pt x="38" y="149"/>
                    <a:pt x="57" y="168"/>
                    <a:pt x="67" y="191"/>
                  </a:cubicBezTo>
                  <a:close/>
                  <a:moveTo>
                    <a:pt x="396" y="206"/>
                  </a:moveTo>
                  <a:lnTo>
                    <a:pt x="62" y="206"/>
                  </a:lnTo>
                  <a:cubicBezTo>
                    <a:pt x="59" y="206"/>
                    <a:pt x="56" y="204"/>
                    <a:pt x="55" y="201"/>
                  </a:cubicBezTo>
                  <a:cubicBezTo>
                    <a:pt x="47" y="178"/>
                    <a:pt x="28" y="159"/>
                    <a:pt x="5" y="151"/>
                  </a:cubicBezTo>
                  <a:cubicBezTo>
                    <a:pt x="2" y="150"/>
                    <a:pt x="0" y="147"/>
                    <a:pt x="0" y="144"/>
                  </a:cubicBezTo>
                  <a:lnTo>
                    <a:pt x="0" y="61"/>
                  </a:lnTo>
                  <a:cubicBezTo>
                    <a:pt x="0" y="58"/>
                    <a:pt x="2" y="55"/>
                    <a:pt x="5" y="54"/>
                  </a:cubicBezTo>
                  <a:cubicBezTo>
                    <a:pt x="28" y="46"/>
                    <a:pt x="47" y="28"/>
                    <a:pt x="55" y="5"/>
                  </a:cubicBezTo>
                  <a:cubicBezTo>
                    <a:pt x="56" y="2"/>
                    <a:pt x="59" y="0"/>
                    <a:pt x="62" y="0"/>
                  </a:cubicBezTo>
                  <a:lnTo>
                    <a:pt x="396" y="0"/>
                  </a:lnTo>
                  <a:cubicBezTo>
                    <a:pt x="399" y="0"/>
                    <a:pt x="402" y="2"/>
                    <a:pt x="403" y="5"/>
                  </a:cubicBezTo>
                  <a:cubicBezTo>
                    <a:pt x="411" y="28"/>
                    <a:pt x="430" y="46"/>
                    <a:pt x="453" y="54"/>
                  </a:cubicBezTo>
                  <a:cubicBezTo>
                    <a:pt x="456" y="55"/>
                    <a:pt x="458" y="58"/>
                    <a:pt x="458" y="61"/>
                  </a:cubicBezTo>
                  <a:lnTo>
                    <a:pt x="458" y="144"/>
                  </a:lnTo>
                  <a:cubicBezTo>
                    <a:pt x="458" y="147"/>
                    <a:pt x="456" y="150"/>
                    <a:pt x="453" y="151"/>
                  </a:cubicBezTo>
                  <a:cubicBezTo>
                    <a:pt x="430" y="159"/>
                    <a:pt x="411" y="178"/>
                    <a:pt x="403" y="201"/>
                  </a:cubicBezTo>
                  <a:cubicBezTo>
                    <a:pt x="402" y="204"/>
                    <a:pt x="399" y="206"/>
                    <a:pt x="396" y="20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457">
              <a:extLst>
                <a:ext uri="{FF2B5EF4-FFF2-40B4-BE49-F238E27FC236}">
                  <a16:creationId xmlns:a16="http://schemas.microsoft.com/office/drawing/2014/main" xmlns="" id="{0EC9903A-5A70-8077-BB56-5A61A8A246A6}"/>
                </a:ext>
              </a:extLst>
            </p:cNvPr>
            <p:cNvSpPr>
              <a:spLocks/>
            </p:cNvSpPr>
            <p:nvPr/>
          </p:nvSpPr>
          <p:spPr bwMode="auto">
            <a:xfrm>
              <a:off x="4443414" y="2587625"/>
              <a:ext cx="417513" cy="12700"/>
            </a:xfrm>
            <a:custGeom>
              <a:avLst/>
              <a:gdLst>
                <a:gd name="T0" fmla="*/ 450 w 458"/>
                <a:gd name="T1" fmla="*/ 14 h 14"/>
                <a:gd name="T2" fmla="*/ 8 w 458"/>
                <a:gd name="T3" fmla="*/ 14 h 14"/>
                <a:gd name="T4" fmla="*/ 0 w 458"/>
                <a:gd name="T5" fmla="*/ 7 h 14"/>
                <a:gd name="T6" fmla="*/ 8 w 458"/>
                <a:gd name="T7" fmla="*/ 0 h 14"/>
                <a:gd name="T8" fmla="*/ 450 w 458"/>
                <a:gd name="T9" fmla="*/ 0 h 14"/>
                <a:gd name="T10" fmla="*/ 458 w 458"/>
                <a:gd name="T11" fmla="*/ 7 h 14"/>
                <a:gd name="T12" fmla="*/ 450 w 458"/>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458" h="14">
                  <a:moveTo>
                    <a:pt x="450" y="14"/>
                  </a:moveTo>
                  <a:lnTo>
                    <a:pt x="8" y="14"/>
                  </a:lnTo>
                  <a:cubicBezTo>
                    <a:pt x="4" y="14"/>
                    <a:pt x="0" y="11"/>
                    <a:pt x="0" y="7"/>
                  </a:cubicBezTo>
                  <a:cubicBezTo>
                    <a:pt x="0" y="3"/>
                    <a:pt x="4" y="0"/>
                    <a:pt x="8" y="0"/>
                  </a:cubicBezTo>
                  <a:lnTo>
                    <a:pt x="450" y="0"/>
                  </a:lnTo>
                  <a:cubicBezTo>
                    <a:pt x="455" y="0"/>
                    <a:pt x="458" y="3"/>
                    <a:pt x="458" y="7"/>
                  </a:cubicBezTo>
                  <a:cubicBezTo>
                    <a:pt x="458" y="11"/>
                    <a:pt x="455" y="14"/>
                    <a:pt x="450" y="1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458">
              <a:extLst>
                <a:ext uri="{FF2B5EF4-FFF2-40B4-BE49-F238E27FC236}">
                  <a16:creationId xmlns:a16="http://schemas.microsoft.com/office/drawing/2014/main" xmlns="" id="{543815AE-134A-8434-DE70-F988945C2CAA}"/>
                </a:ext>
              </a:extLst>
            </p:cNvPr>
            <p:cNvSpPr>
              <a:spLocks/>
            </p:cNvSpPr>
            <p:nvPr/>
          </p:nvSpPr>
          <p:spPr bwMode="auto">
            <a:xfrm>
              <a:off x="4464051" y="2560638"/>
              <a:ext cx="376238" cy="14288"/>
            </a:xfrm>
            <a:custGeom>
              <a:avLst/>
              <a:gdLst>
                <a:gd name="T0" fmla="*/ 405 w 412"/>
                <a:gd name="T1" fmla="*/ 15 h 15"/>
                <a:gd name="T2" fmla="*/ 7 w 412"/>
                <a:gd name="T3" fmla="*/ 15 h 15"/>
                <a:gd name="T4" fmla="*/ 0 w 412"/>
                <a:gd name="T5" fmla="*/ 7 h 15"/>
                <a:gd name="T6" fmla="*/ 7 w 412"/>
                <a:gd name="T7" fmla="*/ 0 h 15"/>
                <a:gd name="T8" fmla="*/ 405 w 412"/>
                <a:gd name="T9" fmla="*/ 0 h 15"/>
                <a:gd name="T10" fmla="*/ 412 w 412"/>
                <a:gd name="T11" fmla="*/ 7 h 15"/>
                <a:gd name="T12" fmla="*/ 405 w 412"/>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412" h="15">
                  <a:moveTo>
                    <a:pt x="405" y="15"/>
                  </a:moveTo>
                  <a:lnTo>
                    <a:pt x="7" y="15"/>
                  </a:lnTo>
                  <a:cubicBezTo>
                    <a:pt x="3" y="15"/>
                    <a:pt x="0" y="11"/>
                    <a:pt x="0" y="7"/>
                  </a:cubicBezTo>
                  <a:cubicBezTo>
                    <a:pt x="0" y="3"/>
                    <a:pt x="3" y="0"/>
                    <a:pt x="7" y="0"/>
                  </a:cubicBezTo>
                  <a:lnTo>
                    <a:pt x="405" y="0"/>
                  </a:lnTo>
                  <a:cubicBezTo>
                    <a:pt x="409" y="0"/>
                    <a:pt x="412" y="3"/>
                    <a:pt x="412" y="7"/>
                  </a:cubicBezTo>
                  <a:cubicBezTo>
                    <a:pt x="412" y="11"/>
                    <a:pt x="409" y="15"/>
                    <a:pt x="405" y="1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459">
              <a:extLst>
                <a:ext uri="{FF2B5EF4-FFF2-40B4-BE49-F238E27FC236}">
                  <a16:creationId xmlns:a16="http://schemas.microsoft.com/office/drawing/2014/main" xmlns="" id="{3DFF17DB-A91A-5B5D-E860-493DFC9332AD}"/>
                </a:ext>
              </a:extLst>
            </p:cNvPr>
            <p:cNvSpPr>
              <a:spLocks/>
            </p:cNvSpPr>
            <p:nvPr/>
          </p:nvSpPr>
          <p:spPr bwMode="auto">
            <a:xfrm>
              <a:off x="4486276" y="2535238"/>
              <a:ext cx="331788" cy="12700"/>
            </a:xfrm>
            <a:custGeom>
              <a:avLst/>
              <a:gdLst>
                <a:gd name="T0" fmla="*/ 357 w 364"/>
                <a:gd name="T1" fmla="*/ 15 h 15"/>
                <a:gd name="T2" fmla="*/ 7 w 364"/>
                <a:gd name="T3" fmla="*/ 15 h 15"/>
                <a:gd name="T4" fmla="*/ 0 w 364"/>
                <a:gd name="T5" fmla="*/ 8 h 15"/>
                <a:gd name="T6" fmla="*/ 7 w 364"/>
                <a:gd name="T7" fmla="*/ 0 h 15"/>
                <a:gd name="T8" fmla="*/ 357 w 364"/>
                <a:gd name="T9" fmla="*/ 0 h 15"/>
                <a:gd name="T10" fmla="*/ 364 w 364"/>
                <a:gd name="T11" fmla="*/ 8 h 15"/>
                <a:gd name="T12" fmla="*/ 357 w 36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364" h="15">
                  <a:moveTo>
                    <a:pt x="357" y="15"/>
                  </a:moveTo>
                  <a:lnTo>
                    <a:pt x="7" y="15"/>
                  </a:lnTo>
                  <a:cubicBezTo>
                    <a:pt x="3" y="15"/>
                    <a:pt x="0" y="12"/>
                    <a:pt x="0" y="8"/>
                  </a:cubicBezTo>
                  <a:cubicBezTo>
                    <a:pt x="0" y="4"/>
                    <a:pt x="3" y="0"/>
                    <a:pt x="7" y="0"/>
                  </a:cubicBezTo>
                  <a:lnTo>
                    <a:pt x="357" y="0"/>
                  </a:lnTo>
                  <a:cubicBezTo>
                    <a:pt x="361" y="0"/>
                    <a:pt x="364" y="4"/>
                    <a:pt x="364" y="8"/>
                  </a:cubicBezTo>
                  <a:cubicBezTo>
                    <a:pt x="364" y="12"/>
                    <a:pt x="361" y="15"/>
                    <a:pt x="357" y="1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5" name="TextBox 14"/>
          <p:cNvSpPr txBox="1"/>
          <p:nvPr/>
        </p:nvSpPr>
        <p:spPr>
          <a:xfrm>
            <a:off x="805343" y="3078759"/>
            <a:ext cx="8128932" cy="2805063"/>
          </a:xfrm>
          <a:prstGeom prst="rect">
            <a:avLst/>
          </a:prstGeom>
          <a:noFill/>
        </p:spPr>
        <p:txBody>
          <a:bodyPr wrap="square" rtlCol="0">
            <a:spAutoFit/>
          </a:bodyPr>
          <a:lstStyle/>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Business Planning and Investment Decisions: </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Risk management</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Economic Monitoring and Analysis</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Resource Allocation and Budgeting</a:t>
            </a:r>
          </a:p>
          <a:p>
            <a:pPr marL="342900" indent="-342900">
              <a:lnSpc>
                <a:spcPct val="150000"/>
              </a:lnSpc>
            </a:pPr>
            <a:r>
              <a:rPr lang="en-US" sz="2400" dirty="0">
                <a:latin typeface="Times New Roman" panose="02020603050405020304" pitchFamily="18" charset="0"/>
                <a:cs typeface="Times New Roman" panose="02020603050405020304" pitchFamily="18" charset="0"/>
              </a:rPr>
              <a:t>Etc…</a:t>
            </a:r>
          </a:p>
        </p:txBody>
      </p:sp>
    </p:spTree>
    <p:extLst>
      <p:ext uri="{BB962C8B-B14F-4D97-AF65-F5344CB8AC3E}">
        <p14:creationId xmlns:p14="http://schemas.microsoft.com/office/powerpoint/2010/main" val="2389727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1021600"/>
          </a:xfrm>
          <a:prstGeom prst="rect">
            <a:avLst/>
          </a:prstGeom>
        </p:spPr>
        <p:txBody>
          <a:bodyPr spcFirstLastPara="1" vert="horz" wrap="square" lIns="121900" tIns="121900" rIns="121900" bIns="121900" rtlCol="0" anchor="ctr" anchorCtr="0">
            <a:noAutofit/>
          </a:bodyPr>
          <a:lstStyle/>
          <a:p>
            <a:r>
              <a:rPr lang="en-US" dirty="0">
                <a:latin typeface="Algerian" panose="04020705040A02060702" pitchFamily="82" charset="0"/>
              </a:rPr>
              <a:t>Aim Of The Study</a:t>
            </a:r>
            <a:endParaRPr dirty="0">
              <a:latin typeface="Algerian" panose="04020705040A02060702" pitchFamily="82" charset="0"/>
            </a:endParaRPr>
          </a:p>
        </p:txBody>
      </p:sp>
      <p:sp>
        <p:nvSpPr>
          <p:cNvPr id="190" name="Google Shape;190;p12"/>
          <p:cNvSpPr txBox="1">
            <a:spLocks noGrp="1"/>
          </p:cNvSpPr>
          <p:nvPr>
            <p:ph type="body" idx="2"/>
          </p:nvPr>
        </p:nvSpPr>
        <p:spPr>
          <a:xfrm>
            <a:off x="0" y="2325900"/>
            <a:ext cx="11994759" cy="2341200"/>
          </a:xfrm>
          <a:prstGeom prst="rect">
            <a:avLst/>
          </a:prstGeom>
        </p:spPr>
        <p:txBody>
          <a:bodyPr spcFirstLastPara="1" vert="horz" wrap="square" lIns="121900" tIns="121900" rIns="121900" bIns="121900" rtlCol="0" anchor="t" anchorCtr="0">
            <a:noAutofit/>
          </a:bodyPr>
          <a:lstStyle/>
          <a:p>
            <a:pPr marL="186262" indent="0">
              <a:buNone/>
            </a:pPr>
            <a:r>
              <a:rPr lang="en-IN" sz="3200" dirty="0">
                <a:latin typeface="Times New Roman" panose="02020603050405020304" pitchFamily="18" charset="0"/>
                <a:cs typeface="Times New Roman" panose="02020603050405020304" pitchFamily="18" charset="0"/>
              </a:rPr>
              <a:t>To develop a bagging-based hybrid time series model to forecast Indian economic indicators which has better forecasting capacity than the existing hybrid model. </a:t>
            </a:r>
          </a:p>
          <a:p>
            <a:pPr marL="0" indent="0">
              <a:spcAft>
                <a:spcPts val="1333"/>
              </a:spcAft>
              <a:buNone/>
            </a:pPr>
            <a:endParaRPr sz="1600" b="1" dirty="0"/>
          </a:p>
        </p:txBody>
      </p:sp>
      <p:sp>
        <p:nvSpPr>
          <p:cNvPr id="192" name="Google Shape;192;p12"/>
          <p:cNvSpPr txBox="1">
            <a:spLocks noGrp="1"/>
          </p:cNvSpPr>
          <p:nvPr>
            <p:ph type="sldNum" idx="12"/>
          </p:nvPr>
        </p:nvSpPr>
        <p:spPr>
          <a:xfrm>
            <a:off x="10157333" y="6182000"/>
            <a:ext cx="1983200" cy="420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8</a:t>
            </a:fld>
            <a:endParaRPr/>
          </a:p>
        </p:txBody>
      </p:sp>
      <p:sp>
        <p:nvSpPr>
          <p:cNvPr id="193" name="Google Shape;193;p12"/>
          <p:cNvSpPr txBox="1">
            <a:spLocks noGrp="1"/>
          </p:cNvSpPr>
          <p:nvPr>
            <p:ph type="body" idx="1"/>
          </p:nvPr>
        </p:nvSpPr>
        <p:spPr>
          <a:xfrm>
            <a:off x="1085700" y="2325900"/>
            <a:ext cx="4112400" cy="23412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endParaRPr sz="1600" dirty="0"/>
          </a:p>
          <a:p>
            <a:pPr marL="0" indent="0">
              <a:spcAft>
                <a:spcPts val="1333"/>
              </a:spcAft>
              <a:buNone/>
            </a:pPr>
            <a:endParaRPr dirty="0"/>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3263308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p:cNvGrpSpPr/>
          <p:nvPr/>
        </p:nvGrpSpPr>
        <p:grpSpPr>
          <a:xfrm>
            <a:off x="2628900" y="613344"/>
            <a:ext cx="9563100" cy="5911044"/>
            <a:chOff x="2667543" y="781275"/>
            <a:chExt cx="7494204" cy="5911044"/>
          </a:xfrm>
        </p:grpSpPr>
        <p:sp>
          <p:nvSpPr>
            <p:cNvPr id="44" name="Pentagon 43"/>
            <p:cNvSpPr/>
            <p:nvPr/>
          </p:nvSpPr>
          <p:spPr>
            <a:xfrm>
              <a:off x="2667543" y="5575291"/>
              <a:ext cx="7494204" cy="1117028"/>
            </a:xfrm>
            <a:prstGeom prst="homePlate">
              <a:avLst>
                <a:gd name="adj" fmla="val 7115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Ins="648000" rtlCol="0" anchor="ctr">
              <a:normAutofit/>
            </a:bodyPr>
            <a:lstStyle/>
            <a:p>
              <a:pPr marL="285750" indent="-285750">
                <a:buFont typeface="Arial" panose="020B0604020202020204" pitchFamily="34" charset="0"/>
                <a:buChar char="•"/>
                <a:defRPr/>
              </a:pPr>
              <a:r>
                <a:rPr lang="en-IN" sz="1600" b="1" kern="100" dirty="0">
                  <a:effectLst/>
                  <a:latin typeface="Times New Roman" panose="02020603050405020304" pitchFamily="18" charset="0"/>
                  <a:ea typeface="Calibri" panose="020F0502020204030204" pitchFamily="34" charset="0"/>
                  <a:cs typeface="Arial" panose="020B0604020202020204" pitchFamily="34" charset="0"/>
                </a:rPr>
                <a:t>To examine the performance of bagging-based parallel hybrid model with various weighting method in forecasting Indian economic indicators</a:t>
              </a:r>
            </a:p>
            <a:p>
              <a:pPr marL="285750" indent="-285750">
                <a:buFont typeface="Arial" panose="020B0604020202020204" pitchFamily="34" charset="0"/>
                <a:buChar char="•"/>
                <a:defRPr/>
              </a:pPr>
              <a:endParaRPr kumimoji="0" lang="en-US" sz="1600" b="0" i="0" u="none" strike="noStrike" kern="0" cap="none" spc="0" normalizeH="0" baseline="0" noProof="0" dirty="0">
                <a:ln>
                  <a:noFill/>
                </a:ln>
                <a:effectLst/>
                <a:uLnTx/>
                <a:uFillTx/>
              </a:endParaRPr>
            </a:p>
          </p:txBody>
        </p:sp>
        <p:sp>
          <p:nvSpPr>
            <p:cNvPr id="6" name="Pentagon 5"/>
            <p:cNvSpPr/>
            <p:nvPr/>
          </p:nvSpPr>
          <p:spPr>
            <a:xfrm>
              <a:off x="2667543" y="781275"/>
              <a:ext cx="7494204" cy="1117028"/>
            </a:xfrm>
            <a:prstGeom prst="homePlate">
              <a:avLst>
                <a:gd name="adj" fmla="val 7115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Ins="648000" rtlCol="0" anchor="ctr">
              <a:normAutofit fontScale="70000" lnSpcReduction="20000"/>
            </a:bodyPr>
            <a:lstStyle/>
            <a:p>
              <a:pPr>
                <a:defRPr/>
              </a:pPr>
              <a:endParaRPr lang="en-IN" sz="2000" kern="1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1200"/>
                </a:spcBef>
                <a:spcAft>
                  <a:spcPts val="800"/>
                </a:spcAft>
                <a:buFont typeface="Symbol" panose="05050102010706020507" pitchFamily="18" charset="2"/>
                <a:buChar char=""/>
              </a:pPr>
              <a:r>
                <a:rPr lang="en-IN" sz="2100" b="1" kern="100" dirty="0">
                  <a:effectLst/>
                  <a:latin typeface="Times New Roman" panose="02020603050405020304" pitchFamily="18" charset="0"/>
                  <a:ea typeface="Calibri" panose="020F0502020204030204" pitchFamily="34" charset="0"/>
                  <a:cs typeface="Arial" panose="020B0604020202020204" pitchFamily="34" charset="0"/>
                </a:rPr>
                <a:t>To examine the performance of selected base models in forecasting Indian economic indicators</a:t>
              </a:r>
              <a:r>
                <a:rPr lang="en-IN" sz="2100" kern="100" dirty="0">
                  <a:effectLst/>
                  <a:latin typeface="Times New Roman" panose="02020603050405020304" pitchFamily="18" charset="0"/>
                  <a:ea typeface="Calibri" panose="020F0502020204030204" pitchFamily="34" charset="0"/>
                  <a:cs typeface="Arial" panose="020B0604020202020204" pitchFamily="34" charset="0"/>
                </a:rPr>
                <a:t>.</a:t>
              </a:r>
              <a:endParaRPr lang="en-US" sz="2100" kern="1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defRPr/>
              </a:pPr>
              <a:endParaRPr kumimoji="0" lang="en-US" sz="1600" b="0" i="0" u="none" strike="noStrike" kern="0" cap="none" spc="0" normalizeH="0" baseline="0" noProof="0" dirty="0">
                <a:ln>
                  <a:noFill/>
                </a:ln>
                <a:effectLst/>
                <a:uLnTx/>
                <a:uFillTx/>
              </a:endParaRPr>
            </a:p>
          </p:txBody>
        </p:sp>
        <p:sp>
          <p:nvSpPr>
            <p:cNvPr id="13" name="Pentagon 12"/>
            <p:cNvSpPr/>
            <p:nvPr/>
          </p:nvSpPr>
          <p:spPr>
            <a:xfrm>
              <a:off x="2667543" y="2333437"/>
              <a:ext cx="7494204" cy="1117028"/>
            </a:xfrm>
            <a:prstGeom prst="homePlate">
              <a:avLst>
                <a:gd name="adj" fmla="val 7115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Ins="648000" rtlCol="0" anchor="ctr">
              <a:normAutofit/>
            </a:bodyPr>
            <a:lstStyle/>
            <a:p>
              <a:pPr marL="342900" marR="0" lvl="0" indent="-342900" algn="just">
                <a:lnSpc>
                  <a:spcPct val="150000"/>
                </a:lnSpc>
                <a:spcBef>
                  <a:spcPts val="1200"/>
                </a:spcBef>
                <a:spcAft>
                  <a:spcPts val="800"/>
                </a:spcAft>
                <a:buFont typeface="Symbol" panose="05050102010706020507" pitchFamily="18" charset="2"/>
                <a:buChar char=""/>
              </a:pPr>
              <a:r>
                <a:rPr lang="en-IN" sz="1600" b="1" kern="100" dirty="0">
                  <a:effectLst/>
                  <a:latin typeface="Times New Roman" panose="02020603050405020304" pitchFamily="18" charset="0"/>
                  <a:ea typeface="Calibri" panose="020F0502020204030204" pitchFamily="34" charset="0"/>
                  <a:cs typeface="Arial" panose="020B0604020202020204" pitchFamily="34" charset="0"/>
                </a:rPr>
                <a:t>To examine the performance of parallel hybrid models with various weighting methods in forecasting Indian economic indicators</a:t>
              </a:r>
              <a:r>
                <a:rPr lang="en-IN" sz="1800" b="1" kern="100" dirty="0">
                  <a:effectLst/>
                  <a:latin typeface="Times New Roman" panose="02020603050405020304" pitchFamily="18" charset="0"/>
                  <a:ea typeface="Calibri" panose="020F0502020204030204" pitchFamily="34" charset="0"/>
                  <a:cs typeface="Arial" panose="020B0604020202020204" pitchFamily="34" charset="0"/>
                </a:rPr>
                <a:t>.</a:t>
              </a:r>
              <a:endParaRPr lang="en-US" sz="1800" b="1"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4" name="Pentagon 13"/>
            <p:cNvSpPr/>
            <p:nvPr/>
          </p:nvSpPr>
          <p:spPr>
            <a:xfrm>
              <a:off x="2667543" y="3975556"/>
              <a:ext cx="7494204" cy="1117028"/>
            </a:xfrm>
            <a:prstGeom prst="homePlate">
              <a:avLst>
                <a:gd name="adj" fmla="val 7115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Ins="648000" rtlCol="0" anchor="ctr">
              <a:normAutofit fontScale="40000" lnSpcReduction="20000"/>
            </a:bodyPr>
            <a:lstStyle/>
            <a:p>
              <a:pPr marL="285750" indent="-285750">
                <a:buFont typeface="Arial" panose="020B0604020202020204" pitchFamily="34" charset="0"/>
                <a:buChar char="•"/>
                <a:defRPr/>
              </a:pPr>
              <a:endParaRPr lang="en-IN" sz="2400" kern="1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1200"/>
                </a:spcBef>
                <a:spcAft>
                  <a:spcPts val="800"/>
                </a:spcAft>
                <a:buFont typeface="Symbol" panose="05050102010706020507" pitchFamily="18" charset="2"/>
                <a:buChar char=""/>
              </a:pPr>
              <a:r>
                <a:rPr lang="en-IN" sz="4000" b="1" kern="100" dirty="0">
                  <a:effectLst/>
                  <a:latin typeface="Times New Roman" panose="02020603050405020304" pitchFamily="18" charset="0"/>
                  <a:ea typeface="Calibri" panose="020F0502020204030204" pitchFamily="34" charset="0"/>
                  <a:cs typeface="Arial" panose="020B0604020202020204" pitchFamily="34" charset="0"/>
                </a:rPr>
                <a:t>To examine the performance of bagged base models in forecasting Indian economic indicators</a:t>
              </a:r>
              <a:r>
                <a:rPr lang="en-IN" sz="2900" b="1" kern="100" dirty="0">
                  <a:effectLst/>
                  <a:latin typeface="Times New Roman" panose="02020603050405020304" pitchFamily="18" charset="0"/>
                  <a:ea typeface="Calibri" panose="020F0502020204030204" pitchFamily="34" charset="0"/>
                  <a:cs typeface="Arial" panose="020B0604020202020204" pitchFamily="34" charset="0"/>
                </a:rPr>
                <a:t>.</a:t>
              </a:r>
              <a:endParaRPr lang="en-US" sz="2900" b="1" kern="1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defRPr/>
              </a:pPr>
              <a:endParaRPr kumimoji="0" lang="en-US" sz="1600" b="0" i="0" u="none" strike="noStrike" kern="0" cap="none" spc="0" normalizeH="0" baseline="0" noProof="0" dirty="0">
                <a:ln>
                  <a:noFill/>
                </a:ln>
                <a:effectLst/>
                <a:uLnTx/>
                <a:uFillTx/>
              </a:endParaRPr>
            </a:p>
          </p:txBody>
        </p:sp>
        <p:sp>
          <p:nvSpPr>
            <p:cNvPr id="50" name="Oval 49"/>
            <p:cNvSpPr>
              <a:spLocks noChangeAspect="1"/>
            </p:cNvSpPr>
            <p:nvPr/>
          </p:nvSpPr>
          <p:spPr>
            <a:xfrm>
              <a:off x="9427067" y="1143467"/>
              <a:ext cx="567771" cy="567771"/>
            </a:xfrm>
            <a:prstGeom prst="ellipse">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chemeClr val="accent1"/>
                  </a:solidFill>
                  <a:effectLst/>
                  <a:uLnTx/>
                  <a:uFillTx/>
                </a:rPr>
                <a:t>1</a:t>
              </a:r>
            </a:p>
          </p:txBody>
        </p:sp>
        <p:sp>
          <p:nvSpPr>
            <p:cNvPr id="51" name="Oval 50"/>
            <p:cNvSpPr>
              <a:spLocks noChangeAspect="1"/>
            </p:cNvSpPr>
            <p:nvPr/>
          </p:nvSpPr>
          <p:spPr>
            <a:xfrm>
              <a:off x="9427068" y="2608065"/>
              <a:ext cx="567771" cy="567771"/>
            </a:xfrm>
            <a:prstGeom prst="ellipse">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chemeClr val="accent2"/>
                  </a:solidFill>
                  <a:effectLst/>
                  <a:uLnTx/>
                  <a:uFillTx/>
                </a:rPr>
                <a:t>2</a:t>
              </a:r>
            </a:p>
          </p:txBody>
        </p:sp>
        <p:sp>
          <p:nvSpPr>
            <p:cNvPr id="52" name="Oval 51"/>
            <p:cNvSpPr>
              <a:spLocks noChangeAspect="1"/>
            </p:cNvSpPr>
            <p:nvPr/>
          </p:nvSpPr>
          <p:spPr>
            <a:xfrm>
              <a:off x="9427068" y="4250184"/>
              <a:ext cx="567771" cy="567771"/>
            </a:xfrm>
            <a:prstGeom prst="ellipse">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chemeClr val="accent3"/>
                  </a:solidFill>
                  <a:effectLst/>
                  <a:uLnTx/>
                  <a:uFillTx/>
                </a:rPr>
                <a:t>3</a:t>
              </a:r>
            </a:p>
          </p:txBody>
        </p:sp>
        <p:sp>
          <p:nvSpPr>
            <p:cNvPr id="53" name="Oval 52"/>
            <p:cNvSpPr>
              <a:spLocks noChangeAspect="1"/>
            </p:cNvSpPr>
            <p:nvPr/>
          </p:nvSpPr>
          <p:spPr>
            <a:xfrm>
              <a:off x="9427068" y="5849919"/>
              <a:ext cx="567771" cy="567771"/>
            </a:xfrm>
            <a:prstGeom prst="ellipse">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chemeClr val="accent4"/>
                  </a:solidFill>
                  <a:effectLst/>
                  <a:uLnTx/>
                  <a:uFillTx/>
                </a:rPr>
                <a:t>4</a:t>
              </a:r>
            </a:p>
          </p:txBody>
        </p:sp>
      </p:grpSp>
      <p:sp>
        <p:nvSpPr>
          <p:cNvPr id="11" name="TextBox 10">
            <a:extLst>
              <a:ext uri="{FF2B5EF4-FFF2-40B4-BE49-F238E27FC236}">
                <a16:creationId xmlns:a16="http://schemas.microsoft.com/office/drawing/2014/main" xmlns="" id="{A32FAB86-D5BB-C452-4E0C-FC4DE5BCD66E}"/>
              </a:ext>
            </a:extLst>
          </p:cNvPr>
          <p:cNvSpPr txBox="1"/>
          <p:nvPr/>
        </p:nvSpPr>
        <p:spPr>
          <a:xfrm>
            <a:off x="18774" y="3104325"/>
            <a:ext cx="2910840" cy="1046440"/>
          </a:xfrm>
          <a:prstGeom prst="rect">
            <a:avLst/>
          </a:prstGeom>
          <a:noFill/>
        </p:spPr>
        <p:txBody>
          <a:bodyPr wrap="square" rtlCol="0">
            <a:spAutoFit/>
          </a:bodyPr>
          <a:lstStyle/>
          <a:p>
            <a:r>
              <a:rPr lang="en-US" sz="4400" b="1" dirty="0">
                <a:latin typeface="Agency FB" panose="020B0503020202020204" pitchFamily="34" charset="0"/>
              </a:rPr>
              <a:t>OBJECTIVES:</a:t>
            </a:r>
          </a:p>
          <a:p>
            <a:endParaRPr lang="en-US" dirty="0"/>
          </a:p>
        </p:txBody>
      </p:sp>
    </p:spTree>
    <p:custDataLst>
      <p:tags r:id="rId1"/>
    </p:custDataLst>
    <p:extLst>
      <p:ext uri="{BB962C8B-B14F-4D97-AF65-F5344CB8AC3E}">
        <p14:creationId xmlns:p14="http://schemas.microsoft.com/office/powerpoint/2010/main" val="10409981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WER_USER_ID_TEMPLATES" val="Key_points_3"/>
</p:tagLst>
</file>

<file path=ppt/tags/tag2.xml><?xml version="1.0" encoding="utf-8"?>
<p:tagLst xmlns:a="http://schemas.openxmlformats.org/drawingml/2006/main" xmlns:r="http://schemas.openxmlformats.org/officeDocument/2006/relationships" xmlns:p="http://schemas.openxmlformats.org/presentationml/2006/main">
  <p:tag name="POWER_USER_ID_TEMPLATES" val="Arrow_stripes_1"/>
  <p:tag name="POWER_USER_NEW_TEMPLATE_INSERTED" val="POWER_USER_NEW_TEMPLATE_INSERTED"/>
</p:tagLst>
</file>

<file path=ppt/tags/tag3.xml><?xml version="1.0" encoding="utf-8"?>
<p:tagLst xmlns:a="http://schemas.openxmlformats.org/drawingml/2006/main" xmlns:r="http://schemas.openxmlformats.org/officeDocument/2006/relationships" xmlns:p="http://schemas.openxmlformats.org/presentationml/2006/main">
  <p:tag name="POWER_USER_ID_TEMPLATES" val="Consequences_3"/>
</p:tagLst>
</file>

<file path=ppt/tags/tag4.xml><?xml version="1.0" encoding="utf-8"?>
<p:tagLst xmlns:a="http://schemas.openxmlformats.org/drawingml/2006/main" xmlns:r="http://schemas.openxmlformats.org/officeDocument/2006/relationships" xmlns:p="http://schemas.openxmlformats.org/presentationml/2006/main">
  <p:tag name="POWER_USER_ID_TEMPLATES" val="Balanced_Scorecard_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380</TotalTime>
  <Words>4160</Words>
  <Application>Microsoft Office PowerPoint</Application>
  <PresentationFormat>Widescreen</PresentationFormat>
  <Paragraphs>1658</Paragraphs>
  <Slides>53</Slides>
  <Notes>15</Notes>
  <HiddenSlides>0</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53</vt:i4>
      </vt:variant>
    </vt:vector>
  </HeadingPairs>
  <TitlesOfParts>
    <vt:vector size="76" baseType="lpstr">
      <vt:lpstr>Agency FB</vt:lpstr>
      <vt:lpstr>Algerian</vt:lpstr>
      <vt:lpstr>Arial</vt:lpstr>
      <vt:lpstr>Arial Black</vt:lpstr>
      <vt:lpstr>Arial Narrow</vt:lpstr>
      <vt:lpstr>Calibri</vt:lpstr>
      <vt:lpstr>Calibri Light</vt:lpstr>
      <vt:lpstr>Cambria Math</vt:lpstr>
      <vt:lpstr>Didact Gothic</vt:lpstr>
      <vt:lpstr>Fira Sans Extra Condensed</vt:lpstr>
      <vt:lpstr>Fira Sans Extra Condensed SemiBold</vt:lpstr>
      <vt:lpstr>Georgia</vt:lpstr>
      <vt:lpstr>Google Sans</vt:lpstr>
      <vt:lpstr>Montserrat</vt:lpstr>
      <vt:lpstr>Montserrat ExtraBold</vt:lpstr>
      <vt:lpstr>Poppins</vt:lpstr>
      <vt:lpstr>Poppins Light</vt:lpstr>
      <vt:lpstr>Roboto</vt:lpstr>
      <vt:lpstr>Söhne</vt:lpstr>
      <vt:lpstr>Symbol</vt:lpstr>
      <vt:lpstr>Times New Roman</vt:lpstr>
      <vt:lpstr>Wingdings</vt:lpstr>
      <vt:lpstr>Office Theme</vt:lpstr>
      <vt:lpstr>                                       Department of Statistics Yenepoya (Deemed to be University)          </vt:lpstr>
      <vt:lpstr>     CONTENTS</vt:lpstr>
      <vt:lpstr>PowerPoint Presentation</vt:lpstr>
      <vt:lpstr>Introduction And Background</vt:lpstr>
      <vt:lpstr>Methodological Advancement  </vt:lpstr>
      <vt:lpstr>Methodological advancement</vt:lpstr>
      <vt:lpstr>Economic Significance</vt:lpstr>
      <vt:lpstr>Aim Of The Study</vt:lpstr>
      <vt:lpstr>PowerPoint Presentation</vt:lpstr>
      <vt:lpstr>Literature Review</vt:lpstr>
      <vt:lpstr>PowerPoint Presentation</vt:lpstr>
      <vt:lpstr>TERMINOLOGIES</vt:lpstr>
      <vt:lpstr>Study Design</vt:lpstr>
      <vt:lpstr>PowerPoint Presentation</vt:lpstr>
      <vt:lpstr>Materials And Methods</vt:lpstr>
      <vt:lpstr>DATASETS</vt:lpstr>
      <vt:lpstr>VARIABLES</vt:lpstr>
      <vt:lpstr>Source Of The Data</vt:lpstr>
      <vt:lpstr>PowerPoint Presentation</vt:lpstr>
      <vt:lpstr>PowerPoint Presentation</vt:lpstr>
      <vt:lpstr>EXPLORATORY ANALYSIS</vt:lpstr>
      <vt:lpstr>PowerPoint Presentation</vt:lpstr>
      <vt:lpstr>PowerPoint Presentation</vt:lpstr>
      <vt:lpstr>PowerPoint Presentation</vt:lpstr>
      <vt:lpstr>Parallel Hybrid Structure</vt:lpstr>
      <vt:lpstr>PowerPoint Presentation</vt:lpstr>
      <vt:lpstr>Weighting Algorithms</vt:lpstr>
      <vt:lpstr> BAGGED BASE TIME SERIES: Bagging also known as Bootstrap Aggregating is an ensemble technique used to improve the accuracy and robustness of the time series models. Bagged method aims to train the time series model on different random bootstrap samples of the training data and then combine their predictions </vt:lpstr>
      <vt:lpstr>FORECAST PERFORMANCE</vt:lpstr>
      <vt:lpstr>ANALYSIS AND DISCUSSION</vt:lpstr>
      <vt:lpstr>Descriptive Statistics Of Indian Economic Indicators</vt:lpstr>
      <vt:lpstr>Box plots of the indicators</vt:lpstr>
      <vt:lpstr>PowerPoint Presentation</vt:lpstr>
      <vt:lpstr>TIME PROFILES</vt:lpstr>
      <vt:lpstr>PowerPoint Presentation</vt:lpstr>
      <vt:lpstr>PowerPoint Presentation</vt:lpstr>
      <vt:lpstr>Mann Kendal Trend Test And Kruskal-Wallis Seasonality Test</vt:lpstr>
      <vt:lpstr>Base Time Series Models </vt:lpstr>
      <vt:lpstr>RMSE</vt:lpstr>
      <vt:lpstr>Relative Range (RR)</vt:lpstr>
      <vt:lpstr>HYBRID TIME SERIES</vt:lpstr>
      <vt:lpstr>Relative Range</vt:lpstr>
      <vt:lpstr>Comparison Of Base and Hybrid Time Series Models</vt:lpstr>
      <vt:lpstr>PowerPoint Presentation</vt:lpstr>
      <vt:lpstr>Plots Of RMSE Of Bagged Models </vt:lpstr>
      <vt:lpstr>PowerPoint Presentation</vt:lpstr>
      <vt:lpstr>PowerPoint Presentation</vt:lpstr>
      <vt:lpstr>PowerPoint Presentation</vt:lpstr>
      <vt:lpstr>RMSE of Bagged Hybrid Models</vt:lpstr>
      <vt:lpstr>Relative Range</vt:lpstr>
      <vt:lpstr>CONCLUSION</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yiytuggjhh</dc:title>
  <dc:creator>Prahlad</dc:creator>
  <cp:lastModifiedBy>Prahlad</cp:lastModifiedBy>
  <cp:revision>48</cp:revision>
  <dcterms:created xsi:type="dcterms:W3CDTF">2023-09-07T04:57:21Z</dcterms:created>
  <dcterms:modified xsi:type="dcterms:W3CDTF">2023-09-07T17:24:16Z</dcterms:modified>
</cp:coreProperties>
</file>