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8" r:id="rId4"/>
  </p:sldMasterIdLst>
  <p:notesMasterIdLst>
    <p:notesMasterId r:id="rId41"/>
  </p:notesMasterIdLst>
  <p:sldIdLst>
    <p:sldId id="316" r:id="rId5"/>
    <p:sldId id="317" r:id="rId6"/>
    <p:sldId id="318" r:id="rId7"/>
    <p:sldId id="311" r:id="rId8"/>
    <p:sldId id="312" r:id="rId9"/>
    <p:sldId id="353" r:id="rId10"/>
    <p:sldId id="303" r:id="rId11"/>
    <p:sldId id="326" r:id="rId12"/>
    <p:sldId id="331" r:id="rId13"/>
    <p:sldId id="304" r:id="rId14"/>
    <p:sldId id="332" r:id="rId15"/>
    <p:sldId id="315" r:id="rId16"/>
    <p:sldId id="333" r:id="rId17"/>
    <p:sldId id="334" r:id="rId18"/>
    <p:sldId id="335" r:id="rId19"/>
    <p:sldId id="308" r:id="rId20"/>
    <p:sldId id="336" r:id="rId21"/>
    <p:sldId id="337" r:id="rId22"/>
    <p:sldId id="338" r:id="rId23"/>
    <p:sldId id="339" r:id="rId24"/>
    <p:sldId id="340" r:id="rId25"/>
    <p:sldId id="356"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4" r:id="rId39"/>
    <p:sldId id="35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08" autoAdjust="0"/>
    <p:restoredTop sz="95294" autoAdjust="0"/>
  </p:normalViewPr>
  <p:slideViewPr>
    <p:cSldViewPr snapToGrid="0">
      <p:cViewPr>
        <p:scale>
          <a:sx n="68" d="100"/>
          <a:sy n="68" d="100"/>
        </p:scale>
        <p:origin x="-907" y="-317"/>
      </p:cViewPr>
      <p:guideLst>
        <p:guide orient="horz" pos="2160"/>
        <p:guide pos="3840"/>
      </p:guideLst>
    </p:cSldViewPr>
  </p:slideViewPr>
  <p:outlineViewPr>
    <p:cViewPr>
      <p:scale>
        <a:sx n="33" d="100"/>
        <a:sy n="33" d="100"/>
      </p:scale>
      <p:origin x="0" y="1809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1/19/2024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16</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xmlns=""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xmlns=""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endParaRPr lang="en-US" dirty="0"/>
          </a:p>
        </p:txBody>
      </p:sp>
      <p:cxnSp>
        <p:nvCxnSpPr>
          <p:cNvPr id="14" name="Straight Connector 13">
            <a:extLst>
              <a:ext uri="{FF2B5EF4-FFF2-40B4-BE49-F238E27FC236}">
                <a16:creationId xmlns:a16="http://schemas.microsoft.com/office/drawing/2014/main" xmlns="" id="{5984E7FD-271C-4B10-826F-A323C479DDC9}"/>
              </a:ext>
              <a:ext uri="{C183D7F6-B498-43B3-948B-1728B52AA6E4}">
                <adec:decorative xmlns:adec="http://schemas.microsoft.com/office/drawing/2017/decorative" xmlns=""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xmlns=""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xmlns=""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xmlns=""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xmlns=""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xmlns=""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Graphic 15">
            <a:extLst>
              <a:ext uri="{FF2B5EF4-FFF2-40B4-BE49-F238E27FC236}">
                <a16:creationId xmlns:a16="http://schemas.microsoft.com/office/drawing/2014/main" xmlns="" id="{C425DB15-1B5A-4780-98B4-C0921A42F5E2}"/>
              </a:ext>
              <a:ext uri="{C183D7F6-B498-43B3-948B-1728B52AA6E4}">
                <adec:decorative xmlns:adec="http://schemas.microsoft.com/office/drawing/2017/decorative" xmlns=""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xmlns="" id="{996A2980-FE4D-41BC-9B3F-DEC465C64C2D}"/>
              </a:ext>
              <a:ext uri="{C183D7F6-B498-43B3-948B-1728B52AA6E4}">
                <adec:decorative xmlns:adec="http://schemas.microsoft.com/office/drawing/2017/decorative" xmlns=""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xmlns="" id="{2BBEE260-2DCA-4E68-9719-2D94DA7933BA}"/>
              </a:ext>
              <a:ext uri="{C183D7F6-B498-43B3-948B-1728B52AA6E4}">
                <adec:decorative xmlns:adec="http://schemas.microsoft.com/office/drawing/2017/decorative" xmlns=""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xmlns="" id="{8E95D367-78A2-47F5-B8D8-808AF3A34589}"/>
              </a:ext>
              <a:ext uri="{C183D7F6-B498-43B3-948B-1728B52AA6E4}">
                <adec:decorative xmlns:adec="http://schemas.microsoft.com/office/drawing/2017/decorative" xmlns=""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xmlns="" id="{6109EF88-13AD-41C1-97AF-8C27729818AE}"/>
              </a:ext>
              <a:ext uri="{C183D7F6-B498-43B3-948B-1728B52AA6E4}">
                <adec:decorative xmlns:adec="http://schemas.microsoft.com/office/drawing/2017/decorative" xmlns=""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xmlns="" id="{45E9990E-4826-4D59-9C78-9A4A6CA115C1}"/>
              </a:ext>
              <a:ext uri="{C183D7F6-B498-43B3-948B-1728B52AA6E4}">
                <adec:decorative xmlns:adec="http://schemas.microsoft.com/office/drawing/2017/decorative" xmlns=""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dirty="0"/>
              <a:t>Click to edit</a:t>
            </a:r>
          </a:p>
        </p:txBody>
      </p:sp>
      <p:sp>
        <p:nvSpPr>
          <p:cNvPr id="6" name="Text Placeholder 5">
            <a:extLst>
              <a:ext uri="{FF2B5EF4-FFF2-40B4-BE49-F238E27FC236}">
                <a16:creationId xmlns:a16="http://schemas.microsoft.com/office/drawing/2014/main" xmlns=""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dirty="0"/>
              <a:t>Click to edit Master text styles</a:t>
            </a:r>
          </a:p>
        </p:txBody>
      </p:sp>
      <p:sp>
        <p:nvSpPr>
          <p:cNvPr id="10" name="Picture Placeholder 9">
            <a:extLst>
              <a:ext uri="{FF2B5EF4-FFF2-40B4-BE49-F238E27FC236}">
                <a16:creationId xmlns:a16="http://schemas.microsoft.com/office/drawing/2014/main" xmlns=""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endParaRPr lang="en-US" dirty="0"/>
          </a:p>
        </p:txBody>
      </p:sp>
      <p:sp>
        <p:nvSpPr>
          <p:cNvPr id="3" name="Date Placeholder 2">
            <a:extLst>
              <a:ext uri="{FF2B5EF4-FFF2-40B4-BE49-F238E27FC236}">
                <a16:creationId xmlns:a16="http://schemas.microsoft.com/office/drawing/2014/main" xmlns="" id="{E3B730DE-0120-46E6-8D3A-600D766F15D8}"/>
              </a:ext>
            </a:extLst>
          </p:cNvPr>
          <p:cNvSpPr>
            <a:spLocks noGrp="1"/>
          </p:cNvSpPr>
          <p:nvPr>
            <p:ph type="dt" sz="half" idx="16"/>
          </p:nvPr>
        </p:nvSpPr>
        <p:spPr/>
        <p:txBody>
          <a:bodyPr/>
          <a:lstStyle>
            <a:lvl1pPr>
              <a:defRPr>
                <a:solidFill>
                  <a:schemeClr val="accent2"/>
                </a:solidFill>
              </a:defRPr>
            </a:lvl1pPr>
          </a:lstStyle>
          <a:p>
            <a:r>
              <a:rPr lang="en-US"/>
              <a:t>20xx</a:t>
            </a:r>
            <a:endParaRPr lang="en-US" dirty="0"/>
          </a:p>
        </p:txBody>
      </p:sp>
      <p:sp>
        <p:nvSpPr>
          <p:cNvPr id="4" name="Footer Placeholder 3">
            <a:extLst>
              <a:ext uri="{FF2B5EF4-FFF2-40B4-BE49-F238E27FC236}">
                <a16:creationId xmlns:a16="http://schemas.microsoft.com/office/drawing/2014/main" xmlns="" id="{24043382-22FC-496B-AEE9-278F3734E2B8}"/>
              </a:ext>
            </a:extLst>
          </p:cNvPr>
          <p:cNvSpPr>
            <a:spLocks noGrp="1"/>
          </p:cNvSpPr>
          <p:nvPr>
            <p:ph type="ftr" sz="quarter" idx="17"/>
          </p:nvPr>
        </p:nvSpPr>
        <p:spPr>
          <a:xfrm>
            <a:off x="7962190" y="623907"/>
            <a:ext cx="4114800" cy="365125"/>
          </a:xfrm>
        </p:spPr>
        <p:txBody>
          <a:bodyPr/>
          <a:lstStyle>
            <a:lvl1pPr>
              <a:defRPr>
                <a:solidFill>
                  <a:schemeClr val="accent2"/>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xmlns="" id="{C8288E7F-4AC4-4AE1-9CDB-DE61BFDA668D}"/>
              </a:ext>
            </a:extLst>
          </p:cNvPr>
          <p:cNvSpPr>
            <a:spLocks noGrp="1"/>
          </p:cNvSpPr>
          <p:nvPr>
            <p:ph type="sldNum" sz="quarter" idx="18"/>
          </p:nvPr>
        </p:nvSpPr>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dirty="0"/>
              <a:t>Click to edit</a:t>
            </a:r>
          </a:p>
        </p:txBody>
      </p:sp>
      <p:sp>
        <p:nvSpPr>
          <p:cNvPr id="24" name="Graphic 13">
            <a:extLst>
              <a:ext uri="{FF2B5EF4-FFF2-40B4-BE49-F238E27FC236}">
                <a16:creationId xmlns:a16="http://schemas.microsoft.com/office/drawing/2014/main" xmlns="" id="{EFD46DF2-E81B-4E77-B06D-F09DC585313D}"/>
              </a:ext>
              <a:ext uri="{C183D7F6-B498-43B3-948B-1728B52AA6E4}">
                <adec:decorative xmlns:adec="http://schemas.microsoft.com/office/drawing/2017/decorative" xmlns=""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xmlns="" id="{D044CC36-2EFF-44B0-90A3-986DACB7E88C}"/>
              </a:ext>
              <a:ext uri="{C183D7F6-B498-43B3-948B-1728B52AA6E4}">
                <adec:decorative xmlns:adec="http://schemas.microsoft.com/office/drawing/2017/decorative" xmlns=""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xmlns="" id="{AAA3D090-A815-4AF9-88CE-94F0B7DD36E3}"/>
              </a:ext>
              <a:ext uri="{C183D7F6-B498-43B3-948B-1728B52AA6E4}">
                <adec:decorative xmlns:adec="http://schemas.microsoft.com/office/drawing/2017/decorative" xmlns=""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xmlns=""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dirty="0"/>
              <a:t>Click to edit Master text styles</a:t>
            </a:r>
          </a:p>
        </p:txBody>
      </p:sp>
      <p:sp>
        <p:nvSpPr>
          <p:cNvPr id="17" name="Picture Placeholder 16">
            <a:extLst>
              <a:ext uri="{FF2B5EF4-FFF2-40B4-BE49-F238E27FC236}">
                <a16:creationId xmlns:a16="http://schemas.microsoft.com/office/drawing/2014/main" xmlns=""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endParaRPr lang="en-US" dirty="0"/>
          </a:p>
        </p:txBody>
      </p:sp>
      <p:sp>
        <p:nvSpPr>
          <p:cNvPr id="14" name="Picture Placeholder 13">
            <a:extLst>
              <a:ext uri="{FF2B5EF4-FFF2-40B4-BE49-F238E27FC236}">
                <a16:creationId xmlns:a16="http://schemas.microsoft.com/office/drawing/2014/main" xmlns=""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endParaRPr lang="en-US" dirty="0"/>
          </a:p>
        </p:txBody>
      </p:sp>
      <p:sp>
        <p:nvSpPr>
          <p:cNvPr id="20" name="Picture Placeholder 19">
            <a:extLst>
              <a:ext uri="{FF2B5EF4-FFF2-40B4-BE49-F238E27FC236}">
                <a16:creationId xmlns:a16="http://schemas.microsoft.com/office/drawing/2014/main" xmlns=""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endParaRPr lang="en-US" dirty="0"/>
          </a:p>
        </p:txBody>
      </p:sp>
      <p:sp>
        <p:nvSpPr>
          <p:cNvPr id="15" name="Slide Number Placeholder 8">
            <a:extLst>
              <a:ext uri="{FF2B5EF4-FFF2-40B4-BE49-F238E27FC236}">
                <a16:creationId xmlns:a16="http://schemas.microsoft.com/office/drawing/2014/main" xmlns=""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xmlns="" id="{A8ABD619-DC62-4FA6-8ABC-122A5C4B422D}"/>
              </a:ext>
              <a:ext uri="{C183D7F6-B498-43B3-948B-1728B52AA6E4}">
                <adec:decorative xmlns:adec="http://schemas.microsoft.com/office/drawing/2017/decorative" xmlns=""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xmlns="" id="{6698E82A-0F3A-4A95-B364-F76F0A493755}"/>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xmlns="" id="{04532504-F5A4-48F8-B4E9-260A94B9BDAC}"/>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DAFE17E6-924C-47EE-8164-2CD1687C753A}"/>
              </a:ext>
              <a:ext uri="{C183D7F6-B498-43B3-948B-1728B52AA6E4}">
                <adec:decorative xmlns:adec="http://schemas.microsoft.com/office/drawing/2017/decorative" xmlns=""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6572DC8-7C70-4BE2-9DB2-CFABD37F8F56}"/>
              </a:ext>
              <a:ext uri="{C183D7F6-B498-43B3-948B-1728B52AA6E4}">
                <adec:decorative xmlns:adec="http://schemas.microsoft.com/office/drawing/2017/decorative" xmlns=""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xmlns="" id="{6A9682C5-2804-43F9-B365-D5F853CEB37A}"/>
              </a:ext>
            </a:extLst>
          </p:cNvPr>
          <p:cNvSpPr>
            <a:spLocks noGrp="1"/>
          </p:cNvSpPr>
          <p:nvPr>
            <p:ph type="pic" sz="quarter" idx="10"/>
          </p:nvPr>
        </p:nvSpPr>
        <p:spPr>
          <a:xfrm>
            <a:off x="1352550" y="539750"/>
            <a:ext cx="4281488" cy="2468563"/>
          </a:xfrm>
        </p:spPr>
        <p:txBody>
          <a:bodyPr/>
          <a:lstStyle/>
          <a:p>
            <a:endParaRPr lang="en-US" dirty="0"/>
          </a:p>
        </p:txBody>
      </p:sp>
      <p:sp>
        <p:nvSpPr>
          <p:cNvPr id="23" name="Picture Placeholder 22">
            <a:extLst>
              <a:ext uri="{FF2B5EF4-FFF2-40B4-BE49-F238E27FC236}">
                <a16:creationId xmlns:a16="http://schemas.microsoft.com/office/drawing/2014/main" xmlns="" id="{1E5E2300-A2FB-4449-8855-6D21495825B0}"/>
              </a:ext>
            </a:extLst>
          </p:cNvPr>
          <p:cNvSpPr>
            <a:spLocks noGrp="1"/>
          </p:cNvSpPr>
          <p:nvPr>
            <p:ph type="pic" sz="quarter" idx="11"/>
          </p:nvPr>
        </p:nvSpPr>
        <p:spPr>
          <a:xfrm>
            <a:off x="654050" y="3835400"/>
            <a:ext cx="4281488" cy="2468563"/>
          </a:xfrm>
        </p:spPr>
        <p:txBody>
          <a:bodyPr/>
          <a:lstStyle/>
          <a:p>
            <a:endParaRPr lang="en-US" dirty="0"/>
          </a:p>
        </p:txBody>
      </p:sp>
      <p:sp>
        <p:nvSpPr>
          <p:cNvPr id="14" name="Content Placeholder 2">
            <a:extLst>
              <a:ext uri="{FF2B5EF4-FFF2-40B4-BE49-F238E27FC236}">
                <a16:creationId xmlns:a16="http://schemas.microsoft.com/office/drawing/2014/main" xmlns=""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xmlns="" id="{AB8238B2-89F4-4CBF-8949-A4979F889CE8}"/>
              </a:ext>
              <a:ext uri="{C183D7F6-B498-43B3-948B-1728B52AA6E4}">
                <adec:decorative xmlns:adec="http://schemas.microsoft.com/office/drawing/2017/decorative" xmlns=""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Date Placeholder 6">
            <a:extLst>
              <a:ext uri="{FF2B5EF4-FFF2-40B4-BE49-F238E27FC236}">
                <a16:creationId xmlns:a16="http://schemas.microsoft.com/office/drawing/2014/main" xmlns="" id="{5899A11A-FB87-441D-8F10-20485D20E770}"/>
              </a:ext>
            </a:extLst>
          </p:cNvPr>
          <p:cNvSpPr>
            <a:spLocks noGrp="1"/>
          </p:cNvSpPr>
          <p:nvPr>
            <p:ph type="dt" sz="half" idx="12"/>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24" name="Footer Placeholder 7">
            <a:extLst>
              <a:ext uri="{FF2B5EF4-FFF2-40B4-BE49-F238E27FC236}">
                <a16:creationId xmlns:a16="http://schemas.microsoft.com/office/drawing/2014/main" xmlns="" id="{58BCD522-5AD9-4F60-813E-CB3B6AEAB6E2}"/>
              </a:ext>
            </a:extLst>
          </p:cNvPr>
          <p:cNvSpPr>
            <a:spLocks noGrp="1"/>
          </p:cNvSpPr>
          <p:nvPr>
            <p:ph type="ftr" sz="quarter" idx="13"/>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25" name="Slide Number Placeholder 8">
            <a:extLst>
              <a:ext uri="{FF2B5EF4-FFF2-40B4-BE49-F238E27FC236}">
                <a16:creationId xmlns:a16="http://schemas.microsoft.com/office/drawing/2014/main" xmlns="" id="{AE30A9EF-2135-43EE-8E37-70C7EE1BCAF4}"/>
              </a:ext>
            </a:extLst>
          </p:cNvPr>
          <p:cNvSpPr>
            <a:spLocks noGrp="1"/>
          </p:cNvSpPr>
          <p:nvPr>
            <p:ph type="sldNum" sz="quarter" idx="14"/>
          </p:nvPr>
        </p:nvSpPr>
        <p:spPr>
          <a:xfrm>
            <a:off x="8610600" y="6356350"/>
            <a:ext cx="2743200" cy="365125"/>
          </a:xfrm>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xmlns="" id="{AB8238B2-89F4-4CBF-8949-A4979F889CE8}"/>
              </a:ext>
              <a:ext uri="{C183D7F6-B498-43B3-948B-1728B52AA6E4}">
                <adec:decorative xmlns:adec="http://schemas.microsoft.com/office/drawing/2017/decorative" xmlns=""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xmlns="" id="{E48A8E28-7873-4AFA-A619-0E497E0180D0}"/>
              </a:ext>
              <a:ext uri="{C183D7F6-B498-43B3-948B-1728B52AA6E4}">
                <adec:decorative xmlns:adec="http://schemas.microsoft.com/office/drawing/2017/decorative" xmlns=""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dirty="0"/>
              <a:t>Click to edit</a:t>
            </a:r>
          </a:p>
        </p:txBody>
      </p:sp>
      <p:sp>
        <p:nvSpPr>
          <p:cNvPr id="14" name="Content Placeholder 2">
            <a:extLst>
              <a:ext uri="{FF2B5EF4-FFF2-40B4-BE49-F238E27FC236}">
                <a16:creationId xmlns:a16="http://schemas.microsoft.com/office/drawing/2014/main" xmlns=""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xmlns="" id="{5EB0124E-1A8A-4EB1-A9CF-E273590B60B9}"/>
              </a:ext>
              <a:ext uri="{C183D7F6-B498-43B3-948B-1728B52AA6E4}">
                <adec:decorative xmlns:adec="http://schemas.microsoft.com/office/drawing/2017/decorative" xmlns=""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xmlns="" id="{44654EA2-A648-4219-B093-1C05AE964626}"/>
              </a:ext>
              <a:ext uri="{C183D7F6-B498-43B3-948B-1728B52AA6E4}">
                <adec:decorative xmlns:adec="http://schemas.microsoft.com/office/drawing/2017/decorative" xmlns=""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xmlns="" id="{81C0EC89-A66C-4027-8FF0-F7605B506229}"/>
              </a:ext>
              <a:ext uri="{C183D7F6-B498-43B3-948B-1728B52AA6E4}">
                <adec:decorative xmlns:adec="http://schemas.microsoft.com/office/drawing/2017/decorative" xmlns=""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7" name="Date Placeholder 6">
            <a:extLst>
              <a:ext uri="{FF2B5EF4-FFF2-40B4-BE49-F238E27FC236}">
                <a16:creationId xmlns:a16="http://schemas.microsoft.com/office/drawing/2014/main" xmlns="" id="{5B95D6AF-D6A0-4AA6-9810-97D9EBF6771A}"/>
              </a:ext>
            </a:extLst>
          </p:cNvPr>
          <p:cNvSpPr>
            <a:spLocks noGrp="1"/>
          </p:cNvSpPr>
          <p:nvPr>
            <p:ph type="dt" sz="half" idx="10"/>
          </p:nvPr>
        </p:nvSpPr>
        <p:spPr>
          <a:xfrm>
            <a:off x="5785751" y="6356350"/>
            <a:ext cx="2743200" cy="365125"/>
          </a:xfrm>
        </p:spPr>
        <p:txBody>
          <a:bodyPr/>
          <a:lstStyle>
            <a:lvl1pPr>
              <a:defRPr>
                <a:solidFill>
                  <a:schemeClr val="accent2"/>
                </a:solidFill>
              </a:defRPr>
            </a:lvl1pPr>
          </a:lstStyle>
          <a:p>
            <a:r>
              <a:rPr lang="en-US"/>
              <a:t>20xx</a:t>
            </a:r>
            <a:endParaRPr lang="en-US" dirty="0"/>
          </a:p>
        </p:txBody>
      </p:sp>
      <p:sp>
        <p:nvSpPr>
          <p:cNvPr id="8" name="Footer Placeholder 7">
            <a:extLst>
              <a:ext uri="{FF2B5EF4-FFF2-40B4-BE49-F238E27FC236}">
                <a16:creationId xmlns:a16="http://schemas.microsoft.com/office/drawing/2014/main" xmlns="" id="{A6E5DE1C-B9B3-43A2-ADC2-A1E16556824E}"/>
              </a:ext>
            </a:extLst>
          </p:cNvPr>
          <p:cNvSpPr>
            <a:spLocks noGrp="1"/>
          </p:cNvSpPr>
          <p:nvPr>
            <p:ph type="ftr" sz="quarter" idx="11"/>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9" name="Slide Number Placeholder 8">
            <a:extLst>
              <a:ext uri="{FF2B5EF4-FFF2-40B4-BE49-F238E27FC236}">
                <a16:creationId xmlns:a16="http://schemas.microsoft.com/office/drawing/2014/main" xmlns="" id="{A82333A7-2FA8-4CD0-8D5D-EE98B3E37D8F}"/>
              </a:ext>
            </a:extLst>
          </p:cNvPr>
          <p:cNvSpPr>
            <a:spLocks noGrp="1"/>
          </p:cNvSpPr>
          <p:nvPr>
            <p:ph type="sldNum" sz="quarter" idx="12"/>
          </p:nvPr>
        </p:nvSpPr>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xmlns=""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xmlns=""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r>
              <a:rPr lang="en-US" sz="2000" kern="1200" dirty="0">
                <a:solidFill>
                  <a:srgbClr val="FFFFFF"/>
                </a:solidFill>
                <a:latin typeface="+mn-lt"/>
                <a:ea typeface="+mn-ea"/>
                <a:cs typeface="+mn-cs"/>
              </a:rPr>
              <a:t>Subtitle</a:t>
            </a:r>
          </a:p>
        </p:txBody>
      </p:sp>
      <p:cxnSp>
        <p:nvCxnSpPr>
          <p:cNvPr id="6" name="Straight Connector 5">
            <a:extLst>
              <a:ext uri="{FF2B5EF4-FFF2-40B4-BE49-F238E27FC236}">
                <a16:creationId xmlns:a16="http://schemas.microsoft.com/office/drawing/2014/main" xmlns=""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xmlns=""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xmlns=""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xmlns=""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cxnSp>
        <p:nvCxnSpPr>
          <p:cNvPr id="7" name="Straight Connector 6">
            <a:extLst>
              <a:ext uri="{FF2B5EF4-FFF2-40B4-BE49-F238E27FC236}">
                <a16:creationId xmlns:a16="http://schemas.microsoft.com/office/drawing/2014/main" xmlns="" id="{5C05CAAB-DBA2-4548-AD5F-01BB97FBB207}"/>
              </a:ext>
              <a:ext uri="{C183D7F6-B498-43B3-948B-1728B52AA6E4}">
                <adec:decorative xmlns:adec="http://schemas.microsoft.com/office/drawing/2017/decorative" xmlns=""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xmlns=""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6CF8C-1EA0-4E47-AC60-CAC3B80A3C5D}"/>
              </a:ext>
            </a:extLst>
          </p:cNvPr>
          <p:cNvSpPr>
            <a:spLocks noGrp="1"/>
          </p:cNvSpPr>
          <p:nvPr>
            <p:ph type="title"/>
          </p:nvPr>
        </p:nvSpPr>
        <p:spPr/>
        <p:txBody>
          <a:bodyPr>
            <a:normAutofit/>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xmlns="" id="{628CABF8-19D8-4F3C-994F-4D35EC7A2C3E}"/>
              </a:ext>
            </a:extLst>
          </p:cNvPr>
          <p:cNvSpPr>
            <a:spLocks noGrp="1"/>
          </p:cNvSpPr>
          <p:nvPr>
            <p:ph idx="1"/>
          </p:nvPr>
        </p:nvSpPr>
        <p:spPr>
          <a:xfrm>
            <a:off x="1284395" y="1825625"/>
            <a:ext cx="1006940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xmlns=""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xmlns="" id="{5C05CAAB-DBA2-4548-AD5F-01BB97FBB207}"/>
              </a:ext>
              <a:ext uri="{C183D7F6-B498-43B3-948B-1728B52AA6E4}">
                <adec:decorative xmlns:adec="http://schemas.microsoft.com/office/drawing/2017/decorative" xmlns=""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D67D4E1F-D8DD-4ED2-8901-A47E930891B9}"/>
              </a:ext>
              <a:ext uri="{C183D7F6-B498-43B3-948B-1728B52AA6E4}">
                <adec:decorative xmlns:adec="http://schemas.microsoft.com/office/drawing/2017/decorative" xmlns=""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dirty="0"/>
              <a:t>Click to edit</a:t>
            </a:r>
          </a:p>
        </p:txBody>
      </p:sp>
      <p:sp>
        <p:nvSpPr>
          <p:cNvPr id="21" name="Picture Placeholder 20">
            <a:extLst>
              <a:ext uri="{FF2B5EF4-FFF2-40B4-BE49-F238E27FC236}">
                <a16:creationId xmlns:a16="http://schemas.microsoft.com/office/drawing/2014/main" xmlns="" id="{6A9682C5-2804-43F9-B365-D5F853CEB37A}"/>
              </a:ext>
            </a:extLst>
          </p:cNvPr>
          <p:cNvSpPr>
            <a:spLocks noGrp="1"/>
          </p:cNvSpPr>
          <p:nvPr>
            <p:ph type="pic" sz="quarter" idx="10"/>
          </p:nvPr>
        </p:nvSpPr>
        <p:spPr>
          <a:xfrm>
            <a:off x="273301" y="299507"/>
            <a:ext cx="5221620" cy="6258985"/>
          </a:xfrm>
        </p:spPr>
        <p:txBody>
          <a:bodyPr/>
          <a:lstStyle/>
          <a:p>
            <a:endParaRPr lang="en-US" dirty="0"/>
          </a:p>
        </p:txBody>
      </p:sp>
      <p:sp>
        <p:nvSpPr>
          <p:cNvPr id="20" name="Date Placeholder 3">
            <a:extLst>
              <a:ext uri="{FF2B5EF4-FFF2-40B4-BE49-F238E27FC236}">
                <a16:creationId xmlns:a16="http://schemas.microsoft.com/office/drawing/2014/main" xmlns=""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xmlns=""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xmlns="" id="{AB8238B2-89F4-4CBF-8949-A4979F889CE8}"/>
              </a:ext>
              <a:ext uri="{C183D7F6-B498-43B3-948B-1728B52AA6E4}">
                <adec:decorative xmlns:adec="http://schemas.microsoft.com/office/drawing/2017/decorative" xmlns=""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xmlns="" id="{42877BB9-EBFF-47D8-BB86-67C309ACB107}"/>
              </a:ext>
            </a:extLst>
          </p:cNvPr>
          <p:cNvSpPr>
            <a:spLocks noGrp="1"/>
          </p:cNvSpPr>
          <p:nvPr>
            <p:ph type="ftr" sz="quarter" idx="12"/>
          </p:nvPr>
        </p:nvSpPr>
        <p:spPr>
          <a:xfrm rot="16200000">
            <a:off x="9812116" y="1591485"/>
            <a:ext cx="3548094" cy="365125"/>
          </a:xfrm>
        </p:spPr>
        <p:txBody>
          <a:bodyPr/>
          <a:lstStyle>
            <a:lvl1pPr>
              <a:defRPr>
                <a:solidFill>
                  <a:schemeClr val="accent2"/>
                </a:solidFill>
              </a:defRPr>
            </a:lvl1pPr>
          </a:lstStyle>
          <a:p>
            <a:r>
              <a:rPr lang="en-US"/>
              <a:t>Sample Footer Text</a:t>
            </a:r>
            <a:endParaRPr lang="en-US" dirty="0"/>
          </a:p>
        </p:txBody>
      </p:sp>
      <p:sp>
        <p:nvSpPr>
          <p:cNvPr id="4" name="Slide Number Placeholder 3">
            <a:extLst>
              <a:ext uri="{FF2B5EF4-FFF2-40B4-BE49-F238E27FC236}">
                <a16:creationId xmlns:a16="http://schemas.microsoft.com/office/drawing/2014/main" xmlns="" id="{4F6CC749-7E8D-4AF0-B13E-80DDB47E2531}"/>
              </a:ext>
            </a:extLst>
          </p:cNvPr>
          <p:cNvSpPr>
            <a:spLocks noGrp="1"/>
          </p:cNvSpPr>
          <p:nvPr>
            <p:ph type="sldNum" sz="quarter" idx="13"/>
          </p:nvPr>
        </p:nvSpPr>
        <p:spPr/>
        <p:txBody>
          <a:bodyPr/>
          <a:lstStyle>
            <a:lvl1pPr>
              <a:defRPr>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dirty="0"/>
              <a:t>Click to edit</a:t>
            </a:r>
          </a:p>
        </p:txBody>
      </p:sp>
      <p:sp>
        <p:nvSpPr>
          <p:cNvPr id="17" name="Picture Placeholder 16">
            <a:extLst>
              <a:ext uri="{FF2B5EF4-FFF2-40B4-BE49-F238E27FC236}">
                <a16:creationId xmlns:a16="http://schemas.microsoft.com/office/drawing/2014/main" xmlns="" id="{AAB6B174-300F-4F50-A575-00A13C163585}"/>
              </a:ext>
            </a:extLst>
          </p:cNvPr>
          <p:cNvSpPr>
            <a:spLocks noGrp="1"/>
          </p:cNvSpPr>
          <p:nvPr>
            <p:ph type="pic" sz="quarter" idx="10"/>
          </p:nvPr>
        </p:nvSpPr>
        <p:spPr>
          <a:xfrm>
            <a:off x="579438" y="2006600"/>
            <a:ext cx="2286000" cy="2608263"/>
          </a:xfrm>
        </p:spPr>
        <p:txBody>
          <a:bodyPr/>
          <a:lstStyle/>
          <a:p>
            <a:endParaRPr lang="en-US" dirty="0"/>
          </a:p>
        </p:txBody>
      </p:sp>
      <p:sp>
        <p:nvSpPr>
          <p:cNvPr id="18" name="Picture Placeholder 16">
            <a:extLst>
              <a:ext uri="{FF2B5EF4-FFF2-40B4-BE49-F238E27FC236}">
                <a16:creationId xmlns:a16="http://schemas.microsoft.com/office/drawing/2014/main" xmlns="" id="{74E96A81-148E-486F-BEFA-3D3FDB0B412F}"/>
              </a:ext>
            </a:extLst>
          </p:cNvPr>
          <p:cNvSpPr>
            <a:spLocks noGrp="1"/>
          </p:cNvSpPr>
          <p:nvPr>
            <p:ph type="pic" sz="quarter" idx="11"/>
          </p:nvPr>
        </p:nvSpPr>
        <p:spPr>
          <a:xfrm>
            <a:off x="3494908" y="2006380"/>
            <a:ext cx="2286000" cy="2608263"/>
          </a:xfrm>
        </p:spPr>
        <p:txBody>
          <a:bodyPr/>
          <a:lstStyle/>
          <a:p>
            <a:endParaRPr lang="en-US" dirty="0"/>
          </a:p>
        </p:txBody>
      </p:sp>
      <p:sp>
        <p:nvSpPr>
          <p:cNvPr id="19" name="Picture Placeholder 16">
            <a:extLst>
              <a:ext uri="{FF2B5EF4-FFF2-40B4-BE49-F238E27FC236}">
                <a16:creationId xmlns:a16="http://schemas.microsoft.com/office/drawing/2014/main" xmlns="" id="{17F02522-1BD4-4AC9-BBCB-05010ECC0A8B}"/>
              </a:ext>
            </a:extLst>
          </p:cNvPr>
          <p:cNvSpPr>
            <a:spLocks noGrp="1"/>
          </p:cNvSpPr>
          <p:nvPr>
            <p:ph type="pic" sz="quarter" idx="12"/>
          </p:nvPr>
        </p:nvSpPr>
        <p:spPr>
          <a:xfrm>
            <a:off x="6410378" y="2015722"/>
            <a:ext cx="2286000" cy="2608263"/>
          </a:xfrm>
        </p:spPr>
        <p:txBody>
          <a:bodyPr/>
          <a:lstStyle/>
          <a:p>
            <a:endParaRPr lang="en-US" dirty="0"/>
          </a:p>
        </p:txBody>
      </p:sp>
      <p:sp>
        <p:nvSpPr>
          <p:cNvPr id="20" name="Picture Placeholder 16">
            <a:extLst>
              <a:ext uri="{FF2B5EF4-FFF2-40B4-BE49-F238E27FC236}">
                <a16:creationId xmlns:a16="http://schemas.microsoft.com/office/drawing/2014/main" xmlns="" id="{E961DC1B-263A-48A8-89E6-541AC356E525}"/>
              </a:ext>
            </a:extLst>
          </p:cNvPr>
          <p:cNvSpPr>
            <a:spLocks noGrp="1"/>
          </p:cNvSpPr>
          <p:nvPr>
            <p:ph type="pic" sz="quarter" idx="13"/>
          </p:nvPr>
        </p:nvSpPr>
        <p:spPr>
          <a:xfrm>
            <a:off x="9327276" y="2006379"/>
            <a:ext cx="2286000" cy="2608263"/>
          </a:xfrm>
        </p:spPr>
        <p:txBody>
          <a:bodyPr/>
          <a:lstStyle/>
          <a:p>
            <a:endParaRPr lang="en-US" dirty="0"/>
          </a:p>
        </p:txBody>
      </p:sp>
      <p:sp>
        <p:nvSpPr>
          <p:cNvPr id="21" name="Text Placeholder 27">
            <a:extLst>
              <a:ext uri="{FF2B5EF4-FFF2-40B4-BE49-F238E27FC236}">
                <a16:creationId xmlns:a16="http://schemas.microsoft.com/office/drawing/2014/main" xmlns=""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xmlns=""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3" name="Text Placeholder 27">
            <a:extLst>
              <a:ext uri="{FF2B5EF4-FFF2-40B4-BE49-F238E27FC236}">
                <a16:creationId xmlns:a16="http://schemas.microsoft.com/office/drawing/2014/main" xmlns=""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xmlns=""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5" name="Text Placeholder 27">
            <a:extLst>
              <a:ext uri="{FF2B5EF4-FFF2-40B4-BE49-F238E27FC236}">
                <a16:creationId xmlns:a16="http://schemas.microsoft.com/office/drawing/2014/main" xmlns=""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xmlns=""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27" name="Text Placeholder 27">
            <a:extLst>
              <a:ext uri="{FF2B5EF4-FFF2-40B4-BE49-F238E27FC236}">
                <a16:creationId xmlns:a16="http://schemas.microsoft.com/office/drawing/2014/main" xmlns=""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xmlns=""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dirty="0"/>
              <a:t>Click to edit</a:t>
            </a:r>
          </a:p>
        </p:txBody>
      </p:sp>
      <p:sp>
        <p:nvSpPr>
          <p:cNvPr id="3" name="Date Placeholder 2">
            <a:extLst>
              <a:ext uri="{FF2B5EF4-FFF2-40B4-BE49-F238E27FC236}">
                <a16:creationId xmlns:a16="http://schemas.microsoft.com/office/drawing/2014/main" xmlns="" id="{E1F25ADF-BF1A-41A4-8F03-96470F6D079B}"/>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xmlns="" id="{08C25E53-C87A-4194-B265-1AC2B8E754D8}"/>
              </a:ext>
            </a:extLst>
          </p:cNvPr>
          <p:cNvSpPr>
            <a:spLocks noGrp="1"/>
          </p:cNvSpPr>
          <p:nvPr>
            <p:ph type="ftr" sz="quarter" idx="26"/>
          </p:nvPr>
        </p:nvSpPr>
        <p:spPr>
          <a:xfrm>
            <a:off x="8505756"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xmlns="" id="{999E8DA8-8512-47B3-8251-03433D6EA255}"/>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F057AE-3B3B-4261-B912-BF9EB9A58C36}"/>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xmlns=""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xmlns=""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xmlns="" id="{160F34ED-DA60-4CC2-B735-B0EC5D9FEA35}"/>
              </a:ext>
              <a:ext uri="{C183D7F6-B498-43B3-948B-1728B52AA6E4}">
                <adec:decorative xmlns:adec="http://schemas.microsoft.com/office/drawing/2017/decorative" xmlns=""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xmlns="" id="{AF89E921-750A-4005-BEC2-04B9514B2D76}"/>
              </a:ext>
              <a:ext uri="{C183D7F6-B498-43B3-948B-1728B52AA6E4}">
                <adec:decorative xmlns:adec="http://schemas.microsoft.com/office/drawing/2017/decorative" xmlns=""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xmlns="" id="{3B378915-E570-47AE-8F85-FB8ED4A6CC72}"/>
              </a:ext>
              <a:ext uri="{C183D7F6-B498-43B3-948B-1728B52AA6E4}">
                <adec:decorative xmlns:adec="http://schemas.microsoft.com/office/drawing/2017/decorative" xmlns=""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xmlns="" id="{3AF1E926-D68F-4DC8-9F6D-C2C1576F92E5}"/>
              </a:ext>
              <a:ext uri="{C183D7F6-B498-43B3-948B-1728B52AA6E4}">
                <adec:decorative xmlns:adec="http://schemas.microsoft.com/office/drawing/2017/decorative" xmlns=""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xmlns=""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dt="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6.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2.xml"/><Relationship Id="rId4" Type="http://schemas.openxmlformats.org/officeDocument/2006/relationships/image" Target="../media/image35.jpeg"/></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E4F1D-F101-4E88-9698-51D314EF2EB5}"/>
              </a:ext>
            </a:extLst>
          </p:cNvPr>
          <p:cNvSpPr>
            <a:spLocks noGrp="1"/>
          </p:cNvSpPr>
          <p:nvPr>
            <p:ph type="title"/>
          </p:nvPr>
        </p:nvSpPr>
        <p:spPr>
          <a:xfrm>
            <a:off x="619125" y="790576"/>
            <a:ext cx="4495800" cy="3381374"/>
          </a:xfrm>
        </p:spPr>
        <p:txBody>
          <a:bodyPr>
            <a:normAutofit/>
          </a:bodyPr>
          <a:lstStyle/>
          <a:p>
            <a:pPr algn="ctr"/>
            <a:r>
              <a:rPr lang="en-US" sz="4000" dirty="0"/>
              <a:t>Robotics Systems</a:t>
            </a:r>
          </a:p>
        </p:txBody>
      </p:sp>
      <p:sp>
        <p:nvSpPr>
          <p:cNvPr id="3" name="Subtitle 2">
            <a:extLst>
              <a:ext uri="{FF2B5EF4-FFF2-40B4-BE49-F238E27FC236}">
                <a16:creationId xmlns:a16="http://schemas.microsoft.com/office/drawing/2014/main" xmlns="" id="{92726762-2B23-4F53-9DBB-96441A2A51BB}"/>
              </a:ext>
            </a:extLst>
          </p:cNvPr>
          <p:cNvSpPr>
            <a:spLocks noGrp="1"/>
          </p:cNvSpPr>
          <p:nvPr>
            <p:ph type="subTitle" idx="1"/>
          </p:nvPr>
        </p:nvSpPr>
        <p:spPr>
          <a:xfrm>
            <a:off x="793159" y="4448175"/>
            <a:ext cx="4076458" cy="1712475"/>
          </a:xfrm>
        </p:spPr>
        <p:txBody>
          <a:bodyPr>
            <a:normAutofit fontScale="85000" lnSpcReduction="20000"/>
          </a:bodyPr>
          <a:lstStyle/>
          <a:p>
            <a:pPr algn="ctr"/>
            <a:r>
              <a:rPr lang="en-US" dirty="0" smtClean="0"/>
              <a:t>P</a:t>
            </a:r>
            <a:r>
              <a:rPr lang="en-US" b="1" dirty="0" smtClean="0"/>
              <a:t>resentation</a:t>
            </a:r>
            <a:r>
              <a:rPr lang="en-US" b="1" dirty="0"/>
              <a:t> </a:t>
            </a:r>
            <a:r>
              <a:rPr lang="en-US" dirty="0" smtClean="0"/>
              <a:t>By</a:t>
            </a:r>
            <a:r>
              <a:rPr lang="en-US" dirty="0"/>
              <a:t>:</a:t>
            </a:r>
          </a:p>
          <a:p>
            <a:pPr algn="ctr"/>
            <a:r>
              <a:rPr lang="en-US" b="1" dirty="0"/>
              <a:t>Adham Abdelmohsen </a:t>
            </a:r>
            <a:endParaRPr lang="ar-SA" b="1" dirty="0"/>
          </a:p>
          <a:p>
            <a:pPr algn="ctr"/>
            <a:r>
              <a:rPr lang="en-US" b="1" dirty="0"/>
              <a:t>Elzewel</a:t>
            </a:r>
          </a:p>
          <a:p>
            <a:pPr algn="ctr"/>
            <a:r>
              <a:rPr lang="en-US" dirty="0"/>
              <a:t>Supervised By:</a:t>
            </a:r>
          </a:p>
          <a:p>
            <a:pPr algn="ctr"/>
            <a:r>
              <a:rPr lang="en-US" b="1" i="1" dirty="0"/>
              <a:t>Prof.Dr. Ahmed Hweidi</a:t>
            </a:r>
            <a:endParaRPr lang="en-US" dirty="0"/>
          </a:p>
          <a:p>
            <a:pPr algn="ctr"/>
            <a:endParaRPr lang="en-US" dirty="0"/>
          </a:p>
        </p:txBody>
      </p:sp>
      <p:pic>
        <p:nvPicPr>
          <p:cNvPr id="6" name="image2.png" descr="Logo, company name  Description automatically generated"/>
          <p:cNvPicPr/>
          <p:nvPr/>
        </p:nvPicPr>
        <p:blipFill>
          <a:blip r:embed="rId2" cstate="print">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193040" y="156845"/>
            <a:ext cx="1404620" cy="1267460"/>
          </a:xfrm>
          <a:prstGeom prst="rect">
            <a:avLst/>
          </a:prstGeom>
          <a:ln>
            <a:noFill/>
          </a:ln>
          <a:effectLst>
            <a:outerShdw blurRad="292100" dist="139700" dir="2700000" algn="tl" rotWithShape="0">
              <a:srgbClr val="333333">
                <a:alpha val="65000"/>
              </a:srgbClr>
            </a:outerShdw>
          </a:effectLst>
        </p:spPr>
      </p:pic>
      <p:pic>
        <p:nvPicPr>
          <p:cNvPr id="7" name="image1.png"/>
          <p:cNvPicPr/>
          <p:nvPr/>
        </p:nvPicPr>
        <p:blipFill>
          <a:blip r:embed="rId4" cstate="print">
            <a:extLst>
              <a:ext uri="{BEBA8EAE-BF5A-486C-A8C5-ECC9F3942E4B}">
                <a14:imgProps xmlns:a14="http://schemas.microsoft.com/office/drawing/2010/main">
                  <a14:imgLayer r:embed="rId5">
                    <a14:imgEffect>
                      <a14:saturation sat="200000"/>
                    </a14:imgEffect>
                  </a14:imgLayer>
                </a14:imgProps>
              </a:ext>
            </a:extLst>
          </a:blip>
          <a:stretch>
            <a:fillRect/>
          </a:stretch>
        </p:blipFill>
        <p:spPr>
          <a:xfrm>
            <a:off x="4239895" y="156845"/>
            <a:ext cx="1265555" cy="1203325"/>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145415" y="1834634"/>
            <a:ext cx="5360035" cy="954107"/>
          </a:xfrm>
          <a:prstGeom prst="rect">
            <a:avLst/>
          </a:prstGeom>
        </p:spPr>
        <p:txBody>
          <a:bodyPr wrap="square">
            <a:spAutoFit/>
          </a:bodyPr>
          <a:lstStyle/>
          <a:p>
            <a:pPr algn="ctr"/>
            <a:r>
              <a:rPr lang="en-US" sz="2800" b="1" dirty="0">
                <a:solidFill>
                  <a:schemeClr val="bg1"/>
                </a:solidFill>
                <a:latin typeface="+mj-lt"/>
              </a:rPr>
              <a:t>Mechatronics Engineering department</a:t>
            </a:r>
            <a:endParaRPr lang="en-US" sz="2800" dirty="0">
              <a:solidFill>
                <a:schemeClr val="bg1"/>
              </a:solidFill>
              <a:latin typeface="+mj-lt"/>
            </a:endParaRPr>
          </a:p>
        </p:txBody>
      </p:sp>
      <p:pic>
        <p:nvPicPr>
          <p:cNvPr id="11" name="Picture Placeholder 10"/>
          <p:cNvPicPr>
            <a:picLocks noGrp="1" noChangeAspect="1"/>
          </p:cNvPicPr>
          <p:nvPr>
            <p:ph type="pic" sz="quarter" idx="13"/>
          </p:nvPr>
        </p:nvPicPr>
        <p:blipFill rotWithShape="1">
          <a:blip r:embed="rId6">
            <a:extLst>
              <a:ext uri="{28A0092B-C50C-407E-A947-70E740481C1C}">
                <a14:useLocalDpi xmlns:a14="http://schemas.microsoft.com/office/drawing/2010/main" val="0"/>
              </a:ext>
            </a:extLst>
          </a:blip>
          <a:srcRect l="45581" t="5891" r="15426" b="11782"/>
          <a:stretch/>
        </p:blipFill>
        <p:spPr>
          <a:xfrm>
            <a:off x="5869459" y="0"/>
            <a:ext cx="6322541" cy="6203092"/>
          </a:xfrm>
        </p:spPr>
      </p:pic>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CDA59-55A0-4EA5-B3E4-646D1D3B4CEB}"/>
              </a:ext>
            </a:extLst>
          </p:cNvPr>
          <p:cNvSpPr>
            <a:spLocks noGrp="1"/>
          </p:cNvSpPr>
          <p:nvPr>
            <p:ph type="title"/>
          </p:nvPr>
        </p:nvSpPr>
        <p:spPr>
          <a:xfrm>
            <a:off x="867340" y="2208628"/>
            <a:ext cx="4434721" cy="2202953"/>
          </a:xfrm>
        </p:spPr>
        <p:txBody>
          <a:bodyPr>
            <a:normAutofit fontScale="90000"/>
          </a:bodyPr>
          <a:lstStyle/>
          <a:p>
            <a:r>
              <a:rPr lang="en-US" dirty="0"/>
              <a:t>Challenges </a:t>
            </a:r>
            <a:br>
              <a:rPr lang="en-US" dirty="0"/>
            </a:br>
            <a:r>
              <a:rPr lang="en-US" dirty="0"/>
              <a:t>&amp; </a:t>
            </a:r>
            <a:br>
              <a:rPr lang="en-US" dirty="0"/>
            </a:br>
            <a:r>
              <a:rPr lang="en-US" dirty="0"/>
              <a:t>Limitations in Robotic Systems</a:t>
            </a:r>
          </a:p>
        </p:txBody>
      </p:sp>
      <p:sp>
        <p:nvSpPr>
          <p:cNvPr id="4" name="Content Placeholder 3">
            <a:extLst>
              <a:ext uri="{FF2B5EF4-FFF2-40B4-BE49-F238E27FC236}">
                <a16:creationId xmlns:a16="http://schemas.microsoft.com/office/drawing/2014/main" xmlns="" id="{1FE9CB6C-6FF8-4B8C-9B41-2DDD39B25DE3}"/>
              </a:ext>
            </a:extLst>
          </p:cNvPr>
          <p:cNvSpPr>
            <a:spLocks noGrp="1"/>
          </p:cNvSpPr>
          <p:nvPr>
            <p:ph idx="1"/>
          </p:nvPr>
        </p:nvSpPr>
        <p:spPr>
          <a:xfrm>
            <a:off x="6624987" y="2877214"/>
            <a:ext cx="4518504" cy="3068733"/>
          </a:xfrm>
        </p:spPr>
        <p:txBody>
          <a:bodyPr>
            <a:normAutofit fontScale="25000" lnSpcReduction="20000"/>
          </a:bodyPr>
          <a:lstStyle/>
          <a:p>
            <a:pPr marL="457200" indent="-457200">
              <a:buFont typeface="+mj-lt"/>
              <a:buAutoNum type="arabicPeriod"/>
            </a:pPr>
            <a:r>
              <a:rPr lang="en-US" sz="7200" b="1" dirty="0"/>
              <a:t>Cost.</a:t>
            </a:r>
          </a:p>
          <a:p>
            <a:pPr marL="457200" indent="-457200">
              <a:buFont typeface="+mj-lt"/>
              <a:buAutoNum type="arabicPeriod"/>
            </a:pPr>
            <a:r>
              <a:rPr lang="en-US" sz="7200" b="1" dirty="0"/>
              <a:t>Ethical Considerations</a:t>
            </a:r>
          </a:p>
          <a:p>
            <a:pPr marL="457200" indent="-457200">
              <a:buFont typeface="+mj-lt"/>
              <a:buAutoNum type="arabicPeriod"/>
            </a:pPr>
            <a:r>
              <a:rPr lang="en-US" sz="7200" b="1" dirty="0"/>
              <a:t>Technical Limitations.</a:t>
            </a:r>
          </a:p>
          <a:p>
            <a:pPr marL="457200" indent="-457200">
              <a:buFont typeface="+mj-lt"/>
              <a:buAutoNum type="arabicPeriod"/>
            </a:pPr>
            <a:r>
              <a:rPr lang="en-US" sz="7200" b="1" dirty="0"/>
              <a:t>Safety Concerns.</a:t>
            </a:r>
          </a:p>
          <a:p>
            <a:pPr marL="457200" indent="-457200">
              <a:buFont typeface="+mj-lt"/>
              <a:buAutoNum type="arabicPeriod"/>
            </a:pPr>
            <a:r>
              <a:rPr lang="en-US" sz="7200" b="1" dirty="0"/>
              <a:t>Lack of Standardization.</a:t>
            </a:r>
          </a:p>
          <a:p>
            <a:pPr marL="457200" indent="-457200">
              <a:buFont typeface="+mj-lt"/>
              <a:buAutoNum type="arabicPeriod"/>
            </a:pPr>
            <a:r>
              <a:rPr lang="en-US" sz="7200" b="1" dirty="0"/>
              <a:t>Human-Robot Interaction</a:t>
            </a:r>
            <a:r>
              <a:rPr lang="en-US" sz="7200" dirty="0"/>
              <a:t>.</a:t>
            </a:r>
            <a:endParaRPr lang="ar-SA" sz="7200" dirty="0"/>
          </a:p>
          <a:p>
            <a:pPr marL="457200" indent="-457200">
              <a:buFont typeface="+mj-lt"/>
              <a:buAutoNum type="arabicPeriod"/>
            </a:pPr>
            <a:r>
              <a:rPr lang="ar-SA" sz="7200" b="1" dirty="0"/>
              <a:t>Inflexibleity</a:t>
            </a:r>
          </a:p>
          <a:p>
            <a:endParaRPr lang="ar-SA" dirty="0"/>
          </a:p>
          <a:p>
            <a:pPr algn="ctr"/>
            <a:endParaRPr lang="en-US" dirty="0"/>
          </a:p>
        </p:txBody>
      </p:sp>
      <p:sp>
        <p:nvSpPr>
          <p:cNvPr id="20" name="Slide Number Placeholder 19">
            <a:extLst>
              <a:ext uri="{FF2B5EF4-FFF2-40B4-BE49-F238E27FC236}">
                <a16:creationId xmlns:a16="http://schemas.microsoft.com/office/drawing/2014/main" xmlns="" id="{3FDE1686-8C52-4216-8F1E-E679435C618A}"/>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
        <p:nvSpPr>
          <p:cNvPr id="5" name="Text Placeholder 4">
            <a:extLst>
              <a:ext uri="{FF2B5EF4-FFF2-40B4-BE49-F238E27FC236}">
                <a16:creationId xmlns:a16="http://schemas.microsoft.com/office/drawing/2014/main" xmlns="" id="{2347FB98-C049-45C5-86B4-4CF44B247B2C}"/>
              </a:ext>
            </a:extLst>
          </p:cNvPr>
          <p:cNvSpPr>
            <a:spLocks noGrp="1"/>
          </p:cNvSpPr>
          <p:nvPr>
            <p:ph type="body" sz="quarter" idx="4294967295"/>
          </p:nvPr>
        </p:nvSpPr>
        <p:spPr>
          <a:xfrm>
            <a:off x="6019006" y="287664"/>
            <a:ext cx="5730466" cy="1690234"/>
          </a:xfrm>
        </p:spPr>
        <p:txBody>
          <a:bodyPr>
            <a:noAutofit/>
          </a:bodyPr>
          <a:lstStyle/>
          <a:p>
            <a:pPr marL="0" indent="0">
              <a:lnSpc>
                <a:spcPct val="120000"/>
              </a:lnSpc>
              <a:buNone/>
            </a:pPr>
            <a:r>
              <a:rPr lang="en-US" sz="1600" b="1" dirty="0"/>
              <a:t>While robotic systems continue to advance at a rapid pace, they face a myriad of challenges and limitations that impact their widespread adoption and effectiveness</a:t>
            </a:r>
            <a:r>
              <a:rPr lang="ar-SA" sz="1600" b="1" dirty="0"/>
              <a:t>.</a:t>
            </a:r>
          </a:p>
          <a:p>
            <a:pPr marL="0" indent="0">
              <a:lnSpc>
                <a:spcPct val="120000"/>
              </a:lnSpc>
              <a:buNone/>
            </a:pPr>
            <a:r>
              <a:rPr lang="ar-SA" sz="1600" b="1" dirty="0"/>
              <a:t>They are more challenging to train than humans, require high investment and maintenance costs, and pose safety concerns.</a:t>
            </a:r>
            <a:endParaRPr lang="en-US" sz="1600" b="1" dirty="0"/>
          </a:p>
        </p:txBody>
      </p:sp>
    </p:spTree>
    <p:extLst>
      <p:ext uri="{BB962C8B-B14F-4D97-AF65-F5344CB8AC3E}">
        <p14:creationId xmlns:p14="http://schemas.microsoft.com/office/powerpoint/2010/main" val="3124766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5"/>
          <p:cNvSpPr>
            <a:spLocks noGrp="1"/>
          </p:cNvSpPr>
          <p:nvPr>
            <p:ph type="title"/>
          </p:nvPr>
        </p:nvSpPr>
        <p:spPr>
          <a:xfrm>
            <a:off x="295340" y="858891"/>
            <a:ext cx="6203853" cy="1688123"/>
          </a:xfrm>
        </p:spPr>
        <p:txBody>
          <a:bodyPr/>
          <a:lstStyle/>
          <a:p>
            <a:r>
              <a:rPr lang="en-US" sz="4800" dirty="0"/>
              <a:t>Applications of Robotic Systems</a:t>
            </a:r>
            <a:endParaRPr lang="ar-EG" sz="4800" dirty="0"/>
          </a:p>
        </p:txBody>
      </p:sp>
      <p:sp>
        <p:nvSpPr>
          <p:cNvPr id="8" name="عنصر نائب للنص 7"/>
          <p:cNvSpPr>
            <a:spLocks noGrp="1"/>
          </p:cNvSpPr>
          <p:nvPr>
            <p:ph type="body" idx="14"/>
          </p:nvPr>
        </p:nvSpPr>
        <p:spPr>
          <a:xfrm>
            <a:off x="1156437" y="2280787"/>
            <a:ext cx="6936855" cy="3984548"/>
          </a:xfrm>
        </p:spPr>
        <p:txBody>
          <a:bodyPr>
            <a:normAutofit/>
          </a:bodyPr>
          <a:lstStyle/>
          <a:p>
            <a:pPr marL="342900" indent="-342900">
              <a:buFont typeface="Arial" panose="020B0604020202020204" pitchFamily="34" charset="0"/>
              <a:buChar char="•"/>
            </a:pPr>
            <a:r>
              <a:rPr lang="ar-SA" b="1" dirty="0"/>
              <a:t>Manufacturing and Industrial Automation. 
Healthcare and Medical  Robotics.
Agriculture
Space Exploration.
Logistics and Warehousing
Service and Hospitality.
Autonomous Vehicles.
Education and Research </a:t>
            </a:r>
            <a:endParaRPr lang="en-US" b="1" dirty="0"/>
          </a:p>
        </p:txBody>
      </p:sp>
      <p:sp>
        <p:nvSpPr>
          <p:cNvPr id="5" name="عنصر نائب لرقم الشريحة 4"/>
          <p:cNvSpPr>
            <a:spLocks noGrp="1"/>
          </p:cNvSpPr>
          <p:nvPr>
            <p:ph type="sldNum" sz="quarter" idx="4294967295"/>
          </p:nvPr>
        </p:nvSpPr>
        <p:spPr>
          <a:xfrm>
            <a:off x="9448800" y="6356350"/>
            <a:ext cx="2743200" cy="365125"/>
          </a:xfrm>
        </p:spPr>
        <p:txBody>
          <a:bodyPr/>
          <a:lstStyle/>
          <a:p>
            <a:fld id="{294A09A9-5501-47C1-A89A-A340965A2BE2}" type="slidenum">
              <a:rPr lang="en-US" smtClean="0"/>
              <a:pPr/>
              <a:t>11</a:t>
            </a:fld>
            <a:endParaRPr lang="en-US" dirty="0"/>
          </a:p>
        </p:txBody>
      </p:sp>
      <p:pic>
        <p:nvPicPr>
          <p:cNvPr id="7" name="Picture 6">
            <a:extLst>
              <a:ext uri="{FF2B5EF4-FFF2-40B4-BE49-F238E27FC236}">
                <a16:creationId xmlns:a16="http://schemas.microsoft.com/office/drawing/2014/main" xmlns="" id="{9A3377F3-5D79-71D5-2BCD-3328B8291317}"/>
              </a:ext>
            </a:extLst>
          </p:cNvPr>
          <p:cNvPicPr>
            <a:picLocks noChangeAspect="1"/>
          </p:cNvPicPr>
          <p:nvPr/>
        </p:nvPicPr>
        <p:blipFill>
          <a:blip r:embed="rId2"/>
          <a:stretch>
            <a:fillRect/>
          </a:stretch>
        </p:blipFill>
        <p:spPr>
          <a:xfrm>
            <a:off x="6743292" y="1180860"/>
            <a:ext cx="5189962" cy="5084475"/>
          </a:xfrm>
          <a:prstGeom prst="rect">
            <a:avLst/>
          </a:prstGeom>
        </p:spPr>
      </p:pic>
    </p:spTree>
    <p:extLst>
      <p:ext uri="{BB962C8B-B14F-4D97-AF65-F5344CB8AC3E}">
        <p14:creationId xmlns:p14="http://schemas.microsoft.com/office/powerpoint/2010/main" val="28147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34E3E26E-714B-4B44-A67B-0189BC68DBDE}"/>
              </a:ext>
            </a:extLst>
          </p:cNvPr>
          <p:cNvSpPr>
            <a:spLocks noGrp="1"/>
          </p:cNvSpPr>
          <p:nvPr>
            <p:ph type="title"/>
          </p:nvPr>
        </p:nvSpPr>
        <p:spPr>
          <a:xfrm>
            <a:off x="1456792" y="688716"/>
            <a:ext cx="9278415" cy="1970078"/>
          </a:xfrm>
        </p:spPr>
        <p:txBody>
          <a:bodyPr>
            <a:noAutofit/>
          </a:bodyPr>
          <a:lstStyle/>
          <a:p>
            <a:r>
              <a:rPr lang="en-US" dirty="0"/>
              <a:t>Impact </a:t>
            </a:r>
            <a:r>
              <a:rPr lang="ar-SA" dirty="0"/>
              <a:t>of Robotics </a:t>
            </a:r>
            <a:r>
              <a:rPr lang="en-US" dirty="0"/>
              <a:t>o</a:t>
            </a:r>
            <a:r>
              <a:rPr lang="ar-SA" dirty="0"/>
              <a:t>n </a:t>
            </a:r>
            <a:r>
              <a:rPr lang="en-US" dirty="0"/>
              <a:t>Society</a:t>
            </a:r>
          </a:p>
        </p:txBody>
      </p:sp>
      <p:sp>
        <p:nvSpPr>
          <p:cNvPr id="21" name="Text Placeholder 20">
            <a:extLst>
              <a:ext uri="{FF2B5EF4-FFF2-40B4-BE49-F238E27FC236}">
                <a16:creationId xmlns:a16="http://schemas.microsoft.com/office/drawing/2014/main" xmlns="" id="{B6526616-F706-4249-9A7C-EA3985ED9757}"/>
              </a:ext>
            </a:extLst>
          </p:cNvPr>
          <p:cNvSpPr>
            <a:spLocks noGrp="1"/>
          </p:cNvSpPr>
          <p:nvPr>
            <p:ph type="body" sz="quarter" idx="15"/>
          </p:nvPr>
        </p:nvSpPr>
        <p:spPr>
          <a:xfrm>
            <a:off x="1938996" y="2895380"/>
            <a:ext cx="8314006" cy="3643532"/>
          </a:xfrm>
        </p:spPr>
        <p:txBody>
          <a:bodyPr/>
          <a:lstStyle/>
          <a:p>
            <a:r>
              <a:rPr lang="en-US" b="1" dirty="0"/>
              <a:t>The widespread integration of robotic systems into society has profound implications across various facets of human life. </a:t>
            </a:r>
          </a:p>
          <a:p>
            <a:r>
              <a:rPr lang="en-US" b="1" dirty="0"/>
              <a:t>1.Workforce Changes.</a:t>
            </a:r>
          </a:p>
          <a:p>
            <a:r>
              <a:rPr lang="en-US" b="1" dirty="0"/>
              <a:t>2.Economic Dynamics.</a:t>
            </a:r>
          </a:p>
          <a:p>
            <a:r>
              <a:rPr lang="en-US" b="1" dirty="0"/>
              <a:t>3.Ethical Considerations.</a:t>
            </a:r>
          </a:p>
          <a:p>
            <a:r>
              <a:rPr lang="en-US" b="1" dirty="0"/>
              <a:t>4.Education and Skills Development.</a:t>
            </a:r>
          </a:p>
          <a:p>
            <a:r>
              <a:rPr lang="en-US" b="1" dirty="0"/>
              <a:t>5.Accessibility and Inclusion.</a:t>
            </a:r>
          </a:p>
          <a:p>
            <a:r>
              <a:rPr lang="en-US" b="1" dirty="0"/>
              <a:t>6.Ethical Use of AI.</a:t>
            </a:r>
          </a:p>
          <a:p>
            <a:endParaRPr lang="en-US" dirty="0"/>
          </a:p>
        </p:txBody>
      </p:sp>
      <p:sp>
        <p:nvSpPr>
          <p:cNvPr id="3" name="Slide Number Placeholder 2">
            <a:extLst>
              <a:ext uri="{FF2B5EF4-FFF2-40B4-BE49-F238E27FC236}">
                <a16:creationId xmlns:a16="http://schemas.microsoft.com/office/drawing/2014/main" xmlns="" id="{82BE0C56-F728-48E3-899F-638D9647234F}"/>
              </a:ext>
            </a:extLst>
          </p:cNvPr>
          <p:cNvSpPr>
            <a:spLocks noGrp="1"/>
          </p:cNvSpPr>
          <p:nvPr>
            <p:ph type="sldNum" sz="quarter" idx="18"/>
          </p:nvPr>
        </p:nvSpPr>
        <p:spPr>
          <a:xfrm>
            <a:off x="8610600" y="6356350"/>
            <a:ext cx="2743200"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28707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عنصر نائب للصورة 2"/>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97" r="86" b="7355"/>
          <a:stretch/>
        </p:blipFill>
        <p:spPr>
          <a:xfrm>
            <a:off x="4328041" y="652939"/>
            <a:ext cx="7415784" cy="4725705"/>
          </a:xfrm>
        </p:spPr>
      </p:pic>
      <p:sp>
        <p:nvSpPr>
          <p:cNvPr id="5" name="عنصر نائب لرقم الشريحة 4"/>
          <p:cNvSpPr>
            <a:spLocks noGrp="1"/>
          </p:cNvSpPr>
          <p:nvPr>
            <p:ph type="sldNum" sz="quarter" idx="4294967295"/>
          </p:nvPr>
        </p:nvSpPr>
        <p:spPr>
          <a:xfrm>
            <a:off x="9448800" y="6356350"/>
            <a:ext cx="2743200" cy="365125"/>
          </a:xfrm>
        </p:spPr>
        <p:txBody>
          <a:bodyPr/>
          <a:lstStyle/>
          <a:p>
            <a:fld id="{294A09A9-5501-47C1-A89A-A340965A2BE2}" type="slidenum">
              <a:rPr lang="en-US" smtClean="0"/>
              <a:pPr/>
              <a:t>13</a:t>
            </a:fld>
            <a:endParaRPr lang="en-US" dirty="0"/>
          </a:p>
        </p:txBody>
      </p:sp>
      <p:sp>
        <p:nvSpPr>
          <p:cNvPr id="2" name="TextBox 1">
            <a:extLst>
              <a:ext uri="{FF2B5EF4-FFF2-40B4-BE49-F238E27FC236}">
                <a16:creationId xmlns:a16="http://schemas.microsoft.com/office/drawing/2014/main" xmlns="" id="{87481F8B-162C-110B-C2E6-5AEB5AFE06ED}"/>
              </a:ext>
            </a:extLst>
          </p:cNvPr>
          <p:cNvSpPr txBox="1"/>
          <p:nvPr/>
        </p:nvSpPr>
        <p:spPr>
          <a:xfrm>
            <a:off x="143558" y="-346978"/>
            <a:ext cx="3126269" cy="2775328"/>
          </a:xfrm>
          <a:prstGeom prst="rect">
            <a:avLst/>
          </a:prstGeom>
          <a:noFill/>
        </p:spPr>
        <p:txBody>
          <a:bodyPr wrap="square" rtlCol="0">
            <a:spAutoFit/>
          </a:bodyPr>
          <a:lstStyle/>
          <a:p>
            <a:pPr algn="l"/>
            <a:endParaRPr lang="en-US" dirty="0"/>
          </a:p>
        </p:txBody>
      </p:sp>
      <p:sp>
        <p:nvSpPr>
          <p:cNvPr id="7" name="عنوان 5">
            <a:extLst>
              <a:ext uri="{FF2B5EF4-FFF2-40B4-BE49-F238E27FC236}">
                <a16:creationId xmlns:a16="http://schemas.microsoft.com/office/drawing/2014/main" xmlns="" id="{25A27C16-FB38-1F79-7ABE-E29D9045EC71}"/>
              </a:ext>
            </a:extLst>
          </p:cNvPr>
          <p:cNvSpPr>
            <a:spLocks noGrp="1"/>
          </p:cNvSpPr>
          <p:nvPr>
            <p:ph type="title"/>
          </p:nvPr>
        </p:nvSpPr>
        <p:spPr>
          <a:xfrm rot="10800000" flipV="1">
            <a:off x="143558" y="-1707908"/>
            <a:ext cx="3970903" cy="5497188"/>
          </a:xfrm>
        </p:spPr>
        <p:txBody>
          <a:bodyPr>
            <a:normAutofit/>
          </a:bodyPr>
          <a:lstStyle/>
          <a:p>
            <a:pPr algn="ctr"/>
            <a:r>
              <a:rPr lang="ar-SA" sz="4400" dirty="0"/>
              <a:t>Examples of Robotic Manipulators </a:t>
            </a:r>
            <a:endParaRPr lang="ar-EG" sz="4400" dirty="0"/>
          </a:p>
        </p:txBody>
      </p:sp>
    </p:spTree>
    <p:extLst>
      <p:ext uri="{BB962C8B-B14F-4D97-AF65-F5344CB8AC3E}">
        <p14:creationId xmlns:p14="http://schemas.microsoft.com/office/powerpoint/2010/main" val="3734863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5"/>
          <p:cNvSpPr>
            <a:spLocks noGrp="1"/>
          </p:cNvSpPr>
          <p:nvPr>
            <p:ph type="title"/>
          </p:nvPr>
        </p:nvSpPr>
        <p:spPr>
          <a:xfrm>
            <a:off x="930294" y="1259943"/>
            <a:ext cx="5573920" cy="1913080"/>
          </a:xfrm>
        </p:spPr>
        <p:txBody>
          <a:bodyPr/>
          <a:lstStyle/>
          <a:p>
            <a:r>
              <a:rPr lang="en-US" sz="4800" dirty="0"/>
              <a:t>Future Trends in Robotic Systems. </a:t>
            </a:r>
            <a:endParaRPr lang="ar-EG" sz="4800" dirty="0"/>
          </a:p>
        </p:txBody>
      </p:sp>
      <p:sp>
        <p:nvSpPr>
          <p:cNvPr id="8" name="عنصر نائب للنص 7"/>
          <p:cNvSpPr>
            <a:spLocks noGrp="1"/>
          </p:cNvSpPr>
          <p:nvPr>
            <p:ph type="body" idx="14"/>
          </p:nvPr>
        </p:nvSpPr>
        <p:spPr>
          <a:xfrm>
            <a:off x="693423" y="3240108"/>
            <a:ext cx="5231234" cy="3116242"/>
          </a:xfrm>
        </p:spPr>
        <p:txBody>
          <a:bodyPr>
            <a:normAutofit/>
          </a:bodyPr>
          <a:lstStyle/>
          <a:p>
            <a:pPr marL="342900" indent="-342900">
              <a:buFont typeface="Arial" panose="020B0604020202020204" pitchFamily="34" charset="0"/>
              <a:buChar char="•"/>
            </a:pPr>
            <a:r>
              <a:rPr lang="ar-SA" b="1" dirty="0"/>
              <a:t>Advanced Artificial Intelligence.
Human-Robot Collaboration.
Swarm robotics 
Soft Robotics.
Robotic Biotechnology. 
Eco-Friendly and Sustainable.
Personal and Service Robots</a:t>
            </a:r>
            <a:endParaRPr lang="en-US" b="1" dirty="0"/>
          </a:p>
        </p:txBody>
      </p:sp>
      <p:sp>
        <p:nvSpPr>
          <p:cNvPr id="5" name="عنصر نائب لرقم الشريحة 4"/>
          <p:cNvSpPr>
            <a:spLocks noGrp="1"/>
          </p:cNvSpPr>
          <p:nvPr>
            <p:ph type="sldNum" sz="quarter" idx="4294967295"/>
          </p:nvPr>
        </p:nvSpPr>
        <p:spPr>
          <a:xfrm>
            <a:off x="9448800" y="6356350"/>
            <a:ext cx="2743200" cy="365125"/>
          </a:xfrm>
        </p:spPr>
        <p:txBody>
          <a:bodyPr/>
          <a:lstStyle/>
          <a:p>
            <a:fld id="{294A09A9-5501-47C1-A89A-A340965A2BE2}" type="slidenum">
              <a:rPr lang="en-US" smtClean="0"/>
              <a:pPr/>
              <a:t>14</a:t>
            </a:fld>
            <a:endParaRPr lang="en-US" dirty="0"/>
          </a:p>
        </p:txBody>
      </p:sp>
      <p:pic>
        <p:nvPicPr>
          <p:cNvPr id="2" name="Picture 1">
            <a:extLst>
              <a:ext uri="{FF2B5EF4-FFF2-40B4-BE49-F238E27FC236}">
                <a16:creationId xmlns:a16="http://schemas.microsoft.com/office/drawing/2014/main" xmlns="" id="{27F68369-7F5A-1DE6-347F-FFF6C6F2BFBD}"/>
              </a:ext>
            </a:extLst>
          </p:cNvPr>
          <p:cNvPicPr>
            <a:picLocks noChangeAspect="1"/>
          </p:cNvPicPr>
          <p:nvPr/>
        </p:nvPicPr>
        <p:blipFill>
          <a:blip r:embed="rId2"/>
          <a:stretch>
            <a:fillRect/>
          </a:stretch>
        </p:blipFill>
        <p:spPr>
          <a:xfrm>
            <a:off x="5457180" y="1936151"/>
            <a:ext cx="6441509" cy="4420199"/>
          </a:xfrm>
          <a:prstGeom prst="rect">
            <a:avLst/>
          </a:prstGeom>
        </p:spPr>
      </p:pic>
    </p:spTree>
    <p:extLst>
      <p:ext uri="{BB962C8B-B14F-4D97-AF65-F5344CB8AC3E}">
        <p14:creationId xmlns:p14="http://schemas.microsoft.com/office/powerpoint/2010/main" val="499779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xmlns=""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xmlns=""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Topic two</a:t>
            </a:r>
          </a:p>
        </p:txBody>
      </p:sp>
      <p:sp>
        <p:nvSpPr>
          <p:cNvPr id="4" name="Text Placeholder 3">
            <a:extLst>
              <a:ext uri="{FF2B5EF4-FFF2-40B4-BE49-F238E27FC236}">
                <a16:creationId xmlns:a16="http://schemas.microsoft.com/office/drawing/2014/main" xmlns=""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sz="3200" dirty="0"/>
              <a:t>Dynamics of robotics systems</a:t>
            </a:r>
          </a:p>
        </p:txBody>
      </p:sp>
    </p:spTree>
    <p:extLst>
      <p:ext uri="{BB962C8B-B14F-4D97-AF65-F5344CB8AC3E}">
        <p14:creationId xmlns:p14="http://schemas.microsoft.com/office/powerpoint/2010/main" val="3656577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33">
            <a:extLst>
              <a:ext uri="{FF2B5EF4-FFF2-40B4-BE49-F238E27FC236}">
                <a16:creationId xmlns:a16="http://schemas.microsoft.com/office/drawing/2014/main" xmlns="" id="{3E796413-D756-477E-9170-1EF1E340CB07}"/>
              </a:ext>
            </a:extLst>
          </p:cNvPr>
          <p:cNvSpPr>
            <a:spLocks noGrp="1"/>
          </p:cNvSpPr>
          <p:nvPr>
            <p:ph type="body" idx="14"/>
          </p:nvPr>
        </p:nvSpPr>
        <p:spPr>
          <a:xfrm>
            <a:off x="1380513" y="4489754"/>
            <a:ext cx="10031739" cy="2066091"/>
          </a:xfrm>
        </p:spPr>
        <p:txBody>
          <a:bodyPr>
            <a:noAutofit/>
          </a:bodyPr>
          <a:lstStyle/>
          <a:p>
            <a:pPr>
              <a:lnSpc>
                <a:spcPct val="120000"/>
              </a:lnSpc>
            </a:pPr>
            <a:r>
              <a:rPr lang="en-US" sz="1800" b="1" dirty="0"/>
              <a:t>The dynamics of robotic systems refer to the study of the motion and behavior of robots as influenced by external forces, control inputs, and internal mechanical structures. Understanding the dynamics is crucial for designing, controlling, and optimizing the performance of robotic systems.</a:t>
            </a:r>
          </a:p>
        </p:txBody>
      </p:sp>
      <p:sp>
        <p:nvSpPr>
          <p:cNvPr id="21" name="Slide Number Placeholder 20">
            <a:extLst>
              <a:ext uri="{FF2B5EF4-FFF2-40B4-BE49-F238E27FC236}">
                <a16:creationId xmlns:a16="http://schemas.microsoft.com/office/drawing/2014/main" xmlns="" id="{A701E3E3-1EDC-4514-BE7A-4D0037F76908}"/>
              </a:ext>
            </a:extLst>
          </p:cNvPr>
          <p:cNvSpPr>
            <a:spLocks noGrp="1"/>
          </p:cNvSpPr>
          <p:nvPr>
            <p:ph type="sldNum" sz="quarter" idx="4294967295"/>
          </p:nvPr>
        </p:nvSpPr>
        <p:spPr>
          <a:xfrm>
            <a:off x="9448800" y="6356350"/>
            <a:ext cx="2743200" cy="365125"/>
          </a:xfrm>
        </p:spPr>
        <p:txBody>
          <a:bodyPr/>
          <a:lstStyle/>
          <a:p>
            <a:fld id="{940FC791-DFC4-4331-9510-C1DC42A8D2F0}" type="slidenum">
              <a:rPr lang="en-US" smtClean="0"/>
              <a:pPr/>
              <a:t>16</a:t>
            </a:fld>
            <a:endParaRPr lang="en-US" dirty="0"/>
          </a:p>
        </p:txBody>
      </p:sp>
      <p:pic>
        <p:nvPicPr>
          <p:cNvPr id="2" name="Picture 1">
            <a:extLst>
              <a:ext uri="{FF2B5EF4-FFF2-40B4-BE49-F238E27FC236}">
                <a16:creationId xmlns:a16="http://schemas.microsoft.com/office/drawing/2014/main" xmlns="" id="{251D0899-7DA7-E560-8967-590BE2D35503}"/>
              </a:ext>
            </a:extLst>
          </p:cNvPr>
          <p:cNvPicPr>
            <a:picLocks noChangeAspect="1"/>
          </p:cNvPicPr>
          <p:nvPr/>
        </p:nvPicPr>
        <p:blipFill>
          <a:blip r:embed="rId3"/>
          <a:stretch>
            <a:fillRect/>
          </a:stretch>
        </p:blipFill>
        <p:spPr>
          <a:xfrm>
            <a:off x="2700751" y="302154"/>
            <a:ext cx="7038975" cy="3952875"/>
          </a:xfrm>
          <a:prstGeom prst="rect">
            <a:avLst/>
          </a:prstGeom>
        </p:spPr>
      </p:pic>
    </p:spTree>
    <p:extLst>
      <p:ext uri="{BB962C8B-B14F-4D97-AF65-F5344CB8AC3E}">
        <p14:creationId xmlns:p14="http://schemas.microsoft.com/office/powerpoint/2010/main" val="987283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عنصر نائب للنص 13"/>
          <p:cNvSpPr>
            <a:spLocks noGrp="1"/>
          </p:cNvSpPr>
          <p:nvPr>
            <p:ph type="body" sz="quarter" idx="21"/>
          </p:nvPr>
        </p:nvSpPr>
        <p:spPr>
          <a:xfrm rot="16200000">
            <a:off x="-942508" y="2292635"/>
            <a:ext cx="3910819" cy="1422869"/>
          </a:xfrm>
        </p:spPr>
        <p:txBody>
          <a:bodyPr/>
          <a:lstStyle/>
          <a:p>
            <a:r>
              <a:rPr lang="en-US" sz="3600" dirty="0"/>
              <a:t>Dynamics Equations</a:t>
            </a:r>
            <a:endParaRPr lang="ar-EG" sz="3600" dirty="0"/>
          </a:p>
        </p:txBody>
      </p:sp>
      <p:sp>
        <p:nvSpPr>
          <p:cNvPr id="15" name="عنصر نائب للنص 14"/>
          <p:cNvSpPr>
            <a:spLocks noGrp="1"/>
          </p:cNvSpPr>
          <p:nvPr>
            <p:ph type="body" sz="quarter" idx="22"/>
          </p:nvPr>
        </p:nvSpPr>
        <p:spPr>
          <a:xfrm>
            <a:off x="927142" y="4866323"/>
            <a:ext cx="6513248" cy="1612535"/>
          </a:xfrm>
        </p:spPr>
        <p:txBody>
          <a:bodyPr/>
          <a:lstStyle/>
          <a:p>
            <a:r>
              <a:rPr lang="en-US" sz="1600" b="1" dirty="0"/>
              <a:t>Manipulator rigid body dynamics are governed by this equation:</a:t>
            </a:r>
          </a:p>
          <a:p>
            <a:r>
              <a:rPr lang="en-US" sz="1600" b="1" dirty="0"/>
              <a:t>ddt[q˙q]=[˙qM(q)−1(−C(q,˙q)˙q−G(q)−J(q)TFExt+</a:t>
            </a:r>
            <a:r>
              <a:rPr lang="el-GR" sz="1600" b="1" dirty="0"/>
              <a:t>τ)] </a:t>
            </a:r>
            <a:r>
              <a:rPr lang="en-US" sz="1600" b="1" dirty="0"/>
              <a:t>also written as:</a:t>
            </a:r>
          </a:p>
          <a:p>
            <a:r>
              <a:rPr lang="en-US" sz="1600" b="1" dirty="0"/>
              <a:t>M(q)¨q=−C(q,˙q)˙q−G(q)−J(q)TFExt+</a:t>
            </a:r>
            <a:r>
              <a:rPr lang="el-GR" sz="1600" b="1" dirty="0"/>
              <a:t>τ</a:t>
            </a:r>
          </a:p>
          <a:p>
            <a:endParaRPr lang="ar-EG" sz="1600" b="1" dirty="0"/>
          </a:p>
        </p:txBody>
      </p:sp>
      <p:pic>
        <p:nvPicPr>
          <p:cNvPr id="6" name="Picture 5">
            <a:extLst>
              <a:ext uri="{FF2B5EF4-FFF2-40B4-BE49-F238E27FC236}">
                <a16:creationId xmlns:a16="http://schemas.microsoft.com/office/drawing/2014/main" xmlns="" id="{4CAE4FD6-03C7-0438-0296-21442A621EBF}"/>
              </a:ext>
            </a:extLst>
          </p:cNvPr>
          <p:cNvPicPr>
            <a:picLocks noChangeAspect="1"/>
          </p:cNvPicPr>
          <p:nvPr/>
        </p:nvPicPr>
        <p:blipFill rotWithShape="1">
          <a:blip r:embed="rId2"/>
          <a:srcRect r="20077"/>
          <a:stretch/>
        </p:blipFill>
        <p:spPr>
          <a:xfrm>
            <a:off x="1562352" y="141988"/>
            <a:ext cx="5625769" cy="3952875"/>
          </a:xfrm>
          <a:prstGeom prst="rect">
            <a:avLst/>
          </a:prstGeom>
        </p:spPr>
      </p:pic>
      <p:pic>
        <p:nvPicPr>
          <p:cNvPr id="7" name="Picture 6">
            <a:extLst>
              <a:ext uri="{FF2B5EF4-FFF2-40B4-BE49-F238E27FC236}">
                <a16:creationId xmlns:a16="http://schemas.microsoft.com/office/drawing/2014/main" xmlns="" id="{C2E4C318-BB37-A429-2A64-9F1B1B53F7BB}"/>
              </a:ext>
            </a:extLst>
          </p:cNvPr>
          <p:cNvPicPr>
            <a:picLocks noChangeAspect="1"/>
          </p:cNvPicPr>
          <p:nvPr/>
        </p:nvPicPr>
        <p:blipFill>
          <a:blip r:embed="rId3"/>
          <a:stretch>
            <a:fillRect/>
          </a:stretch>
        </p:blipFill>
        <p:spPr>
          <a:xfrm>
            <a:off x="7483465" y="646692"/>
            <a:ext cx="4545323" cy="3150968"/>
          </a:xfrm>
          <a:prstGeom prst="rect">
            <a:avLst/>
          </a:prstGeom>
        </p:spPr>
      </p:pic>
      <p:pic>
        <p:nvPicPr>
          <p:cNvPr id="11" name="Picture 10">
            <a:extLst>
              <a:ext uri="{FF2B5EF4-FFF2-40B4-BE49-F238E27FC236}">
                <a16:creationId xmlns:a16="http://schemas.microsoft.com/office/drawing/2014/main" xmlns="" id="{483475F8-D784-FC83-4DBC-759CB4E61193}"/>
              </a:ext>
            </a:extLst>
          </p:cNvPr>
          <p:cNvPicPr>
            <a:picLocks noChangeAspect="1"/>
          </p:cNvPicPr>
          <p:nvPr/>
        </p:nvPicPr>
        <p:blipFill>
          <a:blip r:embed="rId4"/>
          <a:stretch>
            <a:fillRect/>
          </a:stretch>
        </p:blipFill>
        <p:spPr>
          <a:xfrm>
            <a:off x="7440390" y="4094863"/>
            <a:ext cx="4438993" cy="2631798"/>
          </a:xfrm>
          <a:prstGeom prst="rect">
            <a:avLst/>
          </a:prstGeom>
        </p:spPr>
      </p:pic>
    </p:spTree>
    <p:extLst>
      <p:ext uri="{BB962C8B-B14F-4D97-AF65-F5344CB8AC3E}">
        <p14:creationId xmlns:p14="http://schemas.microsoft.com/office/powerpoint/2010/main" val="464288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عنوان 16"/>
          <p:cNvSpPr>
            <a:spLocks noGrp="1"/>
          </p:cNvSpPr>
          <p:nvPr>
            <p:ph type="title"/>
          </p:nvPr>
        </p:nvSpPr>
        <p:spPr>
          <a:xfrm>
            <a:off x="1015684" y="501650"/>
            <a:ext cx="10515600" cy="1325563"/>
          </a:xfrm>
        </p:spPr>
        <p:txBody>
          <a:bodyPr>
            <a:noAutofit/>
          </a:bodyPr>
          <a:lstStyle/>
          <a:p>
            <a:r>
              <a:rPr lang="en-US" sz="4000" b="1" dirty="0"/>
              <a:t>Here are key aspects of the dynamics of robotic systems:</a:t>
            </a:r>
            <a:endParaRPr lang="ar-EG" sz="4000" b="1" dirty="0"/>
          </a:p>
        </p:txBody>
      </p:sp>
      <p:sp>
        <p:nvSpPr>
          <p:cNvPr id="18" name="عنصر نائب للمحتوى 17"/>
          <p:cNvSpPr>
            <a:spLocks noGrp="1"/>
          </p:cNvSpPr>
          <p:nvPr>
            <p:ph idx="1"/>
          </p:nvPr>
        </p:nvSpPr>
        <p:spPr>
          <a:xfrm>
            <a:off x="1408639" y="1959922"/>
            <a:ext cx="6205446" cy="4396428"/>
          </a:xfrm>
        </p:spPr>
        <p:txBody>
          <a:bodyPr>
            <a:normAutofit lnSpcReduction="10000"/>
          </a:bodyPr>
          <a:lstStyle/>
          <a:p>
            <a:r>
              <a:rPr lang="ar-SA" dirty="0"/>
              <a:t>Kinematics vs. Dynamics
Equations of Motion.
Robot Joints and Links
Forces and Torques.
Dynamic Models
Control and Trajectory Planning.
Impact of External Forces.
Dynamic Stability
Dynamic Modeling Tools</a:t>
            </a:r>
            <a:endParaRPr lang="ar-EG" dirty="0"/>
          </a:p>
        </p:txBody>
      </p:sp>
      <p:sp>
        <p:nvSpPr>
          <p:cNvPr id="16" name="عنصر نائب لرقم الشريحة 15"/>
          <p:cNvSpPr>
            <a:spLocks noGrp="1"/>
          </p:cNvSpPr>
          <p:nvPr>
            <p:ph type="sldNum" sz="quarter" idx="12"/>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4181376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عنوان 16"/>
          <p:cNvSpPr>
            <a:spLocks noGrp="1"/>
          </p:cNvSpPr>
          <p:nvPr>
            <p:ph type="title"/>
          </p:nvPr>
        </p:nvSpPr>
        <p:spPr>
          <a:xfrm>
            <a:off x="850279" y="715851"/>
            <a:ext cx="10515600" cy="1325563"/>
          </a:xfrm>
        </p:spPr>
        <p:txBody>
          <a:bodyPr>
            <a:noAutofit/>
          </a:bodyPr>
          <a:lstStyle/>
          <a:p>
            <a:r>
              <a:rPr lang="en-US" sz="4000" b="1" dirty="0"/>
              <a:t>Overview of Robotics Dynamics and Control Problems:</a:t>
            </a:r>
            <a:endParaRPr lang="ar-EG" sz="4000" b="1" dirty="0"/>
          </a:p>
        </p:txBody>
      </p:sp>
      <p:sp>
        <p:nvSpPr>
          <p:cNvPr id="18" name="عنصر نائب للمحتوى 17"/>
          <p:cNvSpPr>
            <a:spLocks noGrp="1"/>
          </p:cNvSpPr>
          <p:nvPr>
            <p:ph idx="1"/>
          </p:nvPr>
        </p:nvSpPr>
        <p:spPr>
          <a:xfrm>
            <a:off x="844239" y="2377838"/>
            <a:ext cx="10503521" cy="2102324"/>
          </a:xfrm>
        </p:spPr>
        <p:txBody>
          <a:bodyPr>
            <a:normAutofit/>
          </a:bodyPr>
          <a:lstStyle/>
          <a:p>
            <a:pPr marL="0" indent="0">
              <a:buNone/>
            </a:pPr>
            <a:r>
              <a:rPr lang="ar-SA" dirty="0"/>
              <a:t>Two main problems related to the robot dynamics are forward and inverse dynamics problems. Forward dynamics (FD) solves the motion from the forces, while inverse dynamics (ID) solves the forces from the motion </a:t>
            </a:r>
            <a:r>
              <a:rPr lang="ar-SA" dirty="0" smtClean="0"/>
              <a:t>. </a:t>
            </a:r>
            <a:endParaRPr lang="ar-EG" dirty="0"/>
          </a:p>
        </p:txBody>
      </p:sp>
      <p:sp>
        <p:nvSpPr>
          <p:cNvPr id="16" name="عنصر نائب لرقم الشريحة 15"/>
          <p:cNvSpPr>
            <a:spLocks noGrp="1"/>
          </p:cNvSpPr>
          <p:nvPr>
            <p:ph type="sldNum" sz="quarter" idx="12"/>
          </p:nvPr>
        </p:nvSpPr>
        <p:spPr/>
        <p:txBody>
          <a:bodyPr/>
          <a:lstStyle/>
          <a:p>
            <a:fld id="{294A09A9-5501-47C1-A89A-A340965A2BE2}" type="slidenum">
              <a:rPr lang="en-US" smtClean="0"/>
              <a:pPr/>
              <a:t>19</a:t>
            </a:fld>
            <a:endParaRPr lang="en-US" dirty="0"/>
          </a:p>
        </p:txBody>
      </p:sp>
      <p:pic>
        <p:nvPicPr>
          <p:cNvPr id="2" name="Picture 1">
            <a:extLst>
              <a:ext uri="{FF2B5EF4-FFF2-40B4-BE49-F238E27FC236}">
                <a16:creationId xmlns:a16="http://schemas.microsoft.com/office/drawing/2014/main" xmlns="" id="{D022EC3D-CE87-DC4E-301F-50E1F5FA80C7}"/>
              </a:ext>
            </a:extLst>
          </p:cNvPr>
          <p:cNvPicPr>
            <a:picLocks noChangeAspect="1"/>
          </p:cNvPicPr>
          <p:nvPr/>
        </p:nvPicPr>
        <p:blipFill>
          <a:blip r:embed="rId2"/>
          <a:stretch>
            <a:fillRect/>
          </a:stretch>
        </p:blipFill>
        <p:spPr>
          <a:xfrm>
            <a:off x="937845" y="4070195"/>
            <a:ext cx="10636948" cy="2550919"/>
          </a:xfrm>
          <a:prstGeom prst="rect">
            <a:avLst/>
          </a:prstGeom>
        </p:spPr>
      </p:pic>
    </p:spTree>
    <p:extLst>
      <p:ext uri="{BB962C8B-B14F-4D97-AF65-F5344CB8AC3E}">
        <p14:creationId xmlns:p14="http://schemas.microsoft.com/office/powerpoint/2010/main" val="170112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77DE92-075C-43EC-8CB3-D334B9CF38D5}"/>
              </a:ext>
            </a:extLst>
          </p:cNvPr>
          <p:cNvSpPr>
            <a:spLocks noGrp="1"/>
          </p:cNvSpPr>
          <p:nvPr>
            <p:ph type="title"/>
          </p:nvPr>
        </p:nvSpPr>
        <p:spPr>
          <a:xfrm>
            <a:off x="910407" y="497786"/>
            <a:ext cx="4434721" cy="1965163"/>
          </a:xfrm>
        </p:spPr>
        <p:txBody>
          <a:bodyPr/>
          <a:lstStyle/>
          <a:p>
            <a:r>
              <a:rPr lang="en-US" b="1" dirty="0"/>
              <a:t>Abstract</a:t>
            </a:r>
            <a:endParaRPr lang="en-US" dirty="0"/>
          </a:p>
        </p:txBody>
      </p:sp>
      <p:sp>
        <p:nvSpPr>
          <p:cNvPr id="3" name="Content Placeholder 2">
            <a:extLst>
              <a:ext uri="{FF2B5EF4-FFF2-40B4-BE49-F238E27FC236}">
                <a16:creationId xmlns:a16="http://schemas.microsoft.com/office/drawing/2014/main" xmlns="" id="{065994E4-45F6-40E9-98B7-10B9F6F0503C}"/>
              </a:ext>
            </a:extLst>
          </p:cNvPr>
          <p:cNvSpPr>
            <a:spLocks noGrp="1"/>
          </p:cNvSpPr>
          <p:nvPr>
            <p:ph idx="1"/>
          </p:nvPr>
        </p:nvSpPr>
        <p:spPr>
          <a:xfrm>
            <a:off x="6225490" y="305333"/>
            <a:ext cx="4970191" cy="6151389"/>
          </a:xfrm>
        </p:spPr>
        <p:txBody>
          <a:bodyPr>
            <a:normAutofit fontScale="62500" lnSpcReduction="20000"/>
          </a:bodyPr>
          <a:lstStyle/>
          <a:p>
            <a:pPr>
              <a:lnSpc>
                <a:spcPct val="120000"/>
              </a:lnSpc>
            </a:pPr>
            <a:r>
              <a:rPr lang="en-US" sz="3500" b="1" dirty="0">
                <a:latin typeface="+mj-lt"/>
              </a:rPr>
              <a:t>industry has increased the focus on a number of technologies. </a:t>
            </a:r>
            <a:r>
              <a:rPr lang="ar-SA" sz="3500" b="1" dirty="0">
                <a:latin typeface="+mj-lt"/>
              </a:rPr>
              <a:t>These technologies help realize the vision of intelligence cities .</a:t>
            </a:r>
            <a:r>
              <a:rPr lang="en-US" sz="3500" b="1" dirty="0">
                <a:latin typeface="+mj-lt"/>
              </a:rPr>
              <a:t>One emerging</a:t>
            </a:r>
            <a:r>
              <a:rPr lang="ar-SA" sz="3500" b="1" dirty="0">
                <a:latin typeface="+mj-lt"/>
              </a:rPr>
              <a:t> </a:t>
            </a:r>
            <a:r>
              <a:rPr lang="en-US" sz="3500" b="1" dirty="0">
                <a:latin typeface="+mj-lt"/>
              </a:rPr>
              <a:t>aspect of Industry is human-robot co-working. With the help of artificial intelligence, the internet and Industry visions, there will be two predominant types of systems interfacing with people in intelligent cities. </a:t>
            </a:r>
            <a:r>
              <a:rPr lang="ar-SA" sz="3500" b="1" dirty="0">
                <a:latin typeface="+mj-lt"/>
              </a:rPr>
              <a:t>They</a:t>
            </a:r>
            <a:r>
              <a:rPr lang="en-US" sz="3500" b="1" dirty="0">
                <a:latin typeface="+mj-lt"/>
              </a:rPr>
              <a:t> are </a:t>
            </a:r>
            <a:r>
              <a:rPr lang="ar-SA" sz="3500" b="1" dirty="0">
                <a:latin typeface="+mj-lt"/>
              </a:rPr>
              <a:t>robotics</a:t>
            </a:r>
            <a:r>
              <a:rPr lang="en-US" sz="3500" b="1" dirty="0">
                <a:latin typeface="+mj-lt"/>
              </a:rPr>
              <a:t> and intelligence systems. The increasing deployment of the</a:t>
            </a:r>
            <a:r>
              <a:rPr lang="ar-SA" sz="3500" b="1" dirty="0">
                <a:latin typeface="+mj-lt"/>
              </a:rPr>
              <a:t>m </a:t>
            </a:r>
            <a:r>
              <a:rPr lang="en-US" sz="3500" b="1" dirty="0">
                <a:latin typeface="+mj-lt"/>
              </a:rPr>
              <a:t>will help </a:t>
            </a:r>
            <a:r>
              <a:rPr lang="ar-SA" sz="3500" b="1" dirty="0">
                <a:latin typeface="+mj-lt"/>
              </a:rPr>
              <a:t>in </a:t>
            </a:r>
            <a:r>
              <a:rPr lang="en-US" sz="3500" b="1" dirty="0">
                <a:latin typeface="+mj-lt"/>
              </a:rPr>
              <a:t>mak</a:t>
            </a:r>
            <a:r>
              <a:rPr lang="ar-SA" sz="3500" b="1" dirty="0">
                <a:latin typeface="+mj-lt"/>
              </a:rPr>
              <a:t>ing</a:t>
            </a:r>
            <a:r>
              <a:rPr lang="en-US" sz="3500" b="1" dirty="0">
                <a:latin typeface="+mj-lt"/>
              </a:rPr>
              <a:t> cities smarter. </a:t>
            </a:r>
            <a:r>
              <a:rPr lang="ar-SA" sz="3500" b="1" dirty="0">
                <a:latin typeface="+mj-lt"/>
              </a:rPr>
              <a:t>And</a:t>
            </a:r>
            <a:r>
              <a:rPr lang="en-US" sz="3500" b="1" dirty="0">
                <a:latin typeface="+mj-lt"/>
              </a:rPr>
              <a:t> we need to see advancements in relevant key technologies, including power and networking technologies. </a:t>
            </a:r>
            <a:endParaRPr lang="en-US" sz="3500" b="1" dirty="0"/>
          </a:p>
        </p:txBody>
      </p:sp>
      <p:sp>
        <p:nvSpPr>
          <p:cNvPr id="7" name="Slide Number Placeholder 6">
            <a:extLst>
              <a:ext uri="{FF2B5EF4-FFF2-40B4-BE49-F238E27FC236}">
                <a16:creationId xmlns:a16="http://schemas.microsoft.com/office/drawing/2014/main" xmlns="" id="{D1B871D8-7F53-435E-8E05-EEF9FB71147C}"/>
              </a:ext>
            </a:extLst>
          </p:cNvPr>
          <p:cNvSpPr>
            <a:spLocks noGrp="1"/>
          </p:cNvSpPr>
          <p:nvPr>
            <p:ph type="sldNum" sz="quarter" idx="12"/>
          </p:nvPr>
        </p:nvSpPr>
        <p:spPr/>
        <p:txBody>
          <a:bodyPr/>
          <a:lstStyle/>
          <a:p>
            <a:fld id="{294A09A9-5501-47C1-A89A-A340965A2BE2}" type="slidenum">
              <a:rPr lang="en-US" smtClean="0"/>
              <a:pPr/>
              <a:t>2</a:t>
            </a:fld>
            <a:endParaRPr lang="en-US" dirty="0"/>
          </a:p>
        </p:txBody>
      </p:sp>
      <p:pic>
        <p:nvPicPr>
          <p:cNvPr id="5" name="Picture 4">
            <a:extLst>
              <a:ext uri="{FF2B5EF4-FFF2-40B4-BE49-F238E27FC236}">
                <a16:creationId xmlns:a16="http://schemas.microsoft.com/office/drawing/2014/main" xmlns="" id="{4FE23B77-42E0-12BC-7892-51B6C5681657}"/>
              </a:ext>
            </a:extLst>
          </p:cNvPr>
          <p:cNvPicPr>
            <a:picLocks noChangeAspect="1"/>
          </p:cNvPicPr>
          <p:nvPr/>
        </p:nvPicPr>
        <p:blipFill>
          <a:blip r:embed="rId2"/>
          <a:stretch>
            <a:fillRect/>
          </a:stretch>
        </p:blipFill>
        <p:spPr>
          <a:xfrm>
            <a:off x="193088" y="2436698"/>
            <a:ext cx="5869358" cy="3916708"/>
          </a:xfrm>
          <a:prstGeom prst="rect">
            <a:avLst/>
          </a:prstGeom>
        </p:spPr>
      </p:pic>
    </p:spTree>
    <p:extLst>
      <p:ext uri="{BB962C8B-B14F-4D97-AF65-F5344CB8AC3E}">
        <p14:creationId xmlns:p14="http://schemas.microsoft.com/office/powerpoint/2010/main" val="2562603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عنوان 16"/>
          <p:cNvSpPr>
            <a:spLocks noGrp="1"/>
          </p:cNvSpPr>
          <p:nvPr>
            <p:ph type="title"/>
          </p:nvPr>
        </p:nvSpPr>
        <p:spPr>
          <a:xfrm>
            <a:off x="850279" y="1"/>
            <a:ext cx="10515600" cy="1047157"/>
          </a:xfrm>
        </p:spPr>
        <p:txBody>
          <a:bodyPr>
            <a:noAutofit/>
          </a:bodyPr>
          <a:lstStyle/>
          <a:p>
            <a:r>
              <a:rPr lang="en-US" sz="4000" b="1" dirty="0"/>
              <a:t>Forward Kinematics:</a:t>
            </a:r>
            <a:endParaRPr lang="ar-EG" sz="4000" b="1" dirty="0"/>
          </a:p>
        </p:txBody>
      </p:sp>
      <p:sp>
        <p:nvSpPr>
          <p:cNvPr id="18" name="عنصر نائب للمحتوى 17"/>
          <p:cNvSpPr>
            <a:spLocks noGrp="1"/>
          </p:cNvSpPr>
          <p:nvPr>
            <p:ph idx="1"/>
          </p:nvPr>
        </p:nvSpPr>
        <p:spPr>
          <a:xfrm>
            <a:off x="850279" y="793884"/>
            <a:ext cx="10069401" cy="3123506"/>
          </a:xfrm>
        </p:spPr>
        <p:txBody>
          <a:bodyPr>
            <a:normAutofit/>
          </a:bodyPr>
          <a:lstStyle/>
          <a:p>
            <a:pPr marL="0" indent="0">
              <a:buNone/>
            </a:pPr>
            <a:r>
              <a:rPr lang="ar-SA" dirty="0"/>
              <a:t>process of obtaining position and velocity of end effector, given the known joint angles and angular velocities. For example, if shoulder and elbow joint angles are given for arm in sagittal plane, the goal is to find Cartesian coordinates of wrist/fist.In our particular case we are looking for transformation</a:t>
            </a:r>
            <a:endParaRPr lang="ar-EG" dirty="0"/>
          </a:p>
        </p:txBody>
      </p:sp>
      <p:sp>
        <p:nvSpPr>
          <p:cNvPr id="16" name="عنصر نائب لرقم الشريحة 15"/>
          <p:cNvSpPr>
            <a:spLocks noGrp="1"/>
          </p:cNvSpPr>
          <p:nvPr>
            <p:ph type="sldNum" sz="quarter" idx="12"/>
          </p:nvPr>
        </p:nvSpPr>
        <p:spPr/>
        <p:txBody>
          <a:bodyPr/>
          <a:lstStyle/>
          <a:p>
            <a:fld id="{294A09A9-5501-47C1-A89A-A340965A2BE2}" type="slidenum">
              <a:rPr lang="en-US" smtClean="0"/>
              <a:pPr/>
              <a:t>20</a:t>
            </a:fld>
            <a:endParaRPr lang="en-US" dirty="0"/>
          </a:p>
        </p:txBody>
      </p:sp>
      <p:pic>
        <p:nvPicPr>
          <p:cNvPr id="2" name="Picture 1">
            <a:extLst>
              <a:ext uri="{FF2B5EF4-FFF2-40B4-BE49-F238E27FC236}">
                <a16:creationId xmlns:a16="http://schemas.microsoft.com/office/drawing/2014/main" xmlns="" id="{7BBE6FB0-EF7A-1FE5-6716-4B067FDD77F2}"/>
              </a:ext>
            </a:extLst>
          </p:cNvPr>
          <p:cNvPicPr>
            <a:picLocks noChangeAspect="1"/>
          </p:cNvPicPr>
          <p:nvPr/>
        </p:nvPicPr>
        <p:blipFill>
          <a:blip r:embed="rId2"/>
          <a:stretch>
            <a:fillRect/>
          </a:stretch>
        </p:blipFill>
        <p:spPr>
          <a:xfrm>
            <a:off x="850280" y="3131235"/>
            <a:ext cx="6266848" cy="3389518"/>
          </a:xfrm>
          <a:prstGeom prst="rect">
            <a:avLst/>
          </a:prstGeom>
        </p:spPr>
      </p:pic>
      <p:pic>
        <p:nvPicPr>
          <p:cNvPr id="3" name="Picture 2">
            <a:extLst>
              <a:ext uri="{FF2B5EF4-FFF2-40B4-BE49-F238E27FC236}">
                <a16:creationId xmlns:a16="http://schemas.microsoft.com/office/drawing/2014/main" xmlns="" id="{91207D58-A661-6640-4D08-055C940028F7}"/>
              </a:ext>
            </a:extLst>
          </p:cNvPr>
          <p:cNvPicPr>
            <a:picLocks noChangeAspect="1"/>
          </p:cNvPicPr>
          <p:nvPr/>
        </p:nvPicPr>
        <p:blipFill>
          <a:blip r:embed="rId3"/>
          <a:stretch>
            <a:fillRect/>
          </a:stretch>
        </p:blipFill>
        <p:spPr>
          <a:xfrm>
            <a:off x="7117128" y="2966832"/>
            <a:ext cx="4854500" cy="3389518"/>
          </a:xfrm>
          <a:prstGeom prst="rect">
            <a:avLst/>
          </a:prstGeom>
        </p:spPr>
      </p:pic>
    </p:spTree>
    <p:extLst>
      <p:ext uri="{BB962C8B-B14F-4D97-AF65-F5344CB8AC3E}">
        <p14:creationId xmlns:p14="http://schemas.microsoft.com/office/powerpoint/2010/main" val="441798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عنوان 16"/>
          <p:cNvSpPr>
            <a:spLocks noGrp="1"/>
          </p:cNvSpPr>
          <p:nvPr>
            <p:ph type="title"/>
          </p:nvPr>
        </p:nvSpPr>
        <p:spPr>
          <a:xfrm>
            <a:off x="864231" y="1"/>
            <a:ext cx="10515600" cy="958416"/>
          </a:xfrm>
        </p:spPr>
        <p:txBody>
          <a:bodyPr>
            <a:noAutofit/>
          </a:bodyPr>
          <a:lstStyle/>
          <a:p>
            <a:r>
              <a:rPr lang="en-US" sz="4000" b="1" dirty="0"/>
              <a:t>Inverse Kinematics:</a:t>
            </a:r>
            <a:endParaRPr lang="ar-EG" sz="4000" b="1" dirty="0"/>
          </a:p>
        </p:txBody>
      </p:sp>
      <p:sp>
        <p:nvSpPr>
          <p:cNvPr id="18" name="عنصر نائب للمحتوى 17"/>
          <p:cNvSpPr>
            <a:spLocks noGrp="1"/>
          </p:cNvSpPr>
          <p:nvPr>
            <p:ph idx="1"/>
          </p:nvPr>
        </p:nvSpPr>
        <p:spPr>
          <a:xfrm>
            <a:off x="864231" y="834178"/>
            <a:ext cx="10069401" cy="3176972"/>
          </a:xfrm>
        </p:spPr>
        <p:txBody>
          <a:bodyPr>
            <a:normAutofit/>
          </a:bodyPr>
          <a:lstStyle/>
          <a:p>
            <a:pPr marL="0" indent="0">
              <a:buNone/>
            </a:pPr>
            <a:r>
              <a:rPr lang="en-GB" dirty="0"/>
              <a:t>P</a:t>
            </a:r>
            <a:r>
              <a:rPr lang="ar-SA" dirty="0"/>
              <a:t>rocess of obtaining joint angles from known coordinates of end effector. For example, if wrist/fist Cartesian coordinates are known, the goal is to decipher shoulder and elbow joint angles for arm in sagittal plane</a:t>
            </a:r>
            <a:r>
              <a:rPr lang="ar-SA" dirty="0" smtClean="0"/>
              <a:t>.</a:t>
            </a:r>
            <a:endParaRPr lang="ar-SA" dirty="0"/>
          </a:p>
        </p:txBody>
      </p:sp>
      <p:sp>
        <p:nvSpPr>
          <p:cNvPr id="16" name="عنصر نائب لرقم الشريحة 15"/>
          <p:cNvSpPr>
            <a:spLocks noGrp="1"/>
          </p:cNvSpPr>
          <p:nvPr>
            <p:ph type="sldNum" sz="quarter" idx="12"/>
          </p:nvPr>
        </p:nvSpPr>
        <p:spPr/>
        <p:txBody>
          <a:bodyPr/>
          <a:lstStyle/>
          <a:p>
            <a:fld id="{294A09A9-5501-47C1-A89A-A340965A2BE2}" type="slidenum">
              <a:rPr lang="en-US" smtClean="0"/>
              <a:pPr/>
              <a:t>21</a:t>
            </a:fld>
            <a:endParaRPr lang="en-US" dirty="0"/>
          </a:p>
        </p:txBody>
      </p:sp>
      <p:pic>
        <p:nvPicPr>
          <p:cNvPr id="2" name="Picture 1">
            <a:extLst>
              <a:ext uri="{FF2B5EF4-FFF2-40B4-BE49-F238E27FC236}">
                <a16:creationId xmlns:a16="http://schemas.microsoft.com/office/drawing/2014/main" xmlns="" id="{A3703E62-D675-E0A1-7489-167AE4BEE584}"/>
              </a:ext>
            </a:extLst>
          </p:cNvPr>
          <p:cNvPicPr>
            <a:picLocks noChangeAspect="1"/>
          </p:cNvPicPr>
          <p:nvPr/>
        </p:nvPicPr>
        <p:blipFill>
          <a:blip r:embed="rId2"/>
          <a:stretch>
            <a:fillRect/>
          </a:stretch>
        </p:blipFill>
        <p:spPr>
          <a:xfrm>
            <a:off x="819269" y="2786509"/>
            <a:ext cx="2812334" cy="958416"/>
          </a:xfrm>
          <a:prstGeom prst="rect">
            <a:avLst/>
          </a:prstGeom>
        </p:spPr>
      </p:pic>
      <p:pic>
        <p:nvPicPr>
          <p:cNvPr id="3" name="Picture 2">
            <a:extLst>
              <a:ext uri="{FF2B5EF4-FFF2-40B4-BE49-F238E27FC236}">
                <a16:creationId xmlns:a16="http://schemas.microsoft.com/office/drawing/2014/main" xmlns="" id="{AFA14684-B0B2-F243-F540-28FBAB97CAAE}"/>
              </a:ext>
            </a:extLst>
          </p:cNvPr>
          <p:cNvPicPr>
            <a:picLocks noChangeAspect="1"/>
          </p:cNvPicPr>
          <p:nvPr/>
        </p:nvPicPr>
        <p:blipFill>
          <a:blip r:embed="rId3"/>
          <a:stretch>
            <a:fillRect/>
          </a:stretch>
        </p:blipFill>
        <p:spPr>
          <a:xfrm>
            <a:off x="819269" y="3744925"/>
            <a:ext cx="4984473" cy="2319165"/>
          </a:xfrm>
          <a:prstGeom prst="rect">
            <a:avLst/>
          </a:prstGeom>
        </p:spPr>
      </p:pic>
      <p:pic>
        <p:nvPicPr>
          <p:cNvPr id="4" name="Picture 3">
            <a:extLst>
              <a:ext uri="{FF2B5EF4-FFF2-40B4-BE49-F238E27FC236}">
                <a16:creationId xmlns:a16="http://schemas.microsoft.com/office/drawing/2014/main" xmlns="" id="{5ADFD9BD-CAC7-79DE-F0C7-BE3B9D36BE9D}"/>
              </a:ext>
            </a:extLst>
          </p:cNvPr>
          <p:cNvPicPr>
            <a:picLocks noChangeAspect="1"/>
          </p:cNvPicPr>
          <p:nvPr/>
        </p:nvPicPr>
        <p:blipFill>
          <a:blip r:embed="rId4"/>
          <a:stretch>
            <a:fillRect/>
          </a:stretch>
        </p:blipFill>
        <p:spPr>
          <a:xfrm>
            <a:off x="5677294" y="2956123"/>
            <a:ext cx="6334963" cy="2766822"/>
          </a:xfrm>
          <a:prstGeom prst="rect">
            <a:avLst/>
          </a:prstGeom>
        </p:spPr>
      </p:pic>
    </p:spTree>
    <p:extLst>
      <p:ext uri="{BB962C8B-B14F-4D97-AF65-F5344CB8AC3E}">
        <p14:creationId xmlns:p14="http://schemas.microsoft.com/office/powerpoint/2010/main" val="1159372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393259B6-CC75-C242-DBE6-6B7BA8735613}"/>
              </a:ext>
            </a:extLst>
          </p:cNvPr>
          <p:cNvSpPr>
            <a:spLocks noGrp="1"/>
          </p:cNvSpPr>
          <p:nvPr>
            <p:ph type="sldNum" sz="quarter" idx="12"/>
          </p:nvPr>
        </p:nvSpPr>
        <p:spPr/>
        <p:txBody>
          <a:bodyPr/>
          <a:lstStyle/>
          <a:p>
            <a:fld id="{27CE633F-9882-4A5C-83A2-1109D0C73261}" type="slidenum">
              <a:rPr lang="en-US" smtClean="0"/>
              <a:t>22</a:t>
            </a:fld>
            <a:endParaRPr lang="en-US" dirty="0"/>
          </a:p>
        </p:txBody>
      </p:sp>
      <p:pic>
        <p:nvPicPr>
          <p:cNvPr id="6" name="Picture 5">
            <a:extLst>
              <a:ext uri="{FF2B5EF4-FFF2-40B4-BE49-F238E27FC236}">
                <a16:creationId xmlns:a16="http://schemas.microsoft.com/office/drawing/2014/main" xmlns="" id="{6940C724-7E9D-592C-C50C-7148470EE5AB}"/>
              </a:ext>
            </a:extLst>
          </p:cNvPr>
          <p:cNvPicPr>
            <a:picLocks noChangeAspect="1"/>
          </p:cNvPicPr>
          <p:nvPr/>
        </p:nvPicPr>
        <p:blipFill>
          <a:blip r:embed="rId2"/>
          <a:stretch>
            <a:fillRect/>
          </a:stretch>
        </p:blipFill>
        <p:spPr>
          <a:xfrm>
            <a:off x="853206" y="300658"/>
            <a:ext cx="11291800" cy="5777200"/>
          </a:xfrm>
          <a:prstGeom prst="rect">
            <a:avLst/>
          </a:prstGeom>
        </p:spPr>
      </p:pic>
    </p:spTree>
    <p:extLst>
      <p:ext uri="{BB962C8B-B14F-4D97-AF65-F5344CB8AC3E}">
        <p14:creationId xmlns:p14="http://schemas.microsoft.com/office/powerpoint/2010/main" val="221071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عنوان 16"/>
          <p:cNvSpPr>
            <a:spLocks noGrp="1"/>
          </p:cNvSpPr>
          <p:nvPr>
            <p:ph type="title"/>
          </p:nvPr>
        </p:nvSpPr>
        <p:spPr>
          <a:xfrm>
            <a:off x="852268" y="1645285"/>
            <a:ext cx="10515600" cy="1325563"/>
          </a:xfrm>
        </p:spPr>
        <p:txBody>
          <a:bodyPr>
            <a:noAutofit/>
          </a:bodyPr>
          <a:lstStyle/>
          <a:p>
            <a:r>
              <a:rPr lang="en-US" sz="4000" b="1" dirty="0"/>
              <a:t>Forward Dynamics:</a:t>
            </a:r>
            <a:endParaRPr lang="ar-EG" sz="4000" b="1" dirty="0"/>
          </a:p>
        </p:txBody>
      </p:sp>
      <p:sp>
        <p:nvSpPr>
          <p:cNvPr id="18" name="عنصر نائب للمحتوى 17"/>
          <p:cNvSpPr>
            <a:spLocks noGrp="1"/>
          </p:cNvSpPr>
          <p:nvPr>
            <p:ph idx="1"/>
          </p:nvPr>
        </p:nvSpPr>
        <p:spPr>
          <a:xfrm>
            <a:off x="848296" y="2841673"/>
            <a:ext cx="10069401" cy="2222696"/>
          </a:xfrm>
        </p:spPr>
        <p:txBody>
          <a:bodyPr>
            <a:normAutofit lnSpcReduction="10000"/>
          </a:bodyPr>
          <a:lstStyle/>
          <a:p>
            <a:pPr marL="0" indent="0">
              <a:buNone/>
            </a:pPr>
            <a:r>
              <a:rPr lang="en-US" dirty="0"/>
              <a:t>The problems of forward kinematics and inverse kinematics are purely geometric in nature.</a:t>
            </a:r>
          </a:p>
          <a:p>
            <a:pPr marL="0" indent="0">
              <a:buNone/>
            </a:pPr>
            <a:r>
              <a:rPr lang="en-US" dirty="0"/>
              <a:t>For many of the robotic systems studied in this book, the governing equations can be written in the form </a:t>
            </a:r>
            <a:endParaRPr lang="en-US" dirty="0" smtClean="0"/>
          </a:p>
          <a:p>
            <a:pPr marL="0" indent="0">
              <a:buNone/>
            </a:pPr>
            <a:r>
              <a:rPr lang="en-US" dirty="0" smtClean="0"/>
              <a:t>M(q(t</a:t>
            </a:r>
            <a:r>
              <a:rPr lang="en-US" dirty="0"/>
              <a:t>))q¨(t) = n(q(t), q˙ (t</a:t>
            </a:r>
            <a:r>
              <a:rPr lang="en-US" dirty="0" smtClean="0"/>
              <a:t>))+ </a:t>
            </a:r>
            <a:r>
              <a:rPr lang="en-US" dirty="0"/>
              <a:t>𝑟(t).</a:t>
            </a:r>
          </a:p>
          <a:p>
            <a:pPr marL="0" indent="0">
              <a:buNone/>
            </a:pPr>
            <a:endParaRPr lang="ar-EG" dirty="0"/>
          </a:p>
        </p:txBody>
      </p:sp>
      <p:sp>
        <p:nvSpPr>
          <p:cNvPr id="16" name="عنصر نائب لرقم الشريحة 15"/>
          <p:cNvSpPr>
            <a:spLocks noGrp="1"/>
          </p:cNvSpPr>
          <p:nvPr>
            <p:ph type="sldNum" sz="quarter" idx="12"/>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2675127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عنوان 16"/>
          <p:cNvSpPr>
            <a:spLocks noGrp="1"/>
          </p:cNvSpPr>
          <p:nvPr>
            <p:ph type="title"/>
          </p:nvPr>
        </p:nvSpPr>
        <p:spPr>
          <a:xfrm>
            <a:off x="852268" y="1645285"/>
            <a:ext cx="10515600" cy="1325563"/>
          </a:xfrm>
        </p:spPr>
        <p:txBody>
          <a:bodyPr>
            <a:noAutofit/>
          </a:bodyPr>
          <a:lstStyle/>
          <a:p>
            <a:r>
              <a:rPr lang="en-US" sz="4000" b="1" dirty="0"/>
              <a:t>Inverse Dynamics and Feedback Control:</a:t>
            </a:r>
            <a:endParaRPr lang="ar-EG" sz="4000" b="1" dirty="0"/>
          </a:p>
        </p:txBody>
      </p:sp>
      <p:sp>
        <p:nvSpPr>
          <p:cNvPr id="18" name="عنصر نائب للمحتوى 17"/>
          <p:cNvSpPr>
            <a:spLocks noGrp="1"/>
          </p:cNvSpPr>
          <p:nvPr>
            <p:ph idx="1"/>
          </p:nvPr>
        </p:nvSpPr>
        <p:spPr>
          <a:xfrm>
            <a:off x="848296" y="2841673"/>
            <a:ext cx="10069401" cy="2222696"/>
          </a:xfrm>
        </p:spPr>
        <p:txBody>
          <a:bodyPr>
            <a:normAutofit fontScale="85000" lnSpcReduction="20000"/>
          </a:bodyPr>
          <a:lstStyle/>
          <a:p>
            <a:pPr marL="0" indent="0">
              <a:lnSpc>
                <a:spcPct val="120000"/>
              </a:lnSpc>
              <a:buNone/>
            </a:pPr>
            <a:r>
              <a:rPr lang="en-US" dirty="0"/>
              <a:t>The problem of forward dynamics can be solved to understand how a specific set of input forces and torques in (t) induce a corresponding time history of the joint variables q(t) for t ≥ O.</a:t>
            </a:r>
          </a:p>
          <a:p>
            <a:pPr marL="0" indent="0">
              <a:lnSpc>
                <a:spcPct val="120000"/>
              </a:lnSpc>
              <a:buNone/>
            </a:pPr>
            <a:r>
              <a:rPr lang="en-US" dirty="0"/>
              <a:t>problem can be described as finding the dynamic behavior of the system given an input actuation time history (t), </a:t>
            </a:r>
            <a:r>
              <a:rPr lang="en-US" dirty="0" smtClean="0"/>
              <a:t>t≥ </a:t>
            </a:r>
            <a:r>
              <a:rPr lang="en-US" dirty="0"/>
              <a:t>O. </a:t>
            </a:r>
            <a:endParaRPr lang="ar-EG" dirty="0"/>
          </a:p>
        </p:txBody>
      </p:sp>
      <p:sp>
        <p:nvSpPr>
          <p:cNvPr id="16" name="عنصر نائب لرقم الشريحة 15"/>
          <p:cNvSpPr>
            <a:spLocks noGrp="1"/>
          </p:cNvSpPr>
          <p:nvPr>
            <p:ph type="sldNum" sz="quarter" idx="12"/>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4015610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عنوان 16"/>
          <p:cNvSpPr>
            <a:spLocks noGrp="1"/>
          </p:cNvSpPr>
          <p:nvPr>
            <p:ph type="title"/>
          </p:nvPr>
        </p:nvSpPr>
        <p:spPr>
          <a:xfrm>
            <a:off x="838200" y="525856"/>
            <a:ext cx="10515600" cy="905171"/>
          </a:xfrm>
        </p:spPr>
        <p:txBody>
          <a:bodyPr>
            <a:noAutofit/>
          </a:bodyPr>
          <a:lstStyle/>
          <a:p>
            <a:r>
              <a:rPr lang="en-US" sz="4000" b="1" dirty="0"/>
              <a:t>Dynamics and Control of Robotic Vehicles:</a:t>
            </a:r>
            <a:endParaRPr lang="ar-EG" sz="4000" b="1" dirty="0"/>
          </a:p>
        </p:txBody>
      </p:sp>
      <p:sp>
        <p:nvSpPr>
          <p:cNvPr id="18" name="عنصر نائب للمحتوى 17"/>
          <p:cNvSpPr>
            <a:spLocks noGrp="1"/>
          </p:cNvSpPr>
          <p:nvPr>
            <p:ph idx="1"/>
          </p:nvPr>
        </p:nvSpPr>
        <p:spPr>
          <a:xfrm>
            <a:off x="838200" y="1449659"/>
            <a:ext cx="10069401" cy="1510782"/>
          </a:xfrm>
        </p:spPr>
        <p:txBody>
          <a:bodyPr>
            <a:normAutofit/>
          </a:bodyPr>
          <a:lstStyle/>
          <a:p>
            <a:pPr marL="0" indent="0">
              <a:lnSpc>
                <a:spcPct val="120000"/>
              </a:lnSpc>
              <a:buNone/>
            </a:pPr>
            <a:r>
              <a:rPr lang="en-US" dirty="0"/>
              <a:t>The fundamental dynamics and control problems for robotics, and their role in the study of a typical flapping wing </a:t>
            </a:r>
            <a:r>
              <a:rPr lang="en-US" dirty="0" smtClean="0"/>
              <a:t>robot</a:t>
            </a:r>
            <a:r>
              <a:rPr lang="en-US" dirty="0"/>
              <a:t>.</a:t>
            </a:r>
            <a:endParaRPr lang="ar-EG" dirty="0"/>
          </a:p>
        </p:txBody>
      </p:sp>
      <p:sp>
        <p:nvSpPr>
          <p:cNvPr id="16" name="عنصر نائب لرقم الشريحة 15"/>
          <p:cNvSpPr>
            <a:spLocks noGrp="1"/>
          </p:cNvSpPr>
          <p:nvPr>
            <p:ph type="sldNum" sz="quarter" idx="12"/>
          </p:nvPr>
        </p:nvSpPr>
        <p:spPr/>
        <p:txBody>
          <a:bodyPr/>
          <a:lstStyle/>
          <a:p>
            <a:fld id="{294A09A9-5501-47C1-A89A-A340965A2BE2}" type="slidenum">
              <a:rPr lang="en-US" smtClean="0"/>
              <a:pPr/>
              <a:t>25</a:t>
            </a:fld>
            <a:endParaRPr lang="en-US" dirty="0"/>
          </a:p>
        </p:txBody>
      </p:sp>
      <p:pic>
        <p:nvPicPr>
          <p:cNvPr id="2" name="Picture 1">
            <a:extLst>
              <a:ext uri="{FF2B5EF4-FFF2-40B4-BE49-F238E27FC236}">
                <a16:creationId xmlns:a16="http://schemas.microsoft.com/office/drawing/2014/main" xmlns="" id="{210921F3-A370-1112-9783-4512D55C8C79}"/>
              </a:ext>
            </a:extLst>
          </p:cNvPr>
          <p:cNvPicPr>
            <a:picLocks noChangeAspect="1"/>
          </p:cNvPicPr>
          <p:nvPr/>
        </p:nvPicPr>
        <p:blipFill>
          <a:blip r:embed="rId2"/>
          <a:stretch>
            <a:fillRect/>
          </a:stretch>
        </p:blipFill>
        <p:spPr>
          <a:xfrm>
            <a:off x="1126433" y="2864028"/>
            <a:ext cx="9781168" cy="3857447"/>
          </a:xfrm>
          <a:prstGeom prst="rect">
            <a:avLst/>
          </a:prstGeom>
        </p:spPr>
      </p:pic>
    </p:spTree>
    <p:extLst>
      <p:ext uri="{BB962C8B-B14F-4D97-AF65-F5344CB8AC3E}">
        <p14:creationId xmlns:p14="http://schemas.microsoft.com/office/powerpoint/2010/main" val="3591126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xmlns=""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xmlns=""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Topic three</a:t>
            </a:r>
          </a:p>
        </p:txBody>
      </p:sp>
      <p:sp>
        <p:nvSpPr>
          <p:cNvPr id="4" name="Text Placeholder 3">
            <a:extLst>
              <a:ext uri="{FF2B5EF4-FFF2-40B4-BE49-F238E27FC236}">
                <a16:creationId xmlns:a16="http://schemas.microsoft.com/office/drawing/2014/main" xmlns=""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sz="3200" dirty="0"/>
              <a:t>Analysis of robotics systems</a:t>
            </a:r>
          </a:p>
        </p:txBody>
      </p:sp>
    </p:spTree>
    <p:extLst>
      <p:ext uri="{BB962C8B-B14F-4D97-AF65-F5344CB8AC3E}">
        <p14:creationId xmlns:p14="http://schemas.microsoft.com/office/powerpoint/2010/main" val="2313966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6" name="عنوان 5"/>
          <p:cNvSpPr>
            <a:spLocks noGrp="1"/>
          </p:cNvSpPr>
          <p:nvPr>
            <p:ph type="title"/>
          </p:nvPr>
        </p:nvSpPr>
        <p:spPr>
          <a:xfrm>
            <a:off x="991579" y="2557962"/>
            <a:ext cx="4434721" cy="1965163"/>
          </a:xfrm>
        </p:spPr>
        <p:txBody>
          <a:bodyPr>
            <a:normAutofit/>
          </a:bodyPr>
          <a:lstStyle/>
          <a:p>
            <a:pPr algn="l"/>
            <a:r>
              <a:rPr lang="en-US" dirty="0"/>
              <a:t>Elements in the analysis of robotic systems</a:t>
            </a:r>
            <a:endParaRPr lang="ar-EG" dirty="0"/>
          </a:p>
        </p:txBody>
      </p:sp>
      <p:sp>
        <p:nvSpPr>
          <p:cNvPr id="4" name="Text Placeholder 3">
            <a:extLst>
              <a:ext uri="{FF2B5EF4-FFF2-40B4-BE49-F238E27FC236}">
                <a16:creationId xmlns:a16="http://schemas.microsoft.com/office/drawing/2014/main" xmlns="" id="{D51A6D85-3837-435F-A342-5A3F98172B12}"/>
              </a:ext>
            </a:extLst>
          </p:cNvPr>
          <p:cNvSpPr>
            <a:spLocks noGrp="1"/>
          </p:cNvSpPr>
          <p:nvPr>
            <p:ph idx="1"/>
          </p:nvPr>
        </p:nvSpPr>
        <p:spPr>
          <a:xfrm>
            <a:off x="6547327" y="576775"/>
            <a:ext cx="4518504" cy="5927539"/>
          </a:xfrm>
        </p:spPr>
        <p:txBody>
          <a:bodyPr vert="horz" lIns="91440" tIns="45720" rIns="91440" bIns="45720" rtlCol="0" anchor="ctr">
            <a:normAutofit/>
          </a:bodyPr>
          <a:lstStyle/>
          <a:p>
            <a:pPr>
              <a:lnSpc>
                <a:spcPct val="100000"/>
              </a:lnSpc>
            </a:pPr>
            <a:r>
              <a:rPr lang="en-US" sz="2400" b="1" dirty="0"/>
              <a:t>1.System Architecture</a:t>
            </a:r>
          </a:p>
          <a:p>
            <a:pPr algn="ctr">
              <a:lnSpc>
                <a:spcPct val="100000"/>
              </a:lnSpc>
            </a:pPr>
            <a:r>
              <a:rPr lang="en-US" sz="2400" dirty="0"/>
              <a:t>-Component Analysis</a:t>
            </a:r>
          </a:p>
          <a:p>
            <a:pPr algn="ctr">
              <a:lnSpc>
                <a:spcPct val="100000"/>
              </a:lnSpc>
            </a:pPr>
            <a:r>
              <a:rPr lang="en-US" sz="2400" dirty="0"/>
              <a:t>-Interconnectivity</a:t>
            </a:r>
          </a:p>
          <a:p>
            <a:pPr>
              <a:lnSpc>
                <a:spcPct val="100000"/>
              </a:lnSpc>
            </a:pPr>
            <a:r>
              <a:rPr lang="en-US" sz="2400" b="1" dirty="0"/>
              <a:t>2.Kinematics and Dynamics</a:t>
            </a:r>
          </a:p>
          <a:p>
            <a:pPr algn="ctr">
              <a:lnSpc>
                <a:spcPct val="100000"/>
              </a:lnSpc>
            </a:pPr>
            <a:r>
              <a:rPr lang="en-US" sz="2400" dirty="0"/>
              <a:t>-Kinematic Analysis</a:t>
            </a:r>
          </a:p>
          <a:p>
            <a:pPr algn="ctr">
              <a:lnSpc>
                <a:spcPct val="100000"/>
              </a:lnSpc>
            </a:pPr>
            <a:r>
              <a:rPr lang="en-US" sz="2400" dirty="0"/>
              <a:t>-Dynamic Analysis</a:t>
            </a:r>
          </a:p>
          <a:p>
            <a:pPr>
              <a:lnSpc>
                <a:spcPct val="100000"/>
              </a:lnSpc>
            </a:pPr>
            <a:r>
              <a:rPr lang="en-US" sz="2400" b="1" dirty="0"/>
              <a:t>3.Control System Analysis</a:t>
            </a:r>
          </a:p>
          <a:p>
            <a:pPr algn="ctr">
              <a:lnSpc>
                <a:spcPct val="100000"/>
              </a:lnSpc>
            </a:pPr>
            <a:r>
              <a:rPr lang="en-US" sz="2400" dirty="0"/>
              <a:t>-Controller Design</a:t>
            </a:r>
          </a:p>
          <a:p>
            <a:pPr>
              <a:lnSpc>
                <a:spcPct val="100000"/>
              </a:lnSpc>
            </a:pPr>
            <a:r>
              <a:rPr lang="en-US" sz="2400" dirty="0"/>
              <a:t>	-Feedback Systems</a:t>
            </a:r>
          </a:p>
          <a:p>
            <a:pPr algn="ctr">
              <a:lnSpc>
                <a:spcPct val="100000"/>
              </a:lnSpc>
            </a:pPr>
            <a:endParaRPr lang="en-US" sz="2400" dirty="0"/>
          </a:p>
        </p:txBody>
      </p:sp>
    </p:spTree>
    <p:extLst>
      <p:ext uri="{BB962C8B-B14F-4D97-AF65-F5344CB8AC3E}">
        <p14:creationId xmlns:p14="http://schemas.microsoft.com/office/powerpoint/2010/main" val="635192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6" name="عنوان 5"/>
          <p:cNvSpPr>
            <a:spLocks noGrp="1"/>
          </p:cNvSpPr>
          <p:nvPr>
            <p:ph type="title"/>
          </p:nvPr>
        </p:nvSpPr>
        <p:spPr/>
        <p:txBody>
          <a:bodyPr/>
          <a:lstStyle/>
          <a:p>
            <a:pPr algn="l"/>
            <a:r>
              <a:rPr lang="en-US" dirty="0"/>
              <a:t>Elements in the analysis of robotic systems</a:t>
            </a:r>
            <a:endParaRPr lang="ar-EG" dirty="0"/>
          </a:p>
        </p:txBody>
      </p:sp>
      <p:sp>
        <p:nvSpPr>
          <p:cNvPr id="4" name="Text Placeholder 3">
            <a:extLst>
              <a:ext uri="{FF2B5EF4-FFF2-40B4-BE49-F238E27FC236}">
                <a16:creationId xmlns:a16="http://schemas.microsoft.com/office/drawing/2014/main" xmlns="" id="{D51A6D85-3837-435F-A342-5A3F98172B12}"/>
              </a:ext>
            </a:extLst>
          </p:cNvPr>
          <p:cNvSpPr>
            <a:spLocks noGrp="1"/>
          </p:cNvSpPr>
          <p:nvPr>
            <p:ph idx="1"/>
          </p:nvPr>
        </p:nvSpPr>
        <p:spPr>
          <a:xfrm>
            <a:off x="6392583" y="393895"/>
            <a:ext cx="4518504" cy="5927539"/>
          </a:xfrm>
        </p:spPr>
        <p:txBody>
          <a:bodyPr vert="horz" lIns="91440" tIns="45720" rIns="91440" bIns="45720" rtlCol="0" anchor="ctr">
            <a:normAutofit/>
          </a:bodyPr>
          <a:lstStyle/>
          <a:p>
            <a:pPr>
              <a:lnSpc>
                <a:spcPct val="100000"/>
              </a:lnSpc>
            </a:pPr>
            <a:r>
              <a:rPr lang="en-US" sz="2400" b="1" dirty="0"/>
              <a:t>4.Performance Metrics</a:t>
            </a:r>
          </a:p>
          <a:p>
            <a:pPr algn="ctr">
              <a:lnSpc>
                <a:spcPct val="100000"/>
              </a:lnSpc>
            </a:pPr>
            <a:r>
              <a:rPr lang="en-US" sz="2400" dirty="0"/>
              <a:t>-Accuracy</a:t>
            </a:r>
          </a:p>
          <a:p>
            <a:pPr algn="ctr">
              <a:lnSpc>
                <a:spcPct val="100000"/>
              </a:lnSpc>
            </a:pPr>
            <a:r>
              <a:rPr lang="en-US" sz="2400" dirty="0"/>
              <a:t>-Speed and Throughput</a:t>
            </a:r>
          </a:p>
          <a:p>
            <a:pPr algn="ctr">
              <a:lnSpc>
                <a:spcPct val="100000"/>
              </a:lnSpc>
            </a:pPr>
            <a:r>
              <a:rPr lang="en-US" sz="2400" dirty="0"/>
              <a:t>-Repeatability</a:t>
            </a:r>
          </a:p>
          <a:p>
            <a:pPr>
              <a:lnSpc>
                <a:spcPct val="100000"/>
              </a:lnSpc>
            </a:pPr>
            <a:r>
              <a:rPr lang="en-US" sz="2400" b="1" dirty="0"/>
              <a:t>5.Energy Efficiency</a:t>
            </a:r>
          </a:p>
          <a:p>
            <a:pPr algn="ctr">
              <a:lnSpc>
                <a:spcPct val="100000"/>
              </a:lnSpc>
            </a:pPr>
            <a:r>
              <a:rPr lang="en-US" sz="2400" dirty="0"/>
              <a:t>-Power Consumption</a:t>
            </a:r>
          </a:p>
          <a:p>
            <a:pPr algn="ctr">
              <a:lnSpc>
                <a:spcPct val="100000"/>
              </a:lnSpc>
            </a:pPr>
            <a:r>
              <a:rPr lang="en-US" sz="2400" dirty="0"/>
              <a:t>-Optimization</a:t>
            </a:r>
          </a:p>
          <a:p>
            <a:pPr>
              <a:lnSpc>
                <a:spcPct val="100000"/>
              </a:lnSpc>
            </a:pPr>
            <a:r>
              <a:rPr lang="en-US" sz="2400" b="1" dirty="0"/>
              <a:t>6.Sensitivity Analysis</a:t>
            </a:r>
          </a:p>
          <a:p>
            <a:pPr algn="ctr">
              <a:lnSpc>
                <a:spcPct val="100000"/>
              </a:lnSpc>
            </a:pPr>
            <a:r>
              <a:rPr lang="en-US" sz="2400" dirty="0"/>
              <a:t>-Sensitivity to Parameters</a:t>
            </a:r>
          </a:p>
          <a:p>
            <a:pPr algn="ctr">
              <a:lnSpc>
                <a:spcPct val="100000"/>
              </a:lnSpc>
            </a:pPr>
            <a:r>
              <a:rPr lang="en-US" sz="2400" dirty="0"/>
              <a:t>-Robustness Analysis</a:t>
            </a:r>
          </a:p>
        </p:txBody>
      </p:sp>
    </p:spTree>
    <p:extLst>
      <p:ext uri="{BB962C8B-B14F-4D97-AF65-F5344CB8AC3E}">
        <p14:creationId xmlns:p14="http://schemas.microsoft.com/office/powerpoint/2010/main" val="3308788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6" name="عنوان 5"/>
          <p:cNvSpPr>
            <a:spLocks noGrp="1"/>
          </p:cNvSpPr>
          <p:nvPr>
            <p:ph type="title"/>
          </p:nvPr>
        </p:nvSpPr>
        <p:spPr>
          <a:xfrm>
            <a:off x="902838" y="2446418"/>
            <a:ext cx="4434721" cy="1965163"/>
          </a:xfrm>
        </p:spPr>
        <p:txBody>
          <a:bodyPr>
            <a:normAutofit/>
          </a:bodyPr>
          <a:lstStyle/>
          <a:p>
            <a:pPr algn="l"/>
            <a:r>
              <a:rPr lang="en-US" dirty="0"/>
              <a:t>Elements in the analysis of robotic systems</a:t>
            </a:r>
            <a:endParaRPr lang="ar-EG" dirty="0"/>
          </a:p>
        </p:txBody>
      </p:sp>
      <p:sp>
        <p:nvSpPr>
          <p:cNvPr id="4" name="Text Placeholder 3">
            <a:extLst>
              <a:ext uri="{FF2B5EF4-FFF2-40B4-BE49-F238E27FC236}">
                <a16:creationId xmlns:a16="http://schemas.microsoft.com/office/drawing/2014/main" xmlns="" id="{D51A6D85-3837-435F-A342-5A3F98172B12}"/>
              </a:ext>
            </a:extLst>
          </p:cNvPr>
          <p:cNvSpPr>
            <a:spLocks noGrp="1"/>
          </p:cNvSpPr>
          <p:nvPr>
            <p:ph idx="1"/>
          </p:nvPr>
        </p:nvSpPr>
        <p:spPr>
          <a:xfrm>
            <a:off x="6392583" y="393895"/>
            <a:ext cx="4518504" cy="5927539"/>
          </a:xfrm>
        </p:spPr>
        <p:txBody>
          <a:bodyPr vert="horz" lIns="91440" tIns="45720" rIns="91440" bIns="45720" rtlCol="0" anchor="ctr">
            <a:normAutofit/>
          </a:bodyPr>
          <a:lstStyle/>
          <a:p>
            <a:pPr>
              <a:lnSpc>
                <a:spcPct val="100000"/>
              </a:lnSpc>
            </a:pPr>
            <a:r>
              <a:rPr lang="en-US" sz="2400" b="1" dirty="0"/>
              <a:t>7.Workspace Analysis</a:t>
            </a:r>
          </a:p>
          <a:p>
            <a:pPr algn="ctr">
              <a:lnSpc>
                <a:spcPct val="100000"/>
              </a:lnSpc>
            </a:pPr>
            <a:r>
              <a:rPr lang="en-US" sz="2400" dirty="0"/>
              <a:t>-Reachability.    -Dexterity</a:t>
            </a:r>
          </a:p>
          <a:p>
            <a:pPr>
              <a:lnSpc>
                <a:spcPct val="100000"/>
              </a:lnSpc>
            </a:pPr>
            <a:r>
              <a:rPr lang="en-US" sz="2400" b="1" dirty="0"/>
              <a:t>8.Safety Analysis</a:t>
            </a:r>
          </a:p>
          <a:p>
            <a:pPr algn="ctr">
              <a:lnSpc>
                <a:spcPct val="100000"/>
              </a:lnSpc>
            </a:pPr>
            <a:r>
              <a:rPr lang="en-US" sz="2400" dirty="0"/>
              <a:t>-Collision Avoidance</a:t>
            </a:r>
          </a:p>
          <a:p>
            <a:pPr algn="ctr">
              <a:lnSpc>
                <a:spcPct val="100000"/>
              </a:lnSpc>
            </a:pPr>
            <a:r>
              <a:rPr lang="en-US" sz="2400" dirty="0"/>
              <a:t>-Emergency Stop Systems</a:t>
            </a:r>
          </a:p>
          <a:p>
            <a:pPr>
              <a:lnSpc>
                <a:spcPct val="100000"/>
              </a:lnSpc>
            </a:pPr>
            <a:r>
              <a:rPr lang="en-US" sz="2400" b="1" dirty="0"/>
              <a:t>9.Task-Specific Analysis</a:t>
            </a:r>
          </a:p>
          <a:p>
            <a:pPr algn="ctr">
              <a:lnSpc>
                <a:spcPct val="100000"/>
              </a:lnSpc>
            </a:pPr>
            <a:r>
              <a:rPr lang="en-US" sz="2400" dirty="0"/>
              <a:t>-Application-Specific Metrics</a:t>
            </a:r>
          </a:p>
          <a:p>
            <a:pPr algn="ctr">
              <a:lnSpc>
                <a:spcPct val="100000"/>
              </a:lnSpc>
            </a:pPr>
            <a:r>
              <a:rPr lang="en-US" sz="2400" dirty="0"/>
              <a:t>-Optimization for Task Requirements</a:t>
            </a:r>
          </a:p>
        </p:txBody>
      </p:sp>
    </p:spTree>
    <p:extLst>
      <p:ext uri="{BB962C8B-B14F-4D97-AF65-F5344CB8AC3E}">
        <p14:creationId xmlns:p14="http://schemas.microsoft.com/office/powerpoint/2010/main" val="84422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873" y="2965506"/>
            <a:ext cx="4819135" cy="1210962"/>
          </a:xfrm>
        </p:spPr>
        <p:txBody>
          <a:bodyPr>
            <a:normAutofit fontScale="90000"/>
          </a:bodyPr>
          <a:lstStyle/>
          <a:p>
            <a:r>
              <a:rPr lang="en-US" b="1" dirty="0"/>
              <a:t>Acknowledgment</a:t>
            </a:r>
            <a:r>
              <a:rPr lang="en-US" dirty="0"/>
              <a:t/>
            </a:r>
            <a:br>
              <a:rPr lang="en-US" dirty="0"/>
            </a:br>
            <a:endParaRPr lang="ar-EG" dirty="0"/>
          </a:p>
        </p:txBody>
      </p:sp>
      <p:sp>
        <p:nvSpPr>
          <p:cNvPr id="3" name="Content Placeholder 2"/>
          <p:cNvSpPr>
            <a:spLocks noGrp="1"/>
          </p:cNvSpPr>
          <p:nvPr>
            <p:ph idx="1"/>
          </p:nvPr>
        </p:nvSpPr>
        <p:spPr/>
        <p:txBody>
          <a:bodyPr>
            <a:normAutofit/>
          </a:bodyPr>
          <a:lstStyle/>
          <a:p>
            <a:pPr>
              <a:lnSpc>
                <a:spcPct val="120000"/>
              </a:lnSpc>
            </a:pPr>
            <a:r>
              <a:rPr lang="en-US" sz="1900" b="1" dirty="0"/>
              <a:t>I would like to express our appreciation to our esteemed instructor</a:t>
            </a:r>
            <a:r>
              <a:rPr lang="en-US" sz="1900" b="1" i="1" dirty="0"/>
              <a:t>, Prof.Dr Ahmed Hweidi. </a:t>
            </a:r>
            <a:r>
              <a:rPr lang="en-US" sz="1900" b="1" dirty="0"/>
              <a:t>for choosing to impart their knowledge and skills to us. whose guidance and expertise have been invaluable throughout the research process. </a:t>
            </a:r>
            <a:endParaRPr lang="ar-EG"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983934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6" name="عنوان 5"/>
          <p:cNvSpPr>
            <a:spLocks noGrp="1"/>
          </p:cNvSpPr>
          <p:nvPr>
            <p:ph type="title"/>
          </p:nvPr>
        </p:nvSpPr>
        <p:spPr/>
        <p:txBody>
          <a:bodyPr/>
          <a:lstStyle/>
          <a:p>
            <a:pPr algn="l"/>
            <a:r>
              <a:rPr lang="en-US" dirty="0"/>
              <a:t>Elements in the analysis of robotic systems</a:t>
            </a:r>
            <a:endParaRPr lang="ar-EG" dirty="0"/>
          </a:p>
        </p:txBody>
      </p:sp>
      <p:sp>
        <p:nvSpPr>
          <p:cNvPr id="4" name="Text Placeholder 3">
            <a:extLst>
              <a:ext uri="{FF2B5EF4-FFF2-40B4-BE49-F238E27FC236}">
                <a16:creationId xmlns:a16="http://schemas.microsoft.com/office/drawing/2014/main" xmlns="" id="{D51A6D85-3837-435F-A342-5A3F98172B12}"/>
              </a:ext>
            </a:extLst>
          </p:cNvPr>
          <p:cNvSpPr>
            <a:spLocks noGrp="1"/>
          </p:cNvSpPr>
          <p:nvPr>
            <p:ph idx="1"/>
          </p:nvPr>
        </p:nvSpPr>
        <p:spPr>
          <a:xfrm>
            <a:off x="6392583" y="393895"/>
            <a:ext cx="4518504" cy="5927539"/>
          </a:xfrm>
        </p:spPr>
        <p:txBody>
          <a:bodyPr vert="horz" lIns="91440" tIns="45720" rIns="91440" bIns="45720" rtlCol="0" anchor="ctr">
            <a:normAutofit/>
          </a:bodyPr>
          <a:lstStyle/>
          <a:p>
            <a:pPr>
              <a:lnSpc>
                <a:spcPct val="100000"/>
              </a:lnSpc>
            </a:pPr>
            <a:r>
              <a:rPr lang="en-US" sz="2400" b="1" dirty="0"/>
              <a:t>10.Human-Robot Interaction Analysis</a:t>
            </a:r>
          </a:p>
          <a:p>
            <a:pPr algn="ctr">
              <a:lnSpc>
                <a:spcPct val="100000"/>
              </a:lnSpc>
            </a:pPr>
            <a:r>
              <a:rPr lang="en-US" sz="2400" dirty="0"/>
              <a:t>-User Experience</a:t>
            </a:r>
          </a:p>
          <a:p>
            <a:pPr algn="ctr">
              <a:lnSpc>
                <a:spcPct val="100000"/>
              </a:lnSpc>
            </a:pPr>
            <a:r>
              <a:rPr lang="en-US" sz="2400" dirty="0"/>
              <a:t>-Safety Protocols</a:t>
            </a:r>
          </a:p>
          <a:p>
            <a:pPr>
              <a:lnSpc>
                <a:spcPct val="100000"/>
              </a:lnSpc>
            </a:pPr>
            <a:r>
              <a:rPr lang="en-US" sz="2400" b="1" dirty="0"/>
              <a:t>11.Cost-Benefit Analysis</a:t>
            </a:r>
          </a:p>
          <a:p>
            <a:pPr algn="ctr">
              <a:lnSpc>
                <a:spcPct val="100000"/>
              </a:lnSpc>
            </a:pPr>
            <a:r>
              <a:rPr lang="en-US" sz="2400" dirty="0"/>
              <a:t>-Cost of Implementation</a:t>
            </a:r>
          </a:p>
          <a:p>
            <a:pPr algn="ctr">
              <a:lnSpc>
                <a:spcPct val="100000"/>
              </a:lnSpc>
            </a:pPr>
            <a:r>
              <a:rPr lang="en-US" sz="2400" dirty="0"/>
              <a:t>-Return on Investment (ROI)</a:t>
            </a:r>
          </a:p>
          <a:p>
            <a:pPr>
              <a:lnSpc>
                <a:spcPct val="100000"/>
              </a:lnSpc>
            </a:pPr>
            <a:endParaRPr lang="en-US" sz="2000" b="1" dirty="0"/>
          </a:p>
          <a:p>
            <a:pPr>
              <a:lnSpc>
                <a:spcPct val="100000"/>
              </a:lnSpc>
            </a:pPr>
            <a:r>
              <a:rPr lang="en-US" sz="2000" b="1" dirty="0"/>
              <a:t>The goal is to ensure that robotic systems meet performance requirements, adhere to safety standards, and provide value in their respective applications.</a:t>
            </a:r>
            <a:endParaRPr lang="en-US" sz="2400" dirty="0"/>
          </a:p>
        </p:txBody>
      </p:sp>
    </p:spTree>
    <p:extLst>
      <p:ext uri="{BB962C8B-B14F-4D97-AF65-F5344CB8AC3E}">
        <p14:creationId xmlns:p14="http://schemas.microsoft.com/office/powerpoint/2010/main" val="2100805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5"/>
          <p:cNvSpPr>
            <a:spLocks noGrp="1"/>
          </p:cNvSpPr>
          <p:nvPr>
            <p:ph type="title"/>
          </p:nvPr>
        </p:nvSpPr>
        <p:spPr>
          <a:xfrm>
            <a:off x="1109479" y="416890"/>
            <a:ext cx="4754881" cy="1854911"/>
          </a:xfrm>
        </p:spPr>
        <p:txBody>
          <a:bodyPr/>
          <a:lstStyle/>
          <a:p>
            <a:r>
              <a:rPr lang="en-US" sz="4800" dirty="0"/>
              <a:t>Analytical Mechanics. </a:t>
            </a:r>
            <a:endParaRPr lang="ar-EG" sz="4800" dirty="0"/>
          </a:p>
        </p:txBody>
      </p:sp>
      <p:sp>
        <p:nvSpPr>
          <p:cNvPr id="8" name="عنصر نائب للنص 7"/>
          <p:cNvSpPr>
            <a:spLocks noGrp="1"/>
          </p:cNvSpPr>
          <p:nvPr>
            <p:ph type="body" idx="14"/>
          </p:nvPr>
        </p:nvSpPr>
        <p:spPr>
          <a:xfrm>
            <a:off x="1109479" y="1952713"/>
            <a:ext cx="5404201" cy="4586199"/>
          </a:xfrm>
        </p:spPr>
        <p:txBody>
          <a:bodyPr>
            <a:normAutofit/>
          </a:bodyPr>
          <a:lstStyle/>
          <a:p>
            <a:r>
              <a:rPr lang="ar-SA" b="1" dirty="0"/>
              <a:t>Analytical mechanics uses scalar properties of motion representing the system as a </a:t>
            </a:r>
            <a:r>
              <a:rPr lang="ar-SA" b="1" dirty="0"/>
              <a:t>whole  </a:t>
            </a:r>
            <a:r>
              <a:rPr lang="en-US" b="1" dirty="0" smtClean="0"/>
              <a:t>(KE)&amp;(PE)</a:t>
            </a:r>
            <a:endParaRPr lang="en-US" b="1" dirty="0"/>
          </a:p>
          <a:p>
            <a:r>
              <a:rPr lang="en-US" b="1" dirty="0" smtClean="0"/>
              <a:t>1</a:t>
            </a:r>
            <a:r>
              <a:rPr lang="en-US" b="1" dirty="0"/>
              <a:t>. Hamilton’s Principle.</a:t>
            </a:r>
          </a:p>
          <a:p>
            <a:r>
              <a:rPr lang="en-US" b="1" dirty="0" smtClean="0"/>
              <a:t>2</a:t>
            </a:r>
            <a:r>
              <a:rPr lang="en-US" b="1" dirty="0"/>
              <a:t>. Functionals of Variations.</a:t>
            </a:r>
          </a:p>
          <a:p>
            <a:r>
              <a:rPr lang="en-US" b="1" dirty="0"/>
              <a:t>3. Hamilton’s Principle for Conservative Systems. </a:t>
            </a:r>
          </a:p>
          <a:p>
            <a:r>
              <a:rPr lang="en-US" b="1" dirty="0"/>
              <a:t>4. Lagrange’s Equations for Conservative Systems.</a:t>
            </a:r>
          </a:p>
          <a:p>
            <a:r>
              <a:rPr lang="en-US" b="1" dirty="0"/>
              <a:t>5. Lagrange’s Equations for Robotic Systems.   </a:t>
            </a:r>
          </a:p>
        </p:txBody>
      </p:sp>
      <p:sp>
        <p:nvSpPr>
          <p:cNvPr id="5" name="عنصر نائب لرقم الشريحة 4"/>
          <p:cNvSpPr>
            <a:spLocks noGrp="1"/>
          </p:cNvSpPr>
          <p:nvPr>
            <p:ph type="sldNum" sz="quarter" idx="4294967295"/>
          </p:nvPr>
        </p:nvSpPr>
        <p:spPr>
          <a:xfrm>
            <a:off x="9448800" y="6356350"/>
            <a:ext cx="2743200" cy="365125"/>
          </a:xfrm>
        </p:spPr>
        <p:txBody>
          <a:bodyPr/>
          <a:lstStyle/>
          <a:p>
            <a:fld id="{294A09A9-5501-47C1-A89A-A340965A2BE2}" type="slidenum">
              <a:rPr lang="en-US" smtClean="0"/>
              <a:pPr/>
              <a:t>31</a:t>
            </a:fld>
            <a:endParaRPr lang="en-US" dirty="0"/>
          </a:p>
        </p:txBody>
      </p:sp>
      <p:pic>
        <p:nvPicPr>
          <p:cNvPr id="2" name="Picture 1">
            <a:extLst>
              <a:ext uri="{FF2B5EF4-FFF2-40B4-BE49-F238E27FC236}">
                <a16:creationId xmlns:a16="http://schemas.microsoft.com/office/drawing/2014/main" xmlns="" id="{E71D9C48-AED0-7BD9-CB60-DAFD43E45DC8}"/>
              </a:ext>
            </a:extLst>
          </p:cNvPr>
          <p:cNvPicPr>
            <a:picLocks noChangeAspect="1"/>
          </p:cNvPicPr>
          <p:nvPr/>
        </p:nvPicPr>
        <p:blipFill>
          <a:blip r:embed="rId2"/>
          <a:stretch>
            <a:fillRect/>
          </a:stretch>
        </p:blipFill>
        <p:spPr>
          <a:xfrm>
            <a:off x="6513680" y="1210445"/>
            <a:ext cx="5678320" cy="4930518"/>
          </a:xfrm>
          <a:prstGeom prst="rect">
            <a:avLst/>
          </a:prstGeom>
        </p:spPr>
      </p:pic>
    </p:spTree>
    <p:extLst>
      <p:ext uri="{BB962C8B-B14F-4D97-AF65-F5344CB8AC3E}">
        <p14:creationId xmlns:p14="http://schemas.microsoft.com/office/powerpoint/2010/main" val="2642644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xmlns=""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xmlns=""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Topic four</a:t>
            </a:r>
          </a:p>
        </p:txBody>
      </p:sp>
      <p:sp>
        <p:nvSpPr>
          <p:cNvPr id="4" name="Text Placeholder 3">
            <a:extLst>
              <a:ext uri="{FF2B5EF4-FFF2-40B4-BE49-F238E27FC236}">
                <a16:creationId xmlns:a16="http://schemas.microsoft.com/office/drawing/2014/main" xmlns=""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sz="3200" dirty="0"/>
              <a:t>Control of Robotic Systems</a:t>
            </a:r>
          </a:p>
        </p:txBody>
      </p:sp>
    </p:spTree>
    <p:extLst>
      <p:ext uri="{BB962C8B-B14F-4D97-AF65-F5344CB8AC3E}">
        <p14:creationId xmlns:p14="http://schemas.microsoft.com/office/powerpoint/2010/main" val="965484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CDA59-55A0-4EA5-B3E4-646D1D3B4CEB}"/>
              </a:ext>
            </a:extLst>
          </p:cNvPr>
          <p:cNvSpPr>
            <a:spLocks noGrp="1"/>
          </p:cNvSpPr>
          <p:nvPr>
            <p:ph type="title"/>
          </p:nvPr>
        </p:nvSpPr>
        <p:spPr>
          <a:xfrm>
            <a:off x="867340" y="2208628"/>
            <a:ext cx="4434721" cy="2202953"/>
          </a:xfrm>
        </p:spPr>
        <p:txBody>
          <a:bodyPr>
            <a:normAutofit/>
          </a:bodyPr>
          <a:lstStyle/>
          <a:p>
            <a:r>
              <a:rPr lang="en-US" dirty="0"/>
              <a:t>Open Loop and Closed Loop</a:t>
            </a:r>
          </a:p>
        </p:txBody>
      </p:sp>
      <p:sp>
        <p:nvSpPr>
          <p:cNvPr id="20" name="Slide Number Placeholder 19">
            <a:extLst>
              <a:ext uri="{FF2B5EF4-FFF2-40B4-BE49-F238E27FC236}">
                <a16:creationId xmlns:a16="http://schemas.microsoft.com/office/drawing/2014/main" xmlns="" id="{3FDE1686-8C52-4216-8F1E-E679435C618A}"/>
              </a:ext>
            </a:extLst>
          </p:cNvPr>
          <p:cNvSpPr>
            <a:spLocks noGrp="1"/>
          </p:cNvSpPr>
          <p:nvPr>
            <p:ph type="sldNum" sz="quarter" idx="12"/>
          </p:nvPr>
        </p:nvSpPr>
        <p:spPr/>
        <p:txBody>
          <a:bodyPr/>
          <a:lstStyle/>
          <a:p>
            <a:fld id="{294A09A9-5501-47C1-A89A-A340965A2BE2}" type="slidenum">
              <a:rPr lang="en-US" smtClean="0"/>
              <a:pPr/>
              <a:t>33</a:t>
            </a:fld>
            <a:endParaRPr lang="en-US" dirty="0"/>
          </a:p>
        </p:txBody>
      </p:sp>
      <p:sp>
        <p:nvSpPr>
          <p:cNvPr id="5" name="Text Placeholder 4">
            <a:extLst>
              <a:ext uri="{FF2B5EF4-FFF2-40B4-BE49-F238E27FC236}">
                <a16:creationId xmlns:a16="http://schemas.microsoft.com/office/drawing/2014/main" xmlns="" id="{2347FB98-C049-45C5-86B4-4CF44B247B2C}"/>
              </a:ext>
            </a:extLst>
          </p:cNvPr>
          <p:cNvSpPr>
            <a:spLocks noGrp="1"/>
          </p:cNvSpPr>
          <p:nvPr>
            <p:ph type="body" sz="quarter" idx="4294967295"/>
          </p:nvPr>
        </p:nvSpPr>
        <p:spPr>
          <a:xfrm>
            <a:off x="5993060" y="355974"/>
            <a:ext cx="6097587" cy="2202953"/>
          </a:xfrm>
        </p:spPr>
        <p:txBody>
          <a:bodyPr>
            <a:noAutofit/>
          </a:bodyPr>
          <a:lstStyle/>
          <a:p>
            <a:pPr marL="0" indent="0">
              <a:lnSpc>
                <a:spcPct val="120000"/>
              </a:lnSpc>
              <a:buNone/>
            </a:pPr>
            <a:r>
              <a:rPr lang="en-GB" sz="2000" b="0" i="0" dirty="0">
                <a:solidFill>
                  <a:srgbClr val="1F1F1F"/>
                </a:solidFill>
                <a:effectLst/>
                <a:latin typeface="Google Sans"/>
              </a:rPr>
              <a:t>open-loop control in motion systems means that there is no position feedback of a moving object. Closed-loop control means that there is some kind of position information that is fed back to the motion controller of a system and that is used in the positioning process</a:t>
            </a:r>
            <a:endParaRPr lang="en-US" sz="2000" b="1" dirty="0"/>
          </a:p>
        </p:txBody>
      </p:sp>
      <p:pic>
        <p:nvPicPr>
          <p:cNvPr id="3" name="Picture 2">
            <a:extLst>
              <a:ext uri="{FF2B5EF4-FFF2-40B4-BE49-F238E27FC236}">
                <a16:creationId xmlns:a16="http://schemas.microsoft.com/office/drawing/2014/main" xmlns="" id="{42156772-C86D-FF9F-9938-42049C2DE990}"/>
              </a:ext>
            </a:extLst>
          </p:cNvPr>
          <p:cNvPicPr>
            <a:picLocks noChangeAspect="1"/>
          </p:cNvPicPr>
          <p:nvPr/>
        </p:nvPicPr>
        <p:blipFill>
          <a:blip r:embed="rId2"/>
          <a:stretch>
            <a:fillRect/>
          </a:stretch>
        </p:blipFill>
        <p:spPr>
          <a:xfrm>
            <a:off x="6094413" y="2756387"/>
            <a:ext cx="5894883" cy="3310388"/>
          </a:xfrm>
          <a:prstGeom prst="rect">
            <a:avLst/>
          </a:prstGeom>
        </p:spPr>
      </p:pic>
    </p:spTree>
    <p:extLst>
      <p:ext uri="{BB962C8B-B14F-4D97-AF65-F5344CB8AC3E}">
        <p14:creationId xmlns:p14="http://schemas.microsoft.com/office/powerpoint/2010/main" val="3690787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CDA59-55A0-4EA5-B3E4-646D1D3B4CEB}"/>
              </a:ext>
            </a:extLst>
          </p:cNvPr>
          <p:cNvSpPr>
            <a:spLocks noGrp="1"/>
          </p:cNvSpPr>
          <p:nvPr>
            <p:ph type="title"/>
          </p:nvPr>
        </p:nvSpPr>
        <p:spPr>
          <a:xfrm>
            <a:off x="5948871" y="443711"/>
            <a:ext cx="5591116" cy="1792593"/>
          </a:xfrm>
        </p:spPr>
        <p:txBody>
          <a:bodyPr>
            <a:normAutofit fontScale="90000"/>
          </a:bodyPr>
          <a:lstStyle/>
          <a:p>
            <a:r>
              <a:rPr lang="en-US" dirty="0"/>
              <a:t>Linear and Nonlinear Control</a:t>
            </a:r>
            <a:r>
              <a:rPr lang="ar-SA" dirty="0"/>
              <a:t> systems</a:t>
            </a:r>
            <a:endParaRPr lang="en-US" dirty="0"/>
          </a:p>
        </p:txBody>
      </p:sp>
      <p:sp>
        <p:nvSpPr>
          <p:cNvPr id="20" name="Slide Number Placeholder 19">
            <a:extLst>
              <a:ext uri="{FF2B5EF4-FFF2-40B4-BE49-F238E27FC236}">
                <a16:creationId xmlns:a16="http://schemas.microsoft.com/office/drawing/2014/main" xmlns="" id="{3FDE1686-8C52-4216-8F1E-E679435C618A}"/>
              </a:ext>
            </a:extLst>
          </p:cNvPr>
          <p:cNvSpPr>
            <a:spLocks noGrp="1"/>
          </p:cNvSpPr>
          <p:nvPr>
            <p:ph type="sldNum" sz="quarter" idx="13"/>
          </p:nvPr>
        </p:nvSpPr>
        <p:spPr/>
        <p:txBody>
          <a:bodyPr/>
          <a:lstStyle/>
          <a:p>
            <a:fld id="{294A09A9-5501-47C1-A89A-A340965A2BE2}" type="slidenum">
              <a:rPr lang="en-US" smtClean="0"/>
              <a:pPr/>
              <a:t>34</a:t>
            </a:fld>
            <a:endParaRPr lang="en-US" dirty="0"/>
          </a:p>
        </p:txBody>
      </p:sp>
      <p:sp>
        <p:nvSpPr>
          <p:cNvPr id="4" name="TextBox 3">
            <a:extLst>
              <a:ext uri="{FF2B5EF4-FFF2-40B4-BE49-F238E27FC236}">
                <a16:creationId xmlns:a16="http://schemas.microsoft.com/office/drawing/2014/main" xmlns="" id="{FBF111AB-EED4-39BE-8033-21546D6A1759}"/>
              </a:ext>
            </a:extLst>
          </p:cNvPr>
          <p:cNvSpPr txBox="1"/>
          <p:nvPr/>
        </p:nvSpPr>
        <p:spPr>
          <a:xfrm>
            <a:off x="5948871" y="2481529"/>
            <a:ext cx="5591116" cy="2554545"/>
          </a:xfrm>
          <a:prstGeom prst="rect">
            <a:avLst/>
          </a:prstGeom>
          <a:noFill/>
        </p:spPr>
        <p:txBody>
          <a:bodyPr wrap="square" rtlCol="0">
            <a:spAutoFit/>
          </a:bodyPr>
          <a:lstStyle/>
          <a:p>
            <a:pPr algn="l"/>
            <a:r>
              <a:rPr lang="ar-SA" sz="2000" dirty="0"/>
              <a:t>Linear systems are time-invariant, meaning that the response of the system to any input signal is independent of the time at which the input is applied. </a:t>
            </a:r>
            <a:endParaRPr lang="en-US" sz="2000" dirty="0" smtClean="0"/>
          </a:p>
          <a:p>
            <a:pPr algn="l"/>
            <a:r>
              <a:rPr lang="ar-SA" sz="2000" dirty="0" smtClean="0"/>
              <a:t>Nonlinear </a:t>
            </a:r>
            <a:r>
              <a:rPr lang="ar-SA" sz="2000" dirty="0"/>
              <a:t>systems may be time-varying, meaning that the response of the system to any input signal is dependent on the time at which the input is applied.</a:t>
            </a:r>
            <a:endParaRPr lang="en-US" sz="2000" dirty="0"/>
          </a:p>
        </p:txBody>
      </p:sp>
      <p:pic>
        <p:nvPicPr>
          <p:cNvPr id="5" name="Picture 4">
            <a:extLst>
              <a:ext uri="{FF2B5EF4-FFF2-40B4-BE49-F238E27FC236}">
                <a16:creationId xmlns:a16="http://schemas.microsoft.com/office/drawing/2014/main" xmlns="" id="{F1BCE21A-A8EA-DAEE-93C2-2BA7E193B386}"/>
              </a:ext>
            </a:extLst>
          </p:cNvPr>
          <p:cNvPicPr>
            <a:picLocks noChangeAspect="1"/>
          </p:cNvPicPr>
          <p:nvPr/>
        </p:nvPicPr>
        <p:blipFill rotWithShape="1">
          <a:blip r:embed="rId2"/>
          <a:srcRect l="355" r="-355" b="4233"/>
          <a:stretch/>
        </p:blipFill>
        <p:spPr>
          <a:xfrm>
            <a:off x="0" y="0"/>
            <a:ext cx="5819865" cy="6034472"/>
          </a:xfrm>
          <a:prstGeom prst="rect">
            <a:avLst/>
          </a:prstGeom>
        </p:spPr>
      </p:pic>
    </p:spTree>
    <p:extLst>
      <p:ext uri="{BB962C8B-B14F-4D97-AF65-F5344CB8AC3E}">
        <p14:creationId xmlns:p14="http://schemas.microsoft.com/office/powerpoint/2010/main" val="661071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9D92D3-93F7-F492-8DD0-7BBC3AB9F10B}"/>
              </a:ext>
            </a:extLst>
          </p:cNvPr>
          <p:cNvSpPr>
            <a:spLocks noGrp="1"/>
          </p:cNvSpPr>
          <p:nvPr>
            <p:ph type="title"/>
          </p:nvPr>
        </p:nvSpPr>
        <p:spPr>
          <a:xfrm>
            <a:off x="433509" y="230729"/>
            <a:ext cx="5725582" cy="1189147"/>
          </a:xfrm>
        </p:spPr>
        <p:txBody>
          <a:bodyPr/>
          <a:lstStyle/>
          <a:p>
            <a:r>
              <a:rPr lang="ar-SA" dirty="0"/>
              <a:t>SUMMARY </a:t>
            </a:r>
            <a:endParaRPr lang="en-US" dirty="0"/>
          </a:p>
        </p:txBody>
      </p:sp>
      <p:sp>
        <p:nvSpPr>
          <p:cNvPr id="8" name="Text Placeholder 7">
            <a:extLst>
              <a:ext uri="{FF2B5EF4-FFF2-40B4-BE49-F238E27FC236}">
                <a16:creationId xmlns:a16="http://schemas.microsoft.com/office/drawing/2014/main" xmlns="" id="{80E544B2-6590-43EA-4F17-6B7B97FB784E}"/>
              </a:ext>
            </a:extLst>
          </p:cNvPr>
          <p:cNvSpPr>
            <a:spLocks noGrp="1"/>
          </p:cNvSpPr>
          <p:nvPr>
            <p:ph type="body" sz="quarter" idx="16"/>
          </p:nvPr>
        </p:nvSpPr>
        <p:spPr>
          <a:xfrm>
            <a:off x="1420681" y="1495553"/>
            <a:ext cx="5725582" cy="5225922"/>
          </a:xfrm>
        </p:spPr>
        <p:txBody>
          <a:bodyPr/>
          <a:lstStyle/>
          <a:p>
            <a:r>
              <a:rPr lang="ar-SA" dirty="0"/>
              <a:t>At this presentation we have discussed  robotics systems and its Dynamics, analysis and control . We also discussed the future of robotics systems.   </a:t>
            </a:r>
          </a:p>
          <a:p>
            <a:r>
              <a:rPr lang="ar-SA" dirty="0"/>
              <a:t>Within mechanical engineering, robotics is the design and construction of the physical structures of robots, while in computer science, robotics focuses on robotic automation algorithms. Other disciplines contributing to robotics include electrical, control, software, information, electronic, telecommunication, computer, mechatronic, materials and biomedical engineering.</a:t>
            </a:r>
            <a:endParaRPr lang="en-US" dirty="0"/>
          </a:p>
        </p:txBody>
      </p:sp>
      <p:pic>
        <p:nvPicPr>
          <p:cNvPr id="12" name="Picture Placeholder 11">
            <a:extLst>
              <a:ext uri="{FF2B5EF4-FFF2-40B4-BE49-F238E27FC236}">
                <a16:creationId xmlns:a16="http://schemas.microsoft.com/office/drawing/2014/main" xmlns="" id="{FE746F1C-A819-2CDA-68D0-2350EA589135}"/>
              </a:ext>
            </a:extLst>
          </p:cNvPr>
          <p:cNvPicPr>
            <a:picLocks noGrp="1" noChangeAspect="1"/>
          </p:cNvPicPr>
          <p:nvPr>
            <p:ph type="pic" sz="quarter" idx="14"/>
          </p:nvPr>
        </p:nvPicPr>
        <p:blipFill>
          <a:blip r:embed="rId2"/>
          <a:srcRect t="1481" b="1481"/>
          <a:stretch/>
        </p:blipFill>
        <p:spPr>
          <a:xfrm>
            <a:off x="7418388" y="1904999"/>
            <a:ext cx="2261894" cy="2194891"/>
          </a:xfrm>
        </p:spPr>
      </p:pic>
      <p:pic>
        <p:nvPicPr>
          <p:cNvPr id="9" name="Picture Placeholder 8">
            <a:extLst>
              <a:ext uri="{FF2B5EF4-FFF2-40B4-BE49-F238E27FC236}">
                <a16:creationId xmlns:a16="http://schemas.microsoft.com/office/drawing/2014/main" xmlns="" id="{8BFE99C7-D732-A46B-A0D7-50A6417EFF0F}"/>
              </a:ext>
            </a:extLst>
          </p:cNvPr>
          <p:cNvPicPr>
            <a:picLocks noGrp="1" noChangeAspect="1"/>
          </p:cNvPicPr>
          <p:nvPr>
            <p:ph type="pic" sz="quarter" idx="13"/>
          </p:nvPr>
        </p:nvPicPr>
        <p:blipFill>
          <a:blip r:embed="rId3"/>
          <a:srcRect l="18469" r="18469"/>
          <a:stretch/>
        </p:blipFill>
        <p:spPr/>
      </p:pic>
      <p:pic>
        <p:nvPicPr>
          <p:cNvPr id="11" name="Picture Placeholder 10">
            <a:extLst>
              <a:ext uri="{FF2B5EF4-FFF2-40B4-BE49-F238E27FC236}">
                <a16:creationId xmlns:a16="http://schemas.microsoft.com/office/drawing/2014/main" xmlns="" id="{FB222194-A35E-04E2-AAF1-4720792558BB}"/>
              </a:ext>
            </a:extLst>
          </p:cNvPr>
          <p:cNvPicPr>
            <a:picLocks noGrp="1" noChangeAspect="1"/>
          </p:cNvPicPr>
          <p:nvPr>
            <p:ph type="pic" sz="quarter" idx="15"/>
          </p:nvPr>
        </p:nvPicPr>
        <p:blipFill rotWithShape="1">
          <a:blip r:embed="rId4"/>
          <a:srcRect t="1678" b="7476"/>
          <a:stretch/>
        </p:blipFill>
        <p:spPr>
          <a:xfrm>
            <a:off x="8465227" y="3483370"/>
            <a:ext cx="3726773" cy="3374630"/>
          </a:xfrm>
        </p:spPr>
      </p:pic>
      <p:sp>
        <p:nvSpPr>
          <p:cNvPr id="6" name="Slide Number Placeholder 5">
            <a:extLst>
              <a:ext uri="{FF2B5EF4-FFF2-40B4-BE49-F238E27FC236}">
                <a16:creationId xmlns:a16="http://schemas.microsoft.com/office/drawing/2014/main" xmlns="" id="{731731EE-2FDA-DBEF-47CE-B526A2351B5E}"/>
              </a:ext>
            </a:extLst>
          </p:cNvPr>
          <p:cNvSpPr>
            <a:spLocks noGrp="1"/>
          </p:cNvSpPr>
          <p:nvPr>
            <p:ph type="sldNum" sz="quarter" idx="12"/>
          </p:nvPr>
        </p:nvSpPr>
        <p:spPr/>
        <p:txBody>
          <a:bodyPr/>
          <a:lstStyle/>
          <a:p>
            <a:fld id="{294A09A9-5501-47C1-A89A-A340965A2BE2}" type="slidenum">
              <a:rPr lang="en-US" smtClean="0"/>
              <a:pPr/>
              <a:t>35</a:t>
            </a:fld>
            <a:endParaRPr lang="en-US" dirty="0"/>
          </a:p>
        </p:txBody>
      </p:sp>
    </p:spTree>
    <p:extLst>
      <p:ext uri="{BB962C8B-B14F-4D97-AF65-F5344CB8AC3E}">
        <p14:creationId xmlns:p14="http://schemas.microsoft.com/office/powerpoint/2010/main" val="3979732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22D6D9-5DD4-B248-90BD-31C7588DF5A5}"/>
              </a:ext>
            </a:extLst>
          </p:cNvPr>
          <p:cNvSpPr>
            <a:spLocks noGrp="1"/>
          </p:cNvSpPr>
          <p:nvPr>
            <p:ph type="title"/>
          </p:nvPr>
        </p:nvSpPr>
        <p:spPr>
          <a:xfrm>
            <a:off x="339169" y="1256028"/>
            <a:ext cx="3760722" cy="1299748"/>
          </a:xfrm>
        </p:spPr>
        <p:txBody>
          <a:bodyPr>
            <a:normAutofit/>
          </a:bodyPr>
          <a:lstStyle/>
          <a:p>
            <a:r>
              <a:rPr lang="ar-SA" sz="4800" dirty="0"/>
              <a:t>Thank you </a:t>
            </a:r>
            <a:endParaRPr lang="en-US" sz="4800" dirty="0"/>
          </a:p>
        </p:txBody>
      </p:sp>
      <p:sp>
        <p:nvSpPr>
          <p:cNvPr id="3" name="Text Placeholder 2">
            <a:extLst>
              <a:ext uri="{FF2B5EF4-FFF2-40B4-BE49-F238E27FC236}">
                <a16:creationId xmlns:a16="http://schemas.microsoft.com/office/drawing/2014/main" xmlns="" id="{86110E4B-6787-4EA5-8D03-31FBEE597DF3}"/>
              </a:ext>
            </a:extLst>
          </p:cNvPr>
          <p:cNvSpPr>
            <a:spLocks noGrp="1"/>
          </p:cNvSpPr>
          <p:nvPr>
            <p:ph type="subTitle" idx="1"/>
          </p:nvPr>
        </p:nvSpPr>
        <p:spPr>
          <a:xfrm>
            <a:off x="705277" y="3088230"/>
            <a:ext cx="4076458" cy="2876510"/>
          </a:xfrm>
        </p:spPr>
        <p:txBody>
          <a:bodyPr/>
          <a:lstStyle/>
          <a:p>
            <a:pPr algn="l"/>
            <a:r>
              <a:rPr lang="ar-SA" dirty="0"/>
              <a:t>Presented by :</a:t>
            </a:r>
          </a:p>
          <a:p>
            <a:pPr algn="l"/>
            <a:r>
              <a:rPr lang="ar-SA" b="1" dirty="0"/>
              <a:t>Adham Abdelmohsen Elzewel</a:t>
            </a:r>
          </a:p>
          <a:p>
            <a:pPr algn="l"/>
            <a:endParaRPr lang="ar-SA" dirty="0"/>
          </a:p>
          <a:p>
            <a:pPr algn="l"/>
            <a:r>
              <a:rPr lang="en-US" dirty="0"/>
              <a:t>Supervised By:</a:t>
            </a:r>
          </a:p>
          <a:p>
            <a:pPr algn="l"/>
            <a:r>
              <a:rPr lang="en-US" b="1" i="1" dirty="0"/>
              <a:t>Prof.</a:t>
            </a:r>
            <a:r>
              <a:rPr lang="ar-SA" b="1" i="1" dirty="0"/>
              <a:t> </a:t>
            </a:r>
            <a:r>
              <a:rPr lang="en-US" b="1" i="1" dirty="0"/>
              <a:t>Dr. Ahmed Hweidi</a:t>
            </a:r>
            <a:endParaRPr lang="en-US" b="1" dirty="0"/>
          </a:p>
        </p:txBody>
      </p:sp>
      <p:sp>
        <p:nvSpPr>
          <p:cNvPr id="7" name="Slide Number Placeholder 6">
            <a:extLst>
              <a:ext uri="{FF2B5EF4-FFF2-40B4-BE49-F238E27FC236}">
                <a16:creationId xmlns:a16="http://schemas.microsoft.com/office/drawing/2014/main" xmlns="" id="{FCFA39B4-2AA9-3BFF-93DC-3C331F1780E0}"/>
              </a:ext>
            </a:extLst>
          </p:cNvPr>
          <p:cNvSpPr>
            <a:spLocks noGrp="1"/>
          </p:cNvSpPr>
          <p:nvPr>
            <p:ph type="sldNum" sz="quarter" idx="4294967295"/>
          </p:nvPr>
        </p:nvSpPr>
        <p:spPr>
          <a:xfrm>
            <a:off x="9448800" y="6356350"/>
            <a:ext cx="2743200" cy="365125"/>
          </a:xfrm>
        </p:spPr>
        <p:txBody>
          <a:bodyPr/>
          <a:lstStyle/>
          <a:p>
            <a:fld id="{294A09A9-5501-47C1-A89A-A340965A2BE2}" type="slidenum">
              <a:rPr lang="en-US" smtClean="0"/>
              <a:pPr/>
              <a:t>36</a:t>
            </a:fld>
            <a:endParaRPr lang="en-US" dirty="0"/>
          </a:p>
        </p:txBody>
      </p:sp>
      <p:pic>
        <p:nvPicPr>
          <p:cNvPr id="9" name="Picture 8">
            <a:extLst>
              <a:ext uri="{FF2B5EF4-FFF2-40B4-BE49-F238E27FC236}">
                <a16:creationId xmlns:a16="http://schemas.microsoft.com/office/drawing/2014/main" xmlns="" id="{809A0989-638C-C36A-21CF-24946503042C}"/>
              </a:ext>
            </a:extLst>
          </p:cNvPr>
          <p:cNvPicPr>
            <a:picLocks noChangeAspect="1"/>
          </p:cNvPicPr>
          <p:nvPr/>
        </p:nvPicPr>
        <p:blipFill>
          <a:blip r:embed="rId2"/>
          <a:stretch>
            <a:fillRect/>
          </a:stretch>
        </p:blipFill>
        <p:spPr>
          <a:xfrm>
            <a:off x="4781735" y="923925"/>
            <a:ext cx="7000875" cy="5010150"/>
          </a:xfrm>
          <a:prstGeom prst="rect">
            <a:avLst/>
          </a:prstGeom>
        </p:spPr>
      </p:pic>
    </p:spTree>
    <p:extLst>
      <p:ext uri="{BB962C8B-B14F-4D97-AF65-F5344CB8AC3E}">
        <p14:creationId xmlns:p14="http://schemas.microsoft.com/office/powerpoint/2010/main" val="57856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3" name="Content Placeholder 2">
            <a:extLst>
              <a:ext uri="{FF2B5EF4-FFF2-40B4-BE49-F238E27FC236}">
                <a16:creationId xmlns:a16="http://schemas.microsoft.com/office/drawing/2014/main" xmlns="" id="{065994E4-45F6-40E9-98B7-10B9F6F0503C}"/>
              </a:ext>
            </a:extLst>
          </p:cNvPr>
          <p:cNvSpPr>
            <a:spLocks noGrp="1"/>
          </p:cNvSpPr>
          <p:nvPr>
            <p:ph idx="1"/>
          </p:nvPr>
        </p:nvSpPr>
        <p:spPr>
          <a:xfrm>
            <a:off x="6392583" y="284205"/>
            <a:ext cx="4518504" cy="6037230"/>
          </a:xfrm>
        </p:spPr>
        <p:txBody>
          <a:bodyPr>
            <a:normAutofit/>
          </a:bodyPr>
          <a:lstStyle/>
          <a:p>
            <a:pPr>
              <a:lnSpc>
                <a:spcPct val="120000"/>
              </a:lnSpc>
            </a:pPr>
            <a:r>
              <a:rPr lang="en-US" sz="2000" b="1" dirty="0" smtClean="0"/>
              <a:t>The </a:t>
            </a:r>
            <a:r>
              <a:rPr lang="en-US" sz="2000" b="1" dirty="0"/>
              <a:t>term "robotics" is no longer confined to the realm of science fiction; it is an integral part of our reality. The journey of robotics traces back through time, from early automata to the sophisticated, artificially intelligent systems that characterize the present day. As we stand at the crossroads of human ingenuity and technological innovation, the need to understand and critically assess the role of robotic systems in our society becomes increasingly paramount.</a:t>
            </a:r>
          </a:p>
          <a:p>
            <a:endParaRPr lang="en-US" dirty="0"/>
          </a:p>
        </p:txBody>
      </p:sp>
      <p:sp>
        <p:nvSpPr>
          <p:cNvPr id="7" name="Slide Number Placeholder 6">
            <a:extLst>
              <a:ext uri="{FF2B5EF4-FFF2-40B4-BE49-F238E27FC236}">
                <a16:creationId xmlns:a16="http://schemas.microsoft.com/office/drawing/2014/main" xmlns="" id="{D1B871D8-7F53-435E-8E05-EEF9FB71147C}"/>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08760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xmlns=""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xmlns=""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Topic One</a:t>
            </a:r>
          </a:p>
        </p:txBody>
      </p:sp>
      <p:sp>
        <p:nvSpPr>
          <p:cNvPr id="4" name="Text Placeholder 3">
            <a:extLst>
              <a:ext uri="{FF2B5EF4-FFF2-40B4-BE49-F238E27FC236}">
                <a16:creationId xmlns:a16="http://schemas.microsoft.com/office/drawing/2014/main" xmlns=""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sz="2800" dirty="0"/>
              <a:t>Robotics system</a:t>
            </a:r>
          </a:p>
        </p:txBody>
      </p:sp>
    </p:spTree>
    <p:extLst>
      <p:ext uri="{BB962C8B-B14F-4D97-AF65-F5344CB8AC3E}">
        <p14:creationId xmlns:p14="http://schemas.microsoft.com/office/powerpoint/2010/main" val="20054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7AE46-151A-5058-1A9D-58CAF46A0D5F}"/>
              </a:ext>
            </a:extLst>
          </p:cNvPr>
          <p:cNvSpPr>
            <a:spLocks noGrp="1"/>
          </p:cNvSpPr>
          <p:nvPr>
            <p:ph type="title"/>
          </p:nvPr>
        </p:nvSpPr>
        <p:spPr>
          <a:xfrm>
            <a:off x="6096000" y="386206"/>
            <a:ext cx="5326343" cy="2274857"/>
          </a:xfrm>
        </p:spPr>
        <p:txBody>
          <a:bodyPr>
            <a:noAutofit/>
          </a:bodyPr>
          <a:lstStyle/>
          <a:p>
            <a:r>
              <a:rPr lang="ar-SA" sz="2400" b="1" dirty="0"/>
              <a:t>Robotic systems provide intelligent services, information and data  by interacting with the environment, including human beings, via the use of various sensors, actuators and human interfaces</a:t>
            </a:r>
            <a:endParaRPr lang="en-US" sz="2400" b="1" dirty="0"/>
          </a:p>
        </p:txBody>
      </p:sp>
      <p:sp>
        <p:nvSpPr>
          <p:cNvPr id="3" name="Content Placeholder 2">
            <a:extLst>
              <a:ext uri="{FF2B5EF4-FFF2-40B4-BE49-F238E27FC236}">
                <a16:creationId xmlns:a16="http://schemas.microsoft.com/office/drawing/2014/main" xmlns="" id="{29ACAE76-8B4E-991A-45D3-FF9F45F0EA6C}"/>
              </a:ext>
            </a:extLst>
          </p:cNvPr>
          <p:cNvSpPr>
            <a:spLocks noGrp="1"/>
          </p:cNvSpPr>
          <p:nvPr>
            <p:ph idx="1"/>
          </p:nvPr>
        </p:nvSpPr>
        <p:spPr>
          <a:xfrm>
            <a:off x="6393239" y="3035585"/>
            <a:ext cx="4434721" cy="2946242"/>
          </a:xfrm>
        </p:spPr>
        <p:txBody>
          <a:bodyPr/>
          <a:lstStyle/>
          <a:p>
            <a:pPr marL="285750" indent="-285750">
              <a:buFont typeface="Arial" panose="020B0604020202020204" pitchFamily="34" charset="0"/>
              <a:buChar char="•"/>
            </a:pPr>
            <a:r>
              <a:rPr lang="ar-SA" dirty="0"/>
              <a:t>Robotics system
Dynamics of robotics </a:t>
            </a:r>
            <a:r>
              <a:rPr lang="ar-SA" dirty="0" smtClean="0"/>
              <a:t>systems</a:t>
            </a:r>
            <a:endParaRPr lang="en-US" dirty="0" smtClean="0"/>
          </a:p>
          <a:p>
            <a:pPr marL="285750" indent="-285750">
              <a:buFont typeface="Arial" panose="020B0604020202020204" pitchFamily="34" charset="0"/>
              <a:buChar char="•"/>
            </a:pPr>
            <a:r>
              <a:rPr lang="ar-SA" dirty="0"/>
              <a:t>
Analysis of robotics systems
Control of Robotic Systems </a:t>
            </a:r>
            <a:endParaRPr lang="en-US" dirty="0"/>
          </a:p>
        </p:txBody>
      </p:sp>
      <p:sp>
        <p:nvSpPr>
          <p:cNvPr id="5" name="Slide Number Placeholder 4">
            <a:extLst>
              <a:ext uri="{FF2B5EF4-FFF2-40B4-BE49-F238E27FC236}">
                <a16:creationId xmlns:a16="http://schemas.microsoft.com/office/drawing/2014/main" xmlns="" id="{7736FD6E-3E4C-9C14-4031-4C60A3DB0851}"/>
              </a:ext>
            </a:extLst>
          </p:cNvPr>
          <p:cNvSpPr>
            <a:spLocks noGrp="1"/>
          </p:cNvSpPr>
          <p:nvPr>
            <p:ph type="sldNum" sz="quarter" idx="13"/>
          </p:nvPr>
        </p:nvSpPr>
        <p:spPr/>
        <p:txBody>
          <a:bodyPr/>
          <a:lstStyle/>
          <a:p>
            <a:fld id="{294A09A9-5501-47C1-A89A-A340965A2BE2}" type="slidenum">
              <a:rPr lang="en-US" smtClean="0"/>
              <a:pPr/>
              <a:t>6</a:t>
            </a:fld>
            <a:endParaRPr lang="en-US" dirty="0"/>
          </a:p>
        </p:txBody>
      </p:sp>
      <p:pic>
        <p:nvPicPr>
          <p:cNvPr id="10" name="Picture Placeholder 9">
            <a:extLst>
              <a:ext uri="{FF2B5EF4-FFF2-40B4-BE49-F238E27FC236}">
                <a16:creationId xmlns:a16="http://schemas.microsoft.com/office/drawing/2014/main" xmlns="" id="{1EBE7058-4BD9-AD57-3BC2-F3B10D27970A}"/>
              </a:ext>
            </a:extLst>
          </p:cNvPr>
          <p:cNvPicPr>
            <a:picLocks noGrp="1" noChangeAspect="1"/>
          </p:cNvPicPr>
          <p:nvPr>
            <p:ph type="pic" sz="quarter" idx="10"/>
          </p:nvPr>
        </p:nvPicPr>
        <p:blipFill>
          <a:blip r:embed="rId2"/>
          <a:srcRect t="4948" b="4948"/>
          <a:stretch/>
        </p:blipFill>
        <p:spPr>
          <a:xfrm>
            <a:off x="0" y="-28089"/>
            <a:ext cx="5866087" cy="6886090"/>
          </a:xfrm>
        </p:spPr>
      </p:pic>
    </p:spTree>
    <p:extLst>
      <p:ext uri="{BB962C8B-B14F-4D97-AF65-F5344CB8AC3E}">
        <p14:creationId xmlns:p14="http://schemas.microsoft.com/office/powerpoint/2010/main" val="100240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CFACDA59-55A0-4EA5-B3E4-646D1D3B4CEB}"/>
              </a:ext>
            </a:extLst>
          </p:cNvPr>
          <p:cNvSpPr>
            <a:spLocks noGrp="1"/>
          </p:cNvSpPr>
          <p:nvPr>
            <p:ph type="title"/>
          </p:nvPr>
        </p:nvSpPr>
        <p:spPr>
          <a:xfrm>
            <a:off x="255314" y="271575"/>
            <a:ext cx="4076458" cy="1841157"/>
          </a:xfrm>
        </p:spPr>
        <p:txBody>
          <a:bodyPr>
            <a:normAutofit/>
          </a:bodyPr>
          <a:lstStyle/>
          <a:p>
            <a:pPr algn="ctr"/>
            <a:r>
              <a:rPr lang="en-US" b="1" dirty="0"/>
              <a:t>Types of Robotic Systems</a:t>
            </a:r>
            <a:endParaRPr lang="en-US" dirty="0"/>
          </a:p>
        </p:txBody>
      </p:sp>
      <p:sp>
        <p:nvSpPr>
          <p:cNvPr id="3" name="Content Placeholder 2"/>
          <p:cNvSpPr>
            <a:spLocks noGrp="1"/>
          </p:cNvSpPr>
          <p:nvPr>
            <p:ph type="subTitle" idx="1"/>
          </p:nvPr>
        </p:nvSpPr>
        <p:spPr>
          <a:xfrm>
            <a:off x="573319" y="2264419"/>
            <a:ext cx="3943862" cy="3737822"/>
          </a:xfrm>
        </p:spPr>
        <p:txBody>
          <a:bodyPr>
            <a:normAutofit/>
          </a:bodyPr>
          <a:lstStyle/>
          <a:p>
            <a:pPr marL="0" indent="0">
              <a:lnSpc>
                <a:spcPct val="100000"/>
              </a:lnSpc>
              <a:buNone/>
            </a:pPr>
            <a:endParaRPr lang="en-US" sz="1800" b="1" dirty="0"/>
          </a:p>
          <a:p>
            <a:pPr marL="342900" indent="-342900" algn="l">
              <a:buFont typeface="Arial" panose="020B0604020202020204" pitchFamily="34" charset="0"/>
              <a:buChar char="•"/>
            </a:pPr>
            <a:r>
              <a:rPr lang="ar-SA" sz="2000" b="1" dirty="0"/>
              <a:t>Industrial robotics 
Medical robotics 
Agricultural robotics 
Space robotics 
Collaborative robotics (</a:t>
            </a:r>
            <a:r>
              <a:rPr lang="ar-SA" sz="2000" b="1" dirty="0" smtClean="0"/>
              <a:t>cobots</a:t>
            </a:r>
            <a:r>
              <a:rPr lang="en-US" sz="2000" b="1" dirty="0" smtClean="0"/>
              <a:t>)</a:t>
            </a:r>
            <a:endParaRPr lang="ar-SA" sz="2000" b="1" dirty="0"/>
          </a:p>
          <a:p>
            <a:pPr marL="342900" indent="-342900" algn="l">
              <a:buFont typeface="Arial" panose="020B0604020202020204" pitchFamily="34" charset="0"/>
              <a:buChar char="•"/>
            </a:pPr>
            <a:r>
              <a:rPr lang="ar-SA" sz="2000" b="1" dirty="0"/>
              <a:t>Autonomous robotics</a:t>
            </a:r>
          </a:p>
          <a:p>
            <a:pPr marL="342900" indent="-342900" algn="l">
              <a:buFont typeface="Arial" panose="020B0604020202020204" pitchFamily="34" charset="0"/>
              <a:buChar char="•"/>
            </a:pPr>
            <a:r>
              <a:rPr lang="ar-SA" sz="2000" b="1" dirty="0"/>
              <a:t>Security robotics </a:t>
            </a:r>
            <a:endParaRPr lang="ar-EG" sz="2000" b="1" dirty="0"/>
          </a:p>
        </p:txBody>
      </p:sp>
      <p:sp>
        <p:nvSpPr>
          <p:cNvPr id="13" name="Slide Number Placeholder 12">
            <a:extLst>
              <a:ext uri="{FF2B5EF4-FFF2-40B4-BE49-F238E27FC236}">
                <a16:creationId xmlns:a16="http://schemas.microsoft.com/office/drawing/2014/main" xmlns="" id="{F27A0308-5E9B-49B9-8172-A9FCE07E1EF8}"/>
              </a:ext>
            </a:extLst>
          </p:cNvPr>
          <p:cNvSpPr>
            <a:spLocks noGrp="1"/>
          </p:cNvSpPr>
          <p:nvPr>
            <p:ph type="sldNum" sz="quarter" idx="4294967295"/>
          </p:nvPr>
        </p:nvSpPr>
        <p:spPr>
          <a:xfrm>
            <a:off x="9448800" y="6356350"/>
            <a:ext cx="2743200" cy="365125"/>
          </a:xfrm>
        </p:spPr>
        <p:txBody>
          <a:bodyPr/>
          <a:lstStyle/>
          <a:p>
            <a:fld id="{27CE633F-9882-4A5C-83A2-1109D0C73261}" type="slidenum">
              <a:rPr lang="en-US" smtClean="0"/>
              <a:pPr/>
              <a:t>7</a:t>
            </a:fld>
            <a:endParaRPr lang="en-US" dirty="0"/>
          </a:p>
        </p:txBody>
      </p:sp>
      <p:pic>
        <p:nvPicPr>
          <p:cNvPr id="10" name="Picture 9">
            <a:extLst>
              <a:ext uri="{FF2B5EF4-FFF2-40B4-BE49-F238E27FC236}">
                <a16:creationId xmlns:a16="http://schemas.microsoft.com/office/drawing/2014/main" xmlns="" id="{9A6A4153-048C-FA45-D1DB-A173BE2FABB4}"/>
              </a:ext>
            </a:extLst>
          </p:cNvPr>
          <p:cNvPicPr>
            <a:picLocks noChangeAspect="1"/>
          </p:cNvPicPr>
          <p:nvPr/>
        </p:nvPicPr>
        <p:blipFill>
          <a:blip r:embed="rId2"/>
          <a:stretch>
            <a:fillRect/>
          </a:stretch>
        </p:blipFill>
        <p:spPr>
          <a:xfrm>
            <a:off x="4517181" y="189883"/>
            <a:ext cx="2981105" cy="2004542"/>
          </a:xfrm>
          <a:prstGeom prst="rect">
            <a:avLst/>
          </a:prstGeom>
        </p:spPr>
      </p:pic>
      <p:pic>
        <p:nvPicPr>
          <p:cNvPr id="11" name="Picture 10">
            <a:extLst>
              <a:ext uri="{FF2B5EF4-FFF2-40B4-BE49-F238E27FC236}">
                <a16:creationId xmlns:a16="http://schemas.microsoft.com/office/drawing/2014/main" xmlns="" id="{15B07B7F-940C-50A6-2EA9-E30402BCA1E1}"/>
              </a:ext>
            </a:extLst>
          </p:cNvPr>
          <p:cNvPicPr>
            <a:picLocks noChangeAspect="1"/>
          </p:cNvPicPr>
          <p:nvPr/>
        </p:nvPicPr>
        <p:blipFill>
          <a:blip r:embed="rId3"/>
          <a:stretch>
            <a:fillRect/>
          </a:stretch>
        </p:blipFill>
        <p:spPr>
          <a:xfrm>
            <a:off x="7683695" y="189883"/>
            <a:ext cx="3227731" cy="2008561"/>
          </a:xfrm>
          <a:prstGeom prst="rect">
            <a:avLst/>
          </a:prstGeom>
        </p:spPr>
      </p:pic>
      <p:pic>
        <p:nvPicPr>
          <p:cNvPr id="12" name="Picture 11">
            <a:extLst>
              <a:ext uri="{FF2B5EF4-FFF2-40B4-BE49-F238E27FC236}">
                <a16:creationId xmlns:a16="http://schemas.microsoft.com/office/drawing/2014/main" xmlns="" id="{C09E074E-B54E-8B06-4943-2B61D316CC20}"/>
              </a:ext>
            </a:extLst>
          </p:cNvPr>
          <p:cNvPicPr>
            <a:picLocks noChangeAspect="1"/>
          </p:cNvPicPr>
          <p:nvPr/>
        </p:nvPicPr>
        <p:blipFill>
          <a:blip r:embed="rId4"/>
          <a:stretch>
            <a:fillRect/>
          </a:stretch>
        </p:blipFill>
        <p:spPr>
          <a:xfrm>
            <a:off x="4483438" y="2335199"/>
            <a:ext cx="3018604" cy="1827428"/>
          </a:xfrm>
          <a:prstGeom prst="rect">
            <a:avLst/>
          </a:prstGeom>
        </p:spPr>
      </p:pic>
      <p:pic>
        <p:nvPicPr>
          <p:cNvPr id="14" name="Picture 13">
            <a:extLst>
              <a:ext uri="{FF2B5EF4-FFF2-40B4-BE49-F238E27FC236}">
                <a16:creationId xmlns:a16="http://schemas.microsoft.com/office/drawing/2014/main" xmlns="" id="{E142B2E2-E5BC-96CC-C7B8-3D70608A2EA4}"/>
              </a:ext>
            </a:extLst>
          </p:cNvPr>
          <p:cNvPicPr>
            <a:picLocks noChangeAspect="1"/>
          </p:cNvPicPr>
          <p:nvPr/>
        </p:nvPicPr>
        <p:blipFill>
          <a:blip r:embed="rId5"/>
          <a:stretch>
            <a:fillRect/>
          </a:stretch>
        </p:blipFill>
        <p:spPr>
          <a:xfrm>
            <a:off x="7683695" y="2323886"/>
            <a:ext cx="3288403" cy="1849727"/>
          </a:xfrm>
          <a:prstGeom prst="rect">
            <a:avLst/>
          </a:prstGeom>
        </p:spPr>
      </p:pic>
      <p:pic>
        <p:nvPicPr>
          <p:cNvPr id="15" name="Picture 14">
            <a:extLst>
              <a:ext uri="{FF2B5EF4-FFF2-40B4-BE49-F238E27FC236}">
                <a16:creationId xmlns:a16="http://schemas.microsoft.com/office/drawing/2014/main" xmlns="" id="{F510D896-18CD-7760-49BC-6F2966CBA031}"/>
              </a:ext>
            </a:extLst>
          </p:cNvPr>
          <p:cNvPicPr>
            <a:picLocks noChangeAspect="1"/>
          </p:cNvPicPr>
          <p:nvPr/>
        </p:nvPicPr>
        <p:blipFill>
          <a:blip r:embed="rId6"/>
          <a:stretch>
            <a:fillRect/>
          </a:stretch>
        </p:blipFill>
        <p:spPr>
          <a:xfrm>
            <a:off x="7712319" y="4351635"/>
            <a:ext cx="3259779" cy="1753831"/>
          </a:xfrm>
          <a:prstGeom prst="rect">
            <a:avLst/>
          </a:prstGeom>
        </p:spPr>
      </p:pic>
      <p:pic>
        <p:nvPicPr>
          <p:cNvPr id="16" name="Picture 15">
            <a:extLst>
              <a:ext uri="{FF2B5EF4-FFF2-40B4-BE49-F238E27FC236}">
                <a16:creationId xmlns:a16="http://schemas.microsoft.com/office/drawing/2014/main" xmlns="" id="{9BBD5FE8-887C-0CE9-4067-7D525554288A}"/>
              </a:ext>
            </a:extLst>
          </p:cNvPr>
          <p:cNvPicPr>
            <a:picLocks noChangeAspect="1"/>
          </p:cNvPicPr>
          <p:nvPr/>
        </p:nvPicPr>
        <p:blipFill>
          <a:blip r:embed="rId7"/>
          <a:stretch>
            <a:fillRect/>
          </a:stretch>
        </p:blipFill>
        <p:spPr>
          <a:xfrm>
            <a:off x="4479682" y="4278038"/>
            <a:ext cx="3018604" cy="1827428"/>
          </a:xfrm>
          <a:prstGeom prst="rect">
            <a:avLst/>
          </a:prstGeom>
        </p:spPr>
      </p:pic>
    </p:spTree>
    <p:extLst>
      <p:ext uri="{BB962C8B-B14F-4D97-AF65-F5344CB8AC3E}">
        <p14:creationId xmlns:p14="http://schemas.microsoft.com/office/powerpoint/2010/main" val="315928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CFACDA59-55A0-4EA5-B3E4-646D1D3B4CEB}"/>
              </a:ext>
            </a:extLst>
          </p:cNvPr>
          <p:cNvSpPr>
            <a:spLocks noGrp="1"/>
          </p:cNvSpPr>
          <p:nvPr>
            <p:ph type="title"/>
          </p:nvPr>
        </p:nvSpPr>
        <p:spPr>
          <a:xfrm>
            <a:off x="319468" y="0"/>
            <a:ext cx="5442722" cy="1306367"/>
          </a:xfrm>
        </p:spPr>
        <p:txBody>
          <a:bodyPr>
            <a:normAutofit/>
          </a:bodyPr>
          <a:lstStyle/>
          <a:p>
            <a:pPr algn="ctr"/>
            <a:r>
              <a:rPr lang="en-US" b="1" dirty="0"/>
              <a:t>Components of Robotic Systems</a:t>
            </a:r>
            <a:endParaRPr lang="en-US" dirty="0"/>
          </a:p>
        </p:txBody>
      </p:sp>
      <p:sp>
        <p:nvSpPr>
          <p:cNvPr id="3" name="Content Placeholder 2"/>
          <p:cNvSpPr>
            <a:spLocks noGrp="1"/>
          </p:cNvSpPr>
          <p:nvPr>
            <p:ph type="subTitle" idx="1"/>
          </p:nvPr>
        </p:nvSpPr>
        <p:spPr/>
        <p:txBody>
          <a:bodyPr>
            <a:normAutofit/>
          </a:bodyPr>
          <a:lstStyle/>
          <a:p>
            <a:pPr marL="0" indent="0">
              <a:lnSpc>
                <a:spcPct val="100000"/>
              </a:lnSpc>
              <a:buNone/>
            </a:pPr>
            <a:endParaRPr lang="en-US" sz="2000" b="1" dirty="0"/>
          </a:p>
          <a:p>
            <a:pPr marL="0" indent="0">
              <a:lnSpc>
                <a:spcPct val="100000"/>
              </a:lnSpc>
              <a:buNone/>
            </a:pPr>
            <a:r>
              <a:rPr lang="en-US" sz="2000" b="1" dirty="0"/>
              <a:t> </a:t>
            </a:r>
          </a:p>
          <a:p>
            <a:pPr marL="0" indent="0">
              <a:lnSpc>
                <a:spcPct val="100000"/>
              </a:lnSpc>
              <a:buNone/>
            </a:pPr>
            <a:endParaRPr lang="en-US" sz="1800" b="1" dirty="0"/>
          </a:p>
          <a:p>
            <a:pPr marL="0" indent="0">
              <a:buNone/>
            </a:pPr>
            <a:endParaRPr lang="ar-EG" sz="2000" b="1" dirty="0"/>
          </a:p>
        </p:txBody>
      </p:sp>
      <p:sp>
        <p:nvSpPr>
          <p:cNvPr id="13" name="Slide Number Placeholder 12">
            <a:extLst>
              <a:ext uri="{FF2B5EF4-FFF2-40B4-BE49-F238E27FC236}">
                <a16:creationId xmlns:a16="http://schemas.microsoft.com/office/drawing/2014/main" xmlns="" id="{F27A0308-5E9B-49B9-8172-A9FCE07E1EF8}"/>
              </a:ext>
            </a:extLst>
          </p:cNvPr>
          <p:cNvSpPr>
            <a:spLocks noGrp="1"/>
          </p:cNvSpPr>
          <p:nvPr>
            <p:ph type="sldNum" sz="quarter" idx="4294967295"/>
          </p:nvPr>
        </p:nvSpPr>
        <p:spPr>
          <a:xfrm>
            <a:off x="9448800" y="6356350"/>
            <a:ext cx="2743200" cy="365125"/>
          </a:xfrm>
        </p:spPr>
        <p:txBody>
          <a:bodyPr/>
          <a:lstStyle/>
          <a:p>
            <a:fld id="{27CE633F-9882-4A5C-83A2-1109D0C73261}" type="slidenum">
              <a:rPr lang="en-US" smtClean="0"/>
              <a:pPr/>
              <a:t>8</a:t>
            </a:fld>
            <a:endParaRPr lang="en-US" dirty="0"/>
          </a:p>
        </p:txBody>
      </p:sp>
      <p:sp>
        <p:nvSpPr>
          <p:cNvPr id="4" name="مستطيل 3"/>
          <p:cNvSpPr/>
          <p:nvPr/>
        </p:nvSpPr>
        <p:spPr>
          <a:xfrm>
            <a:off x="468084" y="1707966"/>
            <a:ext cx="4726608" cy="5755422"/>
          </a:xfrm>
          <a:prstGeom prst="rect">
            <a:avLst/>
          </a:prstGeom>
        </p:spPr>
        <p:txBody>
          <a:bodyPr wrap="square">
            <a:spAutoFit/>
          </a:bodyPr>
          <a:lstStyle/>
          <a:p>
            <a:pPr marL="514350" indent="-514350">
              <a:buFont typeface="+mj-lt"/>
              <a:buAutoNum type="arabicPeriod"/>
            </a:pPr>
            <a:r>
              <a:rPr lang="en-US" sz="2400" b="1" dirty="0">
                <a:solidFill>
                  <a:schemeClr val="bg1"/>
                </a:solidFill>
              </a:rPr>
              <a:t>Sensors</a:t>
            </a:r>
          </a:p>
          <a:p>
            <a:pPr marL="514350" indent="-514350">
              <a:buFont typeface="+mj-lt"/>
              <a:buAutoNum type="arabicPeriod"/>
            </a:pPr>
            <a:r>
              <a:rPr lang="en-US" sz="2400" b="1" dirty="0">
                <a:solidFill>
                  <a:schemeClr val="bg1"/>
                </a:solidFill>
              </a:rPr>
              <a:t>Actuators</a:t>
            </a:r>
          </a:p>
          <a:p>
            <a:pPr marL="514350" indent="-514350">
              <a:buFont typeface="+mj-lt"/>
              <a:buAutoNum type="arabicPeriod"/>
            </a:pPr>
            <a:r>
              <a:rPr lang="en-US" sz="2400" b="1" dirty="0">
                <a:solidFill>
                  <a:schemeClr val="bg1"/>
                </a:solidFill>
              </a:rPr>
              <a:t>Control</a:t>
            </a:r>
            <a:r>
              <a:rPr lang="ar-SA" sz="2400" b="1" dirty="0">
                <a:solidFill>
                  <a:schemeClr val="bg1"/>
                </a:solidFill>
              </a:rPr>
              <a:t> system </a:t>
            </a:r>
            <a:endParaRPr lang="en-US" sz="2400" b="1" dirty="0">
              <a:solidFill>
                <a:schemeClr val="bg1"/>
              </a:solidFill>
            </a:endParaRPr>
          </a:p>
          <a:p>
            <a:pPr marL="514350" indent="-514350">
              <a:buFont typeface="+mj-lt"/>
              <a:buAutoNum type="arabicPeriod"/>
            </a:pPr>
            <a:r>
              <a:rPr lang="en-US" sz="2400" b="1" dirty="0">
                <a:solidFill>
                  <a:schemeClr val="bg1"/>
                </a:solidFill>
              </a:rPr>
              <a:t>Power Supply</a:t>
            </a:r>
          </a:p>
          <a:p>
            <a:pPr marL="514350" indent="-514350">
              <a:buFont typeface="+mj-lt"/>
              <a:buAutoNum type="arabicPeriod"/>
            </a:pPr>
            <a:r>
              <a:rPr lang="en-US" sz="2400" b="1" dirty="0">
                <a:solidFill>
                  <a:schemeClr val="bg1"/>
                </a:solidFill>
              </a:rPr>
              <a:t>End Effectors</a:t>
            </a:r>
            <a:endParaRPr lang="ar-SA" sz="2400" b="1" dirty="0">
              <a:solidFill>
                <a:schemeClr val="bg1"/>
              </a:solidFill>
            </a:endParaRPr>
          </a:p>
          <a:p>
            <a:pPr marL="514350" indent="-514350">
              <a:buFont typeface="+mj-lt"/>
              <a:buAutoNum type="arabicPeriod"/>
            </a:pPr>
            <a:r>
              <a:rPr lang="ar-SA" sz="2400" b="1" dirty="0">
                <a:solidFill>
                  <a:schemeClr val="bg1"/>
                </a:solidFill>
              </a:rPr>
              <a:t>Communication interface</a:t>
            </a:r>
          </a:p>
          <a:p>
            <a:pPr marL="514350" indent="-514350">
              <a:buFont typeface="+mj-lt"/>
              <a:buAutoNum type="arabicPeriod"/>
            </a:pPr>
            <a:r>
              <a:rPr lang="ar-SA" sz="2400" b="1" dirty="0">
                <a:solidFill>
                  <a:schemeClr val="bg1"/>
                </a:solidFill>
              </a:rPr>
              <a:t>CPU</a:t>
            </a:r>
          </a:p>
          <a:p>
            <a:pPr marL="514350" indent="-514350">
              <a:buFont typeface="+mj-lt"/>
              <a:buAutoNum type="arabicPeriod"/>
            </a:pPr>
            <a:r>
              <a:rPr lang="ar-SA" sz="2400" b="1" dirty="0">
                <a:solidFill>
                  <a:schemeClr val="bg1"/>
                </a:solidFill>
              </a:rPr>
              <a:t>Vision</a:t>
            </a:r>
          </a:p>
          <a:p>
            <a:pPr marL="514350" indent="-514350">
              <a:buFont typeface="+mj-lt"/>
              <a:buAutoNum type="arabicPeriod"/>
            </a:pPr>
            <a:r>
              <a:rPr lang="ar-SA" sz="2400" b="1" dirty="0">
                <a:solidFill>
                  <a:schemeClr val="bg1"/>
                </a:solidFill>
              </a:rPr>
              <a:t>Electric motors</a:t>
            </a:r>
          </a:p>
          <a:p>
            <a:pPr marL="514350" indent="-514350">
              <a:buFont typeface="+mj-lt"/>
              <a:buAutoNum type="arabicPeriod"/>
            </a:pPr>
            <a:r>
              <a:rPr lang="ar-SA" sz="2400" b="1" dirty="0">
                <a:solidFill>
                  <a:schemeClr val="bg1"/>
                </a:solidFill>
              </a:rPr>
              <a:t>Programming  system </a:t>
            </a:r>
          </a:p>
          <a:p>
            <a:endParaRPr lang="ar-SA" sz="2400" b="1" dirty="0">
              <a:solidFill>
                <a:schemeClr val="bg1"/>
              </a:solidFill>
            </a:endParaRPr>
          </a:p>
          <a:p>
            <a:pPr marL="514350" indent="-514350">
              <a:buFont typeface="+mj-lt"/>
              <a:buAutoNum type="arabicPeriod"/>
            </a:pPr>
            <a:endParaRPr lang="ar-SA" sz="2400" b="1" dirty="0">
              <a:solidFill>
                <a:schemeClr val="bg1"/>
              </a:solidFill>
            </a:endParaRPr>
          </a:p>
          <a:p>
            <a:endParaRPr lang="en-US" sz="2800" b="1" dirty="0">
              <a:solidFill>
                <a:schemeClr val="bg1"/>
              </a:solidFill>
            </a:endParaRPr>
          </a:p>
          <a:p>
            <a:endParaRPr lang="en-US" sz="2800" u="sng" dirty="0">
              <a:solidFill>
                <a:schemeClr val="bg1"/>
              </a:solidFill>
            </a:endParaRPr>
          </a:p>
          <a:p>
            <a:endParaRPr lang="en-US" sz="2400" dirty="0"/>
          </a:p>
        </p:txBody>
      </p:sp>
      <p:pic>
        <p:nvPicPr>
          <p:cNvPr id="7" name="Picture 6">
            <a:extLst>
              <a:ext uri="{FF2B5EF4-FFF2-40B4-BE49-F238E27FC236}">
                <a16:creationId xmlns:a16="http://schemas.microsoft.com/office/drawing/2014/main" xmlns="" id="{811C8E6D-33BA-A04C-6508-83D67056C44C}"/>
              </a:ext>
            </a:extLst>
          </p:cNvPr>
          <p:cNvPicPr>
            <a:picLocks noChangeAspect="1"/>
          </p:cNvPicPr>
          <p:nvPr/>
        </p:nvPicPr>
        <p:blipFill>
          <a:blip r:embed="rId2"/>
          <a:stretch>
            <a:fillRect/>
          </a:stretch>
        </p:blipFill>
        <p:spPr>
          <a:xfrm>
            <a:off x="6815404" y="324296"/>
            <a:ext cx="5057128" cy="5718433"/>
          </a:xfrm>
          <a:prstGeom prst="rect">
            <a:avLst/>
          </a:prstGeom>
        </p:spPr>
      </p:pic>
    </p:spTree>
    <p:extLst>
      <p:ext uri="{BB962C8B-B14F-4D97-AF65-F5344CB8AC3E}">
        <p14:creationId xmlns:p14="http://schemas.microsoft.com/office/powerpoint/2010/main" val="272527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6C9419A-CFA6-4C0B-9B57-57594DAD8B0A}"/>
              </a:ext>
            </a:extLst>
          </p:cNvPr>
          <p:cNvSpPr>
            <a:spLocks noGrp="1"/>
          </p:cNvSpPr>
          <p:nvPr>
            <p:ph type="title"/>
          </p:nvPr>
        </p:nvSpPr>
        <p:spPr>
          <a:xfrm>
            <a:off x="6532606" y="0"/>
            <a:ext cx="5659394" cy="1303608"/>
          </a:xfrm>
        </p:spPr>
        <p:txBody>
          <a:bodyPr>
            <a:noAutofit/>
          </a:bodyPr>
          <a:lstStyle/>
          <a:p>
            <a:pPr algn="ctr"/>
            <a:r>
              <a:rPr lang="en-US" sz="3600" b="1" dirty="0"/>
              <a:t>Control Systems in Robotics</a:t>
            </a:r>
            <a:endParaRPr lang="en-US" sz="3600" dirty="0"/>
          </a:p>
        </p:txBody>
      </p:sp>
      <p:sp>
        <p:nvSpPr>
          <p:cNvPr id="4" name="Content Placeholder 3">
            <a:extLst>
              <a:ext uri="{FF2B5EF4-FFF2-40B4-BE49-F238E27FC236}">
                <a16:creationId xmlns:a16="http://schemas.microsoft.com/office/drawing/2014/main" xmlns="" id="{598ED082-1206-4887-856E-36B49E90DA99}"/>
              </a:ext>
            </a:extLst>
          </p:cNvPr>
          <p:cNvSpPr>
            <a:spLocks noGrp="1"/>
          </p:cNvSpPr>
          <p:nvPr>
            <p:ph idx="1"/>
          </p:nvPr>
        </p:nvSpPr>
        <p:spPr>
          <a:xfrm>
            <a:off x="7144942" y="1739348"/>
            <a:ext cx="4434721" cy="4617002"/>
          </a:xfrm>
        </p:spPr>
        <p:txBody>
          <a:bodyPr>
            <a:normAutofit/>
          </a:bodyPr>
          <a:lstStyle/>
          <a:p>
            <a:pPr algn="ctr">
              <a:lnSpc>
                <a:spcPct val="100000"/>
              </a:lnSpc>
            </a:pPr>
            <a:r>
              <a:rPr lang="en-US" sz="2000" b="1" dirty="0"/>
              <a:t>The efficiency and precision of robotic systems hinge on the design and implementation of their control systems. </a:t>
            </a:r>
          </a:p>
          <a:p>
            <a:pPr algn="ctr">
              <a:lnSpc>
                <a:spcPct val="100000"/>
              </a:lnSpc>
            </a:pPr>
            <a:endParaRPr lang="en-US" sz="2000" b="1" dirty="0"/>
          </a:p>
          <a:p>
            <a:pPr algn="ctr">
              <a:lnSpc>
                <a:spcPct val="100000"/>
              </a:lnSpc>
            </a:pPr>
            <a:r>
              <a:rPr lang="en-US" sz="2400" b="1" dirty="0"/>
              <a:t>1. Open-Loop Control.</a:t>
            </a:r>
          </a:p>
          <a:p>
            <a:pPr algn="ctr">
              <a:lnSpc>
                <a:spcPct val="100000"/>
              </a:lnSpc>
            </a:pPr>
            <a:r>
              <a:rPr lang="en-US" sz="2400" b="1" dirty="0"/>
              <a:t>2. Closed-Loop Control.</a:t>
            </a:r>
          </a:p>
          <a:p>
            <a:pPr algn="ctr">
              <a:lnSpc>
                <a:spcPct val="100000"/>
              </a:lnSpc>
            </a:pPr>
            <a:r>
              <a:rPr lang="en-US" sz="2400" b="1" dirty="0"/>
              <a:t>3. Autonomous Control.</a:t>
            </a:r>
          </a:p>
          <a:p>
            <a:pPr algn="ctr">
              <a:lnSpc>
                <a:spcPct val="100000"/>
              </a:lnSpc>
            </a:pPr>
            <a:r>
              <a:rPr lang="en-US" sz="2400" b="1" dirty="0"/>
              <a:t>4. Teleoperation.</a:t>
            </a:r>
          </a:p>
          <a:p>
            <a:pPr algn="ctr">
              <a:lnSpc>
                <a:spcPct val="100000"/>
              </a:lnSpc>
            </a:pPr>
            <a:r>
              <a:rPr lang="en-US" sz="2400" b="1" dirty="0"/>
              <a:t>5. Hybrid Control Systems</a:t>
            </a:r>
            <a:endParaRPr lang="en-US" b="1" dirty="0"/>
          </a:p>
          <a:p>
            <a:pPr>
              <a:lnSpc>
                <a:spcPct val="100000"/>
              </a:lnSpc>
            </a:pPr>
            <a:endParaRPr lang="en-US" b="1" dirty="0"/>
          </a:p>
        </p:txBody>
      </p:sp>
      <p:sp>
        <p:nvSpPr>
          <p:cNvPr id="10" name="Slide Number Placeholder 9">
            <a:extLst>
              <a:ext uri="{FF2B5EF4-FFF2-40B4-BE49-F238E27FC236}">
                <a16:creationId xmlns:a16="http://schemas.microsoft.com/office/drawing/2014/main" xmlns="" id="{8AC5BA90-3BE1-4D71-A618-45B4BD8ADA53}"/>
              </a:ext>
            </a:extLst>
          </p:cNvPr>
          <p:cNvSpPr>
            <a:spLocks noGrp="1"/>
          </p:cNvSpPr>
          <p:nvPr>
            <p:ph type="sldNum" sz="quarter" idx="13"/>
          </p:nvPr>
        </p:nvSpPr>
        <p:spPr/>
        <p:txBody>
          <a:bodyPr/>
          <a:lstStyle/>
          <a:p>
            <a:fld id="{294A09A9-5501-47C1-A89A-A340965A2BE2}" type="slidenum">
              <a:rPr lang="en-US" smtClean="0"/>
              <a:pPr/>
              <a:t>9</a:t>
            </a:fld>
            <a:endParaRPr lang="en-US" dirty="0"/>
          </a:p>
        </p:txBody>
      </p:sp>
      <p:pic>
        <p:nvPicPr>
          <p:cNvPr id="5" name="Picture 4">
            <a:extLst>
              <a:ext uri="{FF2B5EF4-FFF2-40B4-BE49-F238E27FC236}">
                <a16:creationId xmlns:a16="http://schemas.microsoft.com/office/drawing/2014/main" xmlns="" id="{44CC27AC-FD65-A746-7F4C-203996DA1277}"/>
              </a:ext>
            </a:extLst>
          </p:cNvPr>
          <p:cNvPicPr>
            <a:picLocks noChangeAspect="1"/>
          </p:cNvPicPr>
          <p:nvPr/>
        </p:nvPicPr>
        <p:blipFill>
          <a:blip r:embed="rId2"/>
          <a:stretch>
            <a:fillRect/>
          </a:stretch>
        </p:blipFill>
        <p:spPr>
          <a:xfrm>
            <a:off x="0" y="1"/>
            <a:ext cx="7170374" cy="6857999"/>
          </a:xfrm>
          <a:prstGeom prst="rect">
            <a:avLst/>
          </a:prstGeom>
        </p:spPr>
      </p:pic>
    </p:spTree>
    <p:extLst>
      <p:ext uri="{BB962C8B-B14F-4D97-AF65-F5344CB8AC3E}">
        <p14:creationId xmlns:p14="http://schemas.microsoft.com/office/powerpoint/2010/main" val="3930887439"/>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E3D3B2D6-6B1C-4F64-807F-0FF223861F6A}">
  <ds:schemaRefs>
    <ds:schemaRef ds:uri="http://schemas.microsoft.com/sharepoint/v3/contenttype/forms"/>
  </ds:schemaRefs>
</ds:datastoreItem>
</file>

<file path=customXml/itemProps2.xml><?xml version="1.0" encoding="utf-8"?>
<ds:datastoreItem xmlns:ds="http://schemas.openxmlformats.org/officeDocument/2006/customXml" ds:itemID="{A5580B19-6BDD-4CE4-B66E-A7A0D928F631}">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A5D3A3-379F-4885-9B8F-586D59BB1A84}">
  <ds:schemaRefs>
    <ds:schemaRef ds:uri="http://schemas.microsoft.com/office/2006/metadata/properties"/>
    <ds:schemaRef ds:uri="http://www.w3.org/2000/xmlns/"/>
    <ds:schemaRef ds:uri="71af3243-3dd4-4a8d-8c0d-dd76da1f02a5"/>
    <ds:schemaRef ds:uri="http://schemas.microsoft.com/sharepoint/v3"/>
    <ds:schemaRef ds:uri="http://www.w3.org/2001/XMLSchema-instance"/>
    <ds:schemaRef ds:uri="http://schemas.microsoft.com/office/infopath/2007/PartnerControls"/>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_GradientVTI</Template>
  <TotalTime>0</TotalTime>
  <Words>1322</Words>
  <Application>Microsoft Office PowerPoint</Application>
  <PresentationFormat>Custom</PresentationFormat>
  <Paragraphs>185</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GradientVTI</vt:lpstr>
      <vt:lpstr>Robotics Systems</vt:lpstr>
      <vt:lpstr>Abstract</vt:lpstr>
      <vt:lpstr>Acknowledgment </vt:lpstr>
      <vt:lpstr>Introduction</vt:lpstr>
      <vt:lpstr>Topic One</vt:lpstr>
      <vt:lpstr>Robotic systems provide intelligent services, information and data  by interacting with the environment, including human beings, via the use of various sensors, actuators and human interfaces</vt:lpstr>
      <vt:lpstr>Types of Robotic Systems</vt:lpstr>
      <vt:lpstr>Components of Robotic Systems</vt:lpstr>
      <vt:lpstr>Control Systems in Robotics</vt:lpstr>
      <vt:lpstr>Challenges  &amp;  Limitations in Robotic Systems</vt:lpstr>
      <vt:lpstr>Applications of Robotic Systems</vt:lpstr>
      <vt:lpstr>Impact of Robotics on Society</vt:lpstr>
      <vt:lpstr>Examples of Robotic Manipulators </vt:lpstr>
      <vt:lpstr>Future Trends in Robotic Systems. </vt:lpstr>
      <vt:lpstr>Topic two</vt:lpstr>
      <vt:lpstr>PowerPoint Presentation</vt:lpstr>
      <vt:lpstr>PowerPoint Presentation</vt:lpstr>
      <vt:lpstr>Here are key aspects of the dynamics of robotic systems:</vt:lpstr>
      <vt:lpstr>Overview of Robotics Dynamics and Control Problems:</vt:lpstr>
      <vt:lpstr>Forward Kinematics:</vt:lpstr>
      <vt:lpstr>Inverse Kinematics:</vt:lpstr>
      <vt:lpstr>PowerPoint Presentation</vt:lpstr>
      <vt:lpstr>Forward Dynamics:</vt:lpstr>
      <vt:lpstr>Inverse Dynamics and Feedback Control:</vt:lpstr>
      <vt:lpstr>Dynamics and Control of Robotic Vehicles:</vt:lpstr>
      <vt:lpstr>Topic three</vt:lpstr>
      <vt:lpstr>Elements in the analysis of robotic systems</vt:lpstr>
      <vt:lpstr>Elements in the analysis of robotic systems</vt:lpstr>
      <vt:lpstr>Elements in the analysis of robotic systems</vt:lpstr>
      <vt:lpstr>Elements in the analysis of robotic systems</vt:lpstr>
      <vt:lpstr>Analytical Mechanics. </vt:lpstr>
      <vt:lpstr>Topic four</vt:lpstr>
      <vt:lpstr>Open Loop and Closed Loop</vt:lpstr>
      <vt:lpstr>Linear and Nonlinear Control systems</vt:lpstr>
      <vt:lpstr>SUMMARY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Systems</dc:title>
  <dc:creator/>
  <cp:lastModifiedBy/>
  <cp:revision>5</cp:revision>
  <dcterms:created xsi:type="dcterms:W3CDTF">2021-04-27T15:34:38Z</dcterms:created>
  <dcterms:modified xsi:type="dcterms:W3CDTF">2024-01-19T21:11:18Z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