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301" r:id="rId2"/>
    <p:sldId id="302" r:id="rId3"/>
    <p:sldId id="303" r:id="rId4"/>
    <p:sldId id="270" r:id="rId5"/>
    <p:sldId id="344" r:id="rId6"/>
    <p:sldId id="343" r:id="rId7"/>
  </p:sldIdLst>
  <p:sldSz cx="12179300" cy="9134475" type="ledger"/>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8"/>
    <p:restoredTop sz="94633"/>
  </p:normalViewPr>
  <p:slideViewPr>
    <p:cSldViewPr snapToGrid="0" snapToObjects="1">
      <p:cViewPr>
        <p:scale>
          <a:sx n="95" d="100"/>
          <a:sy n="95" d="100"/>
        </p:scale>
        <p:origin x="728"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E001BE-4D63-F342-B221-0ED5B715DA36}" type="datetimeFigureOut">
              <a:rPr lang="en-US" smtClean="0"/>
              <a:t>1/18/19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28AFE-B3E2-6943-B29E-1288A27750C2}" type="slidenum">
              <a:rPr lang="en-US" smtClean="0"/>
              <a:t>‹#›</a:t>
            </a:fld>
            <a:endParaRPr lang="en-US"/>
          </a:p>
        </p:txBody>
      </p:sp>
    </p:spTree>
    <p:extLst>
      <p:ext uri="{BB962C8B-B14F-4D97-AF65-F5344CB8AC3E}">
        <p14:creationId xmlns:p14="http://schemas.microsoft.com/office/powerpoint/2010/main" val="86893345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B28AFE-B3E2-6943-B29E-1288A27750C2}" type="slidenum">
              <a:rPr lang="en-US" smtClean="0"/>
              <a:t>5</a:t>
            </a:fld>
            <a:endParaRPr lang="en-US"/>
          </a:p>
        </p:txBody>
      </p:sp>
    </p:spTree>
    <p:extLst>
      <p:ext uri="{BB962C8B-B14F-4D97-AF65-F5344CB8AC3E}">
        <p14:creationId xmlns:p14="http://schemas.microsoft.com/office/powerpoint/2010/main" val="405135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8" name="Picture 8" descr="CopertinaAR20113stesa.pdf"/>
          <p:cNvPicPr>
            <a:picLocks noChangeAspect="1"/>
          </p:cNvPicPr>
          <p:nvPr userDrawn="1"/>
        </p:nvPicPr>
        <p:blipFill rotWithShape="1">
          <a:blip r:embed="rId2" cstate="print">
            <a:extLst>
              <a:ext uri="{28A0092B-C50C-407E-A947-70E740481C1C}">
                <a14:useLocalDpi xmlns:a14="http://schemas.microsoft.com/office/drawing/2010/main"/>
              </a:ext>
            </a:extLst>
          </a:blip>
          <a:srcRect t="25018" b="4165"/>
          <a:stretch/>
        </p:blipFill>
        <p:spPr>
          <a:xfrm>
            <a:off x="0" y="1647172"/>
            <a:ext cx="12179300" cy="2920071"/>
          </a:xfrm>
          <a:prstGeom prst="rect">
            <a:avLst/>
          </a:prstGeom>
          <a:noFill/>
          <a:ln>
            <a:noFill/>
          </a:ln>
        </p:spPr>
      </p:pic>
      <p:sp>
        <p:nvSpPr>
          <p:cNvPr id="2" name="Titel 1"/>
          <p:cNvSpPr>
            <a:spLocks noGrp="1"/>
          </p:cNvSpPr>
          <p:nvPr>
            <p:ph type="ctrTitle"/>
          </p:nvPr>
        </p:nvSpPr>
        <p:spPr>
          <a:xfrm>
            <a:off x="431351" y="4567238"/>
            <a:ext cx="11316600" cy="1437834"/>
          </a:xfrm>
        </p:spPr>
        <p:txBody>
          <a:bodyPr lIns="0" tIns="0" rIns="0" bIns="0" anchor="b" anchorCtr="0">
            <a:noAutofit/>
          </a:bodyPr>
          <a:lstStyle>
            <a:lvl1pPr algn="l">
              <a:lnSpc>
                <a:spcPct val="100000"/>
              </a:lnSpc>
              <a:defRPr sz="2797" b="1">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stStyle>
          <a:p>
            <a:r>
              <a:rPr lang="en-US" noProof="0"/>
              <a:t>Click to edit Master title style</a:t>
            </a:r>
            <a:endParaRPr lang="en-US" noProof="0" dirty="0"/>
          </a:p>
        </p:txBody>
      </p:sp>
      <p:sp>
        <p:nvSpPr>
          <p:cNvPr id="3" name="Untertitel 2"/>
          <p:cNvSpPr>
            <a:spLocks noGrp="1"/>
          </p:cNvSpPr>
          <p:nvPr>
            <p:ph type="subTitle" idx="1"/>
          </p:nvPr>
        </p:nvSpPr>
        <p:spPr>
          <a:xfrm>
            <a:off x="431351" y="6005072"/>
            <a:ext cx="11316600" cy="2877783"/>
          </a:xfrm>
        </p:spPr>
        <p:txBody>
          <a:bodyPr lIns="0" tIns="180000" rIns="0" bIns="0" anchor="t" anchorCtr="0">
            <a:normAutofit/>
          </a:bodyPr>
          <a:lstStyle>
            <a:lvl1pPr marL="0" indent="0" algn="l">
              <a:spcBef>
                <a:spcPts val="0"/>
              </a:spcBef>
              <a:spcAft>
                <a:spcPts val="300"/>
              </a:spcAft>
              <a:buNone/>
              <a:defRPr sz="1799">
                <a:solidFill>
                  <a:schemeClr val="tx1">
                    <a:lumMod val="50000"/>
                    <a:lumOff val="50000"/>
                  </a:schemeClr>
                </a:solidFill>
                <a:latin typeface="+mn-lt"/>
                <a:ea typeface="Tahoma" panose="020B0604030504040204" pitchFamily="34" charset="0"/>
                <a:cs typeface="Tahoma" panose="020B0604030504040204" pitchFamily="34" charset="0"/>
              </a:defRPr>
            </a:lvl1pPr>
            <a:lvl2pPr marL="456754" indent="0" algn="ctr">
              <a:buNone/>
              <a:defRPr>
                <a:solidFill>
                  <a:schemeClr val="tx1">
                    <a:tint val="75000"/>
                  </a:schemeClr>
                </a:solidFill>
              </a:defRPr>
            </a:lvl2pPr>
            <a:lvl3pPr marL="913509" indent="0" algn="ctr">
              <a:buNone/>
              <a:defRPr>
                <a:solidFill>
                  <a:schemeClr val="tx1">
                    <a:tint val="75000"/>
                  </a:schemeClr>
                </a:solidFill>
              </a:defRPr>
            </a:lvl3pPr>
            <a:lvl4pPr marL="1370262" indent="0" algn="ctr">
              <a:buNone/>
              <a:defRPr>
                <a:solidFill>
                  <a:schemeClr val="tx1">
                    <a:tint val="75000"/>
                  </a:schemeClr>
                </a:solidFill>
              </a:defRPr>
            </a:lvl4pPr>
            <a:lvl5pPr marL="1827017" indent="0" algn="ctr">
              <a:buNone/>
              <a:defRPr>
                <a:solidFill>
                  <a:schemeClr val="tx1">
                    <a:tint val="75000"/>
                  </a:schemeClr>
                </a:solidFill>
              </a:defRPr>
            </a:lvl5pPr>
            <a:lvl6pPr marL="2283771" indent="0" algn="ctr">
              <a:buNone/>
              <a:defRPr>
                <a:solidFill>
                  <a:schemeClr val="tx1">
                    <a:tint val="75000"/>
                  </a:schemeClr>
                </a:solidFill>
              </a:defRPr>
            </a:lvl6pPr>
            <a:lvl7pPr marL="2740526" indent="0" algn="ctr">
              <a:buNone/>
              <a:defRPr>
                <a:solidFill>
                  <a:schemeClr val="tx1">
                    <a:tint val="75000"/>
                  </a:schemeClr>
                </a:solidFill>
              </a:defRPr>
            </a:lvl7pPr>
            <a:lvl8pPr marL="3197280" indent="0" algn="ctr">
              <a:buNone/>
              <a:defRPr>
                <a:solidFill>
                  <a:schemeClr val="tx1">
                    <a:tint val="75000"/>
                  </a:schemeClr>
                </a:solidFill>
              </a:defRPr>
            </a:lvl8pPr>
            <a:lvl9pPr marL="3654033" indent="0" algn="ctr">
              <a:buNone/>
              <a:defRPr>
                <a:solidFill>
                  <a:schemeClr val="tx1">
                    <a:tint val="75000"/>
                  </a:schemeClr>
                </a:solidFill>
              </a:defRPr>
            </a:lvl9pPr>
          </a:lstStyle>
          <a:p>
            <a:r>
              <a:rPr lang="en-US" noProof="0"/>
              <a:t>Click to edit Master subtitle style</a:t>
            </a:r>
            <a:endParaRPr lang="en-US" noProof="0" dirty="0"/>
          </a:p>
        </p:txBody>
      </p:sp>
      <p:cxnSp>
        <p:nvCxnSpPr>
          <p:cNvPr id="22" name="Gerade Verbindung 10"/>
          <p:cNvCxnSpPr/>
          <p:nvPr userDrawn="1"/>
        </p:nvCxnSpPr>
        <p:spPr>
          <a:xfrm>
            <a:off x="0" y="4567238"/>
            <a:ext cx="12179300" cy="0"/>
          </a:xfrm>
          <a:prstGeom prst="line">
            <a:avLst/>
          </a:prstGeom>
          <a:ln w="288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7" descr="CSCS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835" y="426124"/>
            <a:ext cx="2518602" cy="939820"/>
          </a:xfrm>
          <a:prstGeom prst="rect">
            <a:avLst/>
          </a:prstGeom>
          <a:noFill/>
          <a:ln>
            <a:noFill/>
          </a:ln>
        </p:spPr>
      </p:pic>
      <p:pic>
        <p:nvPicPr>
          <p:cNvPr id="12" name="Picture 9" descr="eth_logo_kurz_pos.eps"/>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793970" y="615590"/>
            <a:ext cx="947163" cy="206185"/>
          </a:xfrm>
          <a:prstGeom prst="rect">
            <a:avLst/>
          </a:prstGeom>
          <a:noFill/>
          <a:ln>
            <a:noFill/>
          </a:ln>
        </p:spPr>
      </p:pic>
    </p:spTree>
    <p:extLst>
      <p:ext uri="{BB962C8B-B14F-4D97-AF65-F5344CB8AC3E}">
        <p14:creationId xmlns:p14="http://schemas.microsoft.com/office/powerpoint/2010/main" val="206082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End">
    <p:spTree>
      <p:nvGrpSpPr>
        <p:cNvPr id="1" name=""/>
        <p:cNvGrpSpPr/>
        <p:nvPr/>
      </p:nvGrpSpPr>
      <p:grpSpPr>
        <a:xfrm>
          <a:off x="0" y="0"/>
          <a:ext cx="0" cy="0"/>
          <a:chOff x="0" y="0"/>
          <a:chExt cx="0" cy="0"/>
        </a:xfrm>
      </p:grpSpPr>
      <p:pic>
        <p:nvPicPr>
          <p:cNvPr id="8" name="Picture 4" descr="1.jpg"/>
          <p:cNvPicPr>
            <a:picLocks noChangeAspect="1"/>
          </p:cNvPicPr>
          <p:nvPr userDrawn="1"/>
        </p:nvPicPr>
        <p:blipFill rotWithShape="1">
          <a:blip r:embed="rId2" cstate="screen">
            <a:extLst>
              <a:ext uri="{28A0092B-C50C-407E-A947-70E740481C1C}">
                <a14:useLocalDpi xmlns:a14="http://schemas.microsoft.com/office/drawing/2010/main"/>
              </a:ext>
            </a:extLst>
          </a:blip>
          <a:srcRect t="16156" b="7446"/>
          <a:stretch/>
        </p:blipFill>
        <p:spPr>
          <a:xfrm>
            <a:off x="0" y="1640822"/>
            <a:ext cx="12179300" cy="2926415"/>
          </a:xfrm>
          <a:prstGeom prst="rect">
            <a:avLst/>
          </a:prstGeom>
          <a:noFill/>
          <a:ln>
            <a:noFill/>
          </a:ln>
        </p:spPr>
      </p:pic>
      <p:sp>
        <p:nvSpPr>
          <p:cNvPr id="2" name="Titel 1"/>
          <p:cNvSpPr>
            <a:spLocks noGrp="1"/>
          </p:cNvSpPr>
          <p:nvPr>
            <p:ph type="ctrTitle" hasCustomPrompt="1"/>
          </p:nvPr>
        </p:nvSpPr>
        <p:spPr>
          <a:xfrm>
            <a:off x="431351" y="4567238"/>
            <a:ext cx="11316600" cy="1437834"/>
          </a:xfrm>
        </p:spPr>
        <p:txBody>
          <a:bodyPr lIns="0" tIns="0" rIns="0" bIns="0" anchor="b" anchorCtr="0">
            <a:noAutofit/>
          </a:bodyPr>
          <a:lstStyle>
            <a:lvl1pPr algn="l">
              <a:lnSpc>
                <a:spcPct val="100000"/>
              </a:lnSpc>
              <a:defRPr sz="2797" b="1">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stStyle>
          <a:p>
            <a:r>
              <a:rPr lang="en-US" noProof="0" dirty="0"/>
              <a:t>Thank you for your attention.</a:t>
            </a:r>
          </a:p>
        </p:txBody>
      </p:sp>
      <p:cxnSp>
        <p:nvCxnSpPr>
          <p:cNvPr id="22" name="Gerade Verbindung 10"/>
          <p:cNvCxnSpPr/>
          <p:nvPr userDrawn="1"/>
        </p:nvCxnSpPr>
        <p:spPr>
          <a:xfrm>
            <a:off x="0" y="4567238"/>
            <a:ext cx="12179300" cy="0"/>
          </a:xfrm>
          <a:prstGeom prst="line">
            <a:avLst/>
          </a:prstGeom>
          <a:ln w="288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7" descr="CSCS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835" y="426124"/>
            <a:ext cx="2518602" cy="939820"/>
          </a:xfrm>
          <a:prstGeom prst="rect">
            <a:avLst/>
          </a:prstGeom>
          <a:noFill/>
          <a:ln>
            <a:noFill/>
          </a:ln>
        </p:spPr>
      </p:pic>
      <p:pic>
        <p:nvPicPr>
          <p:cNvPr id="9" name="Picture 9" descr="eth_logo_kurz_pos.eps"/>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793970" y="615590"/>
            <a:ext cx="947163" cy="206185"/>
          </a:xfrm>
          <a:prstGeom prst="rect">
            <a:avLst/>
          </a:prstGeom>
          <a:noFill/>
          <a:ln>
            <a:noFill/>
          </a:ln>
        </p:spPr>
      </p:pic>
    </p:spTree>
    <p:extLst>
      <p:ext uri="{BB962C8B-B14F-4D97-AF65-F5344CB8AC3E}">
        <p14:creationId xmlns:p14="http://schemas.microsoft.com/office/powerpoint/2010/main" val="205507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1444-7B28-C349-B65B-3A4B8024C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D3EB5-70BB-1B48-9D12-07ADB867E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56A9B-F821-4C47-BBB5-DC3B2C2843B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FE5FA41-13D3-7F4D-99E4-6014770E256A}"/>
              </a:ext>
            </a:extLst>
          </p:cNvPr>
          <p:cNvSpPr>
            <a:spLocks noGrp="1"/>
          </p:cNvSpPr>
          <p:nvPr>
            <p:ph type="ftr" sz="quarter" idx="11"/>
          </p:nvPr>
        </p:nvSpPr>
        <p:spPr/>
        <p:txBody>
          <a:bodyPr/>
          <a:lstStyle/>
          <a:p>
            <a:r>
              <a:rPr lang="en-US"/>
              <a:t>marko.kabic@cscs.ch</a:t>
            </a:r>
          </a:p>
        </p:txBody>
      </p:sp>
      <p:sp>
        <p:nvSpPr>
          <p:cNvPr id="6" name="Slide Number Placeholder 5">
            <a:extLst>
              <a:ext uri="{FF2B5EF4-FFF2-40B4-BE49-F238E27FC236}">
                <a16:creationId xmlns:a16="http://schemas.microsoft.com/office/drawing/2014/main" id="{83360209-BC94-C448-B232-B857AF3C4CD2}"/>
              </a:ext>
            </a:extLst>
          </p:cNvPr>
          <p:cNvSpPr>
            <a:spLocks noGrp="1"/>
          </p:cNvSpPr>
          <p:nvPr>
            <p:ph type="sldNum" sz="quarter" idx="12"/>
          </p:nvPr>
        </p:nvSpPr>
        <p:spPr/>
        <p:txBody>
          <a:bodyPr/>
          <a:lstStyle/>
          <a:p>
            <a:fld id="{4A5344C5-7DAB-824D-91C8-42259927765F}" type="slidenum">
              <a:rPr lang="en-US" smtClean="0"/>
              <a:t>‹#›</a:t>
            </a:fld>
            <a:endParaRPr lang="en-US"/>
          </a:p>
        </p:txBody>
      </p:sp>
    </p:spTree>
    <p:extLst>
      <p:ext uri="{BB962C8B-B14F-4D97-AF65-F5344CB8AC3E}">
        <p14:creationId xmlns:p14="http://schemas.microsoft.com/office/powerpoint/2010/main" val="371704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0363" b="20363"/>
          <a:stretch/>
        </p:blipFill>
        <p:spPr bwMode="auto">
          <a:xfrm>
            <a:off x="0" y="1647167"/>
            <a:ext cx="12179300" cy="2920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el 1"/>
          <p:cNvSpPr>
            <a:spLocks noGrp="1"/>
          </p:cNvSpPr>
          <p:nvPr>
            <p:ph type="ctrTitle"/>
          </p:nvPr>
        </p:nvSpPr>
        <p:spPr>
          <a:xfrm>
            <a:off x="431351" y="4567238"/>
            <a:ext cx="11316600" cy="1437834"/>
          </a:xfrm>
        </p:spPr>
        <p:txBody>
          <a:bodyPr lIns="0" tIns="0" rIns="0" bIns="0" anchor="b" anchorCtr="0">
            <a:noAutofit/>
          </a:bodyPr>
          <a:lstStyle>
            <a:lvl1pPr algn="l">
              <a:lnSpc>
                <a:spcPct val="100000"/>
              </a:lnSpc>
              <a:defRPr sz="2797" b="1">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stStyle>
          <a:p>
            <a:r>
              <a:rPr lang="en-US" noProof="0"/>
              <a:t>Click to edit Master title style</a:t>
            </a:r>
            <a:endParaRPr lang="en-US" noProof="0" dirty="0"/>
          </a:p>
        </p:txBody>
      </p:sp>
      <p:sp>
        <p:nvSpPr>
          <p:cNvPr id="3" name="Untertitel 2"/>
          <p:cNvSpPr>
            <a:spLocks noGrp="1"/>
          </p:cNvSpPr>
          <p:nvPr>
            <p:ph type="subTitle" idx="1"/>
          </p:nvPr>
        </p:nvSpPr>
        <p:spPr>
          <a:xfrm>
            <a:off x="431351" y="6005072"/>
            <a:ext cx="11316600" cy="2877783"/>
          </a:xfrm>
        </p:spPr>
        <p:txBody>
          <a:bodyPr lIns="0" tIns="180000" rIns="0" bIns="0" anchor="t" anchorCtr="0">
            <a:normAutofit/>
          </a:bodyPr>
          <a:lstStyle>
            <a:lvl1pPr marL="0" indent="0" algn="l">
              <a:spcBef>
                <a:spcPts val="0"/>
              </a:spcBef>
              <a:spcAft>
                <a:spcPts val="300"/>
              </a:spcAft>
              <a:buNone/>
              <a:defRPr sz="1799">
                <a:solidFill>
                  <a:schemeClr val="tx1">
                    <a:lumMod val="50000"/>
                    <a:lumOff val="50000"/>
                  </a:schemeClr>
                </a:solidFill>
                <a:latin typeface="+mn-lt"/>
                <a:ea typeface="Tahoma" panose="020B0604030504040204" pitchFamily="34" charset="0"/>
                <a:cs typeface="Tahoma" panose="020B0604030504040204" pitchFamily="34" charset="0"/>
              </a:defRPr>
            </a:lvl1pPr>
            <a:lvl2pPr marL="456754" indent="0" algn="ctr">
              <a:buNone/>
              <a:defRPr>
                <a:solidFill>
                  <a:schemeClr val="tx1">
                    <a:tint val="75000"/>
                  </a:schemeClr>
                </a:solidFill>
              </a:defRPr>
            </a:lvl2pPr>
            <a:lvl3pPr marL="913509" indent="0" algn="ctr">
              <a:buNone/>
              <a:defRPr>
                <a:solidFill>
                  <a:schemeClr val="tx1">
                    <a:tint val="75000"/>
                  </a:schemeClr>
                </a:solidFill>
              </a:defRPr>
            </a:lvl3pPr>
            <a:lvl4pPr marL="1370262" indent="0" algn="ctr">
              <a:buNone/>
              <a:defRPr>
                <a:solidFill>
                  <a:schemeClr val="tx1">
                    <a:tint val="75000"/>
                  </a:schemeClr>
                </a:solidFill>
              </a:defRPr>
            </a:lvl4pPr>
            <a:lvl5pPr marL="1827017" indent="0" algn="ctr">
              <a:buNone/>
              <a:defRPr>
                <a:solidFill>
                  <a:schemeClr val="tx1">
                    <a:tint val="75000"/>
                  </a:schemeClr>
                </a:solidFill>
              </a:defRPr>
            </a:lvl5pPr>
            <a:lvl6pPr marL="2283771" indent="0" algn="ctr">
              <a:buNone/>
              <a:defRPr>
                <a:solidFill>
                  <a:schemeClr val="tx1">
                    <a:tint val="75000"/>
                  </a:schemeClr>
                </a:solidFill>
              </a:defRPr>
            </a:lvl6pPr>
            <a:lvl7pPr marL="2740526" indent="0" algn="ctr">
              <a:buNone/>
              <a:defRPr>
                <a:solidFill>
                  <a:schemeClr val="tx1">
                    <a:tint val="75000"/>
                  </a:schemeClr>
                </a:solidFill>
              </a:defRPr>
            </a:lvl7pPr>
            <a:lvl8pPr marL="3197280" indent="0" algn="ctr">
              <a:buNone/>
              <a:defRPr>
                <a:solidFill>
                  <a:schemeClr val="tx1">
                    <a:tint val="75000"/>
                  </a:schemeClr>
                </a:solidFill>
              </a:defRPr>
            </a:lvl8pPr>
            <a:lvl9pPr marL="3654033" indent="0" algn="ctr">
              <a:buNone/>
              <a:defRPr>
                <a:solidFill>
                  <a:schemeClr val="tx1">
                    <a:tint val="75000"/>
                  </a:schemeClr>
                </a:solidFill>
              </a:defRPr>
            </a:lvl9pPr>
          </a:lstStyle>
          <a:p>
            <a:r>
              <a:rPr lang="en-US" noProof="0"/>
              <a:t>Click to edit Master subtitle style</a:t>
            </a:r>
            <a:endParaRPr lang="en-US" noProof="0" dirty="0"/>
          </a:p>
        </p:txBody>
      </p:sp>
      <p:cxnSp>
        <p:nvCxnSpPr>
          <p:cNvPr id="22" name="Gerade Verbindung 10"/>
          <p:cNvCxnSpPr/>
          <p:nvPr userDrawn="1"/>
        </p:nvCxnSpPr>
        <p:spPr>
          <a:xfrm>
            <a:off x="0" y="4567238"/>
            <a:ext cx="12179300" cy="0"/>
          </a:xfrm>
          <a:prstGeom prst="line">
            <a:avLst/>
          </a:prstGeom>
          <a:ln w="288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descr="CSCS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835" y="426124"/>
            <a:ext cx="2518602" cy="939820"/>
          </a:xfrm>
          <a:prstGeom prst="rect">
            <a:avLst/>
          </a:prstGeom>
          <a:noFill/>
          <a:ln>
            <a:noFill/>
          </a:ln>
        </p:spPr>
      </p:pic>
      <p:pic>
        <p:nvPicPr>
          <p:cNvPr id="9" name="Picture 9" descr="eth_logo_kurz_pos.eps"/>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793970" y="615590"/>
            <a:ext cx="947163" cy="206185"/>
          </a:xfrm>
          <a:prstGeom prst="rect">
            <a:avLst/>
          </a:prstGeom>
          <a:noFill/>
          <a:ln>
            <a:noFill/>
          </a:ln>
        </p:spPr>
      </p:pic>
    </p:spTree>
    <p:extLst>
      <p:ext uri="{BB962C8B-B14F-4D97-AF65-F5344CB8AC3E}">
        <p14:creationId xmlns:p14="http://schemas.microsoft.com/office/powerpoint/2010/main" val="147610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8" name="Picture 3" descr="11.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8144" b="17065"/>
          <a:stretch/>
        </p:blipFill>
        <p:spPr>
          <a:xfrm>
            <a:off x="0" y="1647172"/>
            <a:ext cx="12179300" cy="2920071"/>
          </a:xfrm>
          <a:prstGeom prst="rect">
            <a:avLst/>
          </a:prstGeom>
          <a:noFill/>
          <a:ln>
            <a:noFill/>
          </a:ln>
        </p:spPr>
      </p:pic>
      <p:sp>
        <p:nvSpPr>
          <p:cNvPr id="2" name="Titel 1"/>
          <p:cNvSpPr>
            <a:spLocks noGrp="1"/>
          </p:cNvSpPr>
          <p:nvPr>
            <p:ph type="ctrTitle"/>
          </p:nvPr>
        </p:nvSpPr>
        <p:spPr>
          <a:xfrm>
            <a:off x="431351" y="4567238"/>
            <a:ext cx="11316600" cy="1437834"/>
          </a:xfrm>
        </p:spPr>
        <p:txBody>
          <a:bodyPr lIns="0" tIns="0" rIns="0" bIns="0" anchor="b" anchorCtr="0">
            <a:noAutofit/>
          </a:bodyPr>
          <a:lstStyle>
            <a:lvl1pPr algn="l">
              <a:lnSpc>
                <a:spcPct val="100000"/>
              </a:lnSpc>
              <a:defRPr sz="2797" b="1">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stStyle>
          <a:p>
            <a:r>
              <a:rPr lang="en-US" noProof="0"/>
              <a:t>Click to edit Master title style</a:t>
            </a:r>
            <a:endParaRPr lang="en-US" noProof="0" dirty="0"/>
          </a:p>
        </p:txBody>
      </p:sp>
      <p:sp>
        <p:nvSpPr>
          <p:cNvPr id="3" name="Untertitel 2"/>
          <p:cNvSpPr>
            <a:spLocks noGrp="1"/>
          </p:cNvSpPr>
          <p:nvPr>
            <p:ph type="subTitle" idx="1"/>
          </p:nvPr>
        </p:nvSpPr>
        <p:spPr>
          <a:xfrm>
            <a:off x="431351" y="6005072"/>
            <a:ext cx="11316600" cy="2877783"/>
          </a:xfrm>
        </p:spPr>
        <p:txBody>
          <a:bodyPr lIns="0" tIns="180000" rIns="0" bIns="0" anchor="t" anchorCtr="0">
            <a:normAutofit/>
          </a:bodyPr>
          <a:lstStyle>
            <a:lvl1pPr marL="0" indent="0" algn="l">
              <a:spcBef>
                <a:spcPts val="0"/>
              </a:spcBef>
              <a:spcAft>
                <a:spcPts val="300"/>
              </a:spcAft>
              <a:buNone/>
              <a:defRPr sz="1799">
                <a:solidFill>
                  <a:schemeClr val="tx1">
                    <a:lumMod val="50000"/>
                    <a:lumOff val="50000"/>
                  </a:schemeClr>
                </a:solidFill>
                <a:latin typeface="+mn-lt"/>
                <a:ea typeface="Tahoma" panose="020B0604030504040204" pitchFamily="34" charset="0"/>
                <a:cs typeface="Tahoma" panose="020B0604030504040204" pitchFamily="34" charset="0"/>
              </a:defRPr>
            </a:lvl1pPr>
            <a:lvl2pPr marL="456754" indent="0" algn="ctr">
              <a:buNone/>
              <a:defRPr>
                <a:solidFill>
                  <a:schemeClr val="tx1">
                    <a:tint val="75000"/>
                  </a:schemeClr>
                </a:solidFill>
              </a:defRPr>
            </a:lvl2pPr>
            <a:lvl3pPr marL="913509" indent="0" algn="ctr">
              <a:buNone/>
              <a:defRPr>
                <a:solidFill>
                  <a:schemeClr val="tx1">
                    <a:tint val="75000"/>
                  </a:schemeClr>
                </a:solidFill>
              </a:defRPr>
            </a:lvl3pPr>
            <a:lvl4pPr marL="1370262" indent="0" algn="ctr">
              <a:buNone/>
              <a:defRPr>
                <a:solidFill>
                  <a:schemeClr val="tx1">
                    <a:tint val="75000"/>
                  </a:schemeClr>
                </a:solidFill>
              </a:defRPr>
            </a:lvl4pPr>
            <a:lvl5pPr marL="1827017" indent="0" algn="ctr">
              <a:buNone/>
              <a:defRPr>
                <a:solidFill>
                  <a:schemeClr val="tx1">
                    <a:tint val="75000"/>
                  </a:schemeClr>
                </a:solidFill>
              </a:defRPr>
            </a:lvl5pPr>
            <a:lvl6pPr marL="2283771" indent="0" algn="ctr">
              <a:buNone/>
              <a:defRPr>
                <a:solidFill>
                  <a:schemeClr val="tx1">
                    <a:tint val="75000"/>
                  </a:schemeClr>
                </a:solidFill>
              </a:defRPr>
            </a:lvl6pPr>
            <a:lvl7pPr marL="2740526" indent="0" algn="ctr">
              <a:buNone/>
              <a:defRPr>
                <a:solidFill>
                  <a:schemeClr val="tx1">
                    <a:tint val="75000"/>
                  </a:schemeClr>
                </a:solidFill>
              </a:defRPr>
            </a:lvl7pPr>
            <a:lvl8pPr marL="3197280" indent="0" algn="ctr">
              <a:buNone/>
              <a:defRPr>
                <a:solidFill>
                  <a:schemeClr val="tx1">
                    <a:tint val="75000"/>
                  </a:schemeClr>
                </a:solidFill>
              </a:defRPr>
            </a:lvl8pPr>
            <a:lvl9pPr marL="3654033" indent="0" algn="ctr">
              <a:buNone/>
              <a:defRPr>
                <a:solidFill>
                  <a:schemeClr val="tx1">
                    <a:tint val="75000"/>
                  </a:schemeClr>
                </a:solidFill>
              </a:defRPr>
            </a:lvl9pPr>
          </a:lstStyle>
          <a:p>
            <a:r>
              <a:rPr lang="en-US" noProof="0"/>
              <a:t>Click to edit Master subtitle style</a:t>
            </a:r>
            <a:endParaRPr lang="en-US" noProof="0" dirty="0"/>
          </a:p>
        </p:txBody>
      </p:sp>
      <p:cxnSp>
        <p:nvCxnSpPr>
          <p:cNvPr id="22" name="Gerade Verbindung 10"/>
          <p:cNvCxnSpPr/>
          <p:nvPr userDrawn="1"/>
        </p:nvCxnSpPr>
        <p:spPr>
          <a:xfrm>
            <a:off x="0" y="4567238"/>
            <a:ext cx="12179300" cy="0"/>
          </a:xfrm>
          <a:prstGeom prst="line">
            <a:avLst/>
          </a:prstGeom>
          <a:ln w="288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7" descr="CSCS_RGB.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5835" y="426124"/>
            <a:ext cx="2518602" cy="939820"/>
          </a:xfrm>
          <a:prstGeom prst="rect">
            <a:avLst/>
          </a:prstGeom>
          <a:noFill/>
          <a:ln>
            <a:noFill/>
          </a:ln>
        </p:spPr>
      </p:pic>
      <p:pic>
        <p:nvPicPr>
          <p:cNvPr id="12" name="Picture 9" descr="eth_logo_kurz_pos.eps"/>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0793970" y="615590"/>
            <a:ext cx="947163" cy="206185"/>
          </a:xfrm>
          <a:prstGeom prst="rect">
            <a:avLst/>
          </a:prstGeom>
          <a:noFill/>
          <a:ln>
            <a:noFill/>
          </a:ln>
        </p:spPr>
      </p:pic>
    </p:spTree>
    <p:extLst>
      <p:ext uri="{BB962C8B-B14F-4D97-AF65-F5344CB8AC3E}">
        <p14:creationId xmlns:p14="http://schemas.microsoft.com/office/powerpoint/2010/main" val="30178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_of_Contents">
    <p:spTree>
      <p:nvGrpSpPr>
        <p:cNvPr id="1" name=""/>
        <p:cNvGrpSpPr/>
        <p:nvPr/>
      </p:nvGrpSpPr>
      <p:grpSpPr>
        <a:xfrm>
          <a:off x="0" y="0"/>
          <a:ext cx="0" cy="0"/>
          <a:chOff x="0" y="0"/>
          <a:chExt cx="0" cy="0"/>
        </a:xfrm>
      </p:grpSpPr>
      <p:sp>
        <p:nvSpPr>
          <p:cNvPr id="2" name="Titel 1"/>
          <p:cNvSpPr>
            <a:spLocks noGrp="1"/>
          </p:cNvSpPr>
          <p:nvPr>
            <p:ph type="title"/>
          </p:nvPr>
        </p:nvSpPr>
        <p:spPr>
          <a:xfrm>
            <a:off x="431351" y="61323"/>
            <a:ext cx="11316600" cy="1148152"/>
          </a:xfrm>
        </p:spPr>
        <p:txBody>
          <a:bodyPr wrap="none" tIns="0" anchor="b" anchorCtr="0">
            <a:noAutofit/>
          </a:bodyPr>
          <a:lstStyle>
            <a:lvl1pPr>
              <a:defRPr sz="2598">
                <a:solidFill>
                  <a:schemeClr val="tx1">
                    <a:lumMod val="75000"/>
                    <a:lumOff val="25000"/>
                  </a:schemeClr>
                </a:solidFill>
              </a:defRPr>
            </a:lvl1pPr>
          </a:lstStyle>
          <a:p>
            <a:r>
              <a:rPr lang="en-US" noProof="0"/>
              <a:t>Click to edit Master title style</a:t>
            </a:r>
            <a:endParaRPr lang="en-US" noProof="0" dirty="0"/>
          </a:p>
        </p:txBody>
      </p:sp>
      <p:sp>
        <p:nvSpPr>
          <p:cNvPr id="3" name="Inhaltsplatzhalter 2"/>
          <p:cNvSpPr>
            <a:spLocks noGrp="1"/>
          </p:cNvSpPr>
          <p:nvPr>
            <p:ph idx="1" hasCustomPrompt="1"/>
          </p:nvPr>
        </p:nvSpPr>
        <p:spPr>
          <a:xfrm>
            <a:off x="431351" y="1448412"/>
            <a:ext cx="11316600" cy="6846627"/>
          </a:xfrm>
          <a:solidFill>
            <a:schemeClr val="bg1">
              <a:lumMod val="95000"/>
            </a:schemeClr>
          </a:solidFill>
        </p:spPr>
        <p:txBody>
          <a:bodyPr tIns="57600"/>
          <a:lstStyle>
            <a:lvl1pPr marL="626452" indent="-540810">
              <a:buFont typeface="+mj-lt"/>
              <a:buAutoNum type="arabicPeriod"/>
              <a:defRPr/>
            </a:lvl1pPr>
            <a:lvl2pPr>
              <a:spcBef>
                <a:spcPts val="0"/>
              </a:spcBef>
              <a:defRPr/>
            </a:lvl2pPr>
          </a:lstStyle>
          <a:p>
            <a:pPr lvl="0"/>
            <a:r>
              <a:rPr lang="en-US" noProof="0" dirty="0" err="1"/>
              <a:t>Textmasterformat</a:t>
            </a:r>
            <a:r>
              <a:rPr lang="en-US" noProof="0" dirty="0"/>
              <a:t> </a:t>
            </a:r>
            <a:r>
              <a:rPr lang="en-US" noProof="0" dirty="0" err="1"/>
              <a:t>bearbeiten</a:t>
            </a:r>
            <a:endParaRPr lang="en-US" noProof="0" dirty="0"/>
          </a:p>
        </p:txBody>
      </p:sp>
      <p:sp>
        <p:nvSpPr>
          <p:cNvPr id="10" name="Fußzeilenplatzhalter 4"/>
          <p:cNvSpPr>
            <a:spLocks noGrp="1"/>
          </p:cNvSpPr>
          <p:nvPr>
            <p:ph type="ftr" sz="quarter" idx="3"/>
          </p:nvPr>
        </p:nvSpPr>
        <p:spPr>
          <a:xfrm>
            <a:off x="1965492" y="8599556"/>
            <a:ext cx="4112290" cy="191821"/>
          </a:xfrm>
          <a:prstGeom prst="rect">
            <a:avLst/>
          </a:prstGeom>
        </p:spPr>
        <p:txBody>
          <a:bodyPr vert="horz" lIns="0" tIns="0" rIns="72000" bIns="0" rtlCol="0" anchor="ctr"/>
          <a:lstStyle>
            <a:lvl1pPr algn="r">
              <a:defRPr sz="799">
                <a:solidFill>
                  <a:schemeClr val="tx1">
                    <a:lumMod val="65000"/>
                    <a:lumOff val="35000"/>
                  </a:schemeClr>
                </a:solidFill>
              </a:defRPr>
            </a:lvl1pPr>
          </a:lstStyle>
          <a:p>
            <a:r>
              <a:rPr lang="en-US" noProof="0"/>
              <a:t>marko.kabic@cscs.ch</a:t>
            </a:r>
            <a:endParaRPr lang="en-US" noProof="0" dirty="0"/>
          </a:p>
        </p:txBody>
      </p:sp>
      <p:sp>
        <p:nvSpPr>
          <p:cNvPr id="11" name="Foliennummernplatzhalter 5"/>
          <p:cNvSpPr>
            <a:spLocks noGrp="1"/>
          </p:cNvSpPr>
          <p:nvPr>
            <p:ph type="sldNum" sz="quarter" idx="4"/>
          </p:nvPr>
        </p:nvSpPr>
        <p:spPr>
          <a:xfrm>
            <a:off x="6089653" y="8599557"/>
            <a:ext cx="383643" cy="191821"/>
          </a:xfrm>
          <a:prstGeom prst="rect">
            <a:avLst/>
          </a:prstGeom>
        </p:spPr>
        <p:txBody>
          <a:bodyPr vert="horz" lIns="72000" tIns="0" rIns="0" bIns="0" rtlCol="0" anchor="ctr"/>
          <a:lstStyle>
            <a:lvl1pPr algn="l">
              <a:defRPr sz="799">
                <a:solidFill>
                  <a:schemeClr val="tx1">
                    <a:lumMod val="65000"/>
                    <a:lumOff val="35000"/>
                  </a:schemeClr>
                </a:solidFill>
              </a:defRPr>
            </a:lvl1pPr>
          </a:lstStyle>
          <a:p>
            <a:fld id="{69C859BB-BF0B-4BDC-BBD4-42B4A100F88B}" type="slidenum">
              <a:rPr lang="de-CH" smtClean="0"/>
              <a:pPr/>
              <a:t>‹#›</a:t>
            </a:fld>
            <a:endParaRPr lang="de-CH" dirty="0"/>
          </a:p>
        </p:txBody>
      </p:sp>
    </p:spTree>
    <p:extLst>
      <p:ext uri="{BB962C8B-B14F-4D97-AF65-F5344CB8AC3E}">
        <p14:creationId xmlns:p14="http://schemas.microsoft.com/office/powerpoint/2010/main" val="412737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Title">
    <p:spTree>
      <p:nvGrpSpPr>
        <p:cNvPr id="1" name=""/>
        <p:cNvGrpSpPr/>
        <p:nvPr/>
      </p:nvGrpSpPr>
      <p:grpSpPr>
        <a:xfrm>
          <a:off x="0" y="0"/>
          <a:ext cx="0" cy="0"/>
          <a:chOff x="0" y="0"/>
          <a:chExt cx="0" cy="0"/>
        </a:xfrm>
      </p:grpSpPr>
      <p:sp>
        <p:nvSpPr>
          <p:cNvPr id="2" name="Titel 1"/>
          <p:cNvSpPr>
            <a:spLocks noGrp="1"/>
          </p:cNvSpPr>
          <p:nvPr>
            <p:ph type="ctrTitle"/>
          </p:nvPr>
        </p:nvSpPr>
        <p:spPr>
          <a:xfrm>
            <a:off x="431351" y="3129403"/>
            <a:ext cx="11316600" cy="1437834"/>
          </a:xfrm>
        </p:spPr>
        <p:txBody>
          <a:bodyPr lIns="0" tIns="0" rIns="0" bIns="72000" anchor="b" anchorCtr="0">
            <a:noAutofit/>
          </a:bodyPr>
          <a:lstStyle>
            <a:lvl1pPr algn="l">
              <a:lnSpc>
                <a:spcPct val="100000"/>
              </a:lnSpc>
              <a:defRPr sz="2797" b="1">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stStyle>
          <a:p>
            <a:r>
              <a:rPr lang="en-US" noProof="0"/>
              <a:t>Click to edit Master title style</a:t>
            </a:r>
            <a:endParaRPr lang="en-US" noProof="0" dirty="0"/>
          </a:p>
        </p:txBody>
      </p:sp>
      <p:cxnSp>
        <p:nvCxnSpPr>
          <p:cNvPr id="22" name="Gerade Verbindung 10"/>
          <p:cNvCxnSpPr/>
          <p:nvPr userDrawn="1"/>
        </p:nvCxnSpPr>
        <p:spPr>
          <a:xfrm>
            <a:off x="0" y="4567238"/>
            <a:ext cx="12179300" cy="0"/>
          </a:xfrm>
          <a:prstGeom prst="line">
            <a:avLst/>
          </a:prstGeom>
          <a:ln w="288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7" descr="CSCS_RGB.eps"/>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5835" y="426124"/>
            <a:ext cx="2518602" cy="939820"/>
          </a:xfrm>
          <a:prstGeom prst="rect">
            <a:avLst/>
          </a:prstGeom>
          <a:noFill/>
          <a:ln>
            <a:noFill/>
          </a:ln>
        </p:spPr>
      </p:pic>
      <p:pic>
        <p:nvPicPr>
          <p:cNvPr id="7" name="Picture 9" descr="eth_logo_kurz_pos.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793970" y="615590"/>
            <a:ext cx="947163" cy="206185"/>
          </a:xfrm>
          <a:prstGeom prst="rect">
            <a:avLst/>
          </a:prstGeom>
          <a:noFill/>
          <a:ln>
            <a:noFill/>
          </a:ln>
        </p:spPr>
      </p:pic>
    </p:spTree>
    <p:extLst>
      <p:ext uri="{BB962C8B-B14F-4D97-AF65-F5344CB8AC3E}">
        <p14:creationId xmlns:p14="http://schemas.microsoft.com/office/powerpoint/2010/main" val="34452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el 1"/>
          <p:cNvSpPr>
            <a:spLocks noGrp="1"/>
          </p:cNvSpPr>
          <p:nvPr>
            <p:ph type="title"/>
          </p:nvPr>
        </p:nvSpPr>
        <p:spPr>
          <a:xfrm>
            <a:off x="431351" y="61323"/>
            <a:ext cx="11316600" cy="1148152"/>
          </a:xfrm>
        </p:spPr>
        <p:txBody>
          <a:bodyPr wrap="none" tIns="0" anchor="b" anchorCtr="0">
            <a:noAutofit/>
          </a:bodyPr>
          <a:lstStyle>
            <a:lvl1pPr>
              <a:defRPr sz="2598">
                <a:solidFill>
                  <a:schemeClr val="tx1">
                    <a:lumMod val="75000"/>
                    <a:lumOff val="25000"/>
                  </a:schemeClr>
                </a:solidFill>
              </a:defRPr>
            </a:lvl1pPr>
          </a:lstStyle>
          <a:p>
            <a:r>
              <a:rPr lang="en-US" noProof="0"/>
              <a:t>Click to edit Master title style</a:t>
            </a:r>
            <a:endParaRPr lang="en-US" noProof="0" dirty="0"/>
          </a:p>
        </p:txBody>
      </p:sp>
      <p:sp>
        <p:nvSpPr>
          <p:cNvPr id="3" name="Inhaltsplatzhalter 2"/>
          <p:cNvSpPr>
            <a:spLocks noGrp="1"/>
          </p:cNvSpPr>
          <p:nvPr>
            <p:ph idx="1"/>
          </p:nvPr>
        </p:nvSpPr>
        <p:spPr>
          <a:xfrm>
            <a:off x="431351" y="1448412"/>
            <a:ext cx="11316600" cy="6846627"/>
          </a:xfrm>
        </p:spPr>
        <p:txBody>
          <a:bodyPr tIns="57600"/>
          <a:lstStyle>
            <a:lvl2pPr>
              <a:spcBef>
                <a:spcPts val="0"/>
              </a:spcBef>
              <a:defRPr/>
            </a:lvl2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Fußzeilenplatzhalter 4"/>
          <p:cNvSpPr>
            <a:spLocks noGrp="1"/>
          </p:cNvSpPr>
          <p:nvPr>
            <p:ph type="ftr" sz="quarter" idx="3"/>
          </p:nvPr>
        </p:nvSpPr>
        <p:spPr>
          <a:xfrm>
            <a:off x="1965492" y="8599556"/>
            <a:ext cx="4112290" cy="191821"/>
          </a:xfrm>
          <a:prstGeom prst="rect">
            <a:avLst/>
          </a:prstGeom>
        </p:spPr>
        <p:txBody>
          <a:bodyPr vert="horz" lIns="0" tIns="0" rIns="72000" bIns="0" rtlCol="0" anchor="ctr"/>
          <a:lstStyle>
            <a:lvl1pPr algn="r">
              <a:defRPr sz="799">
                <a:solidFill>
                  <a:schemeClr val="tx1">
                    <a:lumMod val="65000"/>
                    <a:lumOff val="35000"/>
                  </a:schemeClr>
                </a:solidFill>
              </a:defRPr>
            </a:lvl1pPr>
          </a:lstStyle>
          <a:p>
            <a:r>
              <a:rPr lang="en-US" noProof="0"/>
              <a:t>marko.kabic@cscs.ch</a:t>
            </a:r>
            <a:endParaRPr lang="en-US" noProof="0" dirty="0"/>
          </a:p>
        </p:txBody>
      </p:sp>
      <p:sp>
        <p:nvSpPr>
          <p:cNvPr id="11" name="Foliennummernplatzhalter 5"/>
          <p:cNvSpPr>
            <a:spLocks noGrp="1"/>
          </p:cNvSpPr>
          <p:nvPr>
            <p:ph type="sldNum" sz="quarter" idx="4"/>
          </p:nvPr>
        </p:nvSpPr>
        <p:spPr>
          <a:xfrm>
            <a:off x="6089653" y="8599557"/>
            <a:ext cx="383643" cy="191821"/>
          </a:xfrm>
          <a:prstGeom prst="rect">
            <a:avLst/>
          </a:prstGeom>
        </p:spPr>
        <p:txBody>
          <a:bodyPr vert="horz" lIns="72000" tIns="0" rIns="0" bIns="0" rtlCol="0" anchor="ctr"/>
          <a:lstStyle>
            <a:lvl1pPr algn="l">
              <a:defRPr sz="799">
                <a:solidFill>
                  <a:schemeClr val="tx1">
                    <a:lumMod val="65000"/>
                    <a:lumOff val="35000"/>
                  </a:schemeClr>
                </a:solidFill>
              </a:defRPr>
            </a:lvl1pPr>
          </a:lstStyle>
          <a:p>
            <a:fld id="{69C859BB-BF0B-4BDC-BBD4-42B4A100F88B}" type="slidenum">
              <a:rPr lang="de-CH" smtClean="0"/>
              <a:pPr/>
              <a:t>‹#›</a:t>
            </a:fld>
            <a:endParaRPr lang="de-CH" dirty="0"/>
          </a:p>
        </p:txBody>
      </p:sp>
    </p:spTree>
    <p:extLst>
      <p:ext uri="{BB962C8B-B14F-4D97-AF65-F5344CB8AC3E}">
        <p14:creationId xmlns:p14="http://schemas.microsoft.com/office/powerpoint/2010/main" val="38985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351" y="1448412"/>
            <a:ext cx="5465884" cy="6846627"/>
          </a:xfrm>
        </p:spPr>
        <p:txBody>
          <a:bodyPr tIns="72000">
            <a:normAutofit/>
          </a:bodyPr>
          <a:lstStyle>
            <a:lvl1pPr>
              <a:defRPr sz="1998"/>
            </a:lvl1pPr>
            <a:lvl2pPr>
              <a:spcBef>
                <a:spcPts val="0"/>
              </a:spcBef>
              <a:defRPr sz="1799"/>
            </a:lvl2pPr>
            <a:lvl3pPr>
              <a:defRPr sz="1598"/>
            </a:lvl3pPr>
            <a:lvl4pPr>
              <a:defRPr sz="1400"/>
            </a:lvl4pPr>
            <a:lvl5pPr>
              <a:defRPr sz="1400"/>
            </a:lvl5pPr>
            <a:lvl6pPr>
              <a:defRPr sz="1799"/>
            </a:lvl6pPr>
            <a:lvl7pPr>
              <a:defRPr sz="1799"/>
            </a:lvl7pPr>
            <a:lvl8pPr>
              <a:defRPr sz="1799"/>
            </a:lvl8pPr>
            <a:lvl9pPr>
              <a:defRPr sz="1799"/>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Inhaltsplatzhalter 3"/>
          <p:cNvSpPr>
            <a:spLocks noGrp="1"/>
          </p:cNvSpPr>
          <p:nvPr>
            <p:ph sz="half" idx="2"/>
          </p:nvPr>
        </p:nvSpPr>
        <p:spPr>
          <a:xfrm>
            <a:off x="6282071" y="1448412"/>
            <a:ext cx="5465883" cy="6846627"/>
          </a:xfrm>
        </p:spPr>
        <p:txBody>
          <a:bodyPr tIns="72000">
            <a:normAutofit/>
          </a:bodyPr>
          <a:lstStyle>
            <a:lvl1pPr>
              <a:defRPr sz="1998"/>
            </a:lvl1pPr>
            <a:lvl2pPr>
              <a:spcBef>
                <a:spcPts val="0"/>
              </a:spcBef>
              <a:defRPr sz="1799"/>
            </a:lvl2pPr>
            <a:lvl3pPr>
              <a:defRPr sz="1598"/>
            </a:lvl3pPr>
            <a:lvl4pPr>
              <a:defRPr sz="1400"/>
            </a:lvl4pPr>
            <a:lvl5pPr>
              <a:defRPr sz="1400"/>
            </a:lvl5pPr>
            <a:lvl6pPr>
              <a:defRPr sz="1799"/>
            </a:lvl6pPr>
            <a:lvl7pPr>
              <a:defRPr sz="1799"/>
            </a:lvl7pPr>
            <a:lvl8pPr>
              <a:defRPr sz="1799"/>
            </a:lvl8pPr>
            <a:lvl9pPr>
              <a:defRPr sz="1799"/>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Fußzeilenplatzhalter 4"/>
          <p:cNvSpPr>
            <a:spLocks noGrp="1"/>
          </p:cNvSpPr>
          <p:nvPr>
            <p:ph type="ftr" sz="quarter" idx="3"/>
          </p:nvPr>
        </p:nvSpPr>
        <p:spPr>
          <a:xfrm>
            <a:off x="1965492" y="8599556"/>
            <a:ext cx="4112290" cy="191821"/>
          </a:xfrm>
          <a:prstGeom prst="rect">
            <a:avLst/>
          </a:prstGeom>
        </p:spPr>
        <p:txBody>
          <a:bodyPr vert="horz" lIns="0" tIns="0" rIns="72000" bIns="0" rtlCol="0" anchor="ctr"/>
          <a:lstStyle>
            <a:lvl1pPr algn="r">
              <a:defRPr sz="799">
                <a:solidFill>
                  <a:schemeClr val="tx1">
                    <a:lumMod val="65000"/>
                    <a:lumOff val="35000"/>
                  </a:schemeClr>
                </a:solidFill>
              </a:defRPr>
            </a:lvl1pPr>
          </a:lstStyle>
          <a:p>
            <a:r>
              <a:rPr lang="en-US" noProof="0"/>
              <a:t>marko.kabic@cscs.ch</a:t>
            </a:r>
            <a:endParaRPr lang="en-US" noProof="0" dirty="0"/>
          </a:p>
        </p:txBody>
      </p:sp>
      <p:sp>
        <p:nvSpPr>
          <p:cNvPr id="9" name="Foliennummernplatzhalter 5"/>
          <p:cNvSpPr>
            <a:spLocks noGrp="1"/>
          </p:cNvSpPr>
          <p:nvPr>
            <p:ph type="sldNum" sz="quarter" idx="4"/>
          </p:nvPr>
        </p:nvSpPr>
        <p:spPr>
          <a:xfrm>
            <a:off x="6089653" y="8599557"/>
            <a:ext cx="383643" cy="191821"/>
          </a:xfrm>
          <a:prstGeom prst="rect">
            <a:avLst/>
          </a:prstGeom>
        </p:spPr>
        <p:txBody>
          <a:bodyPr vert="horz" lIns="72000" tIns="0" rIns="0" bIns="0" rtlCol="0" anchor="ctr"/>
          <a:lstStyle>
            <a:lvl1pPr algn="l">
              <a:defRPr sz="799">
                <a:solidFill>
                  <a:schemeClr val="tx1">
                    <a:lumMod val="65000"/>
                    <a:lumOff val="35000"/>
                  </a:schemeClr>
                </a:solidFill>
              </a:defRPr>
            </a:lvl1pPr>
          </a:lstStyle>
          <a:p>
            <a:fld id="{69C859BB-BF0B-4BDC-BBD4-42B4A100F88B}" type="slidenum">
              <a:rPr lang="de-CH" smtClean="0"/>
              <a:pPr/>
              <a:t>‹#›</a:t>
            </a:fld>
            <a:endParaRPr lang="de-CH" dirty="0"/>
          </a:p>
        </p:txBody>
      </p:sp>
      <p:sp>
        <p:nvSpPr>
          <p:cNvPr id="11" name="Titel 1"/>
          <p:cNvSpPr>
            <a:spLocks noGrp="1"/>
          </p:cNvSpPr>
          <p:nvPr>
            <p:ph type="title"/>
          </p:nvPr>
        </p:nvSpPr>
        <p:spPr>
          <a:xfrm>
            <a:off x="431351" y="61323"/>
            <a:ext cx="11316600" cy="1148152"/>
          </a:xfrm>
        </p:spPr>
        <p:txBody>
          <a:bodyPr wrap="none" tIns="0" anchor="b" anchorCtr="0">
            <a:noAutofit/>
          </a:bodyPr>
          <a:lstStyle>
            <a:lvl1pPr>
              <a:defRPr>
                <a:solidFill>
                  <a:schemeClr val="tx1">
                    <a:lumMod val="75000"/>
                    <a:lumOff val="25000"/>
                  </a:schemeClr>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421116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r>
              <a:rPr lang="en-US" noProof="0"/>
              <a:t>marko.kabic@cscs.ch</a:t>
            </a:r>
            <a:endParaRPr lang="en-US" noProof="0" dirty="0"/>
          </a:p>
        </p:txBody>
      </p:sp>
      <p:sp>
        <p:nvSpPr>
          <p:cNvPr id="5" name="Foliennummernplatzhalter 4"/>
          <p:cNvSpPr>
            <a:spLocks noGrp="1"/>
          </p:cNvSpPr>
          <p:nvPr>
            <p:ph type="sldNum" sz="quarter" idx="12"/>
          </p:nvPr>
        </p:nvSpPr>
        <p:spPr/>
        <p:txBody>
          <a:bodyPr/>
          <a:lstStyle/>
          <a:p>
            <a:fld id="{69C859BB-BF0B-4BDC-BBD4-42B4A100F88B}" type="slidenum">
              <a:rPr lang="de-CH" smtClean="0"/>
              <a:t>‹#›</a:t>
            </a:fld>
            <a:endParaRPr lang="de-CH"/>
          </a:p>
        </p:txBody>
      </p:sp>
      <p:sp>
        <p:nvSpPr>
          <p:cNvPr id="8" name="Titel 1"/>
          <p:cNvSpPr>
            <a:spLocks noGrp="1"/>
          </p:cNvSpPr>
          <p:nvPr>
            <p:ph type="title"/>
          </p:nvPr>
        </p:nvSpPr>
        <p:spPr>
          <a:xfrm>
            <a:off x="431351" y="61323"/>
            <a:ext cx="11316600" cy="1148152"/>
          </a:xfrm>
        </p:spPr>
        <p:txBody>
          <a:bodyPr wrap="none" tIns="0" anchor="b" anchorCtr="0">
            <a:noAutofit/>
          </a:bodyPr>
          <a:lstStyle>
            <a:lvl1pPr>
              <a:defRPr>
                <a:solidFill>
                  <a:schemeClr val="tx1">
                    <a:lumMod val="75000"/>
                    <a:lumOff val="25000"/>
                  </a:schemeClr>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90829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r>
              <a:rPr lang="en-US" noProof="0"/>
              <a:t>marko.kabic@cscs.ch</a:t>
            </a:r>
            <a:endParaRPr lang="en-US" noProof="0" dirty="0"/>
          </a:p>
        </p:txBody>
      </p:sp>
      <p:sp>
        <p:nvSpPr>
          <p:cNvPr id="4" name="Foliennummernplatzhalter 3"/>
          <p:cNvSpPr>
            <a:spLocks noGrp="1"/>
          </p:cNvSpPr>
          <p:nvPr>
            <p:ph type="sldNum" sz="quarter" idx="12"/>
          </p:nvPr>
        </p:nvSpPr>
        <p:spPr/>
        <p:txBody>
          <a:bodyPr/>
          <a:lstStyle/>
          <a:p>
            <a:fld id="{69C859BB-BF0B-4BDC-BBD4-42B4A100F88B}" type="slidenum">
              <a:rPr lang="de-CH" smtClean="0"/>
              <a:t>‹#›</a:t>
            </a:fld>
            <a:endParaRPr lang="de-CH"/>
          </a:p>
        </p:txBody>
      </p:sp>
    </p:spTree>
    <p:extLst>
      <p:ext uri="{BB962C8B-B14F-4D97-AF65-F5344CB8AC3E}">
        <p14:creationId xmlns:p14="http://schemas.microsoft.com/office/powerpoint/2010/main" val="45538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351" y="61323"/>
            <a:ext cx="11316600" cy="1148152"/>
          </a:xfrm>
          <a:prstGeom prst="rect">
            <a:avLst/>
          </a:prstGeom>
        </p:spPr>
        <p:txBody>
          <a:bodyPr vert="horz" lIns="0" tIns="45720" rIns="0" bIns="72000" rtlCol="0" anchor="b" anchorCtr="0">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31351" y="1448412"/>
            <a:ext cx="11316600" cy="6667526"/>
          </a:xfrm>
          <a:prstGeom prst="rect">
            <a:avLst/>
          </a:prstGeom>
        </p:spPr>
        <p:txBody>
          <a:bodyPr vert="horz" lIns="0" tIns="45720" rIns="0" bIns="45720"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5" name="Fußzeilenplatzhalter 4"/>
          <p:cNvSpPr>
            <a:spLocks noGrp="1"/>
          </p:cNvSpPr>
          <p:nvPr>
            <p:ph type="ftr" sz="quarter" idx="3"/>
          </p:nvPr>
        </p:nvSpPr>
        <p:spPr>
          <a:xfrm>
            <a:off x="1965492" y="8599556"/>
            <a:ext cx="4112290" cy="191821"/>
          </a:xfrm>
          <a:prstGeom prst="rect">
            <a:avLst/>
          </a:prstGeom>
        </p:spPr>
        <p:txBody>
          <a:bodyPr vert="horz" lIns="0" tIns="0" rIns="72000" bIns="0" rtlCol="0" anchor="ctr"/>
          <a:lstStyle>
            <a:lvl1pPr algn="r">
              <a:defRPr sz="799">
                <a:solidFill>
                  <a:schemeClr val="tx1">
                    <a:lumMod val="65000"/>
                    <a:lumOff val="35000"/>
                  </a:schemeClr>
                </a:solidFill>
              </a:defRPr>
            </a:lvl1pPr>
          </a:lstStyle>
          <a:p>
            <a:r>
              <a:rPr lang="en-US" noProof="0"/>
              <a:t>marko.kabic@cscs.ch</a:t>
            </a:r>
            <a:endParaRPr lang="en-US" noProof="0" dirty="0"/>
          </a:p>
        </p:txBody>
      </p:sp>
      <p:sp>
        <p:nvSpPr>
          <p:cNvPr id="6" name="Foliennummernplatzhalter 5"/>
          <p:cNvSpPr>
            <a:spLocks noGrp="1"/>
          </p:cNvSpPr>
          <p:nvPr>
            <p:ph type="sldNum" sz="quarter" idx="4"/>
          </p:nvPr>
        </p:nvSpPr>
        <p:spPr>
          <a:xfrm>
            <a:off x="6089653" y="8599557"/>
            <a:ext cx="383643" cy="191821"/>
          </a:xfrm>
          <a:prstGeom prst="rect">
            <a:avLst/>
          </a:prstGeom>
        </p:spPr>
        <p:txBody>
          <a:bodyPr vert="horz" lIns="72000" tIns="0" rIns="0" bIns="0" rtlCol="0" anchor="ctr"/>
          <a:lstStyle>
            <a:lvl1pPr algn="l">
              <a:defRPr sz="799">
                <a:solidFill>
                  <a:schemeClr val="tx1">
                    <a:lumMod val="65000"/>
                    <a:lumOff val="35000"/>
                  </a:schemeClr>
                </a:solidFill>
              </a:defRPr>
            </a:lvl1pPr>
          </a:lstStyle>
          <a:p>
            <a:fld id="{69C859BB-BF0B-4BDC-BBD4-42B4A100F88B}" type="slidenum">
              <a:rPr lang="de-CH" smtClean="0"/>
              <a:pPr/>
              <a:t>‹#›</a:t>
            </a:fld>
            <a:endParaRPr lang="de-CH" dirty="0"/>
          </a:p>
        </p:txBody>
      </p:sp>
      <p:cxnSp>
        <p:nvCxnSpPr>
          <p:cNvPr id="8" name="Gerade Verbindung 7"/>
          <p:cNvCxnSpPr/>
          <p:nvPr/>
        </p:nvCxnSpPr>
        <p:spPr>
          <a:xfrm>
            <a:off x="6089650" y="8599556"/>
            <a:ext cx="0" cy="1918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14" descr="eth_logo_kurz_pos.eps"/>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0936811" y="8602373"/>
            <a:ext cx="815001" cy="177415"/>
          </a:xfrm>
          <a:prstGeom prst="rect">
            <a:avLst/>
          </a:prstGeom>
          <a:noFill/>
          <a:ln>
            <a:noFill/>
          </a:ln>
        </p:spPr>
      </p:pic>
      <p:pic>
        <p:nvPicPr>
          <p:cNvPr id="11" name="Picture 6" descr="CSCS_2_RGB.eps"/>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352119" y="8395195"/>
            <a:ext cx="1080131" cy="584990"/>
          </a:xfrm>
          <a:prstGeom prst="rect">
            <a:avLst/>
          </a:prstGeom>
          <a:noFill/>
          <a:ln>
            <a:noFill/>
          </a:ln>
        </p:spPr>
      </p:pic>
    </p:spTree>
    <p:extLst>
      <p:ext uri="{BB962C8B-B14F-4D97-AF65-F5344CB8AC3E}">
        <p14:creationId xmlns:p14="http://schemas.microsoft.com/office/powerpoint/2010/main" val="1528716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3509" rtl="0" eaLnBrk="1" latinLnBrk="0" hangingPunct="1">
        <a:spcBef>
          <a:spcPct val="0"/>
        </a:spcBef>
        <a:buNone/>
        <a:defRPr sz="2598" b="1" kern="1200">
          <a:solidFill>
            <a:schemeClr val="tx1">
              <a:lumMod val="75000"/>
              <a:lumOff val="25000"/>
            </a:schemeClr>
          </a:solidFill>
          <a:latin typeface="+mj-lt"/>
          <a:ea typeface="+mj-ea"/>
          <a:cs typeface="+mj-cs"/>
        </a:defRPr>
      </a:lvl1pPr>
    </p:titleStyle>
    <p:bodyStyle>
      <a:lvl1pPr marL="342565" indent="-342565" algn="l" defTabSz="913509" rtl="0" eaLnBrk="1" latinLnBrk="0" hangingPunct="1">
        <a:spcBef>
          <a:spcPct val="20000"/>
        </a:spcBef>
        <a:spcAft>
          <a:spcPts val="600"/>
        </a:spcAft>
        <a:buClr>
          <a:srgbClr val="A60B16"/>
        </a:buClr>
        <a:buFont typeface="Wingdings" panose="05000000000000000000" pitchFamily="2" charset="2"/>
        <a:buChar char="§"/>
        <a:defRPr sz="2398" kern="1200">
          <a:solidFill>
            <a:schemeClr val="tx1"/>
          </a:solidFill>
          <a:latin typeface="+mn-lt"/>
          <a:ea typeface="+mn-ea"/>
          <a:cs typeface="+mn-cs"/>
        </a:defRPr>
      </a:lvl1pPr>
      <a:lvl2pPr marL="742226" indent="-285471" algn="l" defTabSz="913509" rtl="0" eaLnBrk="1" latinLnBrk="0" hangingPunct="1">
        <a:spcBef>
          <a:spcPts val="0"/>
        </a:spcBef>
        <a:buClr>
          <a:srgbClr val="A60B16"/>
        </a:buClr>
        <a:buFont typeface="Wingdings" panose="05000000000000000000" pitchFamily="2" charset="2"/>
        <a:buChar char="§"/>
        <a:defRPr sz="1998" kern="1200">
          <a:solidFill>
            <a:schemeClr val="tx1"/>
          </a:solidFill>
          <a:latin typeface="+mn-lt"/>
          <a:ea typeface="+mn-ea"/>
          <a:cs typeface="+mn-cs"/>
        </a:defRPr>
      </a:lvl2pPr>
      <a:lvl3pPr marL="1141886" indent="-228377" algn="l" defTabSz="913509" rtl="0" eaLnBrk="1" latinLnBrk="0" hangingPunct="1">
        <a:spcBef>
          <a:spcPct val="20000"/>
        </a:spcBef>
        <a:buClr>
          <a:srgbClr val="A60B16"/>
        </a:buClr>
        <a:buFont typeface="Wingdings" panose="05000000000000000000" pitchFamily="2" charset="2"/>
        <a:buChar char="§"/>
        <a:defRPr sz="1799" kern="1200">
          <a:solidFill>
            <a:schemeClr val="tx1"/>
          </a:solidFill>
          <a:latin typeface="+mn-lt"/>
          <a:ea typeface="+mn-ea"/>
          <a:cs typeface="+mn-cs"/>
        </a:defRPr>
      </a:lvl3pPr>
      <a:lvl4pPr marL="1598641" indent="-228377" algn="l" defTabSz="913509" rtl="0" eaLnBrk="1" latinLnBrk="0" hangingPunct="1">
        <a:spcBef>
          <a:spcPct val="20000"/>
        </a:spcBef>
        <a:buClr>
          <a:srgbClr val="A60B16"/>
        </a:buClr>
        <a:buFont typeface="Wingdings" panose="05000000000000000000" pitchFamily="2" charset="2"/>
        <a:buChar char="§"/>
        <a:defRPr sz="1598" kern="1200">
          <a:solidFill>
            <a:schemeClr val="tx1"/>
          </a:solidFill>
          <a:latin typeface="+mn-lt"/>
          <a:ea typeface="+mn-ea"/>
          <a:cs typeface="+mn-cs"/>
        </a:defRPr>
      </a:lvl4pPr>
      <a:lvl5pPr marL="2055395" indent="-228377" algn="l" defTabSz="913509" rtl="0" eaLnBrk="1" latinLnBrk="0" hangingPunct="1">
        <a:spcBef>
          <a:spcPct val="20000"/>
        </a:spcBef>
        <a:buClr>
          <a:srgbClr val="A60B16"/>
        </a:buClr>
        <a:buFont typeface="Wingdings" panose="05000000000000000000" pitchFamily="2" charset="2"/>
        <a:buChar char="§"/>
        <a:defRPr sz="1598" kern="1200">
          <a:solidFill>
            <a:schemeClr val="tx1"/>
          </a:solidFill>
          <a:latin typeface="+mn-lt"/>
          <a:ea typeface="+mn-ea"/>
          <a:cs typeface="+mn-cs"/>
        </a:defRPr>
      </a:lvl5pPr>
      <a:lvl6pPr marL="2512148" indent="-228377" algn="l" defTabSz="913509"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6pPr>
      <a:lvl7pPr marL="2968903" indent="-228377" algn="l" defTabSz="913509"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7pPr>
      <a:lvl8pPr marL="3425657" indent="-228377" algn="l" defTabSz="913509"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8pPr>
      <a:lvl9pPr marL="3882412" indent="-228377" algn="l" defTabSz="913509" rtl="0" eaLnBrk="1" latinLnBrk="0" hangingPunct="1">
        <a:spcBef>
          <a:spcPct val="20000"/>
        </a:spcBef>
        <a:buFont typeface="Arial" panose="020B0604020202020204" pitchFamily="34" charset="0"/>
        <a:buChar char="•"/>
        <a:defRPr sz="1998" kern="1200">
          <a:solidFill>
            <a:schemeClr val="tx1"/>
          </a:solidFill>
          <a:latin typeface="+mn-lt"/>
          <a:ea typeface="+mn-ea"/>
          <a:cs typeface="+mn-cs"/>
        </a:defRPr>
      </a:lvl9pPr>
    </p:bodyStyle>
    <p:otherStyle>
      <a:defPPr>
        <a:defRPr lang="de-DE"/>
      </a:defPPr>
      <a:lvl1pPr marL="0" algn="l" defTabSz="913509" rtl="0" eaLnBrk="1" latinLnBrk="0" hangingPunct="1">
        <a:defRPr sz="1799" kern="1200">
          <a:solidFill>
            <a:schemeClr val="tx1"/>
          </a:solidFill>
          <a:latin typeface="+mn-lt"/>
          <a:ea typeface="+mn-ea"/>
          <a:cs typeface="+mn-cs"/>
        </a:defRPr>
      </a:lvl1pPr>
      <a:lvl2pPr marL="456754" algn="l" defTabSz="913509" rtl="0" eaLnBrk="1" latinLnBrk="0" hangingPunct="1">
        <a:defRPr sz="1799" kern="1200">
          <a:solidFill>
            <a:schemeClr val="tx1"/>
          </a:solidFill>
          <a:latin typeface="+mn-lt"/>
          <a:ea typeface="+mn-ea"/>
          <a:cs typeface="+mn-cs"/>
        </a:defRPr>
      </a:lvl2pPr>
      <a:lvl3pPr marL="913509" algn="l" defTabSz="913509" rtl="0" eaLnBrk="1" latinLnBrk="0" hangingPunct="1">
        <a:defRPr sz="1799" kern="1200">
          <a:solidFill>
            <a:schemeClr val="tx1"/>
          </a:solidFill>
          <a:latin typeface="+mn-lt"/>
          <a:ea typeface="+mn-ea"/>
          <a:cs typeface="+mn-cs"/>
        </a:defRPr>
      </a:lvl3pPr>
      <a:lvl4pPr marL="1370262" algn="l" defTabSz="913509" rtl="0" eaLnBrk="1" latinLnBrk="0" hangingPunct="1">
        <a:defRPr sz="1799" kern="1200">
          <a:solidFill>
            <a:schemeClr val="tx1"/>
          </a:solidFill>
          <a:latin typeface="+mn-lt"/>
          <a:ea typeface="+mn-ea"/>
          <a:cs typeface="+mn-cs"/>
        </a:defRPr>
      </a:lvl4pPr>
      <a:lvl5pPr marL="1827017" algn="l" defTabSz="913509" rtl="0" eaLnBrk="1" latinLnBrk="0" hangingPunct="1">
        <a:defRPr sz="1799" kern="1200">
          <a:solidFill>
            <a:schemeClr val="tx1"/>
          </a:solidFill>
          <a:latin typeface="+mn-lt"/>
          <a:ea typeface="+mn-ea"/>
          <a:cs typeface="+mn-cs"/>
        </a:defRPr>
      </a:lvl5pPr>
      <a:lvl6pPr marL="2283771" algn="l" defTabSz="913509" rtl="0" eaLnBrk="1" latinLnBrk="0" hangingPunct="1">
        <a:defRPr sz="1799" kern="1200">
          <a:solidFill>
            <a:schemeClr val="tx1"/>
          </a:solidFill>
          <a:latin typeface="+mn-lt"/>
          <a:ea typeface="+mn-ea"/>
          <a:cs typeface="+mn-cs"/>
        </a:defRPr>
      </a:lvl6pPr>
      <a:lvl7pPr marL="2740526" algn="l" defTabSz="913509" rtl="0" eaLnBrk="1" latinLnBrk="0" hangingPunct="1">
        <a:defRPr sz="1799" kern="1200">
          <a:solidFill>
            <a:schemeClr val="tx1"/>
          </a:solidFill>
          <a:latin typeface="+mn-lt"/>
          <a:ea typeface="+mn-ea"/>
          <a:cs typeface="+mn-cs"/>
        </a:defRPr>
      </a:lvl7pPr>
      <a:lvl8pPr marL="3197280" algn="l" defTabSz="913509" rtl="0" eaLnBrk="1" latinLnBrk="0" hangingPunct="1">
        <a:defRPr sz="1799" kern="1200">
          <a:solidFill>
            <a:schemeClr val="tx1"/>
          </a:solidFill>
          <a:latin typeface="+mn-lt"/>
          <a:ea typeface="+mn-ea"/>
          <a:cs typeface="+mn-cs"/>
        </a:defRPr>
      </a:lvl8pPr>
      <a:lvl9pPr marL="3654033" algn="l" defTabSz="91350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8B97AA7-630C-C949-8458-83D1903EC7EF}"/>
              </a:ext>
            </a:extLst>
          </p:cNvPr>
          <p:cNvSpPr/>
          <p:nvPr/>
        </p:nvSpPr>
        <p:spPr>
          <a:xfrm>
            <a:off x="3728108" y="1695571"/>
            <a:ext cx="1716988" cy="2305919"/>
          </a:xfrm>
          <a:prstGeom prst="rect">
            <a:avLst/>
          </a:prstGeom>
        </p:spPr>
        <p:txBody>
          <a:bodyPr wrap="square">
            <a:spAutoFit/>
          </a:bodyPr>
          <a:lstStyle/>
          <a:p>
            <a:pPr defTabSz="913486"/>
            <a:r>
              <a:rPr lang="en-US" sz="1798" dirty="0">
                <a:solidFill>
                  <a:srgbClr val="000000"/>
                </a:solidFill>
                <a:latin typeface="Arial"/>
              </a:rPr>
              <a:t>0 0 2 2 1 1 3 3 </a:t>
            </a:r>
          </a:p>
          <a:p>
            <a:pPr lvl="0">
              <a:defRPr/>
            </a:pPr>
            <a:r>
              <a:rPr lang="en-US" sz="1798" dirty="0">
                <a:solidFill>
                  <a:srgbClr val="000000"/>
                </a:solidFill>
              </a:rPr>
              <a:t>0 0 2 2 1 1 3 3 0 0 2 2 1 1 3 3 </a:t>
            </a:r>
          </a:p>
          <a:p>
            <a:pPr lvl="0">
              <a:defRPr/>
            </a:pPr>
            <a:r>
              <a:rPr lang="en-US" sz="1798" dirty="0">
                <a:solidFill>
                  <a:srgbClr val="000000"/>
                </a:solidFill>
              </a:rPr>
              <a:t>0 0 2 2 1 1 3 3 </a:t>
            </a:r>
          </a:p>
          <a:p>
            <a:pPr lvl="0">
              <a:defRPr/>
            </a:pPr>
            <a:r>
              <a:rPr lang="en-US" sz="1798" dirty="0">
                <a:solidFill>
                  <a:srgbClr val="000000"/>
                </a:solidFill>
              </a:rPr>
              <a:t>0 0 2 2 1 1 3 3 </a:t>
            </a:r>
          </a:p>
          <a:p>
            <a:pPr lvl="0">
              <a:defRPr/>
            </a:pPr>
            <a:r>
              <a:rPr lang="en-US" sz="1798" dirty="0">
                <a:solidFill>
                  <a:srgbClr val="000000"/>
                </a:solidFill>
              </a:rPr>
              <a:t>0 0 2 2 1 1 3 3 </a:t>
            </a:r>
          </a:p>
          <a:p>
            <a:pPr lvl="0">
              <a:defRPr/>
            </a:pPr>
            <a:r>
              <a:rPr lang="en-US" sz="1798" dirty="0">
                <a:solidFill>
                  <a:srgbClr val="000000"/>
                </a:solidFill>
              </a:rPr>
              <a:t>0 0 2 2 1 1 3 3 </a:t>
            </a:r>
          </a:p>
          <a:p>
            <a:pPr lvl="0">
              <a:defRPr/>
            </a:pPr>
            <a:r>
              <a:rPr lang="en-US" sz="1798" dirty="0">
                <a:solidFill>
                  <a:srgbClr val="000000"/>
                </a:solidFill>
              </a:rPr>
              <a:t>0 0 2 2 1 1 3 3 </a:t>
            </a:r>
            <a:r>
              <a:rPr lang="en-US" sz="1798" dirty="0">
                <a:solidFill>
                  <a:srgbClr val="000000"/>
                </a:solidFill>
                <a:latin typeface="Arial"/>
              </a:rPr>
              <a:t> </a:t>
            </a:r>
          </a:p>
        </p:txBody>
      </p:sp>
      <p:sp>
        <p:nvSpPr>
          <p:cNvPr id="42" name="Rectangle 41">
            <a:extLst>
              <a:ext uri="{FF2B5EF4-FFF2-40B4-BE49-F238E27FC236}">
                <a16:creationId xmlns:a16="http://schemas.microsoft.com/office/drawing/2014/main" id="{D2AB86B8-92D9-4246-8A08-E6FA1BB9D11F}"/>
              </a:ext>
            </a:extLst>
          </p:cNvPr>
          <p:cNvSpPr/>
          <p:nvPr/>
        </p:nvSpPr>
        <p:spPr>
          <a:xfrm>
            <a:off x="6073432" y="1695571"/>
            <a:ext cx="1870258" cy="2305919"/>
          </a:xfrm>
          <a:prstGeom prst="rect">
            <a:avLst/>
          </a:prstGeom>
        </p:spPr>
        <p:txBody>
          <a:bodyPr wrap="square">
            <a:spAutoFit/>
          </a:bodyPr>
          <a:lstStyle/>
          <a:p>
            <a:pPr algn="ctr" defTabSz="913486"/>
            <a:r>
              <a:rPr lang="en-US" sz="1798" dirty="0">
                <a:solidFill>
                  <a:srgbClr val="000000"/>
                </a:solidFill>
                <a:latin typeface="Aria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algn="ctr" defTabSz="913486"/>
            <a:r>
              <a:rPr lang="en-US" sz="1798" dirty="0">
                <a:solidFill>
                  <a:srgbClr val="000000"/>
                </a:solidFill>
                <a:latin typeface="Aria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p:txBody>
      </p:sp>
      <p:sp>
        <p:nvSpPr>
          <p:cNvPr id="43" name="Rectangle 42">
            <a:extLst>
              <a:ext uri="{FF2B5EF4-FFF2-40B4-BE49-F238E27FC236}">
                <a16:creationId xmlns:a16="http://schemas.microsoft.com/office/drawing/2014/main" id="{3B9B4FF0-E105-1F4B-A0CC-D3BDC8452FE3}"/>
              </a:ext>
            </a:extLst>
          </p:cNvPr>
          <p:cNvSpPr/>
          <p:nvPr/>
        </p:nvSpPr>
        <p:spPr>
          <a:xfrm>
            <a:off x="8572026" y="1699139"/>
            <a:ext cx="1701293" cy="2305919"/>
          </a:xfrm>
          <a:prstGeom prst="rect">
            <a:avLst/>
          </a:prstGeom>
        </p:spPr>
        <p:txBody>
          <a:bodyPr wrap="square">
            <a:spAutoFit/>
          </a:bodyPr>
          <a:lstStyle/>
          <a:p>
            <a:pPr algn="ctr" defTabSz="913486"/>
            <a:r>
              <a:rPr lang="en-US" sz="1798" dirty="0">
                <a:solidFill>
                  <a:srgbClr val="000000"/>
                </a:solidFill>
                <a:latin typeface="Aria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p:txBody>
      </p:sp>
      <p:sp>
        <p:nvSpPr>
          <p:cNvPr id="2" name="Down Arrow 1">
            <a:extLst>
              <a:ext uri="{FF2B5EF4-FFF2-40B4-BE49-F238E27FC236}">
                <a16:creationId xmlns:a16="http://schemas.microsoft.com/office/drawing/2014/main" id="{206038FD-B3A8-EA4B-9C42-04DE3D0B6558}"/>
              </a:ext>
            </a:extLst>
          </p:cNvPr>
          <p:cNvSpPr/>
          <p:nvPr/>
        </p:nvSpPr>
        <p:spPr>
          <a:xfrm rot="2525810">
            <a:off x="4953829" y="4237098"/>
            <a:ext cx="520038" cy="1189525"/>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5" tIns="45672" rIns="91345" bIns="45672" numCol="1" spcCol="0" rtlCol="0" fromWordArt="0" anchor="ctr" anchorCtr="0" forceAA="0" compatLnSpc="1">
            <a:prstTxWarp prst="textNoShape">
              <a:avLst/>
            </a:prstTxWarp>
            <a:noAutofit/>
          </a:bodyPr>
          <a:lstStyle/>
          <a:p>
            <a:pPr algn="ctr"/>
            <a:endParaRPr lang="en-US" sz="1798"/>
          </a:p>
        </p:txBody>
      </p:sp>
      <p:cxnSp>
        <p:nvCxnSpPr>
          <p:cNvPr id="6" name="Straight Connector 5">
            <a:extLst>
              <a:ext uri="{FF2B5EF4-FFF2-40B4-BE49-F238E27FC236}">
                <a16:creationId xmlns:a16="http://schemas.microsoft.com/office/drawing/2014/main" id="{445D4972-52A6-0348-8720-964F9AA5A288}"/>
              </a:ext>
            </a:extLst>
          </p:cNvPr>
          <p:cNvCxnSpPr>
            <a:cxnSpLocks/>
            <a:stCxn id="41" idx="1"/>
            <a:endCxn id="41" idx="3"/>
          </p:cNvCxnSpPr>
          <p:nvPr/>
        </p:nvCxnSpPr>
        <p:spPr>
          <a:xfrm>
            <a:off x="3728108" y="2848530"/>
            <a:ext cx="1716988"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6A87E0A-3706-A54F-A885-372EA2C0B3E2}"/>
              </a:ext>
            </a:extLst>
          </p:cNvPr>
          <p:cNvCxnSpPr>
            <a:cxnSpLocks/>
            <a:stCxn id="43" idx="1"/>
            <a:endCxn id="43" idx="3"/>
          </p:cNvCxnSpPr>
          <p:nvPr/>
        </p:nvCxnSpPr>
        <p:spPr>
          <a:xfrm>
            <a:off x="8572026" y="2852098"/>
            <a:ext cx="1701293"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DEAE98A-F7F6-0043-B627-445C8223C0BD}"/>
              </a:ext>
            </a:extLst>
          </p:cNvPr>
          <p:cNvSpPr/>
          <p:nvPr/>
        </p:nvSpPr>
        <p:spPr>
          <a:xfrm>
            <a:off x="593311" y="5620229"/>
            <a:ext cx="1716988" cy="1199079"/>
          </a:xfrm>
          <a:prstGeom prst="rect">
            <a:avLst/>
          </a:prstGeom>
        </p:spPr>
        <p:txBody>
          <a:bodyPr wrap="square">
            <a:spAutoFit/>
          </a:bodyPr>
          <a:lstStyle/>
          <a:p>
            <a:pPr defTabSz="913486"/>
            <a:r>
              <a:rPr lang="en-US" sz="1798" dirty="0">
                <a:solidFill>
                  <a:srgbClr val="000000"/>
                </a:solidFill>
                <a:latin typeface="Arial"/>
              </a:rPr>
              <a:t>0 0 2 2 1 1 3 3 </a:t>
            </a:r>
          </a:p>
          <a:p>
            <a:pPr lvl="0">
              <a:defRPr/>
            </a:pPr>
            <a:r>
              <a:rPr lang="en-US" sz="1798" dirty="0">
                <a:solidFill>
                  <a:srgbClr val="000000"/>
                </a:solidFill>
              </a:rPr>
              <a:t>0 0 2 2 1 1 3 3 0 0 2 2 1 1 3 3 </a:t>
            </a:r>
          </a:p>
          <a:p>
            <a:pPr lvl="0">
              <a:defRPr/>
            </a:pPr>
            <a:r>
              <a:rPr lang="en-US" sz="1798" dirty="0">
                <a:solidFill>
                  <a:srgbClr val="000000"/>
                </a:solidFill>
              </a:rPr>
              <a:t>0 0 2 2 1 1 3 3 </a:t>
            </a:r>
          </a:p>
        </p:txBody>
      </p:sp>
      <p:sp>
        <p:nvSpPr>
          <p:cNvPr id="25" name="Rectangle 24">
            <a:extLst>
              <a:ext uri="{FF2B5EF4-FFF2-40B4-BE49-F238E27FC236}">
                <a16:creationId xmlns:a16="http://schemas.microsoft.com/office/drawing/2014/main" id="{922041AD-34CE-AA4D-A046-94737E13348E}"/>
              </a:ext>
            </a:extLst>
          </p:cNvPr>
          <p:cNvSpPr/>
          <p:nvPr/>
        </p:nvSpPr>
        <p:spPr>
          <a:xfrm>
            <a:off x="2365917" y="5620229"/>
            <a:ext cx="1870258" cy="2305919"/>
          </a:xfrm>
          <a:prstGeom prst="rect">
            <a:avLst/>
          </a:prstGeom>
        </p:spPr>
        <p:txBody>
          <a:bodyPr wrap="square">
            <a:spAutoFit/>
          </a:bodyPr>
          <a:lstStyle/>
          <a:p>
            <a:pPr algn="ctr" defTabSz="913486"/>
            <a:r>
              <a:rPr lang="en-US" sz="1798" dirty="0">
                <a:solidFill>
                  <a:srgbClr val="000000"/>
                </a:solidFill>
                <a:latin typeface="Aria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algn="ctr" defTabSz="913486"/>
            <a:r>
              <a:rPr lang="en-US" sz="1798" dirty="0">
                <a:solidFill>
                  <a:srgbClr val="000000"/>
                </a:solidFill>
                <a:latin typeface="Aria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p:txBody>
      </p:sp>
      <p:sp>
        <p:nvSpPr>
          <p:cNvPr id="26" name="Rectangle 25">
            <a:extLst>
              <a:ext uri="{FF2B5EF4-FFF2-40B4-BE49-F238E27FC236}">
                <a16:creationId xmlns:a16="http://schemas.microsoft.com/office/drawing/2014/main" id="{B78B5EBB-3876-E741-ABF5-5ABB0D952AF1}"/>
              </a:ext>
            </a:extLst>
          </p:cNvPr>
          <p:cNvSpPr/>
          <p:nvPr/>
        </p:nvSpPr>
        <p:spPr>
          <a:xfrm>
            <a:off x="4251870" y="5620229"/>
            <a:ext cx="1701293" cy="1199079"/>
          </a:xfrm>
          <a:prstGeom prst="rect">
            <a:avLst/>
          </a:prstGeom>
        </p:spPr>
        <p:txBody>
          <a:bodyPr wrap="square">
            <a:spAutoFit/>
          </a:bodyPr>
          <a:lstStyle/>
          <a:p>
            <a:pPr algn="ctr" defTabSz="913486"/>
            <a:r>
              <a:rPr lang="en-US" sz="1798" dirty="0">
                <a:solidFill>
                  <a:srgbClr val="000000"/>
                </a:solidFill>
                <a:latin typeface="Aria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p:txBody>
      </p:sp>
      <p:sp>
        <p:nvSpPr>
          <p:cNvPr id="29" name="Rectangle 28">
            <a:extLst>
              <a:ext uri="{FF2B5EF4-FFF2-40B4-BE49-F238E27FC236}">
                <a16:creationId xmlns:a16="http://schemas.microsoft.com/office/drawing/2014/main" id="{01B0BED8-7C59-B04E-92B9-067CB637C755}"/>
              </a:ext>
            </a:extLst>
          </p:cNvPr>
          <p:cNvSpPr/>
          <p:nvPr/>
        </p:nvSpPr>
        <p:spPr>
          <a:xfrm>
            <a:off x="6600835" y="5620229"/>
            <a:ext cx="1716988" cy="1199079"/>
          </a:xfrm>
          <a:prstGeom prst="rect">
            <a:avLst/>
          </a:prstGeom>
        </p:spPr>
        <p:txBody>
          <a:bodyPr wrap="square">
            <a:spAutoFit/>
          </a:bodyPr>
          <a:lstStyle/>
          <a:p>
            <a:pPr defTabSz="913486"/>
            <a:r>
              <a:rPr lang="en-US" sz="1798" dirty="0">
                <a:solidFill>
                  <a:srgbClr val="000000"/>
                </a:solidFill>
                <a:latin typeface="Arial"/>
              </a:rPr>
              <a:t>0 0 2 2 1 1 3 3 </a:t>
            </a:r>
          </a:p>
          <a:p>
            <a:pPr lvl="0">
              <a:defRPr/>
            </a:pPr>
            <a:r>
              <a:rPr lang="en-US" sz="1798" dirty="0">
                <a:solidFill>
                  <a:srgbClr val="000000"/>
                </a:solidFill>
              </a:rPr>
              <a:t>0 0 2 2 1 1 3 3 0 0 2 2 1 1 3 3 </a:t>
            </a:r>
          </a:p>
          <a:p>
            <a:pPr lvl="0">
              <a:defRPr/>
            </a:pPr>
            <a:r>
              <a:rPr lang="en-US" sz="1798" dirty="0">
                <a:solidFill>
                  <a:srgbClr val="000000"/>
                </a:solidFill>
              </a:rPr>
              <a:t>0 0 2 2 1 1 3 3 </a:t>
            </a:r>
          </a:p>
        </p:txBody>
      </p:sp>
      <p:sp>
        <p:nvSpPr>
          <p:cNvPr id="30" name="Rectangle 29">
            <a:extLst>
              <a:ext uri="{FF2B5EF4-FFF2-40B4-BE49-F238E27FC236}">
                <a16:creationId xmlns:a16="http://schemas.microsoft.com/office/drawing/2014/main" id="{8E28CBC0-C2F1-A840-8519-4AB9C8B7DF0F}"/>
              </a:ext>
            </a:extLst>
          </p:cNvPr>
          <p:cNvSpPr/>
          <p:nvPr/>
        </p:nvSpPr>
        <p:spPr>
          <a:xfrm>
            <a:off x="8317822" y="5595869"/>
            <a:ext cx="1870258" cy="2305919"/>
          </a:xfrm>
          <a:prstGeom prst="rect">
            <a:avLst/>
          </a:prstGeom>
        </p:spPr>
        <p:txBody>
          <a:bodyPr wrap="square">
            <a:spAutoFit/>
          </a:bodyPr>
          <a:lstStyle/>
          <a:p>
            <a:pPr algn="ctr" defTabSz="913486"/>
            <a:r>
              <a:rPr lang="en-US" sz="1798" dirty="0">
                <a:solidFill>
                  <a:srgbClr val="000000"/>
                </a:solidFill>
                <a:latin typeface="Aria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lvl="0" algn="ctr">
              <a:defRPr/>
            </a:pPr>
            <a:r>
              <a:rPr lang="en-US" sz="1798" dirty="0">
                <a:solidFill>
                  <a:srgbClr val="000000"/>
                </a:solidFill>
              </a:rPr>
              <a:t>0 0 0 0 2 2 2 2</a:t>
            </a:r>
          </a:p>
          <a:p>
            <a:pPr algn="ctr" defTabSz="913486"/>
            <a:r>
              <a:rPr lang="en-US" sz="1798" dirty="0">
                <a:solidFill>
                  <a:srgbClr val="000000"/>
                </a:solidFill>
                <a:latin typeface="Aria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a:p>
            <a:pPr lvl="0" algn="ctr">
              <a:defRPr/>
            </a:pPr>
            <a:r>
              <a:rPr lang="en-US" sz="1798" dirty="0">
                <a:solidFill>
                  <a:srgbClr val="000000"/>
                </a:solidFill>
              </a:rPr>
              <a:t>1 1 1 1 3 3 3 3 </a:t>
            </a:r>
          </a:p>
        </p:txBody>
      </p:sp>
      <p:sp>
        <p:nvSpPr>
          <p:cNvPr id="31" name="Rectangle 30">
            <a:extLst>
              <a:ext uri="{FF2B5EF4-FFF2-40B4-BE49-F238E27FC236}">
                <a16:creationId xmlns:a16="http://schemas.microsoft.com/office/drawing/2014/main" id="{9AEEC38D-7EED-9C4A-B309-3A77E072EB02}"/>
              </a:ext>
            </a:extLst>
          </p:cNvPr>
          <p:cNvSpPr/>
          <p:nvPr/>
        </p:nvSpPr>
        <p:spPr>
          <a:xfrm>
            <a:off x="10188081" y="5620229"/>
            <a:ext cx="1701293" cy="1199079"/>
          </a:xfrm>
          <a:prstGeom prst="rect">
            <a:avLst/>
          </a:prstGeom>
        </p:spPr>
        <p:txBody>
          <a:bodyPr wrap="square">
            <a:spAutoFit/>
          </a:bodyPr>
          <a:lstStyle/>
          <a:p>
            <a:pPr algn="ctr" defTabSz="913486"/>
            <a:r>
              <a:rPr lang="en-US" sz="1798" dirty="0">
                <a:solidFill>
                  <a:srgbClr val="000000"/>
                </a:solidFill>
                <a:latin typeface="Aria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a:p>
            <a:pPr lvl="0" algn="ctr">
              <a:defRPr/>
            </a:pPr>
            <a:r>
              <a:rPr lang="en-US" sz="1798" dirty="0">
                <a:solidFill>
                  <a:srgbClr val="000000"/>
                </a:solidFill>
              </a:rPr>
              <a:t>0 0 1 1 2 2 3 3</a:t>
            </a:r>
          </a:p>
        </p:txBody>
      </p:sp>
    </p:spTree>
    <p:extLst>
      <p:ext uri="{BB962C8B-B14F-4D97-AF65-F5344CB8AC3E}">
        <p14:creationId xmlns:p14="http://schemas.microsoft.com/office/powerpoint/2010/main" val="383581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8B97AA7-630C-C949-8458-83D1903EC7EF}"/>
              </a:ext>
            </a:extLst>
          </p:cNvPr>
          <p:cNvSpPr/>
          <p:nvPr/>
        </p:nvSpPr>
        <p:spPr>
          <a:xfrm>
            <a:off x="2719758" y="3771588"/>
            <a:ext cx="1716988" cy="2306944"/>
          </a:xfrm>
          <a:prstGeom prst="rect">
            <a:avLst/>
          </a:prstGeom>
        </p:spPr>
        <p:txBody>
          <a:bodyPr wrap="square">
            <a:spAutoFit/>
          </a:bodyPr>
          <a:lstStyle/>
          <a:p>
            <a:pPr defTabSz="913509"/>
            <a:r>
              <a:rPr lang="en-US" sz="1799" dirty="0">
                <a:solidFill>
                  <a:srgbClr val="000000"/>
                </a:solidFill>
                <a:latin typeface="Arial"/>
              </a:rPr>
              <a:t>0 0 2 2 1 1 3 3 </a:t>
            </a:r>
          </a:p>
          <a:p>
            <a:pPr lvl="0">
              <a:defRPr/>
            </a:pPr>
            <a:r>
              <a:rPr lang="en-US" sz="1799" dirty="0">
                <a:solidFill>
                  <a:srgbClr val="000000"/>
                </a:solidFill>
              </a:rPr>
              <a:t>0 0 2 2 1 1 3 3 0 0 2 2 1 1 3 3 </a:t>
            </a:r>
          </a:p>
          <a:p>
            <a:pPr lvl="0">
              <a:defRPr/>
            </a:pPr>
            <a:r>
              <a:rPr lang="en-US" sz="1799" dirty="0">
                <a:solidFill>
                  <a:srgbClr val="000000"/>
                </a:solidFill>
              </a:rPr>
              <a:t>0 0 2 2 1 1 3 3 </a:t>
            </a:r>
          </a:p>
          <a:p>
            <a:pPr lvl="0">
              <a:defRPr/>
            </a:pPr>
            <a:r>
              <a:rPr lang="en-US" sz="1799" dirty="0">
                <a:solidFill>
                  <a:srgbClr val="000000"/>
                </a:solidFill>
              </a:rPr>
              <a:t>0 0 2 2 1 1 3 3 </a:t>
            </a:r>
          </a:p>
          <a:p>
            <a:pPr lvl="0">
              <a:defRPr/>
            </a:pPr>
            <a:r>
              <a:rPr lang="en-US" sz="1799" dirty="0">
                <a:solidFill>
                  <a:srgbClr val="000000"/>
                </a:solidFill>
              </a:rPr>
              <a:t>0 0 2 2 1 1 3 3 </a:t>
            </a:r>
          </a:p>
          <a:p>
            <a:pPr lvl="0">
              <a:defRPr/>
            </a:pPr>
            <a:r>
              <a:rPr lang="en-US" sz="1799" dirty="0">
                <a:solidFill>
                  <a:srgbClr val="000000"/>
                </a:solidFill>
              </a:rPr>
              <a:t>0 0 2 2 1 1 3 3 </a:t>
            </a:r>
          </a:p>
          <a:p>
            <a:pPr lvl="0">
              <a:defRPr/>
            </a:pPr>
            <a:r>
              <a:rPr lang="en-US" sz="1799" dirty="0">
                <a:solidFill>
                  <a:srgbClr val="000000"/>
                </a:solidFill>
              </a:rPr>
              <a:t>0 0 2 2 1 1 3 3 </a:t>
            </a:r>
            <a:r>
              <a:rPr lang="en-US" sz="1799" dirty="0">
                <a:solidFill>
                  <a:srgbClr val="000000"/>
                </a:solidFill>
                <a:latin typeface="Arial"/>
              </a:rPr>
              <a:t> </a:t>
            </a:r>
          </a:p>
        </p:txBody>
      </p:sp>
      <p:sp>
        <p:nvSpPr>
          <p:cNvPr id="42" name="Rectangle 41">
            <a:extLst>
              <a:ext uri="{FF2B5EF4-FFF2-40B4-BE49-F238E27FC236}">
                <a16:creationId xmlns:a16="http://schemas.microsoft.com/office/drawing/2014/main" id="{D2AB86B8-92D9-4246-8A08-E6FA1BB9D11F}"/>
              </a:ext>
            </a:extLst>
          </p:cNvPr>
          <p:cNvSpPr/>
          <p:nvPr/>
        </p:nvSpPr>
        <p:spPr>
          <a:xfrm>
            <a:off x="5065080" y="3771589"/>
            <a:ext cx="1870258" cy="2306944"/>
          </a:xfrm>
          <a:prstGeom prst="rect">
            <a:avLst/>
          </a:prstGeom>
        </p:spPr>
        <p:txBody>
          <a:bodyPr wrap="square">
            <a:spAutoFit/>
          </a:bodyPr>
          <a:lstStyle/>
          <a:p>
            <a:pPr algn="ctr" defTabSz="913509"/>
            <a:r>
              <a:rPr lang="en-US" sz="1799" dirty="0">
                <a:solidFill>
                  <a:srgbClr val="000000"/>
                </a:solidFill>
                <a:latin typeface="Arial"/>
              </a:rPr>
              <a:t>0 0 0 0 2 2 2 2</a:t>
            </a:r>
          </a:p>
          <a:p>
            <a:pPr lvl="0" algn="ctr">
              <a:defRPr/>
            </a:pPr>
            <a:r>
              <a:rPr lang="en-US" sz="1799" dirty="0">
                <a:solidFill>
                  <a:srgbClr val="000000"/>
                </a:solidFill>
              </a:rPr>
              <a:t>0 0 0 0 2 2 2 2</a:t>
            </a:r>
          </a:p>
          <a:p>
            <a:pPr lvl="0" algn="ctr">
              <a:defRPr/>
            </a:pPr>
            <a:r>
              <a:rPr lang="en-US" sz="1799" dirty="0">
                <a:solidFill>
                  <a:srgbClr val="000000"/>
                </a:solidFill>
              </a:rPr>
              <a:t>0 0 0 0 2 2 2 2</a:t>
            </a:r>
          </a:p>
          <a:p>
            <a:pPr lvl="0" algn="ctr">
              <a:defRPr/>
            </a:pPr>
            <a:r>
              <a:rPr lang="en-US" sz="1799" dirty="0">
                <a:solidFill>
                  <a:srgbClr val="000000"/>
                </a:solidFill>
              </a:rPr>
              <a:t>0 0 0 0 2 2 2 2</a:t>
            </a:r>
          </a:p>
          <a:p>
            <a:pPr algn="ctr" defTabSz="913509"/>
            <a:r>
              <a:rPr lang="en-US" sz="1799" dirty="0">
                <a:solidFill>
                  <a:srgbClr val="000000"/>
                </a:solidFill>
                <a:latin typeface="Arial"/>
              </a:rPr>
              <a:t>1 1 1 1 3 3 3 3 </a:t>
            </a:r>
          </a:p>
          <a:p>
            <a:pPr lvl="0" algn="ctr">
              <a:defRPr/>
            </a:pPr>
            <a:r>
              <a:rPr lang="en-US" sz="1799" dirty="0">
                <a:solidFill>
                  <a:srgbClr val="000000"/>
                </a:solidFill>
              </a:rPr>
              <a:t>1 1 1 1 3 3 3 3 </a:t>
            </a:r>
          </a:p>
          <a:p>
            <a:pPr lvl="0" algn="ctr">
              <a:defRPr/>
            </a:pPr>
            <a:r>
              <a:rPr lang="en-US" sz="1799" dirty="0">
                <a:solidFill>
                  <a:srgbClr val="000000"/>
                </a:solidFill>
              </a:rPr>
              <a:t>1 1 1 1 3 3 3 3 </a:t>
            </a:r>
          </a:p>
          <a:p>
            <a:pPr lvl="0" algn="ctr">
              <a:defRPr/>
            </a:pPr>
            <a:r>
              <a:rPr lang="en-US" sz="1799" dirty="0">
                <a:solidFill>
                  <a:srgbClr val="000000"/>
                </a:solidFill>
              </a:rPr>
              <a:t>1 1 1 1 3 3 3 3 </a:t>
            </a:r>
          </a:p>
        </p:txBody>
      </p:sp>
      <p:sp>
        <p:nvSpPr>
          <p:cNvPr id="43" name="Rectangle 42">
            <a:extLst>
              <a:ext uri="{FF2B5EF4-FFF2-40B4-BE49-F238E27FC236}">
                <a16:creationId xmlns:a16="http://schemas.microsoft.com/office/drawing/2014/main" id="{3B9B4FF0-E105-1F4B-A0CC-D3BDC8452FE3}"/>
              </a:ext>
            </a:extLst>
          </p:cNvPr>
          <p:cNvSpPr/>
          <p:nvPr/>
        </p:nvSpPr>
        <p:spPr>
          <a:xfrm>
            <a:off x="7397601" y="3775157"/>
            <a:ext cx="1701293" cy="2306944"/>
          </a:xfrm>
          <a:prstGeom prst="rect">
            <a:avLst/>
          </a:prstGeom>
        </p:spPr>
        <p:txBody>
          <a:bodyPr wrap="square">
            <a:spAutoFit/>
          </a:bodyPr>
          <a:lstStyle/>
          <a:p>
            <a:pPr algn="ctr" defTabSz="913509"/>
            <a:r>
              <a:rPr lang="en-US" sz="1799" dirty="0">
                <a:solidFill>
                  <a:srgbClr val="000000"/>
                </a:solidFill>
                <a:latin typeface="Aria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a:p>
            <a:pPr lvl="0" algn="ctr">
              <a:defRPr/>
            </a:pPr>
            <a:r>
              <a:rPr lang="en-US" sz="1799" dirty="0">
                <a:solidFill>
                  <a:srgbClr val="000000"/>
                </a:solidFill>
              </a:rPr>
              <a:t>0 0 1 1 2 2 3 3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727F279-79D0-384D-85B3-C0F6D48C8689}"/>
                  </a:ext>
                </a:extLst>
              </p:cNvPr>
              <p:cNvSpPr txBox="1"/>
              <p:nvPr/>
            </p:nvSpPr>
            <p:spPr>
              <a:xfrm>
                <a:off x="3434136" y="3223758"/>
                <a:ext cx="283244" cy="3689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398" i="1">
                          <a:latin typeface="Cambria Math" panose="02040503050406030204" pitchFamily="18" charset="0"/>
                        </a:rPr>
                        <m:t>𝐴</m:t>
                      </m:r>
                    </m:oMath>
                  </m:oMathPara>
                </a14:m>
                <a:endParaRPr lang="en-US" sz="2398" dirty="0"/>
              </a:p>
            </p:txBody>
          </p:sp>
        </mc:Choice>
        <mc:Fallback>
          <p:sp>
            <p:nvSpPr>
              <p:cNvPr id="4" name="TextBox 3">
                <a:extLst>
                  <a:ext uri="{FF2B5EF4-FFF2-40B4-BE49-F238E27FC236}">
                    <a16:creationId xmlns:a16="http://schemas.microsoft.com/office/drawing/2014/main" id="{F727F279-79D0-384D-85B3-C0F6D48C8689}"/>
                  </a:ext>
                </a:extLst>
              </p:cNvPr>
              <p:cNvSpPr txBox="1">
                <a:spLocks noRot="1" noChangeAspect="1" noMove="1" noResize="1" noEditPoints="1" noAdjustHandles="1" noChangeArrowheads="1" noChangeShapeType="1" noTextEdit="1"/>
              </p:cNvSpPr>
              <p:nvPr/>
            </p:nvSpPr>
            <p:spPr>
              <a:xfrm>
                <a:off x="3434136" y="3223758"/>
                <a:ext cx="283244" cy="368947"/>
              </a:xfrm>
              <a:prstGeom prst="rect">
                <a:avLst/>
              </a:prstGeom>
              <a:blipFill>
                <a:blip r:embed="rId2"/>
                <a:stretch>
                  <a:fillRect l="-16667" r="-1666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32F42C8-F5E9-1C4F-A46F-63D523CC7825}"/>
                  </a:ext>
                </a:extLst>
              </p:cNvPr>
              <p:cNvSpPr txBox="1"/>
              <p:nvPr/>
            </p:nvSpPr>
            <p:spPr>
              <a:xfrm>
                <a:off x="5856093" y="3223758"/>
                <a:ext cx="294901" cy="3689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398" i="1">
                          <a:latin typeface="Cambria Math" panose="02040503050406030204" pitchFamily="18" charset="0"/>
                        </a:rPr>
                        <m:t>𝐵</m:t>
                      </m:r>
                    </m:oMath>
                  </m:oMathPara>
                </a14:m>
                <a:endParaRPr lang="en-US" sz="2398" dirty="0"/>
              </a:p>
            </p:txBody>
          </p:sp>
        </mc:Choice>
        <mc:Fallback>
          <p:sp>
            <p:nvSpPr>
              <p:cNvPr id="16" name="TextBox 15">
                <a:extLst>
                  <a:ext uri="{FF2B5EF4-FFF2-40B4-BE49-F238E27FC236}">
                    <a16:creationId xmlns:a16="http://schemas.microsoft.com/office/drawing/2014/main" id="{D32F42C8-F5E9-1C4F-A46F-63D523CC7825}"/>
                  </a:ext>
                </a:extLst>
              </p:cNvPr>
              <p:cNvSpPr txBox="1">
                <a:spLocks noRot="1" noChangeAspect="1" noMove="1" noResize="1" noEditPoints="1" noAdjustHandles="1" noChangeArrowheads="1" noChangeShapeType="1" noTextEdit="1"/>
              </p:cNvSpPr>
              <p:nvPr/>
            </p:nvSpPr>
            <p:spPr>
              <a:xfrm>
                <a:off x="5856093" y="3223758"/>
                <a:ext cx="294901" cy="368947"/>
              </a:xfrm>
              <a:prstGeom prst="rect">
                <a:avLst/>
              </a:prstGeom>
              <a:blipFill>
                <a:blip r:embed="rId3"/>
                <a:stretch>
                  <a:fillRect l="-16667" r="-1666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625CE8E-BD27-1149-8D53-915116E50EF5}"/>
                  </a:ext>
                </a:extLst>
              </p:cNvPr>
              <p:cNvSpPr txBox="1"/>
              <p:nvPr/>
            </p:nvSpPr>
            <p:spPr>
              <a:xfrm>
                <a:off x="8100791" y="3223758"/>
                <a:ext cx="282539" cy="3689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398" i="1">
                          <a:latin typeface="Cambria Math" panose="02040503050406030204" pitchFamily="18" charset="0"/>
                        </a:rPr>
                        <m:t>𝐶</m:t>
                      </m:r>
                    </m:oMath>
                  </m:oMathPara>
                </a14:m>
                <a:endParaRPr lang="en-US" sz="2398" dirty="0"/>
              </a:p>
            </p:txBody>
          </p:sp>
        </mc:Choice>
        <mc:Fallback>
          <p:sp>
            <p:nvSpPr>
              <p:cNvPr id="17" name="TextBox 16">
                <a:extLst>
                  <a:ext uri="{FF2B5EF4-FFF2-40B4-BE49-F238E27FC236}">
                    <a16:creationId xmlns:a16="http://schemas.microsoft.com/office/drawing/2014/main" id="{8625CE8E-BD27-1149-8D53-915116E50EF5}"/>
                  </a:ext>
                </a:extLst>
              </p:cNvPr>
              <p:cNvSpPr txBox="1">
                <a:spLocks noRot="1" noChangeAspect="1" noMove="1" noResize="1" noEditPoints="1" noAdjustHandles="1" noChangeArrowheads="1" noChangeShapeType="1" noTextEdit="1"/>
              </p:cNvSpPr>
              <p:nvPr/>
            </p:nvSpPr>
            <p:spPr>
              <a:xfrm>
                <a:off x="8100791" y="3223758"/>
                <a:ext cx="282539" cy="368947"/>
              </a:xfrm>
              <a:prstGeom prst="rect">
                <a:avLst/>
              </a:prstGeom>
              <a:blipFill>
                <a:blip r:embed="rId4"/>
                <a:stretch>
                  <a:fillRect l="-17391" r="-13043" b="-6667"/>
                </a:stretch>
              </a:blipFill>
            </p:spPr>
            <p:txBody>
              <a:bodyPr/>
              <a:lstStyle/>
              <a:p>
                <a:r>
                  <a:rPr lang="en-US">
                    <a:noFill/>
                  </a:rPr>
                  <a:t> </a:t>
                </a:r>
              </a:p>
            </p:txBody>
          </p:sp>
        </mc:Fallback>
      </mc:AlternateContent>
      <p:sp>
        <p:nvSpPr>
          <p:cNvPr id="19" name="Frame 18">
            <a:extLst>
              <a:ext uri="{FF2B5EF4-FFF2-40B4-BE49-F238E27FC236}">
                <a16:creationId xmlns:a16="http://schemas.microsoft.com/office/drawing/2014/main" id="{8E84C6B2-4452-A740-AEC3-D536A5D4CD5D}"/>
              </a:ext>
            </a:extLst>
          </p:cNvPr>
          <p:cNvSpPr/>
          <p:nvPr/>
        </p:nvSpPr>
        <p:spPr>
          <a:xfrm>
            <a:off x="2743482" y="3780118"/>
            <a:ext cx="435790" cy="1132567"/>
          </a:xfrm>
          <a:prstGeom prst="frame">
            <a:avLst>
              <a:gd name="adj1" fmla="val 52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9"/>
            <a:endParaRPr lang="en-US" sz="1799">
              <a:solidFill>
                <a:srgbClr val="000000"/>
              </a:solidFill>
              <a:latin typeface="Arial"/>
            </a:endParaRPr>
          </a:p>
        </p:txBody>
      </p:sp>
      <p:sp>
        <p:nvSpPr>
          <p:cNvPr id="20" name="Frame 19">
            <a:extLst>
              <a:ext uri="{FF2B5EF4-FFF2-40B4-BE49-F238E27FC236}">
                <a16:creationId xmlns:a16="http://schemas.microsoft.com/office/drawing/2014/main" id="{9D3606D6-FD62-554F-9F7A-1FF0DF7BCE8E}"/>
              </a:ext>
            </a:extLst>
          </p:cNvPr>
          <p:cNvSpPr/>
          <p:nvPr/>
        </p:nvSpPr>
        <p:spPr>
          <a:xfrm>
            <a:off x="2743482" y="4933077"/>
            <a:ext cx="435790" cy="1142457"/>
          </a:xfrm>
          <a:prstGeom prst="frame">
            <a:avLst>
              <a:gd name="adj1" fmla="val 52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9"/>
            <a:endParaRPr lang="en-US" sz="1799">
              <a:solidFill>
                <a:srgbClr val="000000"/>
              </a:solidFill>
              <a:latin typeface="Arial"/>
            </a:endParaRPr>
          </a:p>
        </p:txBody>
      </p:sp>
      <p:sp>
        <p:nvSpPr>
          <p:cNvPr id="21" name="Frame 20">
            <a:extLst>
              <a:ext uri="{FF2B5EF4-FFF2-40B4-BE49-F238E27FC236}">
                <a16:creationId xmlns:a16="http://schemas.microsoft.com/office/drawing/2014/main" id="{6AE7FC69-C838-5942-8073-C85A42A96C48}"/>
              </a:ext>
            </a:extLst>
          </p:cNvPr>
          <p:cNvSpPr/>
          <p:nvPr/>
        </p:nvSpPr>
        <p:spPr>
          <a:xfrm>
            <a:off x="5173411" y="3800511"/>
            <a:ext cx="852969" cy="1132567"/>
          </a:xfrm>
          <a:prstGeom prst="frame">
            <a:avLst>
              <a:gd name="adj1" fmla="val 3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9"/>
            <a:endParaRPr lang="en-US" sz="1799">
              <a:solidFill>
                <a:srgbClr val="000000"/>
              </a:solidFill>
              <a:latin typeface="Arial"/>
            </a:endParaRPr>
          </a:p>
        </p:txBody>
      </p:sp>
      <p:sp>
        <p:nvSpPr>
          <p:cNvPr id="22" name="Frame 21">
            <a:extLst>
              <a:ext uri="{FF2B5EF4-FFF2-40B4-BE49-F238E27FC236}">
                <a16:creationId xmlns:a16="http://schemas.microsoft.com/office/drawing/2014/main" id="{AB13B792-3A18-154F-A131-798C09EF6CA4}"/>
              </a:ext>
            </a:extLst>
          </p:cNvPr>
          <p:cNvSpPr/>
          <p:nvPr/>
        </p:nvSpPr>
        <p:spPr>
          <a:xfrm>
            <a:off x="7451089" y="3790007"/>
            <a:ext cx="435790" cy="1132567"/>
          </a:xfrm>
          <a:prstGeom prst="frame">
            <a:avLst>
              <a:gd name="adj1" fmla="val 52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9"/>
            <a:endParaRPr lang="en-US" sz="1799">
              <a:solidFill>
                <a:srgbClr val="000000"/>
              </a:solidFill>
              <a:latin typeface="Arial"/>
            </a:endParaRPr>
          </a:p>
        </p:txBody>
      </p:sp>
      <p:sp>
        <p:nvSpPr>
          <p:cNvPr id="23" name="Frame 22">
            <a:extLst>
              <a:ext uri="{FF2B5EF4-FFF2-40B4-BE49-F238E27FC236}">
                <a16:creationId xmlns:a16="http://schemas.microsoft.com/office/drawing/2014/main" id="{7F700C9B-EFFD-3244-B1DC-41916E88F381}"/>
              </a:ext>
            </a:extLst>
          </p:cNvPr>
          <p:cNvSpPr/>
          <p:nvPr/>
        </p:nvSpPr>
        <p:spPr>
          <a:xfrm>
            <a:off x="7451089" y="4942967"/>
            <a:ext cx="435790" cy="1132567"/>
          </a:xfrm>
          <a:prstGeom prst="frame">
            <a:avLst>
              <a:gd name="adj1" fmla="val 52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509"/>
            <a:endParaRPr lang="en-US" sz="1799">
              <a:solidFill>
                <a:srgbClr val="000000"/>
              </a:solidFill>
              <a:latin typeface="Arial"/>
            </a:endParaRPr>
          </a:p>
        </p:txBody>
      </p:sp>
    </p:spTree>
    <p:extLst>
      <p:ext uri="{BB962C8B-B14F-4D97-AF65-F5344CB8AC3E}">
        <p14:creationId xmlns:p14="http://schemas.microsoft.com/office/powerpoint/2010/main" val="186051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A91F58-4F41-D34C-AE74-DC3B768E42C6}"/>
              </a:ext>
            </a:extLst>
          </p:cNvPr>
          <p:cNvSpPr>
            <a:spLocks noGrp="1"/>
          </p:cNvSpPr>
          <p:nvPr>
            <p:ph type="ftr" sz="quarter" idx="11"/>
          </p:nvPr>
        </p:nvSpPr>
        <p:spPr/>
        <p:txBody>
          <a:bodyPr/>
          <a:lstStyle/>
          <a:p>
            <a:r>
              <a:rPr lang="en-US"/>
              <a:t>marko.kabic@cscs.ch</a:t>
            </a:r>
          </a:p>
        </p:txBody>
      </p:sp>
      <p:sp>
        <p:nvSpPr>
          <p:cNvPr id="5" name="Slide Number Placeholder 4">
            <a:extLst>
              <a:ext uri="{FF2B5EF4-FFF2-40B4-BE49-F238E27FC236}">
                <a16:creationId xmlns:a16="http://schemas.microsoft.com/office/drawing/2014/main" id="{83BA8C14-0BCE-E642-89C8-E4FCA0254FA3}"/>
              </a:ext>
            </a:extLst>
          </p:cNvPr>
          <p:cNvSpPr>
            <a:spLocks noGrp="1"/>
          </p:cNvSpPr>
          <p:nvPr>
            <p:ph type="sldNum" sz="quarter" idx="12"/>
          </p:nvPr>
        </p:nvSpPr>
        <p:spPr/>
        <p:txBody>
          <a:bodyPr/>
          <a:lstStyle/>
          <a:p>
            <a:fld id="{4A5344C5-7DAB-824D-91C8-42259927765F}" type="slidenum">
              <a:rPr lang="en-US" smtClean="0"/>
              <a:t>3</a:t>
            </a:fld>
            <a:endParaRPr lang="en-US"/>
          </a:p>
        </p:txBody>
      </p:sp>
      <p:sp>
        <p:nvSpPr>
          <p:cNvPr id="194" name="TextBox 193">
            <a:extLst>
              <a:ext uri="{FF2B5EF4-FFF2-40B4-BE49-F238E27FC236}">
                <a16:creationId xmlns:a16="http://schemas.microsoft.com/office/drawing/2014/main" id="{AB240DA3-ECA7-FF46-BC2E-38235054B015}"/>
              </a:ext>
            </a:extLst>
          </p:cNvPr>
          <p:cNvSpPr txBox="1"/>
          <p:nvPr/>
        </p:nvSpPr>
        <p:spPr>
          <a:xfrm>
            <a:off x="2818302" y="3527304"/>
            <a:ext cx="1684071" cy="307777"/>
          </a:xfrm>
          <a:prstGeom prst="rect">
            <a:avLst/>
          </a:prstGeom>
          <a:solidFill>
            <a:srgbClr val="5B9BD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rPr>
              <a:t>Buffers Reuse:</a:t>
            </a:r>
          </a:p>
        </p:txBody>
      </p:sp>
      <p:sp>
        <p:nvSpPr>
          <p:cNvPr id="195" name="Frame 194">
            <a:extLst>
              <a:ext uri="{FF2B5EF4-FFF2-40B4-BE49-F238E27FC236}">
                <a16:creationId xmlns:a16="http://schemas.microsoft.com/office/drawing/2014/main" id="{17F6A996-497C-614F-BFA5-366436AECDDA}"/>
              </a:ext>
            </a:extLst>
          </p:cNvPr>
          <p:cNvSpPr/>
          <p:nvPr/>
        </p:nvSpPr>
        <p:spPr>
          <a:xfrm>
            <a:off x="2809397" y="3514467"/>
            <a:ext cx="4883763" cy="1816118"/>
          </a:xfrm>
          <a:prstGeom prst="frame">
            <a:avLst>
              <a:gd name="adj1" fmla="val 0"/>
            </a:avLst>
          </a:prstGeom>
          <a:solidFill>
            <a:srgbClr val="5B9BD5"/>
          </a:solidFill>
          <a:ln w="254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0" name="Right Arrow 199">
            <a:extLst>
              <a:ext uri="{FF2B5EF4-FFF2-40B4-BE49-F238E27FC236}">
                <a16:creationId xmlns:a16="http://schemas.microsoft.com/office/drawing/2014/main" id="{26AD2F41-A3E0-294E-86D0-BFEAC353D976}"/>
              </a:ext>
            </a:extLst>
          </p:cNvPr>
          <p:cNvSpPr/>
          <p:nvPr/>
        </p:nvSpPr>
        <p:spPr>
          <a:xfrm>
            <a:off x="4594807" y="4062320"/>
            <a:ext cx="550326" cy="210440"/>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TextBox 200">
            <a:extLst>
              <a:ext uri="{FF2B5EF4-FFF2-40B4-BE49-F238E27FC236}">
                <a16:creationId xmlns:a16="http://schemas.microsoft.com/office/drawing/2014/main" id="{D6E609FB-BEBD-8241-BCA0-8D739A110C6C}"/>
              </a:ext>
            </a:extLst>
          </p:cNvPr>
          <p:cNvSpPr txBox="1"/>
          <p:nvPr/>
        </p:nvSpPr>
        <p:spPr>
          <a:xfrm>
            <a:off x="3506219" y="4258239"/>
            <a:ext cx="876233" cy="215444"/>
          </a:xfrm>
          <a:prstGeom prst="rect">
            <a:avLst/>
          </a:prstGeom>
          <a:noFill/>
        </p:spPr>
        <p:txBody>
          <a:bodyPr wrap="square" rtlCol="0">
            <a:spAutoFit/>
          </a:bodyPr>
          <a:lstStyle/>
          <a:p>
            <a:pPr defTabSz="914400"/>
            <a:r>
              <a:rPr lang="en-US" sz="800" dirty="0">
                <a:solidFill>
                  <a:prstClr val="black"/>
                </a:solidFill>
                <a:latin typeface="Calibri" panose="020F0502020204030204"/>
              </a:rPr>
              <a:t>communication</a:t>
            </a:r>
          </a:p>
        </p:txBody>
      </p:sp>
      <p:grpSp>
        <p:nvGrpSpPr>
          <p:cNvPr id="202" name="Group 201">
            <a:extLst>
              <a:ext uri="{FF2B5EF4-FFF2-40B4-BE49-F238E27FC236}">
                <a16:creationId xmlns:a16="http://schemas.microsoft.com/office/drawing/2014/main" id="{6B898144-8185-9A4D-9206-A815FF3BEBB5}"/>
              </a:ext>
            </a:extLst>
          </p:cNvPr>
          <p:cNvGrpSpPr/>
          <p:nvPr/>
        </p:nvGrpSpPr>
        <p:grpSpPr>
          <a:xfrm>
            <a:off x="3011769" y="4096675"/>
            <a:ext cx="1028994" cy="141727"/>
            <a:chOff x="352836" y="10556367"/>
            <a:chExt cx="1028994" cy="141727"/>
          </a:xfrm>
        </p:grpSpPr>
        <p:sp>
          <p:nvSpPr>
            <p:cNvPr id="203" name="Frame 202">
              <a:extLst>
                <a:ext uri="{FF2B5EF4-FFF2-40B4-BE49-F238E27FC236}">
                  <a16:creationId xmlns:a16="http://schemas.microsoft.com/office/drawing/2014/main" id="{3E89C24C-9E11-5C45-AB1C-10C17BEF93D4}"/>
                </a:ext>
              </a:extLst>
            </p:cNvPr>
            <p:cNvSpPr/>
            <p:nvPr/>
          </p:nvSpPr>
          <p:spPr>
            <a:xfrm>
              <a:off x="352836" y="10556367"/>
              <a:ext cx="1028994" cy="141727"/>
            </a:xfrm>
            <a:prstGeom prst="frame">
              <a:avLst>
                <a:gd name="adj1" fmla="val 4272"/>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4" name="Rectangle 203">
              <a:extLst>
                <a:ext uri="{FF2B5EF4-FFF2-40B4-BE49-F238E27FC236}">
                  <a16:creationId xmlns:a16="http://schemas.microsoft.com/office/drawing/2014/main" id="{7AF962FA-F919-1E4E-B481-5F68F0D77432}"/>
                </a:ext>
              </a:extLst>
            </p:cNvPr>
            <p:cNvSpPr/>
            <p:nvPr/>
          </p:nvSpPr>
          <p:spPr>
            <a:xfrm>
              <a:off x="377463" y="10578047"/>
              <a:ext cx="222207" cy="95534"/>
            </a:xfrm>
            <a:prstGeom prst="rect">
              <a:avLst/>
            </a:prstGeom>
            <a:solidFill>
              <a:srgbClr val="00B0F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204">
              <a:extLst>
                <a:ext uri="{FF2B5EF4-FFF2-40B4-BE49-F238E27FC236}">
                  <a16:creationId xmlns:a16="http://schemas.microsoft.com/office/drawing/2014/main" id="{1B9699D5-CE7D-D549-9628-2F26F8B64EDB}"/>
                </a:ext>
              </a:extLst>
            </p:cNvPr>
            <p:cNvSpPr/>
            <p:nvPr/>
          </p:nvSpPr>
          <p:spPr>
            <a:xfrm>
              <a:off x="621422" y="10579898"/>
              <a:ext cx="219668" cy="95250"/>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6" name="Rectangle 205">
              <a:extLst>
                <a:ext uri="{FF2B5EF4-FFF2-40B4-BE49-F238E27FC236}">
                  <a16:creationId xmlns:a16="http://schemas.microsoft.com/office/drawing/2014/main" id="{07103477-F0FF-5343-8FA6-395FA059BDD2}"/>
                </a:ext>
              </a:extLst>
            </p:cNvPr>
            <p:cNvSpPr/>
            <p:nvPr/>
          </p:nvSpPr>
          <p:spPr>
            <a:xfrm>
              <a:off x="864650" y="10579307"/>
              <a:ext cx="235964" cy="95841"/>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7" name="Rectangle 206">
              <a:extLst>
                <a:ext uri="{FF2B5EF4-FFF2-40B4-BE49-F238E27FC236}">
                  <a16:creationId xmlns:a16="http://schemas.microsoft.com/office/drawing/2014/main" id="{1423BCC7-002D-884A-A85F-6244AD2049B7}"/>
                </a:ext>
              </a:extLst>
            </p:cNvPr>
            <p:cNvSpPr/>
            <p:nvPr/>
          </p:nvSpPr>
          <p:spPr>
            <a:xfrm>
              <a:off x="1121375" y="10577951"/>
              <a:ext cx="231959" cy="97784"/>
            </a:xfrm>
            <a:prstGeom prst="rect">
              <a:avLst/>
            </a:prstGeom>
            <a:solidFill>
              <a:srgbClr val="EB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mc:AlternateContent xmlns:mc="http://schemas.openxmlformats.org/markup-compatibility/2006">
        <mc:Choice xmlns:a14="http://schemas.microsoft.com/office/drawing/2010/main" Requires="a14">
          <p:sp>
            <p:nvSpPr>
              <p:cNvPr id="208" name="TextBox 207">
                <a:extLst>
                  <a:ext uri="{FF2B5EF4-FFF2-40B4-BE49-F238E27FC236}">
                    <a16:creationId xmlns:a16="http://schemas.microsoft.com/office/drawing/2014/main" id="{52167D91-E458-D644-8A25-604C81DE15D2}"/>
                  </a:ext>
                </a:extLst>
              </p:cNvPr>
              <p:cNvSpPr txBox="1"/>
              <p:nvPr/>
            </p:nvSpPr>
            <p:spPr>
              <a:xfrm>
                <a:off x="4044878" y="4051158"/>
                <a:ext cx="273454" cy="21544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
                        <m:sSubPr>
                          <m:ctrlPr>
                            <a:rPr lang="en-US" sz="800" i="1" dirty="0">
                              <a:solidFill>
                                <a:prstClr val="black"/>
                              </a:solidFill>
                              <a:latin typeface="Cambria Math" panose="02040503050406030204" pitchFamily="18" charset="0"/>
                            </a:rPr>
                          </m:ctrlPr>
                        </m:sSubPr>
                        <m:e>
                          <m:r>
                            <a:rPr lang="en-US" sz="800" i="1" dirty="0">
                              <a:solidFill>
                                <a:prstClr val="black"/>
                              </a:solidFill>
                              <a:latin typeface="Cambria Math" panose="02040503050406030204" pitchFamily="18" charset="0"/>
                            </a:rPr>
                            <m:t>𝑝</m:t>
                          </m:r>
                        </m:e>
                        <m:sub>
                          <m:r>
                            <a:rPr lang="en-US" sz="800" i="1" dirty="0">
                              <a:solidFill>
                                <a:prstClr val="black"/>
                              </a:solidFill>
                              <a:latin typeface="Cambria Math" panose="02040503050406030204" pitchFamily="18" charset="0"/>
                            </a:rPr>
                            <m:t>𝑖</m:t>
                          </m:r>
                        </m:sub>
                      </m:sSub>
                    </m:oMath>
                  </m:oMathPara>
                </a14:m>
                <a:endParaRPr lang="en-US" sz="800" dirty="0">
                  <a:solidFill>
                    <a:prstClr val="black"/>
                  </a:solidFill>
                  <a:latin typeface="Calibri" panose="020F0502020204030204"/>
                </a:endParaRPr>
              </a:p>
            </p:txBody>
          </p:sp>
        </mc:Choice>
        <mc:Fallback>
          <p:sp>
            <p:nvSpPr>
              <p:cNvPr id="208" name="TextBox 207">
                <a:extLst>
                  <a:ext uri="{FF2B5EF4-FFF2-40B4-BE49-F238E27FC236}">
                    <a16:creationId xmlns:a16="http://schemas.microsoft.com/office/drawing/2014/main" id="{52167D91-E458-D644-8A25-604C81DE15D2}"/>
                  </a:ext>
                </a:extLst>
              </p:cNvPr>
              <p:cNvSpPr txBox="1">
                <a:spLocks noRot="1" noChangeAspect="1" noMove="1" noResize="1" noEditPoints="1" noAdjustHandles="1" noChangeArrowheads="1" noChangeShapeType="1" noTextEdit="1"/>
              </p:cNvSpPr>
              <p:nvPr/>
            </p:nvSpPr>
            <p:spPr>
              <a:xfrm>
                <a:off x="4044878" y="4051158"/>
                <a:ext cx="273454" cy="215444"/>
              </a:xfrm>
              <a:prstGeom prst="rect">
                <a:avLst/>
              </a:prstGeom>
              <a:blipFill>
                <a:blip r:embed="rId2"/>
                <a:stretch>
                  <a:fillRect/>
                </a:stretch>
              </a:blipFill>
            </p:spPr>
            <p:txBody>
              <a:bodyPr/>
              <a:lstStyle/>
              <a:p>
                <a:r>
                  <a:rPr lang="en-US">
                    <a:noFill/>
                  </a:rPr>
                  <a:t> </a:t>
                </a:r>
              </a:p>
            </p:txBody>
          </p:sp>
        </mc:Fallback>
      </mc:AlternateContent>
      <p:sp>
        <p:nvSpPr>
          <p:cNvPr id="209" name="Frame 208">
            <a:extLst>
              <a:ext uri="{FF2B5EF4-FFF2-40B4-BE49-F238E27FC236}">
                <a16:creationId xmlns:a16="http://schemas.microsoft.com/office/drawing/2014/main" id="{78B8ECAE-2E37-5447-9FA1-E95D8B24782F}"/>
              </a:ext>
            </a:extLst>
          </p:cNvPr>
          <p:cNvSpPr/>
          <p:nvPr/>
        </p:nvSpPr>
        <p:spPr>
          <a:xfrm>
            <a:off x="3011769" y="4650315"/>
            <a:ext cx="1038649" cy="166440"/>
          </a:xfrm>
          <a:prstGeom prst="fram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0" name="Frame 209">
            <a:extLst>
              <a:ext uri="{FF2B5EF4-FFF2-40B4-BE49-F238E27FC236}">
                <a16:creationId xmlns:a16="http://schemas.microsoft.com/office/drawing/2014/main" id="{6B6DACA9-BE56-F14C-8444-43158873118D}"/>
              </a:ext>
            </a:extLst>
          </p:cNvPr>
          <p:cNvSpPr/>
          <p:nvPr/>
        </p:nvSpPr>
        <p:spPr>
          <a:xfrm>
            <a:off x="3005280" y="4960770"/>
            <a:ext cx="2249825" cy="180455"/>
          </a:xfrm>
          <a:prstGeom prst="fram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1" name="Frame 210">
            <a:extLst>
              <a:ext uri="{FF2B5EF4-FFF2-40B4-BE49-F238E27FC236}">
                <a16:creationId xmlns:a16="http://schemas.microsoft.com/office/drawing/2014/main" id="{7998994D-C3CB-C04B-B713-15C6B147EA34}"/>
              </a:ext>
            </a:extLst>
          </p:cNvPr>
          <p:cNvSpPr/>
          <p:nvPr/>
        </p:nvSpPr>
        <p:spPr>
          <a:xfrm>
            <a:off x="3015680" y="4367049"/>
            <a:ext cx="427620" cy="161674"/>
          </a:xfrm>
          <a:prstGeom prst="fram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12" name="Straight Connector 211">
            <a:extLst>
              <a:ext uri="{FF2B5EF4-FFF2-40B4-BE49-F238E27FC236}">
                <a16:creationId xmlns:a16="http://schemas.microsoft.com/office/drawing/2014/main" id="{E5F7DEE3-F1FF-8946-8CEF-17F7DB5C71E4}"/>
              </a:ext>
            </a:extLst>
          </p:cNvPr>
          <p:cNvCxnSpPr>
            <a:cxnSpLocks/>
          </p:cNvCxnSpPr>
          <p:nvPr/>
        </p:nvCxnSpPr>
        <p:spPr>
          <a:xfrm>
            <a:off x="2967654" y="4166928"/>
            <a:ext cx="0" cy="896952"/>
          </a:xfrm>
          <a:prstGeom prst="line">
            <a:avLst/>
          </a:prstGeom>
          <a:noFill/>
          <a:ln w="12700" cap="flat" cmpd="sng" algn="ctr">
            <a:solidFill>
              <a:srgbClr val="5B9BD5">
                <a:lumMod val="75000"/>
              </a:srgbClr>
            </a:solidFill>
            <a:prstDash val="solid"/>
            <a:miter lim="800000"/>
            <a:tailEnd type="triangle" w="sm" len="med"/>
          </a:ln>
          <a:effectLst/>
        </p:spPr>
      </p:cxnSp>
      <p:sp>
        <p:nvSpPr>
          <p:cNvPr id="213" name="TextBox 212">
            <a:extLst>
              <a:ext uri="{FF2B5EF4-FFF2-40B4-BE49-F238E27FC236}">
                <a16:creationId xmlns:a16="http://schemas.microsoft.com/office/drawing/2014/main" id="{A9A119D7-18FB-9845-AFE4-79A9A3CE9A65}"/>
              </a:ext>
            </a:extLst>
          </p:cNvPr>
          <p:cNvSpPr txBox="1"/>
          <p:nvPr/>
        </p:nvSpPr>
        <p:spPr>
          <a:xfrm>
            <a:off x="2902587" y="3825793"/>
            <a:ext cx="1325458" cy="276999"/>
          </a:xfrm>
          <a:prstGeom prst="rect">
            <a:avLst/>
          </a:prstGeom>
          <a:noFill/>
        </p:spPr>
        <p:txBody>
          <a:bodyPr wrap="square" rtlCol="0">
            <a:spAutoFit/>
          </a:bodyPr>
          <a:lstStyle/>
          <a:p>
            <a:pPr defTabSz="914400"/>
            <a:r>
              <a:rPr lang="en-US" sz="600" b="1" dirty="0">
                <a:solidFill>
                  <a:prstClr val="black"/>
                </a:solidFill>
                <a:latin typeface="Calibri" panose="020F0502020204030204"/>
              </a:rPr>
              <a:t>Before: </a:t>
            </a:r>
            <a:r>
              <a:rPr lang="en-US" sz="600" dirty="0">
                <a:solidFill>
                  <a:prstClr val="black"/>
                </a:solidFill>
                <a:latin typeface="Calibri" panose="020F0502020204030204"/>
              </a:rPr>
              <a:t>each sequential subproblem allocates a new list of buffers</a:t>
            </a:r>
          </a:p>
        </p:txBody>
      </p:sp>
      <p:sp>
        <p:nvSpPr>
          <p:cNvPr id="214" name="Freeform 213">
            <a:extLst>
              <a:ext uri="{FF2B5EF4-FFF2-40B4-BE49-F238E27FC236}">
                <a16:creationId xmlns:a16="http://schemas.microsoft.com/office/drawing/2014/main" id="{1059AC9A-4B07-0B4B-813C-9F9B69A46965}"/>
              </a:ext>
            </a:extLst>
          </p:cNvPr>
          <p:cNvSpPr/>
          <p:nvPr/>
        </p:nvSpPr>
        <p:spPr>
          <a:xfrm>
            <a:off x="3306202" y="424680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5" name="TextBox 214">
            <a:extLst>
              <a:ext uri="{FF2B5EF4-FFF2-40B4-BE49-F238E27FC236}">
                <a16:creationId xmlns:a16="http://schemas.microsoft.com/office/drawing/2014/main" id="{66724C33-1968-0B4A-BBF7-B91DA1F20CA4}"/>
              </a:ext>
            </a:extLst>
          </p:cNvPr>
          <p:cNvSpPr txBox="1"/>
          <p:nvPr/>
        </p:nvSpPr>
        <p:spPr>
          <a:xfrm>
            <a:off x="2760945" y="4241148"/>
            <a:ext cx="276999" cy="688860"/>
          </a:xfrm>
          <a:prstGeom prst="rect">
            <a:avLst/>
          </a:prstGeom>
          <a:noFill/>
        </p:spPr>
        <p:txBody>
          <a:bodyPr vert="vert270" wrap="square" rtlCol="0">
            <a:spAutoFit/>
          </a:bodyPr>
          <a:lstStyle/>
          <a:p>
            <a:pPr defTabSz="914400"/>
            <a:r>
              <a:rPr lang="en-US" sz="600" b="1" dirty="0">
                <a:solidFill>
                  <a:prstClr val="black"/>
                </a:solidFill>
                <a:latin typeface="Calibri" panose="020F0502020204030204"/>
              </a:rPr>
              <a:t>algorithm steps</a:t>
            </a:r>
          </a:p>
        </p:txBody>
      </p:sp>
      <p:sp>
        <p:nvSpPr>
          <p:cNvPr id="216" name="TextBox 215">
            <a:extLst>
              <a:ext uri="{FF2B5EF4-FFF2-40B4-BE49-F238E27FC236}">
                <a16:creationId xmlns:a16="http://schemas.microsoft.com/office/drawing/2014/main" id="{B514AE2B-07F5-9A4F-A644-4A7A211577C1}"/>
              </a:ext>
            </a:extLst>
          </p:cNvPr>
          <p:cNvSpPr txBox="1"/>
          <p:nvPr/>
        </p:nvSpPr>
        <p:spPr>
          <a:xfrm>
            <a:off x="3097235" y="5138079"/>
            <a:ext cx="2065512"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Evolution of a buffer holding local data of a single matrix</a:t>
            </a:r>
          </a:p>
        </p:txBody>
      </p:sp>
      <p:sp>
        <p:nvSpPr>
          <p:cNvPr id="217" name="Right Brace 216">
            <a:extLst>
              <a:ext uri="{FF2B5EF4-FFF2-40B4-BE49-F238E27FC236}">
                <a16:creationId xmlns:a16="http://schemas.microsoft.com/office/drawing/2014/main" id="{0B8E5AB3-7674-8042-846E-F0DFD8EF85ED}"/>
              </a:ext>
            </a:extLst>
          </p:cNvPr>
          <p:cNvSpPr/>
          <p:nvPr/>
        </p:nvSpPr>
        <p:spPr>
          <a:xfrm>
            <a:off x="5306024" y="4642268"/>
            <a:ext cx="120111" cy="464865"/>
          </a:xfrm>
          <a:prstGeom prst="rightBrace">
            <a:avLst>
              <a:gd name="adj1" fmla="val 41893"/>
              <a:gd name="adj2" fmla="val 50000"/>
            </a:avLst>
          </a:prstGeom>
          <a:noFill/>
          <a:ln w="19050" cap="flat" cmpd="sng" algn="ctr">
            <a:solidFill>
              <a:srgbClr val="5B9BD5"/>
            </a:solidFill>
            <a:prstDash val="solid"/>
            <a:miter lim="800000"/>
            <a:headEnd w="sm" len="sm"/>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8" name="Frame 217">
            <a:extLst>
              <a:ext uri="{FF2B5EF4-FFF2-40B4-BE49-F238E27FC236}">
                <a16:creationId xmlns:a16="http://schemas.microsoft.com/office/drawing/2014/main" id="{4095CBCB-90BE-3046-85B8-7016F6000E2A}"/>
              </a:ext>
            </a:extLst>
          </p:cNvPr>
          <p:cNvSpPr/>
          <p:nvPr/>
        </p:nvSpPr>
        <p:spPr>
          <a:xfrm>
            <a:off x="5530571" y="4490620"/>
            <a:ext cx="1038649" cy="166440"/>
          </a:xfrm>
          <a:prstGeom prst="fram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9" name="Frame 218">
            <a:extLst>
              <a:ext uri="{FF2B5EF4-FFF2-40B4-BE49-F238E27FC236}">
                <a16:creationId xmlns:a16="http://schemas.microsoft.com/office/drawing/2014/main" id="{2CF81F84-0087-AA4A-A48C-73656610ED5B}"/>
              </a:ext>
            </a:extLst>
          </p:cNvPr>
          <p:cNvSpPr/>
          <p:nvPr/>
        </p:nvSpPr>
        <p:spPr>
          <a:xfrm>
            <a:off x="5528229" y="4967209"/>
            <a:ext cx="2111937" cy="178475"/>
          </a:xfrm>
          <a:prstGeom prst="frame">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839BE279-F166-4E41-A6C0-CAEC58E656AD}"/>
              </a:ext>
            </a:extLst>
          </p:cNvPr>
          <p:cNvSpPr txBox="1"/>
          <p:nvPr/>
        </p:nvSpPr>
        <p:spPr>
          <a:xfrm>
            <a:off x="5716751" y="4481011"/>
            <a:ext cx="640576"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send buffer</a:t>
            </a:r>
          </a:p>
        </p:txBody>
      </p:sp>
      <p:sp>
        <p:nvSpPr>
          <p:cNvPr id="221" name="TextBox 220">
            <a:extLst>
              <a:ext uri="{FF2B5EF4-FFF2-40B4-BE49-F238E27FC236}">
                <a16:creationId xmlns:a16="http://schemas.microsoft.com/office/drawing/2014/main" id="{9BE4E06F-45A5-9143-A8D1-B70B757A6C46}"/>
              </a:ext>
            </a:extLst>
          </p:cNvPr>
          <p:cNvSpPr txBox="1"/>
          <p:nvPr/>
        </p:nvSpPr>
        <p:spPr>
          <a:xfrm>
            <a:off x="6236958" y="4959545"/>
            <a:ext cx="640576"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receive buffer</a:t>
            </a:r>
          </a:p>
        </p:txBody>
      </p:sp>
      <p:sp>
        <p:nvSpPr>
          <p:cNvPr id="222" name="Left-Right Arrow 221">
            <a:extLst>
              <a:ext uri="{FF2B5EF4-FFF2-40B4-BE49-F238E27FC236}">
                <a16:creationId xmlns:a16="http://schemas.microsoft.com/office/drawing/2014/main" id="{12242F23-BE58-554E-AA2C-E4D7F73CD7A4}"/>
              </a:ext>
            </a:extLst>
          </p:cNvPr>
          <p:cNvSpPr/>
          <p:nvPr/>
        </p:nvSpPr>
        <p:spPr>
          <a:xfrm rot="5400000">
            <a:off x="5664545" y="4778963"/>
            <a:ext cx="199283" cy="73197"/>
          </a:xfrm>
          <a:prstGeom prst="lef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3" name="TextBox 222">
            <a:extLst>
              <a:ext uri="{FF2B5EF4-FFF2-40B4-BE49-F238E27FC236}">
                <a16:creationId xmlns:a16="http://schemas.microsoft.com/office/drawing/2014/main" id="{BDFC27E7-97F8-9344-AAB4-CB404A7C367E}"/>
              </a:ext>
            </a:extLst>
          </p:cNvPr>
          <p:cNvSpPr txBox="1"/>
          <p:nvPr/>
        </p:nvSpPr>
        <p:spPr>
          <a:xfrm>
            <a:off x="5793052" y="4672957"/>
            <a:ext cx="1996742" cy="276999"/>
          </a:xfrm>
          <a:prstGeom prst="rect">
            <a:avLst/>
          </a:prstGeom>
          <a:noFill/>
        </p:spPr>
        <p:txBody>
          <a:bodyPr wrap="square" rtlCol="0">
            <a:spAutoFit/>
          </a:bodyPr>
          <a:lstStyle/>
          <a:p>
            <a:pPr defTabSz="914400"/>
            <a:r>
              <a:rPr lang="en-US" sz="600" dirty="0">
                <a:solidFill>
                  <a:prstClr val="black"/>
                </a:solidFill>
                <a:latin typeface="Calibri" panose="020F0502020204030204"/>
              </a:rPr>
              <a:t>Keep swapping the two buffers, repeatedly using each once as a send buffer and once as a receive buffer.</a:t>
            </a:r>
          </a:p>
        </p:txBody>
      </p:sp>
      <p:grpSp>
        <p:nvGrpSpPr>
          <p:cNvPr id="224" name="Group 223">
            <a:extLst>
              <a:ext uri="{FF2B5EF4-FFF2-40B4-BE49-F238E27FC236}">
                <a16:creationId xmlns:a16="http://schemas.microsoft.com/office/drawing/2014/main" id="{887B8DE5-AFFA-0A43-84C7-71CC066BFC32}"/>
              </a:ext>
            </a:extLst>
          </p:cNvPr>
          <p:cNvGrpSpPr/>
          <p:nvPr/>
        </p:nvGrpSpPr>
        <p:grpSpPr>
          <a:xfrm>
            <a:off x="5533662" y="4097093"/>
            <a:ext cx="1028994" cy="141727"/>
            <a:chOff x="352836" y="10556367"/>
            <a:chExt cx="1028994" cy="141727"/>
          </a:xfrm>
        </p:grpSpPr>
        <p:sp>
          <p:nvSpPr>
            <p:cNvPr id="225" name="Frame 224">
              <a:extLst>
                <a:ext uri="{FF2B5EF4-FFF2-40B4-BE49-F238E27FC236}">
                  <a16:creationId xmlns:a16="http://schemas.microsoft.com/office/drawing/2014/main" id="{F437DBED-2441-6042-9487-A160A6C25CBF}"/>
                </a:ext>
              </a:extLst>
            </p:cNvPr>
            <p:cNvSpPr/>
            <p:nvPr/>
          </p:nvSpPr>
          <p:spPr>
            <a:xfrm>
              <a:off x="352836" y="10556367"/>
              <a:ext cx="1028994" cy="141727"/>
            </a:xfrm>
            <a:prstGeom prst="frame">
              <a:avLst>
                <a:gd name="adj1" fmla="val 4272"/>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26" name="Rectangle 225">
              <a:extLst>
                <a:ext uri="{FF2B5EF4-FFF2-40B4-BE49-F238E27FC236}">
                  <a16:creationId xmlns:a16="http://schemas.microsoft.com/office/drawing/2014/main" id="{C559D3A0-FBA0-8643-9C7F-2FA4B9052A8C}"/>
                </a:ext>
              </a:extLst>
            </p:cNvPr>
            <p:cNvSpPr/>
            <p:nvPr/>
          </p:nvSpPr>
          <p:spPr>
            <a:xfrm>
              <a:off x="377463" y="10578047"/>
              <a:ext cx="222207" cy="95534"/>
            </a:xfrm>
            <a:prstGeom prst="rect">
              <a:avLst/>
            </a:prstGeom>
            <a:solidFill>
              <a:srgbClr val="00B0F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7" name="Rectangle 226">
              <a:extLst>
                <a:ext uri="{FF2B5EF4-FFF2-40B4-BE49-F238E27FC236}">
                  <a16:creationId xmlns:a16="http://schemas.microsoft.com/office/drawing/2014/main" id="{04665827-859F-6C4B-BD30-944420D4C4C9}"/>
                </a:ext>
              </a:extLst>
            </p:cNvPr>
            <p:cNvSpPr/>
            <p:nvPr/>
          </p:nvSpPr>
          <p:spPr>
            <a:xfrm>
              <a:off x="621422" y="10579898"/>
              <a:ext cx="219668" cy="95250"/>
            </a:xfrm>
            <a:prstGeom prst="rect">
              <a:avLst/>
            </a:prstGeom>
            <a:solidFill>
              <a:srgbClr val="FFC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Rectangle 227">
              <a:extLst>
                <a:ext uri="{FF2B5EF4-FFF2-40B4-BE49-F238E27FC236}">
                  <a16:creationId xmlns:a16="http://schemas.microsoft.com/office/drawing/2014/main" id="{891AF07B-B008-4444-BB69-4FFFB24F8DDE}"/>
                </a:ext>
              </a:extLst>
            </p:cNvPr>
            <p:cNvSpPr/>
            <p:nvPr/>
          </p:nvSpPr>
          <p:spPr>
            <a:xfrm>
              <a:off x="864650" y="10579307"/>
              <a:ext cx="235964" cy="95841"/>
            </a:xfrm>
            <a:prstGeom prst="rect">
              <a:avLst/>
            </a:prstGeom>
            <a:solidFill>
              <a:srgbClr val="00B05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FA9983B1-494E-DE4E-B085-A6C93CBD65FF}"/>
                </a:ext>
              </a:extLst>
            </p:cNvPr>
            <p:cNvSpPr/>
            <p:nvPr/>
          </p:nvSpPr>
          <p:spPr>
            <a:xfrm>
              <a:off x="1121375" y="10577951"/>
              <a:ext cx="231959" cy="97784"/>
            </a:xfrm>
            <a:prstGeom prst="rect">
              <a:avLst/>
            </a:prstGeom>
            <a:solidFill>
              <a:srgbClr val="EB0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30" name="Down Arrow 229">
            <a:extLst>
              <a:ext uri="{FF2B5EF4-FFF2-40B4-BE49-F238E27FC236}">
                <a16:creationId xmlns:a16="http://schemas.microsoft.com/office/drawing/2014/main" id="{43D2600A-30F3-894C-AC00-B0FA4DC8F344}"/>
              </a:ext>
            </a:extLst>
          </p:cNvPr>
          <p:cNvSpPr/>
          <p:nvPr/>
        </p:nvSpPr>
        <p:spPr>
          <a:xfrm>
            <a:off x="5604652" y="4301150"/>
            <a:ext cx="117198" cy="143775"/>
          </a:xfrm>
          <a:prstGeom prst="downArrow">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Down Arrow 230">
            <a:extLst>
              <a:ext uri="{FF2B5EF4-FFF2-40B4-BE49-F238E27FC236}">
                <a16:creationId xmlns:a16="http://schemas.microsoft.com/office/drawing/2014/main" id="{1F3A34B2-10CF-0847-8953-1C58C3E5C6FF}"/>
              </a:ext>
            </a:extLst>
          </p:cNvPr>
          <p:cNvSpPr/>
          <p:nvPr/>
        </p:nvSpPr>
        <p:spPr>
          <a:xfrm>
            <a:off x="5851878" y="4301150"/>
            <a:ext cx="117198" cy="143775"/>
          </a:xfrm>
          <a:prstGeom prst="downArrow">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2" name="Down Arrow 231">
            <a:extLst>
              <a:ext uri="{FF2B5EF4-FFF2-40B4-BE49-F238E27FC236}">
                <a16:creationId xmlns:a16="http://schemas.microsoft.com/office/drawing/2014/main" id="{A26C62AC-3CBC-6D46-84EB-7B4F3B7AD23B}"/>
              </a:ext>
            </a:extLst>
          </p:cNvPr>
          <p:cNvSpPr/>
          <p:nvPr/>
        </p:nvSpPr>
        <p:spPr>
          <a:xfrm>
            <a:off x="6097139" y="4301519"/>
            <a:ext cx="117198" cy="143775"/>
          </a:xfrm>
          <a:prstGeom prst="downArrow">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3" name="Down Arrow 232">
            <a:extLst>
              <a:ext uri="{FF2B5EF4-FFF2-40B4-BE49-F238E27FC236}">
                <a16:creationId xmlns:a16="http://schemas.microsoft.com/office/drawing/2014/main" id="{F958DF0A-8BE4-924F-B609-CC33941ECA2B}"/>
              </a:ext>
            </a:extLst>
          </p:cNvPr>
          <p:cNvSpPr/>
          <p:nvPr/>
        </p:nvSpPr>
        <p:spPr>
          <a:xfrm>
            <a:off x="6353762" y="4302571"/>
            <a:ext cx="117198" cy="143775"/>
          </a:xfrm>
          <a:prstGeom prst="downArrow">
            <a:avLst/>
          </a:prstGeom>
          <a:solidFill>
            <a:srgbClr val="EB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4" name="TextBox 233">
            <a:extLst>
              <a:ext uri="{FF2B5EF4-FFF2-40B4-BE49-F238E27FC236}">
                <a16:creationId xmlns:a16="http://schemas.microsoft.com/office/drawing/2014/main" id="{82852523-8167-EF4C-9CF6-199578E748E1}"/>
              </a:ext>
            </a:extLst>
          </p:cNvPr>
          <p:cNvSpPr txBox="1"/>
          <p:nvPr/>
        </p:nvSpPr>
        <p:spPr>
          <a:xfrm>
            <a:off x="5426538" y="3824080"/>
            <a:ext cx="2285363" cy="276999"/>
          </a:xfrm>
          <a:prstGeom prst="rect">
            <a:avLst/>
          </a:prstGeom>
          <a:noFill/>
        </p:spPr>
        <p:txBody>
          <a:bodyPr wrap="square" rtlCol="0">
            <a:spAutoFit/>
          </a:bodyPr>
          <a:lstStyle/>
          <a:p>
            <a:pPr defTabSz="914400"/>
            <a:r>
              <a:rPr lang="en-US" sz="600" b="1" dirty="0">
                <a:solidFill>
                  <a:prstClr val="black"/>
                </a:solidFill>
                <a:latin typeface="Calibri" panose="020F0502020204030204"/>
              </a:rPr>
              <a:t>Now: </a:t>
            </a:r>
            <a:r>
              <a:rPr lang="en-US" sz="600" dirty="0">
                <a:solidFill>
                  <a:prstClr val="black"/>
                </a:solidFill>
                <a:latin typeface="Calibri" panose="020F0502020204030204"/>
              </a:rPr>
              <a:t>All subproblems reuse the same buffers. Moreover, send and receive buffers keep swapping, so that only 2 buffers suffice. </a:t>
            </a:r>
          </a:p>
        </p:txBody>
      </p:sp>
      <p:sp>
        <p:nvSpPr>
          <p:cNvPr id="235" name="TextBox 234">
            <a:extLst>
              <a:ext uri="{FF2B5EF4-FFF2-40B4-BE49-F238E27FC236}">
                <a16:creationId xmlns:a16="http://schemas.microsoft.com/office/drawing/2014/main" id="{17FE3715-D182-0049-BF7A-23533247E155}"/>
              </a:ext>
            </a:extLst>
          </p:cNvPr>
          <p:cNvSpPr txBox="1"/>
          <p:nvPr/>
        </p:nvSpPr>
        <p:spPr>
          <a:xfrm>
            <a:off x="4265624" y="4284685"/>
            <a:ext cx="1109205" cy="461665"/>
          </a:xfrm>
          <a:prstGeom prst="rect">
            <a:avLst/>
          </a:prstGeom>
          <a:noFill/>
        </p:spPr>
        <p:txBody>
          <a:bodyPr wrap="square" rtlCol="0">
            <a:spAutoFit/>
          </a:bodyPr>
          <a:lstStyle/>
          <a:p>
            <a:pPr defTabSz="914400"/>
            <a:r>
              <a:rPr lang="en-US" sz="600" dirty="0">
                <a:solidFill>
                  <a:prstClr val="black"/>
                </a:solidFill>
                <a:latin typeface="Calibri" panose="020F0502020204030204"/>
              </a:rPr>
              <a:t>Each next buffer has more information than the previous one, so no need to maintain all the buffers.</a:t>
            </a:r>
          </a:p>
        </p:txBody>
      </p:sp>
      <mc:AlternateContent xmlns:mc="http://schemas.openxmlformats.org/markup-compatibility/2006">
        <mc:Choice xmlns:a14="http://schemas.microsoft.com/office/drawing/2010/main" Requires="a14">
          <p:sp>
            <p:nvSpPr>
              <p:cNvPr id="236" name="TextBox 235">
                <a:extLst>
                  <a:ext uri="{FF2B5EF4-FFF2-40B4-BE49-F238E27FC236}">
                    <a16:creationId xmlns:a16="http://schemas.microsoft.com/office/drawing/2014/main" id="{837F727C-56BC-654D-96FD-9A105A92FA85}"/>
                  </a:ext>
                </a:extLst>
              </p:cNvPr>
              <p:cNvSpPr txBox="1"/>
              <p:nvPr/>
            </p:nvSpPr>
            <p:spPr>
              <a:xfrm>
                <a:off x="6572448" y="4060513"/>
                <a:ext cx="1134282" cy="646331"/>
              </a:xfrm>
              <a:prstGeom prst="rect">
                <a:avLst/>
              </a:prstGeom>
              <a:noFill/>
            </p:spPr>
            <p:txBody>
              <a:bodyPr wrap="square" rtlCol="0">
                <a:spAutoFit/>
              </a:bodyPr>
              <a:lstStyle/>
              <a:p>
                <a:pPr defTabSz="914400"/>
                <a:r>
                  <a:rPr lang="en-US" sz="600" dirty="0">
                    <a:solidFill>
                      <a:prstClr val="black"/>
                    </a:solidFill>
                    <a:latin typeface="Calibri" panose="020F0502020204030204"/>
                  </a:rPr>
                  <a:t>If only parallel schedule is used then the number of allocated buffers goes from </a:t>
                </a:r>
                <a14:m>
                  <m:oMath xmlns:m="http://schemas.openxmlformats.org/officeDocument/2006/math">
                    <m:func>
                      <m:funcPr>
                        <m:ctrlPr>
                          <a:rPr lang="en-US" sz="600" i="1">
                            <a:solidFill>
                              <a:prstClr val="black"/>
                            </a:solidFill>
                            <a:latin typeface="Cambria Math" panose="02040503050406030204" pitchFamily="18" charset="0"/>
                          </a:rPr>
                        </m:ctrlPr>
                      </m:funcPr>
                      <m:fName>
                        <m:r>
                          <m:rPr>
                            <m:sty m:val="p"/>
                          </m:rPr>
                          <a:rPr lang="en-US" sz="600">
                            <a:solidFill>
                              <a:prstClr val="black"/>
                            </a:solidFill>
                            <a:latin typeface="Cambria Math" panose="02040503050406030204" pitchFamily="18" charset="0"/>
                          </a:rPr>
                          <m:t>O</m:t>
                        </m:r>
                        <m:r>
                          <a:rPr lang="en-US" sz="600">
                            <a:solidFill>
                              <a:prstClr val="black"/>
                            </a:solidFill>
                            <a:latin typeface="Cambria Math" panose="02040503050406030204" pitchFamily="18" charset="0"/>
                          </a:rPr>
                          <m:t>(</m:t>
                        </m:r>
                        <m:r>
                          <m:rPr>
                            <m:sty m:val="p"/>
                          </m:rPr>
                          <a:rPr lang="en-US" sz="600">
                            <a:solidFill>
                              <a:prstClr val="black"/>
                            </a:solidFill>
                            <a:latin typeface="Cambria Math" panose="02040503050406030204" pitchFamily="18" charset="0"/>
                          </a:rPr>
                          <m:t>log</m:t>
                        </m:r>
                      </m:fName>
                      <m:e>
                        <m:r>
                          <a:rPr lang="en-US" sz="600" i="1">
                            <a:solidFill>
                              <a:prstClr val="black"/>
                            </a:solidFill>
                            <a:latin typeface="Cambria Math" panose="02040503050406030204" pitchFamily="18" charset="0"/>
                          </a:rPr>
                          <m:t>𝑃</m:t>
                        </m:r>
                      </m:e>
                    </m:func>
                    <m:r>
                      <a:rPr lang="en-US" sz="600" i="1">
                        <a:solidFill>
                          <a:prstClr val="black"/>
                        </a:solidFill>
                        <a:latin typeface="Cambria Math" panose="02040503050406030204" pitchFamily="18" charset="0"/>
                      </a:rPr>
                      <m:t>) </m:t>
                    </m:r>
                  </m:oMath>
                </a14:m>
                <a:r>
                  <a:rPr lang="en-US" sz="600" dirty="0">
                    <a:solidFill>
                      <a:prstClr val="black"/>
                    </a:solidFill>
                    <a:latin typeface="Calibri" panose="020F0502020204030204"/>
                  </a:rPr>
                  <a:t>to just 2 and the total memory used decreases by ~25%.</a:t>
                </a:r>
              </a:p>
            </p:txBody>
          </p:sp>
        </mc:Choice>
        <mc:Fallback>
          <p:sp>
            <p:nvSpPr>
              <p:cNvPr id="236" name="TextBox 235">
                <a:extLst>
                  <a:ext uri="{FF2B5EF4-FFF2-40B4-BE49-F238E27FC236}">
                    <a16:creationId xmlns:a16="http://schemas.microsoft.com/office/drawing/2014/main" id="{837F727C-56BC-654D-96FD-9A105A92FA85}"/>
                  </a:ext>
                </a:extLst>
              </p:cNvPr>
              <p:cNvSpPr txBox="1">
                <a:spLocks noRot="1" noChangeAspect="1" noMove="1" noResize="1" noEditPoints="1" noAdjustHandles="1" noChangeArrowheads="1" noChangeShapeType="1" noTextEdit="1"/>
              </p:cNvSpPr>
              <p:nvPr/>
            </p:nvSpPr>
            <p:spPr>
              <a:xfrm>
                <a:off x="6572448" y="4060513"/>
                <a:ext cx="1134282" cy="646331"/>
              </a:xfrm>
              <a:prstGeom prst="rect">
                <a:avLst/>
              </a:prstGeom>
              <a:blipFill>
                <a:blip r:embed="rId3"/>
                <a:stretch>
                  <a:fillRect/>
                </a:stretch>
              </a:blipFill>
            </p:spPr>
            <p:txBody>
              <a:bodyPr/>
              <a:lstStyle/>
              <a:p>
                <a:r>
                  <a:rPr lang="en-US">
                    <a:noFill/>
                  </a:rPr>
                  <a:t> </a:t>
                </a:r>
              </a:p>
            </p:txBody>
          </p:sp>
        </mc:Fallback>
      </mc:AlternateContent>
      <p:sp>
        <p:nvSpPr>
          <p:cNvPr id="237" name="TextBox 236">
            <a:extLst>
              <a:ext uri="{FF2B5EF4-FFF2-40B4-BE49-F238E27FC236}">
                <a16:creationId xmlns:a16="http://schemas.microsoft.com/office/drawing/2014/main" id="{0BFB78C2-51EF-0D4A-9C3A-C9F14CB4C264}"/>
              </a:ext>
            </a:extLst>
          </p:cNvPr>
          <p:cNvSpPr txBox="1"/>
          <p:nvPr/>
        </p:nvSpPr>
        <p:spPr>
          <a:xfrm>
            <a:off x="4453696" y="3499941"/>
            <a:ext cx="2890140" cy="369332"/>
          </a:xfrm>
          <a:prstGeom prst="rect">
            <a:avLst/>
          </a:prstGeom>
          <a:noFill/>
        </p:spPr>
        <p:txBody>
          <a:bodyPr wrap="square" rtlCol="0">
            <a:spAutoFit/>
          </a:bodyPr>
          <a:lstStyle/>
          <a:p>
            <a:pPr defTabSz="914400"/>
            <a:r>
              <a:rPr lang="en-US" sz="600" dirty="0">
                <a:solidFill>
                  <a:prstClr val="black"/>
                </a:solidFill>
                <a:latin typeface="Calibri" panose="020F0502020204030204"/>
              </a:rPr>
              <a:t>Our implementation decreases the total amount of memory used and the total number of buffers allocated. All the buffers are allocated just once and are then being reused throughout the application.</a:t>
            </a:r>
          </a:p>
        </p:txBody>
      </p:sp>
      <p:sp>
        <p:nvSpPr>
          <p:cNvPr id="238" name="TextBox 237">
            <a:extLst>
              <a:ext uri="{FF2B5EF4-FFF2-40B4-BE49-F238E27FC236}">
                <a16:creationId xmlns:a16="http://schemas.microsoft.com/office/drawing/2014/main" id="{A1077554-D9C5-C74E-ACEF-0271C7224CC1}"/>
              </a:ext>
            </a:extLst>
          </p:cNvPr>
          <p:cNvSpPr txBox="1"/>
          <p:nvPr/>
        </p:nvSpPr>
        <p:spPr>
          <a:xfrm>
            <a:off x="3201796" y="4501592"/>
            <a:ext cx="608675"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expand </a:t>
            </a:r>
          </a:p>
        </p:txBody>
      </p:sp>
      <p:sp>
        <p:nvSpPr>
          <p:cNvPr id="239" name="TextBox 238">
            <a:extLst>
              <a:ext uri="{FF2B5EF4-FFF2-40B4-BE49-F238E27FC236}">
                <a16:creationId xmlns:a16="http://schemas.microsoft.com/office/drawing/2014/main" id="{AAF0A8C0-E361-8F4C-9B6D-DAF0FAB25DE4}"/>
              </a:ext>
            </a:extLst>
          </p:cNvPr>
          <p:cNvSpPr txBox="1"/>
          <p:nvPr/>
        </p:nvSpPr>
        <p:spPr>
          <a:xfrm>
            <a:off x="3816393" y="4796430"/>
            <a:ext cx="608675"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expand </a:t>
            </a:r>
          </a:p>
        </p:txBody>
      </p:sp>
      <p:sp>
        <p:nvSpPr>
          <p:cNvPr id="240" name="TextBox 239">
            <a:extLst>
              <a:ext uri="{FF2B5EF4-FFF2-40B4-BE49-F238E27FC236}">
                <a16:creationId xmlns:a16="http://schemas.microsoft.com/office/drawing/2014/main" id="{688DDAD2-479D-D848-A8C1-798887B0CB1F}"/>
              </a:ext>
            </a:extLst>
          </p:cNvPr>
          <p:cNvSpPr txBox="1"/>
          <p:nvPr/>
        </p:nvSpPr>
        <p:spPr>
          <a:xfrm>
            <a:off x="2882365" y="4214884"/>
            <a:ext cx="608675" cy="184666"/>
          </a:xfrm>
          <a:prstGeom prst="rect">
            <a:avLst/>
          </a:prstGeom>
          <a:noFill/>
        </p:spPr>
        <p:txBody>
          <a:bodyPr wrap="square" rtlCol="0">
            <a:spAutoFit/>
          </a:bodyPr>
          <a:lstStyle/>
          <a:p>
            <a:pPr algn="ctr" defTabSz="914400"/>
            <a:r>
              <a:rPr lang="en-US" sz="600" b="1" dirty="0">
                <a:solidFill>
                  <a:prstClr val="black"/>
                </a:solidFill>
                <a:latin typeface="Calibri" panose="020F0502020204030204"/>
              </a:rPr>
              <a:t>expand </a:t>
            </a:r>
          </a:p>
        </p:txBody>
      </p:sp>
    </p:spTree>
    <p:extLst>
      <p:ext uri="{BB962C8B-B14F-4D97-AF65-F5344CB8AC3E}">
        <p14:creationId xmlns:p14="http://schemas.microsoft.com/office/powerpoint/2010/main" val="70194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8F076F-D8FA-AF4F-94DA-6A442CD07492}"/>
              </a:ext>
            </a:extLst>
          </p:cNvPr>
          <p:cNvSpPr/>
          <p:nvPr/>
        </p:nvSpPr>
        <p:spPr>
          <a:xfrm>
            <a:off x="1086544" y="3985756"/>
            <a:ext cx="897743" cy="150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 name="Rectangle 4">
            <a:extLst>
              <a:ext uri="{FF2B5EF4-FFF2-40B4-BE49-F238E27FC236}">
                <a16:creationId xmlns:a16="http://schemas.microsoft.com/office/drawing/2014/main" id="{C992E77B-FCE4-C647-BB07-E98FC86F439A}"/>
              </a:ext>
            </a:extLst>
          </p:cNvPr>
          <p:cNvSpPr/>
          <p:nvPr/>
        </p:nvSpPr>
        <p:spPr>
          <a:xfrm>
            <a:off x="2460989" y="4413598"/>
            <a:ext cx="1083371" cy="66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 name="Rectangle 5">
            <a:extLst>
              <a:ext uri="{FF2B5EF4-FFF2-40B4-BE49-F238E27FC236}">
                <a16:creationId xmlns:a16="http://schemas.microsoft.com/office/drawing/2014/main" id="{F168A618-84BE-F547-87DC-6D16DA6997B6}"/>
              </a:ext>
            </a:extLst>
          </p:cNvPr>
          <p:cNvSpPr/>
          <p:nvPr/>
        </p:nvSpPr>
        <p:spPr>
          <a:xfrm>
            <a:off x="4088205" y="3985756"/>
            <a:ext cx="1307764" cy="149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7" name="Multiply 6">
            <a:extLst>
              <a:ext uri="{FF2B5EF4-FFF2-40B4-BE49-F238E27FC236}">
                <a16:creationId xmlns:a16="http://schemas.microsoft.com/office/drawing/2014/main" id="{09832741-EB67-DF4A-AC01-C22F52579C1B}"/>
              </a:ext>
            </a:extLst>
          </p:cNvPr>
          <p:cNvSpPr/>
          <p:nvPr/>
        </p:nvSpPr>
        <p:spPr>
          <a:xfrm>
            <a:off x="2131000" y="4642753"/>
            <a:ext cx="254337" cy="2031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 name="Equal 7">
            <a:extLst>
              <a:ext uri="{FF2B5EF4-FFF2-40B4-BE49-F238E27FC236}">
                <a16:creationId xmlns:a16="http://schemas.microsoft.com/office/drawing/2014/main" id="{106103A2-BCEB-DD47-9940-CF4D99382D0F}"/>
              </a:ext>
            </a:extLst>
          </p:cNvPr>
          <p:cNvSpPr/>
          <p:nvPr/>
        </p:nvSpPr>
        <p:spPr>
          <a:xfrm>
            <a:off x="3695999" y="4642753"/>
            <a:ext cx="257492" cy="20315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cxnSp>
        <p:nvCxnSpPr>
          <p:cNvPr id="10" name="Straight Connector 9">
            <a:extLst>
              <a:ext uri="{FF2B5EF4-FFF2-40B4-BE49-F238E27FC236}">
                <a16:creationId xmlns:a16="http://schemas.microsoft.com/office/drawing/2014/main" id="{C99DB557-82C8-184C-8E61-5A6B83AF5D59}"/>
              </a:ext>
            </a:extLst>
          </p:cNvPr>
          <p:cNvCxnSpPr>
            <a:cxnSpLocks/>
            <a:stCxn id="4" idx="1"/>
            <a:endCxn id="4" idx="3"/>
          </p:cNvCxnSpPr>
          <p:nvPr/>
        </p:nvCxnSpPr>
        <p:spPr>
          <a:xfrm>
            <a:off x="1086544" y="4735756"/>
            <a:ext cx="897743" cy="0"/>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542D507-6EC7-9343-B147-BA2F8064E691}"/>
              </a:ext>
            </a:extLst>
          </p:cNvPr>
          <p:cNvCxnSpPr>
            <a:cxnSpLocks/>
          </p:cNvCxnSpPr>
          <p:nvPr/>
        </p:nvCxnSpPr>
        <p:spPr>
          <a:xfrm>
            <a:off x="4088205" y="4756267"/>
            <a:ext cx="1307764" cy="0"/>
          </a:xfrm>
          <a:prstGeom prst="line">
            <a:avLst/>
          </a:prstGeom>
        </p:spPr>
        <p:style>
          <a:lnRef idx="3">
            <a:schemeClr val="dk1"/>
          </a:lnRef>
          <a:fillRef idx="0">
            <a:schemeClr val="dk1"/>
          </a:fillRef>
          <a:effectRef idx="2">
            <a:schemeClr val="dk1"/>
          </a:effectRef>
          <a:fontRef idx="minor">
            <a:schemeClr val="tx1"/>
          </a:fontRef>
        </p:style>
      </p:cxnSp>
      <p:sp>
        <p:nvSpPr>
          <p:cNvPr id="15" name="Right Arrow 14">
            <a:extLst>
              <a:ext uri="{FF2B5EF4-FFF2-40B4-BE49-F238E27FC236}">
                <a16:creationId xmlns:a16="http://schemas.microsoft.com/office/drawing/2014/main" id="{E6417066-1D1E-754E-B94F-ACAB824D3AB9}"/>
              </a:ext>
            </a:extLst>
          </p:cNvPr>
          <p:cNvSpPr/>
          <p:nvPr/>
        </p:nvSpPr>
        <p:spPr>
          <a:xfrm>
            <a:off x="5828748" y="4639170"/>
            <a:ext cx="692500" cy="272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7" name="TextBox 36">
            <a:extLst>
              <a:ext uri="{FF2B5EF4-FFF2-40B4-BE49-F238E27FC236}">
                <a16:creationId xmlns:a16="http://schemas.microsoft.com/office/drawing/2014/main" id="{ACBBF579-AB20-9E41-ABFF-F583F0FBD298}"/>
              </a:ext>
            </a:extLst>
          </p:cNvPr>
          <p:cNvSpPr txBox="1"/>
          <p:nvPr/>
        </p:nvSpPr>
        <p:spPr>
          <a:xfrm>
            <a:off x="5711825" y="4278427"/>
            <a:ext cx="889720" cy="368947"/>
          </a:xfrm>
          <a:prstGeom prst="rect">
            <a:avLst/>
          </a:prstGeom>
          <a:noFill/>
        </p:spPr>
        <p:txBody>
          <a:bodyPr wrap="square" rtlCol="0">
            <a:spAutoFit/>
          </a:bodyPr>
          <a:lstStyle/>
          <a:p>
            <a:pPr algn="ctr"/>
            <a:r>
              <a:rPr lang="en-US" sz="1798" dirty="0"/>
              <a:t>SPLIT</a:t>
            </a:r>
          </a:p>
        </p:txBody>
      </p:sp>
      <p:cxnSp>
        <p:nvCxnSpPr>
          <p:cNvPr id="44" name="Straight Connector 43">
            <a:extLst>
              <a:ext uri="{FF2B5EF4-FFF2-40B4-BE49-F238E27FC236}">
                <a16:creationId xmlns:a16="http://schemas.microsoft.com/office/drawing/2014/main" id="{7BF2A3CA-70B5-1C48-AD82-842B5E6CA687}"/>
              </a:ext>
            </a:extLst>
          </p:cNvPr>
          <p:cNvCxnSpPr>
            <a:cxnSpLocks/>
          </p:cNvCxnSpPr>
          <p:nvPr/>
        </p:nvCxnSpPr>
        <p:spPr>
          <a:xfrm>
            <a:off x="431350" y="2228115"/>
            <a:ext cx="11316600" cy="0"/>
          </a:xfrm>
          <a:prstGeom prst="line">
            <a:avLst/>
          </a:prstGeom>
          <a:ln w="38100">
            <a:solidFill>
              <a:schemeClr val="tx1"/>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5" name="Titel 1">
            <a:extLst>
              <a:ext uri="{FF2B5EF4-FFF2-40B4-BE49-F238E27FC236}">
                <a16:creationId xmlns:a16="http://schemas.microsoft.com/office/drawing/2014/main" id="{41A0A652-2482-3747-9EB3-A13BDA6C9BB3}"/>
              </a:ext>
            </a:extLst>
          </p:cNvPr>
          <p:cNvSpPr txBox="1">
            <a:spLocks/>
          </p:cNvSpPr>
          <p:nvPr/>
        </p:nvSpPr>
        <p:spPr>
          <a:xfrm>
            <a:off x="419482" y="1258319"/>
            <a:ext cx="11316600" cy="861114"/>
          </a:xfrm>
          <a:prstGeom prst="rect">
            <a:avLst/>
          </a:prstGeom>
        </p:spPr>
        <p:txBody>
          <a:bodyPr vert="horz" lIns="0" tIns="45672" rIns="0" bIns="71925" rtlCol="0" anchor="b" anchorCtr="0">
            <a:norm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3197" dirty="0"/>
              <a:t>Sequential Step: Closer Look</a:t>
            </a:r>
          </a:p>
        </p:txBody>
      </p:sp>
      <p:sp>
        <p:nvSpPr>
          <p:cNvPr id="51" name="Rectangle 50">
            <a:extLst>
              <a:ext uri="{FF2B5EF4-FFF2-40B4-BE49-F238E27FC236}">
                <a16:creationId xmlns:a16="http://schemas.microsoft.com/office/drawing/2014/main" id="{4E6E2415-4F27-6244-8050-60234D92CE64}"/>
              </a:ext>
            </a:extLst>
          </p:cNvPr>
          <p:cNvSpPr/>
          <p:nvPr/>
        </p:nvSpPr>
        <p:spPr>
          <a:xfrm>
            <a:off x="6896813" y="2696980"/>
            <a:ext cx="830409" cy="150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2" name="Rectangle 51">
            <a:extLst>
              <a:ext uri="{FF2B5EF4-FFF2-40B4-BE49-F238E27FC236}">
                <a16:creationId xmlns:a16="http://schemas.microsoft.com/office/drawing/2014/main" id="{7D56B3C4-5E30-2746-8ADC-9286266AEEB8}"/>
              </a:ext>
            </a:extLst>
          </p:cNvPr>
          <p:cNvSpPr/>
          <p:nvPr/>
        </p:nvSpPr>
        <p:spPr>
          <a:xfrm>
            <a:off x="8477711" y="3124822"/>
            <a:ext cx="1083371" cy="66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3" name="Rectangle 52">
            <a:extLst>
              <a:ext uri="{FF2B5EF4-FFF2-40B4-BE49-F238E27FC236}">
                <a16:creationId xmlns:a16="http://schemas.microsoft.com/office/drawing/2014/main" id="{9E9A65DC-14C8-2B4D-856F-683021DEE05D}"/>
              </a:ext>
            </a:extLst>
          </p:cNvPr>
          <p:cNvSpPr/>
          <p:nvPr/>
        </p:nvSpPr>
        <p:spPr>
          <a:xfrm>
            <a:off x="10407585" y="2696980"/>
            <a:ext cx="1307764" cy="149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cxnSp>
        <p:nvCxnSpPr>
          <p:cNvPr id="56" name="Straight Connector 55">
            <a:extLst>
              <a:ext uri="{FF2B5EF4-FFF2-40B4-BE49-F238E27FC236}">
                <a16:creationId xmlns:a16="http://schemas.microsoft.com/office/drawing/2014/main" id="{BA76770D-E681-4A4B-9C5F-7636488E7AD1}"/>
              </a:ext>
            </a:extLst>
          </p:cNvPr>
          <p:cNvCxnSpPr>
            <a:cxnSpLocks/>
          </p:cNvCxnSpPr>
          <p:nvPr/>
        </p:nvCxnSpPr>
        <p:spPr>
          <a:xfrm>
            <a:off x="6916089" y="3455554"/>
            <a:ext cx="791854" cy="0"/>
          </a:xfrm>
          <a:prstGeom prst="line">
            <a:avLst/>
          </a:prstGeom>
          <a:ln/>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51A3DDFE-9974-2042-9D15-A66CD3266EC2}"/>
              </a:ext>
            </a:extLst>
          </p:cNvPr>
          <p:cNvCxnSpPr>
            <a:cxnSpLocks/>
          </p:cNvCxnSpPr>
          <p:nvPr/>
        </p:nvCxnSpPr>
        <p:spPr>
          <a:xfrm>
            <a:off x="10407585" y="3467491"/>
            <a:ext cx="1307764" cy="0"/>
          </a:xfrm>
          <a:prstGeom prst="line">
            <a:avLst/>
          </a:prstGeom>
        </p:spPr>
        <p:style>
          <a:lnRef idx="3">
            <a:schemeClr val="dk1"/>
          </a:lnRef>
          <a:fillRef idx="0">
            <a:schemeClr val="dk1"/>
          </a:fillRef>
          <a:effectRef idx="2">
            <a:schemeClr val="dk1"/>
          </a:effectRef>
          <a:fontRef idx="minor">
            <a:schemeClr val="tx1"/>
          </a:fontRef>
        </p:style>
      </p:cxnSp>
      <p:sp>
        <p:nvSpPr>
          <p:cNvPr id="58" name="Rectangle 57">
            <a:extLst>
              <a:ext uri="{FF2B5EF4-FFF2-40B4-BE49-F238E27FC236}">
                <a16:creationId xmlns:a16="http://schemas.microsoft.com/office/drawing/2014/main" id="{E4B35690-AE53-DE4B-BA9F-EB061761E3A0}"/>
              </a:ext>
            </a:extLst>
          </p:cNvPr>
          <p:cNvSpPr/>
          <p:nvPr/>
        </p:nvSpPr>
        <p:spPr>
          <a:xfrm>
            <a:off x="6894858" y="5204042"/>
            <a:ext cx="830409" cy="150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9" name="Rectangle 58">
            <a:extLst>
              <a:ext uri="{FF2B5EF4-FFF2-40B4-BE49-F238E27FC236}">
                <a16:creationId xmlns:a16="http://schemas.microsoft.com/office/drawing/2014/main" id="{EDCDA587-9AFE-3D47-8529-231389A66163}"/>
              </a:ext>
            </a:extLst>
          </p:cNvPr>
          <p:cNvSpPr/>
          <p:nvPr/>
        </p:nvSpPr>
        <p:spPr>
          <a:xfrm>
            <a:off x="8463439" y="5625048"/>
            <a:ext cx="1083371" cy="66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0" name="Rectangle 59">
            <a:extLst>
              <a:ext uri="{FF2B5EF4-FFF2-40B4-BE49-F238E27FC236}">
                <a16:creationId xmlns:a16="http://schemas.microsoft.com/office/drawing/2014/main" id="{5AD9FCDE-1F92-8B4E-A96A-77943E677566}"/>
              </a:ext>
            </a:extLst>
          </p:cNvPr>
          <p:cNvSpPr/>
          <p:nvPr/>
        </p:nvSpPr>
        <p:spPr>
          <a:xfrm>
            <a:off x="10405630" y="5204043"/>
            <a:ext cx="1307764" cy="149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cxnSp>
        <p:nvCxnSpPr>
          <p:cNvPr id="63" name="Straight Connector 62">
            <a:extLst>
              <a:ext uri="{FF2B5EF4-FFF2-40B4-BE49-F238E27FC236}">
                <a16:creationId xmlns:a16="http://schemas.microsoft.com/office/drawing/2014/main" id="{9C5663A5-5AB9-B644-98D8-3E435798450E}"/>
              </a:ext>
            </a:extLst>
          </p:cNvPr>
          <p:cNvCxnSpPr>
            <a:cxnSpLocks/>
          </p:cNvCxnSpPr>
          <p:nvPr/>
        </p:nvCxnSpPr>
        <p:spPr>
          <a:xfrm>
            <a:off x="6914134" y="5962617"/>
            <a:ext cx="791854" cy="0"/>
          </a:xfrm>
          <a:prstGeom prst="line">
            <a:avLst/>
          </a:prstGeom>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7A04FBFE-5BD6-3B4A-A434-114B179F0921}"/>
              </a:ext>
            </a:extLst>
          </p:cNvPr>
          <p:cNvCxnSpPr>
            <a:cxnSpLocks/>
          </p:cNvCxnSpPr>
          <p:nvPr/>
        </p:nvCxnSpPr>
        <p:spPr>
          <a:xfrm>
            <a:off x="10405630" y="5974554"/>
            <a:ext cx="1307764" cy="0"/>
          </a:xfrm>
          <a:prstGeom prst="line">
            <a:avLst/>
          </a:prstGeom>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000EAC31-3592-7C4A-836D-987CDF2501A7}"/>
              </a:ext>
            </a:extLst>
          </p:cNvPr>
          <p:cNvSpPr txBox="1"/>
          <p:nvPr/>
        </p:nvSpPr>
        <p:spPr>
          <a:xfrm>
            <a:off x="2046179" y="3165515"/>
            <a:ext cx="3018284" cy="584166"/>
          </a:xfrm>
          <a:prstGeom prst="rect">
            <a:avLst/>
          </a:prstGeom>
          <a:noFill/>
        </p:spPr>
        <p:txBody>
          <a:bodyPr wrap="square" rtlCol="0">
            <a:spAutoFit/>
          </a:bodyPr>
          <a:lstStyle/>
          <a:p>
            <a:r>
              <a:rPr lang="en-US" sz="3197" dirty="0"/>
              <a:t>P processors</a:t>
            </a:r>
          </a:p>
        </p:txBody>
      </p:sp>
      <p:sp>
        <p:nvSpPr>
          <p:cNvPr id="66" name="TextBox 65">
            <a:extLst>
              <a:ext uri="{FF2B5EF4-FFF2-40B4-BE49-F238E27FC236}">
                <a16:creationId xmlns:a16="http://schemas.microsoft.com/office/drawing/2014/main" id="{6624F185-ED58-9A4B-AB04-99EF410CE60E}"/>
              </a:ext>
            </a:extLst>
          </p:cNvPr>
          <p:cNvSpPr txBox="1"/>
          <p:nvPr/>
        </p:nvSpPr>
        <p:spPr>
          <a:xfrm>
            <a:off x="2425723" y="4498781"/>
            <a:ext cx="1176147" cy="461345"/>
          </a:xfrm>
          <a:prstGeom prst="rect">
            <a:avLst/>
          </a:prstGeom>
          <a:noFill/>
        </p:spPr>
        <p:txBody>
          <a:bodyPr wrap="square" rtlCol="0">
            <a:spAutoFit/>
          </a:bodyPr>
          <a:lstStyle/>
          <a:p>
            <a:pPr algn="ctr"/>
            <a:r>
              <a:rPr lang="en-US" sz="2398" dirty="0">
                <a:solidFill>
                  <a:schemeClr val="bg1"/>
                </a:solidFill>
              </a:rPr>
              <a:t>[0…P)</a:t>
            </a:r>
          </a:p>
        </p:txBody>
      </p:sp>
      <p:sp>
        <p:nvSpPr>
          <p:cNvPr id="67" name="TextBox 66">
            <a:extLst>
              <a:ext uri="{FF2B5EF4-FFF2-40B4-BE49-F238E27FC236}">
                <a16:creationId xmlns:a16="http://schemas.microsoft.com/office/drawing/2014/main" id="{12E6BF70-A2CE-6A4F-A88E-841BBC2EE9F7}"/>
              </a:ext>
            </a:extLst>
          </p:cNvPr>
          <p:cNvSpPr txBox="1"/>
          <p:nvPr/>
        </p:nvSpPr>
        <p:spPr>
          <a:xfrm>
            <a:off x="1054341" y="4167347"/>
            <a:ext cx="1002163" cy="430567"/>
          </a:xfrm>
          <a:prstGeom prst="rect">
            <a:avLst/>
          </a:prstGeom>
          <a:noFill/>
        </p:spPr>
        <p:txBody>
          <a:bodyPr wrap="square" rtlCol="0">
            <a:spAutoFit/>
          </a:bodyPr>
          <a:lstStyle/>
          <a:p>
            <a:pPr algn="ctr"/>
            <a:r>
              <a:rPr lang="en-US" sz="2198" dirty="0">
                <a:solidFill>
                  <a:schemeClr val="bg1"/>
                </a:solidFill>
              </a:rPr>
              <a:t>[0..P)</a:t>
            </a:r>
          </a:p>
        </p:txBody>
      </p:sp>
      <p:sp>
        <p:nvSpPr>
          <p:cNvPr id="68" name="TextBox 67">
            <a:extLst>
              <a:ext uri="{FF2B5EF4-FFF2-40B4-BE49-F238E27FC236}">
                <a16:creationId xmlns:a16="http://schemas.microsoft.com/office/drawing/2014/main" id="{F2710A34-F237-E048-9B77-E89388F0D69D}"/>
              </a:ext>
            </a:extLst>
          </p:cNvPr>
          <p:cNvSpPr txBox="1"/>
          <p:nvPr/>
        </p:nvSpPr>
        <p:spPr>
          <a:xfrm>
            <a:off x="1054341" y="4921956"/>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69" name="TextBox 68">
            <a:extLst>
              <a:ext uri="{FF2B5EF4-FFF2-40B4-BE49-F238E27FC236}">
                <a16:creationId xmlns:a16="http://schemas.microsoft.com/office/drawing/2014/main" id="{132873DB-BB1F-A44F-B472-2F333EAAC366}"/>
              </a:ext>
            </a:extLst>
          </p:cNvPr>
          <p:cNvSpPr txBox="1"/>
          <p:nvPr/>
        </p:nvSpPr>
        <p:spPr>
          <a:xfrm>
            <a:off x="4227369" y="4173291"/>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71" name="TextBox 70">
            <a:extLst>
              <a:ext uri="{FF2B5EF4-FFF2-40B4-BE49-F238E27FC236}">
                <a16:creationId xmlns:a16="http://schemas.microsoft.com/office/drawing/2014/main" id="{B4F7093B-09E9-3C44-8363-06D7D68230E6}"/>
              </a:ext>
            </a:extLst>
          </p:cNvPr>
          <p:cNvSpPr txBox="1"/>
          <p:nvPr/>
        </p:nvSpPr>
        <p:spPr>
          <a:xfrm>
            <a:off x="4241006" y="4908772"/>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72" name="Rectangle 71">
            <a:extLst>
              <a:ext uri="{FF2B5EF4-FFF2-40B4-BE49-F238E27FC236}">
                <a16:creationId xmlns:a16="http://schemas.microsoft.com/office/drawing/2014/main" id="{465B4E71-3F79-1E46-83EF-06C2F8A12325}"/>
              </a:ext>
            </a:extLst>
          </p:cNvPr>
          <p:cNvSpPr/>
          <p:nvPr/>
        </p:nvSpPr>
        <p:spPr>
          <a:xfrm>
            <a:off x="6904495" y="3461106"/>
            <a:ext cx="811132" cy="7253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98"/>
          </a:p>
        </p:txBody>
      </p:sp>
      <p:sp>
        <p:nvSpPr>
          <p:cNvPr id="73" name="Rectangle 72">
            <a:extLst>
              <a:ext uri="{FF2B5EF4-FFF2-40B4-BE49-F238E27FC236}">
                <a16:creationId xmlns:a16="http://schemas.microsoft.com/office/drawing/2014/main" id="{4EFB575E-85EC-A148-94B5-DE40595F7A6D}"/>
              </a:ext>
            </a:extLst>
          </p:cNvPr>
          <p:cNvSpPr/>
          <p:nvPr/>
        </p:nvSpPr>
        <p:spPr>
          <a:xfrm>
            <a:off x="6904495" y="5220678"/>
            <a:ext cx="811132" cy="7253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98"/>
          </a:p>
        </p:txBody>
      </p:sp>
      <p:sp>
        <p:nvSpPr>
          <p:cNvPr id="74" name="Rectangle 73">
            <a:extLst>
              <a:ext uri="{FF2B5EF4-FFF2-40B4-BE49-F238E27FC236}">
                <a16:creationId xmlns:a16="http://schemas.microsoft.com/office/drawing/2014/main" id="{B8533B3F-EC00-534A-ADE4-C61843252610}"/>
              </a:ext>
            </a:extLst>
          </p:cNvPr>
          <p:cNvSpPr/>
          <p:nvPr/>
        </p:nvSpPr>
        <p:spPr>
          <a:xfrm>
            <a:off x="10414092" y="3461106"/>
            <a:ext cx="1290840" cy="7253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98"/>
          </a:p>
        </p:txBody>
      </p:sp>
      <p:sp>
        <p:nvSpPr>
          <p:cNvPr id="75" name="Rectangle 74">
            <a:extLst>
              <a:ext uri="{FF2B5EF4-FFF2-40B4-BE49-F238E27FC236}">
                <a16:creationId xmlns:a16="http://schemas.microsoft.com/office/drawing/2014/main" id="{E0E481E0-6E41-5845-8467-E67B0E762ED3}"/>
              </a:ext>
            </a:extLst>
          </p:cNvPr>
          <p:cNvSpPr/>
          <p:nvPr/>
        </p:nvSpPr>
        <p:spPr>
          <a:xfrm>
            <a:off x="10414092" y="5220678"/>
            <a:ext cx="1290840" cy="7253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98"/>
          </a:p>
        </p:txBody>
      </p:sp>
      <p:cxnSp>
        <p:nvCxnSpPr>
          <p:cNvPr id="76" name="Straight Connector 75">
            <a:extLst>
              <a:ext uri="{FF2B5EF4-FFF2-40B4-BE49-F238E27FC236}">
                <a16:creationId xmlns:a16="http://schemas.microsoft.com/office/drawing/2014/main" id="{6C452D3C-824B-E14B-B4B9-631F38D53CE8}"/>
              </a:ext>
            </a:extLst>
          </p:cNvPr>
          <p:cNvCxnSpPr>
            <a:cxnSpLocks/>
          </p:cNvCxnSpPr>
          <p:nvPr/>
        </p:nvCxnSpPr>
        <p:spPr>
          <a:xfrm>
            <a:off x="10414092" y="3453970"/>
            <a:ext cx="1307764" cy="0"/>
          </a:xfrm>
          <a:prstGeom prst="line">
            <a:avLst/>
          </a:prstGeom>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E2F65F77-701C-1343-8C3A-A8A51F41CE2D}"/>
              </a:ext>
            </a:extLst>
          </p:cNvPr>
          <p:cNvSpPr txBox="1"/>
          <p:nvPr/>
        </p:nvSpPr>
        <p:spPr>
          <a:xfrm>
            <a:off x="8539099" y="3252272"/>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92" name="TextBox 91">
            <a:extLst>
              <a:ext uri="{FF2B5EF4-FFF2-40B4-BE49-F238E27FC236}">
                <a16:creationId xmlns:a16="http://schemas.microsoft.com/office/drawing/2014/main" id="{FF2CBDF9-A477-094D-8B9E-BB7F523CAC7F}"/>
              </a:ext>
            </a:extLst>
          </p:cNvPr>
          <p:cNvSpPr txBox="1"/>
          <p:nvPr/>
        </p:nvSpPr>
        <p:spPr>
          <a:xfrm>
            <a:off x="10558430" y="2878054"/>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94" name="TextBox 93">
            <a:extLst>
              <a:ext uri="{FF2B5EF4-FFF2-40B4-BE49-F238E27FC236}">
                <a16:creationId xmlns:a16="http://schemas.microsoft.com/office/drawing/2014/main" id="{C8145DB4-B474-B34E-89F9-FA7D6D5486A0}"/>
              </a:ext>
            </a:extLst>
          </p:cNvPr>
          <p:cNvSpPr txBox="1"/>
          <p:nvPr/>
        </p:nvSpPr>
        <p:spPr>
          <a:xfrm>
            <a:off x="8511304" y="5752498"/>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95" name="TextBox 94">
            <a:extLst>
              <a:ext uri="{FF2B5EF4-FFF2-40B4-BE49-F238E27FC236}">
                <a16:creationId xmlns:a16="http://schemas.microsoft.com/office/drawing/2014/main" id="{EB523353-1051-E142-9E9F-7126E20ACBA9}"/>
              </a:ext>
            </a:extLst>
          </p:cNvPr>
          <p:cNvSpPr txBox="1"/>
          <p:nvPr/>
        </p:nvSpPr>
        <p:spPr>
          <a:xfrm>
            <a:off x="10566892" y="6118111"/>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2" name="Rectangle 1">
            <a:extLst>
              <a:ext uri="{FF2B5EF4-FFF2-40B4-BE49-F238E27FC236}">
                <a16:creationId xmlns:a16="http://schemas.microsoft.com/office/drawing/2014/main" id="{05869F87-37E9-1C48-AE61-D5BA8B6C350A}"/>
              </a:ext>
            </a:extLst>
          </p:cNvPr>
          <p:cNvSpPr/>
          <p:nvPr/>
        </p:nvSpPr>
        <p:spPr>
          <a:xfrm>
            <a:off x="6948848" y="2769129"/>
            <a:ext cx="147863" cy="6237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1" name="Rectangle 40">
            <a:extLst>
              <a:ext uri="{FF2B5EF4-FFF2-40B4-BE49-F238E27FC236}">
                <a16:creationId xmlns:a16="http://schemas.microsoft.com/office/drawing/2014/main" id="{6389F321-B134-6740-B743-3EC624B8DCD8}"/>
              </a:ext>
            </a:extLst>
          </p:cNvPr>
          <p:cNvSpPr/>
          <p:nvPr/>
        </p:nvSpPr>
        <p:spPr>
          <a:xfrm>
            <a:off x="6948849" y="6040293"/>
            <a:ext cx="147862" cy="62371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9" name="Rectangle 8">
            <a:extLst>
              <a:ext uri="{FF2B5EF4-FFF2-40B4-BE49-F238E27FC236}">
                <a16:creationId xmlns:a16="http://schemas.microsoft.com/office/drawing/2014/main" id="{1C9CB35E-F628-954F-98BE-456F5AB4826E}"/>
              </a:ext>
            </a:extLst>
          </p:cNvPr>
          <p:cNvSpPr/>
          <p:nvPr/>
        </p:nvSpPr>
        <p:spPr>
          <a:xfrm>
            <a:off x="2751041" y="6543285"/>
            <a:ext cx="1584975" cy="15130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6" name="Rectangle 45">
            <a:extLst>
              <a:ext uri="{FF2B5EF4-FFF2-40B4-BE49-F238E27FC236}">
                <a16:creationId xmlns:a16="http://schemas.microsoft.com/office/drawing/2014/main" id="{4A1794CA-79B7-2B45-9E42-1485348C53BD}"/>
              </a:ext>
            </a:extLst>
          </p:cNvPr>
          <p:cNvSpPr/>
          <p:nvPr/>
        </p:nvSpPr>
        <p:spPr>
          <a:xfrm>
            <a:off x="4456391" y="6543285"/>
            <a:ext cx="1584975" cy="15130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12" name="Frame 11">
            <a:extLst>
              <a:ext uri="{FF2B5EF4-FFF2-40B4-BE49-F238E27FC236}">
                <a16:creationId xmlns:a16="http://schemas.microsoft.com/office/drawing/2014/main" id="{027EC5D1-D51F-DD40-B250-15A3D179C4A2}"/>
              </a:ext>
            </a:extLst>
          </p:cNvPr>
          <p:cNvSpPr/>
          <p:nvPr/>
        </p:nvSpPr>
        <p:spPr>
          <a:xfrm>
            <a:off x="2631968" y="6425232"/>
            <a:ext cx="3524717" cy="391326"/>
          </a:xfrm>
          <a:prstGeom prst="frame">
            <a:avLst>
              <a:gd name="adj1" fmla="val 82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sp>
        <p:nvSpPr>
          <p:cNvPr id="14" name="TextBox 13">
            <a:extLst>
              <a:ext uri="{FF2B5EF4-FFF2-40B4-BE49-F238E27FC236}">
                <a16:creationId xmlns:a16="http://schemas.microsoft.com/office/drawing/2014/main" id="{4A151124-2B3D-684B-8B28-0D79C93044DA}"/>
              </a:ext>
            </a:extLst>
          </p:cNvPr>
          <p:cNvSpPr txBox="1"/>
          <p:nvPr/>
        </p:nvSpPr>
        <p:spPr>
          <a:xfrm>
            <a:off x="1085722" y="6152085"/>
            <a:ext cx="1577734" cy="645658"/>
          </a:xfrm>
          <a:prstGeom prst="rect">
            <a:avLst/>
          </a:prstGeom>
          <a:noFill/>
        </p:spPr>
        <p:txBody>
          <a:bodyPr wrap="square" rtlCol="0">
            <a:spAutoFit/>
          </a:bodyPr>
          <a:lstStyle/>
          <a:p>
            <a:r>
              <a:rPr lang="en-US" sz="1798" b="1" dirty="0"/>
              <a:t>Locally:</a:t>
            </a:r>
          </a:p>
          <a:p>
            <a:r>
              <a:rPr lang="en-US" sz="1798" dirty="0"/>
              <a:t>processor 0</a:t>
            </a:r>
          </a:p>
        </p:txBody>
      </p:sp>
      <p:sp>
        <p:nvSpPr>
          <p:cNvPr id="16" name="Down Arrow 15">
            <a:extLst>
              <a:ext uri="{FF2B5EF4-FFF2-40B4-BE49-F238E27FC236}">
                <a16:creationId xmlns:a16="http://schemas.microsoft.com/office/drawing/2014/main" id="{0E8D705A-719A-EB4F-A10D-E223A32FA0B4}"/>
              </a:ext>
            </a:extLst>
          </p:cNvPr>
          <p:cNvSpPr/>
          <p:nvPr/>
        </p:nvSpPr>
        <p:spPr>
          <a:xfrm>
            <a:off x="2519852" y="5790098"/>
            <a:ext cx="231189" cy="534015"/>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9" name="Down Arrow 48">
            <a:extLst>
              <a:ext uri="{FF2B5EF4-FFF2-40B4-BE49-F238E27FC236}">
                <a16:creationId xmlns:a16="http://schemas.microsoft.com/office/drawing/2014/main" id="{CF55336E-74DB-2C46-AAF5-CF6F85FD7563}"/>
              </a:ext>
            </a:extLst>
          </p:cNvPr>
          <p:cNvSpPr/>
          <p:nvPr/>
        </p:nvSpPr>
        <p:spPr>
          <a:xfrm>
            <a:off x="4376267" y="5790098"/>
            <a:ext cx="231189" cy="534015"/>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17" name="TextBox 16">
            <a:extLst>
              <a:ext uri="{FF2B5EF4-FFF2-40B4-BE49-F238E27FC236}">
                <a16:creationId xmlns:a16="http://schemas.microsoft.com/office/drawing/2014/main" id="{C70D47A2-AC6C-3444-97AD-68167FC3B702}"/>
              </a:ext>
            </a:extLst>
          </p:cNvPr>
          <p:cNvSpPr txBox="1"/>
          <p:nvPr/>
        </p:nvSpPr>
        <p:spPr>
          <a:xfrm>
            <a:off x="1085722" y="7047725"/>
            <a:ext cx="5363593" cy="368947"/>
          </a:xfrm>
          <a:prstGeom prst="rect">
            <a:avLst/>
          </a:prstGeom>
          <a:noFill/>
        </p:spPr>
        <p:txBody>
          <a:bodyPr wrap="square" rtlCol="0">
            <a:spAutoFit/>
          </a:bodyPr>
          <a:lstStyle/>
          <a:p>
            <a:r>
              <a:rPr lang="en-US" sz="1798" b="1" dirty="0"/>
              <a:t>no communication, just moving pointers!</a:t>
            </a:r>
          </a:p>
        </p:txBody>
      </p:sp>
      <p:sp>
        <p:nvSpPr>
          <p:cNvPr id="3" name="Footer Placeholder 2">
            <a:extLst>
              <a:ext uri="{FF2B5EF4-FFF2-40B4-BE49-F238E27FC236}">
                <a16:creationId xmlns:a16="http://schemas.microsoft.com/office/drawing/2014/main" id="{07AB30D0-D22B-1C4A-BB26-CD91DF5F6C7D}"/>
              </a:ext>
            </a:extLst>
          </p:cNvPr>
          <p:cNvSpPr>
            <a:spLocks noGrp="1"/>
          </p:cNvSpPr>
          <p:nvPr>
            <p:ph type="ftr" sz="quarter" idx="11"/>
          </p:nvPr>
        </p:nvSpPr>
        <p:spPr/>
        <p:txBody>
          <a:bodyPr/>
          <a:lstStyle/>
          <a:p>
            <a:r>
              <a:rPr lang="en-US"/>
              <a:t>marko.kabic@cscs.ch</a:t>
            </a:r>
          </a:p>
        </p:txBody>
      </p:sp>
      <p:sp>
        <p:nvSpPr>
          <p:cNvPr id="11" name="Slide Number Placeholder 10">
            <a:extLst>
              <a:ext uri="{FF2B5EF4-FFF2-40B4-BE49-F238E27FC236}">
                <a16:creationId xmlns:a16="http://schemas.microsoft.com/office/drawing/2014/main" id="{D3EE26EF-C79A-0A42-BB03-3D27D0D40081}"/>
              </a:ext>
            </a:extLst>
          </p:cNvPr>
          <p:cNvSpPr>
            <a:spLocks noGrp="1"/>
          </p:cNvSpPr>
          <p:nvPr>
            <p:ph type="sldNum" sz="quarter" idx="12"/>
          </p:nvPr>
        </p:nvSpPr>
        <p:spPr/>
        <p:txBody>
          <a:bodyPr/>
          <a:lstStyle/>
          <a:p>
            <a:fld id="{4A5344C5-7DAB-824D-91C8-42259927765F}" type="slidenum">
              <a:rPr lang="en-US" smtClean="0"/>
              <a:t>4</a:t>
            </a:fld>
            <a:endParaRPr lang="en-US"/>
          </a:p>
        </p:txBody>
      </p:sp>
    </p:spTree>
    <p:extLst>
      <p:ext uri="{BB962C8B-B14F-4D97-AF65-F5344CB8AC3E}">
        <p14:creationId xmlns:p14="http://schemas.microsoft.com/office/powerpoint/2010/main" val="313876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DE67CE38-9EE4-AE49-AD08-75EB14EDDE1A}"/>
              </a:ext>
            </a:extLst>
          </p:cNvPr>
          <p:cNvSpPr/>
          <p:nvPr/>
        </p:nvSpPr>
        <p:spPr>
          <a:xfrm>
            <a:off x="8257998" y="5028836"/>
            <a:ext cx="2573559" cy="123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0" name="Rectangle 79">
            <a:extLst>
              <a:ext uri="{FF2B5EF4-FFF2-40B4-BE49-F238E27FC236}">
                <a16:creationId xmlns:a16="http://schemas.microsoft.com/office/drawing/2014/main" id="{ACAF5E4D-B92A-D34A-B707-91CA2106345F}"/>
              </a:ext>
            </a:extLst>
          </p:cNvPr>
          <p:cNvSpPr/>
          <p:nvPr/>
        </p:nvSpPr>
        <p:spPr>
          <a:xfrm>
            <a:off x="8298458" y="5075322"/>
            <a:ext cx="476263" cy="11579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0</a:t>
            </a:r>
          </a:p>
        </p:txBody>
      </p:sp>
      <p:sp>
        <p:nvSpPr>
          <p:cNvPr id="81" name="Rectangle 80">
            <a:extLst>
              <a:ext uri="{FF2B5EF4-FFF2-40B4-BE49-F238E27FC236}">
                <a16:creationId xmlns:a16="http://schemas.microsoft.com/office/drawing/2014/main" id="{6345E57B-0376-7C4D-A3F1-139F7A5F3AB5}"/>
              </a:ext>
            </a:extLst>
          </p:cNvPr>
          <p:cNvSpPr/>
          <p:nvPr/>
        </p:nvSpPr>
        <p:spPr>
          <a:xfrm>
            <a:off x="8846331" y="5075322"/>
            <a:ext cx="526694" cy="11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0</a:t>
            </a:r>
          </a:p>
        </p:txBody>
      </p:sp>
      <p:sp>
        <p:nvSpPr>
          <p:cNvPr id="4" name="Rectangle 3">
            <a:extLst>
              <a:ext uri="{FF2B5EF4-FFF2-40B4-BE49-F238E27FC236}">
                <a16:creationId xmlns:a16="http://schemas.microsoft.com/office/drawing/2014/main" id="{898F076F-D8FA-AF4F-94DA-6A442CD07492}"/>
              </a:ext>
            </a:extLst>
          </p:cNvPr>
          <p:cNvSpPr/>
          <p:nvPr/>
        </p:nvSpPr>
        <p:spPr>
          <a:xfrm>
            <a:off x="1086544" y="3649581"/>
            <a:ext cx="897743" cy="150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 name="Rectangle 4">
            <a:extLst>
              <a:ext uri="{FF2B5EF4-FFF2-40B4-BE49-F238E27FC236}">
                <a16:creationId xmlns:a16="http://schemas.microsoft.com/office/drawing/2014/main" id="{C992E77B-FCE4-C647-BB07-E98FC86F439A}"/>
              </a:ext>
            </a:extLst>
          </p:cNvPr>
          <p:cNvSpPr/>
          <p:nvPr/>
        </p:nvSpPr>
        <p:spPr>
          <a:xfrm>
            <a:off x="2460989" y="4077423"/>
            <a:ext cx="1083371" cy="661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 name="Rectangle 5">
            <a:extLst>
              <a:ext uri="{FF2B5EF4-FFF2-40B4-BE49-F238E27FC236}">
                <a16:creationId xmlns:a16="http://schemas.microsoft.com/office/drawing/2014/main" id="{F168A618-84BE-F547-87DC-6D16DA6997B6}"/>
              </a:ext>
            </a:extLst>
          </p:cNvPr>
          <p:cNvSpPr/>
          <p:nvPr/>
        </p:nvSpPr>
        <p:spPr>
          <a:xfrm>
            <a:off x="4168887" y="3649581"/>
            <a:ext cx="1307764" cy="149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7" name="Multiply 6">
            <a:extLst>
              <a:ext uri="{FF2B5EF4-FFF2-40B4-BE49-F238E27FC236}">
                <a16:creationId xmlns:a16="http://schemas.microsoft.com/office/drawing/2014/main" id="{09832741-EB67-DF4A-AC01-C22F52579C1B}"/>
              </a:ext>
            </a:extLst>
          </p:cNvPr>
          <p:cNvSpPr/>
          <p:nvPr/>
        </p:nvSpPr>
        <p:spPr>
          <a:xfrm>
            <a:off x="2131000" y="4306578"/>
            <a:ext cx="254337" cy="2031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 name="Equal 7">
            <a:extLst>
              <a:ext uri="{FF2B5EF4-FFF2-40B4-BE49-F238E27FC236}">
                <a16:creationId xmlns:a16="http://schemas.microsoft.com/office/drawing/2014/main" id="{106103A2-BCEB-DD47-9940-CF4D99382D0F}"/>
              </a:ext>
            </a:extLst>
          </p:cNvPr>
          <p:cNvSpPr/>
          <p:nvPr/>
        </p:nvSpPr>
        <p:spPr>
          <a:xfrm>
            <a:off x="3695999" y="4306578"/>
            <a:ext cx="257492" cy="203154"/>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cxnSp>
        <p:nvCxnSpPr>
          <p:cNvPr id="10" name="Straight Connector 9">
            <a:extLst>
              <a:ext uri="{FF2B5EF4-FFF2-40B4-BE49-F238E27FC236}">
                <a16:creationId xmlns:a16="http://schemas.microsoft.com/office/drawing/2014/main" id="{C99DB557-82C8-184C-8E61-5A6B83AF5D59}"/>
              </a:ext>
            </a:extLst>
          </p:cNvPr>
          <p:cNvCxnSpPr>
            <a:cxnSpLocks/>
            <a:stCxn id="4" idx="1"/>
            <a:endCxn id="4" idx="3"/>
          </p:cNvCxnSpPr>
          <p:nvPr/>
        </p:nvCxnSpPr>
        <p:spPr>
          <a:xfrm>
            <a:off x="1086544" y="4399581"/>
            <a:ext cx="897743" cy="0"/>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9542D507-6EC7-9343-B147-BA2F8064E691}"/>
              </a:ext>
            </a:extLst>
          </p:cNvPr>
          <p:cNvCxnSpPr>
            <a:cxnSpLocks/>
          </p:cNvCxnSpPr>
          <p:nvPr/>
        </p:nvCxnSpPr>
        <p:spPr>
          <a:xfrm>
            <a:off x="4168887" y="4420092"/>
            <a:ext cx="1307764"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7BF2A3CA-70B5-1C48-AD82-842B5E6CA687}"/>
              </a:ext>
            </a:extLst>
          </p:cNvPr>
          <p:cNvCxnSpPr>
            <a:cxnSpLocks/>
          </p:cNvCxnSpPr>
          <p:nvPr/>
        </p:nvCxnSpPr>
        <p:spPr>
          <a:xfrm>
            <a:off x="431350" y="1891940"/>
            <a:ext cx="11316600" cy="0"/>
          </a:xfrm>
          <a:prstGeom prst="line">
            <a:avLst/>
          </a:prstGeom>
          <a:ln w="38100">
            <a:solidFill>
              <a:schemeClr val="tx1"/>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5" name="Titel 1">
            <a:extLst>
              <a:ext uri="{FF2B5EF4-FFF2-40B4-BE49-F238E27FC236}">
                <a16:creationId xmlns:a16="http://schemas.microsoft.com/office/drawing/2014/main" id="{41A0A652-2482-3747-9EB3-A13BDA6C9BB3}"/>
              </a:ext>
            </a:extLst>
          </p:cNvPr>
          <p:cNvSpPr txBox="1">
            <a:spLocks/>
          </p:cNvSpPr>
          <p:nvPr/>
        </p:nvSpPr>
        <p:spPr>
          <a:xfrm>
            <a:off x="419482" y="922144"/>
            <a:ext cx="11316600" cy="861114"/>
          </a:xfrm>
          <a:prstGeom prst="rect">
            <a:avLst/>
          </a:prstGeom>
        </p:spPr>
        <p:txBody>
          <a:bodyPr vert="horz" lIns="0" tIns="45672" rIns="0" bIns="71925" rtlCol="0" anchor="b" anchorCtr="0">
            <a:norm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3197" dirty="0"/>
              <a:t>Parallel Step: Closer Look</a:t>
            </a:r>
          </a:p>
        </p:txBody>
      </p:sp>
      <p:sp>
        <p:nvSpPr>
          <p:cNvPr id="52" name="Rectangle 51">
            <a:extLst>
              <a:ext uri="{FF2B5EF4-FFF2-40B4-BE49-F238E27FC236}">
                <a16:creationId xmlns:a16="http://schemas.microsoft.com/office/drawing/2014/main" id="{7D56B3C4-5E30-2746-8ADC-9286266AEEB8}"/>
              </a:ext>
            </a:extLst>
          </p:cNvPr>
          <p:cNvSpPr/>
          <p:nvPr/>
        </p:nvSpPr>
        <p:spPr>
          <a:xfrm>
            <a:off x="7839292" y="2790929"/>
            <a:ext cx="2573559" cy="123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5" name="TextBox 64">
            <a:extLst>
              <a:ext uri="{FF2B5EF4-FFF2-40B4-BE49-F238E27FC236}">
                <a16:creationId xmlns:a16="http://schemas.microsoft.com/office/drawing/2014/main" id="{000EAC31-3592-7C4A-836D-987CDF2501A7}"/>
              </a:ext>
            </a:extLst>
          </p:cNvPr>
          <p:cNvSpPr txBox="1"/>
          <p:nvPr/>
        </p:nvSpPr>
        <p:spPr>
          <a:xfrm>
            <a:off x="2046179" y="2829340"/>
            <a:ext cx="3018284" cy="584166"/>
          </a:xfrm>
          <a:prstGeom prst="rect">
            <a:avLst/>
          </a:prstGeom>
          <a:noFill/>
        </p:spPr>
        <p:txBody>
          <a:bodyPr wrap="square" rtlCol="0">
            <a:spAutoFit/>
          </a:bodyPr>
          <a:lstStyle/>
          <a:p>
            <a:r>
              <a:rPr lang="en-US" sz="3197" dirty="0"/>
              <a:t>P processors</a:t>
            </a:r>
          </a:p>
        </p:txBody>
      </p:sp>
      <p:sp>
        <p:nvSpPr>
          <p:cNvPr id="66" name="TextBox 65">
            <a:extLst>
              <a:ext uri="{FF2B5EF4-FFF2-40B4-BE49-F238E27FC236}">
                <a16:creationId xmlns:a16="http://schemas.microsoft.com/office/drawing/2014/main" id="{6624F185-ED58-9A4B-AB04-99EF410CE60E}"/>
              </a:ext>
            </a:extLst>
          </p:cNvPr>
          <p:cNvSpPr txBox="1"/>
          <p:nvPr/>
        </p:nvSpPr>
        <p:spPr>
          <a:xfrm>
            <a:off x="2425723" y="4162606"/>
            <a:ext cx="1176147" cy="461345"/>
          </a:xfrm>
          <a:prstGeom prst="rect">
            <a:avLst/>
          </a:prstGeom>
          <a:noFill/>
        </p:spPr>
        <p:txBody>
          <a:bodyPr wrap="square" rtlCol="0">
            <a:spAutoFit/>
          </a:bodyPr>
          <a:lstStyle/>
          <a:p>
            <a:pPr algn="ctr"/>
            <a:r>
              <a:rPr lang="en-US" sz="2398" dirty="0">
                <a:solidFill>
                  <a:schemeClr val="bg1"/>
                </a:solidFill>
              </a:rPr>
              <a:t>[0…P)</a:t>
            </a:r>
          </a:p>
        </p:txBody>
      </p:sp>
      <p:sp>
        <p:nvSpPr>
          <p:cNvPr id="67" name="TextBox 66">
            <a:extLst>
              <a:ext uri="{FF2B5EF4-FFF2-40B4-BE49-F238E27FC236}">
                <a16:creationId xmlns:a16="http://schemas.microsoft.com/office/drawing/2014/main" id="{12E6BF70-A2CE-6A4F-A88E-841BBC2EE9F7}"/>
              </a:ext>
            </a:extLst>
          </p:cNvPr>
          <p:cNvSpPr txBox="1"/>
          <p:nvPr/>
        </p:nvSpPr>
        <p:spPr>
          <a:xfrm>
            <a:off x="1054341" y="3831172"/>
            <a:ext cx="1002163" cy="430567"/>
          </a:xfrm>
          <a:prstGeom prst="rect">
            <a:avLst/>
          </a:prstGeom>
          <a:noFill/>
        </p:spPr>
        <p:txBody>
          <a:bodyPr wrap="square" rtlCol="0">
            <a:spAutoFit/>
          </a:bodyPr>
          <a:lstStyle/>
          <a:p>
            <a:pPr algn="ctr"/>
            <a:r>
              <a:rPr lang="en-US" sz="2198" dirty="0">
                <a:solidFill>
                  <a:schemeClr val="bg1"/>
                </a:solidFill>
              </a:rPr>
              <a:t>[0..P)</a:t>
            </a:r>
          </a:p>
        </p:txBody>
      </p:sp>
      <p:sp>
        <p:nvSpPr>
          <p:cNvPr id="68" name="TextBox 67">
            <a:extLst>
              <a:ext uri="{FF2B5EF4-FFF2-40B4-BE49-F238E27FC236}">
                <a16:creationId xmlns:a16="http://schemas.microsoft.com/office/drawing/2014/main" id="{F2710A34-F237-E048-9B77-E89388F0D69D}"/>
              </a:ext>
            </a:extLst>
          </p:cNvPr>
          <p:cNvSpPr txBox="1"/>
          <p:nvPr/>
        </p:nvSpPr>
        <p:spPr>
          <a:xfrm>
            <a:off x="1054341" y="4585781"/>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69" name="TextBox 68">
            <a:extLst>
              <a:ext uri="{FF2B5EF4-FFF2-40B4-BE49-F238E27FC236}">
                <a16:creationId xmlns:a16="http://schemas.microsoft.com/office/drawing/2014/main" id="{132873DB-BB1F-A44F-B472-2F333EAAC366}"/>
              </a:ext>
            </a:extLst>
          </p:cNvPr>
          <p:cNvSpPr txBox="1"/>
          <p:nvPr/>
        </p:nvSpPr>
        <p:spPr>
          <a:xfrm>
            <a:off x="4308051" y="3837116"/>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71" name="TextBox 70">
            <a:extLst>
              <a:ext uri="{FF2B5EF4-FFF2-40B4-BE49-F238E27FC236}">
                <a16:creationId xmlns:a16="http://schemas.microsoft.com/office/drawing/2014/main" id="{B4F7093B-09E9-3C44-8363-06D7D68230E6}"/>
              </a:ext>
            </a:extLst>
          </p:cNvPr>
          <p:cNvSpPr txBox="1"/>
          <p:nvPr/>
        </p:nvSpPr>
        <p:spPr>
          <a:xfrm>
            <a:off x="4321688" y="4572597"/>
            <a:ext cx="1002163" cy="430438"/>
          </a:xfrm>
          <a:prstGeom prst="rect">
            <a:avLst/>
          </a:prstGeom>
          <a:noFill/>
        </p:spPr>
        <p:txBody>
          <a:bodyPr wrap="square" rtlCol="0">
            <a:spAutoFit/>
          </a:bodyPr>
          <a:lstStyle/>
          <a:p>
            <a:pPr algn="ctr"/>
            <a:r>
              <a:rPr lang="en-US" sz="2198" dirty="0">
                <a:solidFill>
                  <a:schemeClr val="bg1"/>
                </a:solidFill>
              </a:rPr>
              <a:t>[0..P)</a:t>
            </a:r>
          </a:p>
        </p:txBody>
      </p:sp>
      <p:sp>
        <p:nvSpPr>
          <p:cNvPr id="2" name="Rectangle 1">
            <a:extLst>
              <a:ext uri="{FF2B5EF4-FFF2-40B4-BE49-F238E27FC236}">
                <a16:creationId xmlns:a16="http://schemas.microsoft.com/office/drawing/2014/main" id="{05869F87-37E9-1C48-AE61-D5BA8B6C350A}"/>
              </a:ext>
            </a:extLst>
          </p:cNvPr>
          <p:cNvSpPr/>
          <p:nvPr/>
        </p:nvSpPr>
        <p:spPr>
          <a:xfrm>
            <a:off x="7903626" y="2838073"/>
            <a:ext cx="476263" cy="11579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0</a:t>
            </a:r>
          </a:p>
        </p:txBody>
      </p:sp>
      <p:sp>
        <p:nvSpPr>
          <p:cNvPr id="9" name="Rectangle 8">
            <a:extLst>
              <a:ext uri="{FF2B5EF4-FFF2-40B4-BE49-F238E27FC236}">
                <a16:creationId xmlns:a16="http://schemas.microsoft.com/office/drawing/2014/main" id="{1C9CB35E-F628-954F-98BE-456F5AB4826E}"/>
              </a:ext>
            </a:extLst>
          </p:cNvPr>
          <p:cNvSpPr/>
          <p:nvPr/>
        </p:nvSpPr>
        <p:spPr>
          <a:xfrm>
            <a:off x="2624006" y="6570625"/>
            <a:ext cx="1172658" cy="25301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6" name="Rectangle 45">
            <a:extLst>
              <a:ext uri="{FF2B5EF4-FFF2-40B4-BE49-F238E27FC236}">
                <a16:creationId xmlns:a16="http://schemas.microsoft.com/office/drawing/2014/main" id="{4A1794CA-79B7-2B45-9E42-1485348C53BD}"/>
              </a:ext>
            </a:extLst>
          </p:cNvPr>
          <p:cNvSpPr/>
          <p:nvPr/>
        </p:nvSpPr>
        <p:spPr>
          <a:xfrm>
            <a:off x="3296987" y="7239089"/>
            <a:ext cx="1680823" cy="2506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12" name="Frame 11">
            <a:extLst>
              <a:ext uri="{FF2B5EF4-FFF2-40B4-BE49-F238E27FC236}">
                <a16:creationId xmlns:a16="http://schemas.microsoft.com/office/drawing/2014/main" id="{027EC5D1-D51F-DD40-B250-15A3D179C4A2}"/>
              </a:ext>
            </a:extLst>
          </p:cNvPr>
          <p:cNvSpPr/>
          <p:nvPr/>
        </p:nvSpPr>
        <p:spPr>
          <a:xfrm>
            <a:off x="1944062" y="6508323"/>
            <a:ext cx="2574150" cy="394358"/>
          </a:xfrm>
          <a:prstGeom prst="frame">
            <a:avLst>
              <a:gd name="adj1" fmla="val 82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sp>
        <p:nvSpPr>
          <p:cNvPr id="14" name="TextBox 13">
            <a:extLst>
              <a:ext uri="{FF2B5EF4-FFF2-40B4-BE49-F238E27FC236}">
                <a16:creationId xmlns:a16="http://schemas.microsoft.com/office/drawing/2014/main" id="{4A151124-2B3D-684B-8B28-0D79C93044DA}"/>
              </a:ext>
            </a:extLst>
          </p:cNvPr>
          <p:cNvSpPr txBox="1"/>
          <p:nvPr/>
        </p:nvSpPr>
        <p:spPr>
          <a:xfrm>
            <a:off x="528055" y="5565566"/>
            <a:ext cx="1577734" cy="645658"/>
          </a:xfrm>
          <a:prstGeom prst="rect">
            <a:avLst/>
          </a:prstGeom>
          <a:noFill/>
        </p:spPr>
        <p:txBody>
          <a:bodyPr wrap="square" rtlCol="0">
            <a:spAutoFit/>
          </a:bodyPr>
          <a:lstStyle/>
          <a:p>
            <a:r>
              <a:rPr lang="en-US" sz="1798" b="1" dirty="0"/>
              <a:t>Locally:</a:t>
            </a:r>
          </a:p>
          <a:p>
            <a:r>
              <a:rPr lang="en-US" sz="1798" dirty="0"/>
              <a:t>processor 0</a:t>
            </a:r>
          </a:p>
        </p:txBody>
      </p:sp>
      <p:sp>
        <p:nvSpPr>
          <p:cNvPr id="3" name="Footer Placeholder 2">
            <a:extLst>
              <a:ext uri="{FF2B5EF4-FFF2-40B4-BE49-F238E27FC236}">
                <a16:creationId xmlns:a16="http://schemas.microsoft.com/office/drawing/2014/main" id="{07AB30D0-D22B-1C4A-BB26-CD91DF5F6C7D}"/>
              </a:ext>
            </a:extLst>
          </p:cNvPr>
          <p:cNvSpPr>
            <a:spLocks noGrp="1"/>
          </p:cNvSpPr>
          <p:nvPr>
            <p:ph type="ftr" sz="quarter" idx="11"/>
          </p:nvPr>
        </p:nvSpPr>
        <p:spPr/>
        <p:txBody>
          <a:bodyPr/>
          <a:lstStyle/>
          <a:p>
            <a:r>
              <a:rPr lang="en-US"/>
              <a:t>marko.kabic@cscs.ch</a:t>
            </a:r>
          </a:p>
        </p:txBody>
      </p:sp>
      <p:sp>
        <p:nvSpPr>
          <p:cNvPr id="11" name="Slide Number Placeholder 10">
            <a:extLst>
              <a:ext uri="{FF2B5EF4-FFF2-40B4-BE49-F238E27FC236}">
                <a16:creationId xmlns:a16="http://schemas.microsoft.com/office/drawing/2014/main" id="{D3EE26EF-C79A-0A42-BB03-3D27D0D40081}"/>
              </a:ext>
            </a:extLst>
          </p:cNvPr>
          <p:cNvSpPr>
            <a:spLocks noGrp="1"/>
          </p:cNvSpPr>
          <p:nvPr>
            <p:ph type="sldNum" sz="quarter" idx="12"/>
          </p:nvPr>
        </p:nvSpPr>
        <p:spPr/>
        <p:txBody>
          <a:bodyPr/>
          <a:lstStyle/>
          <a:p>
            <a:fld id="{4A5344C5-7DAB-824D-91C8-42259927765F}" type="slidenum">
              <a:rPr lang="en-US" smtClean="0"/>
              <a:t>5</a:t>
            </a:fld>
            <a:endParaRPr lang="en-US"/>
          </a:p>
        </p:txBody>
      </p:sp>
      <p:sp>
        <p:nvSpPr>
          <p:cNvPr id="18" name="Frame 17">
            <a:extLst>
              <a:ext uri="{FF2B5EF4-FFF2-40B4-BE49-F238E27FC236}">
                <a16:creationId xmlns:a16="http://schemas.microsoft.com/office/drawing/2014/main" id="{1D40EF30-9057-914F-AB88-927955F8289A}"/>
              </a:ext>
            </a:extLst>
          </p:cNvPr>
          <p:cNvSpPr/>
          <p:nvPr/>
        </p:nvSpPr>
        <p:spPr>
          <a:xfrm>
            <a:off x="6818533" y="2355332"/>
            <a:ext cx="5172765" cy="5061339"/>
          </a:xfrm>
          <a:prstGeom prst="frame">
            <a:avLst>
              <a:gd name="adj1" fmla="val 1235"/>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515805D0-DAD1-EF4D-A9E2-032E7DC11E6A}"/>
              </a:ext>
            </a:extLst>
          </p:cNvPr>
          <p:cNvCxnSpPr>
            <a:stCxn id="5" idx="0"/>
          </p:cNvCxnSpPr>
          <p:nvPr/>
        </p:nvCxnSpPr>
        <p:spPr>
          <a:xfrm flipV="1">
            <a:off x="3002675" y="2355333"/>
            <a:ext cx="3815858" cy="172209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C31C83A-1FD5-7447-BB65-58D79ABC24EC}"/>
              </a:ext>
            </a:extLst>
          </p:cNvPr>
          <p:cNvCxnSpPr>
            <a:cxnSpLocks/>
            <a:stCxn id="5" idx="2"/>
          </p:cNvCxnSpPr>
          <p:nvPr/>
        </p:nvCxnSpPr>
        <p:spPr>
          <a:xfrm>
            <a:off x="3002675" y="4738887"/>
            <a:ext cx="3815858" cy="267778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D57BF13-23D8-714E-B773-E0DA86B61D20}"/>
              </a:ext>
            </a:extLst>
          </p:cNvPr>
          <p:cNvSpPr/>
          <p:nvPr/>
        </p:nvSpPr>
        <p:spPr>
          <a:xfrm>
            <a:off x="8451499" y="2838073"/>
            <a:ext cx="526694" cy="11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P/2</a:t>
            </a:r>
          </a:p>
        </p:txBody>
      </p:sp>
      <p:sp>
        <p:nvSpPr>
          <p:cNvPr id="77" name="Rectangle 76">
            <a:extLst>
              <a:ext uri="{FF2B5EF4-FFF2-40B4-BE49-F238E27FC236}">
                <a16:creationId xmlns:a16="http://schemas.microsoft.com/office/drawing/2014/main" id="{FDEE03A4-2458-1742-AE8C-53D9F64F7425}"/>
              </a:ext>
            </a:extLst>
          </p:cNvPr>
          <p:cNvSpPr/>
          <p:nvPr/>
        </p:nvSpPr>
        <p:spPr>
          <a:xfrm>
            <a:off x="7517381" y="5927266"/>
            <a:ext cx="2573559" cy="123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2" name="Rectangle 81">
            <a:extLst>
              <a:ext uri="{FF2B5EF4-FFF2-40B4-BE49-F238E27FC236}">
                <a16:creationId xmlns:a16="http://schemas.microsoft.com/office/drawing/2014/main" id="{A1E4D410-F7BC-A248-8B3A-3B69ED6F3C67}"/>
              </a:ext>
            </a:extLst>
          </p:cNvPr>
          <p:cNvSpPr/>
          <p:nvPr/>
        </p:nvSpPr>
        <p:spPr>
          <a:xfrm>
            <a:off x="7565696" y="5980945"/>
            <a:ext cx="476263" cy="11579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P/2</a:t>
            </a:r>
          </a:p>
        </p:txBody>
      </p:sp>
      <p:sp>
        <p:nvSpPr>
          <p:cNvPr id="83" name="Rectangle 82">
            <a:extLst>
              <a:ext uri="{FF2B5EF4-FFF2-40B4-BE49-F238E27FC236}">
                <a16:creationId xmlns:a16="http://schemas.microsoft.com/office/drawing/2014/main" id="{06DD0AAB-1B59-614D-AC60-1C8DA19EFDAB}"/>
              </a:ext>
            </a:extLst>
          </p:cNvPr>
          <p:cNvSpPr/>
          <p:nvPr/>
        </p:nvSpPr>
        <p:spPr>
          <a:xfrm>
            <a:off x="8113569" y="5980945"/>
            <a:ext cx="526694" cy="11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8" dirty="0"/>
              <a:t>P/2</a:t>
            </a:r>
          </a:p>
        </p:txBody>
      </p:sp>
      <p:sp>
        <p:nvSpPr>
          <p:cNvPr id="27" name="Down Arrow 26">
            <a:extLst>
              <a:ext uri="{FF2B5EF4-FFF2-40B4-BE49-F238E27FC236}">
                <a16:creationId xmlns:a16="http://schemas.microsoft.com/office/drawing/2014/main" id="{9B8F8B94-4CDD-284B-BCF0-DF18BCD80393}"/>
              </a:ext>
            </a:extLst>
          </p:cNvPr>
          <p:cNvSpPr/>
          <p:nvPr/>
        </p:nvSpPr>
        <p:spPr>
          <a:xfrm>
            <a:off x="8755104" y="4226089"/>
            <a:ext cx="446178" cy="600293"/>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2749E20-D6D0-9D48-A912-72CD9F890D88}"/>
                  </a:ext>
                </a:extLst>
              </p:cNvPr>
              <p:cNvSpPr txBox="1"/>
              <p:nvPr/>
            </p:nvSpPr>
            <p:spPr>
              <a:xfrm>
                <a:off x="9373025" y="4209921"/>
                <a:ext cx="2796452" cy="64633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r>
                      <a:rPr lang="en-US" b="0" i="1" smtClean="0">
                        <a:latin typeface="Cambria Math" panose="02040503050406030204" pitchFamily="18" charset="0"/>
                      </a:rPr>
                      <m:t>/2</m:t>
                    </m:r>
                  </m:oMath>
                </a14:m>
                <a:r>
                  <a:rPr lang="en-US" dirty="0"/>
                  <a:t> </a:t>
                </a:r>
              </a:p>
              <a:p>
                <a:r>
                  <a:rPr lang="en-US" dirty="0"/>
                  <a:t>communication</a:t>
                </a:r>
              </a:p>
            </p:txBody>
          </p:sp>
        </mc:Choice>
        <mc:Fallback>
          <p:sp>
            <p:nvSpPr>
              <p:cNvPr id="28" name="TextBox 27">
                <a:extLst>
                  <a:ext uri="{FF2B5EF4-FFF2-40B4-BE49-F238E27FC236}">
                    <a16:creationId xmlns:a16="http://schemas.microsoft.com/office/drawing/2014/main" id="{72749E20-D6D0-9D48-A912-72CD9F890D88}"/>
                  </a:ext>
                </a:extLst>
              </p:cNvPr>
              <p:cNvSpPr txBox="1">
                <a:spLocks noRot="1" noChangeAspect="1" noMove="1" noResize="1" noEditPoints="1" noAdjustHandles="1" noChangeArrowheads="1" noChangeShapeType="1" noTextEdit="1"/>
              </p:cNvSpPr>
              <p:nvPr/>
            </p:nvSpPr>
            <p:spPr>
              <a:xfrm>
                <a:off x="9373025" y="4209921"/>
                <a:ext cx="2796452" cy="646331"/>
              </a:xfrm>
              <a:prstGeom prst="rect">
                <a:avLst/>
              </a:prstGeom>
              <a:blipFill>
                <a:blip r:embed="rId3"/>
                <a:stretch>
                  <a:fillRect l="-1810" b="-13462"/>
                </a:stretch>
              </a:blipFill>
            </p:spPr>
            <p:txBody>
              <a:bodyPr/>
              <a:lstStyle/>
              <a:p>
                <a:r>
                  <a:rPr lang="en-US">
                    <a:noFill/>
                  </a:rPr>
                  <a:t> </a:t>
                </a:r>
              </a:p>
            </p:txBody>
          </p:sp>
        </mc:Fallback>
      </mc:AlternateContent>
      <p:sp>
        <p:nvSpPr>
          <p:cNvPr id="84" name="Rectangle 83">
            <a:extLst>
              <a:ext uri="{FF2B5EF4-FFF2-40B4-BE49-F238E27FC236}">
                <a16:creationId xmlns:a16="http://schemas.microsoft.com/office/drawing/2014/main" id="{DE4283CB-6C01-974B-9935-EF71E3385199}"/>
              </a:ext>
            </a:extLst>
          </p:cNvPr>
          <p:cNvSpPr/>
          <p:nvPr/>
        </p:nvSpPr>
        <p:spPr>
          <a:xfrm>
            <a:off x="2051082" y="7229057"/>
            <a:ext cx="1172658" cy="2606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5" name="Frame 84">
            <a:extLst>
              <a:ext uri="{FF2B5EF4-FFF2-40B4-BE49-F238E27FC236}">
                <a16:creationId xmlns:a16="http://schemas.microsoft.com/office/drawing/2014/main" id="{FDE4E22A-1CD9-4B4D-9065-1FEEC53C1A84}"/>
              </a:ext>
            </a:extLst>
          </p:cNvPr>
          <p:cNvSpPr/>
          <p:nvPr/>
        </p:nvSpPr>
        <p:spPr>
          <a:xfrm>
            <a:off x="1949358" y="7169787"/>
            <a:ext cx="3524717" cy="391326"/>
          </a:xfrm>
          <a:prstGeom prst="frame">
            <a:avLst>
              <a:gd name="adj1" fmla="val 82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sp>
        <p:nvSpPr>
          <p:cNvPr id="29" name="TextBox 28">
            <a:extLst>
              <a:ext uri="{FF2B5EF4-FFF2-40B4-BE49-F238E27FC236}">
                <a16:creationId xmlns:a16="http://schemas.microsoft.com/office/drawing/2014/main" id="{0CC2DEAE-C8C1-FC4D-B46D-E40DD98A31F3}"/>
              </a:ext>
            </a:extLst>
          </p:cNvPr>
          <p:cNvSpPr txBox="1"/>
          <p:nvPr/>
        </p:nvSpPr>
        <p:spPr>
          <a:xfrm>
            <a:off x="501288" y="6506240"/>
            <a:ext cx="1450380" cy="369332"/>
          </a:xfrm>
          <a:prstGeom prst="rect">
            <a:avLst/>
          </a:prstGeom>
          <a:noFill/>
        </p:spPr>
        <p:txBody>
          <a:bodyPr wrap="square" rtlCol="0">
            <a:spAutoFit/>
          </a:bodyPr>
          <a:lstStyle/>
          <a:p>
            <a:r>
              <a:rPr lang="en-US" b="1" dirty="0"/>
              <a:t>send buffer</a:t>
            </a:r>
          </a:p>
        </p:txBody>
      </p:sp>
      <p:sp>
        <p:nvSpPr>
          <p:cNvPr id="86" name="TextBox 85">
            <a:extLst>
              <a:ext uri="{FF2B5EF4-FFF2-40B4-BE49-F238E27FC236}">
                <a16:creationId xmlns:a16="http://schemas.microsoft.com/office/drawing/2014/main" id="{8096C254-B565-814C-A59F-1692C9CE0019}"/>
              </a:ext>
            </a:extLst>
          </p:cNvPr>
          <p:cNvSpPr txBox="1"/>
          <p:nvPr/>
        </p:nvSpPr>
        <p:spPr>
          <a:xfrm>
            <a:off x="501731" y="7191781"/>
            <a:ext cx="1450380" cy="369332"/>
          </a:xfrm>
          <a:prstGeom prst="rect">
            <a:avLst/>
          </a:prstGeom>
          <a:noFill/>
        </p:spPr>
        <p:txBody>
          <a:bodyPr wrap="square" rtlCol="0">
            <a:spAutoFit/>
          </a:bodyPr>
          <a:lstStyle/>
          <a:p>
            <a:r>
              <a:rPr lang="en-US" b="1" dirty="0" err="1"/>
              <a:t>recv</a:t>
            </a:r>
            <a:r>
              <a:rPr lang="en-US" b="1" dirty="0"/>
              <a:t> buffer</a:t>
            </a:r>
          </a:p>
        </p:txBody>
      </p:sp>
      <p:sp>
        <p:nvSpPr>
          <p:cNvPr id="30" name="TextBox 29">
            <a:extLst>
              <a:ext uri="{FF2B5EF4-FFF2-40B4-BE49-F238E27FC236}">
                <a16:creationId xmlns:a16="http://schemas.microsoft.com/office/drawing/2014/main" id="{EB1F7831-F523-D746-84AB-2F727B0D6E6F}"/>
              </a:ext>
            </a:extLst>
          </p:cNvPr>
          <p:cNvSpPr txBox="1"/>
          <p:nvPr/>
        </p:nvSpPr>
        <p:spPr>
          <a:xfrm>
            <a:off x="2072689" y="6346353"/>
            <a:ext cx="577827" cy="523220"/>
          </a:xfrm>
          <a:prstGeom prst="rect">
            <a:avLst/>
          </a:prstGeom>
          <a:noFill/>
        </p:spPr>
        <p:txBody>
          <a:bodyPr wrap="square" rtlCol="0">
            <a:spAutoFit/>
          </a:bodyPr>
          <a:lstStyle/>
          <a:p>
            <a:r>
              <a:rPr lang="en-US" sz="2800" b="1" dirty="0"/>
              <a:t>…</a:t>
            </a:r>
          </a:p>
        </p:txBody>
      </p:sp>
      <p:sp>
        <p:nvSpPr>
          <p:cNvPr id="87" name="TextBox 86">
            <a:extLst>
              <a:ext uri="{FF2B5EF4-FFF2-40B4-BE49-F238E27FC236}">
                <a16:creationId xmlns:a16="http://schemas.microsoft.com/office/drawing/2014/main" id="{C634BA9C-01BD-8B40-81AE-E4DBD3E67F96}"/>
              </a:ext>
            </a:extLst>
          </p:cNvPr>
          <p:cNvSpPr txBox="1"/>
          <p:nvPr/>
        </p:nvSpPr>
        <p:spPr>
          <a:xfrm>
            <a:off x="3824745" y="6325443"/>
            <a:ext cx="577827" cy="523220"/>
          </a:xfrm>
          <a:prstGeom prst="rect">
            <a:avLst/>
          </a:prstGeom>
          <a:noFill/>
        </p:spPr>
        <p:txBody>
          <a:bodyPr wrap="square" rtlCol="0">
            <a:spAutoFit/>
          </a:bodyPr>
          <a:lstStyle/>
          <a:p>
            <a:r>
              <a:rPr lang="en-US" sz="2800" b="1" dirty="0"/>
              <a:t>…</a:t>
            </a:r>
          </a:p>
        </p:txBody>
      </p:sp>
      <p:cxnSp>
        <p:nvCxnSpPr>
          <p:cNvPr id="35" name="Straight Connector 34">
            <a:extLst>
              <a:ext uri="{FF2B5EF4-FFF2-40B4-BE49-F238E27FC236}">
                <a16:creationId xmlns:a16="http://schemas.microsoft.com/office/drawing/2014/main" id="{7AD7AFD1-4636-224E-AD38-C3BE1EA9A7C5}"/>
              </a:ext>
            </a:extLst>
          </p:cNvPr>
          <p:cNvCxnSpPr/>
          <p:nvPr/>
        </p:nvCxnSpPr>
        <p:spPr>
          <a:xfrm flipH="1">
            <a:off x="573892" y="6325443"/>
            <a:ext cx="3447745"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789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7BF2A3CA-70B5-1C48-AD82-842B5E6CA687}"/>
              </a:ext>
            </a:extLst>
          </p:cNvPr>
          <p:cNvCxnSpPr>
            <a:cxnSpLocks/>
          </p:cNvCxnSpPr>
          <p:nvPr/>
        </p:nvCxnSpPr>
        <p:spPr>
          <a:xfrm>
            <a:off x="431350" y="2228115"/>
            <a:ext cx="11316600" cy="0"/>
          </a:xfrm>
          <a:prstGeom prst="line">
            <a:avLst/>
          </a:prstGeom>
          <a:ln w="38100">
            <a:solidFill>
              <a:schemeClr val="tx1"/>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5" name="Titel 1">
            <a:extLst>
              <a:ext uri="{FF2B5EF4-FFF2-40B4-BE49-F238E27FC236}">
                <a16:creationId xmlns:a16="http://schemas.microsoft.com/office/drawing/2014/main" id="{41A0A652-2482-3747-9EB3-A13BDA6C9BB3}"/>
              </a:ext>
            </a:extLst>
          </p:cNvPr>
          <p:cNvSpPr txBox="1">
            <a:spLocks/>
          </p:cNvSpPr>
          <p:nvPr/>
        </p:nvSpPr>
        <p:spPr>
          <a:xfrm>
            <a:off x="419482" y="1258319"/>
            <a:ext cx="11316600" cy="861114"/>
          </a:xfrm>
          <a:prstGeom prst="rect">
            <a:avLst/>
          </a:prstGeom>
        </p:spPr>
        <p:txBody>
          <a:bodyPr vert="horz" lIns="0" tIns="45672" rIns="0" bIns="71925" rtlCol="0" anchor="b" anchorCtr="0">
            <a:norm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sz="3197" dirty="0"/>
              <a:t>Parallel Steps Complications</a:t>
            </a:r>
          </a:p>
        </p:txBody>
      </p:sp>
      <p:sp>
        <p:nvSpPr>
          <p:cNvPr id="2" name="Footer Placeholder 1">
            <a:extLst>
              <a:ext uri="{FF2B5EF4-FFF2-40B4-BE49-F238E27FC236}">
                <a16:creationId xmlns:a16="http://schemas.microsoft.com/office/drawing/2014/main" id="{DC095BBA-7698-8044-828B-C14AE16F6963}"/>
              </a:ext>
            </a:extLst>
          </p:cNvPr>
          <p:cNvSpPr>
            <a:spLocks noGrp="1"/>
          </p:cNvSpPr>
          <p:nvPr>
            <p:ph type="ftr" sz="quarter" idx="11"/>
          </p:nvPr>
        </p:nvSpPr>
        <p:spPr/>
        <p:txBody>
          <a:bodyPr/>
          <a:lstStyle/>
          <a:p>
            <a:r>
              <a:rPr lang="en-US"/>
              <a:t>marko.kabic@cscs.ch</a:t>
            </a:r>
          </a:p>
        </p:txBody>
      </p:sp>
      <p:sp>
        <p:nvSpPr>
          <p:cNvPr id="3" name="Slide Number Placeholder 2">
            <a:extLst>
              <a:ext uri="{FF2B5EF4-FFF2-40B4-BE49-F238E27FC236}">
                <a16:creationId xmlns:a16="http://schemas.microsoft.com/office/drawing/2014/main" id="{A9D2465D-9C12-7746-AF1B-624B5FACD22C}"/>
              </a:ext>
            </a:extLst>
          </p:cNvPr>
          <p:cNvSpPr>
            <a:spLocks noGrp="1"/>
          </p:cNvSpPr>
          <p:nvPr>
            <p:ph type="sldNum" sz="quarter" idx="12"/>
          </p:nvPr>
        </p:nvSpPr>
        <p:spPr/>
        <p:txBody>
          <a:bodyPr/>
          <a:lstStyle/>
          <a:p>
            <a:fld id="{4A5344C5-7DAB-824D-91C8-42259927765F}" type="slidenum">
              <a:rPr lang="en-US" smtClean="0"/>
              <a:t>6</a:t>
            </a:fld>
            <a:endParaRPr lang="en-US"/>
          </a:p>
        </p:txBody>
      </p:sp>
      <p:sp>
        <p:nvSpPr>
          <p:cNvPr id="28" name="TextBox 27">
            <a:extLst>
              <a:ext uri="{FF2B5EF4-FFF2-40B4-BE49-F238E27FC236}">
                <a16:creationId xmlns:a16="http://schemas.microsoft.com/office/drawing/2014/main" id="{72536C6B-C14F-7E4D-B2A6-F770E3BEAEF7}"/>
              </a:ext>
            </a:extLst>
          </p:cNvPr>
          <p:cNvSpPr txBox="1"/>
          <p:nvPr/>
        </p:nvSpPr>
        <p:spPr>
          <a:xfrm>
            <a:off x="6569233" y="5709184"/>
            <a:ext cx="3464651" cy="368947"/>
          </a:xfrm>
          <a:prstGeom prst="rect">
            <a:avLst/>
          </a:prstGeom>
          <a:noFill/>
        </p:spPr>
        <p:txBody>
          <a:bodyPr wrap="square" rtlCol="0">
            <a:spAutoFit/>
          </a:bodyPr>
          <a:lstStyle/>
          <a:p>
            <a:r>
              <a:rPr lang="en-US" sz="1798" b="1" dirty="0"/>
              <a:t>by how much in each step?</a:t>
            </a:r>
          </a:p>
        </p:txBody>
      </p:sp>
      <p:sp>
        <p:nvSpPr>
          <p:cNvPr id="29" name="Left Arrow 28">
            <a:extLst>
              <a:ext uri="{FF2B5EF4-FFF2-40B4-BE49-F238E27FC236}">
                <a16:creationId xmlns:a16="http://schemas.microsoft.com/office/drawing/2014/main" id="{F40906F4-D876-4F45-ACBC-17BDF7C453A9}"/>
              </a:ext>
            </a:extLst>
          </p:cNvPr>
          <p:cNvSpPr/>
          <p:nvPr/>
        </p:nvSpPr>
        <p:spPr>
          <a:xfrm>
            <a:off x="5825896" y="5749792"/>
            <a:ext cx="527509" cy="287732"/>
          </a:xfrm>
          <a:prstGeom prst="lef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 name="TextBox 4">
            <a:extLst>
              <a:ext uri="{FF2B5EF4-FFF2-40B4-BE49-F238E27FC236}">
                <a16:creationId xmlns:a16="http://schemas.microsoft.com/office/drawing/2014/main" id="{3BDD95EE-002B-BA4C-849D-3DA33592783F}"/>
              </a:ext>
            </a:extLst>
          </p:cNvPr>
          <p:cNvSpPr txBox="1"/>
          <p:nvPr/>
        </p:nvSpPr>
        <p:spPr>
          <a:xfrm>
            <a:off x="5533231" y="6826231"/>
            <a:ext cx="4915420" cy="338201"/>
          </a:xfrm>
          <a:prstGeom prst="rect">
            <a:avLst/>
          </a:prstGeom>
          <a:noFill/>
        </p:spPr>
        <p:txBody>
          <a:bodyPr wrap="square" rtlCol="0">
            <a:spAutoFit/>
          </a:bodyPr>
          <a:lstStyle/>
          <a:p>
            <a:r>
              <a:rPr lang="en-US" sz="1598" dirty="0"/>
              <a:t>Copy only the blocks inside the current submatrix</a:t>
            </a:r>
          </a:p>
        </p:txBody>
      </p:sp>
      <p:pic>
        <p:nvPicPr>
          <p:cNvPr id="7" name="Picture 6">
            <a:extLst>
              <a:ext uri="{FF2B5EF4-FFF2-40B4-BE49-F238E27FC236}">
                <a16:creationId xmlns:a16="http://schemas.microsoft.com/office/drawing/2014/main" id="{B64D8EFB-4C79-9F4A-84A4-A383AD311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740" y="2426418"/>
            <a:ext cx="7381821" cy="3695237"/>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ACD10D-40D3-2B44-97E4-27B225939A06}"/>
                  </a:ext>
                </a:extLst>
              </p:cNvPr>
              <p:cNvSpPr txBox="1"/>
              <p:nvPr/>
            </p:nvSpPr>
            <p:spPr>
              <a:xfrm>
                <a:off x="5523525" y="6130419"/>
                <a:ext cx="4963376" cy="606969"/>
              </a:xfrm>
              <a:prstGeom prst="rect">
                <a:avLst/>
              </a:prstGeom>
              <a:noFill/>
            </p:spPr>
            <p:txBody>
              <a:bodyPr wrap="square" rtlCol="0">
                <a:spAutoFit/>
              </a:bodyPr>
              <a:lstStyle/>
              <a:p>
                <a:r>
                  <a:rPr lang="en-US" sz="1598" dirty="0"/>
                  <a:t>Introduce relation: </a:t>
                </a:r>
                <a:br>
                  <a:rPr lang="en-US" sz="1598" dirty="0"/>
                </a:br>
                <a14:m>
                  <m:oMath xmlns:m="http://schemas.openxmlformats.org/officeDocument/2006/math">
                    <m:sSub>
                      <m:sSubPr>
                        <m:ctrlPr>
                          <a:rPr lang="en-US" sz="1598" i="1">
                            <a:latin typeface="Cambria Math" panose="02040503050406030204" pitchFamily="18" charset="0"/>
                          </a:rPr>
                        </m:ctrlPr>
                      </m:sSubPr>
                      <m:e>
                        <m:r>
                          <m:rPr>
                            <m:sty m:val="p"/>
                          </m:rPr>
                          <a:rPr lang="en-US" sz="1598">
                            <a:latin typeface="Cambria Math" panose="02040503050406030204" pitchFamily="18" charset="0"/>
                          </a:rPr>
                          <m:t>block</m:t>
                        </m:r>
                      </m:e>
                      <m:sub>
                        <m:r>
                          <m:rPr>
                            <m:sty m:val="p"/>
                          </m:rPr>
                          <a:rPr lang="en-US" sz="1598">
                            <a:latin typeface="Cambria Math" panose="02040503050406030204" pitchFamily="18" charset="0"/>
                          </a:rPr>
                          <m:t>i</m:t>
                        </m:r>
                      </m:sub>
                    </m:sSub>
                    <m:r>
                      <a:rPr lang="en-US" sz="1598" i="1">
                        <a:latin typeface="Cambria Math" panose="02040503050406030204" pitchFamily="18" charset="0"/>
                      </a:rPr>
                      <m:t>∈</m:t>
                    </m:r>
                    <m:sSub>
                      <m:sSubPr>
                        <m:ctrlPr>
                          <a:rPr lang="en-US" sz="1598" i="1">
                            <a:latin typeface="Cambria Math" panose="02040503050406030204" pitchFamily="18" charset="0"/>
                          </a:rPr>
                        </m:ctrlPr>
                      </m:sSubPr>
                      <m:e>
                        <m:r>
                          <m:rPr>
                            <m:sty m:val="p"/>
                          </m:rPr>
                          <a:rPr lang="en-US" sz="1598">
                            <a:latin typeface="Cambria Math" panose="02040503050406030204" pitchFamily="18" charset="0"/>
                          </a:rPr>
                          <m:t>block</m:t>
                        </m:r>
                      </m:e>
                      <m:sub>
                        <m:r>
                          <m:rPr>
                            <m:sty m:val="p"/>
                          </m:rPr>
                          <a:rPr lang="en-US" sz="1598">
                            <a:latin typeface="Cambria Math" panose="02040503050406030204" pitchFamily="18" charset="0"/>
                          </a:rPr>
                          <m:t>j</m:t>
                        </m:r>
                      </m:sub>
                    </m:sSub>
                    <m:r>
                      <a:rPr lang="en-US" sz="1598" i="1">
                        <a:latin typeface="Cambria Math" panose="02040503050406030204" pitchFamily="18" charset="0"/>
                      </a:rPr>
                      <m:t>⇔</m:t>
                    </m:r>
                  </m:oMath>
                </a14:m>
                <a:r>
                  <a:rPr lang="en-US" sz="1598" dirty="0"/>
                  <a:t> </a:t>
                </a:r>
                <a14:m>
                  <m:oMath xmlns:m="http://schemas.openxmlformats.org/officeDocument/2006/math">
                    <m:sSub>
                      <m:sSubPr>
                        <m:ctrlPr>
                          <a:rPr lang="en-US" sz="1598" i="1">
                            <a:latin typeface="Cambria Math" panose="02040503050406030204" pitchFamily="18" charset="0"/>
                          </a:rPr>
                        </m:ctrlPr>
                      </m:sSubPr>
                      <m:e>
                        <m:r>
                          <m:rPr>
                            <m:sty m:val="p"/>
                          </m:rPr>
                          <a:rPr lang="en-US" sz="1598">
                            <a:latin typeface="Cambria Math" panose="02040503050406030204" pitchFamily="18" charset="0"/>
                          </a:rPr>
                          <m:t>block</m:t>
                        </m:r>
                      </m:e>
                      <m:sub>
                        <m:r>
                          <m:rPr>
                            <m:sty m:val="p"/>
                          </m:rPr>
                          <a:rPr lang="en-US" sz="1598">
                            <a:latin typeface="Cambria Math" panose="02040503050406030204" pitchFamily="18" charset="0"/>
                          </a:rPr>
                          <m:t>i</m:t>
                        </m:r>
                      </m:sub>
                    </m:sSub>
                  </m:oMath>
                </a14:m>
                <a:r>
                  <a:rPr lang="en-US" sz="1598" dirty="0"/>
                  <a:t> inside </a:t>
                </a:r>
                <a14:m>
                  <m:oMath xmlns:m="http://schemas.openxmlformats.org/officeDocument/2006/math">
                    <m:sSub>
                      <m:sSubPr>
                        <m:ctrlPr>
                          <a:rPr lang="en-US" sz="1598" i="1">
                            <a:latin typeface="Cambria Math" panose="02040503050406030204" pitchFamily="18" charset="0"/>
                          </a:rPr>
                        </m:ctrlPr>
                      </m:sSubPr>
                      <m:e>
                        <m:r>
                          <m:rPr>
                            <m:sty m:val="p"/>
                          </m:rPr>
                          <a:rPr lang="en-US" sz="1598">
                            <a:latin typeface="Cambria Math" panose="02040503050406030204" pitchFamily="18" charset="0"/>
                          </a:rPr>
                          <m:t>block</m:t>
                        </m:r>
                      </m:e>
                      <m:sub>
                        <m:r>
                          <m:rPr>
                            <m:sty m:val="p"/>
                          </m:rPr>
                          <a:rPr lang="en-US" sz="1598">
                            <a:latin typeface="Cambria Math" panose="02040503050406030204" pitchFamily="18" charset="0"/>
                          </a:rPr>
                          <m:t>j</m:t>
                        </m:r>
                      </m:sub>
                    </m:sSub>
                  </m:oMath>
                </a14:m>
                <a:endParaRPr lang="en-US" sz="1598" dirty="0"/>
              </a:p>
            </p:txBody>
          </p:sp>
        </mc:Choice>
        <mc:Fallback>
          <p:sp>
            <p:nvSpPr>
              <p:cNvPr id="4" name="TextBox 3">
                <a:extLst>
                  <a:ext uri="{FF2B5EF4-FFF2-40B4-BE49-F238E27FC236}">
                    <a16:creationId xmlns:a16="http://schemas.microsoft.com/office/drawing/2014/main" id="{F4ACD10D-40D3-2B44-97E4-27B225939A06}"/>
                  </a:ext>
                </a:extLst>
              </p:cNvPr>
              <p:cNvSpPr txBox="1">
                <a:spLocks noRot="1" noChangeAspect="1" noMove="1" noResize="1" noEditPoints="1" noAdjustHandles="1" noChangeArrowheads="1" noChangeShapeType="1" noTextEdit="1"/>
              </p:cNvSpPr>
              <p:nvPr/>
            </p:nvSpPr>
            <p:spPr>
              <a:xfrm>
                <a:off x="5523525" y="6130419"/>
                <a:ext cx="4963376" cy="606969"/>
              </a:xfrm>
              <a:prstGeom prst="rect">
                <a:avLst/>
              </a:prstGeom>
              <a:blipFill>
                <a:blip r:embed="rId3"/>
                <a:stretch>
                  <a:fillRect l="-510" t="-2041" b="-6122"/>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DC3AF774-BD7D-6049-901D-C73ED6A98D1B}"/>
              </a:ext>
            </a:extLst>
          </p:cNvPr>
          <p:cNvSpPr/>
          <p:nvPr/>
        </p:nvSpPr>
        <p:spPr>
          <a:xfrm>
            <a:off x="1725008" y="5763604"/>
            <a:ext cx="312525" cy="27395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27" name="Frame 26">
            <a:extLst>
              <a:ext uri="{FF2B5EF4-FFF2-40B4-BE49-F238E27FC236}">
                <a16:creationId xmlns:a16="http://schemas.microsoft.com/office/drawing/2014/main" id="{6B0953F5-BE7F-F544-B425-D4F4A2331F88}"/>
              </a:ext>
            </a:extLst>
          </p:cNvPr>
          <p:cNvSpPr/>
          <p:nvPr/>
        </p:nvSpPr>
        <p:spPr>
          <a:xfrm>
            <a:off x="1629804" y="5646232"/>
            <a:ext cx="3524717" cy="607125"/>
          </a:xfrm>
          <a:prstGeom prst="frame">
            <a:avLst>
              <a:gd name="adj1" fmla="val 82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sp>
        <p:nvSpPr>
          <p:cNvPr id="30" name="Rectangle 29">
            <a:extLst>
              <a:ext uri="{FF2B5EF4-FFF2-40B4-BE49-F238E27FC236}">
                <a16:creationId xmlns:a16="http://schemas.microsoft.com/office/drawing/2014/main" id="{E66EDAFC-5EDD-194B-BF9E-02EBD7720782}"/>
              </a:ext>
            </a:extLst>
          </p:cNvPr>
          <p:cNvSpPr/>
          <p:nvPr/>
        </p:nvSpPr>
        <p:spPr>
          <a:xfrm>
            <a:off x="2094847" y="5763604"/>
            <a:ext cx="312525" cy="20202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31" name="Rectangle 30">
            <a:extLst>
              <a:ext uri="{FF2B5EF4-FFF2-40B4-BE49-F238E27FC236}">
                <a16:creationId xmlns:a16="http://schemas.microsoft.com/office/drawing/2014/main" id="{93ED7A56-1C41-E744-A346-8F4EA831A71B}"/>
              </a:ext>
            </a:extLst>
          </p:cNvPr>
          <p:cNvSpPr/>
          <p:nvPr/>
        </p:nvSpPr>
        <p:spPr>
          <a:xfrm>
            <a:off x="2469650" y="5763604"/>
            <a:ext cx="312525" cy="3458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2" name="Rectangle 31">
            <a:extLst>
              <a:ext uri="{FF2B5EF4-FFF2-40B4-BE49-F238E27FC236}">
                <a16:creationId xmlns:a16="http://schemas.microsoft.com/office/drawing/2014/main" id="{AB156A93-0232-524E-8D7A-1D15F8D08433}"/>
              </a:ext>
            </a:extLst>
          </p:cNvPr>
          <p:cNvSpPr/>
          <p:nvPr/>
        </p:nvSpPr>
        <p:spPr>
          <a:xfrm>
            <a:off x="2834710" y="5763604"/>
            <a:ext cx="312525" cy="20202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3" name="Rectangle 32">
            <a:extLst>
              <a:ext uri="{FF2B5EF4-FFF2-40B4-BE49-F238E27FC236}">
                <a16:creationId xmlns:a16="http://schemas.microsoft.com/office/drawing/2014/main" id="{5E16F687-6787-9B4F-893F-8CEAF61D5748}"/>
              </a:ext>
            </a:extLst>
          </p:cNvPr>
          <p:cNvSpPr/>
          <p:nvPr/>
        </p:nvSpPr>
        <p:spPr>
          <a:xfrm>
            <a:off x="3209765" y="5763604"/>
            <a:ext cx="312525" cy="2739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4" name="Rectangle 33">
            <a:extLst>
              <a:ext uri="{FF2B5EF4-FFF2-40B4-BE49-F238E27FC236}">
                <a16:creationId xmlns:a16="http://schemas.microsoft.com/office/drawing/2014/main" id="{A8931B76-F736-7B4A-A10F-AA37F8892C75}"/>
              </a:ext>
            </a:extLst>
          </p:cNvPr>
          <p:cNvSpPr/>
          <p:nvPr/>
        </p:nvSpPr>
        <p:spPr>
          <a:xfrm>
            <a:off x="3590704" y="5763604"/>
            <a:ext cx="312525" cy="3458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5" name="Rectangle 34">
            <a:extLst>
              <a:ext uri="{FF2B5EF4-FFF2-40B4-BE49-F238E27FC236}">
                <a16:creationId xmlns:a16="http://schemas.microsoft.com/office/drawing/2014/main" id="{83D84DDF-700F-3F47-87C5-0EFCCAF37D83}"/>
              </a:ext>
            </a:extLst>
          </p:cNvPr>
          <p:cNvSpPr/>
          <p:nvPr/>
        </p:nvSpPr>
        <p:spPr>
          <a:xfrm>
            <a:off x="3952447" y="5763604"/>
            <a:ext cx="312525" cy="1513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6" name="Rectangle 35">
            <a:extLst>
              <a:ext uri="{FF2B5EF4-FFF2-40B4-BE49-F238E27FC236}">
                <a16:creationId xmlns:a16="http://schemas.microsoft.com/office/drawing/2014/main" id="{6808B6A5-B975-8A46-B5C0-F12954442568}"/>
              </a:ext>
            </a:extLst>
          </p:cNvPr>
          <p:cNvSpPr/>
          <p:nvPr/>
        </p:nvSpPr>
        <p:spPr>
          <a:xfrm>
            <a:off x="4338812" y="5763604"/>
            <a:ext cx="312525" cy="20202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7" name="Rectangle 36">
            <a:extLst>
              <a:ext uri="{FF2B5EF4-FFF2-40B4-BE49-F238E27FC236}">
                <a16:creationId xmlns:a16="http://schemas.microsoft.com/office/drawing/2014/main" id="{E9A85955-B5DB-B543-A51C-28A9E5C03528}"/>
              </a:ext>
            </a:extLst>
          </p:cNvPr>
          <p:cNvSpPr/>
          <p:nvPr/>
        </p:nvSpPr>
        <p:spPr>
          <a:xfrm>
            <a:off x="4725177" y="5763604"/>
            <a:ext cx="312525" cy="2739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8" name="Rectangle 37">
            <a:extLst>
              <a:ext uri="{FF2B5EF4-FFF2-40B4-BE49-F238E27FC236}">
                <a16:creationId xmlns:a16="http://schemas.microsoft.com/office/drawing/2014/main" id="{58329478-3626-4041-8D0B-4987510D0AAD}"/>
              </a:ext>
            </a:extLst>
          </p:cNvPr>
          <p:cNvSpPr/>
          <p:nvPr/>
        </p:nvSpPr>
        <p:spPr>
          <a:xfrm>
            <a:off x="1725008" y="6739005"/>
            <a:ext cx="312525" cy="27395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9" name="Frame 38">
            <a:extLst>
              <a:ext uri="{FF2B5EF4-FFF2-40B4-BE49-F238E27FC236}">
                <a16:creationId xmlns:a16="http://schemas.microsoft.com/office/drawing/2014/main" id="{E2A57173-8D57-CA4D-B6E7-CF95AE120150}"/>
              </a:ext>
            </a:extLst>
          </p:cNvPr>
          <p:cNvSpPr/>
          <p:nvPr/>
        </p:nvSpPr>
        <p:spPr>
          <a:xfrm>
            <a:off x="1629804" y="6621633"/>
            <a:ext cx="3524717" cy="607125"/>
          </a:xfrm>
          <a:prstGeom prst="frame">
            <a:avLst>
              <a:gd name="adj1" fmla="val 82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solidFill>
                <a:schemeClr val="tx1"/>
              </a:solidFill>
            </a:endParaRPr>
          </a:p>
        </p:txBody>
      </p:sp>
      <p:sp>
        <p:nvSpPr>
          <p:cNvPr id="40" name="Rectangle 39">
            <a:extLst>
              <a:ext uri="{FF2B5EF4-FFF2-40B4-BE49-F238E27FC236}">
                <a16:creationId xmlns:a16="http://schemas.microsoft.com/office/drawing/2014/main" id="{79D6028C-1538-D446-A6C9-6DD1634D0ACD}"/>
              </a:ext>
            </a:extLst>
          </p:cNvPr>
          <p:cNvSpPr/>
          <p:nvPr/>
        </p:nvSpPr>
        <p:spPr>
          <a:xfrm>
            <a:off x="2094847" y="6739005"/>
            <a:ext cx="312525" cy="20202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dirty="0"/>
          </a:p>
        </p:txBody>
      </p:sp>
      <p:sp>
        <p:nvSpPr>
          <p:cNvPr id="41" name="Rectangle 40">
            <a:extLst>
              <a:ext uri="{FF2B5EF4-FFF2-40B4-BE49-F238E27FC236}">
                <a16:creationId xmlns:a16="http://schemas.microsoft.com/office/drawing/2014/main" id="{43AE0FC0-B8B3-5B48-A84E-337345B06363}"/>
              </a:ext>
            </a:extLst>
          </p:cNvPr>
          <p:cNvSpPr/>
          <p:nvPr/>
        </p:nvSpPr>
        <p:spPr>
          <a:xfrm>
            <a:off x="2469650" y="6739005"/>
            <a:ext cx="312525" cy="3458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2" name="Rectangle 41">
            <a:extLst>
              <a:ext uri="{FF2B5EF4-FFF2-40B4-BE49-F238E27FC236}">
                <a16:creationId xmlns:a16="http://schemas.microsoft.com/office/drawing/2014/main" id="{DEA64131-DFA2-2B4E-B366-DC5E5AED00E7}"/>
              </a:ext>
            </a:extLst>
          </p:cNvPr>
          <p:cNvSpPr/>
          <p:nvPr/>
        </p:nvSpPr>
        <p:spPr>
          <a:xfrm>
            <a:off x="2834710" y="6739005"/>
            <a:ext cx="312525" cy="20202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3" name="Rectangle 42">
            <a:extLst>
              <a:ext uri="{FF2B5EF4-FFF2-40B4-BE49-F238E27FC236}">
                <a16:creationId xmlns:a16="http://schemas.microsoft.com/office/drawing/2014/main" id="{093C18C7-FF5E-2745-B2CA-DB482250A5A0}"/>
              </a:ext>
            </a:extLst>
          </p:cNvPr>
          <p:cNvSpPr/>
          <p:nvPr/>
        </p:nvSpPr>
        <p:spPr>
          <a:xfrm>
            <a:off x="3209765" y="6739005"/>
            <a:ext cx="312525" cy="27395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6" name="Rectangle 45">
            <a:extLst>
              <a:ext uri="{FF2B5EF4-FFF2-40B4-BE49-F238E27FC236}">
                <a16:creationId xmlns:a16="http://schemas.microsoft.com/office/drawing/2014/main" id="{23900CE3-050B-634B-B97E-B659CF4B7539}"/>
              </a:ext>
            </a:extLst>
          </p:cNvPr>
          <p:cNvSpPr/>
          <p:nvPr/>
        </p:nvSpPr>
        <p:spPr>
          <a:xfrm>
            <a:off x="3590704" y="6739005"/>
            <a:ext cx="312525" cy="34588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7" name="Rectangle 46">
            <a:extLst>
              <a:ext uri="{FF2B5EF4-FFF2-40B4-BE49-F238E27FC236}">
                <a16:creationId xmlns:a16="http://schemas.microsoft.com/office/drawing/2014/main" id="{6B593862-FE3A-8F47-A350-09257A9F6C05}"/>
              </a:ext>
            </a:extLst>
          </p:cNvPr>
          <p:cNvSpPr/>
          <p:nvPr/>
        </p:nvSpPr>
        <p:spPr>
          <a:xfrm>
            <a:off x="3952447" y="6739004"/>
            <a:ext cx="312525" cy="151306"/>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8" name="Rectangle 47">
            <a:extLst>
              <a:ext uri="{FF2B5EF4-FFF2-40B4-BE49-F238E27FC236}">
                <a16:creationId xmlns:a16="http://schemas.microsoft.com/office/drawing/2014/main" id="{82370468-B78D-344B-AA0C-CB577C8CC6FC}"/>
              </a:ext>
            </a:extLst>
          </p:cNvPr>
          <p:cNvSpPr/>
          <p:nvPr/>
        </p:nvSpPr>
        <p:spPr>
          <a:xfrm>
            <a:off x="4338812" y="6739005"/>
            <a:ext cx="312525" cy="20202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49" name="Rectangle 48">
            <a:extLst>
              <a:ext uri="{FF2B5EF4-FFF2-40B4-BE49-F238E27FC236}">
                <a16:creationId xmlns:a16="http://schemas.microsoft.com/office/drawing/2014/main" id="{F07FDF39-CE52-7746-A39C-E2793B3FCB8C}"/>
              </a:ext>
            </a:extLst>
          </p:cNvPr>
          <p:cNvSpPr/>
          <p:nvPr/>
        </p:nvSpPr>
        <p:spPr>
          <a:xfrm>
            <a:off x="4725177" y="6739005"/>
            <a:ext cx="312525" cy="2739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8" name="TextBox 7">
            <a:extLst>
              <a:ext uri="{FF2B5EF4-FFF2-40B4-BE49-F238E27FC236}">
                <a16:creationId xmlns:a16="http://schemas.microsoft.com/office/drawing/2014/main" id="{E8EBE77D-8975-3D47-993B-FA3E06B44ED5}"/>
              </a:ext>
            </a:extLst>
          </p:cNvPr>
          <p:cNvSpPr txBox="1"/>
          <p:nvPr/>
        </p:nvSpPr>
        <p:spPr>
          <a:xfrm>
            <a:off x="960714" y="5716107"/>
            <a:ext cx="307883" cy="368947"/>
          </a:xfrm>
          <a:prstGeom prst="rect">
            <a:avLst/>
          </a:prstGeom>
          <a:noFill/>
        </p:spPr>
        <p:txBody>
          <a:bodyPr wrap="square" rtlCol="0">
            <a:spAutoFit/>
          </a:bodyPr>
          <a:lstStyle/>
          <a:p>
            <a:r>
              <a:rPr lang="en-US" sz="1798" dirty="0"/>
              <a:t>1</a:t>
            </a:r>
          </a:p>
        </p:txBody>
      </p:sp>
      <p:sp>
        <p:nvSpPr>
          <p:cNvPr id="9" name="TextBox 8">
            <a:extLst>
              <a:ext uri="{FF2B5EF4-FFF2-40B4-BE49-F238E27FC236}">
                <a16:creationId xmlns:a16="http://schemas.microsoft.com/office/drawing/2014/main" id="{FB95C326-2122-F348-A36A-EA8B2C9848FA}"/>
              </a:ext>
            </a:extLst>
          </p:cNvPr>
          <p:cNvSpPr txBox="1"/>
          <p:nvPr/>
        </p:nvSpPr>
        <p:spPr>
          <a:xfrm>
            <a:off x="780144" y="5238477"/>
            <a:ext cx="669023" cy="368947"/>
          </a:xfrm>
          <a:prstGeom prst="rect">
            <a:avLst/>
          </a:prstGeom>
          <a:noFill/>
        </p:spPr>
        <p:txBody>
          <a:bodyPr wrap="square" rtlCol="0">
            <a:spAutoFit/>
          </a:bodyPr>
          <a:lstStyle/>
          <a:p>
            <a:r>
              <a:rPr lang="en-US" sz="1798" dirty="0"/>
              <a:t>rank</a:t>
            </a:r>
          </a:p>
        </p:txBody>
      </p:sp>
      <p:sp>
        <p:nvSpPr>
          <p:cNvPr id="50" name="TextBox 49">
            <a:extLst>
              <a:ext uri="{FF2B5EF4-FFF2-40B4-BE49-F238E27FC236}">
                <a16:creationId xmlns:a16="http://schemas.microsoft.com/office/drawing/2014/main" id="{25155C08-02C7-B64E-8248-CE943DC5F45B}"/>
              </a:ext>
            </a:extLst>
          </p:cNvPr>
          <p:cNvSpPr txBox="1"/>
          <p:nvPr/>
        </p:nvSpPr>
        <p:spPr>
          <a:xfrm>
            <a:off x="444664" y="6655542"/>
            <a:ext cx="916791" cy="368947"/>
          </a:xfrm>
          <a:prstGeom prst="rect">
            <a:avLst/>
          </a:prstGeom>
          <a:noFill/>
        </p:spPr>
        <p:txBody>
          <a:bodyPr wrap="square" rtlCol="0">
            <a:spAutoFit/>
          </a:bodyPr>
          <a:lstStyle/>
          <a:p>
            <a:r>
              <a:rPr lang="en-US" sz="1798" dirty="0"/>
              <a:t>P/2 +1</a:t>
            </a:r>
          </a:p>
        </p:txBody>
      </p:sp>
      <p:sp>
        <p:nvSpPr>
          <p:cNvPr id="11" name="Frame 10">
            <a:extLst>
              <a:ext uri="{FF2B5EF4-FFF2-40B4-BE49-F238E27FC236}">
                <a16:creationId xmlns:a16="http://schemas.microsoft.com/office/drawing/2014/main" id="{154FC6A9-8023-9143-8CC6-A59D9A67FD1C}"/>
              </a:ext>
            </a:extLst>
          </p:cNvPr>
          <p:cNvSpPr/>
          <p:nvPr/>
        </p:nvSpPr>
        <p:spPr>
          <a:xfrm>
            <a:off x="3155509" y="5502366"/>
            <a:ext cx="1569668" cy="817592"/>
          </a:xfrm>
          <a:prstGeom prst="frame">
            <a:avLst>
              <a:gd name="adj1" fmla="val 3248"/>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798">
              <a:solidFill>
                <a:schemeClr val="tx1"/>
              </a:solidFill>
            </a:endParaRPr>
          </a:p>
        </p:txBody>
      </p:sp>
      <p:sp>
        <p:nvSpPr>
          <p:cNvPr id="51" name="Frame 50">
            <a:extLst>
              <a:ext uri="{FF2B5EF4-FFF2-40B4-BE49-F238E27FC236}">
                <a16:creationId xmlns:a16="http://schemas.microsoft.com/office/drawing/2014/main" id="{AF2EB562-999E-A549-AFC3-2BFA1648ED10}"/>
              </a:ext>
            </a:extLst>
          </p:cNvPr>
          <p:cNvSpPr/>
          <p:nvPr/>
        </p:nvSpPr>
        <p:spPr>
          <a:xfrm>
            <a:off x="3140398" y="6509429"/>
            <a:ext cx="1569668" cy="817592"/>
          </a:xfrm>
          <a:prstGeom prst="frame">
            <a:avLst>
              <a:gd name="adj1" fmla="val 3248"/>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798">
              <a:solidFill>
                <a:schemeClr val="tx1"/>
              </a:solidFill>
            </a:endParaRPr>
          </a:p>
        </p:txBody>
      </p:sp>
      <p:sp>
        <p:nvSpPr>
          <p:cNvPr id="22" name="TextBox 21">
            <a:extLst>
              <a:ext uri="{FF2B5EF4-FFF2-40B4-BE49-F238E27FC236}">
                <a16:creationId xmlns:a16="http://schemas.microsoft.com/office/drawing/2014/main" id="{D9C9D963-BC5C-C947-A08C-10CB0DAB7023}"/>
              </a:ext>
            </a:extLst>
          </p:cNvPr>
          <p:cNvSpPr txBox="1"/>
          <p:nvPr/>
        </p:nvSpPr>
        <p:spPr>
          <a:xfrm>
            <a:off x="3431774" y="4868346"/>
            <a:ext cx="1353869" cy="645658"/>
          </a:xfrm>
          <a:prstGeom prst="rect">
            <a:avLst/>
          </a:prstGeom>
          <a:noFill/>
        </p:spPr>
        <p:txBody>
          <a:bodyPr wrap="square" rtlCol="0">
            <a:spAutoFit/>
          </a:bodyPr>
          <a:lstStyle/>
          <a:p>
            <a:r>
              <a:rPr lang="en-US" sz="1798" dirty="0"/>
              <a:t>current submatrix</a:t>
            </a:r>
          </a:p>
        </p:txBody>
      </p:sp>
      <p:sp>
        <p:nvSpPr>
          <p:cNvPr id="52" name="Down Arrow 51">
            <a:extLst>
              <a:ext uri="{FF2B5EF4-FFF2-40B4-BE49-F238E27FC236}">
                <a16:creationId xmlns:a16="http://schemas.microsoft.com/office/drawing/2014/main" id="{E2752AF3-49E8-4041-9DAA-6D669C5A4113}"/>
              </a:ext>
            </a:extLst>
          </p:cNvPr>
          <p:cNvSpPr/>
          <p:nvPr/>
        </p:nvSpPr>
        <p:spPr>
          <a:xfrm>
            <a:off x="4092245" y="6328596"/>
            <a:ext cx="119419" cy="189470"/>
          </a:xfrm>
          <a:prstGeom prst="down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54" name="Up Arrow 53">
            <a:extLst>
              <a:ext uri="{FF2B5EF4-FFF2-40B4-BE49-F238E27FC236}">
                <a16:creationId xmlns:a16="http://schemas.microsoft.com/office/drawing/2014/main" id="{23AC668B-6250-7144-B47E-0E2BBCCBA855}"/>
              </a:ext>
            </a:extLst>
          </p:cNvPr>
          <p:cNvSpPr/>
          <p:nvPr/>
        </p:nvSpPr>
        <p:spPr>
          <a:xfrm>
            <a:off x="3590705" y="6328596"/>
            <a:ext cx="125157" cy="172194"/>
          </a:xfrm>
          <a:prstGeom prst="up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Tree>
    <p:extLst>
      <p:ext uri="{BB962C8B-B14F-4D97-AF65-F5344CB8AC3E}">
        <p14:creationId xmlns:p14="http://schemas.microsoft.com/office/powerpoint/2010/main" val="3040931634"/>
      </p:ext>
    </p:extLst>
  </p:cSld>
  <p:clrMapOvr>
    <a:masterClrMapping/>
  </p:clrMapOvr>
</p:sld>
</file>

<file path=ppt/theme/theme1.xml><?xml version="1.0" encoding="utf-8"?>
<a:theme xmlns:a="http://schemas.openxmlformats.org/drawingml/2006/main" name="PPT Template CSCS">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SCS">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SCS PowerPoint Template 16to9 2016.potx" id="{6067074B-F877-4B69-9C81-C187D8F7ECF8}" vid="{394EFFA6-587B-410F-94C5-9B01B230B6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994</Words>
  <Application>Microsoft Macintosh PowerPoint</Application>
  <PresentationFormat>Ledger Paper (11x17 in)</PresentationFormat>
  <Paragraphs>148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Tahoma</vt:lpstr>
      <vt:lpstr>Wingdings</vt:lpstr>
      <vt:lpstr>PPT Template CSCS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cp:lastPrinted>2019-01-18T15:36:41Z</cp:lastPrinted>
  <dcterms:created xsi:type="dcterms:W3CDTF">2019-01-18T10:07:40Z</dcterms:created>
  <dcterms:modified xsi:type="dcterms:W3CDTF">2019-01-18T16:24:44Z</dcterms:modified>
</cp:coreProperties>
</file>