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305" r:id="rId2"/>
    <p:sldId id="306" r:id="rId3"/>
    <p:sldId id="307" r:id="rId4"/>
    <p:sldId id="308" r:id="rId5"/>
    <p:sldId id="309" r:id="rId6"/>
    <p:sldId id="310" r:id="rId7"/>
    <p:sldId id="311" r:id="rId8"/>
    <p:sldId id="312" r:id="rId9"/>
    <p:sldId id="313" r:id="rId10"/>
    <p:sldId id="314" r:id="rId11"/>
    <p:sldId id="315" r:id="rId12"/>
    <p:sldId id="316" r:id="rId13"/>
    <p:sldId id="346" r:id="rId14"/>
    <p:sldId id="347"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292" r:id="rId45"/>
    <p:sldId id="297" r:id="rId46"/>
    <p:sldId id="298" r:id="rId47"/>
    <p:sldId id="299" r:id="rId48"/>
    <p:sldId id="300" r:id="rId49"/>
    <p:sldId id="301" r:id="rId50"/>
    <p:sldId id="302" r:id="rId51"/>
    <p:sldId id="303" r:id="rId52"/>
    <p:sldId id="30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16-03-2023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201465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16-03-2023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1110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16-03-2023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586230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A271C-94AB-4F01-9154-9BAB15E4C5DB}" type="datetimeFigureOut">
              <a:rPr lang="en-IN" smtClean="0"/>
              <a:t>16-03-2023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215780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16-03-2023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00834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A271C-94AB-4F01-9154-9BAB15E4C5DB}" type="datetimeFigureOut">
              <a:rPr lang="en-IN" smtClean="0"/>
              <a:t>16-03-2023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75794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A271C-94AB-4F01-9154-9BAB15E4C5DB}" type="datetimeFigureOut">
              <a:rPr lang="en-IN" smtClean="0"/>
              <a:t>16-03-2023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3354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A271C-94AB-4F01-9154-9BAB15E4C5DB}" type="datetimeFigureOut">
              <a:rPr lang="en-IN" smtClean="0"/>
              <a:t>16-03-2023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45247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16-03-2023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57199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16-03-2023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27342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16-03-2023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92937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16-03-2023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165815853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Conditional_entropy"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14898" y="2609887"/>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15000"/>
              </a:lnSpc>
              <a:spcAft>
                <a:spcPts val="1000"/>
              </a:spcAft>
            </a:pPr>
            <a:r>
              <a:rPr lang="en-US" sz="3600" b="1" u="sng" dirty="0" smtClean="0">
                <a:latin typeface="Times New Roman" panose="02020603050405020304" pitchFamily="18" charset="0"/>
                <a:ea typeface="Calibri" panose="020F0502020204030204" pitchFamily="34" charset="0"/>
                <a:cs typeface="Times New Roman" panose="02020603050405020304" pitchFamily="18" charset="0"/>
              </a:rPr>
              <a:t>PHISHING WEBSITE DETECTION USING MACHINE LEARNING </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6216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EF429721-6F7A-44F4-8A32-2CBA3A706FD4}"/>
              </a:ext>
            </a:extLst>
          </p:cNvPr>
          <p:cNvSpPr/>
          <p:nvPr/>
        </p:nvSpPr>
        <p:spPr>
          <a:xfrm>
            <a:off x="773373" y="172080"/>
            <a:ext cx="10481480" cy="6001643"/>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EXISTING SYSTEM:</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US" sz="1600" dirty="0">
                <a:latin typeface="Times New Roman" panose="02020603050405020304" pitchFamily="18" charset="0"/>
                <a:cs typeface="Times New Roman" panose="02020603050405020304" pitchFamily="18" charset="0"/>
              </a:rPr>
              <a:t>Existing systems for phishing website detection using machine learning often rely on supervised learning techniques that require labeled data for training. This means that a large dataset of both legitimate and phishing websites must be manually labeled, which can be time-consuming and costly.</a:t>
            </a:r>
          </a:p>
          <a:p>
            <a:pPr algn="just">
              <a:lnSpc>
                <a:spcPct val="200000"/>
              </a:lnSpc>
            </a:pPr>
            <a:r>
              <a:rPr lang="en-US" sz="1600" dirty="0">
                <a:latin typeface="Times New Roman" panose="02020603050405020304" pitchFamily="18" charset="0"/>
                <a:cs typeface="Times New Roman" panose="02020603050405020304" pitchFamily="18" charset="0"/>
              </a:rPr>
              <a:t> </a:t>
            </a:r>
          </a:p>
          <a:p>
            <a:pPr algn="just">
              <a:lnSpc>
                <a:spcPct val="200000"/>
              </a:lnSpc>
            </a:pPr>
            <a:r>
              <a:rPr lang="en-IN" sz="1600" b="1" dirty="0">
                <a:latin typeface="Times New Roman" panose="02020603050405020304" pitchFamily="18" charset="0"/>
                <a:cs typeface="Times New Roman" panose="02020603050405020304" pitchFamily="18" charset="0"/>
              </a:rPr>
              <a:t>DISADVANTAGES:</a:t>
            </a:r>
            <a:endParaRPr lang="en-US" sz="1600" dirty="0">
              <a:latin typeface="Times New Roman" panose="02020603050405020304" pitchFamily="18" charset="0"/>
              <a:cs typeface="Times New Roman" panose="02020603050405020304" pitchFamily="18" charset="0"/>
            </a:endParaRPr>
          </a:p>
          <a:p>
            <a:pPr marL="285750" lvl="0" indent="-285750"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Disadvantage is that these systems may be vulnerable to adversarial attacks, where attackers can manipulate the website features to evade detection. Additionally, machine learning-based systems may require significant computational resources, which could limit their scalability.</a:t>
            </a:r>
          </a:p>
          <a:p>
            <a:pPr marL="285750" lvl="0" indent="-285750"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Finally, these systems may produce false positives or false negatives, which can impact the user experience and reduce the effectiveness of the system. These limitations highlight the need for ongoing research and development in the field of machine learning-based phishing website detection.</a:t>
            </a:r>
          </a:p>
        </p:txBody>
      </p:sp>
    </p:spTree>
    <p:extLst>
      <p:ext uri="{BB962C8B-B14F-4D97-AF65-F5344CB8AC3E}">
        <p14:creationId xmlns:p14="http://schemas.microsoft.com/office/powerpoint/2010/main" val="797202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63CF0535-79C2-41EC-A641-509023C32CF8}"/>
              </a:ext>
            </a:extLst>
          </p:cNvPr>
          <p:cNvSpPr/>
          <p:nvPr/>
        </p:nvSpPr>
        <p:spPr>
          <a:xfrm>
            <a:off x="791571" y="719827"/>
            <a:ext cx="10764326" cy="5016758"/>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PROPOSED SYSTEM</a:t>
            </a:r>
            <a:r>
              <a:rPr lang="en-IN" sz="1600" b="1"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IN" sz="1600" dirty="0">
                <a:latin typeface="Times New Roman" panose="02020603050405020304" pitchFamily="18" charset="0"/>
                <a:cs typeface="Times New Roman" panose="02020603050405020304" pitchFamily="18" charset="0"/>
              </a:rPr>
              <a:t>The proposed system for phishing website detection using machine learning algorithms aims to overcome the limitations of existing systems. One approach is to use supervised learning techniques that do not require labelled data for training. This can reduce the time and cost of data labelling and improve scalability</a:t>
            </a:r>
            <a:r>
              <a:rPr lang="en-IN" sz="1600" dirty="0" smtClean="0">
                <a:latin typeface="Times New Roman" panose="02020603050405020304" pitchFamily="18" charset="0"/>
                <a:cs typeface="Times New Roman" panose="02020603050405020304" pitchFamily="18" charset="0"/>
              </a:rPr>
              <a:t>.</a:t>
            </a:r>
          </a:p>
          <a:p>
            <a:pPr algn="just">
              <a:lnSpc>
                <a:spcPct val="200000"/>
              </a:lnSpc>
            </a:pPr>
            <a:endParaRPr lang="en-US" sz="1600" dirty="0">
              <a:latin typeface="Times New Roman" panose="02020603050405020304" pitchFamily="18" charset="0"/>
              <a:cs typeface="Times New Roman" panose="02020603050405020304" pitchFamily="18" charset="0"/>
            </a:endParaRPr>
          </a:p>
          <a:p>
            <a:pPr marL="285750" lvl="0" indent="-285750" algn="just">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Another approach is to incorporate multiple machine learning algorithms to enhance the accuracy and robustness of the system. The system can also be augmented with additional features such as website behaviour analysis and user behaviour monitoring to improve its ability to detect phishing websites.</a:t>
            </a:r>
            <a:endParaRPr lang="en-US" sz="1600" dirty="0">
              <a:latin typeface="Times New Roman" panose="02020603050405020304" pitchFamily="18" charset="0"/>
              <a:cs typeface="Times New Roman" panose="02020603050405020304" pitchFamily="18" charset="0"/>
            </a:endParaRPr>
          </a:p>
          <a:p>
            <a:pPr marL="285750" lvl="0" indent="-285750" algn="just">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Overall, the proposed system aims to improve the accuracy, efficiency, and effectiveness of phishing website detection using machine learning algorithms.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576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48456" y="165761"/>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smtClean="0">
                <a:solidFill>
                  <a:schemeClr val="tx1"/>
                </a:solidFill>
                <a:latin typeface="Times New Roman" panose="02020603050405020304" pitchFamily="18" charset="0"/>
                <a:cs typeface="Times New Roman" panose="02020603050405020304" pitchFamily="18" charset="0"/>
              </a:rPr>
              <a:t>BLOCK DIAGRAM </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5" name="Picture 4"/>
          <p:cNvPicPr/>
          <p:nvPr/>
        </p:nvPicPr>
        <p:blipFill>
          <a:blip r:embed="rId2"/>
          <a:stretch>
            <a:fillRect/>
          </a:stretch>
        </p:blipFill>
        <p:spPr>
          <a:xfrm>
            <a:off x="3166281" y="1892773"/>
            <a:ext cx="4406023" cy="4000500"/>
          </a:xfrm>
          <a:prstGeom prst="rect">
            <a:avLst/>
          </a:prstGeom>
        </p:spPr>
      </p:pic>
    </p:spTree>
    <p:extLst>
      <p:ext uri="{BB962C8B-B14F-4D97-AF65-F5344CB8AC3E}">
        <p14:creationId xmlns:p14="http://schemas.microsoft.com/office/powerpoint/2010/main" val="169321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061" y="426181"/>
            <a:ext cx="10940956" cy="6129883"/>
          </a:xfrm>
          <a:prstGeom prst="rect">
            <a:avLst/>
          </a:prstGeom>
        </p:spPr>
        <p:txBody>
          <a:bodyPr wrap="square">
            <a:spAutoFit/>
          </a:bodyPr>
          <a:lstStyle/>
          <a:p>
            <a:pPr>
              <a:lnSpc>
                <a:spcPct val="150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MODULES</a:t>
            </a:r>
            <a:r>
              <a:rPr lang="en-IN" sz="1400" b="1"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Clr>
                <a:srgbClr val="000000"/>
              </a:buClr>
              <a:buFont typeface="+mj-lt"/>
              <a:buAutoNum type="arabicPeriod"/>
            </a:pPr>
            <a:r>
              <a:rPr lang="en-IN" sz="1400" b="1" dirty="0">
                <a:latin typeface="Times New Roman" panose="02020603050405020304" pitchFamily="18" charset="0"/>
                <a:ea typeface="Calibri" panose="020F0502020204030204" pitchFamily="34" charset="0"/>
                <a:cs typeface="Times New Roman" panose="02020603050405020304" pitchFamily="18" charset="0"/>
              </a:rPr>
              <a:t>User</a:t>
            </a:r>
            <a:r>
              <a:rPr lang="en-IN" sz="1400" dirty="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smtClean="0">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Clr>
                <a:srgbClr val="000000"/>
              </a:buClr>
            </a:pPr>
            <a:r>
              <a:rPr lang="en-IN" sz="1400" b="1" dirty="0" smtClean="0">
                <a:latin typeface="Times New Roman" panose="02020603050405020304" pitchFamily="18" charset="0"/>
                <a:ea typeface="Calibri" panose="020F0502020204030204" pitchFamily="34" charset="0"/>
                <a:cs typeface="Times New Roman" panose="02020603050405020304" pitchFamily="18" charset="0"/>
              </a:rPr>
              <a:t>       Registration page:</a:t>
            </a:r>
          </a:p>
          <a:p>
            <a:pPr marR="0" lvl="0">
              <a:lnSpc>
                <a:spcPct val="150000"/>
              </a:lnSpc>
              <a:spcBef>
                <a:spcPts val="0"/>
              </a:spcBef>
              <a:spcAft>
                <a:spcPts val="0"/>
              </a:spcAft>
              <a:buClr>
                <a:srgbClr val="000000"/>
              </a:buClr>
            </a:pPr>
            <a:r>
              <a:rPr lang="en-IN" sz="1400" dirty="0" smtClean="0">
                <a:latin typeface="Times New Roman" panose="02020603050405020304" pitchFamily="18" charset="0"/>
                <a:ea typeface="Calibri" panose="020F0502020204030204" pitchFamily="34" charset="0"/>
                <a:cs typeface="Times New Roman" panose="02020603050405020304" pitchFamily="18" charset="0"/>
              </a:rPr>
              <a:t>       Here user needs to register with his/her details.</a:t>
            </a:r>
          </a:p>
          <a:p>
            <a:pPr marR="0" lvl="0">
              <a:lnSpc>
                <a:spcPct val="150000"/>
              </a:lnSpc>
              <a:spcBef>
                <a:spcPts val="0"/>
              </a:spcBef>
              <a:spcAft>
                <a:spcPts val="0"/>
              </a:spcAft>
              <a:buClr>
                <a:srgbClr val="000000"/>
              </a:buClr>
            </a:pPr>
            <a:r>
              <a:rPr lang="en-IN" sz="1400" b="1" dirty="0" smtClean="0">
                <a:latin typeface="Times New Roman" panose="02020603050405020304" pitchFamily="18" charset="0"/>
                <a:ea typeface="Calibri" panose="020F0502020204030204" pitchFamily="34" charset="0"/>
                <a:cs typeface="Times New Roman" panose="02020603050405020304" pitchFamily="18" charset="0"/>
              </a:rPr>
              <a:t>      Login Page:</a:t>
            </a:r>
          </a:p>
          <a:p>
            <a:pPr marR="0" lvl="0">
              <a:lnSpc>
                <a:spcPct val="150000"/>
              </a:lnSpc>
              <a:spcBef>
                <a:spcPts val="0"/>
              </a:spcBef>
              <a:spcAft>
                <a:spcPts val="0"/>
              </a:spcAft>
              <a:buClr>
                <a:srgbClr val="000000"/>
              </a:buClr>
            </a:pPr>
            <a:r>
              <a:rPr lang="en-IN" sz="1400" dirty="0" smtClean="0">
                <a:latin typeface="Times New Roman" panose="02020603050405020304" pitchFamily="18" charset="0"/>
                <a:ea typeface="Calibri" panose="020F0502020204030204" pitchFamily="34" charset="0"/>
                <a:cs typeface="Times New Roman" panose="02020603050405020304" pitchFamily="18" charset="0"/>
              </a:rPr>
              <a:t>         Here user needs to login with credentials.</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400" b="1" dirty="0">
                <a:latin typeface="Times New Roman" panose="02020603050405020304" pitchFamily="18" charset="0"/>
                <a:ea typeface="Calibri" panose="020F0502020204030204" pitchFamily="34" charset="0"/>
                <a:cs typeface="Times New Roman" panose="02020603050405020304" pitchFamily="18" charset="0"/>
              </a:rPr>
              <a:t>View Home page:</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Here user view the home page of the phishing website prediction web application. </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400" b="1" dirty="0">
                <a:latin typeface="Times New Roman" panose="02020603050405020304" pitchFamily="18" charset="0"/>
                <a:ea typeface="Calibri" panose="020F0502020204030204" pitchFamily="34" charset="0"/>
                <a:cs typeface="Times New Roman" panose="02020603050405020304" pitchFamily="18" charset="0"/>
              </a:rPr>
              <a:t>View Upload page:</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In the about page, users can learn more about the phishing prediction.  </a:t>
            </a:r>
            <a:endParaRPr lang="en-IN" sz="1400" dirty="0" smtClean="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400" b="1" dirty="0" smtClean="0">
                <a:latin typeface="Times New Roman" panose="02020603050405020304" pitchFamily="18" charset="0"/>
                <a:ea typeface="Calibri" panose="020F0502020204030204" pitchFamily="34" charset="0"/>
                <a:cs typeface="Times New Roman" panose="02020603050405020304" pitchFamily="18" charset="0"/>
              </a:rPr>
              <a:t>View Page:</a:t>
            </a:r>
          </a:p>
          <a:p>
            <a:pPr marL="400050" marR="0">
              <a:lnSpc>
                <a:spcPct val="150000"/>
              </a:lnSpc>
              <a:spcBef>
                <a:spcPts val="0"/>
              </a:spcBef>
              <a:spcAft>
                <a:spcPts val="0"/>
              </a:spcAft>
            </a:pPr>
            <a:r>
              <a:rPr lang="en-IN" sz="1400" dirty="0" smtClean="0">
                <a:latin typeface="Times New Roman" panose="02020603050405020304" pitchFamily="18" charset="0"/>
                <a:ea typeface="Calibri" panose="020F0502020204030204" pitchFamily="34" charset="0"/>
                <a:cs typeface="Times New Roman" panose="02020603050405020304" pitchFamily="18" charset="0"/>
              </a:rPr>
              <a:t>In view page, user can see the dataset.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400" b="1" dirty="0">
                <a:latin typeface="Times New Roman" panose="02020603050405020304" pitchFamily="18" charset="0"/>
                <a:ea typeface="Calibri" panose="020F0502020204030204" pitchFamily="34" charset="0"/>
                <a:cs typeface="Times New Roman" panose="02020603050405020304" pitchFamily="18" charset="0"/>
              </a:rPr>
              <a:t>Input Model:</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The user must provide input values for the certain fields in order to get results.</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400" b="1" dirty="0">
                <a:latin typeface="Times New Roman" panose="02020603050405020304" pitchFamily="18" charset="0"/>
                <a:ea typeface="Calibri" panose="020F0502020204030204" pitchFamily="34" charset="0"/>
                <a:cs typeface="Times New Roman" panose="02020603050405020304" pitchFamily="18" charset="0"/>
              </a:rPr>
              <a:t>View Results:</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User view’s the generated results from the model.</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400" b="1" dirty="0">
                <a:latin typeface="Times New Roman" panose="02020603050405020304" pitchFamily="18" charset="0"/>
                <a:ea typeface="Calibri" panose="020F0502020204030204" pitchFamily="34" charset="0"/>
                <a:cs typeface="Times New Roman" panose="02020603050405020304" pitchFamily="18" charset="0"/>
              </a:rPr>
              <a:t>View score:</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100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Here user have ability to view the score in %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0032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867" y="416001"/>
            <a:ext cx="11077433" cy="6186309"/>
          </a:xfrm>
          <a:prstGeom prst="rect">
            <a:avLst/>
          </a:prstGeom>
        </p:spPr>
        <p:txBody>
          <a:bodyPr wrap="square">
            <a:spAutoFit/>
          </a:bodyPr>
          <a:lstStyle/>
          <a:p>
            <a:pPr marR="0" lvl="0" algn="just">
              <a:lnSpc>
                <a:spcPct val="200000"/>
              </a:lnSpc>
              <a:spcBef>
                <a:spcPts val="0"/>
              </a:spcBef>
              <a:spcAft>
                <a:spcPts val="0"/>
              </a:spcAft>
              <a:buClr>
                <a:srgbClr val="000000"/>
              </a:buClr>
            </a:pPr>
            <a:r>
              <a:rPr lang="en-IN" b="1" dirty="0">
                <a:latin typeface="Times New Roman" panose="02020603050405020304" pitchFamily="18" charset="0"/>
                <a:ea typeface="Calibri" panose="020F0502020204030204" pitchFamily="34" charset="0"/>
                <a:cs typeface="Times New Roman" panose="02020603050405020304" pitchFamily="18" charset="0"/>
              </a:rPr>
              <a:t>System</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200000"/>
              </a:lnSpc>
              <a:spcBef>
                <a:spcPts val="0"/>
              </a:spcBef>
              <a:spcAft>
                <a:spcPts val="0"/>
              </a:spcAft>
              <a:buFont typeface="+mj-lt"/>
              <a:buAutoNum type="arabicPeriod"/>
            </a:pPr>
            <a:r>
              <a:rPr lang="en-IN" sz="1500" b="1" dirty="0">
                <a:latin typeface="Times New Roman" panose="02020603050405020304" pitchFamily="18" charset="0"/>
                <a:ea typeface="Calibri" panose="020F0502020204030204" pitchFamily="34" charset="0"/>
                <a:cs typeface="Times New Roman" panose="02020603050405020304" pitchFamily="18" charset="0"/>
              </a:rPr>
              <a:t>Working on dataset:</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200000"/>
              </a:lnSpc>
              <a:spcBef>
                <a:spcPts val="0"/>
              </a:spcBef>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System checks for data whether it is available or not and load the data in </a:t>
            </a:r>
            <a:r>
              <a:rPr lang="en-IN" sz="1500" dirty="0" err="1">
                <a:latin typeface="Times New Roman" panose="02020603050405020304" pitchFamily="18" charset="0"/>
                <a:ea typeface="Calibri" panose="020F0502020204030204" pitchFamily="34" charset="0"/>
                <a:cs typeface="Times New Roman" panose="02020603050405020304" pitchFamily="18" charset="0"/>
              </a:rPr>
              <a:t>csv</a:t>
            </a:r>
            <a:r>
              <a:rPr lang="en-IN" sz="1500" dirty="0">
                <a:latin typeface="Times New Roman" panose="02020603050405020304" pitchFamily="18" charset="0"/>
                <a:ea typeface="Calibri" panose="020F0502020204030204" pitchFamily="34" charset="0"/>
                <a:cs typeface="Times New Roman" panose="02020603050405020304" pitchFamily="18" charset="0"/>
              </a:rPr>
              <a:t> files.</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200000"/>
              </a:lnSpc>
              <a:spcBef>
                <a:spcPts val="0"/>
              </a:spcBef>
              <a:spcAft>
                <a:spcPts val="0"/>
              </a:spcAft>
              <a:buFont typeface="+mj-lt"/>
              <a:buAutoNum type="arabicPeriod"/>
            </a:pPr>
            <a:r>
              <a:rPr lang="en-IN" sz="1500" b="1" dirty="0">
                <a:latin typeface="Times New Roman" panose="02020603050405020304" pitchFamily="18" charset="0"/>
                <a:ea typeface="Calibri" panose="020F0502020204030204" pitchFamily="34" charset="0"/>
                <a:cs typeface="Times New Roman" panose="02020603050405020304" pitchFamily="18" charset="0"/>
              </a:rPr>
              <a:t>Pre-processing:</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gn="just">
              <a:lnSpc>
                <a:spcPct val="200000"/>
              </a:lnSpc>
              <a:spcBef>
                <a:spcPts val="0"/>
              </a:spcBef>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Data need to be pre-processed according the models it helps to increase the accuracy of the model and better information about the data.</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200000"/>
              </a:lnSpc>
              <a:spcBef>
                <a:spcPts val="0"/>
              </a:spcBef>
              <a:spcAft>
                <a:spcPts val="0"/>
              </a:spcAft>
              <a:buFont typeface="+mj-lt"/>
              <a:buAutoNum type="arabicPeriod"/>
            </a:pPr>
            <a:r>
              <a:rPr lang="en-IN" sz="1500" b="1" dirty="0">
                <a:latin typeface="Times New Roman" panose="02020603050405020304" pitchFamily="18" charset="0"/>
                <a:ea typeface="Calibri" panose="020F0502020204030204" pitchFamily="34" charset="0"/>
                <a:cs typeface="Times New Roman" panose="02020603050405020304" pitchFamily="18" charset="0"/>
              </a:rPr>
              <a:t>Training the data:</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gn="just">
              <a:lnSpc>
                <a:spcPct val="200000"/>
              </a:lnSpc>
              <a:spcBef>
                <a:spcPts val="0"/>
              </a:spcBef>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After pre-processing the data will split into two parts as train and test data before training with the given algorithms.</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200000"/>
              </a:lnSpc>
              <a:spcBef>
                <a:spcPts val="0"/>
              </a:spcBef>
              <a:spcAft>
                <a:spcPts val="0"/>
              </a:spcAft>
              <a:buFont typeface="+mj-lt"/>
              <a:buAutoNum type="arabicPeriod"/>
            </a:pPr>
            <a:r>
              <a:rPr lang="en-IN" sz="1500" b="1" dirty="0">
                <a:latin typeface="Times New Roman" panose="02020603050405020304" pitchFamily="18" charset="0"/>
                <a:ea typeface="Calibri" panose="020F0502020204030204" pitchFamily="34" charset="0"/>
                <a:cs typeface="Times New Roman" panose="02020603050405020304" pitchFamily="18" charset="0"/>
              </a:rPr>
              <a:t>Model Building</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200000"/>
              </a:lnSpc>
              <a:spcBef>
                <a:spcPts val="0"/>
              </a:spcBef>
              <a:spcAft>
                <a:spcPts val="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To create a model that predicts the personality with better accuracy, this module will help user.</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200000"/>
              </a:lnSpc>
              <a:spcBef>
                <a:spcPts val="0"/>
              </a:spcBef>
              <a:spcAft>
                <a:spcPts val="0"/>
              </a:spcAft>
              <a:buFont typeface="+mj-lt"/>
              <a:buAutoNum type="arabicPeriod"/>
            </a:pPr>
            <a:r>
              <a:rPr lang="en-IN" sz="1500" b="1" dirty="0">
                <a:latin typeface="Times New Roman" panose="02020603050405020304" pitchFamily="18" charset="0"/>
                <a:ea typeface="Calibri" panose="020F0502020204030204" pitchFamily="34" charset="0"/>
                <a:cs typeface="Times New Roman" panose="02020603050405020304" pitchFamily="18" charset="0"/>
              </a:rPr>
              <a:t>Generated Score:</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200000"/>
              </a:lnSpc>
              <a:spcBef>
                <a:spcPts val="0"/>
              </a:spcBef>
              <a:spcAft>
                <a:spcPts val="0"/>
              </a:spcAft>
              <a:buFont typeface="+mj-lt"/>
              <a:buAutoNum type="arabicPeriod"/>
            </a:pPr>
            <a:r>
              <a:rPr lang="en-IN" sz="1500" dirty="0">
                <a:latin typeface="Times New Roman" panose="02020603050405020304" pitchFamily="18" charset="0"/>
                <a:ea typeface="Calibri" panose="020F0502020204030204" pitchFamily="34" charset="0"/>
                <a:cs typeface="Times New Roman" panose="02020603050405020304" pitchFamily="18" charset="0"/>
              </a:rPr>
              <a:t>Here user view the score in %  </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200000"/>
              </a:lnSpc>
              <a:spcBef>
                <a:spcPts val="0"/>
              </a:spcBef>
              <a:spcAft>
                <a:spcPts val="0"/>
              </a:spcAft>
              <a:buFont typeface="+mj-lt"/>
              <a:buAutoNum type="arabicPeriod"/>
            </a:pPr>
            <a:r>
              <a:rPr lang="en-IN" sz="1500" b="1" dirty="0">
                <a:latin typeface="Times New Roman" panose="02020603050405020304" pitchFamily="18" charset="0"/>
                <a:ea typeface="Calibri" panose="020F0502020204030204" pitchFamily="34" charset="0"/>
                <a:cs typeface="Times New Roman" panose="02020603050405020304" pitchFamily="18" charset="0"/>
              </a:rPr>
              <a:t>Generate Results:</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gn="just">
              <a:lnSpc>
                <a:spcPct val="200000"/>
              </a:lnSpc>
              <a:spcBef>
                <a:spcPts val="0"/>
              </a:spcBef>
              <a:spcAft>
                <a:spcPts val="100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We train the machine learning algorithm and calculate the </a:t>
            </a:r>
            <a:r>
              <a:rPr lang="en-IN" sz="1500" dirty="0" err="1" smtClean="0">
                <a:latin typeface="Times New Roman" panose="02020603050405020304" pitchFamily="18" charset="0"/>
                <a:ea typeface="Calibri" panose="020F0502020204030204" pitchFamily="34" charset="0"/>
                <a:cs typeface="Times New Roman" panose="02020603050405020304" pitchFamily="18" charset="0"/>
              </a:rPr>
              <a:t>url’s</a:t>
            </a:r>
            <a:r>
              <a:rPr lang="en-IN" sz="1500" dirty="0" smtClean="0">
                <a:latin typeface="Times New Roman" panose="02020603050405020304" pitchFamily="18" charset="0"/>
                <a:ea typeface="Calibri" panose="020F0502020204030204" pitchFamily="34" charset="0"/>
                <a:cs typeface="Times New Roman" panose="02020603050405020304" pitchFamily="18" charset="0"/>
              </a:rPr>
              <a:t> prediction</a:t>
            </a:r>
            <a:r>
              <a:rPr lang="en-IN" sz="1500" dirty="0">
                <a:latin typeface="Times New Roman" panose="02020603050405020304" pitchFamily="18" charset="0"/>
                <a:ea typeface="Calibri" panose="020F0502020204030204" pitchFamily="34"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786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29292" y="264236"/>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964821"/>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1600" b="1" dirty="0" smtClean="0">
                <a:latin typeface="Times New Roman" panose="02020603050405020304" pitchFamily="18" charset="0"/>
                <a:cs typeface="Times New Roman" panose="02020603050405020304" pitchFamily="18" charset="0"/>
              </a:rPr>
              <a:t>H/W Configuration:</a:t>
            </a:r>
            <a:endParaRPr lang="en-US" sz="1600" b="1" dirty="0" smtClean="0">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		:  Windows 7 or 7+</a:t>
            </a: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RAM				:  8 GB</a:t>
            </a: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disc or SSD		:  More than 500 GB	</a:t>
            </a: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Processor			:  Intel 3rd generation or high or Ryzen with 8 GB Ram</a:t>
            </a: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b="1" dirty="0" smtClean="0">
                <a:latin typeface="Times New Roman" panose="02020603050405020304" pitchFamily="18" charset="0"/>
                <a:cs typeface="Times New Roman" panose="02020603050405020304" pitchFamily="18" charset="0"/>
              </a:rPr>
              <a:t>S/W Configuration:</a:t>
            </a:r>
            <a:endParaRPr lang="en-IN" sz="1600" dirty="0" smtClean="0">
              <a:solidFill>
                <a:schemeClr val="accent2"/>
              </a:solidFill>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Software’s			:  Python 3.6 or high version</a:t>
            </a: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                              		:  PyCharm.</a:t>
            </a: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Framework                                         	:   Flask  </a:t>
            </a: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335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02AF80D-1D77-4B13-A6B9-F753FE16F61C}"/>
              </a:ext>
            </a:extLst>
          </p:cNvPr>
          <p:cNvSpPr/>
          <p:nvPr/>
        </p:nvSpPr>
        <p:spPr>
          <a:xfrm>
            <a:off x="721794" y="1010572"/>
            <a:ext cx="4271750" cy="410882"/>
          </a:xfrm>
          <a:prstGeom prst="rect">
            <a:avLst/>
          </a:prstGeom>
        </p:spPr>
        <p:txBody>
          <a:bodyPr wrap="square">
            <a:spAutoFit/>
          </a:bodyPr>
          <a:lstStyle/>
          <a:p>
            <a:pPr>
              <a:lnSpc>
                <a:spcPct val="115000"/>
              </a:lnSpc>
              <a:spcAft>
                <a:spcPts val="1000"/>
              </a:spcAft>
              <a:tabLst>
                <a:tab pos="2000250" algn="l"/>
              </a:tabLs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RANDOM FOREST </a:t>
            </a:r>
            <a:r>
              <a:rPr lang="en-IN" b="1" dirty="0">
                <a:latin typeface="Times New Roman" panose="02020603050405020304" pitchFamily="18" charset="0"/>
                <a:ea typeface="Calibri" panose="020F0502020204030204" pitchFamily="34" charset="0"/>
                <a:cs typeface="Times New Roman" panose="02020603050405020304" pitchFamily="18" charset="0"/>
              </a:rPr>
              <a:t>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 xmlns:a16="http://schemas.microsoft.com/office/drawing/2014/main" id="{1C561637-1F16-43A8-8F35-E3C310C85C24}"/>
              </a:ext>
            </a:extLst>
          </p:cNvPr>
          <p:cNvSpPr txBox="1"/>
          <p:nvPr/>
        </p:nvSpPr>
        <p:spPr>
          <a:xfrm>
            <a:off x="721794" y="1789353"/>
            <a:ext cx="10727350" cy="3715312"/>
          </a:xfrm>
          <a:prstGeom prst="rect">
            <a:avLst/>
          </a:prstGeom>
          <a:noFill/>
        </p:spPr>
        <p:txBody>
          <a:bodyPr wrap="square" rtlCol="0">
            <a:spAutoFit/>
          </a:bodyPr>
          <a:lstStyle/>
          <a:p>
            <a:pPr algn="just">
              <a:lnSpc>
                <a:spcPct val="200000"/>
              </a:lnSpc>
            </a:pPr>
            <a:r>
              <a:rPr lang="en-US" sz="1500" dirty="0">
                <a:solidFill>
                  <a:srgbClr val="000000"/>
                </a:solidFill>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200000"/>
              </a:lnSpc>
            </a:pPr>
            <a:r>
              <a:rPr lang="en-US" sz="1500" dirty="0">
                <a:solidFill>
                  <a:srgbClr val="000000"/>
                </a:solidFill>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200000"/>
              </a:lnSpc>
            </a:pPr>
            <a:r>
              <a:rPr lang="en-US" sz="1500" dirty="0">
                <a:solidFill>
                  <a:srgbClr val="000000"/>
                </a:solidFill>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200000"/>
              </a:lnSpc>
            </a:pPr>
            <a:r>
              <a:rPr lang="en-US" sz="1500" dirty="0">
                <a:solidFill>
                  <a:srgbClr val="000000"/>
                </a:solidFill>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p>
        </p:txBody>
      </p:sp>
      <p:sp>
        <p:nvSpPr>
          <p:cNvPr id="2" name="Rectangle 1"/>
          <p:cNvSpPr/>
          <p:nvPr/>
        </p:nvSpPr>
        <p:spPr>
          <a:xfrm>
            <a:off x="4833498" y="272625"/>
            <a:ext cx="1800493" cy="369332"/>
          </a:xfrm>
          <a:prstGeom prst="rect">
            <a:avLst/>
          </a:prstGeom>
        </p:spPr>
        <p:txBody>
          <a:bodyPr wrap="none">
            <a:spAutoFit/>
          </a:bodyPr>
          <a:lstStyle/>
          <a:p>
            <a:r>
              <a:rPr lang="en-IN" b="1" dirty="0" smtClean="0">
                <a:latin typeface="Times New Roman" panose="02020603050405020304" pitchFamily="18" charset="0"/>
                <a:cs typeface="Times New Roman" panose="02020603050405020304" pitchFamily="18" charset="0"/>
              </a:rPr>
              <a:t>ALGORITHMS</a:t>
            </a:r>
            <a:endParaRPr lang="en-US" dirty="0"/>
          </a:p>
        </p:txBody>
      </p:sp>
    </p:spTree>
    <p:extLst>
      <p:ext uri="{BB962C8B-B14F-4D97-AF65-F5344CB8AC3E}">
        <p14:creationId xmlns:p14="http://schemas.microsoft.com/office/powerpoint/2010/main" val="374274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C6B10CD-DF22-49BD-BCA4-8861721B2D80}"/>
              </a:ext>
            </a:extLst>
          </p:cNvPr>
          <p:cNvSpPr txBox="1"/>
          <p:nvPr/>
        </p:nvSpPr>
        <p:spPr>
          <a:xfrm>
            <a:off x="504965" y="3372751"/>
            <a:ext cx="11316515" cy="3253648"/>
          </a:xfrm>
          <a:prstGeom prst="rect">
            <a:avLst/>
          </a:prstGeom>
          <a:noFill/>
        </p:spPr>
        <p:txBody>
          <a:bodyPr wrap="square">
            <a:spAutoFit/>
          </a:bodyPr>
          <a:lstStyle/>
          <a:p>
            <a:pPr algn="just">
              <a:lnSpc>
                <a:spcPct val="200000"/>
              </a:lnSpc>
            </a:pPr>
            <a:r>
              <a:rPr lang="en-IN" sz="1500" dirty="0">
                <a:latin typeface="Times New Roman" panose="02020603050405020304" pitchFamily="18" charset="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p>
          <a:p>
            <a:pPr algn="just">
              <a:lnSpc>
                <a:spcPct val="200000"/>
              </a:lnSpc>
            </a:pPr>
            <a:r>
              <a:rPr lang="en-IN" sz="1500" dirty="0">
                <a:latin typeface="Times New Roman" panose="02020603050405020304" pitchFamily="18" charset="0"/>
                <a:cs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p>
          <a:p>
            <a:pPr algn="just">
              <a:lnSpc>
                <a:spcPct val="200000"/>
              </a:lnSpc>
            </a:pPr>
            <a:r>
              <a:rPr lang="en-IN" sz="1500" dirty="0">
                <a:latin typeface="Times New Roman" panose="02020603050405020304" pitchFamily="18" charset="0"/>
                <a:cs typeface="Times New Roman" panose="02020603050405020304" pitchFamily="18" charset="0"/>
              </a:rPr>
              <a:t>The nodes in the decision tree represent attributes that are used for predicting the outcome. Decision nodes provide a link to the leaves. The following diagram shows the three types of nodes in a decision tree.</a:t>
            </a:r>
          </a:p>
        </p:txBody>
      </p:sp>
      <p:sp>
        <p:nvSpPr>
          <p:cNvPr id="3" name="TextBox 2">
            <a:extLst>
              <a:ext uri="{FF2B5EF4-FFF2-40B4-BE49-F238E27FC236}">
                <a16:creationId xmlns="" xmlns:a16="http://schemas.microsoft.com/office/drawing/2014/main" id="{162A46BD-2668-4B9F-BFC7-A778EBB5D66A}"/>
              </a:ext>
            </a:extLst>
          </p:cNvPr>
          <p:cNvSpPr txBox="1"/>
          <p:nvPr/>
        </p:nvSpPr>
        <p:spPr>
          <a:xfrm>
            <a:off x="504965" y="272629"/>
            <a:ext cx="11316514" cy="2791983"/>
          </a:xfrm>
          <a:prstGeom prst="rect">
            <a:avLst/>
          </a:prstGeom>
          <a:noFill/>
        </p:spPr>
        <p:txBody>
          <a:bodyPr wrap="square">
            <a:spAutoFit/>
          </a:bodyPr>
          <a:lstStyle/>
          <a:p>
            <a:pPr algn="just">
              <a:lnSpc>
                <a:spcPct val="200000"/>
              </a:lnSpc>
            </a:pPr>
            <a:r>
              <a:rPr lang="en-US" sz="1500" dirty="0">
                <a:solidFill>
                  <a:srgbClr val="000000"/>
                </a:solidFill>
                <a:latin typeface="Times New Roman" panose="02020603050405020304" pitchFamily="18" charset="0"/>
                <a:ea typeface="Times New Roman" panose="02020603050405020304" pitchFamily="18" charset="0"/>
              </a:rPr>
              <a:t>Features of a Random Forest Algorithm:</a:t>
            </a:r>
          </a:p>
          <a:p>
            <a:pPr marL="285750" indent="-285750" algn="just">
              <a:lnSpc>
                <a:spcPct val="200000"/>
              </a:lnSpc>
              <a:buFont typeface="Wingdings" panose="05000000000000000000" pitchFamily="2" charset="2"/>
              <a:buChar char="Ø"/>
            </a:pPr>
            <a:r>
              <a:rPr lang="en-US" sz="1500" dirty="0" smtClean="0">
                <a:solidFill>
                  <a:srgbClr val="000000"/>
                </a:solidFill>
                <a:latin typeface="Times New Roman" panose="02020603050405020304" pitchFamily="18" charset="0"/>
                <a:ea typeface="Times New Roman" panose="02020603050405020304" pitchFamily="18" charset="0"/>
              </a:rPr>
              <a:t>It’s </a:t>
            </a:r>
            <a:r>
              <a:rPr lang="en-US" sz="1500" dirty="0">
                <a:solidFill>
                  <a:srgbClr val="000000"/>
                </a:solidFill>
                <a:latin typeface="Times New Roman" panose="02020603050405020304" pitchFamily="18" charset="0"/>
                <a:ea typeface="Times New Roman" panose="02020603050405020304" pitchFamily="18" charset="0"/>
              </a:rPr>
              <a:t>more accurate than the decision tree algorithm.</a:t>
            </a:r>
          </a:p>
          <a:p>
            <a:pPr marL="285750" indent="-285750" algn="just">
              <a:lnSpc>
                <a:spcPct val="200000"/>
              </a:lnSpc>
              <a:buFont typeface="Wingdings" panose="05000000000000000000" pitchFamily="2" charset="2"/>
              <a:buChar char="Ø"/>
            </a:pPr>
            <a:r>
              <a:rPr lang="en-US" sz="1500" dirty="0" smtClean="0">
                <a:solidFill>
                  <a:srgbClr val="000000"/>
                </a:solidFill>
                <a:latin typeface="Times New Roman" panose="02020603050405020304" pitchFamily="18" charset="0"/>
                <a:ea typeface="Times New Roman" panose="02020603050405020304" pitchFamily="18" charset="0"/>
              </a:rPr>
              <a:t>It </a:t>
            </a:r>
            <a:r>
              <a:rPr lang="en-US" sz="1500" dirty="0">
                <a:solidFill>
                  <a:srgbClr val="000000"/>
                </a:solidFill>
                <a:latin typeface="Times New Roman" panose="02020603050405020304" pitchFamily="18" charset="0"/>
                <a:ea typeface="Times New Roman" panose="02020603050405020304" pitchFamily="18" charset="0"/>
              </a:rPr>
              <a:t>provides an effective way of handling missing data.</a:t>
            </a:r>
          </a:p>
          <a:p>
            <a:pPr marL="285750" indent="-285750" algn="just">
              <a:lnSpc>
                <a:spcPct val="200000"/>
              </a:lnSpc>
              <a:buFont typeface="Wingdings" panose="05000000000000000000" pitchFamily="2" charset="2"/>
              <a:buChar char="Ø"/>
            </a:pPr>
            <a:r>
              <a:rPr lang="en-US" sz="1500" dirty="0" smtClean="0">
                <a:solidFill>
                  <a:srgbClr val="000000"/>
                </a:solidFill>
                <a:latin typeface="Times New Roman" panose="02020603050405020304" pitchFamily="18" charset="0"/>
                <a:ea typeface="Times New Roman" panose="02020603050405020304" pitchFamily="18" charset="0"/>
              </a:rPr>
              <a:t>It </a:t>
            </a:r>
            <a:r>
              <a:rPr lang="en-US" sz="1500" dirty="0">
                <a:solidFill>
                  <a:srgbClr val="000000"/>
                </a:solidFill>
                <a:latin typeface="Times New Roman" panose="02020603050405020304" pitchFamily="18" charset="0"/>
                <a:ea typeface="Times New Roman" panose="02020603050405020304" pitchFamily="18" charset="0"/>
              </a:rPr>
              <a:t>can produce a reasonable prediction without hyper-parameter tuning.</a:t>
            </a:r>
          </a:p>
          <a:p>
            <a:pPr marL="285750" indent="-285750" algn="just">
              <a:lnSpc>
                <a:spcPct val="200000"/>
              </a:lnSpc>
              <a:buFont typeface="Wingdings" panose="05000000000000000000" pitchFamily="2" charset="2"/>
              <a:buChar char="Ø"/>
            </a:pPr>
            <a:r>
              <a:rPr lang="en-US" sz="1500" dirty="0" smtClean="0">
                <a:solidFill>
                  <a:srgbClr val="000000"/>
                </a:solidFill>
                <a:latin typeface="Times New Roman" panose="02020603050405020304" pitchFamily="18" charset="0"/>
                <a:ea typeface="Times New Roman" panose="02020603050405020304" pitchFamily="18" charset="0"/>
              </a:rPr>
              <a:t>It </a:t>
            </a:r>
            <a:r>
              <a:rPr lang="en-US" sz="1500" dirty="0">
                <a:solidFill>
                  <a:srgbClr val="000000"/>
                </a:solidFill>
                <a:latin typeface="Times New Roman" panose="02020603050405020304" pitchFamily="18" charset="0"/>
                <a:ea typeface="Times New Roman" panose="02020603050405020304" pitchFamily="18" charset="0"/>
              </a:rPr>
              <a:t>solves the issue of over fitting in decision trees.</a:t>
            </a:r>
          </a:p>
          <a:p>
            <a:pPr marL="285750" indent="-285750" algn="just">
              <a:lnSpc>
                <a:spcPct val="200000"/>
              </a:lnSpc>
              <a:buFont typeface="Wingdings" panose="05000000000000000000" pitchFamily="2" charset="2"/>
              <a:buChar char="Ø"/>
            </a:pPr>
            <a:r>
              <a:rPr lang="en-US" sz="1500" dirty="0" smtClean="0">
                <a:solidFill>
                  <a:srgbClr val="000000"/>
                </a:solidFill>
                <a:latin typeface="Times New Roman" panose="02020603050405020304" pitchFamily="18" charset="0"/>
                <a:ea typeface="Times New Roman" panose="02020603050405020304" pitchFamily="18" charset="0"/>
              </a:rPr>
              <a:t>In </a:t>
            </a:r>
            <a:r>
              <a:rPr lang="en-US" sz="1500" dirty="0">
                <a:solidFill>
                  <a:srgbClr val="000000"/>
                </a:solidFill>
                <a:latin typeface="Times New Roman" panose="02020603050405020304" pitchFamily="18" charset="0"/>
                <a:ea typeface="Times New Roman" panose="02020603050405020304" pitchFamily="18" charset="0"/>
              </a:rPr>
              <a:t>every random forest tree, a subset of features is selected randomly at the node’s splitting point.</a:t>
            </a:r>
          </a:p>
        </p:txBody>
      </p:sp>
    </p:spTree>
    <p:extLst>
      <p:ext uri="{BB962C8B-B14F-4D97-AF65-F5344CB8AC3E}">
        <p14:creationId xmlns:p14="http://schemas.microsoft.com/office/powerpoint/2010/main" val="1093717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Nodes"/>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86519"/>
            <a:ext cx="7356143" cy="2461147"/>
          </a:xfrm>
          <a:prstGeom prst="rect">
            <a:avLst/>
          </a:prstGeom>
          <a:noFill/>
          <a:ln>
            <a:noFill/>
          </a:ln>
        </p:spPr>
      </p:pic>
      <p:sp>
        <p:nvSpPr>
          <p:cNvPr id="3" name="Rectangle 2"/>
          <p:cNvSpPr/>
          <p:nvPr/>
        </p:nvSpPr>
        <p:spPr>
          <a:xfrm>
            <a:off x="368489" y="3053772"/>
            <a:ext cx="11423177" cy="3253648"/>
          </a:xfrm>
          <a:prstGeom prst="rect">
            <a:avLst/>
          </a:prstGeom>
        </p:spPr>
        <p:txBody>
          <a:bodyPr wrap="square">
            <a:spAutoFit/>
          </a:bodyPr>
          <a:lstStyle/>
          <a:p>
            <a:pPr algn="just">
              <a:lnSpc>
                <a:spcPct val="200000"/>
              </a:lnSpc>
              <a:spcAft>
                <a:spcPts val="0"/>
              </a:spcAft>
            </a:pPr>
            <a:r>
              <a:rPr lang="en-IN"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0"/>
              </a:spcAft>
            </a:pPr>
            <a:r>
              <a:rPr lang="en-IN"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Entropy is a metric for calculating uncertainty. Information gain is a measure of how uncertainty in the target variable is reduced, given a set of independent variables.</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0"/>
              </a:spcAft>
            </a:pPr>
            <a:r>
              <a:rPr lang="en-IN"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information gain concept involves using independent variables (features) to gain information about a target variable (class). The entropy of the target variable (Y) and the </a:t>
            </a:r>
            <a:r>
              <a:rPr lang="en-IN"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3"/>
              </a:rPr>
              <a:t>conditional entropy</a:t>
            </a:r>
            <a:r>
              <a:rPr lang="en-IN"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of Y (given X) are used to estimate the information gain. In this case, the conditional entropy is subtracted from the entropy of Y.</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3463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395491"/>
            <a:ext cx="11491415" cy="3253648"/>
          </a:xfrm>
          <a:prstGeom prst="rect">
            <a:avLst/>
          </a:prstGeom>
        </p:spPr>
        <p:txBody>
          <a:bodyPr wrap="square">
            <a:spAutoFit/>
          </a:bodyPr>
          <a:lstStyle/>
          <a:p>
            <a:pPr algn="just">
              <a:lnSpc>
                <a:spcPct val="200000"/>
              </a:lnSpc>
              <a:spcAft>
                <a:spcPts val="0"/>
              </a:spcAft>
            </a:pPr>
            <a:r>
              <a:rPr lang="en-IN"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0"/>
              </a:spcAft>
            </a:pPr>
            <a:r>
              <a:rPr lang="en-IN"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Let’s take a simple example of how a decision tree works. Suppose we want to predict if a customer will purchase a mobile phone or not. The features of the phone form the basis of his decision. This analysis can be presented in a decision tree diagram.</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pPr>
            <a:r>
              <a:rPr lang="en-IN"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root node and decision nodes of the decision represent the features of the phone mentioned above. The leaf node represents the final output, either </a:t>
            </a:r>
            <a:r>
              <a:rPr lang="en-IN" sz="15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buying</a:t>
            </a:r>
            <a:r>
              <a:rPr lang="en-IN"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or </a:t>
            </a:r>
            <a:r>
              <a:rPr lang="en-IN" sz="15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not buying</a:t>
            </a:r>
            <a:r>
              <a:rPr lang="en-IN"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main features </a:t>
            </a:r>
            <a:endParaRPr lang="en-IN" sz="1500" dirty="0">
              <a:latin typeface="Times New Roman" panose="02020603050405020304" pitchFamily="18" charset="0"/>
              <a:cs typeface="Times New Roman" panose="02020603050405020304" pitchFamily="18" charset="0"/>
            </a:endParaRPr>
          </a:p>
        </p:txBody>
      </p:sp>
      <p:pic>
        <p:nvPicPr>
          <p:cNvPr id="3" name="Picture 2" descr="Example of Decision Tree"/>
          <p:cNvPicPr/>
          <p:nvPr/>
        </p:nvPicPr>
        <p:blipFill>
          <a:blip r:embed="rId2">
            <a:extLst>
              <a:ext uri="{28A0092B-C50C-407E-A947-70E740481C1C}">
                <a14:useLocalDpi xmlns:a14="http://schemas.microsoft.com/office/drawing/2010/main" val="0"/>
              </a:ext>
            </a:extLst>
          </a:blip>
          <a:srcRect/>
          <a:stretch>
            <a:fillRect/>
          </a:stretch>
        </p:blipFill>
        <p:spPr bwMode="auto">
          <a:xfrm>
            <a:off x="2789403" y="3967162"/>
            <a:ext cx="5657850" cy="2581275"/>
          </a:xfrm>
          <a:prstGeom prst="rect">
            <a:avLst/>
          </a:prstGeom>
          <a:noFill/>
          <a:ln>
            <a:noFill/>
          </a:ln>
        </p:spPr>
      </p:pic>
    </p:spTree>
    <p:extLst>
      <p:ext uri="{BB962C8B-B14F-4D97-AF65-F5344CB8AC3E}">
        <p14:creationId xmlns:p14="http://schemas.microsoft.com/office/powerpoint/2010/main" val="574701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01403" y="168465"/>
            <a:ext cx="3316405" cy="573206"/>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559557" y="998447"/>
            <a:ext cx="11000096" cy="5509200"/>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Phishing websites are a serious threat to online security, as they attempt to steal sensitive information from unsuspecting users. To combat this threat, researchers have developed various techniques for detecting phishing websites, including machine learning algorithms. Machine learning algorithms can be trained on large datasets of phishing and legitimate websites to learn patterns and characteristics that distinguish between the two. These algorithms can then be used to identify and block phishing websites before users can be victimized. One approach to phishing website detection using machine learning involves feature extraction, where various features of a website such as URL structure, domain age, and content are analyzed to identify phishing websites. Another approach involves using deep learning algorithms to automatically extract features and learn complex patterns in website data. Overall, machine learning-based phishing website detection techniques have shown promising results, achieving high accuracy rates and outperforming traditional rule-based methods. With further research and development, these techniques have the potential to become an important tool in the fight against online phishing attacks.</a:t>
            </a:r>
          </a:p>
          <a:p>
            <a:pPr algn="just">
              <a:lnSpc>
                <a:spcPct val="200000"/>
              </a:lnSpc>
            </a:pPr>
            <a:r>
              <a:rPr lang="en-US" sz="1600" b="1" dirty="0">
                <a:latin typeface="Times New Roman" panose="02020603050405020304" pitchFamily="18" charset="0"/>
                <a:cs typeface="Times New Roman" panose="02020603050405020304" pitchFamily="18" charset="0"/>
              </a:rPr>
              <a:t>Keywords</a:t>
            </a:r>
            <a:r>
              <a:rPr lang="en-US" sz="1600" dirty="0">
                <a:latin typeface="Times New Roman" panose="02020603050405020304" pitchFamily="18" charset="0"/>
                <a:cs typeface="Times New Roman" panose="02020603050405020304" pitchFamily="18" charset="0"/>
              </a:rPr>
              <a:t>: Machine learning techniques,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Gradient boosting, </a:t>
            </a:r>
            <a:r>
              <a:rPr lang="en-US" sz="1600" dirty="0" err="1">
                <a:latin typeface="Times New Roman" panose="02020603050405020304" pitchFamily="18" charset="0"/>
                <a:cs typeface="Times New Roman" panose="02020603050405020304" pitchFamily="18" charset="0"/>
              </a:rPr>
              <a:t>Adaboost</a:t>
            </a:r>
            <a:r>
              <a:rPr lang="en-US" sz="1600" dirty="0">
                <a:latin typeface="Times New Roman" panose="02020603050405020304" pitchFamily="18" charset="0"/>
                <a:cs typeface="Times New Roman" panose="02020603050405020304" pitchFamily="18" charset="0"/>
              </a:rPr>
              <a:t>, SVM, Random forest, evaluation.</a:t>
            </a:r>
          </a:p>
        </p:txBody>
      </p:sp>
    </p:spTree>
    <p:extLst>
      <p:ext uri="{BB962C8B-B14F-4D97-AF65-F5344CB8AC3E}">
        <p14:creationId xmlns:p14="http://schemas.microsoft.com/office/powerpoint/2010/main" val="943539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588" y="213521"/>
            <a:ext cx="2739211" cy="507831"/>
          </a:xfrm>
          <a:prstGeom prst="rect">
            <a:avLst/>
          </a:prstGeom>
        </p:spPr>
        <p:txBody>
          <a:bodyPr wrap="none">
            <a:spAutoFit/>
          </a:bodyPr>
          <a:lstStyle/>
          <a:p>
            <a:pPr algn="just">
              <a:lnSpc>
                <a:spcPct val="150000"/>
              </a:lnSpc>
              <a:spcAft>
                <a:spcPts val="1000"/>
              </a:spcAft>
              <a:tabLst>
                <a:tab pos="2000250" algn="l"/>
              </a:tabLs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Support Vector Machine</a:t>
            </a:r>
            <a:r>
              <a:rPr lang="en-IN" b="1"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09026" y="721352"/>
            <a:ext cx="11764371" cy="2791983"/>
          </a:xfrm>
          <a:prstGeom prst="rect">
            <a:avLst/>
          </a:prstGeom>
        </p:spPr>
        <p:txBody>
          <a:bodyPr wrap="square">
            <a:spAutoFit/>
          </a:bodyPr>
          <a:lstStyle/>
          <a:p>
            <a:pPr algn="just">
              <a:lnSpc>
                <a:spcPct val="200000"/>
              </a:lnSpc>
            </a:pPr>
            <a:r>
              <a:rPr lang="en-US" sz="1500" dirty="0">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 The goal of the SVM algorithm is to create the best line or decision boundary that can segregate n-dimensional space into classes so that we can easily put the new data point in the correct category in the future. This best decision boundary is called a hyperplane. 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29052" y="4025948"/>
            <a:ext cx="6851176" cy="2695575"/>
          </a:xfrm>
          <a:prstGeom prst="rect">
            <a:avLst/>
          </a:prstGeom>
        </p:spPr>
      </p:pic>
    </p:spTree>
    <p:extLst>
      <p:ext uri="{BB962C8B-B14F-4D97-AF65-F5344CB8AC3E}">
        <p14:creationId xmlns:p14="http://schemas.microsoft.com/office/powerpoint/2010/main" val="384582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913" y="148840"/>
            <a:ext cx="11969087" cy="2535502"/>
          </a:xfrm>
          <a:prstGeom prst="rect">
            <a:avLst/>
          </a:prstGeom>
        </p:spPr>
        <p:txBody>
          <a:bodyPr wrap="square">
            <a:spAutoFit/>
          </a:bodyPr>
          <a:lstStyle/>
          <a:p>
            <a:pPr algn="just">
              <a:lnSpc>
                <a:spcPct val="200000"/>
              </a:lnSpc>
            </a:pPr>
            <a:r>
              <a:rPr lang="en-IN" sz="15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SVM can be of two types:</a:t>
            </a:r>
            <a:endParaRPr lang="en-US" sz="15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200000"/>
              </a:lnSpc>
              <a:spcBef>
                <a:spcPts val="300"/>
              </a:spcBef>
              <a:spcAft>
                <a:spcPts val="1000"/>
              </a:spcAft>
              <a:buSzPts val="1000"/>
              <a:buFont typeface="Courier New" panose="02070309020205020404" pitchFamily="49" charset="0"/>
              <a:buChar char="o"/>
              <a:tabLst>
                <a:tab pos="457200" algn="l"/>
              </a:tabLst>
            </a:pPr>
            <a:r>
              <a:rPr lang="en-IN" sz="1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Linear SVM:</a:t>
            </a:r>
            <a:r>
              <a:rPr lang="en-IN"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Linear SVM is used for linearly separable data, which means if a dataset can be classified into two classes by using a single straight line, then such data is termed as linearly separable data, and classifier is used called as Linear SVM classifier.</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200000"/>
              </a:lnSpc>
              <a:spcBef>
                <a:spcPts val="300"/>
              </a:spcBef>
              <a:spcAft>
                <a:spcPts val="1000"/>
              </a:spcAft>
              <a:buSzPts val="1000"/>
              <a:buFont typeface="Courier New" panose="02070309020205020404" pitchFamily="49" charset="0"/>
              <a:buChar char="o"/>
              <a:tabLst>
                <a:tab pos="457200" algn="l"/>
              </a:tabLst>
            </a:pPr>
            <a:r>
              <a:rPr lang="en-IN" sz="1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Non-linear SVM:</a:t>
            </a:r>
            <a:r>
              <a:rPr lang="en-IN"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Non-Linear SVM is used for non-linearly separated data, which means if a dataset cannot be classified by using a straight line, then such data is termed as non-linear data and classifier used is called as Non-linear SVM classifier.</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222913" y="3270241"/>
            <a:ext cx="11773469" cy="3279296"/>
          </a:xfrm>
          <a:prstGeom prst="rect">
            <a:avLst/>
          </a:prstGeom>
        </p:spPr>
        <p:txBody>
          <a:bodyPr wrap="square">
            <a:spAutoFit/>
          </a:bodyPr>
          <a:lstStyle/>
          <a:p>
            <a:pPr algn="just">
              <a:lnSpc>
                <a:spcPct val="200000"/>
              </a:lnSpc>
              <a:spcBef>
                <a:spcPts val="200"/>
              </a:spcBef>
            </a:pPr>
            <a:r>
              <a:rPr lang="en-IN" sz="1500" b="1" dirty="0">
                <a:latin typeface="Times New Roman" panose="02020603050405020304" pitchFamily="18" charset="0"/>
                <a:ea typeface="Times New Roman" panose="02020603050405020304" pitchFamily="18" charset="0"/>
                <a:cs typeface="Times New Roman" panose="02020603050405020304" pitchFamily="18" charset="0"/>
              </a:rPr>
              <a:t>Hyperplane and Support Vectors in the SVM algorithm:</a:t>
            </a:r>
          </a:p>
          <a:p>
            <a:pPr algn="just">
              <a:lnSpc>
                <a:spcPct val="200000"/>
              </a:lnSpc>
              <a:spcBef>
                <a:spcPts val="200"/>
              </a:spcBef>
            </a:pPr>
            <a:endParaRPr lang="en-US" sz="15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200000"/>
              </a:lnSpc>
            </a:pPr>
            <a:r>
              <a:rPr lang="en-IN" sz="1500" b="1" dirty="0">
                <a:latin typeface="Times New Roman" panose="02020603050405020304" pitchFamily="18" charset="0"/>
                <a:ea typeface="Times New Roman" panose="02020603050405020304" pitchFamily="18" charset="0"/>
              </a:rPr>
              <a:t>Hyperplane:</a:t>
            </a:r>
            <a:r>
              <a:rPr lang="en-IN" sz="1500" dirty="0">
                <a:latin typeface="Times New Roman" panose="02020603050405020304" pitchFamily="18" charset="0"/>
                <a:ea typeface="Times New Roman" panose="02020603050405020304" pitchFamily="18" charset="0"/>
              </a:rPr>
              <a:t> </a:t>
            </a:r>
            <a:endParaRPr lang="en-US" sz="1500" dirty="0">
              <a:latin typeface="Times New Roman" panose="02020603050405020304" pitchFamily="18" charset="0"/>
              <a:ea typeface="Times New Roman" panose="02020603050405020304" pitchFamily="18" charset="0"/>
            </a:endParaRPr>
          </a:p>
          <a:p>
            <a:pPr algn="just">
              <a:lnSpc>
                <a:spcPct val="200000"/>
              </a:lnSpc>
            </a:pPr>
            <a:r>
              <a:rPr lang="en-IN" sz="1500" dirty="0">
                <a:solidFill>
                  <a:srgbClr val="333333"/>
                </a:solidFill>
                <a:latin typeface="Times New Roman" panose="02020603050405020304" pitchFamily="18" charset="0"/>
                <a:ea typeface="Times New Roman" panose="02020603050405020304" pitchFamily="18" charset="0"/>
              </a:rPr>
              <a:t>There can be multiple lines/decision boundaries to segregate the classes in n-dimensional space, but we need to find out the best decision boundary that helps to classify the data points. This best boundary is known as the hyperplane of SVM.</a:t>
            </a:r>
            <a:endParaRPr lang="en-US" sz="1500" dirty="0">
              <a:latin typeface="Times New Roman" panose="02020603050405020304" pitchFamily="18" charset="0"/>
              <a:ea typeface="Times New Roman" panose="02020603050405020304" pitchFamily="18" charset="0"/>
            </a:endParaRPr>
          </a:p>
          <a:p>
            <a:pPr algn="just">
              <a:lnSpc>
                <a:spcPct val="200000"/>
              </a:lnSpc>
            </a:pPr>
            <a:r>
              <a:rPr lang="en-IN" sz="1500" dirty="0">
                <a:solidFill>
                  <a:srgbClr val="333333"/>
                </a:solidFill>
                <a:latin typeface="Times New Roman" panose="02020603050405020304" pitchFamily="18" charset="0"/>
                <a:ea typeface="Times New Roman" panose="02020603050405020304" pitchFamily="18" charset="0"/>
              </a:rPr>
              <a:t>The dimensions of the hyperplane depend on the features present in the dataset, which means if there are 2 features (as shown in image), then hyperplane will be a straight line. And if there are 3 features, then hyperplane will be a 2-dimension plane.</a:t>
            </a:r>
            <a:endParaRPr lang="en-US" sz="15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32070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905" y="1000072"/>
            <a:ext cx="10087619" cy="3785652"/>
          </a:xfrm>
          <a:prstGeom prst="rect">
            <a:avLst/>
          </a:prstGeom>
        </p:spPr>
        <p:txBody>
          <a:bodyPr wrap="square">
            <a:spAutoFit/>
          </a:bodyPr>
          <a:lstStyle/>
          <a:p>
            <a:pPr algn="just">
              <a:lnSpc>
                <a:spcPct val="200000"/>
              </a:lnSpc>
            </a:pPr>
            <a:r>
              <a:rPr lang="en-IN" sz="1500" dirty="0">
                <a:solidFill>
                  <a:srgbClr val="333333"/>
                </a:solidFill>
                <a:latin typeface="Times New Roman" panose="02020603050405020304" pitchFamily="18" charset="0"/>
                <a:ea typeface="Times New Roman" panose="02020603050405020304" pitchFamily="18" charset="0"/>
              </a:rPr>
              <a:t>The dimensions of the hyperplane depend on the features present in the dataset, which means if there are 2 features (as shown in image), then hyperplane will be a straight line. And if there are 3 features, then hyperplane will be a 2-dimension plane.</a:t>
            </a:r>
            <a:endParaRPr lang="en-US" sz="1500" dirty="0">
              <a:latin typeface="Times New Roman" panose="02020603050405020304" pitchFamily="18" charset="0"/>
              <a:ea typeface="Times New Roman" panose="02020603050405020304" pitchFamily="18" charset="0"/>
            </a:endParaRPr>
          </a:p>
          <a:p>
            <a:pPr algn="just">
              <a:lnSpc>
                <a:spcPct val="200000"/>
              </a:lnSpc>
            </a:pPr>
            <a:r>
              <a:rPr lang="en-IN" sz="1500" dirty="0">
                <a:solidFill>
                  <a:srgbClr val="333333"/>
                </a:solidFill>
                <a:latin typeface="Times New Roman" panose="02020603050405020304" pitchFamily="18" charset="0"/>
                <a:ea typeface="Times New Roman" panose="02020603050405020304" pitchFamily="18" charset="0"/>
              </a:rPr>
              <a:t>We always create a hyperplane that has a maximum margin, which means the maximum distance between the data points.</a:t>
            </a:r>
          </a:p>
          <a:p>
            <a:pPr algn="just">
              <a:lnSpc>
                <a:spcPct val="200000"/>
              </a:lnSpc>
            </a:pPr>
            <a:endParaRPr lang="en-IN" sz="1500" dirty="0">
              <a:solidFill>
                <a:srgbClr val="333333"/>
              </a:solidFill>
              <a:latin typeface="Times New Roman" panose="02020603050405020304" pitchFamily="18" charset="0"/>
              <a:ea typeface="Times New Roman" panose="02020603050405020304" pitchFamily="18" charset="0"/>
            </a:endParaRPr>
          </a:p>
          <a:p>
            <a:pPr algn="just">
              <a:lnSpc>
                <a:spcPct val="200000"/>
              </a:lnSpc>
            </a:pPr>
            <a:endParaRPr lang="en-US" sz="1500" dirty="0">
              <a:latin typeface="Times New Roman" panose="02020603050405020304" pitchFamily="18" charset="0"/>
              <a:ea typeface="Times New Roman" panose="02020603050405020304" pitchFamily="18" charset="0"/>
            </a:endParaRPr>
          </a:p>
          <a:p>
            <a:pPr algn="just">
              <a:lnSpc>
                <a:spcPct val="200000"/>
              </a:lnSpc>
            </a:pPr>
            <a:r>
              <a:rPr lang="en-IN" sz="1500" b="1" dirty="0">
                <a:solidFill>
                  <a:srgbClr val="333333"/>
                </a:solidFill>
                <a:latin typeface="Times New Roman" panose="02020603050405020304" pitchFamily="18" charset="0"/>
                <a:ea typeface="Times New Roman" panose="02020603050405020304" pitchFamily="18" charset="0"/>
              </a:rPr>
              <a:t>Support Vectors:</a:t>
            </a:r>
            <a:endParaRPr lang="en-US" sz="1500" dirty="0">
              <a:latin typeface="Times New Roman" panose="02020603050405020304" pitchFamily="18" charset="0"/>
              <a:ea typeface="Times New Roman" panose="02020603050405020304" pitchFamily="18" charset="0"/>
            </a:endParaRPr>
          </a:p>
          <a:p>
            <a:pPr algn="just">
              <a:lnSpc>
                <a:spcPct val="200000"/>
              </a:lnSpc>
            </a:pPr>
            <a:r>
              <a:rPr lang="en-IN" sz="1500" dirty="0">
                <a:solidFill>
                  <a:srgbClr val="333333"/>
                </a:solidFill>
                <a:latin typeface="Times New Roman" panose="02020603050405020304" pitchFamily="18" charset="0"/>
                <a:ea typeface="Times New Roman" panose="02020603050405020304" pitchFamily="18" charset="0"/>
              </a:rPr>
              <a:t>The data points or vectors that are the closest to the hyperplane and which affect the position of the hyperplane are termed as Support Vector. Since these vectors support the hyperplane, hence called a Support vector</a:t>
            </a:r>
            <a:endParaRPr lang="en-US" sz="15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50188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1273" y="502511"/>
            <a:ext cx="1159292" cy="284693"/>
          </a:xfrm>
          <a:prstGeom prst="rect">
            <a:avLst/>
          </a:prstGeom>
        </p:spPr>
        <p:txBody>
          <a:bodyPr wrap="none">
            <a:spAutoFit/>
          </a:bodyPr>
          <a:lstStyle/>
          <a:p>
            <a:pPr>
              <a:lnSpc>
                <a:spcPts val="1500"/>
              </a:lnSpc>
            </a:pPr>
            <a:r>
              <a:rPr lang="en-IN"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XGBoost:</a:t>
            </a:r>
            <a:endParaRPr lang="en-US" sz="20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521273" y="999531"/>
            <a:ext cx="11256745" cy="2334806"/>
          </a:xfrm>
          <a:prstGeom prst="rect">
            <a:avLst/>
          </a:prstGeom>
        </p:spPr>
        <p:txBody>
          <a:bodyPr wrap="square">
            <a:spAutoFit/>
          </a:bodyPr>
          <a:lstStyle/>
          <a:p>
            <a:pPr algn="just">
              <a:lnSpc>
                <a:spcPct val="200000"/>
              </a:lnSpc>
            </a:pPr>
            <a:r>
              <a:rPr lang="en-IN" sz="1500" dirty="0">
                <a:latin typeface="Times New Roman" panose="02020603050405020304" pitchFamily="18" charset="0"/>
                <a:ea typeface="Calibri" panose="020F0502020204030204" pitchFamily="34" charset="0"/>
              </a:rPr>
              <a:t>Extreme Gradient Boosting (XGBoost) is a scalable, distributed gradient-boosted decision tree (GBDT) machine learning framework. It is the top machine learning package for regression, classification, and ranking tasks, and it supports parallel tree boosting.To understand XGBoost, you must first understand the machine learning ideas and methods on which it is based: supervised machine learning, decision trees, ensemble learning, and gradient boosting.Supervised machine learning use algorithms to train a model to detect patterns in a dataset containing labels and features, and then employs the trained model to predict the labels on the features of a new </a:t>
            </a:r>
            <a:r>
              <a:rPr lang="en-IN" sz="1500" dirty="0" smtClean="0">
                <a:latin typeface="Times New Roman" panose="02020603050405020304" pitchFamily="18" charset="0"/>
                <a:ea typeface="Calibri" panose="020F0502020204030204" pitchFamily="34" charset="0"/>
              </a:rPr>
              <a:t>dataset.</a:t>
            </a:r>
            <a:endParaRPr lang="en-US" sz="15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177845" y="3797181"/>
            <a:ext cx="5943600" cy="2543175"/>
          </a:xfrm>
          <a:prstGeom prst="rect">
            <a:avLst/>
          </a:prstGeom>
        </p:spPr>
      </p:pic>
    </p:spTree>
    <p:extLst>
      <p:ext uri="{BB962C8B-B14F-4D97-AF65-F5344CB8AC3E}">
        <p14:creationId xmlns:p14="http://schemas.microsoft.com/office/powerpoint/2010/main" val="1686470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1277" y="342416"/>
            <a:ext cx="11200263" cy="1873141"/>
          </a:xfrm>
          <a:prstGeom prst="rect">
            <a:avLst/>
          </a:prstGeom>
        </p:spPr>
        <p:txBody>
          <a:bodyPr wrap="square">
            <a:spAutoFit/>
          </a:bodyPr>
          <a:lstStyle/>
          <a:p>
            <a:pPr algn="just">
              <a:lnSpc>
                <a:spcPct val="200000"/>
              </a:lnSpc>
              <a:spcAft>
                <a:spcPts val="1000"/>
              </a:spcAft>
            </a:pPr>
            <a:r>
              <a:rPr lang="en-IN" sz="1500" dirty="0">
                <a:latin typeface="Times New Roman" panose="02020603050405020304" pitchFamily="18" charset="0"/>
                <a:ea typeface="Calibri" panose="020F0502020204030204" pitchFamily="34" charset="0"/>
                <a:cs typeface="Times New Roman" panose="02020603050405020304" pitchFamily="18" charset="0"/>
              </a:rPr>
              <a:t>By evaluating a tree of if-then-else true/false feature questions and estimating the minimum number of questions required to assess the probability of making a correct decision, decision trees generate a model that predicts the label. Decision trees can be used to predict a category or a continuous numeric value using classification or regression. A decision tree is used in the basic example below to predict a property price (the label) based on the size and number of bedrooms (the features).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3369859" y="2512241"/>
            <a:ext cx="5943600" cy="1364615"/>
          </a:xfrm>
          <a:prstGeom prst="rect">
            <a:avLst/>
          </a:prstGeom>
        </p:spPr>
      </p:pic>
      <p:sp>
        <p:nvSpPr>
          <p:cNvPr id="4" name="Rectangle 3"/>
          <p:cNvSpPr/>
          <p:nvPr/>
        </p:nvSpPr>
        <p:spPr>
          <a:xfrm>
            <a:off x="441277" y="4180471"/>
            <a:ext cx="11295798" cy="1411477"/>
          </a:xfrm>
          <a:prstGeom prst="rect">
            <a:avLst/>
          </a:prstGeom>
        </p:spPr>
        <p:txBody>
          <a:bodyPr wrap="square">
            <a:spAutoFit/>
          </a:bodyPr>
          <a:lstStyle/>
          <a:p>
            <a:pPr algn="just">
              <a:lnSpc>
                <a:spcPct val="200000"/>
              </a:lnSpc>
              <a:tabLst>
                <a:tab pos="1733550" algn="l"/>
              </a:tabLst>
            </a:pPr>
            <a:r>
              <a:rPr lang="en-IN" sz="1500" dirty="0">
                <a:latin typeface="Times New Roman" panose="02020603050405020304" pitchFamily="18" charset="0"/>
                <a:ea typeface="Times New Roman" panose="02020603050405020304" pitchFamily="18" charset="0"/>
                <a:cs typeface="Times New Roman" panose="02020603050405020304" pitchFamily="18" charset="0"/>
              </a:rPr>
              <a:t>Gradient Boosting Decision Trees (GBDT) is a decision tree ensemble learning algorithm for classification and regression that is similar to random forest. To create a better model, ensemble learning techniques mix different machine learning methods.Both random forest and GBDT construct a model from multiple decision trees. The distinction is in how the trees are constructed and joined.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2309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292823" y="829883"/>
            <a:ext cx="6912591" cy="1895475"/>
          </a:xfrm>
          <a:prstGeom prst="rect">
            <a:avLst/>
          </a:prstGeom>
        </p:spPr>
      </p:pic>
      <p:sp>
        <p:nvSpPr>
          <p:cNvPr id="3" name="Rectangle 2"/>
          <p:cNvSpPr/>
          <p:nvPr/>
        </p:nvSpPr>
        <p:spPr>
          <a:xfrm>
            <a:off x="736979" y="3524301"/>
            <a:ext cx="10454185" cy="1406988"/>
          </a:xfrm>
          <a:prstGeom prst="rect">
            <a:avLst/>
          </a:prstGeom>
        </p:spPr>
        <p:txBody>
          <a:bodyPr wrap="square">
            <a:spAutoFit/>
          </a:bodyPr>
          <a:lstStyle/>
          <a:p>
            <a:pPr algn="just">
              <a:lnSpc>
                <a:spcPct val="200000"/>
              </a:lnSpc>
              <a:tabLst>
                <a:tab pos="1733550" algn="l"/>
              </a:tabLst>
            </a:pPr>
            <a:r>
              <a:rPr lang="en-IN"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Random forest uses a technique called bagging to build full decision trees in parallel from random bootstrap samples of the data set. The final prediction is an average of all of the decision tree predictions.</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pPr>
            <a:r>
              <a:rPr lang="en-IN" sz="15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933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8863" y="436739"/>
            <a:ext cx="2719271" cy="400110"/>
          </a:xfrm>
          <a:prstGeom prst="rect">
            <a:avLst/>
          </a:prstGeom>
        </p:spPr>
        <p:txBody>
          <a:bodyPr wrap="none">
            <a:spAutoFit/>
          </a:bodyPr>
          <a:lstStyle/>
          <a:p>
            <a:r>
              <a:rPr lang="en-US" sz="2000" b="1" dirty="0" smtClean="0">
                <a:solidFill>
                  <a:srgbClr val="222222"/>
                </a:solidFill>
                <a:latin typeface="Times New Roman" panose="02020603050405020304" pitchFamily="18" charset="0"/>
                <a:cs typeface="Times New Roman" panose="02020603050405020304" pitchFamily="18" charset="0"/>
              </a:rPr>
              <a:t>4.AdaBoost Algorithm:</a:t>
            </a:r>
            <a:endParaRPr lang="en-US" sz="2000" b="0" i="0" dirty="0">
              <a:solidFill>
                <a:srgbClr val="222222"/>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738863" y="1160918"/>
            <a:ext cx="10839244" cy="1406988"/>
          </a:xfrm>
          <a:prstGeom prst="rect">
            <a:avLst/>
          </a:prstGeom>
        </p:spPr>
        <p:txBody>
          <a:bodyPr wrap="square">
            <a:spAutoFit/>
          </a:bodyPr>
          <a:lstStyle/>
          <a:p>
            <a:pPr algn="just">
              <a:lnSpc>
                <a:spcPct val="200000"/>
              </a:lnSpc>
            </a:pPr>
            <a:r>
              <a:rPr lang="en-US" sz="1500" dirty="0" err="1">
                <a:solidFill>
                  <a:srgbClr val="222222"/>
                </a:solidFill>
                <a:latin typeface="Times New Roman" panose="02020603050405020304" pitchFamily="18" charset="0"/>
                <a:cs typeface="Times New Roman" panose="02020603050405020304" pitchFamily="18" charset="0"/>
              </a:rPr>
              <a:t>AdaBoost</a:t>
            </a:r>
            <a:r>
              <a:rPr lang="en-US" sz="1500" dirty="0">
                <a:solidFill>
                  <a:srgbClr val="222222"/>
                </a:solidFill>
                <a:latin typeface="Times New Roman" panose="02020603050405020304" pitchFamily="18" charset="0"/>
                <a:cs typeface="Times New Roman" panose="02020603050405020304" pitchFamily="18" charset="0"/>
              </a:rPr>
              <a:t> also called Adaptive Boosting is a technique in Machine Learning used as an Ensemble Method. The most common algorithm used with </a:t>
            </a:r>
            <a:r>
              <a:rPr lang="en-US" sz="1500" dirty="0" err="1">
                <a:solidFill>
                  <a:srgbClr val="222222"/>
                </a:solidFill>
                <a:latin typeface="Times New Roman" panose="02020603050405020304" pitchFamily="18" charset="0"/>
                <a:cs typeface="Times New Roman" panose="02020603050405020304" pitchFamily="18" charset="0"/>
              </a:rPr>
              <a:t>AdaBoost</a:t>
            </a:r>
            <a:r>
              <a:rPr lang="en-US" sz="1500" dirty="0">
                <a:solidFill>
                  <a:srgbClr val="222222"/>
                </a:solidFill>
                <a:latin typeface="Times New Roman" panose="02020603050405020304" pitchFamily="18" charset="0"/>
                <a:cs typeface="Times New Roman" panose="02020603050405020304" pitchFamily="18" charset="0"/>
              </a:rPr>
              <a:t> is decision trees with one level that means with Decision trees with only 1 split. These trees are also called Decision Stumps.</a:t>
            </a:r>
            <a:endParaRPr lang="en-US" sz="1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190" y="2678538"/>
            <a:ext cx="6828589" cy="3632111"/>
          </a:xfrm>
          <a:prstGeom prst="rect">
            <a:avLst/>
          </a:prstGeom>
        </p:spPr>
      </p:pic>
    </p:spTree>
    <p:extLst>
      <p:ext uri="{BB962C8B-B14F-4D97-AF65-F5344CB8AC3E}">
        <p14:creationId xmlns:p14="http://schemas.microsoft.com/office/powerpoint/2010/main" val="3910431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82" y="500516"/>
            <a:ext cx="10972800" cy="2330318"/>
          </a:xfrm>
          <a:prstGeom prst="rect">
            <a:avLst/>
          </a:prstGeom>
        </p:spPr>
        <p:txBody>
          <a:bodyPr wrap="square">
            <a:spAutoFit/>
          </a:bodyPr>
          <a:lstStyle/>
          <a:p>
            <a:pPr algn="just">
              <a:lnSpc>
                <a:spcPct val="200000"/>
              </a:lnSpc>
            </a:pPr>
            <a:r>
              <a:rPr lang="en-US" sz="1500" dirty="0" err="1" smtClean="0">
                <a:solidFill>
                  <a:srgbClr val="444444"/>
                </a:solidFill>
                <a:latin typeface="Times New Roman" panose="02020603050405020304" pitchFamily="18" charset="0"/>
                <a:cs typeface="Times New Roman" panose="02020603050405020304" pitchFamily="18" charset="0"/>
              </a:rPr>
              <a:t>AdaBoost</a:t>
            </a:r>
            <a:r>
              <a:rPr lang="en-US" sz="1500" dirty="0" smtClean="0">
                <a:solidFill>
                  <a:srgbClr val="444444"/>
                </a:solidFill>
                <a:latin typeface="Times New Roman" panose="02020603050405020304" pitchFamily="18" charset="0"/>
                <a:cs typeface="Times New Roman" panose="02020603050405020304" pitchFamily="18" charset="0"/>
              </a:rPr>
              <a:t> </a:t>
            </a:r>
            <a:r>
              <a:rPr lang="en-US" sz="1500" dirty="0">
                <a:solidFill>
                  <a:srgbClr val="444444"/>
                </a:solidFill>
                <a:latin typeface="Times New Roman" panose="02020603050405020304" pitchFamily="18" charset="0"/>
                <a:cs typeface="Times New Roman" panose="02020603050405020304" pitchFamily="18" charset="0"/>
              </a:rPr>
              <a:t>algorithm, short for Adaptive Boosting, is a </a:t>
            </a:r>
            <a:r>
              <a:rPr lang="en-US" sz="1500" dirty="0">
                <a:latin typeface="Times New Roman" panose="02020603050405020304" pitchFamily="18" charset="0"/>
                <a:cs typeface="Times New Roman" panose="02020603050405020304" pitchFamily="18" charset="0"/>
              </a:rPr>
              <a:t>Boosting technique</a:t>
            </a:r>
            <a:r>
              <a:rPr lang="en-US" sz="1500" dirty="0">
                <a:solidFill>
                  <a:srgbClr val="444444"/>
                </a:solidFill>
                <a:latin typeface="Times New Roman" panose="02020603050405020304" pitchFamily="18" charset="0"/>
                <a:cs typeface="Times New Roman" panose="02020603050405020304" pitchFamily="18" charset="0"/>
              </a:rPr>
              <a:t> used as an Ensemble Method in </a:t>
            </a:r>
            <a:r>
              <a:rPr lang="en-US" sz="1500" dirty="0">
                <a:latin typeface="Times New Roman" panose="02020603050405020304" pitchFamily="18" charset="0"/>
                <a:cs typeface="Times New Roman" panose="02020603050405020304" pitchFamily="18" charset="0"/>
              </a:rPr>
              <a:t>Machine Learning</a:t>
            </a:r>
            <a:r>
              <a:rPr lang="en-US" sz="1500" dirty="0">
                <a:solidFill>
                  <a:srgbClr val="444444"/>
                </a:solidFill>
                <a:latin typeface="Times New Roman" panose="02020603050405020304" pitchFamily="18" charset="0"/>
                <a:cs typeface="Times New Roman" panose="02020603050405020304" pitchFamily="18" charset="0"/>
              </a:rPr>
              <a:t>. It is called Adaptive Boosting as the weights are re-assigned to each instance, with higher weights assigned to incorrectly classified instances. Boosting is used to reduce bias as well as variance for </a:t>
            </a:r>
            <a:r>
              <a:rPr lang="en-US" sz="1500" dirty="0">
                <a:latin typeface="Times New Roman" panose="02020603050405020304" pitchFamily="18" charset="0"/>
                <a:cs typeface="Times New Roman" panose="02020603050405020304" pitchFamily="18" charset="0"/>
              </a:rPr>
              <a:t>supervised learning</a:t>
            </a:r>
            <a:r>
              <a:rPr lang="en-US" sz="1500" dirty="0">
                <a:solidFill>
                  <a:srgbClr val="444444"/>
                </a:solidFill>
                <a:latin typeface="Times New Roman" panose="02020603050405020304" pitchFamily="18" charset="0"/>
                <a:cs typeface="Times New Roman" panose="02020603050405020304" pitchFamily="18" charset="0"/>
              </a:rPr>
              <a:t>. It works on the principle of learners growing sequentially. Except for the first, each subsequent learner is grown from previously grown learners. In simple words, weak learners are converted into strong ones. The </a:t>
            </a:r>
            <a:r>
              <a:rPr lang="en-US" sz="1500" dirty="0" err="1">
                <a:solidFill>
                  <a:srgbClr val="444444"/>
                </a:solidFill>
                <a:latin typeface="Times New Roman" panose="02020603050405020304" pitchFamily="18" charset="0"/>
                <a:cs typeface="Times New Roman" panose="02020603050405020304" pitchFamily="18" charset="0"/>
              </a:rPr>
              <a:t>AdaBoost</a:t>
            </a:r>
            <a:r>
              <a:rPr lang="en-US" sz="1500" dirty="0">
                <a:solidFill>
                  <a:srgbClr val="444444"/>
                </a:solidFill>
                <a:latin typeface="Times New Roman" panose="02020603050405020304" pitchFamily="18" charset="0"/>
                <a:cs typeface="Times New Roman" panose="02020603050405020304" pitchFamily="18" charset="0"/>
              </a:rPr>
              <a:t> algorithm works on the same principle as boosting with a slight difference. Let’s discuss this difference in detail.</a:t>
            </a:r>
            <a:endParaRPr lang="en-US" sz="1500" dirty="0">
              <a:latin typeface="Times New Roman" panose="02020603050405020304" pitchFamily="18" charset="0"/>
              <a:cs typeface="Times New Roman" panose="02020603050405020304" pitchFamily="18" charset="0"/>
            </a:endParaRPr>
          </a:p>
        </p:txBody>
      </p:sp>
      <p:sp>
        <p:nvSpPr>
          <p:cNvPr id="3" name="Rectangle 2"/>
          <p:cNvSpPr/>
          <p:nvPr/>
        </p:nvSpPr>
        <p:spPr>
          <a:xfrm>
            <a:off x="437882" y="3036082"/>
            <a:ext cx="10972800" cy="3715312"/>
          </a:xfrm>
          <a:prstGeom prst="rect">
            <a:avLst/>
          </a:prstGeom>
        </p:spPr>
        <p:txBody>
          <a:bodyPr wrap="square">
            <a:spAutoFit/>
          </a:bodyPr>
          <a:lstStyle/>
          <a:p>
            <a:pPr algn="just">
              <a:lnSpc>
                <a:spcPct val="200000"/>
              </a:lnSpc>
            </a:pPr>
            <a:r>
              <a:rPr lang="en-US" sz="1500" dirty="0" smtClean="0">
                <a:solidFill>
                  <a:srgbClr val="444444"/>
                </a:solidFill>
                <a:latin typeface="Times New Roman" panose="02020603050405020304" pitchFamily="18" charset="0"/>
                <a:cs typeface="Times New Roman" panose="02020603050405020304" pitchFamily="18" charset="0"/>
              </a:rPr>
              <a:t>Let </a:t>
            </a:r>
            <a:r>
              <a:rPr lang="en-US" sz="1500" dirty="0">
                <a:solidFill>
                  <a:srgbClr val="444444"/>
                </a:solidFill>
                <a:latin typeface="Times New Roman" panose="02020603050405020304" pitchFamily="18" charset="0"/>
                <a:cs typeface="Times New Roman" panose="02020603050405020304" pitchFamily="18" charset="0"/>
              </a:rPr>
              <a:t>us discuss how boosting works. It makes ‘n’ number of decision trees during the data training period. As the first decision tree/model is made, the incorrectly classified record in the first model is given priority. Only these records are sent as input for the second model. The process goes on until we specify a number of base learners we want to create. Remember, repetition of records is allowed with all boosting techniques</a:t>
            </a:r>
            <a:r>
              <a:rPr lang="en-US" sz="1500" dirty="0" smtClean="0">
                <a:solidFill>
                  <a:srgbClr val="444444"/>
                </a:solidFill>
                <a:latin typeface="Times New Roman" panose="02020603050405020304" pitchFamily="18" charset="0"/>
                <a:cs typeface="Times New Roman" panose="02020603050405020304" pitchFamily="18" charset="0"/>
              </a:rPr>
              <a:t>.</a:t>
            </a:r>
            <a:r>
              <a:rPr lang="en-IN" sz="1500" dirty="0">
                <a:latin typeface="Times New Roman" panose="02020603050405020304" pitchFamily="18" charset="0"/>
                <a:cs typeface="Times New Roman" panose="02020603050405020304" pitchFamily="18" charset="0"/>
              </a:rPr>
              <a:t> These data science challenges give a global forum for learning, researching, and solving corporate and government problems. Boosting algorithms combine many low accuracy (weak) models to produce high accuracy (strong) models. It may be used in a variety of fields, including credit, insurance, marketing, and sales. Machine learning techniques such as </a:t>
            </a:r>
            <a:r>
              <a:rPr lang="en-IN" sz="1500" dirty="0" err="1">
                <a:latin typeface="Times New Roman" panose="02020603050405020304" pitchFamily="18" charset="0"/>
                <a:cs typeface="Times New Roman" panose="02020603050405020304" pitchFamily="18" charset="0"/>
              </a:rPr>
              <a:t>AdaBoost</a:t>
            </a:r>
            <a:r>
              <a:rPr lang="en-IN" sz="1500" dirty="0">
                <a:latin typeface="Times New Roman" panose="02020603050405020304" pitchFamily="18" charset="0"/>
                <a:cs typeface="Times New Roman" panose="02020603050405020304" pitchFamily="18" charset="0"/>
              </a:rPr>
              <a:t>, Gradient Boosting, and </a:t>
            </a:r>
            <a:r>
              <a:rPr lang="en-IN" sz="1500" dirty="0" err="1">
                <a:latin typeface="Times New Roman" panose="02020603050405020304" pitchFamily="18" charset="0"/>
                <a:cs typeface="Times New Roman" panose="02020603050405020304" pitchFamily="18" charset="0"/>
              </a:rPr>
              <a:t>XGBoost</a:t>
            </a:r>
            <a:r>
              <a:rPr lang="en-IN" sz="1500" dirty="0">
                <a:latin typeface="Times New Roman" panose="02020603050405020304" pitchFamily="18" charset="0"/>
                <a:cs typeface="Times New Roman" panose="02020603050405020304" pitchFamily="18" charset="0"/>
              </a:rPr>
              <a:t> are extensively utilized to win data science contests. In this course, you will learn about the </a:t>
            </a:r>
            <a:r>
              <a:rPr lang="en-IN" sz="1500" dirty="0" err="1">
                <a:latin typeface="Times New Roman" panose="02020603050405020304" pitchFamily="18" charset="0"/>
                <a:cs typeface="Times New Roman" panose="02020603050405020304" pitchFamily="18" charset="0"/>
              </a:rPr>
              <a:t>AdaBoost</a:t>
            </a:r>
            <a:r>
              <a:rPr lang="en-IN" sz="1500" dirty="0">
                <a:latin typeface="Times New Roman" panose="02020603050405020304" pitchFamily="18" charset="0"/>
                <a:cs typeface="Times New Roman" panose="02020603050405020304" pitchFamily="18" charset="0"/>
              </a:rPr>
              <a:t> ensemble boosting method.</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513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44" y="582329"/>
            <a:ext cx="9867331" cy="4213333"/>
          </a:xfrm>
          <a:prstGeom prst="rect">
            <a:avLst/>
          </a:prstGeom>
        </p:spPr>
        <p:txBody>
          <a:bodyPr wrap="square">
            <a:spAutoFit/>
          </a:bodyPr>
          <a:lstStyle/>
          <a:p>
            <a:pPr algn="just">
              <a:lnSpc>
                <a:spcPct val="200000"/>
              </a:lnSpc>
              <a:spcAft>
                <a:spcPts val="10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Gradient boosting: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Gradient boosting algorithm is one of the most powerful algorithms in the field of machine learning. As we know that the errors in machine learning algorithms are broadly classified into two categories i.e. Bias Error and Variance Error. As gradient boosting is one of the boosting algorithms it is used to minimize bias error of the model.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Unlike, </a:t>
            </a:r>
            <a:r>
              <a:rPr lang="en-IN" sz="1600" dirty="0" err="1">
                <a:latin typeface="Times New Roman" panose="02020603050405020304" pitchFamily="18" charset="0"/>
                <a:ea typeface="Calibri" panose="020F0502020204030204" pitchFamily="34" charset="0"/>
                <a:cs typeface="Times New Roman" panose="02020603050405020304" pitchFamily="18" charset="0"/>
              </a:rPr>
              <a:t>Adaboosting</a:t>
            </a:r>
            <a:r>
              <a:rPr lang="en-IN" sz="1600" dirty="0">
                <a:latin typeface="Times New Roman" panose="02020603050405020304" pitchFamily="18" charset="0"/>
                <a:ea typeface="Calibri" panose="020F0502020204030204" pitchFamily="34" charset="0"/>
                <a:cs typeface="Times New Roman" panose="02020603050405020304" pitchFamily="18" charset="0"/>
              </a:rPr>
              <a:t> algorithm, the base estimator in the gradient boosting algorithm cannot be mentioned by us. The base estimator for the Gradient Boost algorithm is fixed and i.e. Decision Stump. Like, </a:t>
            </a:r>
            <a:r>
              <a:rPr lang="en-IN" sz="1600" dirty="0" err="1">
                <a:latin typeface="Times New Roman" panose="02020603050405020304" pitchFamily="18" charset="0"/>
                <a:ea typeface="Calibri" panose="020F0502020204030204" pitchFamily="34" charset="0"/>
                <a:cs typeface="Times New Roman" panose="02020603050405020304" pitchFamily="18" charset="0"/>
              </a:rPr>
              <a:t>AdaBoost</a:t>
            </a:r>
            <a:r>
              <a:rPr lang="en-IN" sz="1600" dirty="0">
                <a:latin typeface="Times New Roman" panose="02020603050405020304" pitchFamily="18" charset="0"/>
                <a:ea typeface="Calibri" panose="020F0502020204030204" pitchFamily="34" charset="0"/>
                <a:cs typeface="Times New Roman" panose="02020603050405020304" pitchFamily="18" charset="0"/>
              </a:rPr>
              <a:t>, we can tune the </a:t>
            </a:r>
            <a:r>
              <a:rPr lang="en-IN" sz="1600" dirty="0" err="1">
                <a:latin typeface="Times New Roman" panose="02020603050405020304" pitchFamily="18" charset="0"/>
                <a:ea typeface="Calibri" panose="020F0502020204030204" pitchFamily="34" charset="0"/>
                <a:cs typeface="Times New Roman" panose="02020603050405020304" pitchFamily="18" charset="0"/>
              </a:rPr>
              <a:t>n_estimator</a:t>
            </a:r>
            <a:r>
              <a:rPr lang="en-IN" sz="1600" dirty="0">
                <a:latin typeface="Times New Roman" panose="02020603050405020304" pitchFamily="18" charset="0"/>
                <a:ea typeface="Calibri" panose="020F0502020204030204" pitchFamily="34" charset="0"/>
                <a:cs typeface="Times New Roman" panose="02020603050405020304" pitchFamily="18" charset="0"/>
              </a:rPr>
              <a:t> of the gradient boosting algorithm. However, if we do not mention the value of </a:t>
            </a:r>
            <a:r>
              <a:rPr lang="en-IN" sz="1600" dirty="0" err="1">
                <a:latin typeface="Times New Roman" panose="02020603050405020304" pitchFamily="18" charset="0"/>
                <a:ea typeface="Calibri" panose="020F0502020204030204" pitchFamily="34" charset="0"/>
                <a:cs typeface="Times New Roman" panose="02020603050405020304" pitchFamily="18" charset="0"/>
              </a:rPr>
              <a:t>n_estimator</a:t>
            </a:r>
            <a:r>
              <a:rPr lang="en-IN" sz="1600" dirty="0">
                <a:latin typeface="Times New Roman" panose="02020603050405020304" pitchFamily="18" charset="0"/>
                <a:ea typeface="Calibri" panose="020F0502020204030204" pitchFamily="34" charset="0"/>
                <a:cs typeface="Times New Roman" panose="02020603050405020304" pitchFamily="18" charset="0"/>
              </a:rPr>
              <a:t>, the default value of </a:t>
            </a:r>
            <a:r>
              <a:rPr lang="en-IN" sz="1600" dirty="0" err="1">
                <a:latin typeface="Times New Roman" panose="02020603050405020304" pitchFamily="18" charset="0"/>
                <a:ea typeface="Calibri" panose="020F0502020204030204" pitchFamily="34" charset="0"/>
                <a:cs typeface="Times New Roman" panose="02020603050405020304" pitchFamily="18" charset="0"/>
              </a:rPr>
              <a:t>n_estimator</a:t>
            </a:r>
            <a:r>
              <a:rPr lang="en-IN" sz="1600" dirty="0">
                <a:latin typeface="Times New Roman" panose="02020603050405020304" pitchFamily="18" charset="0"/>
                <a:ea typeface="Calibri" panose="020F0502020204030204" pitchFamily="34" charset="0"/>
                <a:cs typeface="Times New Roman" panose="02020603050405020304" pitchFamily="18" charset="0"/>
              </a:rPr>
              <a:t> for this algorithm is 100.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7584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779239"/>
            <a:ext cx="10440537" cy="4857740"/>
          </a:xfrm>
          <a:prstGeom prst="rect">
            <a:avLst/>
          </a:prstGeom>
        </p:spPr>
        <p:txBody>
          <a:bodyPr wrap="square">
            <a:spAutoFit/>
          </a:bodyPr>
          <a:lstStyle/>
          <a:p>
            <a:pPr algn="just">
              <a:lnSpc>
                <a:spcPct val="20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Gradient boosting algorithm can be used for predicting not only continuous target variable (as a </a:t>
            </a:r>
            <a:r>
              <a:rPr lang="en-IN" sz="1600" dirty="0" err="1">
                <a:latin typeface="Times New Roman" panose="02020603050405020304" pitchFamily="18" charset="0"/>
                <a:ea typeface="Calibri" panose="020F0502020204030204" pitchFamily="34" charset="0"/>
                <a:cs typeface="Times New Roman" panose="02020603050405020304" pitchFamily="18" charset="0"/>
              </a:rPr>
              <a:t>Regressor</a:t>
            </a:r>
            <a:r>
              <a:rPr lang="en-IN" sz="1600" dirty="0">
                <a:latin typeface="Times New Roman" panose="02020603050405020304" pitchFamily="18" charset="0"/>
                <a:ea typeface="Calibri" panose="020F0502020204030204" pitchFamily="34" charset="0"/>
                <a:cs typeface="Times New Roman" panose="02020603050405020304" pitchFamily="18" charset="0"/>
              </a:rPr>
              <a:t>) but also categorical target variable (as a Classifier). When it is used as a </a:t>
            </a:r>
            <a:r>
              <a:rPr lang="en-IN" sz="1600" dirty="0" err="1">
                <a:latin typeface="Times New Roman" panose="02020603050405020304" pitchFamily="18" charset="0"/>
                <a:ea typeface="Calibri" panose="020F0502020204030204" pitchFamily="34" charset="0"/>
                <a:cs typeface="Times New Roman" panose="02020603050405020304" pitchFamily="18" charset="0"/>
              </a:rPr>
              <a:t>regressor</a:t>
            </a:r>
            <a:r>
              <a:rPr lang="en-IN" sz="1600" dirty="0">
                <a:latin typeface="Times New Roman" panose="02020603050405020304" pitchFamily="18" charset="0"/>
                <a:ea typeface="Calibri" panose="020F0502020204030204" pitchFamily="34" charset="0"/>
                <a:cs typeface="Times New Roman" panose="02020603050405020304" pitchFamily="18" charset="0"/>
              </a:rPr>
              <a:t>, the cost function is Mean Square Error (MSE) and when it is used as a classifier then the cost function is Log loss.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Bef>
                <a:spcPts val="300"/>
              </a:spcBef>
              <a:spcAft>
                <a:spcPts val="10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Let us now understand the working of the Gradient Boosting Algorithm with the help of one example. In the following example, Age is the Target variable whereas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LikesExercising</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GotoGym</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DrivesCar</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are independent variables. As in this example, the target variable is continuous,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GradientBoostingRegressor</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is used here.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Bef>
                <a:spcPts val="300"/>
              </a:spcBef>
              <a:spcAft>
                <a:spcPts val="10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Let us now find out the estimator-2. Unlike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AdaBoost</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in the Gradient boosting algorithm, residues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agei</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 mu) of the first estimator are taken as root nodes as shown below. Let us suppose for this estimator another dependent variable is used for prediction. So, the records with False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GotoGym</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3383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4239" y="28488"/>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78579" y="878494"/>
            <a:ext cx="11059681" cy="54723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spcAft>
                <a:spcPts val="10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Phishing website detection is the process of identifying and flagging websites that attempt to impersonate legitimate websites with the goal of stealing sensitive information such as login credentials, credit card numbers, and personal identification </a:t>
            </a:r>
            <a:r>
              <a:rPr lang="en-US"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information . Phishing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attacks have become increasingly sophisticated over the years, and attackers often use tactics such as social engineering and fake login screens to trick users into giving up their sensitive information. Phishing websites may also use URL spoofing to make it appear that the user is on a legitimate. Phishing attacks are a common type of cybercrime that involves the use of fraudulent emails, messages, or websites to trick users into revealing sensitive information. One of the most effective ways to combat phishing attacks is through the detection and blocking of phishing websites</a:t>
            </a:r>
            <a:r>
              <a:rPr lang="en-US"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Phishing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website detection involves the use of various techniques and technologies to identify and flag websites that are designed to deceive users. One common technique used by attackers is to create websites that closely mimic the appearance of legitimate sites, such as banks or e-commerce sites. These phishing sites are often hosted on compromised servers or using domain names that are similar to the real sites.</a:t>
            </a:r>
            <a:endPar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539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8B1AC4-E3F7-4A74-9A60-A566646B3324}"/>
              </a:ext>
            </a:extLst>
          </p:cNvPr>
          <p:cNvSpPr txBox="1">
            <a:spLocks/>
          </p:cNvSpPr>
          <p:nvPr/>
        </p:nvSpPr>
        <p:spPr>
          <a:xfrm>
            <a:off x="1390205" y="211015"/>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505075" y="1519237"/>
            <a:ext cx="5381625" cy="3876675"/>
          </a:xfrm>
          <a:prstGeom prst="rect">
            <a:avLst/>
          </a:prstGeom>
        </p:spPr>
      </p:pic>
    </p:spTree>
    <p:extLst>
      <p:ext uri="{BB962C8B-B14F-4D97-AF65-F5344CB8AC3E}">
        <p14:creationId xmlns:p14="http://schemas.microsoft.com/office/powerpoint/2010/main" val="272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2" y="297846"/>
            <a:ext cx="11458575" cy="5175776"/>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DIAGRAMS</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 is for UML to become a common language for creating models of object-oriented computer software. In its current form UML is comprised of two major components: a Meta-model and a notation. In the future, some form of method or process may also be added to; or associated with,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Unified Modelling Language is a standard language for specifying, Visualization, Constructing and documenting the artefacts of software system, as well as for business modelling and other non-software systems.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represents a collection of best engineering practices that have proven successful in the modelling of large and complex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systems.</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3288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2473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2613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385542"/>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2708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414589" y="557214"/>
            <a:ext cx="6472554" cy="5815012"/>
          </a:xfrm>
          <a:prstGeom prst="rect">
            <a:avLst/>
          </a:prstGeom>
        </p:spPr>
      </p:pic>
    </p:spTree>
    <p:extLst>
      <p:ext uri="{BB962C8B-B14F-4D97-AF65-F5344CB8AC3E}">
        <p14:creationId xmlns:p14="http://schemas.microsoft.com/office/powerpoint/2010/main" val="3939482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14538" y="2857500"/>
            <a:ext cx="7543799" cy="2800350"/>
          </a:xfrm>
          <a:prstGeom prst="rect">
            <a:avLst/>
          </a:prstGeom>
        </p:spPr>
      </p:pic>
    </p:spTree>
    <p:extLst>
      <p:ext uri="{BB962C8B-B14F-4D97-AF65-F5344CB8AC3E}">
        <p14:creationId xmlns:p14="http://schemas.microsoft.com/office/powerpoint/2010/main" val="1373041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426305"/>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843019" y="2438400"/>
            <a:ext cx="4820285" cy="4419600"/>
          </a:xfrm>
          <a:prstGeom prst="rect">
            <a:avLst/>
          </a:prstGeom>
        </p:spPr>
      </p:pic>
    </p:spTree>
    <p:extLst>
      <p:ext uri="{BB962C8B-B14F-4D97-AF65-F5344CB8AC3E}">
        <p14:creationId xmlns:p14="http://schemas.microsoft.com/office/powerpoint/2010/main" val="3866200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457450" y="3428999"/>
            <a:ext cx="6515100" cy="3014664"/>
          </a:xfrm>
          <a:prstGeom prst="rect">
            <a:avLst/>
          </a:prstGeom>
        </p:spPr>
      </p:pic>
    </p:spTree>
    <p:extLst>
      <p:ext uri="{BB962C8B-B14F-4D97-AF65-F5344CB8AC3E}">
        <p14:creationId xmlns:p14="http://schemas.microsoft.com/office/powerpoint/2010/main" val="4134539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p:spPr>
      </p:pic>
    </p:spTree>
    <p:extLst>
      <p:ext uri="{BB962C8B-B14F-4D97-AF65-F5344CB8AC3E}">
        <p14:creationId xmlns:p14="http://schemas.microsoft.com/office/powerpoint/2010/main" val="1614376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p:spPr>
      </p:pic>
    </p:spTree>
    <p:extLst>
      <p:ext uri="{BB962C8B-B14F-4D97-AF65-F5344CB8AC3E}">
        <p14:creationId xmlns:p14="http://schemas.microsoft.com/office/powerpoint/2010/main" val="353380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3" y="164197"/>
            <a:ext cx="11368587" cy="6494085"/>
          </a:xfrm>
          <a:prstGeom prst="rect">
            <a:avLst/>
          </a:prstGeom>
        </p:spPr>
        <p:txBody>
          <a:bodyPr wrap="square">
            <a:spAutoFit/>
          </a:bodyPr>
          <a:lstStyle/>
          <a:p>
            <a:pPr algn="just">
              <a:lnSpc>
                <a:spcPct val="200000"/>
              </a:lnSpc>
              <a:spcAft>
                <a:spcPts val="10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One approach to detecting phishing websites is to use machine learning algorithms that can analyze website content, metadata, and other features to identify potential phishing sites. These algorithms can be trained on large datasets of known phishing websites to identify common patterns and characteristics. Some machine learning models may also incorporate real-time data feeds to identify and flag new phishing sites as they are created</a:t>
            </a:r>
            <a:r>
              <a:rPr lang="en-US"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Another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approach to phishing website detection is to use reputation-based systems that maintain lists of known malicious websites. These systems can use various sources of information, such as blacklists, user reports, and threat intelligence feeds to identify and block phishing sites. Some web browsers also use reputation-based systems to warn users when they attempt to access a known phishing site</a:t>
            </a:r>
            <a:r>
              <a:rPr lang="en-US"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Phishing </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website detection may also involve the use of behavioral analysis techniques that can detect unusual or suspicious activity on a website. For example, these techniques may look for patterns of user behavior that differ from normal usage, such as a sudden increase in requests for login credentials or an unusual number of redirects to other sites. Overall, the detection and blocking of phishing websites is an essential component of any effective </a:t>
            </a:r>
            <a:r>
              <a:rPr lang="en-US"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cybersecurity</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strategy. By using a combination of machine learning algorithms, reputation-based systems, and behavioral analysis techniques, organizations can protect their users and prevent sensitive information from falling into the hands of </a:t>
            </a:r>
            <a:r>
              <a:rPr lang="en-US" sz="16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attackers.Therefore</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it is crucial to remain vigilant and stay up-to-date with the latest phishing threat trends and detection methods.</a:t>
            </a:r>
            <a:endPar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3210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p:spPr>
      </p:pic>
    </p:spTree>
    <p:extLst>
      <p:ext uri="{BB962C8B-B14F-4D97-AF65-F5344CB8AC3E}">
        <p14:creationId xmlns:p14="http://schemas.microsoft.com/office/powerpoint/2010/main" val="4270679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p:spPr>
      </p:pic>
    </p:spTree>
    <p:extLst>
      <p:ext uri="{BB962C8B-B14F-4D97-AF65-F5344CB8AC3E}">
        <p14:creationId xmlns:p14="http://schemas.microsoft.com/office/powerpoint/2010/main" val="725513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3129062"/>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579018" y="3083247"/>
            <a:ext cx="5943600" cy="3587428"/>
          </a:xfrm>
          <a:prstGeom prst="rect">
            <a:avLst/>
          </a:prstGeom>
        </p:spPr>
      </p:pic>
    </p:spTree>
    <p:extLst>
      <p:ext uri="{BB962C8B-B14F-4D97-AF65-F5344CB8AC3E}">
        <p14:creationId xmlns:p14="http://schemas.microsoft.com/office/powerpoint/2010/main" val="3570054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238249" y="1203008"/>
            <a:ext cx="8391525" cy="4411980"/>
          </a:xfrm>
          <a:prstGeom prst="rect">
            <a:avLst/>
          </a:prstGeom>
        </p:spPr>
      </p:pic>
    </p:spTree>
    <p:extLst>
      <p:ext uri="{BB962C8B-B14F-4D97-AF65-F5344CB8AC3E}">
        <p14:creationId xmlns:p14="http://schemas.microsoft.com/office/powerpoint/2010/main" val="2829426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9890" y="243959"/>
            <a:ext cx="5389296"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rPr>
              <a:t>OUTPUT SCREEN SHOTS WITH DESCRIPTION.</a:t>
            </a:r>
            <a:endParaRPr lang="en-IN" dirty="0"/>
          </a:p>
        </p:txBody>
      </p:sp>
      <p:sp>
        <p:nvSpPr>
          <p:cNvPr id="3" name="Rectangle 2"/>
          <p:cNvSpPr/>
          <p:nvPr/>
        </p:nvSpPr>
        <p:spPr>
          <a:xfrm>
            <a:off x="633412" y="829416"/>
            <a:ext cx="8396288" cy="954620"/>
          </a:xfrm>
          <a:prstGeom prst="rect">
            <a:avLst/>
          </a:prstGeom>
        </p:spPr>
        <p:txBody>
          <a:bodyPr wrap="square">
            <a:spAutoFit/>
          </a:bodyPr>
          <a:lstStyle/>
          <a:p>
            <a:pPr algn="just">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Home Page: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user view the home page of </a:t>
            </a:r>
            <a:r>
              <a:rPr lang="en-IN" dirty="0" smtClean="0">
                <a:latin typeface="Times New Roman" panose="02020603050405020304" pitchFamily="18" charset="0"/>
                <a:ea typeface="Calibri" panose="020F0502020204030204" pitchFamily="34" charset="0"/>
                <a:cs typeface="Times New Roman" panose="02020603050405020304" pitchFamily="18" charset="0"/>
              </a:rPr>
              <a:t>phishing website prediction </a:t>
            </a:r>
            <a:r>
              <a:rPr lang="en-IN" dirty="0">
                <a:latin typeface="Times New Roman" panose="02020603050405020304" pitchFamily="18" charset="0"/>
                <a:ea typeface="Calibri" panose="020F0502020204030204" pitchFamily="34" charset="0"/>
                <a:cs typeface="Times New Roman" panose="02020603050405020304" pitchFamily="18" charset="0"/>
              </a:rPr>
              <a:t>web application.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t="10262" r="801" b="7640"/>
          <a:stretch/>
        </p:blipFill>
        <p:spPr bwMode="auto">
          <a:xfrm>
            <a:off x="633412" y="2128837"/>
            <a:ext cx="10567988" cy="43148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6447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4850" y="271252"/>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Load: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In the load page, users can load the </a:t>
            </a:r>
            <a:r>
              <a:rPr lang="en-IN" dirty="0" smtClean="0">
                <a:latin typeface="Times New Roman" panose="02020603050405020304" pitchFamily="18" charset="0"/>
                <a:ea typeface="Calibri" panose="020F0502020204030204" pitchFamily="34" charset="0"/>
                <a:cs typeface="Times New Roman" panose="02020603050405020304" pitchFamily="18" charset="0"/>
              </a:rPr>
              <a:t>website dataset</a:t>
            </a: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t="8837" r="961" b="5644"/>
          <a:stretch/>
        </p:blipFill>
        <p:spPr bwMode="auto">
          <a:xfrm>
            <a:off x="809624" y="1257300"/>
            <a:ext cx="10391775" cy="53149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6760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262" y="299827"/>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View:</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we can see the uploaded data 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l="1" t="8837" r="320" b="5644"/>
          <a:stretch/>
        </p:blipFill>
        <p:spPr bwMode="auto">
          <a:xfrm>
            <a:off x="685800" y="1157498"/>
            <a:ext cx="10644188" cy="53576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8485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263" y="299828"/>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Model: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we can train our data using different algorithm.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t="8837" r="640" b="5644"/>
          <a:stretch/>
        </p:blipFill>
        <p:spPr bwMode="auto">
          <a:xfrm>
            <a:off x="576263" y="1514474"/>
            <a:ext cx="10482262" cy="47148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7068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261" y="367840"/>
            <a:ext cx="9382127" cy="816121"/>
          </a:xfrm>
          <a:prstGeom prst="rect">
            <a:avLst/>
          </a:prstGeom>
        </p:spPr>
        <p:txBody>
          <a:bodyPr wrap="square">
            <a:spAutoFit/>
          </a:bodyPr>
          <a:lstStyle/>
          <a:p>
            <a:pPr>
              <a:lnSpc>
                <a:spcPct val="115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Prediction: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rPr>
              <a:t>This page show the detection result that whether the website is a phishing website or legitimate</a:t>
            </a:r>
            <a:r>
              <a:rPr lang="en-IN" dirty="0" smtClean="0">
                <a:latin typeface="Times New Roman" panose="02020603050405020304" pitchFamily="18" charset="0"/>
                <a:ea typeface="Calibri" panose="020F0502020204030204" pitchFamily="34" charset="0"/>
              </a:rPr>
              <a:t>. </a:t>
            </a:r>
            <a:endParaRPr lang="en-IN"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 t="9407" r="962" b="5929"/>
          <a:stretch/>
        </p:blipFill>
        <p:spPr bwMode="auto">
          <a:xfrm>
            <a:off x="576260" y="1500188"/>
            <a:ext cx="11082339" cy="48577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933744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5419" y="660621"/>
            <a:ext cx="10744200" cy="5637441"/>
          </a:xfrm>
          <a:prstGeom prst="rect">
            <a:avLst/>
          </a:prstGeom>
        </p:spPr>
        <p:txBody>
          <a:bodyPr wrap="square">
            <a:spAutoFit/>
          </a:bodyPr>
          <a:lstStyle/>
          <a:p>
            <a:pPr algn="just">
              <a:lnSpc>
                <a:spcPct val="200000"/>
              </a:lnSpc>
              <a:spcAft>
                <a:spcPts val="10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Phishing website detection using machine learning is a promising approach to combat the growing threat of online fraud. Machine learning algorithms can be trained to detect patterns in the behavior and characteristics of phishing websites, allowing them to identify and block suspicious sites before they can do harm</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Recent </a:t>
            </a:r>
            <a:r>
              <a:rPr lang="en-US" sz="1600" dirty="0">
                <a:latin typeface="Times New Roman" panose="02020603050405020304" pitchFamily="18" charset="0"/>
                <a:ea typeface="Calibri" panose="020F0502020204030204" pitchFamily="34" charset="0"/>
                <a:cs typeface="Times New Roman" panose="02020603050405020304" pitchFamily="18" charset="0"/>
              </a:rPr>
              <a:t>studies have shown that machine learning algorithms can achieve high levels of accuracy in detecting phishing websites. These algorithms can analyze various features of a website, such as its URL structure, content, and user interface, to determine whether it is likely to be a phishing site</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However</a:t>
            </a:r>
            <a:r>
              <a:rPr lang="en-US" sz="1600" dirty="0">
                <a:latin typeface="Times New Roman" panose="02020603050405020304" pitchFamily="18" charset="0"/>
                <a:ea typeface="Calibri" panose="020F0502020204030204" pitchFamily="34" charset="0"/>
                <a:cs typeface="Times New Roman" panose="02020603050405020304" pitchFamily="18" charset="0"/>
              </a:rPr>
              <a:t>, it is important to note that machine learning algorithms are not perfect and can sometimes produce false positives or false negatives. Additionally, phishing attackers are constantly evolving their tactics, so machine learning models must be continuously updated and refined to stay effective</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Overall</a:t>
            </a:r>
            <a:r>
              <a:rPr lang="en-US" sz="1600" dirty="0">
                <a:latin typeface="Times New Roman" panose="02020603050405020304" pitchFamily="18" charset="0"/>
                <a:ea typeface="Calibri" panose="020F0502020204030204" pitchFamily="34" charset="0"/>
                <a:cs typeface="Times New Roman" panose="02020603050405020304" pitchFamily="18" charset="0"/>
              </a:rPr>
              <a:t>, phishing website detection using machine learning is a valuable tool in the fight against online fraud, but it should be used in conjunction with other security measures to provide the most comprehensive protection for users.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061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C768881E-EDE6-4BF9-8997-A6BD9655F8C8}"/>
              </a:ext>
            </a:extLst>
          </p:cNvPr>
          <p:cNvSpPr txBox="1">
            <a:spLocks/>
          </p:cNvSpPr>
          <p:nvPr/>
        </p:nvSpPr>
        <p:spPr>
          <a:xfrm>
            <a:off x="838200" y="218400"/>
            <a:ext cx="10515600" cy="543339"/>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LITERATURE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SURVEY</a:t>
            </a:r>
          </a:p>
        </p:txBody>
      </p:sp>
      <p:sp>
        <p:nvSpPr>
          <p:cNvPr id="2" name="Rectangle 1"/>
          <p:cNvSpPr/>
          <p:nvPr/>
        </p:nvSpPr>
        <p:spPr>
          <a:xfrm>
            <a:off x="557213" y="1207701"/>
            <a:ext cx="10796587" cy="4551887"/>
          </a:xfrm>
          <a:prstGeom prst="rect">
            <a:avLst/>
          </a:prstGeom>
        </p:spPr>
        <p:txBody>
          <a:bodyPr wrap="square">
            <a:spAutoFit/>
          </a:bodyPr>
          <a:lstStyle/>
          <a:p>
            <a:pPr marL="342900" lvl="0" indent="-342900" algn="just">
              <a:lnSpc>
                <a:spcPct val="200000"/>
              </a:lnSpc>
              <a:spcAft>
                <a:spcPts val="80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J. Shad and S. Sharma, “A Novel Machine Learning Approach to Detect Phishing Websites Jaypee Institute of Information Technology’’.</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1000"/>
              </a:spcAft>
            </a:pPr>
            <a:r>
              <a:rPr lang="en-IN" sz="16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In the last few years, many fake websites have developed on the World Wide Web to harm users by stealing their confidential information such as account ID, user name, password, etc. Phishing is the social engineering attacks and currently attacks on mobile devices. That might result in the form of financial loses. In this paper, we described many detection techniques using URL, Hyperlinks features that can be used to differentiate between the defective and non-defective website. There are six main approaches such as heuristic, blacklist, Fuzzy Rule, machine learning, image processing, and CANTINA based approach. It delivers a good consideration of the phishing issue, a present machine learning solution, and future study about Phishing threats by using machine learning Approach.</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91581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3566" y="137459"/>
            <a:ext cx="1813317" cy="410882"/>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57200" y="582949"/>
            <a:ext cx="11344275" cy="5588068"/>
          </a:xfrm>
          <a:prstGeom prst="rect">
            <a:avLst/>
          </a:prstGeom>
        </p:spPr>
        <p:txBody>
          <a:bodyPr wrap="square">
            <a:spAutoFit/>
          </a:bodyPr>
          <a:lstStyle/>
          <a:p>
            <a:pPr algn="just">
              <a:lnSpc>
                <a:spcPct val="150000"/>
              </a:lnSpc>
              <a:spcAft>
                <a:spcPts val="0"/>
              </a:spcAft>
            </a:pPr>
            <a:r>
              <a:rPr lang="en-IN" sz="1600" dirty="0">
                <a:latin typeface="Times New Roman" panose="02020603050405020304" pitchFamily="18" charset="0"/>
                <a:ea typeface="Times New Roman" panose="02020603050405020304" pitchFamily="18" charset="0"/>
              </a:rPr>
              <a:t>1.	J. Shad and S. Sharma, “A Novel Machine Learning Approach to Detect Phishing Websites Jaypee Institute of Information Technology,” pp. 425–430, 2018. </a:t>
            </a:r>
          </a:p>
          <a:p>
            <a:pPr algn="just">
              <a:lnSpc>
                <a:spcPct val="150000"/>
              </a:lnSpc>
              <a:spcAft>
                <a:spcPts val="0"/>
              </a:spcAft>
            </a:pPr>
            <a:endParaRPr lang="en-IN" sz="16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sz="1600" dirty="0">
                <a:latin typeface="Times New Roman" panose="02020603050405020304" pitchFamily="18" charset="0"/>
                <a:ea typeface="Times New Roman" panose="02020603050405020304" pitchFamily="18" charset="0"/>
              </a:rPr>
              <a:t>2.	 Y. Sönmez, T. Tuncer, H. Gökal, and E. Avci, “Phishing web sites features classification based on extreme learning machine,” 6th Int. Symp. Digit. Forensic Secur. ISDFS 2018 - Proceeding, vol. 2018–Janua, pp. 1–5, 2018. </a:t>
            </a:r>
          </a:p>
          <a:p>
            <a:pPr algn="just">
              <a:lnSpc>
                <a:spcPct val="150000"/>
              </a:lnSpc>
              <a:spcAft>
                <a:spcPts val="0"/>
              </a:spcAft>
            </a:pPr>
            <a:endParaRPr lang="en-IN" sz="16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sz="1600" dirty="0">
                <a:latin typeface="Times New Roman" panose="02020603050405020304" pitchFamily="18" charset="0"/>
                <a:ea typeface="Times New Roman" panose="02020603050405020304" pitchFamily="18" charset="0"/>
              </a:rPr>
              <a:t>3.	 T. Peng, I. Harris, and Y. Sawa, “Detecting Phishing Attacks Using Natural Language Processing and Machine Learning,” Proc. - 12th IEEE Int. Conf. Semant. Comput. ICSC 2018, vol. 2018–Janua, pp. 300–301, 2018. </a:t>
            </a:r>
          </a:p>
          <a:p>
            <a:pPr algn="just">
              <a:lnSpc>
                <a:spcPct val="150000"/>
              </a:lnSpc>
              <a:spcAft>
                <a:spcPts val="0"/>
              </a:spcAft>
            </a:pPr>
            <a:endParaRPr lang="en-IN" sz="16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sz="1600" dirty="0">
                <a:latin typeface="Times New Roman" panose="02020603050405020304" pitchFamily="18" charset="0"/>
                <a:ea typeface="Times New Roman" panose="02020603050405020304" pitchFamily="18" charset="0"/>
              </a:rPr>
              <a:t>4.	 M. Karabatak and T. Mustafa, “Performance comparison of classifiers on reduced phishing website dataset,” 6th Int. Symp. Digit. Forensic Secur. ISDFS 2018 - Proceeding, vol. 2018–Janua, pp. 1–5, 2018. </a:t>
            </a:r>
          </a:p>
          <a:p>
            <a:pPr algn="just">
              <a:lnSpc>
                <a:spcPct val="150000"/>
              </a:lnSpc>
              <a:spcAft>
                <a:spcPts val="0"/>
              </a:spcAft>
            </a:pPr>
            <a:endParaRPr lang="en-IN" sz="16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sz="1600" dirty="0">
                <a:latin typeface="Times New Roman" panose="02020603050405020304" pitchFamily="18" charset="0"/>
                <a:ea typeface="Times New Roman" panose="02020603050405020304" pitchFamily="18" charset="0"/>
              </a:rPr>
              <a:t>5.	 S. Parekh, D. Parikh, S. Kotak, and P. S. Sankhe, “A New Method for Detection of Phishing Websites: URL Detection,” in 2018 Second International Conference on Inventive Communication and Computational Technologies (ICICCT), 2018, vol. 0, no. Icicct, pp. 949–952. </a:t>
            </a:r>
          </a:p>
        </p:txBody>
      </p:sp>
    </p:spTree>
    <p:extLst>
      <p:ext uri="{BB962C8B-B14F-4D97-AF65-F5344CB8AC3E}">
        <p14:creationId xmlns:p14="http://schemas.microsoft.com/office/powerpoint/2010/main" val="641679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6558" y="617826"/>
            <a:ext cx="11129963" cy="5957400"/>
          </a:xfrm>
          <a:prstGeom prst="rect">
            <a:avLst/>
          </a:prstGeom>
        </p:spPr>
        <p:txBody>
          <a:bodyPr wrap="square">
            <a:spAutoFit/>
          </a:bodyPr>
          <a:lstStyle/>
          <a:p>
            <a:pPr algn="just">
              <a:lnSpc>
                <a:spcPct val="150000"/>
              </a:lnSpc>
              <a:spcAft>
                <a:spcPts val="0"/>
              </a:spcAft>
            </a:pPr>
            <a:r>
              <a:rPr lang="en-IN" sz="1600" dirty="0">
                <a:latin typeface="Times New Roman" panose="02020603050405020304" pitchFamily="18" charset="0"/>
                <a:ea typeface="Times New Roman" panose="02020603050405020304" pitchFamily="18" charset="0"/>
              </a:rPr>
              <a:t>6.	K. Shima et al., “Classification of URL bitstreams using bag of bytes,” in 2018 21st Conference on Innovation in Clouds, Internet and Networks and Workshops (ICIN), 2018, vol. 91, pp. 1–5. </a:t>
            </a:r>
          </a:p>
          <a:p>
            <a:pPr algn="just">
              <a:lnSpc>
                <a:spcPct val="150000"/>
              </a:lnSpc>
              <a:spcAft>
                <a:spcPts val="0"/>
              </a:spcAft>
            </a:pPr>
            <a:endParaRPr lang="en-IN" sz="16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sz="1600" dirty="0">
                <a:latin typeface="Times New Roman" panose="02020603050405020304" pitchFamily="18" charset="0"/>
                <a:ea typeface="Times New Roman" panose="02020603050405020304" pitchFamily="18" charset="0"/>
              </a:rPr>
              <a:t>7.	A. Vazhayil, R. Vinayakumar, and K. Soman, “Comparative Study of the Detection of Malicious URLs Using Shallow and Deep Networks,” in 2018 9th International Conference on Computing, Communication and Networking Technologies, ICCCNT 2018, 2018, pp. 1– 6. </a:t>
            </a:r>
          </a:p>
          <a:p>
            <a:pPr algn="just">
              <a:lnSpc>
                <a:spcPct val="150000"/>
              </a:lnSpc>
              <a:spcAft>
                <a:spcPts val="0"/>
              </a:spcAft>
            </a:pPr>
            <a:endParaRPr lang="en-IN" sz="16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sz="1600" dirty="0">
                <a:latin typeface="Times New Roman" panose="02020603050405020304" pitchFamily="18" charset="0"/>
                <a:ea typeface="Times New Roman" panose="02020603050405020304" pitchFamily="18" charset="0"/>
              </a:rPr>
              <a:t>8.	W. Fadheel, M. Abusharkh, and I. Abdel-Qader, “On Feature Selection for the Prediction of Phishing Websites,” 2017 IEEE 15th Intl Conf Dependable, Auton. Secur. Comput. 15th Intl Conf Pervasive Intell. Comput. 3rd Intl Conf Big Data Intell. Comput. Cyber Sci. Technol. Congr., pp. 871–876, 2017. </a:t>
            </a:r>
          </a:p>
          <a:p>
            <a:pPr algn="just">
              <a:lnSpc>
                <a:spcPct val="150000"/>
              </a:lnSpc>
              <a:spcAft>
                <a:spcPts val="0"/>
              </a:spcAft>
            </a:pPr>
            <a:endParaRPr lang="en-IN" sz="16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sz="1600" dirty="0">
                <a:latin typeface="Times New Roman" panose="02020603050405020304" pitchFamily="18" charset="0"/>
                <a:ea typeface="Times New Roman" panose="02020603050405020304" pitchFamily="18" charset="0"/>
              </a:rPr>
              <a:t>9.	X. Zhang, Y. Zeng, X. Jin, Z. Yan, and G. Geng, “Boosting the Phishing Detection Performance by Semantic Analysis,” 2017. </a:t>
            </a:r>
          </a:p>
          <a:p>
            <a:pPr algn="just">
              <a:lnSpc>
                <a:spcPct val="150000"/>
              </a:lnSpc>
              <a:spcAft>
                <a:spcPts val="0"/>
              </a:spcAft>
            </a:pPr>
            <a:endParaRPr lang="en-IN" sz="1600" dirty="0">
              <a:latin typeface="Times New Roman" panose="02020603050405020304" pitchFamily="18" charset="0"/>
              <a:ea typeface="Times New Roman" panose="02020603050405020304" pitchFamily="18" charset="0"/>
            </a:endParaRPr>
          </a:p>
          <a:p>
            <a:pPr algn="just">
              <a:lnSpc>
                <a:spcPct val="150000"/>
              </a:lnSpc>
              <a:spcAft>
                <a:spcPts val="0"/>
              </a:spcAft>
            </a:pPr>
            <a:r>
              <a:rPr lang="en-IN" sz="1600" dirty="0">
                <a:latin typeface="Times New Roman" panose="02020603050405020304" pitchFamily="18" charset="0"/>
                <a:ea typeface="Times New Roman" panose="02020603050405020304" pitchFamily="18" charset="0"/>
              </a:rPr>
              <a:t>10.	 L. MacHado and J. Gadge, “Phishing Sites Detection Based on C4.5 Decision Tree Algorithm,” in 2017 International Conference on Computing, Communication, Control and Automation, ICCUBEA 2017, 2018, pp. 1–5.</a:t>
            </a:r>
          </a:p>
        </p:txBody>
      </p:sp>
    </p:spTree>
    <p:extLst>
      <p:ext uri="{BB962C8B-B14F-4D97-AF65-F5344CB8AC3E}">
        <p14:creationId xmlns:p14="http://schemas.microsoft.com/office/powerpoint/2010/main" val="2104812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6251" r="-88" b="9791"/>
          <a:stretch/>
        </p:blipFill>
        <p:spPr>
          <a:xfrm>
            <a:off x="498046" y="585787"/>
            <a:ext cx="8603092" cy="5072064"/>
          </a:xfrm>
          <a:prstGeom prst="rect">
            <a:avLst/>
          </a:prstGeom>
        </p:spPr>
      </p:pic>
    </p:spTree>
    <p:extLst>
      <p:ext uri="{BB962C8B-B14F-4D97-AF65-F5344CB8AC3E}">
        <p14:creationId xmlns:p14="http://schemas.microsoft.com/office/powerpoint/2010/main" val="202873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8155" y="1422653"/>
            <a:ext cx="10658475" cy="4059445"/>
          </a:xfrm>
          <a:prstGeom prst="rect">
            <a:avLst/>
          </a:prstGeom>
        </p:spPr>
        <p:txBody>
          <a:bodyPr wrap="square">
            <a:spAutoFit/>
          </a:bodyPr>
          <a:lstStyle/>
          <a:p>
            <a:pPr lvl="0" algn="just">
              <a:lnSpc>
                <a:spcPct val="200000"/>
              </a:lnSpc>
              <a:spcAft>
                <a:spcPts val="800"/>
              </a:spcAft>
            </a:pPr>
            <a:r>
              <a:rPr lang="en-IN" sz="1600" b="1" dirty="0" smtClean="0">
                <a:latin typeface="Times New Roman" panose="02020603050405020304" pitchFamily="18" charset="0"/>
                <a:ea typeface="Calibri" panose="020F0502020204030204" pitchFamily="34" charset="0"/>
                <a:cs typeface="Times New Roman" panose="02020603050405020304" pitchFamily="18" charset="0"/>
              </a:rPr>
              <a:t>2.    Y</a:t>
            </a:r>
            <a:r>
              <a:rPr lang="en-IN" sz="1600" b="1" dirty="0">
                <a:latin typeface="Times New Roman" panose="02020603050405020304" pitchFamily="18" charset="0"/>
                <a:ea typeface="Calibri" panose="020F0502020204030204" pitchFamily="34" charset="0"/>
                <a:cs typeface="Times New Roman" panose="02020603050405020304" pitchFamily="18" charset="0"/>
              </a:rPr>
              <a:t>. Sönmez, T. Tuncer, H. Gökal, and E. Avci, “Phishing web sites features classification based on extreme learning machine,” 6th Int. Symp. Digit. Forensic Secur. ISDFS  - Proceeding.</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1000"/>
              </a:spcAft>
            </a:pPr>
            <a:r>
              <a:rPr lang="en-IN" sz="16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Phishing is a common attack on credulous people by making them to disclose their unique information using counterfeit websites. The objective of phishing website URLs is to purloin the personal information like user name, passwords and online banking transactions. Phishers use the websites which are visually and semantically similar to those real websites. As technology continues to grow, phishing techniques started to progress rapidly and this needs to be prevented by using anti-phishing mechanisms to detect phishing. Machine learning is a powerful tool used to strive against phishing attacks. This paper surveys the features used for detection and detection techniques using machine learning.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301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8678" y="906477"/>
            <a:ext cx="9817644" cy="4626908"/>
          </a:xfrm>
          <a:prstGeom prst="rect">
            <a:avLst/>
          </a:prstGeom>
        </p:spPr>
        <p:txBody>
          <a:bodyPr wrap="square">
            <a:spAutoFit/>
          </a:bodyPr>
          <a:lstStyle/>
          <a:p>
            <a:pPr lvl="0" algn="just">
              <a:lnSpc>
                <a:spcPct val="200000"/>
              </a:lnSpc>
              <a:spcAft>
                <a:spcPts val="800"/>
              </a:spcAft>
            </a:pPr>
            <a:r>
              <a:rPr lang="en-IN" sz="1600" b="1" dirty="0" smtClean="0">
                <a:latin typeface="Times New Roman" panose="02020603050405020304" pitchFamily="18" charset="0"/>
                <a:ea typeface="Calibri" panose="020F0502020204030204" pitchFamily="34" charset="0"/>
                <a:cs typeface="Times New Roman" panose="02020603050405020304" pitchFamily="18" charset="0"/>
              </a:rPr>
              <a:t>3.  T</a:t>
            </a:r>
            <a:r>
              <a:rPr lang="en-IN" sz="1600" b="1" dirty="0">
                <a:latin typeface="Times New Roman" panose="02020603050405020304" pitchFamily="18" charset="0"/>
                <a:ea typeface="Calibri" panose="020F0502020204030204" pitchFamily="34" charset="0"/>
                <a:cs typeface="Times New Roman" panose="02020603050405020304" pitchFamily="18" charset="0"/>
              </a:rPr>
              <a:t>. Peng, I. Harris, and Y. Sawa, “Detecting Phishing Attacks Using Natural Language Processing and Machine Learning,” Proc. - 12th IEEE Int. Conf. Semant. Comput.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Phishing attacks are one of the most common and least defended security threats today. We present an approach which uses natural language processing techniques to analyse text and detect inappropriate statements which are indicative of phishing attacks. Our approach is novel compared to previous work because it focuses on the natural language text contained in the attack, performing semantic analysis of the text to detect malicious intent. To demonstrate the effectiveness of our approach, we have evaluated it using a large benchmark set of phishing emails</a:t>
            </a:r>
            <a:r>
              <a:rPr lang="en-IN" sz="1600" dirty="0">
                <a:latin typeface="Times New Roman" panose="02020603050405020304" pitchFamily="18" charset="0"/>
                <a:ea typeface="Calibri" panose="020F0502020204030204" pitchFamily="34" charset="0"/>
                <a:cs typeface="Times New Roman" panose="02020603050405020304" pitchFamily="18" charset="0"/>
              </a:rPr>
              <a:t>. The prescient model comprises of Feature Selection Module which is utilized for the development of a successful element vector. These highlights are removed from the URL,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332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5774" y="416084"/>
            <a:ext cx="11001375" cy="5611793"/>
          </a:xfrm>
          <a:prstGeom prst="rect">
            <a:avLst/>
          </a:prstGeom>
        </p:spPr>
        <p:txBody>
          <a:bodyPr wrap="square">
            <a:spAutoFit/>
          </a:bodyPr>
          <a:lstStyle/>
          <a:p>
            <a:pPr lvl="0" algn="just">
              <a:lnSpc>
                <a:spcPct val="200000"/>
              </a:lnSpc>
              <a:spcAft>
                <a:spcPts val="800"/>
              </a:spcAft>
            </a:pPr>
            <a:r>
              <a:rPr lang="en-IN" sz="1600" b="1" dirty="0" smtClean="0">
                <a:latin typeface="Times New Roman" panose="02020603050405020304" pitchFamily="18" charset="0"/>
                <a:ea typeface="Calibri" panose="020F0502020204030204" pitchFamily="34" charset="0"/>
                <a:cs typeface="Times New Roman" panose="02020603050405020304" pitchFamily="18" charset="0"/>
              </a:rPr>
              <a:t>4.   M</a:t>
            </a:r>
            <a:r>
              <a:rPr lang="en-IN" sz="1600" b="1" dirty="0">
                <a:latin typeface="Times New Roman" panose="02020603050405020304" pitchFamily="18" charset="0"/>
                <a:ea typeface="Calibri" panose="020F0502020204030204" pitchFamily="34" charset="0"/>
                <a:cs typeface="Times New Roman" panose="02020603050405020304" pitchFamily="18" charset="0"/>
              </a:rPr>
              <a:t>. Karabatak and T. Mustafa, “Performance comparison of classifiers on reduced phishing website dataset,” 6th Int. Symp. Digit. Forensic Secur. ISDFS  - Proceeding.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These days, numerous enemy of phishing frameworks are being created to recognize phishing substance in online correspondence frameworks. In spite of the accessibility of hordes hostile to phishing frameworks, phishing proceeds with unabated because of lacking recognition of a zero-day assault, pointless computational overhead and high bogus rates. In spite of the fact that Machine Learning approaches have accomplished promising exactness rate, the decision and the exhibition of the component vector limit their successful location. Phishing is a typical assault on guileless individuals by making them to unveil their one of a kind data utilizing fake sites. In this work, an upgraded AI based prescient model is proposed to improve the effectiveness of against phishing plans. </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Website </a:t>
            </a:r>
            <a:r>
              <a:rPr lang="en-IN" sz="1600" dirty="0">
                <a:latin typeface="Times New Roman" panose="02020603050405020304" pitchFamily="18" charset="0"/>
                <a:ea typeface="Calibri" panose="020F0502020204030204" pitchFamily="34" charset="0"/>
                <a:cs typeface="Times New Roman" panose="02020603050405020304" pitchFamily="18" charset="0"/>
              </a:rPr>
              <a:t>page properties and site page conduct utilizing the gradual segment-based framework to introduce the resultant component vector to the prescient model. The proposed framework utilizes CNN, KNN AND SVM which have been prepared on a 30-dimensional list of capabilities. AI is an incredible asset used to endeavor against phishing assaults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788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2139" y="884229"/>
            <a:ext cx="10815637" cy="4134465"/>
          </a:xfrm>
          <a:prstGeom prst="rect">
            <a:avLst/>
          </a:prstGeom>
        </p:spPr>
        <p:txBody>
          <a:bodyPr wrap="square">
            <a:spAutoFit/>
          </a:bodyPr>
          <a:lstStyle/>
          <a:p>
            <a:pPr lvl="0" algn="just">
              <a:lnSpc>
                <a:spcPct val="200000"/>
              </a:lnSpc>
              <a:spcAft>
                <a:spcPts val="800"/>
              </a:spcAft>
            </a:pPr>
            <a:r>
              <a:rPr lang="en-IN" sz="1600" b="1" dirty="0" smtClean="0">
                <a:latin typeface="Times New Roman" panose="02020603050405020304" pitchFamily="18" charset="0"/>
                <a:ea typeface="Calibri" panose="020F0502020204030204" pitchFamily="34" charset="0"/>
                <a:cs typeface="Times New Roman" panose="02020603050405020304" pitchFamily="18" charset="0"/>
              </a:rPr>
              <a:t>5.  K</a:t>
            </a:r>
            <a:r>
              <a:rPr lang="en-IN" sz="1600" b="1" dirty="0">
                <a:latin typeface="Times New Roman" panose="02020603050405020304" pitchFamily="18" charset="0"/>
                <a:ea typeface="Calibri" panose="020F0502020204030204" pitchFamily="34" charset="0"/>
                <a:cs typeface="Times New Roman" panose="02020603050405020304" pitchFamily="18" charset="0"/>
              </a:rPr>
              <a:t>. Shima et al., “Classification of URL bitstreams using bag of bytes,” in 21st Conference on Innovation in Clouds, Internet and Networks and Workshops (ICIN).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In present days ,websites are main responsible for the rapid growth of criminal activities in the internet and corresponding activities which results in the many illegal things. So there are many preventive steps to be taken to stop these kind of activities. Here we propose a model which will classify the given URL into any of the three possible classes ,.i.e. Benign, spam and malware. Our model will the detect the classification of the URL without using any websites content</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a:t>
            </a:r>
            <a:r>
              <a:rPr lang="en-IN" sz="16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Phishing is the social engineering attacks and currently attacks on mobile devices. That might result in the form of financial </a:t>
            </a:r>
            <a:r>
              <a:rPr lang="en-IN" sz="1600"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loses.</a:t>
            </a:r>
            <a:r>
              <a:rPr lang="en-IN" sz="16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Phishers use the websites which are visually and semantically similar to those real websites.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0642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TotalTime>
  <Words>4855</Words>
  <Application>Microsoft Office PowerPoint</Application>
  <PresentationFormat>Widescreen</PresentationFormat>
  <Paragraphs>195</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Calibri Light</vt:lpstr>
      <vt:lpstr>Courier New</vt:lpstr>
      <vt:lpstr>Times New Roman</vt:lpstr>
      <vt:lpstr>Wingdings</vt:lpstr>
      <vt:lpstr>Wingdings 3</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G.P LIKITH</cp:lastModifiedBy>
  <cp:revision>16</cp:revision>
  <dcterms:created xsi:type="dcterms:W3CDTF">2022-04-13T10:05:01Z</dcterms:created>
  <dcterms:modified xsi:type="dcterms:W3CDTF">2023-03-16T06:11:56Z</dcterms:modified>
</cp:coreProperties>
</file>