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4"/>
  </p:sldMasterIdLst>
  <p:notesMasterIdLst>
    <p:notesMasterId r:id="rId20"/>
  </p:notesMasterIdLst>
  <p:handoutMasterIdLst>
    <p:handoutMasterId r:id="rId21"/>
  </p:handoutMasterIdLst>
  <p:sldIdLst>
    <p:sldId id="290" r:id="rId5"/>
    <p:sldId id="291" r:id="rId6"/>
    <p:sldId id="312" r:id="rId7"/>
    <p:sldId id="343" r:id="rId8"/>
    <p:sldId id="338" r:id="rId9"/>
    <p:sldId id="321" r:id="rId10"/>
    <p:sldId id="337" r:id="rId11"/>
    <p:sldId id="336" r:id="rId12"/>
    <p:sldId id="314" r:id="rId13"/>
    <p:sldId id="309" r:id="rId14"/>
    <p:sldId id="339" r:id="rId15"/>
    <p:sldId id="310" r:id="rId16"/>
    <p:sldId id="340" r:id="rId17"/>
    <p:sldId id="341" r:id="rId18"/>
    <p:sldId id="342" r:id="rId1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90"/>
            <p14:sldId id="291"/>
            <p14:sldId id="312"/>
            <p14:sldId id="343"/>
            <p14:sldId id="338"/>
            <p14:sldId id="321"/>
            <p14:sldId id="337"/>
            <p14:sldId id="336"/>
            <p14:sldId id="314"/>
            <p14:sldId id="309"/>
            <p14:sldId id="339"/>
            <p14:sldId id="310"/>
            <p14:sldId id="340"/>
            <p14:sldId id="341"/>
            <p14:sldId id="34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6935" autoAdjust="0"/>
  </p:normalViewPr>
  <p:slideViewPr>
    <p:cSldViewPr snapToGrid="0" snapToObjects="1">
      <p:cViewPr varScale="1">
        <p:scale>
          <a:sx n="135" d="100"/>
          <a:sy n="135" d="100"/>
        </p:scale>
        <p:origin x="-232"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06/09/15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E0D14-A220-429F-BF6C-DF15AF8B03F9}" type="datetimeFigureOut">
              <a:rPr lang="nl-NL" smtClean="0"/>
              <a:t>06/09/15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50326-E5DD-4F11-958A-4BFAAE843C9B}" type="slidenum">
              <a:rPr lang="nl-NL" smtClean="0"/>
              <a:t>‹#›</a:t>
            </a:fld>
            <a:endParaRPr lang="nl-NL"/>
          </a:p>
        </p:txBody>
      </p:sp>
    </p:spTree>
    <p:extLst>
      <p:ext uri="{BB962C8B-B14F-4D97-AF65-F5344CB8AC3E}">
        <p14:creationId xmlns:p14="http://schemas.microsoft.com/office/powerpoint/2010/main" val="202531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WHYS:</a:t>
            </a:r>
          </a:p>
          <a:p>
            <a:r>
              <a:rPr lang="en-US" dirty="0" smtClean="0"/>
              <a:t>* Portfolio</a:t>
            </a:r>
            <a:r>
              <a:rPr lang="en-US" baseline="0" dirty="0" smtClean="0"/>
              <a:t> in </a:t>
            </a:r>
            <a:r>
              <a:rPr lang="en-US" baseline="0" dirty="0" err="1" smtClean="0"/>
              <a:t>Git</a:t>
            </a:r>
            <a:r>
              <a:rPr lang="en-US" baseline="0" dirty="0" smtClean="0"/>
              <a:t> to keep all your work safe, together and accessible to lecturers.</a:t>
            </a:r>
          </a:p>
          <a:p>
            <a:pPr marL="171450" indent="-171450">
              <a:buFontTx/>
              <a:buChar char="•"/>
            </a:pPr>
            <a:r>
              <a:rPr lang="en-US" dirty="0" smtClean="0"/>
              <a:t>Reproducible</a:t>
            </a:r>
            <a:r>
              <a:rPr lang="en-US" baseline="0" dirty="0" smtClean="0"/>
              <a:t> research ensures that the lecturers and the future you can follow your steps, and no steps or modifications are hidden.</a:t>
            </a:r>
          </a:p>
          <a:p>
            <a:pPr marL="171450" indent="-171450">
              <a:buFontTx/>
              <a:buChar char="•"/>
            </a:pPr>
            <a:r>
              <a:rPr lang="en-US" baseline="0" dirty="0" smtClean="0"/>
              <a:t>Creating correct labels etc. ensures that you know what you are plotting, as well as your viewers.</a:t>
            </a:r>
          </a:p>
          <a:p>
            <a:pPr marL="171450" indent="-171450">
              <a:buFontTx/>
              <a:buChar char="•"/>
            </a:pPr>
            <a:r>
              <a:rPr lang="en-US" baseline="0" dirty="0" smtClean="0"/>
              <a:t>These are some of the most common plots in the exploratory phase.</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2</a:t>
            </a:fld>
            <a:endParaRPr lang="nl-NL"/>
          </a:p>
        </p:txBody>
      </p:sp>
    </p:spTree>
    <p:extLst>
      <p:ext uri="{BB962C8B-B14F-4D97-AF65-F5344CB8AC3E}">
        <p14:creationId xmlns:p14="http://schemas.microsoft.com/office/powerpoint/2010/main" val="255137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dirty="0" smtClean="0"/>
              <a:t>Click on </a:t>
            </a:r>
            <a:r>
              <a:rPr lang="nl-NL" dirty="0" err="1" smtClean="0"/>
              <a:t>car</a:t>
            </a:r>
            <a:r>
              <a:rPr lang="nl-NL" dirty="0" smtClean="0"/>
              <a:t> </a:t>
            </a:r>
            <a:r>
              <a:rPr lang="nl-NL" dirty="0" err="1" smtClean="0"/>
              <a:t>to</a:t>
            </a:r>
            <a:r>
              <a:rPr lang="nl-NL" dirty="0" smtClean="0"/>
              <a:t> show movie</a:t>
            </a:r>
            <a:endParaRPr lang="nl-NL" dirty="0"/>
          </a:p>
        </p:txBody>
      </p:sp>
      <p:sp>
        <p:nvSpPr>
          <p:cNvPr id="4" name="Tijdelijke aanduiding voor dianummer 3"/>
          <p:cNvSpPr>
            <a:spLocks noGrp="1"/>
          </p:cNvSpPr>
          <p:nvPr>
            <p:ph type="sldNum" sz="quarter" idx="10"/>
          </p:nvPr>
        </p:nvSpPr>
        <p:spPr/>
        <p:txBody>
          <a:bodyPr/>
          <a:lstStyle/>
          <a:p>
            <a:fld id="{5E450326-E5DD-4F11-958A-4BFAAE843C9B}" type="slidenum">
              <a:rPr lang="nl-NL" smtClean="0"/>
              <a:t>9</a:t>
            </a:fld>
            <a:endParaRPr lang="nl-NL"/>
          </a:p>
        </p:txBody>
      </p:sp>
    </p:spTree>
    <p:extLst>
      <p:ext uri="{BB962C8B-B14F-4D97-AF65-F5344CB8AC3E}">
        <p14:creationId xmlns:p14="http://schemas.microsoft.com/office/powerpoint/2010/main" val="1238193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Git</a:t>
            </a:r>
            <a:r>
              <a:rPr lang="en-US" dirty="0" smtClean="0"/>
              <a:t> of course. Show that</a:t>
            </a:r>
            <a:r>
              <a:rPr lang="en-US" baseline="0" dirty="0" smtClean="0"/>
              <a:t> you can use </a:t>
            </a:r>
            <a:r>
              <a:rPr lang="en-US" baseline="0" dirty="0" err="1" smtClean="0"/>
              <a:t>MarkDown</a:t>
            </a:r>
            <a:r>
              <a:rPr lang="en-US" baseline="0" dirty="0" smtClean="0"/>
              <a:t> to create proper report style Notebooks. Remind them to add authorship to discern group work from individual work.</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10</a:t>
            </a:fld>
            <a:endParaRPr lang="nl-NL"/>
          </a:p>
        </p:txBody>
      </p:sp>
    </p:spTree>
    <p:extLst>
      <p:ext uri="{BB962C8B-B14F-4D97-AF65-F5344CB8AC3E}">
        <p14:creationId xmlns:p14="http://schemas.microsoft.com/office/powerpoint/2010/main" val="4268521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endParaRPr lang="nl-NL" dirty="0"/>
          </a:p>
        </p:txBody>
      </p:sp>
      <p:sp>
        <p:nvSpPr>
          <p:cNvPr id="4" name="Tijdelijke aanduiding voor dianummer 3"/>
          <p:cNvSpPr>
            <a:spLocks noGrp="1"/>
          </p:cNvSpPr>
          <p:nvPr>
            <p:ph type="sldNum" sz="quarter" idx="10"/>
          </p:nvPr>
        </p:nvSpPr>
        <p:spPr/>
        <p:txBody>
          <a:bodyPr/>
          <a:lstStyle/>
          <a:p>
            <a:fld id="{5E450326-E5DD-4F11-958A-4BFAAE843C9B}" type="slidenum">
              <a:rPr lang="nl-NL" smtClean="0"/>
              <a:t>12</a:t>
            </a:fld>
            <a:endParaRPr lang="nl-NL"/>
          </a:p>
        </p:txBody>
      </p:sp>
    </p:spTree>
    <p:extLst>
      <p:ext uri="{BB962C8B-B14F-4D97-AF65-F5344CB8AC3E}">
        <p14:creationId xmlns:p14="http://schemas.microsoft.com/office/powerpoint/2010/main" val="80707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elements of this graph.</a:t>
            </a:r>
          </a:p>
          <a:p>
            <a:r>
              <a:rPr lang="en-US" baseline="0" dirty="0" smtClean="0"/>
              <a:t>Why is there no X label?</a:t>
            </a:r>
          </a:p>
          <a:p>
            <a:r>
              <a:rPr lang="en-US" baseline="0" dirty="0" smtClean="0"/>
              <a:t>Where is the legend?</a:t>
            </a:r>
          </a:p>
          <a:p>
            <a:r>
              <a:rPr lang="en-US" baseline="0" dirty="0" smtClean="0"/>
              <a:t>Why are the annotations there?</a:t>
            </a:r>
          </a:p>
          <a:p>
            <a:r>
              <a:rPr lang="en-US" baseline="0" dirty="0" smtClean="0"/>
              <a:t>Why are there no ticks on the y-axis?</a:t>
            </a:r>
          </a:p>
          <a:p>
            <a:r>
              <a:rPr lang="en-US" baseline="0" dirty="0" smtClean="0"/>
              <a:t>Is this an </a:t>
            </a:r>
            <a:r>
              <a:rPr lang="en-US" baseline="0" dirty="0" err="1" smtClean="0"/>
              <a:t>infographic</a:t>
            </a:r>
            <a:r>
              <a:rPr lang="en-US" baseline="0" dirty="0" smtClean="0"/>
              <a:t> or scientific graph?</a:t>
            </a:r>
          </a:p>
        </p:txBody>
      </p:sp>
      <p:sp>
        <p:nvSpPr>
          <p:cNvPr id="4" name="Slide Number Placeholder 3"/>
          <p:cNvSpPr>
            <a:spLocks noGrp="1"/>
          </p:cNvSpPr>
          <p:nvPr>
            <p:ph type="sldNum" sz="quarter" idx="10"/>
          </p:nvPr>
        </p:nvSpPr>
        <p:spPr/>
        <p:txBody>
          <a:bodyPr/>
          <a:lstStyle/>
          <a:p>
            <a:fld id="{5E450326-E5DD-4F11-958A-4BFAAE843C9B}" type="slidenum">
              <a:rPr lang="nl-NL" smtClean="0"/>
              <a:t>13</a:t>
            </a:fld>
            <a:endParaRPr lang="nl-NL"/>
          </a:p>
        </p:txBody>
      </p:sp>
    </p:spTree>
    <p:extLst>
      <p:ext uri="{BB962C8B-B14F-4D97-AF65-F5344CB8AC3E}">
        <p14:creationId xmlns:p14="http://schemas.microsoft.com/office/powerpoint/2010/main" val="1275146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Most</a:t>
            </a:r>
            <a:r>
              <a:rPr lang="en-US" baseline="0" dirty="0" smtClean="0"/>
              <a:t> used one. Easy API for exploration. Teaches you the terminology for all other plotting libraries.</a:t>
            </a:r>
            <a:endParaRPr lang="en-US" dirty="0"/>
          </a:p>
        </p:txBody>
      </p:sp>
      <p:sp>
        <p:nvSpPr>
          <p:cNvPr id="4" name="Slide Number Placeholder 3"/>
          <p:cNvSpPr>
            <a:spLocks noGrp="1"/>
          </p:cNvSpPr>
          <p:nvPr>
            <p:ph type="sldNum" sz="quarter" idx="10"/>
          </p:nvPr>
        </p:nvSpPr>
        <p:spPr/>
        <p:txBody>
          <a:bodyPr/>
          <a:lstStyle/>
          <a:p>
            <a:fld id="{5E450326-E5DD-4F11-958A-4BFAAE843C9B}" type="slidenum">
              <a:rPr lang="nl-NL" smtClean="0"/>
              <a:t>14</a:t>
            </a:fld>
            <a:endParaRPr lang="nl-NL"/>
          </a:p>
        </p:txBody>
      </p:sp>
    </p:spTree>
    <p:extLst>
      <p:ext uri="{BB962C8B-B14F-4D97-AF65-F5344CB8AC3E}">
        <p14:creationId xmlns:p14="http://schemas.microsoft.com/office/powerpoint/2010/main" val="2632777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7"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8" name="Tijdelijke aanduiding voor voettekst 4"/>
          <p:cNvSpPr>
            <a:spLocks noGrp="1"/>
          </p:cNvSpPr>
          <p:nvPr>
            <p:ph type="ftr" sz="quarter" idx="11"/>
          </p:nvPr>
        </p:nvSpPr>
        <p:spPr>
          <a:xfrm>
            <a:off x="1912139" y="4630341"/>
            <a:ext cx="4870548"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dirty="0" smtClean="0"/>
              <a:t>Klik om de tekststijl van het model te bewerken</a:t>
            </a:r>
          </a:p>
        </p:txBody>
      </p:sp>
      <p:sp>
        <p:nvSpPr>
          <p:cNvPr id="7" name="Tijdelijke aanduiding voor datum 6"/>
          <p:cNvSpPr>
            <a:spLocks noGrp="1"/>
          </p:cNvSpPr>
          <p:nvPr>
            <p:ph type="dt" sz="half" idx="10"/>
          </p:nvPr>
        </p:nvSpPr>
        <p:spPr>
          <a:xfrm>
            <a:off x="457200" y="4767263"/>
            <a:ext cx="2133600" cy="274637"/>
          </a:xfrm>
          <a:prstGeom prst="rect">
            <a:avLst/>
          </a:prstGeom>
        </p:spPr>
        <p:txBody>
          <a:bodyPr/>
          <a:lstStyle/>
          <a:p>
            <a:fld id="{4ED2B493-C1EE-714C-B8A9-F38F4D8CE6E7}" type="datetimeFigureOut">
              <a:rPr lang="nl-NL" smtClean="0"/>
              <a:t>06/09/15</a:t>
            </a:fld>
            <a:endParaRPr lang="nl-NL" dirty="0"/>
          </a:p>
        </p:txBody>
      </p:sp>
      <p:sp>
        <p:nvSpPr>
          <p:cNvPr id="8" name="Tijdelijke aanduiding voor voettekst 7"/>
          <p:cNvSpPr>
            <a:spLocks noGrp="1"/>
          </p:cNvSpPr>
          <p:nvPr>
            <p:ph type="ftr" sz="quarter" idx="11"/>
          </p:nvPr>
        </p:nvSpPr>
        <p:spPr>
          <a:xfrm>
            <a:off x="1738642" y="4767263"/>
            <a:ext cx="4281158" cy="274637"/>
          </a:xfrm>
          <a:prstGeom prst="rect">
            <a:avLst/>
          </a:prstGeom>
        </p:spPr>
        <p:txBody>
          <a:bodyPr/>
          <a:lstStyle/>
          <a:p>
            <a:endParaRPr lang="nl-NL"/>
          </a:p>
        </p:txBody>
      </p:sp>
      <p:sp>
        <p:nvSpPr>
          <p:cNvPr id="9" name="Tijdelijke aanduiding voor dianummer 8"/>
          <p:cNvSpPr>
            <a:spLocks noGrp="1"/>
          </p:cNvSpPr>
          <p:nvPr>
            <p:ph type="sldNum" sz="quarter" idx="12"/>
          </p:nvPr>
        </p:nvSpPr>
        <p:spPr>
          <a:xfrm>
            <a:off x="6553200" y="4767263"/>
            <a:ext cx="1610267" cy="274637"/>
          </a:xfrm>
          <a:prstGeom prst="rect">
            <a:avLst/>
          </a:prstGeom>
        </p:spPr>
        <p:txBody>
          <a:bodyPr/>
          <a:lstStyle/>
          <a:p>
            <a:fld id="{F3BC6476-EA18-C04A-BD06-B622CA55CE7C}" type="slidenum">
              <a:rPr lang="nl-NL" smtClean="0"/>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nl-NL" dirty="0" smtClean="0"/>
              <a:t>Titelstijl van model bewerken</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smtClean="0"/>
              <a:t>Klik om de tekststijl van het model te bewerken</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elblad_NL">
    <p:spTree>
      <p:nvGrpSpPr>
        <p:cNvPr id="1" name=""/>
        <p:cNvGrpSpPr/>
        <p:nvPr/>
      </p:nvGrpSpPr>
      <p:grpSpPr>
        <a:xfrm>
          <a:off x="0" y="0"/>
          <a:ext cx="0" cy="0"/>
          <a:chOff x="0" y="0"/>
          <a:chExt cx="0" cy="0"/>
        </a:xfrm>
      </p:grpSpPr>
      <p:pic>
        <p:nvPicPr>
          <p:cNvPr id="3" name="Afbeelding 2" descr="sheet breedbeeld PPT-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9" name="Tijdelijke aanduiding voor voettekst 5"/>
          <p:cNvSpPr>
            <a:spLocks noGrp="1"/>
          </p:cNvSpPr>
          <p:nvPr>
            <p:ph type="ftr" sz="quarter" idx="11"/>
          </p:nvPr>
        </p:nvSpPr>
        <p:spPr>
          <a:xfrm>
            <a:off x="2645832" y="4630341"/>
            <a:ext cx="4136854" cy="273844"/>
          </a:xfrm>
          <a:prstGeom prst="rect">
            <a:avLst/>
          </a:prstGeom>
        </p:spPr>
        <p:txBody>
          <a:bodyPr/>
          <a:lstStyle>
            <a:lvl1pPr>
              <a:defRPr>
                <a:solidFill>
                  <a:srgbClr val="FFFFFF"/>
                </a:solidFill>
              </a:defRPr>
            </a:lvl1pPr>
          </a:lstStyle>
          <a:p>
            <a:endParaRPr lang="nl-NL"/>
          </a:p>
        </p:txBody>
      </p:sp>
      <p:sp>
        <p:nvSpPr>
          <p:cNvPr id="10" name="Tijdelijke aanduiding voor dianummer 6"/>
          <p:cNvSpPr>
            <a:spLocks noGrp="1"/>
          </p:cNvSpPr>
          <p:nvPr>
            <p:ph type="sldNum" sz="quarter" idx="12"/>
          </p:nvPr>
        </p:nvSpPr>
        <p:spPr>
          <a:xfrm>
            <a:off x="6970292" y="4641986"/>
            <a:ext cx="829797" cy="273844"/>
          </a:xfrm>
          <a:prstGeom prst="rect">
            <a:avLst/>
          </a:prstGeom>
        </p:spPr>
        <p:txBody>
          <a:bodyPr/>
          <a:lstStyle>
            <a:lvl1pPr>
              <a:defRPr>
                <a:solidFill>
                  <a:srgbClr val="FFFFFF"/>
                </a:solidFill>
              </a:defRPr>
            </a:lvl1pPr>
          </a:lstStyle>
          <a:p>
            <a:fld id="{CC1A7FFB-7E9A-E347-8F80-8E2C647B3625}" type="slidenum">
              <a:rPr lang="nl-NL"/>
              <a:pPr/>
              <a:t>‹#›</a:t>
            </a:fld>
            <a:endParaRPr lang="nl-NL"/>
          </a:p>
        </p:txBody>
      </p:sp>
      <p:sp>
        <p:nvSpPr>
          <p:cNvPr id="11" name="Titel 1"/>
          <p:cNvSpPr>
            <a:spLocks noGrp="1"/>
          </p:cNvSpPr>
          <p:nvPr>
            <p:ph type="title" hasCustomPrompt="1"/>
          </p:nvPr>
        </p:nvSpPr>
        <p:spPr>
          <a:xfrm>
            <a:off x="2645832" y="1065389"/>
            <a:ext cx="6108523" cy="2476500"/>
          </a:xfrm>
        </p:spPr>
        <p:txBody>
          <a:bodyPr anchor="t"/>
          <a:lstStyle>
            <a:lvl1pPr>
              <a:defRPr sz="3200" baseline="0">
                <a:solidFill>
                  <a:srgbClr val="FFFFFF"/>
                </a:solidFill>
              </a:defRPr>
            </a:lvl1pPr>
          </a:lstStyle>
          <a:p>
            <a:r>
              <a:rPr lang="nl-NL" dirty="0"/>
              <a:t>Titel van presentatie bewerken</a:t>
            </a:r>
          </a:p>
        </p:txBody>
      </p:sp>
    </p:spTree>
    <p:extLst>
      <p:ext uri="{BB962C8B-B14F-4D97-AF65-F5344CB8AC3E}">
        <p14:creationId xmlns:p14="http://schemas.microsoft.com/office/powerpoint/2010/main" val="348047937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ee objecten">
    <p:spTree>
      <p:nvGrpSpPr>
        <p:cNvPr id="1" name=""/>
        <p:cNvGrpSpPr/>
        <p:nvPr/>
      </p:nvGrpSpPr>
      <p:grpSpPr>
        <a:xfrm>
          <a:off x="0" y="0"/>
          <a:ext cx="0" cy="0"/>
          <a:chOff x="0" y="0"/>
          <a:chExt cx="0" cy="0"/>
        </a:xfrm>
      </p:grpSpPr>
      <p:pic>
        <p:nvPicPr>
          <p:cNvPr id="7" name="Afbeelding 6" descr="sheet breedbeeld PPT-7.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tel 1"/>
          <p:cNvSpPr>
            <a:spLocks noGrp="1"/>
          </p:cNvSpPr>
          <p:nvPr>
            <p:ph type="title" hasCustomPrompt="1"/>
          </p:nvPr>
        </p:nvSpPr>
        <p:spPr>
          <a:xfrm>
            <a:off x="2524362" y="206375"/>
            <a:ext cx="6162437" cy="857250"/>
          </a:xfrm>
        </p:spPr>
        <p:txBody>
          <a:bodyPr>
            <a:normAutofit/>
          </a:bodyPr>
          <a:lstStyle>
            <a:lvl1pPr>
              <a:defRPr sz="2800">
                <a:solidFill>
                  <a:schemeClr val="bg1"/>
                </a:solidFill>
              </a:defRPr>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2524361" y="1200151"/>
            <a:ext cx="3007423"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4" name="Tijdelijke aanduiding voor inhoud 3"/>
          <p:cNvSpPr>
            <a:spLocks noGrp="1"/>
          </p:cNvSpPr>
          <p:nvPr>
            <p:ph sz="half" idx="2"/>
          </p:nvPr>
        </p:nvSpPr>
        <p:spPr>
          <a:xfrm>
            <a:off x="5664235" y="1200150"/>
            <a:ext cx="3022565"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tekststijl van het model te bewerken</a:t>
            </a:r>
          </a:p>
          <a:p>
            <a:pPr lvl="1"/>
            <a:r>
              <a:rPr lang="nl-NL" dirty="0" smtClean="0"/>
              <a:t>Tweede niveau</a:t>
            </a:r>
          </a:p>
        </p:txBody>
      </p:sp>
      <p:sp>
        <p:nvSpPr>
          <p:cNvPr id="8" name="Tijdelijke aanduiding voor voettekst 4"/>
          <p:cNvSpPr>
            <a:spLocks noGrp="1"/>
          </p:cNvSpPr>
          <p:nvPr>
            <p:ph type="ftr" sz="quarter" idx="11"/>
          </p:nvPr>
        </p:nvSpPr>
        <p:spPr>
          <a:xfrm>
            <a:off x="2524361" y="4630341"/>
            <a:ext cx="4258325" cy="273844"/>
          </a:xfrm>
          <a:prstGeom prst="rect">
            <a:avLst/>
          </a:prstGeom>
        </p:spPr>
        <p:txBody>
          <a:bodyPr/>
          <a:lstStyle/>
          <a:p>
            <a:endParaRPr lang="nl-NL" dirty="0"/>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37370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Afbeelding 6" descr="sheet breedbeeld PPT-5.jp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smtClean="0"/>
              <a:t>Titel van presentatie,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1912139" y="4630341"/>
            <a:ext cx="4870548"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31" r:id="rId5"/>
    <p:sldLayoutId id="2147483832" r:id="rId6"/>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matplotlib.org/"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rdpeng/courses/blob/master/05_ReproducibleResearch/lectures/Checklist.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fhict.nl/" TargetMode="External"/><Relationship Id="rId4" Type="http://schemas.openxmlformats.org/officeDocument/2006/relationships/hyperlink" Target="https://github.com/" TargetMode="External"/><Relationship Id="rId5" Type="http://schemas.openxmlformats.org/officeDocument/2006/relationships/hyperlink" Target="https://www.udacity.com/course/how-to-use-git-and-github--ud775" TargetMode="External"/><Relationship Id="rId6" Type="http://schemas.openxmlformats.org/officeDocument/2006/relationships/hyperlink" Target="https://www.youtube.com/watch?v=Y9XZQO1n_7c" TargetMode="External"/><Relationship Id="rId7"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NL" dirty="0" smtClean="0"/>
              <a:t>ADS ML – Week </a:t>
            </a:r>
            <a:r>
              <a:rPr lang="nl-NL" dirty="0" smtClean="0"/>
              <a:t>2</a:t>
            </a:r>
            <a:r>
              <a:rPr lang="nl-NL" dirty="0" smtClean="0"/>
              <a:t/>
            </a:r>
            <a:br>
              <a:rPr lang="nl-NL" dirty="0" smtClean="0"/>
            </a:br>
            <a:r>
              <a:rPr lang="nl-NL" dirty="0"/>
              <a:t/>
            </a:r>
            <a:br>
              <a:rPr lang="nl-NL" dirty="0"/>
            </a:br>
            <a:r>
              <a:rPr lang="nl-NL" dirty="0" err="1" smtClean="0"/>
              <a:t>Reproducible</a:t>
            </a:r>
            <a:r>
              <a:rPr lang="nl-NL" dirty="0" smtClean="0"/>
              <a:t> Research &amp;</a:t>
            </a:r>
            <a:br>
              <a:rPr lang="nl-NL" dirty="0" smtClean="0"/>
            </a:br>
            <a:r>
              <a:rPr lang="nl-NL" dirty="0" err="1" smtClean="0"/>
              <a:t>Exploratory</a:t>
            </a:r>
            <a:r>
              <a:rPr lang="nl-NL" dirty="0" smtClean="0"/>
              <a:t> </a:t>
            </a:r>
            <a:r>
              <a:rPr lang="nl-NL" dirty="0" err="1" smtClean="0"/>
              <a:t>Visualization</a:t>
            </a:r>
            <a:r>
              <a:rPr lang="nl-NL" dirty="0" smtClean="0"/>
              <a:t> </a:t>
            </a:r>
            <a:r>
              <a:rPr lang="nl-NL" dirty="0" err="1" smtClean="0"/>
              <a:t>with</a:t>
            </a:r>
            <a:r>
              <a:rPr lang="nl-NL" dirty="0" smtClean="0"/>
              <a:t/>
            </a:r>
            <a:br>
              <a:rPr lang="nl-NL" dirty="0" smtClean="0"/>
            </a:br>
            <a:r>
              <a:rPr lang="nl-NL" dirty="0" err="1" smtClean="0"/>
              <a:t>Matplotlib</a:t>
            </a:r>
            <a:endParaRPr lang="nl-NL" dirty="0"/>
          </a:p>
        </p:txBody>
      </p:sp>
    </p:spTree>
    <p:extLst>
      <p:ext uri="{BB962C8B-B14F-4D97-AF65-F5344CB8AC3E}">
        <p14:creationId xmlns:p14="http://schemas.microsoft.com/office/powerpoint/2010/main" val="35755757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a:t>
            </a:r>
            <a:r>
              <a:rPr lang="nl-NL" dirty="0" err="1" smtClean="0"/>
              <a:t>iPython</a:t>
            </a:r>
            <a:r>
              <a:rPr lang="nl-NL" dirty="0" smtClean="0"/>
              <a:t> Notebooks</a:t>
            </a:r>
            <a:endParaRPr lang="nl-NL" dirty="0"/>
          </a:p>
        </p:txBody>
      </p:sp>
      <p:pic>
        <p:nvPicPr>
          <p:cNvPr id="8" name="Picture 7" descr="Screen Shot 2015-09-06 at 23.14.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996" y="1207644"/>
            <a:ext cx="4683429" cy="3451948"/>
          </a:xfrm>
          <a:prstGeom prst="rect">
            <a:avLst/>
          </a:prstGeom>
        </p:spPr>
      </p:pic>
    </p:spTree>
    <p:extLst>
      <p:ext uri="{BB962C8B-B14F-4D97-AF65-F5344CB8AC3E}">
        <p14:creationId xmlns:p14="http://schemas.microsoft.com/office/powerpoint/2010/main" val="14393034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with </a:t>
            </a:r>
            <a:r>
              <a:rPr lang="en-US" dirty="0" err="1" smtClean="0"/>
              <a:t>Matplotlib</a:t>
            </a:r>
            <a:r>
              <a:rPr lang="en-US" dirty="0" smtClean="0"/>
              <a:t> &amp;</a:t>
            </a:r>
            <a:br>
              <a:rPr lang="en-US" dirty="0" smtClean="0"/>
            </a:br>
            <a:r>
              <a:rPr lang="en-US" dirty="0" smtClean="0"/>
              <a:t>Parts of a Graph</a:t>
            </a:r>
            <a:endParaRPr lang="en-US" dirty="0"/>
          </a:p>
        </p:txBody>
      </p:sp>
    </p:spTree>
    <p:extLst>
      <p:ext uri="{BB962C8B-B14F-4D97-AF65-F5344CB8AC3E}">
        <p14:creationId xmlns:p14="http://schemas.microsoft.com/office/powerpoint/2010/main" val="20626961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Parts</a:t>
            </a:r>
            <a:r>
              <a:rPr lang="nl-NL" dirty="0" smtClean="0"/>
              <a:t> of a </a:t>
            </a:r>
            <a:r>
              <a:rPr lang="nl-NL" dirty="0" err="1"/>
              <a:t>G</a:t>
            </a:r>
            <a:r>
              <a:rPr lang="nl-NL" dirty="0" err="1" smtClean="0"/>
              <a:t>raph</a:t>
            </a:r>
            <a:endParaRPr lang="nl-NL" dirty="0"/>
          </a:p>
        </p:txBody>
      </p:sp>
      <p:pic>
        <p:nvPicPr>
          <p:cNvPr id="9" name="Picture 8" descr="graph-par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4678" y="1591649"/>
            <a:ext cx="5486400" cy="2743200"/>
          </a:xfrm>
          <a:prstGeom prst="rect">
            <a:avLst/>
          </a:prstGeom>
        </p:spPr>
      </p:pic>
      <p:sp>
        <p:nvSpPr>
          <p:cNvPr id="10" name="TextBox 9"/>
          <p:cNvSpPr txBox="1"/>
          <p:nvPr/>
        </p:nvSpPr>
        <p:spPr>
          <a:xfrm>
            <a:off x="7337778" y="2314215"/>
            <a:ext cx="607859" cy="369332"/>
          </a:xfrm>
          <a:prstGeom prst="rect">
            <a:avLst/>
          </a:prstGeom>
          <a:noFill/>
        </p:spPr>
        <p:txBody>
          <a:bodyPr wrap="none" rtlCol="0">
            <a:spAutoFit/>
          </a:bodyPr>
          <a:lstStyle/>
          <a:p>
            <a:r>
              <a:rPr lang="en-US" dirty="0" smtClean="0"/>
              <a:t>ticks</a:t>
            </a:r>
            <a:endParaRPr lang="en-US" dirty="0"/>
          </a:p>
        </p:txBody>
      </p:sp>
      <p:sp>
        <p:nvSpPr>
          <p:cNvPr id="11" name="TextBox 10"/>
          <p:cNvSpPr txBox="1"/>
          <p:nvPr/>
        </p:nvSpPr>
        <p:spPr>
          <a:xfrm>
            <a:off x="6126103" y="4419874"/>
            <a:ext cx="543739" cy="369332"/>
          </a:xfrm>
          <a:prstGeom prst="rect">
            <a:avLst/>
          </a:prstGeom>
          <a:noFill/>
        </p:spPr>
        <p:txBody>
          <a:bodyPr wrap="none" rtlCol="0">
            <a:spAutoFit/>
          </a:bodyPr>
          <a:lstStyle/>
          <a:p>
            <a:r>
              <a:rPr lang="en-US" dirty="0" smtClean="0"/>
              <a:t>axis</a:t>
            </a:r>
            <a:endParaRPr lang="en-US" dirty="0"/>
          </a:p>
        </p:txBody>
      </p:sp>
      <p:cxnSp>
        <p:nvCxnSpPr>
          <p:cNvPr id="13" name="Straight Arrow Connector 12"/>
          <p:cNvCxnSpPr/>
          <p:nvPr/>
        </p:nvCxnSpPr>
        <p:spPr>
          <a:xfrm flipH="1">
            <a:off x="6669842" y="2508288"/>
            <a:ext cx="667936"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26103" y="3988733"/>
            <a:ext cx="0" cy="625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42919" y="2291356"/>
            <a:ext cx="860369" cy="369332"/>
          </a:xfrm>
          <a:prstGeom prst="rect">
            <a:avLst/>
          </a:prstGeom>
          <a:noFill/>
        </p:spPr>
        <p:txBody>
          <a:bodyPr wrap="none" rtlCol="0">
            <a:spAutoFit/>
          </a:bodyPr>
          <a:lstStyle/>
          <a:p>
            <a:r>
              <a:rPr lang="en-US" dirty="0" smtClean="0"/>
              <a:t>marker</a:t>
            </a:r>
            <a:endParaRPr lang="en-US" dirty="0"/>
          </a:p>
        </p:txBody>
      </p:sp>
      <p:cxnSp>
        <p:nvCxnSpPr>
          <p:cNvPr id="18" name="Straight Arrow Connector 17"/>
          <p:cNvCxnSpPr/>
          <p:nvPr/>
        </p:nvCxnSpPr>
        <p:spPr>
          <a:xfrm>
            <a:off x="3703288" y="2508288"/>
            <a:ext cx="737008" cy="1846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64911" y="878959"/>
            <a:ext cx="6104931" cy="369332"/>
          </a:xfrm>
          <a:prstGeom prst="rect">
            <a:avLst/>
          </a:prstGeom>
          <a:noFill/>
        </p:spPr>
        <p:txBody>
          <a:bodyPr wrap="none" rtlCol="0">
            <a:spAutoFit/>
          </a:bodyPr>
          <a:lstStyle/>
          <a:p>
            <a:r>
              <a:rPr lang="en-US" dirty="0" smtClean="0"/>
              <a:t>Common parts of a graph that you must consider (if functional)</a:t>
            </a:r>
            <a:endParaRPr lang="en-US" dirty="0"/>
          </a:p>
        </p:txBody>
      </p:sp>
      <p:sp>
        <p:nvSpPr>
          <p:cNvPr id="20" name="TextBox 19"/>
          <p:cNvSpPr txBox="1"/>
          <p:nvPr/>
        </p:nvSpPr>
        <p:spPr>
          <a:xfrm>
            <a:off x="688623" y="1732837"/>
            <a:ext cx="697627" cy="369332"/>
          </a:xfrm>
          <a:prstGeom prst="rect">
            <a:avLst/>
          </a:prstGeom>
          <a:noFill/>
        </p:spPr>
        <p:txBody>
          <a:bodyPr wrap="none" rtlCol="0">
            <a:spAutoFit/>
          </a:bodyPr>
          <a:lstStyle/>
          <a:p>
            <a:r>
              <a:rPr lang="en-US" dirty="0" smtClean="0"/>
              <a:t>limits</a:t>
            </a:r>
            <a:endParaRPr lang="en-US" dirty="0"/>
          </a:p>
        </p:txBody>
      </p:sp>
      <p:cxnSp>
        <p:nvCxnSpPr>
          <p:cNvPr id="22" name="Straight Arrow Connector 21"/>
          <p:cNvCxnSpPr>
            <a:stCxn id="20" idx="3"/>
          </p:cNvCxnSpPr>
          <p:nvPr/>
        </p:nvCxnSpPr>
        <p:spPr>
          <a:xfrm flipV="1">
            <a:off x="1386250" y="1872074"/>
            <a:ext cx="777454" cy="454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p:cNvCxnSpPr>
          <p:nvPr/>
        </p:nvCxnSpPr>
        <p:spPr>
          <a:xfrm>
            <a:off x="1386250" y="1917503"/>
            <a:ext cx="777454" cy="20712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9189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Graph?</a:t>
            </a:r>
            <a:endParaRPr lang="en-US" dirty="0"/>
          </a:p>
        </p:txBody>
      </p:sp>
      <p:pic>
        <p:nvPicPr>
          <p:cNvPr id="8" name="Picture 7" descr="Screen_Shot_2014-12-24_at_9.52.14_AM.0-2ijs8b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622"/>
            <a:ext cx="9144000" cy="5090878"/>
          </a:xfrm>
          <a:prstGeom prst="rect">
            <a:avLst/>
          </a:prstGeom>
        </p:spPr>
      </p:pic>
    </p:spTree>
    <p:extLst>
      <p:ext uri="{BB962C8B-B14F-4D97-AF65-F5344CB8AC3E}">
        <p14:creationId xmlns:p14="http://schemas.microsoft.com/office/powerpoint/2010/main" val="15556668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with </a:t>
            </a:r>
            <a:r>
              <a:rPr lang="en-US" dirty="0" err="1" smtClean="0"/>
              <a:t>Matplotlib</a:t>
            </a:r>
            <a:endParaRPr lang="en-US" dirty="0"/>
          </a:p>
        </p:txBody>
      </p:sp>
      <p:sp>
        <p:nvSpPr>
          <p:cNvPr id="3" name="Content Placeholder 2"/>
          <p:cNvSpPr>
            <a:spLocks noGrp="1"/>
          </p:cNvSpPr>
          <p:nvPr>
            <p:ph sz="half" idx="1"/>
          </p:nvPr>
        </p:nvSpPr>
        <p:spPr/>
        <p:txBody>
          <a:bodyPr>
            <a:normAutofit lnSpcReduction="10000"/>
          </a:bodyPr>
          <a:lstStyle/>
          <a:p>
            <a:r>
              <a:rPr lang="en-US" dirty="0" err="1" smtClean="0"/>
              <a:t>Matplotlib</a:t>
            </a:r>
            <a:r>
              <a:rPr lang="en-US" dirty="0" smtClean="0"/>
              <a:t> allows for plotting in Python using an easy API. It does not generate the most beautiful plots out-of-the-box.</a:t>
            </a:r>
          </a:p>
          <a:p>
            <a:endParaRPr lang="en-US" dirty="0" smtClean="0"/>
          </a:p>
          <a:p>
            <a:r>
              <a:rPr lang="en-US" dirty="0" smtClean="0"/>
              <a:t>Still the most popular one.</a:t>
            </a:r>
          </a:p>
          <a:p>
            <a:endParaRPr lang="en-US" dirty="0"/>
          </a:p>
          <a:p>
            <a:r>
              <a:rPr lang="en-US" dirty="0" smtClean="0"/>
              <a:t>Alternatives are: </a:t>
            </a:r>
            <a:r>
              <a:rPr lang="en-US" dirty="0" err="1" smtClean="0"/>
              <a:t>Bokeh</a:t>
            </a:r>
            <a:r>
              <a:rPr lang="en-US" dirty="0" smtClean="0"/>
              <a:t>, Vincent, and </a:t>
            </a:r>
            <a:r>
              <a:rPr lang="en-US" dirty="0" err="1" smtClean="0"/>
              <a:t>ggplot</a:t>
            </a:r>
            <a:r>
              <a:rPr lang="en-US" dirty="0" smtClean="0"/>
              <a:t>.</a:t>
            </a:r>
            <a:endParaRPr lang="en-US" dirty="0"/>
          </a:p>
        </p:txBody>
      </p:sp>
      <p:sp>
        <p:nvSpPr>
          <p:cNvPr id="4" name="Content Placeholder 3"/>
          <p:cNvSpPr>
            <a:spLocks noGrp="1"/>
          </p:cNvSpPr>
          <p:nvPr>
            <p:ph sz="half" idx="2"/>
          </p:nvPr>
        </p:nvSpPr>
        <p:spPr/>
        <p:txBody>
          <a:bodyPr>
            <a:normAutofit lnSpcReduction="10000"/>
          </a:bodyPr>
          <a:lstStyle/>
          <a:p>
            <a:r>
              <a:rPr lang="en-US" dirty="0">
                <a:hlinkClick r:id="rId3"/>
              </a:rPr>
              <a:t>http://matplotlib.org</a:t>
            </a:r>
            <a:r>
              <a:rPr lang="en-US" dirty="0" smtClean="0">
                <a:hlinkClick r:id="rId3"/>
              </a:rPr>
              <a:t>/</a:t>
            </a:r>
            <a:endParaRPr lang="en-US" dirty="0" smtClean="0"/>
          </a:p>
          <a:p>
            <a:endParaRPr lang="en-US" dirty="0"/>
          </a:p>
        </p:txBody>
      </p:sp>
      <p:pic>
        <p:nvPicPr>
          <p:cNvPr id="5" name="Picture 4" descr="Screen Shot 2015-09-07 at 00.07.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0739" y="2459736"/>
            <a:ext cx="3546593" cy="766064"/>
          </a:xfrm>
          <a:prstGeom prst="rect">
            <a:avLst/>
          </a:prstGeom>
        </p:spPr>
      </p:pic>
    </p:spTree>
    <p:extLst>
      <p:ext uri="{BB962C8B-B14F-4D97-AF65-F5344CB8AC3E}">
        <p14:creationId xmlns:p14="http://schemas.microsoft.com/office/powerpoint/2010/main" val="316755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 2-5</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Practice with scatter and line charts, histograms, and heat maps.</a:t>
            </a:r>
          </a:p>
          <a:p>
            <a:r>
              <a:rPr lang="en-US" dirty="0" smtClean="0"/>
              <a:t>Use the Notebooks in the </a:t>
            </a:r>
            <a:r>
              <a:rPr lang="en-US" dirty="0" err="1" smtClean="0"/>
              <a:t>Git</a:t>
            </a:r>
            <a:r>
              <a:rPr lang="en-US" dirty="0" smtClean="0"/>
              <a:t> repo as template and add your name and work to the Notebook.</a:t>
            </a:r>
          </a:p>
          <a:p>
            <a:r>
              <a:rPr lang="en-US" dirty="0" smtClean="0"/>
              <a:t>Add everything to you digital portfolio.</a:t>
            </a:r>
            <a:endParaRPr lang="en-US" dirty="0"/>
          </a:p>
        </p:txBody>
      </p:sp>
    </p:spTree>
    <p:extLst>
      <p:ext uri="{BB962C8B-B14F-4D97-AF65-F5344CB8AC3E}">
        <p14:creationId xmlns:p14="http://schemas.microsoft.com/office/powerpoint/2010/main" val="72166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Goals: At </a:t>
            </a:r>
            <a:r>
              <a:rPr lang="nl-NL" dirty="0" err="1" smtClean="0"/>
              <a:t>the</a:t>
            </a:r>
            <a:r>
              <a:rPr lang="nl-NL" dirty="0" smtClean="0"/>
              <a:t> end of </a:t>
            </a:r>
            <a:r>
              <a:rPr lang="nl-NL" dirty="0" err="1" smtClean="0"/>
              <a:t>this</a:t>
            </a:r>
            <a:r>
              <a:rPr lang="nl-NL" dirty="0" smtClean="0"/>
              <a:t> </a:t>
            </a:r>
            <a:r>
              <a:rPr lang="nl-NL" dirty="0" err="1" smtClean="0"/>
              <a:t>lesson</a:t>
            </a:r>
            <a:r>
              <a:rPr lang="nl-NL" dirty="0" smtClean="0"/>
              <a:t> …</a:t>
            </a:r>
            <a:endParaRPr lang="nl-NL" dirty="0"/>
          </a:p>
        </p:txBody>
      </p:sp>
      <p:sp>
        <p:nvSpPr>
          <p:cNvPr id="3" name="Tijdelijke aanduiding voor inhoud 2"/>
          <p:cNvSpPr>
            <a:spLocks noGrp="1"/>
          </p:cNvSpPr>
          <p:nvPr>
            <p:ph idx="1"/>
          </p:nvPr>
        </p:nvSpPr>
        <p:spPr/>
        <p:txBody>
          <a:bodyPr>
            <a:normAutofit/>
          </a:bodyPr>
          <a:lstStyle/>
          <a:p>
            <a:r>
              <a:rPr lang="nl-NL" sz="2000" dirty="0" err="1" smtClean="0"/>
              <a:t>You</a:t>
            </a:r>
            <a:r>
              <a:rPr lang="nl-NL" sz="2000" dirty="0" smtClean="0"/>
              <a:t> have </a:t>
            </a:r>
            <a:r>
              <a:rPr lang="nl-NL" sz="2000" dirty="0" err="1" smtClean="0"/>
              <a:t>created</a:t>
            </a:r>
            <a:r>
              <a:rPr lang="nl-NL" sz="2000" dirty="0" smtClean="0"/>
              <a:t> </a:t>
            </a:r>
            <a:r>
              <a:rPr lang="nl-NL" sz="2000" dirty="0" err="1" smtClean="0"/>
              <a:t>your</a:t>
            </a:r>
            <a:r>
              <a:rPr lang="nl-NL" sz="2000" dirty="0" smtClean="0"/>
              <a:t> personal portfolio.</a:t>
            </a:r>
          </a:p>
          <a:p>
            <a:r>
              <a:rPr lang="nl-NL" sz="2000" dirty="0" err="1" smtClean="0"/>
              <a:t>You</a:t>
            </a:r>
            <a:r>
              <a:rPr lang="nl-NL" sz="2000" dirty="0" smtClean="0"/>
              <a:t> </a:t>
            </a:r>
            <a:r>
              <a:rPr lang="nl-NL" sz="2000" dirty="0" err="1" smtClean="0"/>
              <a:t>know</a:t>
            </a:r>
            <a:r>
              <a:rPr lang="nl-NL" sz="2000" dirty="0" smtClean="0"/>
              <a:t> </a:t>
            </a:r>
            <a:r>
              <a:rPr lang="nl-NL" sz="2000" dirty="0" err="1" smtClean="0"/>
              <a:t>how</a:t>
            </a:r>
            <a:r>
              <a:rPr lang="nl-NL" sz="2000" dirty="0" smtClean="0"/>
              <a:t> </a:t>
            </a:r>
            <a:r>
              <a:rPr lang="nl-NL" sz="2000" dirty="0" err="1" smtClean="0"/>
              <a:t>to</a:t>
            </a:r>
            <a:r>
              <a:rPr lang="nl-NL" sz="2000" dirty="0" smtClean="0"/>
              <a:t> </a:t>
            </a:r>
            <a:r>
              <a:rPr lang="nl-NL" sz="2000" dirty="0" err="1" smtClean="0"/>
              <a:t>apply</a:t>
            </a:r>
            <a:r>
              <a:rPr lang="nl-NL" sz="2000" dirty="0" smtClean="0"/>
              <a:t> the </a:t>
            </a:r>
            <a:r>
              <a:rPr lang="nl-NL" sz="2000" dirty="0" err="1" smtClean="0"/>
              <a:t>rules</a:t>
            </a:r>
            <a:r>
              <a:rPr lang="nl-NL" sz="2000" dirty="0" smtClean="0"/>
              <a:t> of </a:t>
            </a:r>
            <a:r>
              <a:rPr lang="nl-NL" sz="2000" dirty="0" err="1" smtClean="0"/>
              <a:t>reproducible</a:t>
            </a:r>
            <a:r>
              <a:rPr lang="nl-NL" sz="2000" dirty="0" smtClean="0"/>
              <a:t> research </a:t>
            </a:r>
            <a:r>
              <a:rPr lang="nl-NL" sz="2000" dirty="0" err="1" smtClean="0"/>
              <a:t>to</a:t>
            </a:r>
            <a:r>
              <a:rPr lang="nl-NL" sz="2000" dirty="0" smtClean="0"/>
              <a:t> </a:t>
            </a:r>
            <a:r>
              <a:rPr lang="nl-NL" sz="2000" dirty="0" err="1" smtClean="0"/>
              <a:t>your</a:t>
            </a:r>
            <a:r>
              <a:rPr lang="nl-NL" sz="2000" dirty="0" smtClean="0"/>
              <a:t> </a:t>
            </a:r>
            <a:r>
              <a:rPr lang="nl-NL" sz="2000" dirty="0" err="1" smtClean="0"/>
              <a:t>iPython</a:t>
            </a:r>
            <a:r>
              <a:rPr lang="nl-NL" sz="2000" dirty="0" smtClean="0"/>
              <a:t> notebooks.</a:t>
            </a:r>
            <a:endParaRPr lang="nl-NL" sz="2000" dirty="0" smtClean="0"/>
          </a:p>
          <a:p>
            <a:r>
              <a:rPr lang="nl-NL" sz="2000" dirty="0" err="1" smtClean="0"/>
              <a:t>You</a:t>
            </a:r>
            <a:r>
              <a:rPr lang="nl-NL" sz="2000" dirty="0" smtClean="0"/>
              <a:t> </a:t>
            </a:r>
            <a:r>
              <a:rPr lang="nl-NL" sz="2000" dirty="0" err="1" smtClean="0"/>
              <a:t>can</a:t>
            </a:r>
            <a:r>
              <a:rPr lang="nl-NL" sz="2000" dirty="0" smtClean="0"/>
              <a:t> </a:t>
            </a:r>
            <a:r>
              <a:rPr lang="nl-NL" sz="2000" dirty="0" err="1" smtClean="0"/>
              <a:t>create</a:t>
            </a:r>
            <a:r>
              <a:rPr lang="nl-NL" sz="2000" dirty="0" smtClean="0"/>
              <a:t> </a:t>
            </a:r>
            <a:r>
              <a:rPr lang="nl-NL" sz="2000" dirty="0" err="1" smtClean="0"/>
              <a:t>all</a:t>
            </a:r>
            <a:r>
              <a:rPr lang="nl-NL" sz="2000" dirty="0" smtClean="0"/>
              <a:t> </a:t>
            </a:r>
            <a:r>
              <a:rPr lang="nl-NL" sz="2000" dirty="0" err="1" smtClean="0"/>
              <a:t>parts</a:t>
            </a:r>
            <a:r>
              <a:rPr lang="nl-NL" sz="2000" dirty="0" smtClean="0"/>
              <a:t> </a:t>
            </a:r>
            <a:r>
              <a:rPr lang="nl-NL" sz="2000" dirty="0" err="1" smtClean="0"/>
              <a:t>for</a:t>
            </a:r>
            <a:r>
              <a:rPr lang="nl-NL" sz="2000" dirty="0" smtClean="0"/>
              <a:t> a </a:t>
            </a:r>
            <a:r>
              <a:rPr lang="nl-NL" sz="2000" dirty="0" err="1" smtClean="0"/>
              <a:t>scientific</a:t>
            </a:r>
            <a:r>
              <a:rPr lang="nl-NL" sz="2000" dirty="0" smtClean="0"/>
              <a:t> </a:t>
            </a:r>
            <a:r>
              <a:rPr lang="nl-NL" sz="2000" dirty="0" smtClean="0"/>
              <a:t>plot in Python </a:t>
            </a:r>
            <a:r>
              <a:rPr lang="nl-NL" sz="2000" dirty="0" err="1" smtClean="0"/>
              <a:t>with</a:t>
            </a:r>
            <a:r>
              <a:rPr lang="nl-NL" sz="2000" dirty="0" smtClean="0"/>
              <a:t> Matplotlib. </a:t>
            </a:r>
            <a:endParaRPr lang="nl-NL" sz="2000" dirty="0" smtClean="0"/>
          </a:p>
          <a:p>
            <a:r>
              <a:rPr lang="nl-NL" sz="2000" dirty="0" err="1" smtClean="0"/>
              <a:t>You</a:t>
            </a:r>
            <a:r>
              <a:rPr lang="nl-NL" sz="2000" dirty="0" smtClean="0"/>
              <a:t> </a:t>
            </a:r>
            <a:r>
              <a:rPr lang="nl-NL" sz="2000" dirty="0" err="1" smtClean="0"/>
              <a:t>can</a:t>
            </a:r>
            <a:r>
              <a:rPr lang="nl-NL" sz="2000" dirty="0" smtClean="0"/>
              <a:t> </a:t>
            </a:r>
            <a:r>
              <a:rPr lang="nl-NL" sz="2000" dirty="0" err="1" smtClean="0"/>
              <a:t>create</a:t>
            </a:r>
            <a:r>
              <a:rPr lang="nl-NL" sz="2000" dirty="0" smtClean="0"/>
              <a:t>/</a:t>
            </a:r>
            <a:r>
              <a:rPr lang="nl-NL" sz="2000" dirty="0" err="1" smtClean="0"/>
              <a:t>recreate</a:t>
            </a:r>
            <a:r>
              <a:rPr lang="nl-NL" sz="2000" dirty="0" smtClean="0"/>
              <a:t> </a:t>
            </a:r>
            <a:r>
              <a:rPr lang="nl-NL" sz="2000" dirty="0" err="1" smtClean="0"/>
              <a:t>simple</a:t>
            </a:r>
            <a:r>
              <a:rPr lang="nl-NL" sz="2000" dirty="0" smtClean="0"/>
              <a:t> </a:t>
            </a:r>
            <a:r>
              <a:rPr lang="nl-NL" sz="2000" dirty="0" err="1" smtClean="0"/>
              <a:t>scatter</a:t>
            </a:r>
            <a:r>
              <a:rPr lang="nl-NL" sz="2000" dirty="0" smtClean="0"/>
              <a:t>, histogram, line plots </a:t>
            </a:r>
            <a:r>
              <a:rPr lang="nl-NL" sz="2000" dirty="0" err="1" smtClean="0"/>
              <a:t>and</a:t>
            </a:r>
            <a:r>
              <a:rPr lang="nl-NL" sz="2000" dirty="0" smtClean="0"/>
              <a:t> </a:t>
            </a:r>
            <a:r>
              <a:rPr lang="nl-NL" sz="2000" dirty="0" err="1" smtClean="0"/>
              <a:t>heatmaps</a:t>
            </a:r>
            <a:r>
              <a:rPr lang="nl-NL" sz="2000" dirty="0" smtClean="0"/>
              <a:t>.</a:t>
            </a:r>
            <a:endParaRPr lang="nl-NL" sz="2000" dirty="0"/>
          </a:p>
          <a:p>
            <a:pPr marL="0" indent="0">
              <a:buNone/>
            </a:pPr>
            <a:endParaRPr lang="nl-NL" dirty="0" smtClean="0"/>
          </a:p>
        </p:txBody>
      </p:sp>
    </p:spTree>
    <p:extLst>
      <p:ext uri="{BB962C8B-B14F-4D97-AF65-F5344CB8AC3E}">
        <p14:creationId xmlns:p14="http://schemas.microsoft.com/office/powerpoint/2010/main" val="459844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Contribution</a:t>
            </a:r>
            <a:r>
              <a:rPr lang="nl-NL" dirty="0" smtClean="0"/>
              <a:t> </a:t>
            </a:r>
            <a:r>
              <a:rPr lang="nl-NL" dirty="0" err="1" smtClean="0"/>
              <a:t>to</a:t>
            </a:r>
            <a:r>
              <a:rPr lang="nl-NL" dirty="0" smtClean="0"/>
              <a:t> the </a:t>
            </a:r>
            <a:r>
              <a:rPr lang="nl-NL" dirty="0" err="1" smtClean="0"/>
              <a:t>learning</a:t>
            </a:r>
            <a:r>
              <a:rPr lang="nl-NL" dirty="0" smtClean="0"/>
              <a:t> </a:t>
            </a:r>
            <a:r>
              <a:rPr lang="nl-NL" dirty="0" err="1" smtClean="0"/>
              <a:t>objectives</a:t>
            </a:r>
            <a:endParaRPr lang="nl-NL" dirty="0"/>
          </a:p>
        </p:txBody>
      </p:sp>
      <p:sp>
        <p:nvSpPr>
          <p:cNvPr id="8" name="Content Placeholder 7"/>
          <p:cNvSpPr>
            <a:spLocks noGrp="1"/>
          </p:cNvSpPr>
          <p:nvPr>
            <p:ph idx="1"/>
          </p:nvPr>
        </p:nvSpPr>
        <p:spPr/>
        <p:txBody>
          <a:bodyPr>
            <a:normAutofit fontScale="85000" lnSpcReduction="20000"/>
          </a:bodyPr>
          <a:lstStyle/>
          <a:p>
            <a:r>
              <a:rPr lang="en-US" b="1" dirty="0" smtClean="0"/>
              <a:t>create </a:t>
            </a:r>
            <a:r>
              <a:rPr lang="en-US" dirty="0" smtClean="0"/>
              <a:t>a visualization from any data set that is not misleading and that clearly shows clustering, outliers and trends,</a:t>
            </a:r>
          </a:p>
          <a:p>
            <a:r>
              <a:rPr lang="en-US" b="1" dirty="0" smtClean="0"/>
              <a:t>motivate</a:t>
            </a:r>
            <a:r>
              <a:rPr lang="en-US" dirty="0" smtClean="0"/>
              <a:t> </a:t>
            </a:r>
            <a:r>
              <a:rPr lang="en-US" dirty="0"/>
              <a:t>every design choice in a created visualization,</a:t>
            </a:r>
          </a:p>
          <a:p>
            <a:r>
              <a:rPr lang="en-US" b="1" dirty="0" smtClean="0"/>
              <a:t>motivate</a:t>
            </a:r>
            <a:r>
              <a:rPr lang="en-US" dirty="0" smtClean="0"/>
              <a:t> </a:t>
            </a:r>
            <a:r>
              <a:rPr lang="en-US" dirty="0"/>
              <a:t>the next step in a data analysis based on a given visualization,</a:t>
            </a:r>
          </a:p>
          <a:p>
            <a:r>
              <a:rPr lang="en-US" b="1" dirty="0" smtClean="0">
                <a:solidFill>
                  <a:srgbClr val="FF0000"/>
                </a:solidFill>
              </a:rPr>
              <a:t>present</a:t>
            </a:r>
            <a:r>
              <a:rPr lang="en-US" dirty="0" smtClean="0">
                <a:solidFill>
                  <a:srgbClr val="FF0000"/>
                </a:solidFill>
              </a:rPr>
              <a:t> </a:t>
            </a:r>
            <a:r>
              <a:rPr lang="en-US" dirty="0">
                <a:solidFill>
                  <a:srgbClr val="FF0000"/>
                </a:solidFill>
              </a:rPr>
              <a:t>data analysis and visualizations as part of reproducible research</a:t>
            </a:r>
            <a:r>
              <a:rPr lang="en-US" dirty="0" smtClean="0">
                <a:solidFill>
                  <a:srgbClr val="FF0000"/>
                </a:solidFill>
              </a:rPr>
              <a:t>,</a:t>
            </a:r>
          </a:p>
          <a:p>
            <a:r>
              <a:rPr lang="en-US" b="1" dirty="0" smtClean="0"/>
              <a:t>apply</a:t>
            </a:r>
            <a:r>
              <a:rPr lang="en-US" dirty="0" smtClean="0"/>
              <a:t> </a:t>
            </a:r>
            <a:r>
              <a:rPr lang="en-US" dirty="0"/>
              <a:t>narrative techniques in visualizations,</a:t>
            </a:r>
          </a:p>
          <a:p>
            <a:r>
              <a:rPr lang="en-US" b="1" dirty="0" smtClean="0"/>
              <a:t>create</a:t>
            </a:r>
            <a:r>
              <a:rPr lang="en-US" dirty="0" smtClean="0"/>
              <a:t> </a:t>
            </a:r>
            <a:r>
              <a:rPr lang="en-US" dirty="0"/>
              <a:t>engaging visualizations that allow for data exploration and story progression.</a:t>
            </a:r>
          </a:p>
          <a:p>
            <a:endParaRPr lang="en-US" dirty="0"/>
          </a:p>
        </p:txBody>
      </p:sp>
    </p:spTree>
    <p:extLst>
      <p:ext uri="{BB962C8B-B14F-4D97-AF65-F5344CB8AC3E}">
        <p14:creationId xmlns:p14="http://schemas.microsoft.com/office/powerpoint/2010/main" val="30362346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doing?</a:t>
            </a:r>
            <a:endParaRPr lang="en-US" dirty="0"/>
          </a:p>
        </p:txBody>
      </p:sp>
      <p:pic>
        <p:nvPicPr>
          <p:cNvPr id="5" name="Picture 4" descr="proces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221" y="1373632"/>
            <a:ext cx="6807297" cy="3470126"/>
          </a:xfrm>
          <a:prstGeom prst="rect">
            <a:avLst/>
          </a:prstGeom>
        </p:spPr>
      </p:pic>
      <p:sp>
        <p:nvSpPr>
          <p:cNvPr id="6" name="TextBox 5"/>
          <p:cNvSpPr txBox="1"/>
          <p:nvPr/>
        </p:nvSpPr>
        <p:spPr>
          <a:xfrm>
            <a:off x="4156452" y="1746991"/>
            <a:ext cx="1255985" cy="646331"/>
          </a:xfrm>
          <a:prstGeom prst="rect">
            <a:avLst/>
          </a:prstGeom>
          <a:noFill/>
        </p:spPr>
        <p:txBody>
          <a:bodyPr wrap="none" rtlCol="0">
            <a:spAutoFit/>
          </a:bodyPr>
          <a:lstStyle/>
          <a:p>
            <a:r>
              <a:rPr lang="en-US" dirty="0" smtClean="0"/>
              <a:t>Exploration</a:t>
            </a:r>
          </a:p>
          <a:p>
            <a:endParaRPr lang="en-US" dirty="0"/>
          </a:p>
        </p:txBody>
      </p:sp>
      <p:sp>
        <p:nvSpPr>
          <p:cNvPr id="7" name="Oval 6"/>
          <p:cNvSpPr/>
          <p:nvPr/>
        </p:nvSpPr>
        <p:spPr>
          <a:xfrm>
            <a:off x="3949495" y="1373632"/>
            <a:ext cx="1901912" cy="164629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322535" y="1749616"/>
            <a:ext cx="1385152" cy="646331"/>
          </a:xfrm>
          <a:prstGeom prst="rect">
            <a:avLst/>
          </a:prstGeom>
          <a:noFill/>
        </p:spPr>
        <p:txBody>
          <a:bodyPr wrap="none" rtlCol="0">
            <a:spAutoFit/>
          </a:bodyPr>
          <a:lstStyle/>
          <a:p>
            <a:r>
              <a:rPr lang="en-US" dirty="0" smtClean="0"/>
              <a:t>Presentation</a:t>
            </a:r>
          </a:p>
          <a:p>
            <a:endParaRPr lang="en-US" dirty="0"/>
          </a:p>
        </p:txBody>
      </p:sp>
    </p:spTree>
    <p:extLst>
      <p:ext uri="{BB962C8B-B14F-4D97-AF65-F5344CB8AC3E}">
        <p14:creationId xmlns:p14="http://schemas.microsoft.com/office/powerpoint/2010/main" val="139230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Research</a:t>
            </a:r>
            <a:endParaRPr lang="en-US" dirty="0"/>
          </a:p>
        </p:txBody>
      </p:sp>
    </p:spTree>
    <p:extLst>
      <p:ext uri="{BB962C8B-B14F-4D97-AF65-F5344CB8AC3E}">
        <p14:creationId xmlns:p14="http://schemas.microsoft.com/office/powerpoint/2010/main" val="26179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a:t>
            </a:r>
            <a:endParaRPr lang="nl-NL" dirty="0"/>
          </a:p>
        </p:txBody>
      </p:sp>
      <p:sp>
        <p:nvSpPr>
          <p:cNvPr id="3" name="Tijdelijke aanduiding voor inhoud 2"/>
          <p:cNvSpPr>
            <a:spLocks noGrp="1"/>
          </p:cNvSpPr>
          <p:nvPr>
            <p:ph sz="half" idx="1"/>
          </p:nvPr>
        </p:nvSpPr>
        <p:spPr/>
        <p:txBody>
          <a:bodyPr>
            <a:normAutofit/>
          </a:bodyPr>
          <a:lstStyle/>
          <a:p>
            <a:pPr marL="0" indent="0">
              <a:buNone/>
            </a:pPr>
            <a:r>
              <a:rPr lang="nl-NL" dirty="0" err="1"/>
              <a:t>Reproducible</a:t>
            </a:r>
            <a:r>
              <a:rPr lang="nl-NL" dirty="0"/>
              <a:t> research means </a:t>
            </a:r>
            <a:r>
              <a:rPr lang="nl-NL" dirty="0" err="1"/>
              <a:t>that</a:t>
            </a:r>
            <a:r>
              <a:rPr lang="nl-NL" dirty="0"/>
              <a:t> </a:t>
            </a:r>
            <a:r>
              <a:rPr lang="nl-NL" dirty="0" err="1"/>
              <a:t>someone</a:t>
            </a:r>
            <a:r>
              <a:rPr lang="nl-NL" dirty="0"/>
              <a:t> </a:t>
            </a:r>
            <a:r>
              <a:rPr lang="nl-NL" dirty="0" err="1"/>
              <a:t>else</a:t>
            </a:r>
            <a:r>
              <a:rPr lang="nl-NL" dirty="0"/>
              <a:t> </a:t>
            </a:r>
            <a:r>
              <a:rPr lang="nl-NL" dirty="0" err="1"/>
              <a:t>could</a:t>
            </a:r>
            <a:r>
              <a:rPr lang="nl-NL" dirty="0"/>
              <a:t>, in </a:t>
            </a:r>
            <a:r>
              <a:rPr lang="nl-NL" dirty="0" err="1"/>
              <a:t>principle</a:t>
            </a:r>
            <a:r>
              <a:rPr lang="nl-NL" dirty="0"/>
              <a:t>, </a:t>
            </a:r>
            <a:r>
              <a:rPr lang="nl-NL" dirty="0" err="1"/>
              <a:t>redo</a:t>
            </a:r>
            <a:r>
              <a:rPr lang="nl-NL" dirty="0"/>
              <a:t> </a:t>
            </a:r>
            <a:r>
              <a:rPr lang="nl-NL" b="1" dirty="0" err="1"/>
              <a:t>all</a:t>
            </a:r>
            <a:r>
              <a:rPr lang="nl-NL" dirty="0"/>
              <a:t> </a:t>
            </a:r>
            <a:r>
              <a:rPr lang="nl-NL" dirty="0" err="1"/>
              <a:t>your</a:t>
            </a:r>
            <a:r>
              <a:rPr lang="nl-NL" dirty="0"/>
              <a:t> actions. </a:t>
            </a:r>
            <a:r>
              <a:rPr lang="nl-NL" dirty="0" err="1"/>
              <a:t>Reproducible</a:t>
            </a:r>
            <a:r>
              <a:rPr lang="nl-NL" dirty="0"/>
              <a:t> research is </a:t>
            </a:r>
            <a:r>
              <a:rPr lang="nl-NL" dirty="0" err="1"/>
              <a:t>all</a:t>
            </a:r>
            <a:r>
              <a:rPr lang="nl-NL" dirty="0"/>
              <a:t> </a:t>
            </a:r>
            <a:r>
              <a:rPr lang="nl-NL" dirty="0" err="1"/>
              <a:t>about</a:t>
            </a:r>
            <a:r>
              <a:rPr lang="nl-NL" dirty="0"/>
              <a:t> </a:t>
            </a:r>
            <a:r>
              <a:rPr lang="nl-NL" b="1" dirty="0" err="1"/>
              <a:t>transparancy</a:t>
            </a:r>
            <a:r>
              <a:rPr lang="nl-NL" dirty="0"/>
              <a:t>. </a:t>
            </a:r>
            <a:endParaRPr lang="nl-NL" dirty="0"/>
          </a:p>
        </p:txBody>
      </p:sp>
      <p:sp>
        <p:nvSpPr>
          <p:cNvPr id="4" name="Tijdelijke aanduiding voor inhoud 3"/>
          <p:cNvSpPr>
            <a:spLocks noGrp="1"/>
          </p:cNvSpPr>
          <p:nvPr>
            <p:ph sz="half" idx="2"/>
          </p:nvPr>
        </p:nvSpPr>
        <p:spPr/>
        <p:txBody>
          <a:bodyPr>
            <a:normAutofit/>
          </a:bodyPr>
          <a:lstStyle/>
          <a:p>
            <a:pPr marL="0" indent="0">
              <a:buNone/>
            </a:pPr>
            <a:r>
              <a:rPr lang="nl-NL" dirty="0"/>
              <a:t>It has </a:t>
            </a:r>
            <a:r>
              <a:rPr lang="nl-NL" u="sng" dirty="0" err="1"/>
              <a:t>nothing</a:t>
            </a:r>
            <a:r>
              <a:rPr lang="nl-NL" dirty="0"/>
              <a:t> </a:t>
            </a:r>
            <a:r>
              <a:rPr lang="nl-NL" dirty="0" err="1"/>
              <a:t>to</a:t>
            </a:r>
            <a:r>
              <a:rPr lang="nl-NL" dirty="0"/>
              <a:t> do </a:t>
            </a:r>
            <a:r>
              <a:rPr lang="nl-NL" dirty="0" err="1"/>
              <a:t>with</a:t>
            </a:r>
            <a:r>
              <a:rPr lang="nl-NL" dirty="0"/>
              <a:t> </a:t>
            </a:r>
            <a:r>
              <a:rPr lang="nl-NL" b="1" dirty="0" err="1"/>
              <a:t>correctness</a:t>
            </a:r>
            <a:r>
              <a:rPr lang="nl-NL" b="1" dirty="0"/>
              <a:t> or </a:t>
            </a:r>
            <a:r>
              <a:rPr lang="nl-NL" b="1" dirty="0" err="1"/>
              <a:t>reliability</a:t>
            </a:r>
            <a:r>
              <a:rPr lang="nl-NL" dirty="0"/>
              <a:t>. </a:t>
            </a:r>
            <a:r>
              <a:rPr lang="nl-NL" dirty="0" err="1"/>
              <a:t>Your</a:t>
            </a:r>
            <a:r>
              <a:rPr lang="nl-NL" dirty="0"/>
              <a:t> research </a:t>
            </a:r>
            <a:r>
              <a:rPr lang="nl-NL" dirty="0" err="1"/>
              <a:t>can</a:t>
            </a:r>
            <a:r>
              <a:rPr lang="nl-NL" dirty="0"/>
              <a:t> </a:t>
            </a:r>
            <a:r>
              <a:rPr lang="nl-NL" dirty="0" err="1"/>
              <a:t>be</a:t>
            </a:r>
            <a:r>
              <a:rPr lang="nl-NL" dirty="0"/>
              <a:t> </a:t>
            </a:r>
            <a:r>
              <a:rPr lang="nl-NL" dirty="0" err="1"/>
              <a:t>reproducible</a:t>
            </a:r>
            <a:r>
              <a:rPr lang="nl-NL" dirty="0"/>
              <a:t>, </a:t>
            </a:r>
            <a:r>
              <a:rPr lang="nl-NL" dirty="0" err="1"/>
              <a:t>yet</a:t>
            </a:r>
            <a:r>
              <a:rPr lang="nl-NL" dirty="0"/>
              <a:t> </a:t>
            </a:r>
            <a:r>
              <a:rPr lang="nl-NL" dirty="0" err="1"/>
              <a:t>completely</a:t>
            </a:r>
            <a:r>
              <a:rPr lang="nl-NL" dirty="0"/>
              <a:t> </a:t>
            </a:r>
            <a:r>
              <a:rPr lang="nl-NL" dirty="0" err="1"/>
              <a:t>false</a:t>
            </a:r>
            <a:r>
              <a:rPr lang="nl-NL" dirty="0"/>
              <a:t>, </a:t>
            </a:r>
            <a:r>
              <a:rPr lang="nl-NL" dirty="0" err="1"/>
              <a:t>unreliable</a:t>
            </a:r>
            <a:r>
              <a:rPr lang="nl-NL" dirty="0"/>
              <a:t> </a:t>
            </a:r>
            <a:r>
              <a:rPr lang="nl-NL" dirty="0" err="1"/>
              <a:t>and</a:t>
            </a:r>
            <a:r>
              <a:rPr lang="nl-NL" dirty="0"/>
              <a:t> </a:t>
            </a:r>
            <a:r>
              <a:rPr lang="nl-NL" dirty="0" err="1"/>
              <a:t>drawing</a:t>
            </a:r>
            <a:r>
              <a:rPr lang="nl-NL" dirty="0"/>
              <a:t> the wrong </a:t>
            </a:r>
            <a:r>
              <a:rPr lang="nl-NL" dirty="0" err="1"/>
              <a:t>conclusions</a:t>
            </a:r>
            <a:r>
              <a:rPr lang="nl-NL" dirty="0"/>
              <a:t>. </a:t>
            </a:r>
            <a:r>
              <a:rPr lang="nl-NL" dirty="0" err="1"/>
              <a:t>So</a:t>
            </a:r>
            <a:r>
              <a:rPr lang="nl-NL" dirty="0"/>
              <a:t> </a:t>
            </a:r>
            <a:r>
              <a:rPr lang="nl-NL" dirty="0" err="1"/>
              <a:t>why</a:t>
            </a:r>
            <a:r>
              <a:rPr lang="nl-NL" dirty="0"/>
              <a:t> is </a:t>
            </a:r>
            <a:r>
              <a:rPr lang="nl-NL" dirty="0" err="1"/>
              <a:t>it</a:t>
            </a:r>
            <a:r>
              <a:rPr lang="nl-NL" dirty="0"/>
              <a:t> important </a:t>
            </a:r>
            <a:r>
              <a:rPr lang="nl-NL" dirty="0" err="1"/>
              <a:t>then</a:t>
            </a:r>
            <a:r>
              <a:rPr lang="nl-NL" dirty="0"/>
              <a:t>?</a:t>
            </a:r>
          </a:p>
          <a:p>
            <a:pPr marL="0" indent="0">
              <a:buNone/>
            </a:pPr>
            <a:endParaRPr lang="nl-NL" dirty="0"/>
          </a:p>
        </p:txBody>
      </p:sp>
    </p:spTree>
    <p:extLst>
      <p:ext uri="{BB962C8B-B14F-4D97-AF65-F5344CB8AC3E}">
        <p14:creationId xmlns:p14="http://schemas.microsoft.com/office/powerpoint/2010/main" val="378657085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a:t>
            </a:r>
            <a:endParaRPr lang="nl-NL" dirty="0"/>
          </a:p>
        </p:txBody>
      </p:sp>
      <p:sp>
        <p:nvSpPr>
          <p:cNvPr id="3" name="Tijdelijke aanduiding voor inhoud 2"/>
          <p:cNvSpPr>
            <a:spLocks noGrp="1"/>
          </p:cNvSpPr>
          <p:nvPr>
            <p:ph sz="half" idx="1"/>
          </p:nvPr>
        </p:nvSpPr>
        <p:spPr/>
        <p:txBody>
          <a:bodyPr>
            <a:normAutofit fontScale="92500" lnSpcReduction="10000"/>
          </a:bodyPr>
          <a:lstStyle/>
          <a:p>
            <a:pPr marL="0" indent="0">
              <a:buNone/>
            </a:pPr>
            <a:r>
              <a:rPr lang="nl-NL" dirty="0" err="1"/>
              <a:t>Reproducible</a:t>
            </a:r>
            <a:r>
              <a:rPr lang="nl-NL" dirty="0"/>
              <a:t> research is important </a:t>
            </a:r>
            <a:r>
              <a:rPr lang="nl-NL" dirty="0" err="1"/>
              <a:t>because</a:t>
            </a:r>
            <a:r>
              <a:rPr lang="nl-NL" dirty="0"/>
              <a:t>, even </a:t>
            </a:r>
            <a:r>
              <a:rPr lang="nl-NL" dirty="0" err="1"/>
              <a:t>though</a:t>
            </a:r>
            <a:r>
              <a:rPr lang="nl-NL" dirty="0"/>
              <a:t> </a:t>
            </a:r>
            <a:r>
              <a:rPr lang="nl-NL" dirty="0" err="1"/>
              <a:t>you</a:t>
            </a:r>
            <a:r>
              <a:rPr lang="nl-NL" dirty="0"/>
              <a:t> </a:t>
            </a:r>
            <a:r>
              <a:rPr lang="nl-NL" dirty="0" err="1"/>
              <a:t>can</a:t>
            </a:r>
            <a:r>
              <a:rPr lang="nl-NL" dirty="0"/>
              <a:t> never </a:t>
            </a:r>
            <a:r>
              <a:rPr lang="nl-NL" dirty="0" err="1"/>
              <a:t>guarantee</a:t>
            </a:r>
            <a:r>
              <a:rPr lang="nl-NL" dirty="0"/>
              <a:t> </a:t>
            </a:r>
            <a:r>
              <a:rPr lang="nl-NL" dirty="0" err="1"/>
              <a:t>that</a:t>
            </a:r>
            <a:r>
              <a:rPr lang="nl-NL" dirty="0"/>
              <a:t> </a:t>
            </a:r>
            <a:r>
              <a:rPr lang="nl-NL" dirty="0" err="1"/>
              <a:t>your</a:t>
            </a:r>
            <a:r>
              <a:rPr lang="nl-NL" dirty="0"/>
              <a:t> </a:t>
            </a:r>
            <a:r>
              <a:rPr lang="nl-NL" dirty="0" err="1"/>
              <a:t>work</a:t>
            </a:r>
            <a:r>
              <a:rPr lang="nl-NL" dirty="0"/>
              <a:t> is correct, </a:t>
            </a:r>
            <a:r>
              <a:rPr lang="nl-NL" dirty="0" err="1"/>
              <a:t>you</a:t>
            </a:r>
            <a:r>
              <a:rPr lang="nl-NL" dirty="0"/>
              <a:t> at </a:t>
            </a:r>
            <a:r>
              <a:rPr lang="nl-NL" dirty="0" err="1"/>
              <a:t>least</a:t>
            </a:r>
            <a:r>
              <a:rPr lang="nl-NL" dirty="0"/>
              <a:t> </a:t>
            </a:r>
            <a:r>
              <a:rPr lang="nl-NL" dirty="0" err="1"/>
              <a:t>ensure</a:t>
            </a:r>
            <a:r>
              <a:rPr lang="nl-NL" dirty="0"/>
              <a:t> </a:t>
            </a:r>
            <a:r>
              <a:rPr lang="nl-NL" dirty="0" err="1"/>
              <a:t>that</a:t>
            </a:r>
            <a:r>
              <a:rPr lang="nl-NL" dirty="0"/>
              <a:t> </a:t>
            </a:r>
            <a:r>
              <a:rPr lang="nl-NL" b="1" dirty="0" err="1"/>
              <a:t>others</a:t>
            </a:r>
            <a:r>
              <a:rPr lang="nl-NL" b="1" dirty="0"/>
              <a:t> have full </a:t>
            </a:r>
            <a:r>
              <a:rPr lang="nl-NL" b="1" dirty="0" err="1"/>
              <a:t>insight</a:t>
            </a:r>
            <a:r>
              <a:rPr lang="nl-NL" b="1" dirty="0"/>
              <a:t> </a:t>
            </a:r>
            <a:r>
              <a:rPr lang="nl-NL" dirty="0" err="1"/>
              <a:t>into</a:t>
            </a:r>
            <a:r>
              <a:rPr lang="nl-NL" dirty="0"/>
              <a:t> </a:t>
            </a:r>
            <a:r>
              <a:rPr lang="nl-NL" dirty="0" err="1"/>
              <a:t>what</a:t>
            </a:r>
            <a:r>
              <a:rPr lang="nl-NL" dirty="0"/>
              <a:t> </a:t>
            </a:r>
            <a:r>
              <a:rPr lang="nl-NL" dirty="0" err="1"/>
              <a:t>you</a:t>
            </a:r>
            <a:r>
              <a:rPr lang="nl-NL" dirty="0"/>
              <a:t> have </a:t>
            </a:r>
            <a:r>
              <a:rPr lang="nl-NL" dirty="0" err="1"/>
              <a:t>done</a:t>
            </a:r>
            <a:r>
              <a:rPr lang="nl-NL" dirty="0"/>
              <a:t>. </a:t>
            </a:r>
            <a:endParaRPr lang="nl-NL" dirty="0" smtClean="0"/>
          </a:p>
          <a:p>
            <a:pPr marL="0" indent="0">
              <a:buNone/>
            </a:pPr>
            <a:r>
              <a:rPr lang="nl-NL" dirty="0" err="1" smtClean="0"/>
              <a:t>Your</a:t>
            </a:r>
            <a:r>
              <a:rPr lang="nl-NL" dirty="0" smtClean="0"/>
              <a:t> </a:t>
            </a:r>
            <a:r>
              <a:rPr lang="nl-NL" dirty="0" err="1"/>
              <a:t>lecturers</a:t>
            </a:r>
            <a:r>
              <a:rPr lang="nl-NL" dirty="0"/>
              <a:t> </a:t>
            </a:r>
            <a:r>
              <a:rPr lang="nl-NL" dirty="0" err="1"/>
              <a:t>can</a:t>
            </a:r>
            <a:r>
              <a:rPr lang="nl-NL" dirty="0"/>
              <a:t> </a:t>
            </a:r>
            <a:r>
              <a:rPr lang="nl-NL" dirty="0" err="1"/>
              <a:t>assess</a:t>
            </a:r>
            <a:r>
              <a:rPr lang="nl-NL" dirty="0"/>
              <a:t> </a:t>
            </a:r>
            <a:r>
              <a:rPr lang="nl-NL" dirty="0" err="1"/>
              <a:t>your</a:t>
            </a:r>
            <a:r>
              <a:rPr lang="nl-NL" dirty="0"/>
              <a:t> </a:t>
            </a:r>
            <a:r>
              <a:rPr lang="nl-NL" dirty="0" err="1"/>
              <a:t>work</a:t>
            </a:r>
            <a:r>
              <a:rPr lang="nl-NL" dirty="0"/>
              <a:t>, </a:t>
            </a:r>
            <a:r>
              <a:rPr lang="nl-NL" dirty="0" err="1"/>
              <a:t>and</a:t>
            </a:r>
            <a:r>
              <a:rPr lang="nl-NL" dirty="0"/>
              <a:t> the company </a:t>
            </a:r>
            <a:r>
              <a:rPr lang="nl-NL" dirty="0" err="1"/>
              <a:t>that</a:t>
            </a:r>
            <a:r>
              <a:rPr lang="nl-NL" dirty="0"/>
              <a:t> wants </a:t>
            </a:r>
            <a:r>
              <a:rPr lang="nl-NL" dirty="0" err="1"/>
              <a:t>to</a:t>
            </a:r>
            <a:r>
              <a:rPr lang="nl-NL" dirty="0"/>
              <a:t> </a:t>
            </a:r>
            <a:r>
              <a:rPr lang="nl-NL" dirty="0" err="1"/>
              <a:t>use</a:t>
            </a:r>
            <a:r>
              <a:rPr lang="nl-NL" dirty="0"/>
              <a:t> </a:t>
            </a:r>
            <a:r>
              <a:rPr lang="nl-NL" dirty="0" err="1"/>
              <a:t>your</a:t>
            </a:r>
            <a:r>
              <a:rPr lang="nl-NL" dirty="0"/>
              <a:t> </a:t>
            </a:r>
            <a:r>
              <a:rPr lang="nl-NL" dirty="0" err="1"/>
              <a:t>result</a:t>
            </a:r>
            <a:r>
              <a:rPr lang="nl-NL" dirty="0"/>
              <a:t> </a:t>
            </a:r>
            <a:r>
              <a:rPr lang="nl-NL" dirty="0" err="1"/>
              <a:t>can</a:t>
            </a:r>
            <a:r>
              <a:rPr lang="nl-NL" dirty="0"/>
              <a:t> </a:t>
            </a:r>
            <a:r>
              <a:rPr lang="nl-NL" b="1" dirty="0" err="1"/>
              <a:t>build</a:t>
            </a:r>
            <a:r>
              <a:rPr lang="nl-NL" b="1" dirty="0"/>
              <a:t> </a:t>
            </a:r>
            <a:r>
              <a:rPr lang="nl-NL" b="1" dirty="0" err="1"/>
              <a:t>further</a:t>
            </a:r>
            <a:r>
              <a:rPr lang="nl-NL" b="1" dirty="0"/>
              <a:t> on </a:t>
            </a:r>
            <a:r>
              <a:rPr lang="nl-NL" b="1" dirty="0" err="1"/>
              <a:t>your</a:t>
            </a:r>
            <a:r>
              <a:rPr lang="nl-NL" b="1" dirty="0"/>
              <a:t> </a:t>
            </a:r>
            <a:r>
              <a:rPr lang="nl-NL" b="1" dirty="0" err="1"/>
              <a:t>work</a:t>
            </a:r>
            <a:r>
              <a:rPr lang="nl-NL" dirty="0" smtClean="0"/>
              <a:t>.</a:t>
            </a:r>
            <a:endParaRPr lang="nl-NL" dirty="0"/>
          </a:p>
        </p:txBody>
      </p:sp>
      <p:sp>
        <p:nvSpPr>
          <p:cNvPr id="4" name="Tijdelijke aanduiding voor inhoud 3"/>
          <p:cNvSpPr>
            <a:spLocks noGrp="1"/>
          </p:cNvSpPr>
          <p:nvPr>
            <p:ph sz="half" idx="2"/>
          </p:nvPr>
        </p:nvSpPr>
        <p:spPr/>
        <p:txBody>
          <a:bodyPr>
            <a:normAutofit fontScale="92500" lnSpcReduction="10000"/>
          </a:bodyPr>
          <a:lstStyle/>
          <a:p>
            <a:pPr marL="0" indent="0">
              <a:buNone/>
            </a:pPr>
            <a:r>
              <a:rPr lang="nl-NL" dirty="0"/>
              <a:t>In </a:t>
            </a:r>
            <a:r>
              <a:rPr lang="nl-NL" dirty="0" err="1"/>
              <a:t>this</a:t>
            </a:r>
            <a:r>
              <a:rPr lang="nl-NL" dirty="0"/>
              <a:t> minor we </a:t>
            </a:r>
            <a:r>
              <a:rPr lang="nl-NL" dirty="0" err="1"/>
              <a:t>advise</a:t>
            </a:r>
            <a:r>
              <a:rPr lang="nl-NL" dirty="0"/>
              <a:t> </a:t>
            </a:r>
            <a:r>
              <a:rPr lang="nl-NL" dirty="0" err="1"/>
              <a:t>you</a:t>
            </a:r>
            <a:r>
              <a:rPr lang="nl-NL" dirty="0"/>
              <a:t> </a:t>
            </a:r>
            <a:r>
              <a:rPr lang="nl-NL" dirty="0" err="1"/>
              <a:t>to</a:t>
            </a:r>
            <a:r>
              <a:rPr lang="nl-NL" dirty="0"/>
              <a:t> </a:t>
            </a:r>
            <a:r>
              <a:rPr lang="nl-NL" dirty="0" err="1"/>
              <a:t>use</a:t>
            </a:r>
            <a:r>
              <a:rPr lang="nl-NL" dirty="0"/>
              <a:t> a </a:t>
            </a:r>
            <a:r>
              <a:rPr lang="nl-NL" dirty="0" err="1"/>
              <a:t>quite</a:t>
            </a:r>
            <a:r>
              <a:rPr lang="nl-NL" dirty="0"/>
              <a:t> </a:t>
            </a:r>
            <a:r>
              <a:rPr lang="nl-NL" dirty="0" err="1"/>
              <a:t>specific</a:t>
            </a:r>
            <a:r>
              <a:rPr lang="nl-NL" dirty="0"/>
              <a:t> workflow </a:t>
            </a:r>
            <a:r>
              <a:rPr lang="nl-NL" dirty="0" err="1"/>
              <a:t>to</a:t>
            </a:r>
            <a:r>
              <a:rPr lang="nl-NL" dirty="0"/>
              <a:t> </a:t>
            </a:r>
            <a:r>
              <a:rPr lang="nl-NL" dirty="0" err="1"/>
              <a:t>create</a:t>
            </a:r>
            <a:r>
              <a:rPr lang="nl-NL" dirty="0"/>
              <a:t> </a:t>
            </a:r>
            <a:r>
              <a:rPr lang="nl-NL" dirty="0" err="1"/>
              <a:t>reproducible</a:t>
            </a:r>
            <a:r>
              <a:rPr lang="nl-NL" dirty="0"/>
              <a:t> research.</a:t>
            </a:r>
          </a:p>
          <a:p>
            <a:pPr marL="0" indent="0">
              <a:buNone/>
            </a:pPr>
            <a:endParaRPr lang="nl-NL" dirty="0">
              <a:solidFill>
                <a:srgbClr val="0070C0"/>
              </a:solidFill>
            </a:endParaRPr>
          </a:p>
        </p:txBody>
      </p:sp>
    </p:spTree>
    <p:extLst>
      <p:ext uri="{BB962C8B-B14F-4D97-AF65-F5344CB8AC3E}">
        <p14:creationId xmlns:p14="http://schemas.microsoft.com/office/powerpoint/2010/main" val="278493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Reproducible</a:t>
            </a:r>
            <a:r>
              <a:rPr lang="nl-NL" dirty="0" smtClean="0"/>
              <a:t> Research Rules</a:t>
            </a:r>
            <a:endParaRPr lang="nl-NL" dirty="0"/>
          </a:p>
        </p:txBody>
      </p:sp>
      <p:sp>
        <p:nvSpPr>
          <p:cNvPr id="7" name="Content Placeholder 6"/>
          <p:cNvSpPr>
            <a:spLocks noGrp="1"/>
          </p:cNvSpPr>
          <p:nvPr>
            <p:ph idx="1"/>
          </p:nvPr>
        </p:nvSpPr>
        <p:spPr/>
        <p:txBody>
          <a:bodyPr>
            <a:normAutofit fontScale="70000" lnSpcReduction="20000"/>
          </a:bodyPr>
          <a:lstStyle/>
          <a:p>
            <a:r>
              <a:rPr lang="en-US" dirty="0" smtClean="0"/>
              <a:t>Use </a:t>
            </a:r>
            <a:r>
              <a:rPr lang="en-US" dirty="0" err="1"/>
              <a:t>iPython</a:t>
            </a:r>
            <a:r>
              <a:rPr lang="en-US" dirty="0"/>
              <a:t> Notebooks to combine your </a:t>
            </a:r>
            <a:r>
              <a:rPr lang="en-US" dirty="0" smtClean="0"/>
              <a:t>report with source </a:t>
            </a:r>
            <a:r>
              <a:rPr lang="en-US" dirty="0"/>
              <a:t>code and its </a:t>
            </a:r>
            <a:r>
              <a:rPr lang="en-US" dirty="0" smtClean="0"/>
              <a:t>output.</a:t>
            </a:r>
          </a:p>
          <a:p>
            <a:r>
              <a:rPr lang="en-US" dirty="0" smtClean="0"/>
              <a:t>Use </a:t>
            </a:r>
            <a:r>
              <a:rPr lang="en-US" dirty="0"/>
              <a:t>a version control system (</a:t>
            </a:r>
            <a:r>
              <a:rPr lang="en-US" dirty="0" err="1"/>
              <a:t>Git</a:t>
            </a:r>
            <a:r>
              <a:rPr lang="en-US" dirty="0"/>
              <a:t> is recommended</a:t>
            </a:r>
            <a:r>
              <a:rPr lang="en-US" dirty="0" smtClean="0"/>
              <a:t>).</a:t>
            </a:r>
          </a:p>
          <a:p>
            <a:r>
              <a:rPr lang="en-US" dirty="0" smtClean="0"/>
              <a:t>Include </a:t>
            </a:r>
            <a:r>
              <a:rPr lang="en-US" dirty="0"/>
              <a:t>all data used in the data analysis in its rawest </a:t>
            </a:r>
            <a:r>
              <a:rPr lang="en-US" dirty="0" smtClean="0"/>
              <a:t>form and include a codebook when possible.</a:t>
            </a:r>
          </a:p>
          <a:p>
            <a:r>
              <a:rPr lang="en-US" dirty="0" smtClean="0"/>
              <a:t>You </a:t>
            </a:r>
            <a:r>
              <a:rPr lang="en-US" dirty="0"/>
              <a:t>will NOT change the raw data by </a:t>
            </a:r>
            <a:r>
              <a:rPr lang="en-US" dirty="0" smtClean="0"/>
              <a:t>hand but in a Notebook.</a:t>
            </a:r>
          </a:p>
          <a:p>
            <a:r>
              <a:rPr lang="en-US" dirty="0" smtClean="0"/>
              <a:t>You </a:t>
            </a:r>
            <a:r>
              <a:rPr lang="en-US" dirty="0"/>
              <a:t>will NOT use a GUI based program to edit or visualize data and include it as reproducible research. You can use such tools for data exploration or to produce more esthetic visualizations based on reproducible </a:t>
            </a:r>
            <a:r>
              <a:rPr lang="en-US" dirty="0" smtClean="0"/>
              <a:t>visualizations.</a:t>
            </a:r>
          </a:p>
          <a:p>
            <a:r>
              <a:rPr lang="en-US" dirty="0" smtClean="0"/>
              <a:t>Intermediate </a:t>
            </a:r>
            <a:r>
              <a:rPr lang="en-US" dirty="0"/>
              <a:t>results </a:t>
            </a:r>
            <a:r>
              <a:rPr lang="en-US" dirty="0" smtClean="0"/>
              <a:t>can only be used if there is a Notebook creating them.</a:t>
            </a:r>
          </a:p>
          <a:p>
            <a:endParaRPr lang="en-US" dirty="0" smtClean="0"/>
          </a:p>
          <a:p>
            <a:pPr marL="0" indent="0">
              <a:buNone/>
            </a:pPr>
            <a:r>
              <a:rPr lang="en-US" sz="1900" dirty="0" smtClean="0"/>
              <a:t>Based </a:t>
            </a:r>
            <a:r>
              <a:rPr lang="en-US" sz="1900" dirty="0" err="1" smtClean="0"/>
              <a:t>on:</a:t>
            </a:r>
            <a:r>
              <a:rPr lang="en-US" sz="1900" dirty="0" err="1" smtClean="0">
                <a:hlinkClick r:id="rId2"/>
              </a:rPr>
              <a:t>https</a:t>
            </a:r>
            <a:r>
              <a:rPr lang="en-US" sz="1900" dirty="0">
                <a:hlinkClick r:id="rId2"/>
              </a:rPr>
              <a:t>://github.com/rdpeng/courses/blob/master/05_ReproducibleResearch/lectures/</a:t>
            </a:r>
            <a:r>
              <a:rPr lang="en-US" sz="1900" dirty="0" smtClean="0">
                <a:hlinkClick r:id="rId2"/>
              </a:rPr>
              <a:t>Checklist.pdf</a:t>
            </a:r>
            <a:endParaRPr lang="en-US" sz="1900" dirty="0" smtClean="0"/>
          </a:p>
          <a:p>
            <a:endParaRPr lang="en-US" dirty="0"/>
          </a:p>
          <a:p>
            <a:endParaRPr lang="en-US" dirty="0"/>
          </a:p>
        </p:txBody>
      </p:sp>
    </p:spTree>
    <p:extLst>
      <p:ext uri="{BB962C8B-B14F-4D97-AF65-F5344CB8AC3E}">
        <p14:creationId xmlns:p14="http://schemas.microsoft.com/office/powerpoint/2010/main" val="265072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Assignment</a:t>
            </a:r>
            <a:r>
              <a:rPr lang="nl-NL" dirty="0" smtClean="0"/>
              <a:t>: Setting up </a:t>
            </a:r>
            <a:r>
              <a:rPr lang="nl-NL" dirty="0" err="1" smtClean="0"/>
              <a:t>your</a:t>
            </a:r>
            <a:r>
              <a:rPr lang="nl-NL" dirty="0" smtClean="0"/>
              <a:t> portfolio</a:t>
            </a:r>
            <a:endParaRPr lang="nl-NL" dirty="0"/>
          </a:p>
        </p:txBody>
      </p:sp>
      <p:sp>
        <p:nvSpPr>
          <p:cNvPr id="3" name="Tijdelijke aanduiding voor inhoud 2"/>
          <p:cNvSpPr>
            <a:spLocks noGrp="1"/>
          </p:cNvSpPr>
          <p:nvPr>
            <p:ph sz="half" idx="1"/>
          </p:nvPr>
        </p:nvSpPr>
        <p:spPr/>
        <p:txBody>
          <a:bodyPr>
            <a:normAutofit fontScale="85000" lnSpcReduction="20000"/>
          </a:bodyPr>
          <a:lstStyle/>
          <a:p>
            <a:pPr marL="0" indent="0">
              <a:buNone/>
            </a:pPr>
            <a:r>
              <a:rPr lang="nl-NL" dirty="0" smtClean="0"/>
              <a:t>Set up </a:t>
            </a:r>
            <a:r>
              <a:rPr lang="nl-NL" dirty="0" err="1" smtClean="0"/>
              <a:t>your</a:t>
            </a:r>
            <a:r>
              <a:rPr lang="nl-NL" dirty="0" smtClean="0"/>
              <a:t> personal </a:t>
            </a:r>
            <a:r>
              <a:rPr lang="nl-NL" b="1" dirty="0" smtClean="0"/>
              <a:t>private</a:t>
            </a:r>
            <a:r>
              <a:rPr lang="nl-NL" dirty="0" smtClean="0"/>
              <a:t> digital portfolio at:</a:t>
            </a:r>
          </a:p>
          <a:p>
            <a:pPr marL="0" indent="0">
              <a:buNone/>
            </a:pPr>
            <a:r>
              <a:rPr lang="nl-NL" dirty="0">
                <a:hlinkClick r:id="rId3"/>
              </a:rPr>
              <a:t>https://git.fhict.nl</a:t>
            </a:r>
            <a:r>
              <a:rPr lang="nl-NL" dirty="0" smtClean="0">
                <a:hlinkClick r:id="rId3"/>
              </a:rPr>
              <a:t>/</a:t>
            </a:r>
            <a:r>
              <a:rPr lang="nl-NL" dirty="0" smtClean="0"/>
              <a:t> or </a:t>
            </a:r>
            <a:r>
              <a:rPr lang="nl-NL" dirty="0"/>
              <a:t>(private) </a:t>
            </a:r>
            <a:r>
              <a:rPr lang="nl-NL" dirty="0">
                <a:hlinkClick r:id="rId4"/>
              </a:rPr>
              <a:t>https://github.com</a:t>
            </a:r>
            <a:r>
              <a:rPr lang="nl-NL" dirty="0" smtClean="0">
                <a:hlinkClick r:id="rId4"/>
              </a:rPr>
              <a:t>/</a:t>
            </a:r>
            <a:r>
              <a:rPr lang="nl-NL" dirty="0" smtClean="0"/>
              <a:t> or …</a:t>
            </a:r>
          </a:p>
          <a:p>
            <a:endParaRPr lang="nl-NL" dirty="0" smtClean="0"/>
          </a:p>
          <a:p>
            <a:pPr marL="0" indent="0">
              <a:buNone/>
            </a:pPr>
            <a:r>
              <a:rPr lang="nl-NL" dirty="0" smtClean="0"/>
              <a:t>New at Git?</a:t>
            </a:r>
          </a:p>
          <a:p>
            <a:pPr marL="0" indent="0">
              <a:buNone/>
            </a:pPr>
            <a:r>
              <a:rPr lang="nl-NL" dirty="0">
                <a:hlinkClick r:id="rId5"/>
              </a:rPr>
              <a:t>https://www.udacity.com/course/how-to-use-git-and-github--</a:t>
            </a:r>
            <a:r>
              <a:rPr lang="nl-NL" dirty="0" smtClean="0">
                <a:hlinkClick r:id="rId5"/>
              </a:rPr>
              <a:t>ud775</a:t>
            </a:r>
            <a:endParaRPr lang="nl-NL" dirty="0" smtClean="0"/>
          </a:p>
          <a:p>
            <a:pPr marL="0" indent="0">
              <a:buNone/>
            </a:pPr>
            <a:r>
              <a:rPr lang="nl-NL" dirty="0" smtClean="0"/>
              <a:t>(</a:t>
            </a:r>
            <a:r>
              <a:rPr lang="nl-NL" dirty="0" err="1" smtClean="0"/>
              <a:t>lesson</a:t>
            </a:r>
            <a:r>
              <a:rPr lang="nl-NL" dirty="0" smtClean="0"/>
              <a:t> 2) or</a:t>
            </a:r>
          </a:p>
          <a:p>
            <a:pPr marL="0" indent="0">
              <a:buNone/>
            </a:pPr>
            <a:r>
              <a:rPr lang="nl-NL" dirty="0">
                <a:hlinkClick r:id="rId6"/>
              </a:rPr>
              <a:t>https://www.youtube.com/watch?v=</a:t>
            </a:r>
            <a:r>
              <a:rPr lang="nl-NL" dirty="0" smtClean="0">
                <a:hlinkClick r:id="rId6"/>
              </a:rPr>
              <a:t>Y9XZQO1n_7c</a:t>
            </a:r>
            <a:endParaRPr lang="nl-NL" dirty="0" smtClean="0"/>
          </a:p>
          <a:p>
            <a:pPr marL="0" indent="0">
              <a:buNone/>
            </a:pPr>
            <a:endParaRPr lang="nl-NL" dirty="0" smtClean="0"/>
          </a:p>
          <a:p>
            <a:endParaRPr lang="nl-NL" dirty="0"/>
          </a:p>
        </p:txBody>
      </p:sp>
      <p:sp>
        <p:nvSpPr>
          <p:cNvPr id="4" name="Tijdelijke aanduiding voor inhoud 3"/>
          <p:cNvSpPr>
            <a:spLocks noGrp="1"/>
          </p:cNvSpPr>
          <p:nvPr>
            <p:ph sz="half" idx="2"/>
          </p:nvPr>
        </p:nvSpPr>
        <p:spPr/>
        <p:txBody>
          <a:bodyPr>
            <a:normAutofit fontScale="85000" lnSpcReduction="20000"/>
          </a:bodyPr>
          <a:lstStyle/>
          <a:p>
            <a:pPr marL="0" indent="0">
              <a:buNone/>
            </a:pPr>
            <a:endParaRPr lang="nl-NL" dirty="0" smtClean="0">
              <a:solidFill>
                <a:srgbClr val="0070C0"/>
              </a:solidFill>
            </a:endParaRPr>
          </a:p>
          <a:p>
            <a:endParaRPr lang="nl-NL" dirty="0" smtClean="0">
              <a:solidFill>
                <a:schemeClr val="bg1">
                  <a:lumMod val="50000"/>
                </a:schemeClr>
              </a:solidFill>
            </a:endParaRPr>
          </a:p>
          <a:p>
            <a:endParaRPr lang="nl-NL" dirty="0">
              <a:solidFill>
                <a:schemeClr val="bg1">
                  <a:lumMod val="50000"/>
                </a:schemeClr>
              </a:solidFill>
            </a:endParaRPr>
          </a:p>
        </p:txBody>
      </p:sp>
      <p:pic>
        <p:nvPicPr>
          <p:cNvPr id="6" name="Picture 5" descr="imgres.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2444" y="1214748"/>
            <a:ext cx="2857500" cy="2857500"/>
          </a:xfrm>
          <a:prstGeom prst="rect">
            <a:avLst/>
          </a:prstGeom>
        </p:spPr>
      </p:pic>
    </p:spTree>
    <p:extLst>
      <p:ext uri="{BB962C8B-B14F-4D97-AF65-F5344CB8AC3E}">
        <p14:creationId xmlns:p14="http://schemas.microsoft.com/office/powerpoint/2010/main" val="42508740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4108D1C3E0174AAF2DAE51D9DE7EC2" ma:contentTypeVersion="0" ma:contentTypeDescription="Een nieuw document maken." ma:contentTypeScope="" ma:versionID="e24f76d7c4ba8d44ff0599311245dd71">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1BBCFB-68C4-4703-90F1-AED4DA1A48F3}">
  <ds:schemaRefs>
    <ds:schemaRef ds:uri="http://purl.org/dc/dcmitype/"/>
    <ds:schemaRef ds:uri="http://purl.org/dc/term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2E19FD95-AC68-433C-9CA6-530A4AC68AC4}">
  <ds:schemaRefs>
    <ds:schemaRef ds:uri="http://schemas.microsoft.com/sharepoint/v3/contenttype/forms"/>
  </ds:schemaRefs>
</ds:datastoreItem>
</file>

<file path=customXml/itemProps3.xml><?xml version="1.0" encoding="utf-8"?>
<ds:datastoreItem xmlns:ds="http://schemas.openxmlformats.org/officeDocument/2006/customXml" ds:itemID="{8651CC59-9076-40FD-B30E-6114EDDA2B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1616</TotalTime>
  <Words>806</Words>
  <Application>Microsoft Macintosh PowerPoint</Application>
  <PresentationFormat>On-screen Show (16:9)</PresentationFormat>
  <Paragraphs>82</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Aangepast ontwerp</vt:lpstr>
      <vt:lpstr>ADS ML – Week 2  Reproducible Research &amp; Exploratory Visualization with Matplotlib</vt:lpstr>
      <vt:lpstr>Goals: At the end of this lesson …</vt:lpstr>
      <vt:lpstr>Contribution to the learning objectives</vt:lpstr>
      <vt:lpstr>What are we doing?</vt:lpstr>
      <vt:lpstr>Reproducible Research</vt:lpstr>
      <vt:lpstr>Reproducible Research</vt:lpstr>
      <vt:lpstr>Reproducible Research</vt:lpstr>
      <vt:lpstr>Reproducible Research Rules</vt:lpstr>
      <vt:lpstr>Assignment: Setting up your portfolio</vt:lpstr>
      <vt:lpstr>Reproducible iPython Notebooks</vt:lpstr>
      <vt:lpstr>Plotting with Matplotlib &amp; Parts of a Graph</vt:lpstr>
      <vt:lpstr>Parts of a Graph</vt:lpstr>
      <vt:lpstr>Parts of a Graph?</vt:lpstr>
      <vt:lpstr>Plotting with Matplotlib</vt:lpstr>
      <vt:lpstr>Assignments 2-5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Vincent van Brink</dc:creator>
  <cp:lastModifiedBy>Olaf Janssen</cp:lastModifiedBy>
  <cp:revision>120</cp:revision>
  <cp:lastPrinted>2014-08-19T14:33:34Z</cp:lastPrinted>
  <dcterms:created xsi:type="dcterms:W3CDTF">2014-08-06T13:54:14Z</dcterms:created>
  <dcterms:modified xsi:type="dcterms:W3CDTF">2015-09-06T23:55:48Z</dcterms:modified>
</cp:coreProperties>
</file>