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17" autoAdjust="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908603-B3E0-46D4-A872-DD6723526031}" type="doc">
      <dgm:prSet loTypeId="urn:microsoft.com/office/officeart/2005/8/layout/process5" loCatId="process" qsTypeId="urn:microsoft.com/office/officeart/2005/8/quickstyle/3d5" qsCatId="3D" csTypeId="urn:microsoft.com/office/officeart/2005/8/colors/accent1_2" csCatId="accent1" phldr="1"/>
      <dgm:spPr/>
      <dgm:t>
        <a:bodyPr/>
        <a:lstStyle/>
        <a:p>
          <a:endParaRPr lang="en-US"/>
        </a:p>
      </dgm:t>
    </dgm:pt>
    <dgm:pt modelId="{F53257F6-C7FD-4B70-A1A8-BBA5CB2D044B}">
      <dgm:prSet phldrT="[Text]"/>
      <dgm:spPr/>
      <dgm:t>
        <a:bodyPr/>
        <a:lstStyle/>
        <a:p>
          <a:r>
            <a:rPr lang="en-US" dirty="0"/>
            <a:t>Dataset Overview</a:t>
          </a:r>
        </a:p>
      </dgm:t>
    </dgm:pt>
    <dgm:pt modelId="{E3436048-A86B-4F05-AA8A-654B6A3E958B}" type="parTrans" cxnId="{DDF04EEB-6180-4F01-A5EE-13129C536605}">
      <dgm:prSet/>
      <dgm:spPr/>
      <dgm:t>
        <a:bodyPr/>
        <a:lstStyle/>
        <a:p>
          <a:endParaRPr lang="en-US"/>
        </a:p>
      </dgm:t>
    </dgm:pt>
    <dgm:pt modelId="{6F21A265-71F7-4C8C-BE2B-683046BB27E7}" type="sibTrans" cxnId="{DDF04EEB-6180-4F01-A5EE-13129C536605}">
      <dgm:prSet/>
      <dgm:spPr/>
      <dgm:t>
        <a:bodyPr/>
        <a:lstStyle/>
        <a:p>
          <a:endParaRPr lang="en-US"/>
        </a:p>
      </dgm:t>
    </dgm:pt>
    <dgm:pt modelId="{86541DD3-84B2-4258-B21E-4EE5C4F15B77}">
      <dgm:prSet phldrT="[Text]"/>
      <dgm:spPr/>
      <dgm:t>
        <a:bodyPr/>
        <a:lstStyle/>
        <a:p>
          <a:r>
            <a:rPr lang="en-US" dirty="0"/>
            <a:t>Exploratory Data Analysis</a:t>
          </a:r>
        </a:p>
      </dgm:t>
    </dgm:pt>
    <dgm:pt modelId="{7830E34E-DFCB-4153-B362-E60DCA80B6AC}" type="parTrans" cxnId="{5FB67974-36AC-462B-8A7A-8BAA99BD97C3}">
      <dgm:prSet/>
      <dgm:spPr/>
      <dgm:t>
        <a:bodyPr/>
        <a:lstStyle/>
        <a:p>
          <a:endParaRPr lang="en-US"/>
        </a:p>
      </dgm:t>
    </dgm:pt>
    <dgm:pt modelId="{58E01B51-85C7-4E58-BB55-6130E2F2729F}" type="sibTrans" cxnId="{5FB67974-36AC-462B-8A7A-8BAA99BD97C3}">
      <dgm:prSet/>
      <dgm:spPr/>
      <dgm:t>
        <a:bodyPr/>
        <a:lstStyle/>
        <a:p>
          <a:endParaRPr lang="en-US"/>
        </a:p>
      </dgm:t>
    </dgm:pt>
    <dgm:pt modelId="{7DED3F39-D762-4AA9-AAE3-9D22A7BEC9D4}">
      <dgm:prSet phldrT="[Text]"/>
      <dgm:spPr/>
      <dgm:t>
        <a:bodyPr/>
        <a:lstStyle/>
        <a:p>
          <a:r>
            <a:rPr lang="en-US" dirty="0"/>
            <a:t>Feature Engineering</a:t>
          </a:r>
        </a:p>
      </dgm:t>
    </dgm:pt>
    <dgm:pt modelId="{4F63C5DB-6FE4-4EBB-A7B3-243EFF4700EB}" type="parTrans" cxnId="{38038B77-FD05-4CF3-9980-3680A69C30EC}">
      <dgm:prSet/>
      <dgm:spPr/>
      <dgm:t>
        <a:bodyPr/>
        <a:lstStyle/>
        <a:p>
          <a:endParaRPr lang="en-US"/>
        </a:p>
      </dgm:t>
    </dgm:pt>
    <dgm:pt modelId="{300A529D-0265-4BDE-BF69-A475CE4E0E5B}" type="sibTrans" cxnId="{38038B77-FD05-4CF3-9980-3680A69C30EC}">
      <dgm:prSet/>
      <dgm:spPr/>
      <dgm:t>
        <a:bodyPr/>
        <a:lstStyle/>
        <a:p>
          <a:endParaRPr lang="en-US"/>
        </a:p>
      </dgm:t>
    </dgm:pt>
    <dgm:pt modelId="{268D4B65-B824-44F7-84D8-4DCD015A8535}">
      <dgm:prSet phldrT="[Text]"/>
      <dgm:spPr/>
      <dgm:t>
        <a:bodyPr/>
        <a:lstStyle/>
        <a:p>
          <a:r>
            <a:rPr lang="en-US" dirty="0"/>
            <a:t>Model Selection</a:t>
          </a:r>
        </a:p>
      </dgm:t>
    </dgm:pt>
    <dgm:pt modelId="{429D365D-AE09-4763-BDD7-FA88B887F8FA}" type="parTrans" cxnId="{99CF46D7-FEDB-4C2C-AF72-40C8C1D82DC0}">
      <dgm:prSet/>
      <dgm:spPr/>
      <dgm:t>
        <a:bodyPr/>
        <a:lstStyle/>
        <a:p>
          <a:endParaRPr lang="en-US"/>
        </a:p>
      </dgm:t>
    </dgm:pt>
    <dgm:pt modelId="{204F0AD6-026E-4BC7-9415-00D904441D40}" type="sibTrans" cxnId="{99CF46D7-FEDB-4C2C-AF72-40C8C1D82DC0}">
      <dgm:prSet/>
      <dgm:spPr/>
      <dgm:t>
        <a:bodyPr/>
        <a:lstStyle/>
        <a:p>
          <a:endParaRPr lang="en-US"/>
        </a:p>
      </dgm:t>
    </dgm:pt>
    <dgm:pt modelId="{13E8D1F6-8864-4753-A9D9-E5E86D539F98}">
      <dgm:prSet phldrT="[Text]"/>
      <dgm:spPr/>
      <dgm:t>
        <a:bodyPr/>
        <a:lstStyle/>
        <a:p>
          <a:r>
            <a:rPr lang="en-US" dirty="0"/>
            <a:t>Model Tuning </a:t>
          </a:r>
        </a:p>
      </dgm:t>
    </dgm:pt>
    <dgm:pt modelId="{4CF47CDA-0B41-438A-B099-64BAE8D65D78}" type="parTrans" cxnId="{BE6F548B-CE8B-4473-9BEF-58ECD7671DEF}">
      <dgm:prSet/>
      <dgm:spPr/>
      <dgm:t>
        <a:bodyPr/>
        <a:lstStyle/>
        <a:p>
          <a:endParaRPr lang="en-US"/>
        </a:p>
      </dgm:t>
    </dgm:pt>
    <dgm:pt modelId="{A76171BB-AD63-4077-839A-6B17466EF3AC}" type="sibTrans" cxnId="{BE6F548B-CE8B-4473-9BEF-58ECD7671DEF}">
      <dgm:prSet/>
      <dgm:spPr/>
      <dgm:t>
        <a:bodyPr/>
        <a:lstStyle/>
        <a:p>
          <a:endParaRPr lang="en-US"/>
        </a:p>
      </dgm:t>
    </dgm:pt>
    <dgm:pt modelId="{AC693CB2-856C-4516-8D87-9664D15691A4}">
      <dgm:prSet phldrT="[Text]"/>
      <dgm:spPr/>
      <dgm:t>
        <a:bodyPr/>
        <a:lstStyle/>
        <a:p>
          <a:r>
            <a:rPr lang="en-US" dirty="0"/>
            <a:t>Model Results</a:t>
          </a:r>
        </a:p>
      </dgm:t>
    </dgm:pt>
    <dgm:pt modelId="{36431575-79E7-4359-AB27-0BCBAF157B21}" type="parTrans" cxnId="{0B6DE1CE-CED8-467F-8F0B-BA1E5CD768C0}">
      <dgm:prSet/>
      <dgm:spPr/>
      <dgm:t>
        <a:bodyPr/>
        <a:lstStyle/>
        <a:p>
          <a:endParaRPr lang="en-US"/>
        </a:p>
      </dgm:t>
    </dgm:pt>
    <dgm:pt modelId="{ED048518-E872-4504-8224-4B177D7D8758}" type="sibTrans" cxnId="{0B6DE1CE-CED8-467F-8F0B-BA1E5CD768C0}">
      <dgm:prSet/>
      <dgm:spPr/>
      <dgm:t>
        <a:bodyPr/>
        <a:lstStyle/>
        <a:p>
          <a:endParaRPr lang="en-US"/>
        </a:p>
      </dgm:t>
    </dgm:pt>
    <dgm:pt modelId="{7F53DFEB-3080-42D4-8913-A3F2938A8C2C}">
      <dgm:prSet phldrT="[Text]"/>
      <dgm:spPr/>
      <dgm:t>
        <a:bodyPr/>
        <a:lstStyle/>
        <a:p>
          <a:r>
            <a:rPr lang="en-US" dirty="0"/>
            <a:t>Conclusion</a:t>
          </a:r>
        </a:p>
      </dgm:t>
    </dgm:pt>
    <dgm:pt modelId="{871D17B5-94FB-45DA-829C-C974B6F8F6CE}" type="parTrans" cxnId="{ADC561D7-6E1D-4B9C-91B8-D1A9D5FC5174}">
      <dgm:prSet/>
      <dgm:spPr/>
      <dgm:t>
        <a:bodyPr/>
        <a:lstStyle/>
        <a:p>
          <a:endParaRPr lang="en-US"/>
        </a:p>
      </dgm:t>
    </dgm:pt>
    <dgm:pt modelId="{DF7AE19D-FADD-4B35-84CF-62A5BF095116}" type="sibTrans" cxnId="{ADC561D7-6E1D-4B9C-91B8-D1A9D5FC5174}">
      <dgm:prSet/>
      <dgm:spPr/>
      <dgm:t>
        <a:bodyPr/>
        <a:lstStyle/>
        <a:p>
          <a:endParaRPr lang="en-US"/>
        </a:p>
      </dgm:t>
    </dgm:pt>
    <dgm:pt modelId="{1BF1980B-4034-47E6-B1C6-4CF81E1B44B9}">
      <dgm:prSet phldrT="[Text]"/>
      <dgm:spPr/>
      <dgm:t>
        <a:bodyPr/>
        <a:lstStyle/>
        <a:p>
          <a:r>
            <a:rPr lang="en-US" dirty="0"/>
            <a:t>Problem Definition</a:t>
          </a:r>
        </a:p>
      </dgm:t>
    </dgm:pt>
    <dgm:pt modelId="{CAE193DD-7688-4286-9234-CE8203D92011}" type="parTrans" cxnId="{1A6799B2-7EEC-4E15-891C-219705DB0E60}">
      <dgm:prSet/>
      <dgm:spPr/>
      <dgm:t>
        <a:bodyPr/>
        <a:lstStyle/>
        <a:p>
          <a:endParaRPr lang="en-US"/>
        </a:p>
      </dgm:t>
    </dgm:pt>
    <dgm:pt modelId="{DF623B8D-233F-452C-B8F3-7A329A839C32}" type="sibTrans" cxnId="{1A6799B2-7EEC-4E15-891C-219705DB0E60}">
      <dgm:prSet/>
      <dgm:spPr/>
      <dgm:t>
        <a:bodyPr/>
        <a:lstStyle/>
        <a:p>
          <a:endParaRPr lang="en-US"/>
        </a:p>
      </dgm:t>
    </dgm:pt>
    <dgm:pt modelId="{8472744E-E150-4A17-B6EF-F692B8379136}">
      <dgm:prSet phldrT="[Text]"/>
      <dgm:spPr/>
      <dgm:t>
        <a:bodyPr/>
        <a:lstStyle/>
        <a:p>
          <a:r>
            <a:rPr lang="en-US" dirty="0"/>
            <a:t>Sampling Data</a:t>
          </a:r>
        </a:p>
      </dgm:t>
    </dgm:pt>
    <dgm:pt modelId="{FC219E06-E751-4C8F-B292-9E8F66C34DD1}" type="parTrans" cxnId="{94308E2F-441D-4D1B-93FC-6EA9FB243EC9}">
      <dgm:prSet/>
      <dgm:spPr/>
      <dgm:t>
        <a:bodyPr/>
        <a:lstStyle/>
        <a:p>
          <a:endParaRPr lang="en-US"/>
        </a:p>
      </dgm:t>
    </dgm:pt>
    <dgm:pt modelId="{4B3AF37E-0AD0-4589-B5E6-7770A3AA451D}" type="sibTrans" cxnId="{94308E2F-441D-4D1B-93FC-6EA9FB243EC9}">
      <dgm:prSet/>
      <dgm:spPr/>
      <dgm:t>
        <a:bodyPr/>
        <a:lstStyle/>
        <a:p>
          <a:endParaRPr lang="en-US"/>
        </a:p>
      </dgm:t>
    </dgm:pt>
    <dgm:pt modelId="{3D06D1B8-2E35-4A6C-BE19-8B2E8F226834}" type="pres">
      <dgm:prSet presAssocID="{26908603-B3E0-46D4-A872-DD6723526031}" presName="diagram" presStyleCnt="0">
        <dgm:presLayoutVars>
          <dgm:dir/>
          <dgm:resizeHandles val="exact"/>
        </dgm:presLayoutVars>
      </dgm:prSet>
      <dgm:spPr/>
    </dgm:pt>
    <dgm:pt modelId="{AD2E1601-84F3-431D-970A-A7AAC8324792}" type="pres">
      <dgm:prSet presAssocID="{F53257F6-C7FD-4B70-A1A8-BBA5CB2D044B}" presName="node" presStyleLbl="node1" presStyleIdx="0" presStyleCnt="9">
        <dgm:presLayoutVars>
          <dgm:bulletEnabled val="1"/>
        </dgm:presLayoutVars>
      </dgm:prSet>
      <dgm:spPr/>
    </dgm:pt>
    <dgm:pt modelId="{E8F5E55A-AD6B-4D99-92B8-2E02BDF90906}" type="pres">
      <dgm:prSet presAssocID="{6F21A265-71F7-4C8C-BE2B-683046BB27E7}" presName="sibTrans" presStyleLbl="sibTrans2D1" presStyleIdx="0" presStyleCnt="8"/>
      <dgm:spPr/>
    </dgm:pt>
    <dgm:pt modelId="{435E1F84-8D0A-4F12-A0EE-214082BED01E}" type="pres">
      <dgm:prSet presAssocID="{6F21A265-71F7-4C8C-BE2B-683046BB27E7}" presName="connectorText" presStyleLbl="sibTrans2D1" presStyleIdx="0" presStyleCnt="8"/>
      <dgm:spPr/>
    </dgm:pt>
    <dgm:pt modelId="{7314FFB7-C63A-40DC-833B-5DF9E2EAB92B}" type="pres">
      <dgm:prSet presAssocID="{1BF1980B-4034-47E6-B1C6-4CF81E1B44B9}" presName="node" presStyleLbl="node1" presStyleIdx="1" presStyleCnt="9">
        <dgm:presLayoutVars>
          <dgm:bulletEnabled val="1"/>
        </dgm:presLayoutVars>
      </dgm:prSet>
      <dgm:spPr/>
    </dgm:pt>
    <dgm:pt modelId="{EC607D6B-003D-439A-A18D-AEF5BC2A7761}" type="pres">
      <dgm:prSet presAssocID="{DF623B8D-233F-452C-B8F3-7A329A839C32}" presName="sibTrans" presStyleLbl="sibTrans2D1" presStyleIdx="1" presStyleCnt="8"/>
      <dgm:spPr/>
    </dgm:pt>
    <dgm:pt modelId="{64050FB5-E0E6-4005-B44A-B72C04045CB0}" type="pres">
      <dgm:prSet presAssocID="{DF623B8D-233F-452C-B8F3-7A329A839C32}" presName="connectorText" presStyleLbl="sibTrans2D1" presStyleIdx="1" presStyleCnt="8"/>
      <dgm:spPr/>
    </dgm:pt>
    <dgm:pt modelId="{8823416D-9F49-474A-AC48-BD674F72CBB1}" type="pres">
      <dgm:prSet presAssocID="{86541DD3-84B2-4258-B21E-4EE5C4F15B77}" presName="node" presStyleLbl="node1" presStyleIdx="2" presStyleCnt="9">
        <dgm:presLayoutVars>
          <dgm:bulletEnabled val="1"/>
        </dgm:presLayoutVars>
      </dgm:prSet>
      <dgm:spPr/>
    </dgm:pt>
    <dgm:pt modelId="{A972D311-C5AD-4C8F-853A-ED5C4CD97412}" type="pres">
      <dgm:prSet presAssocID="{58E01B51-85C7-4E58-BB55-6130E2F2729F}" presName="sibTrans" presStyleLbl="sibTrans2D1" presStyleIdx="2" presStyleCnt="8"/>
      <dgm:spPr/>
    </dgm:pt>
    <dgm:pt modelId="{08BFDD34-9FB6-41AB-991A-D055D49590DD}" type="pres">
      <dgm:prSet presAssocID="{58E01B51-85C7-4E58-BB55-6130E2F2729F}" presName="connectorText" presStyleLbl="sibTrans2D1" presStyleIdx="2" presStyleCnt="8"/>
      <dgm:spPr/>
    </dgm:pt>
    <dgm:pt modelId="{EE2965C9-2096-4BC3-A816-7566059E6416}" type="pres">
      <dgm:prSet presAssocID="{7DED3F39-D762-4AA9-AAE3-9D22A7BEC9D4}" presName="node" presStyleLbl="node1" presStyleIdx="3" presStyleCnt="9">
        <dgm:presLayoutVars>
          <dgm:bulletEnabled val="1"/>
        </dgm:presLayoutVars>
      </dgm:prSet>
      <dgm:spPr/>
    </dgm:pt>
    <dgm:pt modelId="{1F1BA12E-7AF4-459B-8A8B-20EDB4EFCA1D}" type="pres">
      <dgm:prSet presAssocID="{300A529D-0265-4BDE-BF69-A475CE4E0E5B}" presName="sibTrans" presStyleLbl="sibTrans2D1" presStyleIdx="3" presStyleCnt="8"/>
      <dgm:spPr/>
    </dgm:pt>
    <dgm:pt modelId="{2513465C-14C3-4B6F-8F7E-2EC201A169AF}" type="pres">
      <dgm:prSet presAssocID="{300A529D-0265-4BDE-BF69-A475CE4E0E5B}" presName="connectorText" presStyleLbl="sibTrans2D1" presStyleIdx="3" presStyleCnt="8"/>
      <dgm:spPr/>
    </dgm:pt>
    <dgm:pt modelId="{9ABACA20-21C7-4176-9ECD-04082054F0EA}" type="pres">
      <dgm:prSet presAssocID="{268D4B65-B824-44F7-84D8-4DCD015A8535}" presName="node" presStyleLbl="node1" presStyleIdx="4" presStyleCnt="9">
        <dgm:presLayoutVars>
          <dgm:bulletEnabled val="1"/>
        </dgm:presLayoutVars>
      </dgm:prSet>
      <dgm:spPr/>
    </dgm:pt>
    <dgm:pt modelId="{FA61DC78-92F2-4340-AA06-BEAC6A35BB22}" type="pres">
      <dgm:prSet presAssocID="{204F0AD6-026E-4BC7-9415-00D904441D40}" presName="sibTrans" presStyleLbl="sibTrans2D1" presStyleIdx="4" presStyleCnt="8"/>
      <dgm:spPr/>
    </dgm:pt>
    <dgm:pt modelId="{F78F92C2-EFEC-4C51-99A4-E6EBA199914D}" type="pres">
      <dgm:prSet presAssocID="{204F0AD6-026E-4BC7-9415-00D904441D40}" presName="connectorText" presStyleLbl="sibTrans2D1" presStyleIdx="4" presStyleCnt="8"/>
      <dgm:spPr/>
    </dgm:pt>
    <dgm:pt modelId="{6D272B30-A752-45A0-A367-9DAE6EB6AB5B}" type="pres">
      <dgm:prSet presAssocID="{13E8D1F6-8864-4753-A9D9-E5E86D539F98}" presName="node" presStyleLbl="node1" presStyleIdx="5" presStyleCnt="9">
        <dgm:presLayoutVars>
          <dgm:bulletEnabled val="1"/>
        </dgm:presLayoutVars>
      </dgm:prSet>
      <dgm:spPr/>
    </dgm:pt>
    <dgm:pt modelId="{C6774C80-E893-4752-8F8B-3C8C9A57C2AF}" type="pres">
      <dgm:prSet presAssocID="{A76171BB-AD63-4077-839A-6B17466EF3AC}" presName="sibTrans" presStyleLbl="sibTrans2D1" presStyleIdx="5" presStyleCnt="8"/>
      <dgm:spPr/>
    </dgm:pt>
    <dgm:pt modelId="{93D84259-0D64-4070-A918-9528217CC1F7}" type="pres">
      <dgm:prSet presAssocID="{A76171BB-AD63-4077-839A-6B17466EF3AC}" presName="connectorText" presStyleLbl="sibTrans2D1" presStyleIdx="5" presStyleCnt="8"/>
      <dgm:spPr/>
    </dgm:pt>
    <dgm:pt modelId="{C19FB6EE-8AA5-416A-BBFD-BB57F3139105}" type="pres">
      <dgm:prSet presAssocID="{AC693CB2-856C-4516-8D87-9664D15691A4}" presName="node" presStyleLbl="node1" presStyleIdx="6" presStyleCnt="9">
        <dgm:presLayoutVars>
          <dgm:bulletEnabled val="1"/>
        </dgm:presLayoutVars>
      </dgm:prSet>
      <dgm:spPr/>
    </dgm:pt>
    <dgm:pt modelId="{F098EABD-1DAF-4B33-B672-D625D6E18E61}" type="pres">
      <dgm:prSet presAssocID="{ED048518-E872-4504-8224-4B177D7D8758}" presName="sibTrans" presStyleLbl="sibTrans2D1" presStyleIdx="6" presStyleCnt="8"/>
      <dgm:spPr/>
    </dgm:pt>
    <dgm:pt modelId="{6FC6D104-F977-4B72-A524-B5836D38AFDD}" type="pres">
      <dgm:prSet presAssocID="{ED048518-E872-4504-8224-4B177D7D8758}" presName="connectorText" presStyleLbl="sibTrans2D1" presStyleIdx="6" presStyleCnt="8"/>
      <dgm:spPr/>
    </dgm:pt>
    <dgm:pt modelId="{2DA3F0AC-EB11-49B3-81ED-E87A21A25A2F}" type="pres">
      <dgm:prSet presAssocID="{8472744E-E150-4A17-B6EF-F692B8379136}" presName="node" presStyleLbl="node1" presStyleIdx="7" presStyleCnt="9">
        <dgm:presLayoutVars>
          <dgm:bulletEnabled val="1"/>
        </dgm:presLayoutVars>
      </dgm:prSet>
      <dgm:spPr/>
    </dgm:pt>
    <dgm:pt modelId="{B560065C-7029-4267-87D0-5AA4EDED114D}" type="pres">
      <dgm:prSet presAssocID="{4B3AF37E-0AD0-4589-B5E6-7770A3AA451D}" presName="sibTrans" presStyleLbl="sibTrans2D1" presStyleIdx="7" presStyleCnt="8"/>
      <dgm:spPr/>
    </dgm:pt>
    <dgm:pt modelId="{97A3B55C-AB02-4FF7-BA71-F4600078C268}" type="pres">
      <dgm:prSet presAssocID="{4B3AF37E-0AD0-4589-B5E6-7770A3AA451D}" presName="connectorText" presStyleLbl="sibTrans2D1" presStyleIdx="7" presStyleCnt="8"/>
      <dgm:spPr/>
    </dgm:pt>
    <dgm:pt modelId="{C1ABC9A5-98A8-4B50-9D0F-678FD1DDCE87}" type="pres">
      <dgm:prSet presAssocID="{7F53DFEB-3080-42D4-8913-A3F2938A8C2C}" presName="node" presStyleLbl="node1" presStyleIdx="8" presStyleCnt="9">
        <dgm:presLayoutVars>
          <dgm:bulletEnabled val="1"/>
        </dgm:presLayoutVars>
      </dgm:prSet>
      <dgm:spPr/>
    </dgm:pt>
  </dgm:ptLst>
  <dgm:cxnLst>
    <dgm:cxn modelId="{00B41D08-26BF-4F16-98CD-23B84E5434C4}" type="presOf" srcId="{1BF1980B-4034-47E6-B1C6-4CF81E1B44B9}" destId="{7314FFB7-C63A-40DC-833B-5DF9E2EAB92B}" srcOrd="0" destOrd="0" presId="urn:microsoft.com/office/officeart/2005/8/layout/process5"/>
    <dgm:cxn modelId="{951E3608-816C-463E-A82D-C8632A05A87A}" type="presOf" srcId="{58E01B51-85C7-4E58-BB55-6130E2F2729F}" destId="{A972D311-C5AD-4C8F-853A-ED5C4CD97412}" srcOrd="0" destOrd="0" presId="urn:microsoft.com/office/officeart/2005/8/layout/process5"/>
    <dgm:cxn modelId="{796D770F-9E46-4B16-95C0-4EF090D2312D}" type="presOf" srcId="{300A529D-0265-4BDE-BF69-A475CE4E0E5B}" destId="{1F1BA12E-7AF4-459B-8A8B-20EDB4EFCA1D}" srcOrd="0" destOrd="0" presId="urn:microsoft.com/office/officeart/2005/8/layout/process5"/>
    <dgm:cxn modelId="{043CAD1F-8C00-4040-A4D3-D14016E51122}" type="presOf" srcId="{86541DD3-84B2-4258-B21E-4EE5C4F15B77}" destId="{8823416D-9F49-474A-AC48-BD674F72CBB1}" srcOrd="0" destOrd="0" presId="urn:microsoft.com/office/officeart/2005/8/layout/process5"/>
    <dgm:cxn modelId="{093C672F-98BD-4536-8A23-3619EC30E611}" type="presOf" srcId="{A76171BB-AD63-4077-839A-6B17466EF3AC}" destId="{93D84259-0D64-4070-A918-9528217CC1F7}" srcOrd="1" destOrd="0" presId="urn:microsoft.com/office/officeart/2005/8/layout/process5"/>
    <dgm:cxn modelId="{94308E2F-441D-4D1B-93FC-6EA9FB243EC9}" srcId="{26908603-B3E0-46D4-A872-DD6723526031}" destId="{8472744E-E150-4A17-B6EF-F692B8379136}" srcOrd="7" destOrd="0" parTransId="{FC219E06-E751-4C8F-B292-9E8F66C34DD1}" sibTransId="{4B3AF37E-0AD0-4589-B5E6-7770A3AA451D}"/>
    <dgm:cxn modelId="{26C5273F-27F0-40B8-8B9D-8D6187F83EE3}" type="presOf" srcId="{4B3AF37E-0AD0-4589-B5E6-7770A3AA451D}" destId="{B560065C-7029-4267-87D0-5AA4EDED114D}" srcOrd="0" destOrd="0" presId="urn:microsoft.com/office/officeart/2005/8/layout/process5"/>
    <dgm:cxn modelId="{B61BBE5B-4CA9-43D6-950A-1B48D40B4EB4}" type="presOf" srcId="{204F0AD6-026E-4BC7-9415-00D904441D40}" destId="{F78F92C2-EFEC-4C51-99A4-E6EBA199914D}" srcOrd="1" destOrd="0" presId="urn:microsoft.com/office/officeart/2005/8/layout/process5"/>
    <dgm:cxn modelId="{597B125C-7F3F-413E-A0D1-3CAD711DCAF5}" type="presOf" srcId="{58E01B51-85C7-4E58-BB55-6130E2F2729F}" destId="{08BFDD34-9FB6-41AB-991A-D055D49590DD}" srcOrd="1" destOrd="0" presId="urn:microsoft.com/office/officeart/2005/8/layout/process5"/>
    <dgm:cxn modelId="{7FD0655D-8196-424A-9722-30E9A12791DF}" type="presOf" srcId="{DF623B8D-233F-452C-B8F3-7A329A839C32}" destId="{EC607D6B-003D-439A-A18D-AEF5BC2A7761}" srcOrd="0" destOrd="0" presId="urn:microsoft.com/office/officeart/2005/8/layout/process5"/>
    <dgm:cxn modelId="{15211167-21DB-4370-AD8F-92AF543DEA64}" type="presOf" srcId="{ED048518-E872-4504-8224-4B177D7D8758}" destId="{F098EABD-1DAF-4B33-B672-D625D6E18E61}" srcOrd="0" destOrd="0" presId="urn:microsoft.com/office/officeart/2005/8/layout/process5"/>
    <dgm:cxn modelId="{5FB67974-36AC-462B-8A7A-8BAA99BD97C3}" srcId="{26908603-B3E0-46D4-A872-DD6723526031}" destId="{86541DD3-84B2-4258-B21E-4EE5C4F15B77}" srcOrd="2" destOrd="0" parTransId="{7830E34E-DFCB-4153-B362-E60DCA80B6AC}" sibTransId="{58E01B51-85C7-4E58-BB55-6130E2F2729F}"/>
    <dgm:cxn modelId="{38038B77-FD05-4CF3-9980-3680A69C30EC}" srcId="{26908603-B3E0-46D4-A872-DD6723526031}" destId="{7DED3F39-D762-4AA9-AAE3-9D22A7BEC9D4}" srcOrd="3" destOrd="0" parTransId="{4F63C5DB-6FE4-4EBB-A7B3-243EFF4700EB}" sibTransId="{300A529D-0265-4BDE-BF69-A475CE4E0E5B}"/>
    <dgm:cxn modelId="{D1E49A80-715A-4523-B7C1-AF91AAB77C03}" type="presOf" srcId="{26908603-B3E0-46D4-A872-DD6723526031}" destId="{3D06D1B8-2E35-4A6C-BE19-8B2E8F226834}" srcOrd="0" destOrd="0" presId="urn:microsoft.com/office/officeart/2005/8/layout/process5"/>
    <dgm:cxn modelId="{BE6F548B-CE8B-4473-9BEF-58ECD7671DEF}" srcId="{26908603-B3E0-46D4-A872-DD6723526031}" destId="{13E8D1F6-8864-4753-A9D9-E5E86D539F98}" srcOrd="5" destOrd="0" parTransId="{4CF47CDA-0B41-438A-B099-64BAE8D65D78}" sibTransId="{A76171BB-AD63-4077-839A-6B17466EF3AC}"/>
    <dgm:cxn modelId="{40E79C8D-8442-4835-8486-53FC2B90F61C}" type="presOf" srcId="{300A529D-0265-4BDE-BF69-A475CE4E0E5B}" destId="{2513465C-14C3-4B6F-8F7E-2EC201A169AF}" srcOrd="1" destOrd="0" presId="urn:microsoft.com/office/officeart/2005/8/layout/process5"/>
    <dgm:cxn modelId="{F6EEE595-9E11-4E11-966D-BCF5322B4A5F}" type="presOf" srcId="{268D4B65-B824-44F7-84D8-4DCD015A8535}" destId="{9ABACA20-21C7-4176-9ECD-04082054F0EA}" srcOrd="0" destOrd="0" presId="urn:microsoft.com/office/officeart/2005/8/layout/process5"/>
    <dgm:cxn modelId="{F48D8896-1644-4FF8-A977-88D5F532BDCE}" type="presOf" srcId="{6F21A265-71F7-4C8C-BE2B-683046BB27E7}" destId="{435E1F84-8D0A-4F12-A0EE-214082BED01E}" srcOrd="1" destOrd="0" presId="urn:microsoft.com/office/officeart/2005/8/layout/process5"/>
    <dgm:cxn modelId="{65F9299F-792B-40FB-9DA6-B83D00F27BFA}" type="presOf" srcId="{13E8D1F6-8864-4753-A9D9-E5E86D539F98}" destId="{6D272B30-A752-45A0-A367-9DAE6EB6AB5B}" srcOrd="0" destOrd="0" presId="urn:microsoft.com/office/officeart/2005/8/layout/process5"/>
    <dgm:cxn modelId="{AEBD8DA9-CC6B-4E9D-974F-CFA47EC13A23}" type="presOf" srcId="{8472744E-E150-4A17-B6EF-F692B8379136}" destId="{2DA3F0AC-EB11-49B3-81ED-E87A21A25A2F}" srcOrd="0" destOrd="0" presId="urn:microsoft.com/office/officeart/2005/8/layout/process5"/>
    <dgm:cxn modelId="{7D5C34AE-5CB8-4D0D-A389-F1AAC2EDB106}" type="presOf" srcId="{204F0AD6-026E-4BC7-9415-00D904441D40}" destId="{FA61DC78-92F2-4340-AA06-BEAC6A35BB22}" srcOrd="0" destOrd="0" presId="urn:microsoft.com/office/officeart/2005/8/layout/process5"/>
    <dgm:cxn modelId="{1A6799B2-7EEC-4E15-891C-219705DB0E60}" srcId="{26908603-B3E0-46D4-A872-DD6723526031}" destId="{1BF1980B-4034-47E6-B1C6-4CF81E1B44B9}" srcOrd="1" destOrd="0" parTransId="{CAE193DD-7688-4286-9234-CE8203D92011}" sibTransId="{DF623B8D-233F-452C-B8F3-7A329A839C32}"/>
    <dgm:cxn modelId="{DFA782BC-1FA4-4B08-9048-839AB37AD395}" type="presOf" srcId="{7DED3F39-D762-4AA9-AAE3-9D22A7BEC9D4}" destId="{EE2965C9-2096-4BC3-A816-7566059E6416}" srcOrd="0" destOrd="0" presId="urn:microsoft.com/office/officeart/2005/8/layout/process5"/>
    <dgm:cxn modelId="{9B07B0BC-7C35-4BA9-9A07-095D1B4E62A5}" type="presOf" srcId="{DF623B8D-233F-452C-B8F3-7A329A839C32}" destId="{64050FB5-E0E6-4005-B44A-B72C04045CB0}" srcOrd="1" destOrd="0" presId="urn:microsoft.com/office/officeart/2005/8/layout/process5"/>
    <dgm:cxn modelId="{0B6DE1CE-CED8-467F-8F0B-BA1E5CD768C0}" srcId="{26908603-B3E0-46D4-A872-DD6723526031}" destId="{AC693CB2-856C-4516-8D87-9664D15691A4}" srcOrd="6" destOrd="0" parTransId="{36431575-79E7-4359-AB27-0BCBAF157B21}" sibTransId="{ED048518-E872-4504-8224-4B177D7D8758}"/>
    <dgm:cxn modelId="{139663D4-036F-42C9-84DD-7F2382CF3441}" type="presOf" srcId="{ED048518-E872-4504-8224-4B177D7D8758}" destId="{6FC6D104-F977-4B72-A524-B5836D38AFDD}" srcOrd="1" destOrd="0" presId="urn:microsoft.com/office/officeart/2005/8/layout/process5"/>
    <dgm:cxn modelId="{ADC561D7-6E1D-4B9C-91B8-D1A9D5FC5174}" srcId="{26908603-B3E0-46D4-A872-DD6723526031}" destId="{7F53DFEB-3080-42D4-8913-A3F2938A8C2C}" srcOrd="8" destOrd="0" parTransId="{871D17B5-94FB-45DA-829C-C974B6F8F6CE}" sibTransId="{DF7AE19D-FADD-4B35-84CF-62A5BF095116}"/>
    <dgm:cxn modelId="{99CF46D7-FEDB-4C2C-AF72-40C8C1D82DC0}" srcId="{26908603-B3E0-46D4-A872-DD6723526031}" destId="{268D4B65-B824-44F7-84D8-4DCD015A8535}" srcOrd="4" destOrd="0" parTransId="{429D365D-AE09-4763-BDD7-FA88B887F8FA}" sibTransId="{204F0AD6-026E-4BC7-9415-00D904441D40}"/>
    <dgm:cxn modelId="{38FAEEDD-F44E-419E-ACDE-891A2668A8A3}" type="presOf" srcId="{A76171BB-AD63-4077-839A-6B17466EF3AC}" destId="{C6774C80-E893-4752-8F8B-3C8C9A57C2AF}" srcOrd="0" destOrd="0" presId="urn:microsoft.com/office/officeart/2005/8/layout/process5"/>
    <dgm:cxn modelId="{2F67EBE6-86D1-4449-8B94-0B0800485009}" type="presOf" srcId="{AC693CB2-856C-4516-8D87-9664D15691A4}" destId="{C19FB6EE-8AA5-416A-BBFD-BB57F3139105}" srcOrd="0" destOrd="0" presId="urn:microsoft.com/office/officeart/2005/8/layout/process5"/>
    <dgm:cxn modelId="{68A8DFE9-0062-42E0-AF27-58621B73B152}" type="presOf" srcId="{F53257F6-C7FD-4B70-A1A8-BBA5CB2D044B}" destId="{AD2E1601-84F3-431D-970A-A7AAC8324792}" srcOrd="0" destOrd="0" presId="urn:microsoft.com/office/officeart/2005/8/layout/process5"/>
    <dgm:cxn modelId="{DA4DC0EA-51D5-46DC-938B-DC1D9434772F}" type="presOf" srcId="{7F53DFEB-3080-42D4-8913-A3F2938A8C2C}" destId="{C1ABC9A5-98A8-4B50-9D0F-678FD1DDCE87}" srcOrd="0" destOrd="0" presId="urn:microsoft.com/office/officeart/2005/8/layout/process5"/>
    <dgm:cxn modelId="{DDF04EEB-6180-4F01-A5EE-13129C536605}" srcId="{26908603-B3E0-46D4-A872-DD6723526031}" destId="{F53257F6-C7FD-4B70-A1A8-BBA5CB2D044B}" srcOrd="0" destOrd="0" parTransId="{E3436048-A86B-4F05-AA8A-654B6A3E958B}" sibTransId="{6F21A265-71F7-4C8C-BE2B-683046BB27E7}"/>
    <dgm:cxn modelId="{DB3BF3F4-088C-4309-8EFF-4B5A120841F2}" type="presOf" srcId="{4B3AF37E-0AD0-4589-B5E6-7770A3AA451D}" destId="{97A3B55C-AB02-4FF7-BA71-F4600078C268}" srcOrd="1" destOrd="0" presId="urn:microsoft.com/office/officeart/2005/8/layout/process5"/>
    <dgm:cxn modelId="{61BC01FD-BA41-4D73-AFAF-8F8F6AD494DD}" type="presOf" srcId="{6F21A265-71F7-4C8C-BE2B-683046BB27E7}" destId="{E8F5E55A-AD6B-4D99-92B8-2E02BDF90906}" srcOrd="0" destOrd="0" presId="urn:microsoft.com/office/officeart/2005/8/layout/process5"/>
    <dgm:cxn modelId="{4598ADD3-0D71-40EE-97EB-B14C34E46560}" type="presParOf" srcId="{3D06D1B8-2E35-4A6C-BE19-8B2E8F226834}" destId="{AD2E1601-84F3-431D-970A-A7AAC8324792}" srcOrd="0" destOrd="0" presId="urn:microsoft.com/office/officeart/2005/8/layout/process5"/>
    <dgm:cxn modelId="{852F9C0D-0F55-452E-B858-49EBAAAAA112}" type="presParOf" srcId="{3D06D1B8-2E35-4A6C-BE19-8B2E8F226834}" destId="{E8F5E55A-AD6B-4D99-92B8-2E02BDF90906}" srcOrd="1" destOrd="0" presId="urn:microsoft.com/office/officeart/2005/8/layout/process5"/>
    <dgm:cxn modelId="{B64A9E0C-F73B-4E8A-BE0B-06DD937A490A}" type="presParOf" srcId="{E8F5E55A-AD6B-4D99-92B8-2E02BDF90906}" destId="{435E1F84-8D0A-4F12-A0EE-214082BED01E}" srcOrd="0" destOrd="0" presId="urn:microsoft.com/office/officeart/2005/8/layout/process5"/>
    <dgm:cxn modelId="{CBE5F99A-DBDD-4244-9CB4-74611C1C9A37}" type="presParOf" srcId="{3D06D1B8-2E35-4A6C-BE19-8B2E8F226834}" destId="{7314FFB7-C63A-40DC-833B-5DF9E2EAB92B}" srcOrd="2" destOrd="0" presId="urn:microsoft.com/office/officeart/2005/8/layout/process5"/>
    <dgm:cxn modelId="{B9EEBA6B-94F3-4329-9E18-534A4FD27FA6}" type="presParOf" srcId="{3D06D1B8-2E35-4A6C-BE19-8B2E8F226834}" destId="{EC607D6B-003D-439A-A18D-AEF5BC2A7761}" srcOrd="3" destOrd="0" presId="urn:microsoft.com/office/officeart/2005/8/layout/process5"/>
    <dgm:cxn modelId="{D62F448F-812B-4409-AB5F-5E8880356C44}" type="presParOf" srcId="{EC607D6B-003D-439A-A18D-AEF5BC2A7761}" destId="{64050FB5-E0E6-4005-B44A-B72C04045CB0}" srcOrd="0" destOrd="0" presId="urn:microsoft.com/office/officeart/2005/8/layout/process5"/>
    <dgm:cxn modelId="{B18785D0-D945-456E-A1AE-42F8EB1EC35E}" type="presParOf" srcId="{3D06D1B8-2E35-4A6C-BE19-8B2E8F226834}" destId="{8823416D-9F49-474A-AC48-BD674F72CBB1}" srcOrd="4" destOrd="0" presId="urn:microsoft.com/office/officeart/2005/8/layout/process5"/>
    <dgm:cxn modelId="{0F032AE9-6433-47AA-B3B9-633D9ED05273}" type="presParOf" srcId="{3D06D1B8-2E35-4A6C-BE19-8B2E8F226834}" destId="{A972D311-C5AD-4C8F-853A-ED5C4CD97412}" srcOrd="5" destOrd="0" presId="urn:microsoft.com/office/officeart/2005/8/layout/process5"/>
    <dgm:cxn modelId="{A8DDE2AD-C43A-43D9-9D09-56C1F45BDCC6}" type="presParOf" srcId="{A972D311-C5AD-4C8F-853A-ED5C4CD97412}" destId="{08BFDD34-9FB6-41AB-991A-D055D49590DD}" srcOrd="0" destOrd="0" presId="urn:microsoft.com/office/officeart/2005/8/layout/process5"/>
    <dgm:cxn modelId="{FAEBA03E-4102-49CB-93A8-CB692D16B6D3}" type="presParOf" srcId="{3D06D1B8-2E35-4A6C-BE19-8B2E8F226834}" destId="{EE2965C9-2096-4BC3-A816-7566059E6416}" srcOrd="6" destOrd="0" presId="urn:microsoft.com/office/officeart/2005/8/layout/process5"/>
    <dgm:cxn modelId="{49709B36-60F1-4066-B189-81B8C8285FCF}" type="presParOf" srcId="{3D06D1B8-2E35-4A6C-BE19-8B2E8F226834}" destId="{1F1BA12E-7AF4-459B-8A8B-20EDB4EFCA1D}" srcOrd="7" destOrd="0" presId="urn:microsoft.com/office/officeart/2005/8/layout/process5"/>
    <dgm:cxn modelId="{50ABC6E3-FE80-4B8A-A3A4-70B2FF6D2E11}" type="presParOf" srcId="{1F1BA12E-7AF4-459B-8A8B-20EDB4EFCA1D}" destId="{2513465C-14C3-4B6F-8F7E-2EC201A169AF}" srcOrd="0" destOrd="0" presId="urn:microsoft.com/office/officeart/2005/8/layout/process5"/>
    <dgm:cxn modelId="{ABF98993-1115-4C98-AE86-895E55A0A299}" type="presParOf" srcId="{3D06D1B8-2E35-4A6C-BE19-8B2E8F226834}" destId="{9ABACA20-21C7-4176-9ECD-04082054F0EA}" srcOrd="8" destOrd="0" presId="urn:microsoft.com/office/officeart/2005/8/layout/process5"/>
    <dgm:cxn modelId="{B79E5A03-2A75-4BF0-B885-E5803638ADBC}" type="presParOf" srcId="{3D06D1B8-2E35-4A6C-BE19-8B2E8F226834}" destId="{FA61DC78-92F2-4340-AA06-BEAC6A35BB22}" srcOrd="9" destOrd="0" presId="urn:microsoft.com/office/officeart/2005/8/layout/process5"/>
    <dgm:cxn modelId="{78A9988D-7A40-4A2A-8EAA-0557E39BF0F7}" type="presParOf" srcId="{FA61DC78-92F2-4340-AA06-BEAC6A35BB22}" destId="{F78F92C2-EFEC-4C51-99A4-E6EBA199914D}" srcOrd="0" destOrd="0" presId="urn:microsoft.com/office/officeart/2005/8/layout/process5"/>
    <dgm:cxn modelId="{AE39F65C-CC67-4618-AB9E-CC76CBE0166B}" type="presParOf" srcId="{3D06D1B8-2E35-4A6C-BE19-8B2E8F226834}" destId="{6D272B30-A752-45A0-A367-9DAE6EB6AB5B}" srcOrd="10" destOrd="0" presId="urn:microsoft.com/office/officeart/2005/8/layout/process5"/>
    <dgm:cxn modelId="{F501B0BC-AF09-43C8-B396-646E461D98DA}" type="presParOf" srcId="{3D06D1B8-2E35-4A6C-BE19-8B2E8F226834}" destId="{C6774C80-E893-4752-8F8B-3C8C9A57C2AF}" srcOrd="11" destOrd="0" presId="urn:microsoft.com/office/officeart/2005/8/layout/process5"/>
    <dgm:cxn modelId="{96B8D353-9707-4686-AF7C-5F2DAA32CCF8}" type="presParOf" srcId="{C6774C80-E893-4752-8F8B-3C8C9A57C2AF}" destId="{93D84259-0D64-4070-A918-9528217CC1F7}" srcOrd="0" destOrd="0" presId="urn:microsoft.com/office/officeart/2005/8/layout/process5"/>
    <dgm:cxn modelId="{1D3CCB18-E0DB-4820-B769-C7E95BD35369}" type="presParOf" srcId="{3D06D1B8-2E35-4A6C-BE19-8B2E8F226834}" destId="{C19FB6EE-8AA5-416A-BBFD-BB57F3139105}" srcOrd="12" destOrd="0" presId="urn:microsoft.com/office/officeart/2005/8/layout/process5"/>
    <dgm:cxn modelId="{A0CD2065-CB7E-4DA5-8237-EED4A92EA0DD}" type="presParOf" srcId="{3D06D1B8-2E35-4A6C-BE19-8B2E8F226834}" destId="{F098EABD-1DAF-4B33-B672-D625D6E18E61}" srcOrd="13" destOrd="0" presId="urn:microsoft.com/office/officeart/2005/8/layout/process5"/>
    <dgm:cxn modelId="{60A1D58B-BF0D-4607-A82D-5470ED615E26}" type="presParOf" srcId="{F098EABD-1DAF-4B33-B672-D625D6E18E61}" destId="{6FC6D104-F977-4B72-A524-B5836D38AFDD}" srcOrd="0" destOrd="0" presId="urn:microsoft.com/office/officeart/2005/8/layout/process5"/>
    <dgm:cxn modelId="{A4D196C1-B02D-4D13-A88E-927129F3362E}" type="presParOf" srcId="{3D06D1B8-2E35-4A6C-BE19-8B2E8F226834}" destId="{2DA3F0AC-EB11-49B3-81ED-E87A21A25A2F}" srcOrd="14" destOrd="0" presId="urn:microsoft.com/office/officeart/2005/8/layout/process5"/>
    <dgm:cxn modelId="{608A0344-37C6-4EBD-8C17-DA00AF3DFE5E}" type="presParOf" srcId="{3D06D1B8-2E35-4A6C-BE19-8B2E8F226834}" destId="{B560065C-7029-4267-87D0-5AA4EDED114D}" srcOrd="15" destOrd="0" presId="urn:microsoft.com/office/officeart/2005/8/layout/process5"/>
    <dgm:cxn modelId="{2E62D3DF-5046-4146-B990-EACA4889EF56}" type="presParOf" srcId="{B560065C-7029-4267-87D0-5AA4EDED114D}" destId="{97A3B55C-AB02-4FF7-BA71-F4600078C268}" srcOrd="0" destOrd="0" presId="urn:microsoft.com/office/officeart/2005/8/layout/process5"/>
    <dgm:cxn modelId="{20D0FD3A-893A-4536-A789-3BB762455CD2}" type="presParOf" srcId="{3D06D1B8-2E35-4A6C-BE19-8B2E8F226834}" destId="{C1ABC9A5-98A8-4B50-9D0F-678FD1DDCE87}"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E1601-84F3-431D-970A-A7AAC8324792}">
      <dsp:nvSpPr>
        <dsp:cNvPr id="0" name=""/>
        <dsp:cNvSpPr/>
      </dsp:nvSpPr>
      <dsp:spPr>
        <a:xfrm>
          <a:off x="134863" y="4083"/>
          <a:ext cx="2060517" cy="123631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Dataset Overview</a:t>
          </a:r>
        </a:p>
      </dsp:txBody>
      <dsp:txXfrm>
        <a:off x="171073" y="40293"/>
        <a:ext cx="1988097" cy="1163890"/>
      </dsp:txXfrm>
    </dsp:sp>
    <dsp:sp modelId="{E8F5E55A-AD6B-4D99-92B8-2E02BDF90906}">
      <dsp:nvSpPr>
        <dsp:cNvPr id="0" name=""/>
        <dsp:cNvSpPr/>
      </dsp:nvSpPr>
      <dsp:spPr>
        <a:xfrm>
          <a:off x="2376705" y="366734"/>
          <a:ext cx="436829" cy="51100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76705" y="468936"/>
        <a:ext cx="305780" cy="306604"/>
      </dsp:txXfrm>
    </dsp:sp>
    <dsp:sp modelId="{7314FFB7-C63A-40DC-833B-5DF9E2EAB92B}">
      <dsp:nvSpPr>
        <dsp:cNvPr id="0" name=""/>
        <dsp:cNvSpPr/>
      </dsp:nvSpPr>
      <dsp:spPr>
        <a:xfrm>
          <a:off x="3019587" y="4083"/>
          <a:ext cx="2060517" cy="123631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Problem Definition</a:t>
          </a:r>
        </a:p>
      </dsp:txBody>
      <dsp:txXfrm>
        <a:off x="3055797" y="40293"/>
        <a:ext cx="1988097" cy="1163890"/>
      </dsp:txXfrm>
    </dsp:sp>
    <dsp:sp modelId="{EC607D6B-003D-439A-A18D-AEF5BC2A7761}">
      <dsp:nvSpPr>
        <dsp:cNvPr id="0" name=""/>
        <dsp:cNvSpPr/>
      </dsp:nvSpPr>
      <dsp:spPr>
        <a:xfrm>
          <a:off x="5261430" y="366734"/>
          <a:ext cx="436829" cy="51100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261430" y="468936"/>
        <a:ext cx="305780" cy="306604"/>
      </dsp:txXfrm>
    </dsp:sp>
    <dsp:sp modelId="{8823416D-9F49-474A-AC48-BD674F72CBB1}">
      <dsp:nvSpPr>
        <dsp:cNvPr id="0" name=""/>
        <dsp:cNvSpPr/>
      </dsp:nvSpPr>
      <dsp:spPr>
        <a:xfrm>
          <a:off x="5904311" y="4083"/>
          <a:ext cx="2060517" cy="123631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Exploratory Data Analysis</a:t>
          </a:r>
        </a:p>
      </dsp:txBody>
      <dsp:txXfrm>
        <a:off x="5940521" y="40293"/>
        <a:ext cx="1988097" cy="1163890"/>
      </dsp:txXfrm>
    </dsp:sp>
    <dsp:sp modelId="{A972D311-C5AD-4C8F-853A-ED5C4CD97412}">
      <dsp:nvSpPr>
        <dsp:cNvPr id="0" name=""/>
        <dsp:cNvSpPr/>
      </dsp:nvSpPr>
      <dsp:spPr>
        <a:xfrm rot="5400000">
          <a:off x="6716155" y="1384630"/>
          <a:ext cx="436829" cy="51100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6781268" y="1421720"/>
        <a:ext cx="306604" cy="305780"/>
      </dsp:txXfrm>
    </dsp:sp>
    <dsp:sp modelId="{EE2965C9-2096-4BC3-A816-7566059E6416}">
      <dsp:nvSpPr>
        <dsp:cNvPr id="0" name=""/>
        <dsp:cNvSpPr/>
      </dsp:nvSpPr>
      <dsp:spPr>
        <a:xfrm>
          <a:off x="5904311" y="2064601"/>
          <a:ext cx="2060517" cy="123631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Feature Engineering</a:t>
          </a:r>
        </a:p>
      </dsp:txBody>
      <dsp:txXfrm>
        <a:off x="5940521" y="2100811"/>
        <a:ext cx="1988097" cy="1163890"/>
      </dsp:txXfrm>
    </dsp:sp>
    <dsp:sp modelId="{1F1BA12E-7AF4-459B-8A8B-20EDB4EFCA1D}">
      <dsp:nvSpPr>
        <dsp:cNvPr id="0" name=""/>
        <dsp:cNvSpPr/>
      </dsp:nvSpPr>
      <dsp:spPr>
        <a:xfrm rot="10800000">
          <a:off x="5286156" y="2427252"/>
          <a:ext cx="436829" cy="51100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5417205" y="2529454"/>
        <a:ext cx="305780" cy="306604"/>
      </dsp:txXfrm>
    </dsp:sp>
    <dsp:sp modelId="{9ABACA20-21C7-4176-9ECD-04082054F0EA}">
      <dsp:nvSpPr>
        <dsp:cNvPr id="0" name=""/>
        <dsp:cNvSpPr/>
      </dsp:nvSpPr>
      <dsp:spPr>
        <a:xfrm>
          <a:off x="3019587" y="2064601"/>
          <a:ext cx="2060517" cy="123631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Model Selection</a:t>
          </a:r>
        </a:p>
      </dsp:txBody>
      <dsp:txXfrm>
        <a:off x="3055797" y="2100811"/>
        <a:ext cx="1988097" cy="1163890"/>
      </dsp:txXfrm>
    </dsp:sp>
    <dsp:sp modelId="{FA61DC78-92F2-4340-AA06-BEAC6A35BB22}">
      <dsp:nvSpPr>
        <dsp:cNvPr id="0" name=""/>
        <dsp:cNvSpPr/>
      </dsp:nvSpPr>
      <dsp:spPr>
        <a:xfrm rot="10800000">
          <a:off x="2401432" y="2427252"/>
          <a:ext cx="436829" cy="51100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532481" y="2529454"/>
        <a:ext cx="305780" cy="306604"/>
      </dsp:txXfrm>
    </dsp:sp>
    <dsp:sp modelId="{6D272B30-A752-45A0-A367-9DAE6EB6AB5B}">
      <dsp:nvSpPr>
        <dsp:cNvPr id="0" name=""/>
        <dsp:cNvSpPr/>
      </dsp:nvSpPr>
      <dsp:spPr>
        <a:xfrm>
          <a:off x="134863" y="2064601"/>
          <a:ext cx="2060517" cy="123631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Model Tuning </a:t>
          </a:r>
        </a:p>
      </dsp:txBody>
      <dsp:txXfrm>
        <a:off x="171073" y="2100811"/>
        <a:ext cx="1988097" cy="1163890"/>
      </dsp:txXfrm>
    </dsp:sp>
    <dsp:sp modelId="{C6774C80-E893-4752-8F8B-3C8C9A57C2AF}">
      <dsp:nvSpPr>
        <dsp:cNvPr id="0" name=""/>
        <dsp:cNvSpPr/>
      </dsp:nvSpPr>
      <dsp:spPr>
        <a:xfrm rot="5400000">
          <a:off x="946706" y="3445147"/>
          <a:ext cx="436829" cy="51100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11819" y="3482237"/>
        <a:ext cx="306604" cy="305780"/>
      </dsp:txXfrm>
    </dsp:sp>
    <dsp:sp modelId="{C19FB6EE-8AA5-416A-BBFD-BB57F3139105}">
      <dsp:nvSpPr>
        <dsp:cNvPr id="0" name=""/>
        <dsp:cNvSpPr/>
      </dsp:nvSpPr>
      <dsp:spPr>
        <a:xfrm>
          <a:off x="134863" y="4125118"/>
          <a:ext cx="2060517" cy="123631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Model Results</a:t>
          </a:r>
        </a:p>
      </dsp:txBody>
      <dsp:txXfrm>
        <a:off x="171073" y="4161328"/>
        <a:ext cx="1988097" cy="1163890"/>
      </dsp:txXfrm>
    </dsp:sp>
    <dsp:sp modelId="{F098EABD-1DAF-4B33-B672-D625D6E18E61}">
      <dsp:nvSpPr>
        <dsp:cNvPr id="0" name=""/>
        <dsp:cNvSpPr/>
      </dsp:nvSpPr>
      <dsp:spPr>
        <a:xfrm>
          <a:off x="2376705" y="4487769"/>
          <a:ext cx="436829" cy="51100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76705" y="4589971"/>
        <a:ext cx="305780" cy="306604"/>
      </dsp:txXfrm>
    </dsp:sp>
    <dsp:sp modelId="{2DA3F0AC-EB11-49B3-81ED-E87A21A25A2F}">
      <dsp:nvSpPr>
        <dsp:cNvPr id="0" name=""/>
        <dsp:cNvSpPr/>
      </dsp:nvSpPr>
      <dsp:spPr>
        <a:xfrm>
          <a:off x="3019587" y="4125118"/>
          <a:ext cx="2060517" cy="123631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Sampling Data</a:t>
          </a:r>
        </a:p>
      </dsp:txBody>
      <dsp:txXfrm>
        <a:off x="3055797" y="4161328"/>
        <a:ext cx="1988097" cy="1163890"/>
      </dsp:txXfrm>
    </dsp:sp>
    <dsp:sp modelId="{B560065C-7029-4267-87D0-5AA4EDED114D}">
      <dsp:nvSpPr>
        <dsp:cNvPr id="0" name=""/>
        <dsp:cNvSpPr/>
      </dsp:nvSpPr>
      <dsp:spPr>
        <a:xfrm>
          <a:off x="5261430" y="4487769"/>
          <a:ext cx="436829" cy="51100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261430" y="4589971"/>
        <a:ext cx="305780" cy="306604"/>
      </dsp:txXfrm>
    </dsp:sp>
    <dsp:sp modelId="{C1ABC9A5-98A8-4B50-9D0F-678FD1DDCE87}">
      <dsp:nvSpPr>
        <dsp:cNvPr id="0" name=""/>
        <dsp:cNvSpPr/>
      </dsp:nvSpPr>
      <dsp:spPr>
        <a:xfrm>
          <a:off x="5904311" y="4125118"/>
          <a:ext cx="2060517" cy="123631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Conclusion</a:t>
          </a:r>
        </a:p>
      </dsp:txBody>
      <dsp:txXfrm>
        <a:off x="5940521" y="4161328"/>
        <a:ext cx="1988097" cy="11638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96724-162B-423B-AA5D-1211D8816343}"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0696B-FA37-47B2-AB7A-6D36ADF7973B}" type="slidenum">
              <a:rPr lang="en-US" smtClean="0"/>
              <a:t>‹#›</a:t>
            </a:fld>
            <a:endParaRPr lang="en-US"/>
          </a:p>
        </p:txBody>
      </p:sp>
    </p:spTree>
    <p:extLst>
      <p:ext uri="{BB962C8B-B14F-4D97-AF65-F5344CB8AC3E}">
        <p14:creationId xmlns:p14="http://schemas.microsoft.com/office/powerpoint/2010/main" val="242306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is related with direct marketing campaigns of a Portuguese banking institution. The marketing campaigns were based on phone calls. Often, more than one contact to the same client was required,  in order to access if the product (bank term deposit) would be (or not) subscribed. Dataset has a total of 42,511 instances &amp; 16 variables excluding output variable. </a:t>
            </a:r>
          </a:p>
          <a:p>
            <a:pPr marL="0" marR="0">
              <a:lnSpc>
                <a:spcPct val="115000"/>
              </a:lnSpc>
              <a:spcBef>
                <a:spcPts val="0"/>
              </a:spcBef>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Categorical Variables: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Job</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(type of job ex: management, entrepreneur etc.),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marital</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(marital status of the client ex: married, single etc.),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education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(highest education attained ex: primary, secondary etc.),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default</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credit in default ? yes/no),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housing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housing loan? Yes/no),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loan</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personal loan? Yes/no),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contact</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(contact information type ex: cellular, home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month</a:t>
            </a:r>
            <a:r>
              <a:rPr lang="en-US" sz="1800" dirty="0">
                <a:effectLst/>
                <a:latin typeface="Calibri" panose="020F0502020204030204" pitchFamily="34" charset="0"/>
                <a:ea typeface="Calibri" panose="020F0502020204030204" pitchFamily="34" charset="0"/>
                <a:cs typeface="Times New Roman" panose="02020603050405020304" pitchFamily="18" charset="0"/>
              </a:rPr>
              <a:t> (last month of year contacted ex: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feb</a:t>
            </a:r>
            <a:r>
              <a:rPr lang="en-US" sz="1800" dirty="0">
                <a:effectLst/>
                <a:latin typeface="Calibri" panose="020F0502020204030204" pitchFamily="34" charset="0"/>
                <a:ea typeface="Calibri" panose="020F0502020204030204" pitchFamily="34" charset="0"/>
                <a:cs typeface="Times New Roman" panose="02020603050405020304" pitchFamily="18" charset="0"/>
              </a:rPr>
              <a:t> etc.),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poutcome</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(outcome of previous marketing campaign on the client ex: success, failure etc.)</a:t>
            </a:r>
          </a:p>
          <a:p>
            <a:pPr marL="0" marR="0">
              <a:lnSpc>
                <a:spcPct val="115000"/>
              </a:lnSpc>
              <a:spcBef>
                <a:spcPts val="0"/>
              </a:spcBef>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Numerical Variables: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balance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(average yearly balance in euros),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day</a:t>
            </a:r>
            <a:r>
              <a:rPr lang="en-US" sz="1800" dirty="0">
                <a:effectLst/>
                <a:latin typeface="Calibri" panose="020F0502020204030204" pitchFamily="34" charset="0"/>
                <a:ea typeface="Calibri" panose="020F0502020204030204" pitchFamily="34" charset="0"/>
                <a:cs typeface="Times New Roman" panose="02020603050405020304" pitchFamily="18" charset="0"/>
              </a:rPr>
              <a:t> (last contact day of the month),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duration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(last contact duration in secs),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campaign</a:t>
            </a:r>
            <a:r>
              <a:rPr lang="en-US" sz="1800" dirty="0">
                <a:effectLst/>
                <a:latin typeface="Calibri" panose="020F0502020204030204" pitchFamily="34" charset="0"/>
                <a:ea typeface="Calibri" panose="020F0502020204030204" pitchFamily="34" charset="0"/>
                <a:cs typeface="Times New Roman" panose="02020603050405020304" pitchFamily="18" charset="0"/>
              </a:rPr>
              <a:t> (number of times contacted the client during current campaign),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pdays</a:t>
            </a:r>
            <a:r>
              <a:rPr lang="en-US" sz="1800" dirty="0">
                <a:effectLst/>
                <a:latin typeface="Calibri" panose="020F0502020204030204" pitchFamily="34" charset="0"/>
                <a:ea typeface="Calibri" panose="020F0502020204030204" pitchFamily="34" charset="0"/>
                <a:cs typeface="Times New Roman" panose="02020603050405020304" pitchFamily="18" charset="0"/>
              </a:rPr>
              <a:t> (days passed after the client is contacted from the previous campaign),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previous</a:t>
            </a:r>
            <a:r>
              <a:rPr lang="en-US" sz="1800" dirty="0">
                <a:effectLst/>
                <a:latin typeface="Calibri" panose="020F0502020204030204" pitchFamily="34" charset="0"/>
                <a:ea typeface="Calibri" panose="020F0502020204030204" pitchFamily="34" charset="0"/>
                <a:cs typeface="Times New Roman" panose="02020603050405020304" pitchFamily="18" charset="0"/>
              </a:rPr>
              <a:t> (number of times contacted this client before this campaign), </a:t>
            </a:r>
          </a:p>
          <a:p>
            <a:pPr marL="0" marR="0">
              <a:lnSpc>
                <a:spcPct val="115000"/>
              </a:lnSpc>
              <a:spcBef>
                <a:spcPts val="0"/>
              </a:spcBef>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Target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subscribed</a:t>
            </a:r>
            <a:r>
              <a:rPr lang="en-US" sz="1800" dirty="0">
                <a:effectLst/>
                <a:latin typeface="Calibri" panose="020F0502020204030204" pitchFamily="34" charset="0"/>
                <a:ea typeface="Calibri" panose="020F0502020204030204" pitchFamily="34" charset="0"/>
                <a:cs typeface="Times New Roman" panose="02020603050405020304" pitchFamily="18" charset="0"/>
              </a:rPr>
              <a:t> (whether the client subscribed to the term deposit campaign? Yes/no) </a:t>
            </a:r>
          </a:p>
          <a:p>
            <a:pPr marL="0" marR="0">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Moreover, The dataset is unbalanced with 85% of the data being people not subscribed for the term deposit campaign. Dataset is very robust, has no missing values. </a:t>
            </a:r>
          </a:p>
          <a:p>
            <a:endParaRPr lang="en-US" dirty="0"/>
          </a:p>
        </p:txBody>
      </p:sp>
      <p:sp>
        <p:nvSpPr>
          <p:cNvPr id="4" name="Slide Number Placeholder 3"/>
          <p:cNvSpPr>
            <a:spLocks noGrp="1"/>
          </p:cNvSpPr>
          <p:nvPr>
            <p:ph type="sldNum" sz="quarter" idx="5"/>
          </p:nvPr>
        </p:nvSpPr>
        <p:spPr/>
        <p:txBody>
          <a:bodyPr/>
          <a:lstStyle/>
          <a:p>
            <a:fld id="{BA30696B-FA37-47B2-AB7A-6D36ADF7973B}" type="slidenum">
              <a:rPr lang="en-US" smtClean="0"/>
              <a:t>3</a:t>
            </a:fld>
            <a:endParaRPr lang="en-US"/>
          </a:p>
        </p:txBody>
      </p:sp>
    </p:spTree>
    <p:extLst>
      <p:ext uri="{BB962C8B-B14F-4D97-AF65-F5344CB8AC3E}">
        <p14:creationId xmlns:p14="http://schemas.microsoft.com/office/powerpoint/2010/main" val="895317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0696B-FA37-47B2-AB7A-6D36ADF7973B}" type="slidenum">
              <a:rPr lang="en-US" smtClean="0"/>
              <a:t>14</a:t>
            </a:fld>
            <a:endParaRPr lang="en-US"/>
          </a:p>
        </p:txBody>
      </p:sp>
    </p:spTree>
    <p:extLst>
      <p:ext uri="{BB962C8B-B14F-4D97-AF65-F5344CB8AC3E}">
        <p14:creationId xmlns:p14="http://schemas.microsoft.com/office/powerpoint/2010/main" val="319438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Looking above, most of the clients are aged between 30-40 years and they tend to turnout more for the marketing campaign. On the Marital Status, Since they are in high number, the retention rate for those is also high considerably. But Single customers are also turning high than the married ones. </a:t>
            </a:r>
            <a:r>
              <a:rPr lang="en-US" sz="1200" dirty="0">
                <a:effectLst/>
                <a:latin typeface="Calibri" panose="020F0502020204030204" pitchFamily="34" charset="0"/>
                <a:ea typeface="Calibri" panose="020F0502020204030204" pitchFamily="34" charset="0"/>
                <a:cs typeface="Times New Roman" panose="02020603050405020304" pitchFamily="18" charset="0"/>
              </a:rPr>
              <a:t>Apart from that the occupations of the clients are very broad, also the turn over among the subscription by the clients is also almost equally distributed with respect to the overall count. Hence, the job rate wont be that much of a factor to consider while making a decision. </a:t>
            </a:r>
            <a:endParaRPr lang="en-US" dirty="0"/>
          </a:p>
        </p:txBody>
      </p:sp>
      <p:sp>
        <p:nvSpPr>
          <p:cNvPr id="4" name="Slide Number Placeholder 3"/>
          <p:cNvSpPr>
            <a:spLocks noGrp="1"/>
          </p:cNvSpPr>
          <p:nvPr>
            <p:ph type="sldNum" sz="quarter" idx="5"/>
          </p:nvPr>
        </p:nvSpPr>
        <p:spPr/>
        <p:txBody>
          <a:bodyPr/>
          <a:lstStyle/>
          <a:p>
            <a:fld id="{BA30696B-FA37-47B2-AB7A-6D36ADF7973B}" type="slidenum">
              <a:rPr lang="en-US" smtClean="0"/>
              <a:t>5</a:t>
            </a:fld>
            <a:endParaRPr lang="en-US"/>
          </a:p>
        </p:txBody>
      </p:sp>
    </p:spTree>
    <p:extLst>
      <p:ext uri="{BB962C8B-B14F-4D97-AF65-F5344CB8AC3E}">
        <p14:creationId xmlns:p14="http://schemas.microsoft.com/office/powerpoint/2010/main" val="3733045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Glancing at the Client banking demographics, most of the clients have no credit defaults as well they tend to get more into the marketing campaigns. Also, Most of the employees don’t have any personal loans with the bank as well the retained customers. But, there are almost equal number of clients who do and don’t have housing loans, but in general retained are those clients who don’t have housing loans. Hence this can be a good factor to look at. Finally, the customers have annual balance in their account is having almost the same distribution for both the retained &amp; non-retained customers. </a:t>
            </a:r>
          </a:p>
        </p:txBody>
      </p:sp>
      <p:sp>
        <p:nvSpPr>
          <p:cNvPr id="4" name="Slide Number Placeholder 3"/>
          <p:cNvSpPr>
            <a:spLocks noGrp="1"/>
          </p:cNvSpPr>
          <p:nvPr>
            <p:ph type="sldNum" sz="quarter" idx="5"/>
          </p:nvPr>
        </p:nvSpPr>
        <p:spPr/>
        <p:txBody>
          <a:bodyPr/>
          <a:lstStyle/>
          <a:p>
            <a:fld id="{BA30696B-FA37-47B2-AB7A-6D36ADF7973B}" type="slidenum">
              <a:rPr lang="en-US" smtClean="0"/>
              <a:t>6</a:t>
            </a:fld>
            <a:endParaRPr lang="en-US"/>
          </a:p>
        </p:txBody>
      </p:sp>
    </p:spTree>
    <p:extLst>
      <p:ext uri="{BB962C8B-B14F-4D97-AF65-F5344CB8AC3E}">
        <p14:creationId xmlns:p14="http://schemas.microsoft.com/office/powerpoint/2010/main" val="183057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Coming to the contact data, the feature just tells the way client was contacted to. Hence this wont be that much of an importance as we can contact them through what ever available way possible. Apart from that, The above features describe the retention rate based on the days when they are contacted and the months. /subscription among clients is high during starting, ending and middle days of the months whereas there is high turnover during the May, July &amp; August months. Also it can be interpreted that the higher the number of approaches, the higher the conversion.  </a:t>
            </a:r>
          </a:p>
          <a:p>
            <a:endParaRPr lang="en-US" dirty="0"/>
          </a:p>
        </p:txBody>
      </p:sp>
      <p:sp>
        <p:nvSpPr>
          <p:cNvPr id="4" name="Slide Number Placeholder 3"/>
          <p:cNvSpPr>
            <a:spLocks noGrp="1"/>
          </p:cNvSpPr>
          <p:nvPr>
            <p:ph type="sldNum" sz="quarter" idx="5"/>
          </p:nvPr>
        </p:nvSpPr>
        <p:spPr/>
        <p:txBody>
          <a:bodyPr/>
          <a:lstStyle/>
          <a:p>
            <a:fld id="{BA30696B-FA37-47B2-AB7A-6D36ADF7973B}" type="slidenum">
              <a:rPr lang="en-US" smtClean="0"/>
              <a:t>7</a:t>
            </a:fld>
            <a:endParaRPr lang="en-US"/>
          </a:p>
        </p:txBody>
      </p:sp>
    </p:spTree>
    <p:extLst>
      <p:ext uri="{BB962C8B-B14F-4D97-AF65-F5344CB8AC3E}">
        <p14:creationId xmlns:p14="http://schemas.microsoft.com/office/powerpoint/2010/main" val="260338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Moreover, Previous contacts to the clients makes an impact as we see the trend that customers contacted around 5-6 times previously and present combined tend to turn over, that means they are less annoyed and bound to think about the offers &amp; more than that will not result in turnover. Whereas, previously who have successfully subscribed to the campaigns tend to subscribe to the current campaigns as well.</a:t>
            </a:r>
          </a:p>
          <a:p>
            <a:endParaRPr lang="en-US" dirty="0"/>
          </a:p>
        </p:txBody>
      </p:sp>
      <p:sp>
        <p:nvSpPr>
          <p:cNvPr id="4" name="Slide Number Placeholder 3"/>
          <p:cNvSpPr>
            <a:spLocks noGrp="1"/>
          </p:cNvSpPr>
          <p:nvPr>
            <p:ph type="sldNum" sz="quarter" idx="5"/>
          </p:nvPr>
        </p:nvSpPr>
        <p:spPr/>
        <p:txBody>
          <a:bodyPr/>
          <a:lstStyle/>
          <a:p>
            <a:fld id="{BA30696B-FA37-47B2-AB7A-6D36ADF7973B}" type="slidenum">
              <a:rPr lang="en-US" smtClean="0"/>
              <a:t>8</a:t>
            </a:fld>
            <a:endParaRPr lang="en-US"/>
          </a:p>
        </p:txBody>
      </p:sp>
    </p:spTree>
    <p:extLst>
      <p:ext uri="{BB962C8B-B14F-4D97-AF65-F5344CB8AC3E}">
        <p14:creationId xmlns:p14="http://schemas.microsoft.com/office/powerpoint/2010/main" val="232375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Looking at the compounded effect of only the numeric variables, we see there are no variables which give away same information for classification. Well, the same has been performed for all the variables (matrix is in the code file – not included because of its size) &amp; there seem to be almost no correlation between the variables and hence all the features can be considered for modeling. Even though, the contact feature has the type of contact Ex: cellular, home – It also has unknown as value. But, Features like 1.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Contact</a:t>
            </a:r>
            <a:r>
              <a:rPr lang="en-US" sz="1800" dirty="0">
                <a:effectLst/>
                <a:latin typeface="Calibri" panose="020F0502020204030204" pitchFamily="34" charset="0"/>
                <a:ea typeface="Calibri" panose="020F0502020204030204" pitchFamily="34" charset="0"/>
                <a:cs typeface="Times New Roman" panose="02020603050405020304" pitchFamily="18" charset="0"/>
              </a:rPr>
              <a:t> – It gives a categorical value of the type of device/phone reached to contact the client and more than half of the feature values are unknown, hence the feature has been completely eliminated. Since, from the business perspective it doesn’t make sense on how they were reached and if we try to remove just the values of unknown, we will be ending up losing all the other features which might help the model in building a better decision boundary. 2.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job</a:t>
            </a:r>
            <a:r>
              <a:rPr lang="en-US" sz="1800" dirty="0">
                <a:effectLst/>
                <a:latin typeface="Calibri" panose="020F0502020204030204" pitchFamily="34" charset="0"/>
                <a:ea typeface="Calibri" panose="020F0502020204030204" pitchFamily="34" charset="0"/>
                <a:cs typeface="Times New Roman" panose="02020603050405020304" pitchFamily="18" charset="0"/>
              </a:rPr>
              <a:t> – as we can see earlier the retention rate is almost equally distributed among the occupation of the clients &amp; we have all the clients subscribing to the offer independent to the occupation, so it doesn’t make any difference &amp; hence these are eliminated which reduces the final feature set drastically from 40 to 29</a:t>
            </a:r>
            <a:endParaRPr lang="en-US" dirty="0"/>
          </a:p>
        </p:txBody>
      </p:sp>
      <p:sp>
        <p:nvSpPr>
          <p:cNvPr id="4" name="Slide Number Placeholder 3"/>
          <p:cNvSpPr>
            <a:spLocks noGrp="1"/>
          </p:cNvSpPr>
          <p:nvPr>
            <p:ph type="sldNum" sz="quarter" idx="5"/>
          </p:nvPr>
        </p:nvSpPr>
        <p:spPr/>
        <p:txBody>
          <a:bodyPr/>
          <a:lstStyle/>
          <a:p>
            <a:fld id="{BA30696B-FA37-47B2-AB7A-6D36ADF7973B}" type="slidenum">
              <a:rPr lang="en-US" smtClean="0"/>
              <a:t>9</a:t>
            </a:fld>
            <a:endParaRPr lang="en-US"/>
          </a:p>
        </p:txBody>
      </p:sp>
    </p:spTree>
    <p:extLst>
      <p:ext uri="{BB962C8B-B14F-4D97-AF65-F5344CB8AC3E}">
        <p14:creationId xmlns:p14="http://schemas.microsoft.com/office/powerpoint/2010/main" val="362660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It can be analyzed that Bagging Model is a classic example of overfitting, it is performing well on the training data but bad in the validation set. Neural Networks, Decision Trees &amp; Random forest are sub optimum and had performed bad than other classifiers in both training &amp; validation sets. AdaBoost, Logistic Regression, Nearest Neighbors &amp; Naïve Bayes were optimal but could not achieve better F1 and Precision scores. It came down to SVC and Gradient Boosting, SVC actually outperformed Gradient boosting in both training and validation sets among precision but was not good at F1-score. This was an indicator that it is learning the Positive rate well, but unable to distinguish the Negative values. Hence, overall Gradient boosting method was selected as it has better Precision &amp; F1-score values among the other classifiers &amp; is consistent. </a:t>
            </a:r>
          </a:p>
          <a:p>
            <a:endParaRPr lang="en-US" dirty="0"/>
          </a:p>
        </p:txBody>
      </p:sp>
      <p:sp>
        <p:nvSpPr>
          <p:cNvPr id="4" name="Slide Number Placeholder 3"/>
          <p:cNvSpPr>
            <a:spLocks noGrp="1"/>
          </p:cNvSpPr>
          <p:nvPr>
            <p:ph type="sldNum" sz="quarter" idx="5"/>
          </p:nvPr>
        </p:nvSpPr>
        <p:spPr/>
        <p:txBody>
          <a:bodyPr/>
          <a:lstStyle/>
          <a:p>
            <a:fld id="{BA30696B-FA37-47B2-AB7A-6D36ADF7973B}" type="slidenum">
              <a:rPr lang="en-US" smtClean="0"/>
              <a:t>10</a:t>
            </a:fld>
            <a:endParaRPr lang="en-US"/>
          </a:p>
        </p:txBody>
      </p:sp>
    </p:spTree>
    <p:extLst>
      <p:ext uri="{BB962C8B-B14F-4D97-AF65-F5344CB8AC3E}">
        <p14:creationId xmlns:p14="http://schemas.microsoft.com/office/powerpoint/2010/main" val="1954516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Validation data behavior of precision &amp; F1score, the maximum depth is chosen as 3 as beyond that there is a decrease in F1 score but precision remains to be constant, where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N_Estimartors</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decided as 300, since the F1-score has moved above 50% and almost remains constant there after &amp; precision has been constant overall after 100 mark so it was more to improve the F1score of the model. Learning rate is interesting, as we increase it keeps on increasing the F1-score, but F1-score is very bad till 0.05 as it was below 50% and after that it had peak at 0.07, but with precision it was constantly decreasing and beyond 0.07 the decremental steep was high, hence 0.07 is decided. But, Training data variability is also monitored to make sure there is no strange behavior and then finally the values were validated by the performance analysis on Validation dataset only. </a:t>
            </a:r>
          </a:p>
          <a:p>
            <a:endParaRPr lang="en-US" dirty="0"/>
          </a:p>
        </p:txBody>
      </p:sp>
      <p:sp>
        <p:nvSpPr>
          <p:cNvPr id="4" name="Slide Number Placeholder 3"/>
          <p:cNvSpPr>
            <a:spLocks noGrp="1"/>
          </p:cNvSpPr>
          <p:nvPr>
            <p:ph type="sldNum" sz="quarter" idx="5"/>
          </p:nvPr>
        </p:nvSpPr>
        <p:spPr/>
        <p:txBody>
          <a:bodyPr/>
          <a:lstStyle/>
          <a:p>
            <a:fld id="{BA30696B-FA37-47B2-AB7A-6D36ADF7973B}" type="slidenum">
              <a:rPr lang="en-US" smtClean="0"/>
              <a:t>11</a:t>
            </a:fld>
            <a:endParaRPr lang="en-US"/>
          </a:p>
        </p:txBody>
      </p:sp>
    </p:spTree>
    <p:extLst>
      <p:ext uri="{BB962C8B-B14F-4D97-AF65-F5344CB8AC3E}">
        <p14:creationId xmlns:p14="http://schemas.microsoft.com/office/powerpoint/2010/main" val="268565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final model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 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N_Estimators</a:t>
            </a:r>
            <a:r>
              <a:rPr lang="en-US" sz="1800" dirty="0">
                <a:effectLst/>
                <a:latin typeface="Calibri" panose="020F0502020204030204" pitchFamily="34" charset="0"/>
                <a:ea typeface="Calibri" panose="020F0502020204030204" pitchFamily="34" charset="0"/>
                <a:cs typeface="Times New Roman" panose="02020603050405020304" pitchFamily="18" charset="0"/>
              </a:rPr>
              <a:t> = 300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 0.07 is built and used to classify the test set with 9000 features containing 88% on negative values. Model obtained around 67% Precision &amp; 51% F1-Score. The accuracy of the model wont be a good estimate but for a simple comparison, the base line being 88% we have achieved accuracy of 91% which is an increase of 3%. Hence, Still there is a lot of randomness which need to be understood by the model and this might be due to the imbalanced data &amp; there might be a requirement of deeper models such as Neural Networks. </a:t>
            </a:r>
          </a:p>
          <a:p>
            <a:endParaRPr lang="en-US" dirty="0"/>
          </a:p>
        </p:txBody>
      </p:sp>
      <p:sp>
        <p:nvSpPr>
          <p:cNvPr id="4" name="Slide Number Placeholder 3"/>
          <p:cNvSpPr>
            <a:spLocks noGrp="1"/>
          </p:cNvSpPr>
          <p:nvPr>
            <p:ph type="sldNum" sz="quarter" idx="5"/>
          </p:nvPr>
        </p:nvSpPr>
        <p:spPr/>
        <p:txBody>
          <a:bodyPr/>
          <a:lstStyle/>
          <a:p>
            <a:fld id="{BA30696B-FA37-47B2-AB7A-6D36ADF7973B}" type="slidenum">
              <a:rPr lang="en-US" smtClean="0"/>
              <a:t>12</a:t>
            </a:fld>
            <a:endParaRPr lang="en-US"/>
          </a:p>
        </p:txBody>
      </p:sp>
    </p:spTree>
    <p:extLst>
      <p:ext uri="{BB962C8B-B14F-4D97-AF65-F5344CB8AC3E}">
        <p14:creationId xmlns:p14="http://schemas.microsoft.com/office/powerpoint/2010/main" val="338721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222984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E8BF0-1436-4419-BF9B-692EAD0E934A}"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304559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3583359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4216372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1948789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2008569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4011594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48227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291691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225904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8BF0-1436-4419-BF9B-692EAD0E934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345027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E8BF0-1436-4419-BF9B-692EAD0E934A}"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14981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E8BF0-1436-4419-BF9B-692EAD0E934A}"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165704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E8BF0-1436-4419-BF9B-692EAD0E934A}"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177930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E8BF0-1436-4419-BF9B-692EAD0E934A}"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386617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E8BF0-1436-4419-BF9B-692EAD0E934A}"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192468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E8BF0-1436-4419-BF9B-692EAD0E934A}"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ED52-459F-47D4-BCF4-663002E4BF89}" type="slidenum">
              <a:rPr lang="en-US" smtClean="0"/>
              <a:t>‹#›</a:t>
            </a:fld>
            <a:endParaRPr lang="en-US"/>
          </a:p>
        </p:txBody>
      </p:sp>
    </p:spTree>
    <p:extLst>
      <p:ext uri="{BB962C8B-B14F-4D97-AF65-F5344CB8AC3E}">
        <p14:creationId xmlns:p14="http://schemas.microsoft.com/office/powerpoint/2010/main" val="142175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CE8BF0-1436-4419-BF9B-692EAD0E934A}" type="datetimeFigureOut">
              <a:rPr lang="en-US" smtClean="0"/>
              <a:t>12/16/2020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BCED52-459F-47D4-BCF4-663002E4BF89}" type="slidenum">
              <a:rPr lang="en-US" smtClean="0"/>
              <a:t>‹#›</a:t>
            </a:fld>
            <a:endParaRPr lang="en-US"/>
          </a:p>
        </p:txBody>
      </p:sp>
    </p:spTree>
    <p:extLst>
      <p:ext uri="{BB962C8B-B14F-4D97-AF65-F5344CB8AC3E}">
        <p14:creationId xmlns:p14="http://schemas.microsoft.com/office/powerpoint/2010/main" val="384645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76CE-0EFF-42E4-A4F8-1F78D1DD38B9}"/>
              </a:ext>
            </a:extLst>
          </p:cNvPr>
          <p:cNvSpPr>
            <a:spLocks noGrp="1"/>
          </p:cNvSpPr>
          <p:nvPr>
            <p:ph type="ctrTitle"/>
          </p:nvPr>
        </p:nvSpPr>
        <p:spPr>
          <a:xfrm>
            <a:off x="1524000" y="683581"/>
            <a:ext cx="9144000" cy="2826382"/>
          </a:xfrm>
        </p:spPr>
        <p:txBody>
          <a:bodyPr>
            <a:normAutofit fontScale="90000"/>
          </a:bodyPr>
          <a:lstStyle/>
          <a:p>
            <a:pPr marL="0" marR="0">
              <a:spcBef>
                <a:spcPts val="0"/>
              </a:spcBef>
              <a:spcAft>
                <a:spcPts val="0"/>
              </a:spcAft>
            </a:pP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t>Classifying Customer Subscription </a:t>
            </a: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t>Based on </a:t>
            </a:r>
            <a:b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r>
              <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t>Demographical &amp; Marketing Data</a:t>
            </a:r>
            <a:b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16283D2-3933-498F-BC2A-0F6C26F7078F}"/>
              </a:ext>
            </a:extLst>
          </p:cNvPr>
          <p:cNvSpPr>
            <a:spLocks noGrp="1"/>
          </p:cNvSpPr>
          <p:nvPr>
            <p:ph type="subTitle" idx="1"/>
          </p:nvPr>
        </p:nvSpPr>
        <p:spPr/>
        <p:txBody>
          <a:bodyPr>
            <a:normAutofit fontScale="85000" lnSpcReduction="20000"/>
          </a:bodyPr>
          <a:lstStyle/>
          <a:p>
            <a:r>
              <a:rPr lang="en-US" dirty="0"/>
              <a:t>Presented by : Meher Adheeth Hundi </a:t>
            </a:r>
          </a:p>
          <a:p>
            <a:r>
              <a:rPr lang="en-US" dirty="0"/>
              <a:t>UMID: 36920130</a:t>
            </a:r>
          </a:p>
          <a:p>
            <a:r>
              <a:rPr lang="en-US" dirty="0"/>
              <a:t>Graduate Student – Data Science </a:t>
            </a:r>
          </a:p>
          <a:p>
            <a:r>
              <a:rPr lang="en-US" dirty="0"/>
              <a:t>College of Engineering &amp; Computer Sciences</a:t>
            </a:r>
          </a:p>
        </p:txBody>
      </p:sp>
    </p:spTree>
    <p:extLst>
      <p:ext uri="{BB962C8B-B14F-4D97-AF65-F5344CB8AC3E}">
        <p14:creationId xmlns:p14="http://schemas.microsoft.com/office/powerpoint/2010/main" val="2197507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BD31-F0A3-4D86-A134-9665CFE17541}"/>
              </a:ext>
            </a:extLst>
          </p:cNvPr>
          <p:cNvSpPr>
            <a:spLocks noGrp="1"/>
          </p:cNvSpPr>
          <p:nvPr>
            <p:ph type="title"/>
          </p:nvPr>
        </p:nvSpPr>
        <p:spPr>
          <a:xfrm>
            <a:off x="1375453" y="184558"/>
            <a:ext cx="10018713" cy="1752599"/>
          </a:xfrm>
        </p:spPr>
        <p:txBody>
          <a:bodyPr/>
          <a:lstStyle/>
          <a:p>
            <a:r>
              <a:rPr lang="en-US" dirty="0"/>
              <a:t>Model Selection</a:t>
            </a:r>
          </a:p>
        </p:txBody>
      </p:sp>
      <p:sp>
        <p:nvSpPr>
          <p:cNvPr id="3" name="Content Placeholder 2">
            <a:extLst>
              <a:ext uri="{FF2B5EF4-FFF2-40B4-BE49-F238E27FC236}">
                <a16:creationId xmlns:a16="http://schemas.microsoft.com/office/drawing/2014/main" id="{92E97560-2CC5-4458-88E8-FAE71FC993D3}"/>
              </a:ext>
            </a:extLst>
          </p:cNvPr>
          <p:cNvSpPr>
            <a:spLocks noGrp="1"/>
          </p:cNvSpPr>
          <p:nvPr>
            <p:ph idx="1"/>
          </p:nvPr>
        </p:nvSpPr>
        <p:spPr>
          <a:xfrm>
            <a:off x="1266597" y="1632359"/>
            <a:ext cx="3401195" cy="4158841"/>
          </a:xfrm>
        </p:spPr>
        <p:txBody>
          <a:bodyPr>
            <a:normAutofit fontScale="77500" lnSpcReduction="20000"/>
          </a:bodyPr>
          <a:lstStyle/>
          <a:p>
            <a:r>
              <a:rPr lang="en-US" dirty="0"/>
              <a:t>Wide variety classifiers are trained with 60% training &amp; 20% validation data</a:t>
            </a:r>
          </a:p>
          <a:p>
            <a:r>
              <a:rPr lang="en-US" dirty="0"/>
              <a:t>The performance of the models are measured by Precision &amp; F1-Score</a:t>
            </a:r>
          </a:p>
          <a:p>
            <a:r>
              <a:rPr lang="en-US" dirty="0"/>
              <a:t>The classifiers are trained randomly for 5 times, making sure the classification is not at random.</a:t>
            </a:r>
          </a:p>
          <a:p>
            <a:r>
              <a:rPr lang="en-US" dirty="0"/>
              <a:t>Gradient Boosting is selected because of consistent performance with Validation dataset</a:t>
            </a:r>
          </a:p>
        </p:txBody>
      </p:sp>
      <p:pic>
        <p:nvPicPr>
          <p:cNvPr id="4" name="Picture 3">
            <a:extLst>
              <a:ext uri="{FF2B5EF4-FFF2-40B4-BE49-F238E27FC236}">
                <a16:creationId xmlns:a16="http://schemas.microsoft.com/office/drawing/2014/main" id="{387A1B02-D2D8-4D99-AECB-3A5E2EAF66CC}"/>
              </a:ext>
            </a:extLst>
          </p:cNvPr>
          <p:cNvPicPr/>
          <p:nvPr/>
        </p:nvPicPr>
        <p:blipFill>
          <a:blip r:embed="rId3"/>
          <a:stretch>
            <a:fillRect/>
          </a:stretch>
        </p:blipFill>
        <p:spPr>
          <a:xfrm>
            <a:off x="4776649" y="1632359"/>
            <a:ext cx="6726373" cy="2242956"/>
          </a:xfrm>
          <a:prstGeom prst="rect">
            <a:avLst/>
          </a:prstGeom>
        </p:spPr>
      </p:pic>
      <p:pic>
        <p:nvPicPr>
          <p:cNvPr id="5" name="Picture 4">
            <a:extLst>
              <a:ext uri="{FF2B5EF4-FFF2-40B4-BE49-F238E27FC236}">
                <a16:creationId xmlns:a16="http://schemas.microsoft.com/office/drawing/2014/main" id="{2E01F950-B6D1-4A64-8634-BDA7C8B9539A}"/>
              </a:ext>
            </a:extLst>
          </p:cNvPr>
          <p:cNvPicPr>
            <a:picLocks noChangeAspect="1"/>
          </p:cNvPicPr>
          <p:nvPr/>
        </p:nvPicPr>
        <p:blipFill>
          <a:blip r:embed="rId4"/>
          <a:stretch>
            <a:fillRect/>
          </a:stretch>
        </p:blipFill>
        <p:spPr>
          <a:xfrm>
            <a:off x="4776649" y="3951515"/>
            <a:ext cx="6726373" cy="2612571"/>
          </a:xfrm>
          <a:prstGeom prst="rect">
            <a:avLst/>
          </a:prstGeom>
        </p:spPr>
      </p:pic>
    </p:spTree>
    <p:extLst>
      <p:ext uri="{BB962C8B-B14F-4D97-AF65-F5344CB8AC3E}">
        <p14:creationId xmlns:p14="http://schemas.microsoft.com/office/powerpoint/2010/main" val="291637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1297-C5A6-4C55-B666-85DAF85E9FBD}"/>
              </a:ext>
            </a:extLst>
          </p:cNvPr>
          <p:cNvSpPr>
            <a:spLocks noGrp="1"/>
          </p:cNvSpPr>
          <p:nvPr>
            <p:ph type="title"/>
          </p:nvPr>
        </p:nvSpPr>
        <p:spPr>
          <a:xfrm>
            <a:off x="1484311" y="0"/>
            <a:ext cx="10018713" cy="1752599"/>
          </a:xfrm>
        </p:spPr>
        <p:txBody>
          <a:bodyPr/>
          <a:lstStyle/>
          <a:p>
            <a:r>
              <a:rPr lang="en-US" dirty="0"/>
              <a:t>Model Tuning</a:t>
            </a:r>
          </a:p>
        </p:txBody>
      </p:sp>
      <p:sp>
        <p:nvSpPr>
          <p:cNvPr id="3" name="Content Placeholder 2">
            <a:extLst>
              <a:ext uri="{FF2B5EF4-FFF2-40B4-BE49-F238E27FC236}">
                <a16:creationId xmlns:a16="http://schemas.microsoft.com/office/drawing/2014/main" id="{710A96D3-B83E-4697-BC62-42C3EAD1C9D3}"/>
              </a:ext>
            </a:extLst>
          </p:cNvPr>
          <p:cNvSpPr>
            <a:spLocks noGrp="1"/>
          </p:cNvSpPr>
          <p:nvPr>
            <p:ph idx="1"/>
          </p:nvPr>
        </p:nvSpPr>
        <p:spPr>
          <a:xfrm>
            <a:off x="1364567" y="1654627"/>
            <a:ext cx="4067403" cy="3124201"/>
          </a:xfrm>
        </p:spPr>
        <p:txBody>
          <a:bodyPr>
            <a:normAutofit fontScale="92500" lnSpcReduction="20000"/>
          </a:bodyPr>
          <a:lstStyle/>
          <a:p>
            <a:r>
              <a:rPr lang="en-US" dirty="0" err="1"/>
              <a:t>Max_depth</a:t>
            </a:r>
            <a:r>
              <a:rPr lang="en-US" dirty="0"/>
              <a:t>, </a:t>
            </a:r>
            <a:r>
              <a:rPr lang="en-US" dirty="0" err="1"/>
              <a:t>N_estimators</a:t>
            </a:r>
            <a:r>
              <a:rPr lang="en-US" dirty="0"/>
              <a:t> &amp; learning rate hyper-parameters have been chosen for tuning</a:t>
            </a:r>
          </a:p>
          <a:p>
            <a:r>
              <a:rPr lang="en-US" dirty="0"/>
              <a:t>Validation dataset is considered for decision making</a:t>
            </a:r>
          </a:p>
          <a:p>
            <a:r>
              <a:rPr lang="en-US" dirty="0" err="1"/>
              <a:t>Max_depts</a:t>
            </a:r>
            <a:r>
              <a:rPr lang="en-US" dirty="0"/>
              <a:t> of 3, </a:t>
            </a:r>
            <a:r>
              <a:rPr lang="en-US" dirty="0" err="1"/>
              <a:t>Extimators</a:t>
            </a:r>
            <a:r>
              <a:rPr lang="en-US" dirty="0"/>
              <a:t> 300 &amp; learning rate = 0.07 is chosen for optimum performance.</a:t>
            </a:r>
          </a:p>
        </p:txBody>
      </p:sp>
      <p:pic>
        <p:nvPicPr>
          <p:cNvPr id="4" name="Picture 3">
            <a:extLst>
              <a:ext uri="{FF2B5EF4-FFF2-40B4-BE49-F238E27FC236}">
                <a16:creationId xmlns:a16="http://schemas.microsoft.com/office/drawing/2014/main" id="{625FEF70-90AA-44D4-B65F-AFBD4A0CA24A}"/>
              </a:ext>
            </a:extLst>
          </p:cNvPr>
          <p:cNvPicPr>
            <a:picLocks noChangeAspect="1"/>
          </p:cNvPicPr>
          <p:nvPr/>
        </p:nvPicPr>
        <p:blipFill>
          <a:blip r:embed="rId3"/>
          <a:stretch>
            <a:fillRect/>
          </a:stretch>
        </p:blipFill>
        <p:spPr>
          <a:xfrm>
            <a:off x="7083922" y="1496369"/>
            <a:ext cx="3088889" cy="2341260"/>
          </a:xfrm>
          <a:prstGeom prst="rect">
            <a:avLst/>
          </a:prstGeom>
        </p:spPr>
      </p:pic>
      <p:pic>
        <p:nvPicPr>
          <p:cNvPr id="5" name="Picture 4">
            <a:extLst>
              <a:ext uri="{FF2B5EF4-FFF2-40B4-BE49-F238E27FC236}">
                <a16:creationId xmlns:a16="http://schemas.microsoft.com/office/drawing/2014/main" id="{997EBD2C-C4A9-450E-B571-D3AD2B10E266}"/>
              </a:ext>
            </a:extLst>
          </p:cNvPr>
          <p:cNvPicPr>
            <a:picLocks noChangeAspect="1"/>
          </p:cNvPicPr>
          <p:nvPr/>
        </p:nvPicPr>
        <p:blipFill>
          <a:blip r:embed="rId4"/>
          <a:stretch>
            <a:fillRect/>
          </a:stretch>
        </p:blipFill>
        <p:spPr>
          <a:xfrm>
            <a:off x="5251292" y="4015997"/>
            <a:ext cx="3235561" cy="2341260"/>
          </a:xfrm>
          <a:prstGeom prst="rect">
            <a:avLst/>
          </a:prstGeom>
        </p:spPr>
      </p:pic>
      <p:pic>
        <p:nvPicPr>
          <p:cNvPr id="6" name="Picture 5">
            <a:extLst>
              <a:ext uri="{FF2B5EF4-FFF2-40B4-BE49-F238E27FC236}">
                <a16:creationId xmlns:a16="http://schemas.microsoft.com/office/drawing/2014/main" id="{4A05AE23-9C63-43A7-BE38-99000EEC9A4B}"/>
              </a:ext>
            </a:extLst>
          </p:cNvPr>
          <p:cNvPicPr>
            <a:picLocks noChangeAspect="1"/>
          </p:cNvPicPr>
          <p:nvPr/>
        </p:nvPicPr>
        <p:blipFill>
          <a:blip r:embed="rId4"/>
          <a:stretch>
            <a:fillRect/>
          </a:stretch>
        </p:blipFill>
        <p:spPr>
          <a:xfrm>
            <a:off x="8807743" y="4015998"/>
            <a:ext cx="3235559" cy="2341259"/>
          </a:xfrm>
          <a:prstGeom prst="rect">
            <a:avLst/>
          </a:prstGeom>
        </p:spPr>
      </p:pic>
    </p:spTree>
    <p:extLst>
      <p:ext uri="{BB962C8B-B14F-4D97-AF65-F5344CB8AC3E}">
        <p14:creationId xmlns:p14="http://schemas.microsoft.com/office/powerpoint/2010/main" val="90785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6295-DE89-44EB-939C-866647463749}"/>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C5A7DD0F-53D6-4F7D-84CA-B9E8BFE64B40}"/>
              </a:ext>
            </a:extLst>
          </p:cNvPr>
          <p:cNvSpPr>
            <a:spLocks noGrp="1"/>
          </p:cNvSpPr>
          <p:nvPr>
            <p:ph idx="1"/>
          </p:nvPr>
        </p:nvSpPr>
        <p:spPr>
          <a:xfrm>
            <a:off x="1484310" y="2666999"/>
            <a:ext cx="4709661" cy="3124201"/>
          </a:xfrm>
        </p:spPr>
        <p:txBody>
          <a:bodyPr>
            <a:normAutofit fontScale="92500" lnSpcReduction="10000"/>
          </a:bodyPr>
          <a:lstStyle/>
          <a:p>
            <a:r>
              <a:rPr lang="en-US" dirty="0"/>
              <a:t>Precision &amp; F1-scores are pretty low at 67% &amp; 51%</a:t>
            </a:r>
          </a:p>
          <a:p>
            <a:r>
              <a:rPr lang="en-US" dirty="0"/>
              <a:t>But, they performed well than other models</a:t>
            </a:r>
          </a:p>
          <a:p>
            <a:r>
              <a:rPr lang="en-US" dirty="0"/>
              <a:t>This might be due to Data Imbalance</a:t>
            </a:r>
          </a:p>
          <a:p>
            <a:r>
              <a:rPr lang="en-US" dirty="0"/>
              <a:t>More Deeper models can be implemented for better understanding</a:t>
            </a:r>
          </a:p>
        </p:txBody>
      </p:sp>
      <p:pic>
        <p:nvPicPr>
          <p:cNvPr id="4" name="Picture 3">
            <a:extLst>
              <a:ext uri="{FF2B5EF4-FFF2-40B4-BE49-F238E27FC236}">
                <a16:creationId xmlns:a16="http://schemas.microsoft.com/office/drawing/2014/main" id="{8C6D3876-EFD8-45DC-B80F-B9FE5FB01F6A}"/>
              </a:ext>
            </a:extLst>
          </p:cNvPr>
          <p:cNvPicPr/>
          <p:nvPr/>
        </p:nvPicPr>
        <p:blipFill>
          <a:blip r:embed="rId3"/>
          <a:stretch>
            <a:fillRect/>
          </a:stretch>
        </p:blipFill>
        <p:spPr>
          <a:xfrm>
            <a:off x="6869883" y="2519770"/>
            <a:ext cx="4709661" cy="2814229"/>
          </a:xfrm>
          <a:prstGeom prst="rect">
            <a:avLst/>
          </a:prstGeom>
        </p:spPr>
      </p:pic>
    </p:spTree>
    <p:extLst>
      <p:ext uri="{BB962C8B-B14F-4D97-AF65-F5344CB8AC3E}">
        <p14:creationId xmlns:p14="http://schemas.microsoft.com/office/powerpoint/2010/main" val="400526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A43D-7A21-4046-B5BF-73BB954DB127}"/>
              </a:ext>
            </a:extLst>
          </p:cNvPr>
          <p:cNvSpPr>
            <a:spLocks noGrp="1"/>
          </p:cNvSpPr>
          <p:nvPr>
            <p:ph type="title"/>
          </p:nvPr>
        </p:nvSpPr>
        <p:spPr>
          <a:xfrm>
            <a:off x="1484309" y="190500"/>
            <a:ext cx="10018713" cy="1752599"/>
          </a:xfrm>
        </p:spPr>
        <p:txBody>
          <a:bodyPr/>
          <a:lstStyle/>
          <a:p>
            <a:r>
              <a:rPr lang="en-US" dirty="0"/>
              <a:t>Sampling Data</a:t>
            </a:r>
          </a:p>
        </p:txBody>
      </p:sp>
      <p:sp>
        <p:nvSpPr>
          <p:cNvPr id="3" name="Content Placeholder 2">
            <a:extLst>
              <a:ext uri="{FF2B5EF4-FFF2-40B4-BE49-F238E27FC236}">
                <a16:creationId xmlns:a16="http://schemas.microsoft.com/office/drawing/2014/main" id="{2EF0655D-0091-433E-A42F-B47AEC2CF678}"/>
              </a:ext>
            </a:extLst>
          </p:cNvPr>
          <p:cNvSpPr>
            <a:spLocks noGrp="1"/>
          </p:cNvSpPr>
          <p:nvPr>
            <p:ph idx="1"/>
          </p:nvPr>
        </p:nvSpPr>
        <p:spPr>
          <a:xfrm>
            <a:off x="1484308" y="1422862"/>
            <a:ext cx="4057803" cy="3124201"/>
          </a:xfrm>
        </p:spPr>
        <p:txBody>
          <a:bodyPr>
            <a:normAutofit/>
          </a:bodyPr>
          <a:lstStyle/>
          <a:p>
            <a:r>
              <a:rPr lang="en-US" sz="1600" dirty="0"/>
              <a:t>Over &amp; Under sampling of data to check the robustness of feature importance</a:t>
            </a:r>
          </a:p>
          <a:p>
            <a:r>
              <a:rPr lang="en-US" sz="1600" dirty="0"/>
              <a:t>Top 5, from the original data model, duration ; </a:t>
            </a:r>
            <a:r>
              <a:rPr lang="en-US" sz="1600" dirty="0" err="1"/>
              <a:t>poutcome_success</a:t>
            </a:r>
            <a:r>
              <a:rPr lang="en-US" sz="1600" dirty="0"/>
              <a:t> &amp; </a:t>
            </a:r>
            <a:r>
              <a:rPr lang="en-US" sz="1600" dirty="0" err="1"/>
              <a:t>pdays</a:t>
            </a:r>
            <a:r>
              <a:rPr lang="en-US" sz="1600" dirty="0"/>
              <a:t> are same for all the models</a:t>
            </a:r>
          </a:p>
          <a:p>
            <a:r>
              <a:rPr lang="en-US" sz="1600" dirty="0"/>
              <a:t>Hence, the model is performing well &amp; these can be considered as the important features for describing a potential customer.</a:t>
            </a:r>
          </a:p>
        </p:txBody>
      </p:sp>
      <p:pic>
        <p:nvPicPr>
          <p:cNvPr id="5" name="Picture 4">
            <a:extLst>
              <a:ext uri="{FF2B5EF4-FFF2-40B4-BE49-F238E27FC236}">
                <a16:creationId xmlns:a16="http://schemas.microsoft.com/office/drawing/2014/main" id="{B3225759-0BE5-4DE2-8C70-6E2F75957B8F}"/>
              </a:ext>
            </a:extLst>
          </p:cNvPr>
          <p:cNvPicPr>
            <a:picLocks noChangeAspect="1"/>
          </p:cNvPicPr>
          <p:nvPr/>
        </p:nvPicPr>
        <p:blipFill>
          <a:blip r:embed="rId2"/>
          <a:stretch>
            <a:fillRect/>
          </a:stretch>
        </p:blipFill>
        <p:spPr>
          <a:xfrm>
            <a:off x="5658000" y="1450180"/>
            <a:ext cx="4069746" cy="2433638"/>
          </a:xfrm>
          <a:prstGeom prst="rect">
            <a:avLst/>
          </a:prstGeom>
        </p:spPr>
      </p:pic>
      <p:pic>
        <p:nvPicPr>
          <p:cNvPr id="7" name="Picture 6">
            <a:extLst>
              <a:ext uri="{FF2B5EF4-FFF2-40B4-BE49-F238E27FC236}">
                <a16:creationId xmlns:a16="http://schemas.microsoft.com/office/drawing/2014/main" id="{3DD9B6CC-BDA8-49F8-AB42-CB4E79821A0E}"/>
              </a:ext>
            </a:extLst>
          </p:cNvPr>
          <p:cNvPicPr>
            <a:picLocks noChangeAspect="1"/>
          </p:cNvPicPr>
          <p:nvPr/>
        </p:nvPicPr>
        <p:blipFill>
          <a:blip r:embed="rId3"/>
          <a:stretch>
            <a:fillRect/>
          </a:stretch>
        </p:blipFill>
        <p:spPr>
          <a:xfrm>
            <a:off x="3775753" y="4059485"/>
            <a:ext cx="4163786" cy="2467862"/>
          </a:xfrm>
          <a:prstGeom prst="rect">
            <a:avLst/>
          </a:prstGeom>
        </p:spPr>
      </p:pic>
      <p:pic>
        <p:nvPicPr>
          <p:cNvPr id="9" name="Picture 8">
            <a:extLst>
              <a:ext uri="{FF2B5EF4-FFF2-40B4-BE49-F238E27FC236}">
                <a16:creationId xmlns:a16="http://schemas.microsoft.com/office/drawing/2014/main" id="{199929DA-1A73-4D68-8042-E757E55DF030}"/>
              </a:ext>
            </a:extLst>
          </p:cNvPr>
          <p:cNvPicPr>
            <a:picLocks noChangeAspect="1"/>
          </p:cNvPicPr>
          <p:nvPr/>
        </p:nvPicPr>
        <p:blipFill>
          <a:blip r:embed="rId4"/>
          <a:stretch>
            <a:fillRect/>
          </a:stretch>
        </p:blipFill>
        <p:spPr>
          <a:xfrm>
            <a:off x="8055427" y="4059485"/>
            <a:ext cx="4069746" cy="2474687"/>
          </a:xfrm>
          <a:prstGeom prst="rect">
            <a:avLst/>
          </a:prstGeom>
        </p:spPr>
      </p:pic>
    </p:spTree>
    <p:extLst>
      <p:ext uri="{BB962C8B-B14F-4D97-AF65-F5344CB8AC3E}">
        <p14:creationId xmlns:p14="http://schemas.microsoft.com/office/powerpoint/2010/main" val="1612567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3346-1EA2-4F24-AD7C-71A576147A64}"/>
              </a:ext>
            </a:extLst>
          </p:cNvPr>
          <p:cNvSpPr>
            <a:spLocks noGrp="1"/>
          </p:cNvSpPr>
          <p:nvPr>
            <p:ph type="title"/>
          </p:nvPr>
        </p:nvSpPr>
        <p:spPr>
          <a:xfrm>
            <a:off x="1484310" y="190500"/>
            <a:ext cx="10018713" cy="1752599"/>
          </a:xfrm>
        </p:spPr>
        <p:txBody>
          <a:bodyPr/>
          <a:lstStyle/>
          <a:p>
            <a:r>
              <a:rPr lang="en-US" dirty="0"/>
              <a:t>Conclusion</a:t>
            </a:r>
          </a:p>
        </p:txBody>
      </p:sp>
      <p:sp>
        <p:nvSpPr>
          <p:cNvPr id="3" name="Content Placeholder 2">
            <a:extLst>
              <a:ext uri="{FF2B5EF4-FFF2-40B4-BE49-F238E27FC236}">
                <a16:creationId xmlns:a16="http://schemas.microsoft.com/office/drawing/2014/main" id="{2D89FB52-4F89-402A-AFE4-F3F627C5FCAF}"/>
              </a:ext>
            </a:extLst>
          </p:cNvPr>
          <p:cNvSpPr>
            <a:spLocks noGrp="1"/>
          </p:cNvSpPr>
          <p:nvPr>
            <p:ph idx="1"/>
          </p:nvPr>
        </p:nvSpPr>
        <p:spPr>
          <a:xfrm>
            <a:off x="1484310" y="1578430"/>
            <a:ext cx="10577061" cy="4474028"/>
          </a:xfrm>
        </p:spPr>
        <p:txBody>
          <a:bodyPr>
            <a:normAutofit fontScale="77500" lnSpcReduction="20000"/>
          </a:bodyPr>
          <a:lstStyle/>
          <a:p>
            <a:pPr marL="0" marR="0">
              <a:lnSpc>
                <a:spcPct val="200000"/>
              </a:lnSpc>
              <a:spcBef>
                <a:spcPts val="1200"/>
              </a:spcBef>
              <a:spcAft>
                <a:spcPts val="800"/>
              </a:spcAft>
            </a:pPr>
            <a:r>
              <a:rPr lang="en-US" dirty="0"/>
              <a:t>The Customer Demographics (Age, housing loan) do play an important role in identifying a potential customer</a:t>
            </a:r>
          </a:p>
          <a:p>
            <a:pPr marL="0" marR="0">
              <a:lnSpc>
                <a:spcPct val="200000"/>
              </a:lnSpc>
              <a:spcBef>
                <a:spcPts val="1200"/>
              </a:spcBef>
              <a:spcAft>
                <a:spcPts val="800"/>
              </a:spcAft>
            </a:pPr>
            <a:r>
              <a:rPr lang="en-US" dirty="0"/>
              <a:t>Previous campaign results are very crucial in deciding the target customer</a:t>
            </a:r>
          </a:p>
          <a:p>
            <a:pPr marL="0" marR="0">
              <a:lnSpc>
                <a:spcPct val="200000"/>
              </a:lnSpc>
              <a:spcBef>
                <a:spcPts val="1200"/>
              </a:spcBef>
              <a:spcAft>
                <a:spcPts val="800"/>
              </a:spcAft>
            </a:pPr>
            <a:r>
              <a:rPr lang="en-US" dirty="0"/>
              <a:t>The above claims are validated by over &amp; under sampling techniques and to make sure the feature importance are robust</a:t>
            </a:r>
          </a:p>
          <a:p>
            <a:pPr marL="0" marR="0">
              <a:lnSpc>
                <a:spcPct val="200000"/>
              </a:lnSpc>
              <a:spcBef>
                <a:spcPts val="1200"/>
              </a:spcBef>
              <a:spcAft>
                <a:spcPts val="800"/>
              </a:spcAft>
            </a:pPr>
            <a:r>
              <a:rPr lang="en-US" dirty="0"/>
              <a:t>Given these features and others, Gradient Boosting Classifier can classify the customer with 67% Precision &amp; 91% Accuracy – for now better than 3% baseline. But, can be improved.</a:t>
            </a:r>
          </a:p>
        </p:txBody>
      </p:sp>
    </p:spTree>
    <p:extLst>
      <p:ext uri="{BB962C8B-B14F-4D97-AF65-F5344CB8AC3E}">
        <p14:creationId xmlns:p14="http://schemas.microsoft.com/office/powerpoint/2010/main" val="353902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E8A4-3949-459B-B0C2-5DBB382F8CD4}"/>
              </a:ext>
            </a:extLst>
          </p:cNvPr>
          <p:cNvSpPr>
            <a:spLocks noGrp="1"/>
          </p:cNvSpPr>
          <p:nvPr>
            <p:ph type="ctrTitle"/>
          </p:nvPr>
        </p:nvSpPr>
        <p:spPr>
          <a:xfrm>
            <a:off x="1808689" y="1227668"/>
            <a:ext cx="8574622" cy="2616199"/>
          </a:xfrm>
        </p:spPr>
        <p:txBody>
          <a:bodyPr/>
          <a:lstStyle/>
          <a:p>
            <a:pPr algn="ctr"/>
            <a:r>
              <a:rPr lang="en-US" dirty="0"/>
              <a:t>THANK YOU</a:t>
            </a:r>
          </a:p>
        </p:txBody>
      </p:sp>
    </p:spTree>
    <p:extLst>
      <p:ext uri="{BB962C8B-B14F-4D97-AF65-F5344CB8AC3E}">
        <p14:creationId xmlns:p14="http://schemas.microsoft.com/office/powerpoint/2010/main" val="147139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7CA3275-77BA-4BFB-B361-4B5482285ABD}"/>
              </a:ext>
            </a:extLst>
          </p:cNvPr>
          <p:cNvSpPr>
            <a:spLocks noGrp="1"/>
          </p:cNvSpPr>
          <p:nvPr>
            <p:ph type="title"/>
          </p:nvPr>
        </p:nvSpPr>
        <p:spPr>
          <a:xfrm>
            <a:off x="1836013" y="1072609"/>
            <a:ext cx="3041557" cy="4522647"/>
          </a:xfrm>
          <a:effectLst/>
        </p:spPr>
        <p:txBody>
          <a:bodyPr anchor="ctr">
            <a:normAutofit/>
          </a:bodyPr>
          <a:lstStyle/>
          <a:p>
            <a:pPr algn="l"/>
            <a:r>
              <a:rPr lang="en-US" sz="3200" dirty="0">
                <a:solidFill>
                  <a:schemeClr val="tx2"/>
                </a:solidFill>
              </a:rPr>
              <a:t>Walk Through</a:t>
            </a:r>
          </a:p>
        </p:txBody>
      </p:sp>
      <p:graphicFrame>
        <p:nvGraphicFramePr>
          <p:cNvPr id="4" name="Content Placeholder 3">
            <a:extLst>
              <a:ext uri="{FF2B5EF4-FFF2-40B4-BE49-F238E27FC236}">
                <a16:creationId xmlns:a16="http://schemas.microsoft.com/office/drawing/2014/main" id="{96A2AED5-AFA7-4E13-8BBE-9E40AE593325}"/>
              </a:ext>
            </a:extLst>
          </p:cNvPr>
          <p:cNvGraphicFramePr>
            <a:graphicFrameLocks noGrp="1"/>
          </p:cNvGraphicFramePr>
          <p:nvPr>
            <p:ph idx="1"/>
            <p:extLst>
              <p:ext uri="{D42A27DB-BD31-4B8C-83A1-F6EECF244321}">
                <p14:modId xmlns:p14="http://schemas.microsoft.com/office/powerpoint/2010/main" val="154688287"/>
              </p:ext>
            </p:extLst>
          </p:nvPr>
        </p:nvGraphicFramePr>
        <p:xfrm>
          <a:off x="4186764" y="952538"/>
          <a:ext cx="8099692" cy="5365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581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5E38-A1EF-4E78-B487-637121BDE873}"/>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2247E78D-4651-4720-8A7D-D530AC6F4B7B}"/>
              </a:ext>
            </a:extLst>
          </p:cNvPr>
          <p:cNvSpPr>
            <a:spLocks noGrp="1"/>
          </p:cNvSpPr>
          <p:nvPr>
            <p:ph idx="1"/>
          </p:nvPr>
        </p:nvSpPr>
        <p:spPr/>
        <p:txBody>
          <a:bodyPr>
            <a:normAutofit fontScale="77500" lnSpcReduction="20000"/>
          </a:bodyPr>
          <a:lstStyle/>
          <a:p>
            <a:r>
              <a:rPr lang="en-US" dirty="0"/>
              <a:t>A Portuguese bank Marketing data from year 2008</a:t>
            </a:r>
          </a:p>
          <a:p>
            <a:r>
              <a:rPr lang="en-US" dirty="0"/>
              <a:t>Has, 16 variables &amp; 1 target variable</a:t>
            </a:r>
          </a:p>
          <a:p>
            <a:r>
              <a:rPr lang="en-US" dirty="0"/>
              <a:t>Overall – 45,000 rows</a:t>
            </a:r>
          </a:p>
          <a:p>
            <a:r>
              <a:rPr lang="en-US" dirty="0"/>
              <a:t>Imbalanced towards Negative (0) target values with 88%</a:t>
            </a:r>
          </a:p>
          <a:p>
            <a:r>
              <a:rPr lang="en-US" dirty="0"/>
              <a:t>Overall Feature generalization : </a:t>
            </a:r>
          </a:p>
          <a:p>
            <a:pPr lvl="1"/>
            <a:r>
              <a:rPr lang="en-US" dirty="0"/>
              <a:t>Bank Customers Demographics features (Age, Occupation, Marital, Education)</a:t>
            </a:r>
          </a:p>
          <a:p>
            <a:pPr lvl="1"/>
            <a:r>
              <a:rPr lang="en-US" dirty="0"/>
              <a:t>Customer Banking demographic features (balance, default credit, housing &amp; personal loan)</a:t>
            </a:r>
          </a:p>
          <a:p>
            <a:pPr lvl="1"/>
            <a:r>
              <a:rPr lang="en-US" dirty="0"/>
              <a:t>Previous Campaign features (contact, day, month, duration)</a:t>
            </a:r>
          </a:p>
          <a:p>
            <a:pPr lvl="1"/>
            <a:r>
              <a:rPr lang="en-US" dirty="0"/>
              <a:t>Current Campaign Features (campaign, </a:t>
            </a:r>
            <a:r>
              <a:rPr lang="en-US" dirty="0" err="1"/>
              <a:t>pdays</a:t>
            </a:r>
            <a:r>
              <a:rPr lang="en-US" dirty="0"/>
              <a:t>, </a:t>
            </a:r>
            <a:r>
              <a:rPr lang="en-US" dirty="0" err="1"/>
              <a:t>poutcome</a:t>
            </a:r>
            <a:r>
              <a:rPr lang="en-US" dirty="0"/>
              <a:t>, previous)</a:t>
            </a:r>
          </a:p>
        </p:txBody>
      </p:sp>
      <p:pic>
        <p:nvPicPr>
          <p:cNvPr id="5" name="Picture 4">
            <a:extLst>
              <a:ext uri="{FF2B5EF4-FFF2-40B4-BE49-F238E27FC236}">
                <a16:creationId xmlns:a16="http://schemas.microsoft.com/office/drawing/2014/main" id="{DB7FDBFF-F104-445A-851D-C2FB7B39506A}"/>
              </a:ext>
            </a:extLst>
          </p:cNvPr>
          <p:cNvPicPr>
            <a:picLocks noChangeAspect="1"/>
          </p:cNvPicPr>
          <p:nvPr/>
        </p:nvPicPr>
        <p:blipFill>
          <a:blip r:embed="rId3"/>
          <a:stretch>
            <a:fillRect/>
          </a:stretch>
        </p:blipFill>
        <p:spPr>
          <a:xfrm>
            <a:off x="8352386" y="2279685"/>
            <a:ext cx="3150637" cy="1949414"/>
          </a:xfrm>
          <a:prstGeom prst="rect">
            <a:avLst/>
          </a:prstGeom>
        </p:spPr>
      </p:pic>
    </p:spTree>
    <p:extLst>
      <p:ext uri="{BB962C8B-B14F-4D97-AF65-F5344CB8AC3E}">
        <p14:creationId xmlns:p14="http://schemas.microsoft.com/office/powerpoint/2010/main" val="221530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7AEE-6296-4CF7-B0B0-66DE0C866ADF}"/>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901A5E5-C80E-4712-AA11-7CB734289433}"/>
              </a:ext>
            </a:extLst>
          </p:cNvPr>
          <p:cNvSpPr>
            <a:spLocks noGrp="1"/>
          </p:cNvSpPr>
          <p:nvPr>
            <p:ph idx="1"/>
          </p:nvPr>
        </p:nvSpPr>
        <p:spPr>
          <a:xfrm>
            <a:off x="1571396" y="2264227"/>
            <a:ext cx="10018713" cy="3124201"/>
          </a:xfrm>
        </p:spPr>
        <p:txBody>
          <a:bodyPr/>
          <a:lstStyle/>
          <a:p>
            <a:pP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major factors effecting the customer subscribing to the term deposit campaign?</a:t>
            </a:r>
          </a:p>
          <a:p>
            <a:pP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important are demographics features in predicting the deposit campaign?</a:t>
            </a:r>
          </a:p>
          <a:p>
            <a:pP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does previous marketing campaign influence the future marketing campaigns?</a:t>
            </a:r>
          </a:p>
          <a:p>
            <a:pP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does Monthly campaigns effect the subscription ability ? / What are the best periods to conduct the campaigns if any ?</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does loans effect the subscription for a term deposit ?</a:t>
            </a:r>
          </a:p>
        </p:txBody>
      </p:sp>
    </p:spTree>
    <p:extLst>
      <p:ext uri="{BB962C8B-B14F-4D97-AF65-F5344CB8AC3E}">
        <p14:creationId xmlns:p14="http://schemas.microsoft.com/office/powerpoint/2010/main" val="422607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6DAA-389D-4691-830C-6A0CBC777114}"/>
              </a:ext>
            </a:extLst>
          </p:cNvPr>
          <p:cNvSpPr>
            <a:spLocks noGrp="1"/>
          </p:cNvSpPr>
          <p:nvPr>
            <p:ph type="title"/>
          </p:nvPr>
        </p:nvSpPr>
        <p:spPr/>
        <p:txBody>
          <a:bodyPr>
            <a:normAutofit/>
          </a:bodyPr>
          <a:lstStyle/>
          <a:p>
            <a:r>
              <a:rPr lang="en-US" sz="3600" dirty="0"/>
              <a:t>Exploratory Data Analysis : Demographical Features </a:t>
            </a:r>
          </a:p>
        </p:txBody>
      </p:sp>
      <p:sp>
        <p:nvSpPr>
          <p:cNvPr id="3" name="Content Placeholder 2">
            <a:extLst>
              <a:ext uri="{FF2B5EF4-FFF2-40B4-BE49-F238E27FC236}">
                <a16:creationId xmlns:a16="http://schemas.microsoft.com/office/drawing/2014/main" id="{D1D5D02E-5F2C-4483-9BDD-F88BFA903210}"/>
              </a:ext>
            </a:extLst>
          </p:cNvPr>
          <p:cNvSpPr>
            <a:spLocks noGrp="1"/>
          </p:cNvSpPr>
          <p:nvPr>
            <p:ph idx="1"/>
          </p:nvPr>
        </p:nvSpPr>
        <p:spPr>
          <a:xfrm>
            <a:off x="1039812" y="2090684"/>
            <a:ext cx="2770190" cy="3124201"/>
          </a:xfrm>
        </p:spPr>
        <p:txBody>
          <a:bodyPr>
            <a:normAutofit/>
          </a:bodyPr>
          <a:lstStyle/>
          <a:p>
            <a:r>
              <a:rPr lang="en-US" sz="1600" dirty="0"/>
              <a:t>Most of the customers are in the range 30-40 years</a:t>
            </a:r>
          </a:p>
          <a:p>
            <a:r>
              <a:rPr lang="en-US" sz="1600" dirty="0"/>
              <a:t>More number of clients are Married</a:t>
            </a:r>
          </a:p>
          <a:p>
            <a:r>
              <a:rPr lang="en-US" sz="1600" dirty="0"/>
              <a:t>Client occupation demographics is  very broad</a:t>
            </a:r>
          </a:p>
          <a:p>
            <a:r>
              <a:rPr lang="en-US" sz="1600" dirty="0"/>
              <a:t>Most of the clients are well educated</a:t>
            </a:r>
          </a:p>
          <a:p>
            <a:endParaRPr lang="en-US" sz="1600" dirty="0"/>
          </a:p>
        </p:txBody>
      </p:sp>
      <p:pic>
        <p:nvPicPr>
          <p:cNvPr id="5" name="Picture 4">
            <a:extLst>
              <a:ext uri="{FF2B5EF4-FFF2-40B4-BE49-F238E27FC236}">
                <a16:creationId xmlns:a16="http://schemas.microsoft.com/office/drawing/2014/main" id="{D6DC0D09-81AB-4A39-89D6-A87196E0D057}"/>
              </a:ext>
            </a:extLst>
          </p:cNvPr>
          <p:cNvPicPr>
            <a:picLocks noChangeAspect="1"/>
          </p:cNvPicPr>
          <p:nvPr/>
        </p:nvPicPr>
        <p:blipFill>
          <a:blip r:embed="rId3"/>
          <a:stretch>
            <a:fillRect/>
          </a:stretch>
        </p:blipFill>
        <p:spPr>
          <a:xfrm>
            <a:off x="4557713" y="2090684"/>
            <a:ext cx="3659187" cy="2294744"/>
          </a:xfrm>
          <a:prstGeom prst="rect">
            <a:avLst/>
          </a:prstGeom>
        </p:spPr>
      </p:pic>
      <p:pic>
        <p:nvPicPr>
          <p:cNvPr id="7" name="Picture 6">
            <a:extLst>
              <a:ext uri="{FF2B5EF4-FFF2-40B4-BE49-F238E27FC236}">
                <a16:creationId xmlns:a16="http://schemas.microsoft.com/office/drawing/2014/main" id="{B54526B2-3A21-4A8A-832F-33803D8F7CFC}"/>
              </a:ext>
            </a:extLst>
          </p:cNvPr>
          <p:cNvPicPr>
            <a:picLocks noChangeAspect="1"/>
          </p:cNvPicPr>
          <p:nvPr/>
        </p:nvPicPr>
        <p:blipFill>
          <a:blip r:embed="rId4"/>
          <a:stretch>
            <a:fillRect/>
          </a:stretch>
        </p:blipFill>
        <p:spPr>
          <a:xfrm>
            <a:off x="3473450" y="4548456"/>
            <a:ext cx="5638752" cy="2055985"/>
          </a:xfrm>
          <a:prstGeom prst="rect">
            <a:avLst/>
          </a:prstGeom>
        </p:spPr>
      </p:pic>
      <p:pic>
        <p:nvPicPr>
          <p:cNvPr id="9" name="Picture 8">
            <a:extLst>
              <a:ext uri="{FF2B5EF4-FFF2-40B4-BE49-F238E27FC236}">
                <a16:creationId xmlns:a16="http://schemas.microsoft.com/office/drawing/2014/main" id="{D8F800E4-52C2-4C9D-B9D7-5825395FD90D}"/>
              </a:ext>
            </a:extLst>
          </p:cNvPr>
          <p:cNvPicPr>
            <a:picLocks noChangeAspect="1"/>
          </p:cNvPicPr>
          <p:nvPr/>
        </p:nvPicPr>
        <p:blipFill>
          <a:blip r:embed="rId5"/>
          <a:stretch>
            <a:fillRect/>
          </a:stretch>
        </p:blipFill>
        <p:spPr>
          <a:xfrm>
            <a:off x="8547710" y="2175615"/>
            <a:ext cx="3399813" cy="2124883"/>
          </a:xfrm>
          <a:prstGeom prst="rect">
            <a:avLst/>
          </a:prstGeom>
        </p:spPr>
      </p:pic>
      <p:pic>
        <p:nvPicPr>
          <p:cNvPr id="11" name="Picture 10">
            <a:extLst>
              <a:ext uri="{FF2B5EF4-FFF2-40B4-BE49-F238E27FC236}">
                <a16:creationId xmlns:a16="http://schemas.microsoft.com/office/drawing/2014/main" id="{BB91EDB4-E5AB-4EDB-8A6C-821554038DCA}"/>
              </a:ext>
            </a:extLst>
          </p:cNvPr>
          <p:cNvPicPr>
            <a:picLocks noChangeAspect="1"/>
          </p:cNvPicPr>
          <p:nvPr/>
        </p:nvPicPr>
        <p:blipFill>
          <a:blip r:embed="rId6"/>
          <a:stretch>
            <a:fillRect/>
          </a:stretch>
        </p:blipFill>
        <p:spPr>
          <a:xfrm>
            <a:off x="9192770" y="4785685"/>
            <a:ext cx="2754753" cy="1628256"/>
          </a:xfrm>
          <a:prstGeom prst="rect">
            <a:avLst/>
          </a:prstGeom>
        </p:spPr>
      </p:pic>
    </p:spTree>
    <p:extLst>
      <p:ext uri="{BB962C8B-B14F-4D97-AF65-F5344CB8AC3E}">
        <p14:creationId xmlns:p14="http://schemas.microsoft.com/office/powerpoint/2010/main" val="79717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0EC2-8604-4791-8A75-4D6A0D865EAE}"/>
              </a:ext>
            </a:extLst>
          </p:cNvPr>
          <p:cNvSpPr>
            <a:spLocks noGrp="1"/>
          </p:cNvSpPr>
          <p:nvPr>
            <p:ph type="title"/>
          </p:nvPr>
        </p:nvSpPr>
        <p:spPr>
          <a:xfrm>
            <a:off x="1484311" y="413657"/>
            <a:ext cx="10018713" cy="1752599"/>
          </a:xfrm>
        </p:spPr>
        <p:txBody>
          <a:bodyPr>
            <a:normAutofit/>
          </a:bodyPr>
          <a:lstStyle/>
          <a:p>
            <a:r>
              <a:rPr lang="en-US" sz="3200" dirty="0"/>
              <a:t>Exploratory Data Analysis : Customer Banking Demographical Features </a:t>
            </a:r>
          </a:p>
        </p:txBody>
      </p:sp>
      <p:sp>
        <p:nvSpPr>
          <p:cNvPr id="3" name="Content Placeholder 2">
            <a:extLst>
              <a:ext uri="{FF2B5EF4-FFF2-40B4-BE49-F238E27FC236}">
                <a16:creationId xmlns:a16="http://schemas.microsoft.com/office/drawing/2014/main" id="{0AD03DDA-1F3A-48E5-B44A-4FC70EA14687}"/>
              </a:ext>
            </a:extLst>
          </p:cNvPr>
          <p:cNvSpPr>
            <a:spLocks noGrp="1"/>
          </p:cNvSpPr>
          <p:nvPr>
            <p:ph idx="1"/>
          </p:nvPr>
        </p:nvSpPr>
        <p:spPr>
          <a:xfrm>
            <a:off x="1132113" y="2242457"/>
            <a:ext cx="2810453" cy="3124201"/>
          </a:xfrm>
        </p:spPr>
        <p:txBody>
          <a:bodyPr>
            <a:normAutofit/>
          </a:bodyPr>
          <a:lstStyle/>
          <a:p>
            <a:r>
              <a:rPr lang="en-US" sz="1800" dirty="0"/>
              <a:t>High Non defaulter rates &amp; so the retained customers</a:t>
            </a:r>
          </a:p>
          <a:p>
            <a:r>
              <a:rPr lang="en-US" sz="1800" dirty="0"/>
              <a:t>Mostly, Annual balance is concentrated at same point for both retained &amp; Non retained</a:t>
            </a:r>
          </a:p>
          <a:p>
            <a:r>
              <a:rPr lang="en-US" sz="1800" dirty="0"/>
              <a:t>People with no loans tend to accept the marketing campaigns</a:t>
            </a:r>
          </a:p>
        </p:txBody>
      </p:sp>
      <p:pic>
        <p:nvPicPr>
          <p:cNvPr id="5" name="Picture 4">
            <a:extLst>
              <a:ext uri="{FF2B5EF4-FFF2-40B4-BE49-F238E27FC236}">
                <a16:creationId xmlns:a16="http://schemas.microsoft.com/office/drawing/2014/main" id="{13281623-B9C1-4A99-B118-ED34E75B8F72}"/>
              </a:ext>
            </a:extLst>
          </p:cNvPr>
          <p:cNvPicPr>
            <a:picLocks noChangeAspect="1"/>
          </p:cNvPicPr>
          <p:nvPr/>
        </p:nvPicPr>
        <p:blipFill>
          <a:blip r:embed="rId3"/>
          <a:stretch>
            <a:fillRect/>
          </a:stretch>
        </p:blipFill>
        <p:spPr>
          <a:xfrm>
            <a:off x="4088038" y="1948543"/>
            <a:ext cx="3488419" cy="2052730"/>
          </a:xfrm>
          <a:prstGeom prst="rect">
            <a:avLst/>
          </a:prstGeom>
        </p:spPr>
      </p:pic>
      <p:pic>
        <p:nvPicPr>
          <p:cNvPr id="7" name="Picture 6">
            <a:extLst>
              <a:ext uri="{FF2B5EF4-FFF2-40B4-BE49-F238E27FC236}">
                <a16:creationId xmlns:a16="http://schemas.microsoft.com/office/drawing/2014/main" id="{027BAA47-6DAF-46B9-A1FE-0954D465D8F3}"/>
              </a:ext>
            </a:extLst>
          </p:cNvPr>
          <p:cNvPicPr>
            <a:picLocks noChangeAspect="1"/>
          </p:cNvPicPr>
          <p:nvPr/>
        </p:nvPicPr>
        <p:blipFill>
          <a:blip r:embed="rId4"/>
          <a:stretch>
            <a:fillRect/>
          </a:stretch>
        </p:blipFill>
        <p:spPr>
          <a:xfrm>
            <a:off x="7856082" y="1962830"/>
            <a:ext cx="3501471" cy="2038444"/>
          </a:xfrm>
          <a:prstGeom prst="rect">
            <a:avLst/>
          </a:prstGeom>
        </p:spPr>
      </p:pic>
      <p:pic>
        <p:nvPicPr>
          <p:cNvPr id="9" name="Picture 8">
            <a:extLst>
              <a:ext uri="{FF2B5EF4-FFF2-40B4-BE49-F238E27FC236}">
                <a16:creationId xmlns:a16="http://schemas.microsoft.com/office/drawing/2014/main" id="{C19CD0BC-D9D5-4AE8-AFBB-C15B7D3D32B6}"/>
              </a:ext>
            </a:extLst>
          </p:cNvPr>
          <p:cNvPicPr>
            <a:picLocks noChangeAspect="1"/>
          </p:cNvPicPr>
          <p:nvPr/>
        </p:nvPicPr>
        <p:blipFill>
          <a:blip r:embed="rId5"/>
          <a:stretch>
            <a:fillRect/>
          </a:stretch>
        </p:blipFill>
        <p:spPr>
          <a:xfrm>
            <a:off x="4088038" y="4229098"/>
            <a:ext cx="3488419" cy="2064949"/>
          </a:xfrm>
          <a:prstGeom prst="rect">
            <a:avLst/>
          </a:prstGeom>
        </p:spPr>
      </p:pic>
      <p:pic>
        <p:nvPicPr>
          <p:cNvPr id="11" name="Picture 10">
            <a:extLst>
              <a:ext uri="{FF2B5EF4-FFF2-40B4-BE49-F238E27FC236}">
                <a16:creationId xmlns:a16="http://schemas.microsoft.com/office/drawing/2014/main" id="{115B7FFC-3CF6-4228-AC87-79AC27908F79}"/>
              </a:ext>
            </a:extLst>
          </p:cNvPr>
          <p:cNvPicPr>
            <a:picLocks noChangeAspect="1"/>
          </p:cNvPicPr>
          <p:nvPr/>
        </p:nvPicPr>
        <p:blipFill>
          <a:blip r:embed="rId6"/>
          <a:stretch>
            <a:fillRect/>
          </a:stretch>
        </p:blipFill>
        <p:spPr>
          <a:xfrm>
            <a:off x="7856082" y="4229098"/>
            <a:ext cx="3488419" cy="2117285"/>
          </a:xfrm>
          <a:prstGeom prst="rect">
            <a:avLst/>
          </a:prstGeom>
        </p:spPr>
      </p:pic>
    </p:spTree>
    <p:extLst>
      <p:ext uri="{BB962C8B-B14F-4D97-AF65-F5344CB8AC3E}">
        <p14:creationId xmlns:p14="http://schemas.microsoft.com/office/powerpoint/2010/main" val="404617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6D30-8622-4E04-B2C4-77157AFB8B0D}"/>
              </a:ext>
            </a:extLst>
          </p:cNvPr>
          <p:cNvSpPr>
            <a:spLocks noGrp="1"/>
          </p:cNvSpPr>
          <p:nvPr>
            <p:ph type="title"/>
          </p:nvPr>
        </p:nvSpPr>
        <p:spPr>
          <a:xfrm>
            <a:off x="1484310" y="272142"/>
            <a:ext cx="10018713" cy="1752599"/>
          </a:xfrm>
        </p:spPr>
        <p:txBody>
          <a:bodyPr>
            <a:normAutofit/>
          </a:bodyPr>
          <a:lstStyle/>
          <a:p>
            <a:r>
              <a:rPr lang="en-US" sz="3600" dirty="0"/>
              <a:t>Exploratory Data Analysis : Current Campaign Features </a:t>
            </a:r>
          </a:p>
        </p:txBody>
      </p:sp>
      <p:sp>
        <p:nvSpPr>
          <p:cNvPr id="3" name="Content Placeholder 2">
            <a:extLst>
              <a:ext uri="{FF2B5EF4-FFF2-40B4-BE49-F238E27FC236}">
                <a16:creationId xmlns:a16="http://schemas.microsoft.com/office/drawing/2014/main" id="{91E175A0-E2AA-4DB8-A533-B770D146B9FB}"/>
              </a:ext>
            </a:extLst>
          </p:cNvPr>
          <p:cNvSpPr>
            <a:spLocks noGrp="1"/>
          </p:cNvSpPr>
          <p:nvPr>
            <p:ph idx="1"/>
          </p:nvPr>
        </p:nvSpPr>
        <p:spPr>
          <a:xfrm>
            <a:off x="1289503" y="1001486"/>
            <a:ext cx="5001305" cy="3918858"/>
          </a:xfrm>
        </p:spPr>
        <p:txBody>
          <a:bodyPr>
            <a:normAutofit/>
          </a:bodyPr>
          <a:lstStyle/>
          <a:p>
            <a:r>
              <a:rPr lang="en-US" sz="1800" dirty="0"/>
              <a:t>Contact Data – Cellular tends to have high impact. But I don’t think that really matters ?</a:t>
            </a:r>
          </a:p>
          <a:p>
            <a:r>
              <a:rPr lang="en-US" sz="1800" dirty="0"/>
              <a:t>Generally, more contacts are done during the middle of the month and hence is the higher retention</a:t>
            </a:r>
          </a:p>
          <a:p>
            <a:r>
              <a:rPr lang="en-US" sz="1800" dirty="0"/>
              <a:t>Similarly, May-Jun-Jul-Aug show better retention rates, as well the total number of contacts done are high.</a:t>
            </a:r>
          </a:p>
        </p:txBody>
      </p:sp>
      <p:pic>
        <p:nvPicPr>
          <p:cNvPr id="5" name="Picture 4">
            <a:extLst>
              <a:ext uri="{FF2B5EF4-FFF2-40B4-BE49-F238E27FC236}">
                <a16:creationId xmlns:a16="http://schemas.microsoft.com/office/drawing/2014/main" id="{AD0C73F8-0009-48BD-8B16-953495E6C40B}"/>
              </a:ext>
            </a:extLst>
          </p:cNvPr>
          <p:cNvPicPr>
            <a:picLocks noChangeAspect="1"/>
          </p:cNvPicPr>
          <p:nvPr/>
        </p:nvPicPr>
        <p:blipFill>
          <a:blip r:embed="rId3"/>
          <a:stretch>
            <a:fillRect/>
          </a:stretch>
        </p:blipFill>
        <p:spPr>
          <a:xfrm>
            <a:off x="4341235" y="4593774"/>
            <a:ext cx="3509530" cy="2100943"/>
          </a:xfrm>
          <a:prstGeom prst="rect">
            <a:avLst/>
          </a:prstGeom>
        </p:spPr>
      </p:pic>
      <p:pic>
        <p:nvPicPr>
          <p:cNvPr id="7" name="Picture 6">
            <a:extLst>
              <a:ext uri="{FF2B5EF4-FFF2-40B4-BE49-F238E27FC236}">
                <a16:creationId xmlns:a16="http://schemas.microsoft.com/office/drawing/2014/main" id="{A03217A6-8410-4B69-8B03-BD1102035275}"/>
              </a:ext>
            </a:extLst>
          </p:cNvPr>
          <p:cNvPicPr>
            <a:picLocks noChangeAspect="1"/>
          </p:cNvPicPr>
          <p:nvPr/>
        </p:nvPicPr>
        <p:blipFill>
          <a:blip r:embed="rId4"/>
          <a:stretch>
            <a:fillRect/>
          </a:stretch>
        </p:blipFill>
        <p:spPr>
          <a:xfrm>
            <a:off x="8175171" y="4593774"/>
            <a:ext cx="3644659" cy="2122441"/>
          </a:xfrm>
          <a:prstGeom prst="rect">
            <a:avLst/>
          </a:prstGeom>
        </p:spPr>
      </p:pic>
      <p:pic>
        <p:nvPicPr>
          <p:cNvPr id="9" name="Picture 8">
            <a:extLst>
              <a:ext uri="{FF2B5EF4-FFF2-40B4-BE49-F238E27FC236}">
                <a16:creationId xmlns:a16="http://schemas.microsoft.com/office/drawing/2014/main" id="{F8FC7D64-3D75-45D1-B053-D60A49C6240B}"/>
              </a:ext>
            </a:extLst>
          </p:cNvPr>
          <p:cNvPicPr>
            <a:picLocks noChangeAspect="1"/>
          </p:cNvPicPr>
          <p:nvPr/>
        </p:nvPicPr>
        <p:blipFill>
          <a:blip r:embed="rId5"/>
          <a:stretch>
            <a:fillRect/>
          </a:stretch>
        </p:blipFill>
        <p:spPr>
          <a:xfrm>
            <a:off x="6096000" y="1702415"/>
            <a:ext cx="3782105" cy="2717187"/>
          </a:xfrm>
          <a:prstGeom prst="rect">
            <a:avLst/>
          </a:prstGeom>
        </p:spPr>
      </p:pic>
    </p:spTree>
    <p:extLst>
      <p:ext uri="{BB962C8B-B14F-4D97-AF65-F5344CB8AC3E}">
        <p14:creationId xmlns:p14="http://schemas.microsoft.com/office/powerpoint/2010/main" val="93101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CF9C-6E9E-4657-B04C-03BA373099B2}"/>
              </a:ext>
            </a:extLst>
          </p:cNvPr>
          <p:cNvSpPr>
            <a:spLocks noGrp="1"/>
          </p:cNvSpPr>
          <p:nvPr>
            <p:ph type="title"/>
          </p:nvPr>
        </p:nvSpPr>
        <p:spPr>
          <a:xfrm>
            <a:off x="1484309" y="293915"/>
            <a:ext cx="10018713" cy="1752599"/>
          </a:xfrm>
        </p:spPr>
        <p:txBody>
          <a:bodyPr/>
          <a:lstStyle/>
          <a:p>
            <a:r>
              <a:rPr lang="en-US" sz="4000" dirty="0"/>
              <a:t>Exploratory Data Analysis : Previous Campaign Features </a:t>
            </a:r>
            <a:endParaRPr lang="en-US" dirty="0"/>
          </a:p>
        </p:txBody>
      </p:sp>
      <p:sp>
        <p:nvSpPr>
          <p:cNvPr id="3" name="Content Placeholder 2">
            <a:extLst>
              <a:ext uri="{FF2B5EF4-FFF2-40B4-BE49-F238E27FC236}">
                <a16:creationId xmlns:a16="http://schemas.microsoft.com/office/drawing/2014/main" id="{110F5F40-367C-47E4-B159-7570BE2052C3}"/>
              </a:ext>
            </a:extLst>
          </p:cNvPr>
          <p:cNvSpPr>
            <a:spLocks noGrp="1"/>
          </p:cNvSpPr>
          <p:nvPr>
            <p:ph idx="1"/>
          </p:nvPr>
        </p:nvSpPr>
        <p:spPr>
          <a:xfrm>
            <a:off x="1484310" y="1774372"/>
            <a:ext cx="5504319" cy="2699658"/>
          </a:xfrm>
        </p:spPr>
        <p:txBody>
          <a:bodyPr/>
          <a:lstStyle/>
          <a:p>
            <a:r>
              <a:rPr lang="en-US" dirty="0"/>
              <a:t>Previously retained clients are most probably the ones to get back</a:t>
            </a:r>
          </a:p>
          <a:p>
            <a:r>
              <a:rPr lang="en-US" dirty="0"/>
              <a:t>The earlier clients are contacted, the better the retention</a:t>
            </a:r>
          </a:p>
        </p:txBody>
      </p:sp>
      <p:pic>
        <p:nvPicPr>
          <p:cNvPr id="5" name="Picture 4">
            <a:extLst>
              <a:ext uri="{FF2B5EF4-FFF2-40B4-BE49-F238E27FC236}">
                <a16:creationId xmlns:a16="http://schemas.microsoft.com/office/drawing/2014/main" id="{7B384754-3D49-48DA-ABCF-6C345B5F61CC}"/>
              </a:ext>
            </a:extLst>
          </p:cNvPr>
          <p:cNvPicPr>
            <a:picLocks noChangeAspect="1"/>
          </p:cNvPicPr>
          <p:nvPr/>
        </p:nvPicPr>
        <p:blipFill>
          <a:blip r:embed="rId3"/>
          <a:stretch>
            <a:fillRect/>
          </a:stretch>
        </p:blipFill>
        <p:spPr>
          <a:xfrm>
            <a:off x="7946573" y="1676401"/>
            <a:ext cx="4096032" cy="2447452"/>
          </a:xfrm>
          <a:prstGeom prst="rect">
            <a:avLst/>
          </a:prstGeom>
        </p:spPr>
      </p:pic>
      <p:pic>
        <p:nvPicPr>
          <p:cNvPr id="7" name="Picture 6">
            <a:extLst>
              <a:ext uri="{FF2B5EF4-FFF2-40B4-BE49-F238E27FC236}">
                <a16:creationId xmlns:a16="http://schemas.microsoft.com/office/drawing/2014/main" id="{2DFAFDCF-4DF5-41BE-A1FC-86B0CC0ACD26}"/>
              </a:ext>
            </a:extLst>
          </p:cNvPr>
          <p:cNvPicPr>
            <a:picLocks noChangeAspect="1"/>
          </p:cNvPicPr>
          <p:nvPr/>
        </p:nvPicPr>
        <p:blipFill>
          <a:blip r:embed="rId4"/>
          <a:stretch>
            <a:fillRect/>
          </a:stretch>
        </p:blipFill>
        <p:spPr>
          <a:xfrm>
            <a:off x="4736283" y="4282612"/>
            <a:ext cx="4004265" cy="2447453"/>
          </a:xfrm>
          <a:prstGeom prst="rect">
            <a:avLst/>
          </a:prstGeom>
        </p:spPr>
      </p:pic>
    </p:spTree>
    <p:extLst>
      <p:ext uri="{BB962C8B-B14F-4D97-AF65-F5344CB8AC3E}">
        <p14:creationId xmlns:p14="http://schemas.microsoft.com/office/powerpoint/2010/main" val="299911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3768-181C-490B-9BE8-F7485718F8C4}"/>
              </a:ext>
            </a:extLst>
          </p:cNvPr>
          <p:cNvSpPr>
            <a:spLocks noGrp="1"/>
          </p:cNvSpPr>
          <p:nvPr>
            <p:ph type="title"/>
          </p:nvPr>
        </p:nvSpPr>
        <p:spPr>
          <a:xfrm>
            <a:off x="1484310" y="315685"/>
            <a:ext cx="10018713" cy="1752599"/>
          </a:xfrm>
        </p:spPr>
        <p:txBody>
          <a:bodyPr/>
          <a:lstStyle/>
          <a:p>
            <a:r>
              <a:rPr lang="en-US" dirty="0"/>
              <a:t>Feature Engineering</a:t>
            </a:r>
          </a:p>
        </p:txBody>
      </p:sp>
      <p:pic>
        <p:nvPicPr>
          <p:cNvPr id="5" name="Picture 4">
            <a:extLst>
              <a:ext uri="{FF2B5EF4-FFF2-40B4-BE49-F238E27FC236}">
                <a16:creationId xmlns:a16="http://schemas.microsoft.com/office/drawing/2014/main" id="{AD8DF9CE-5E04-40B5-B7A3-D445EA34A2A5}"/>
              </a:ext>
            </a:extLst>
          </p:cNvPr>
          <p:cNvPicPr>
            <a:picLocks noChangeAspect="1"/>
          </p:cNvPicPr>
          <p:nvPr/>
        </p:nvPicPr>
        <p:blipFill>
          <a:blip r:embed="rId3"/>
          <a:stretch>
            <a:fillRect/>
          </a:stretch>
        </p:blipFill>
        <p:spPr>
          <a:xfrm>
            <a:off x="6374855" y="1808729"/>
            <a:ext cx="5508262" cy="3240541"/>
          </a:xfrm>
          <a:prstGeom prst="rect">
            <a:avLst/>
          </a:prstGeom>
        </p:spPr>
      </p:pic>
      <p:pic>
        <p:nvPicPr>
          <p:cNvPr id="6" name="Picture 5">
            <a:extLst>
              <a:ext uri="{FF2B5EF4-FFF2-40B4-BE49-F238E27FC236}">
                <a16:creationId xmlns:a16="http://schemas.microsoft.com/office/drawing/2014/main" id="{DFFE7596-7B11-4655-94E3-B1413EA74BC3}"/>
              </a:ext>
            </a:extLst>
          </p:cNvPr>
          <p:cNvPicPr>
            <a:picLocks noChangeAspect="1"/>
          </p:cNvPicPr>
          <p:nvPr/>
        </p:nvPicPr>
        <p:blipFill>
          <a:blip r:embed="rId4"/>
          <a:stretch>
            <a:fillRect/>
          </a:stretch>
        </p:blipFill>
        <p:spPr>
          <a:xfrm>
            <a:off x="4524823" y="5188530"/>
            <a:ext cx="5622649" cy="1353783"/>
          </a:xfrm>
          <a:prstGeom prst="rect">
            <a:avLst/>
          </a:prstGeom>
        </p:spPr>
      </p:pic>
      <p:sp>
        <p:nvSpPr>
          <p:cNvPr id="8" name="Content Placeholder 2">
            <a:extLst>
              <a:ext uri="{FF2B5EF4-FFF2-40B4-BE49-F238E27FC236}">
                <a16:creationId xmlns:a16="http://schemas.microsoft.com/office/drawing/2014/main" id="{DB68B39E-BB87-4D8F-A813-104DF0CFF5E3}"/>
              </a:ext>
            </a:extLst>
          </p:cNvPr>
          <p:cNvSpPr>
            <a:spLocks noGrp="1"/>
          </p:cNvSpPr>
          <p:nvPr>
            <p:ph idx="1"/>
          </p:nvPr>
        </p:nvSpPr>
        <p:spPr>
          <a:xfrm>
            <a:off x="1338944" y="1665516"/>
            <a:ext cx="4655818" cy="3124201"/>
          </a:xfrm>
        </p:spPr>
        <p:txBody>
          <a:bodyPr>
            <a:normAutofit fontScale="92500"/>
          </a:bodyPr>
          <a:lstStyle/>
          <a:p>
            <a:r>
              <a:rPr lang="en-US" dirty="0"/>
              <a:t>Contact &amp; Job features have been removed from the final features as part of feature selection</a:t>
            </a:r>
          </a:p>
          <a:p>
            <a:r>
              <a:rPr lang="en-US" dirty="0"/>
              <a:t>This decreased model complexity from 40 to 29 features</a:t>
            </a:r>
          </a:p>
          <a:p>
            <a:r>
              <a:rPr lang="en-US" dirty="0"/>
              <a:t>Visualizing only Numeric feature correlations – and they don’t have any compounded effect</a:t>
            </a:r>
          </a:p>
        </p:txBody>
      </p:sp>
    </p:spTree>
    <p:extLst>
      <p:ext uri="{BB962C8B-B14F-4D97-AF65-F5344CB8AC3E}">
        <p14:creationId xmlns:p14="http://schemas.microsoft.com/office/powerpoint/2010/main" val="1297581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2129</Words>
  <Application>Microsoft Office PowerPoint</Application>
  <PresentationFormat>Widescreen</PresentationFormat>
  <Paragraphs>98</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Corbel</vt:lpstr>
      <vt:lpstr>Parallax</vt:lpstr>
      <vt:lpstr>          Classifying Customer Subscription  Based on  Demographical &amp; Marketing Data </vt:lpstr>
      <vt:lpstr>Walk Through</vt:lpstr>
      <vt:lpstr>Dataset Overview</vt:lpstr>
      <vt:lpstr>Problem Definition</vt:lpstr>
      <vt:lpstr>Exploratory Data Analysis : Demographical Features </vt:lpstr>
      <vt:lpstr>Exploratory Data Analysis : Customer Banking Demographical Features </vt:lpstr>
      <vt:lpstr>Exploratory Data Analysis : Current Campaign Features </vt:lpstr>
      <vt:lpstr>Exploratory Data Analysis : Previous Campaign Features </vt:lpstr>
      <vt:lpstr>Feature Engineering</vt:lpstr>
      <vt:lpstr>Model Selection</vt:lpstr>
      <vt:lpstr>Model Tuning</vt:lpstr>
      <vt:lpstr>Model Results</vt:lpstr>
      <vt:lpstr>Sampling Data</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Classifying Customer Subscription  Based on  Demographical &amp; Marketing Data </dc:title>
  <dc:creator>Hundi, Meher Adheeth</dc:creator>
  <cp:lastModifiedBy>Hundi, Meher Adheeth</cp:lastModifiedBy>
  <cp:revision>17</cp:revision>
  <dcterms:created xsi:type="dcterms:W3CDTF">2020-12-16T23:35:13Z</dcterms:created>
  <dcterms:modified xsi:type="dcterms:W3CDTF">2020-12-17T02:10:12Z</dcterms:modified>
</cp:coreProperties>
</file>