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5" r:id="rId3"/>
    <p:sldId id="276" r:id="rId4"/>
    <p:sldId id="277" r:id="rId5"/>
    <p:sldId id="278" r:id="rId6"/>
    <p:sldId id="279" r:id="rId7"/>
    <p:sldId id="28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8F0B-38EF-4F2A-88ED-079B7B5630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C6EA4A-7180-4BAC-B798-0252C6181B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286BDE-77A4-4EBB-888C-F7D8ED672806}"/>
              </a:ext>
            </a:extLst>
          </p:cNvPr>
          <p:cNvSpPr>
            <a:spLocks noGrp="1"/>
          </p:cNvSpPr>
          <p:nvPr>
            <p:ph type="dt" sz="half" idx="10"/>
          </p:nvPr>
        </p:nvSpPr>
        <p:spPr/>
        <p:txBody>
          <a:bodyPr/>
          <a:lstStyle/>
          <a:p>
            <a:fld id="{CDD763BD-08A7-4023-BBDB-C840C88E69CC}" type="datetimeFigureOut">
              <a:rPr lang="en-IN" smtClean="0"/>
              <a:t>01-01-2024</a:t>
            </a:fld>
            <a:endParaRPr lang="en-IN"/>
          </a:p>
        </p:txBody>
      </p:sp>
      <p:sp>
        <p:nvSpPr>
          <p:cNvPr id="5" name="Footer Placeholder 4">
            <a:extLst>
              <a:ext uri="{FF2B5EF4-FFF2-40B4-BE49-F238E27FC236}">
                <a16:creationId xmlns:a16="http://schemas.microsoft.com/office/drawing/2014/main" id="{91DDF40B-6EC7-4A2F-8D84-1E18422A77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8DF219-6436-476B-BB06-4D100A5348B3}"/>
              </a:ext>
            </a:extLst>
          </p:cNvPr>
          <p:cNvSpPr>
            <a:spLocks noGrp="1"/>
          </p:cNvSpPr>
          <p:nvPr>
            <p:ph type="sldNum" sz="quarter" idx="12"/>
          </p:nvPr>
        </p:nvSpPr>
        <p:spPr/>
        <p:txBody>
          <a:bodyPr/>
          <a:lstStyle/>
          <a:p>
            <a:fld id="{5CA7881C-FF08-4083-A3EB-224B133ACF5B}" type="slidenum">
              <a:rPr lang="en-IN" smtClean="0"/>
              <a:t>‹#›</a:t>
            </a:fld>
            <a:endParaRPr lang="en-IN"/>
          </a:p>
        </p:txBody>
      </p:sp>
    </p:spTree>
    <p:extLst>
      <p:ext uri="{BB962C8B-B14F-4D97-AF65-F5344CB8AC3E}">
        <p14:creationId xmlns:p14="http://schemas.microsoft.com/office/powerpoint/2010/main" val="2969462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EDB2D-4F56-491A-8AD3-DED63E4DC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1EF4E2-49A3-406A-8E7D-0E33B9DE2A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5985C8-42F7-40C9-9402-0D185B23DFF2}"/>
              </a:ext>
            </a:extLst>
          </p:cNvPr>
          <p:cNvSpPr>
            <a:spLocks noGrp="1"/>
          </p:cNvSpPr>
          <p:nvPr>
            <p:ph type="dt" sz="half" idx="10"/>
          </p:nvPr>
        </p:nvSpPr>
        <p:spPr/>
        <p:txBody>
          <a:bodyPr/>
          <a:lstStyle/>
          <a:p>
            <a:fld id="{CDD763BD-08A7-4023-BBDB-C840C88E69CC}" type="datetimeFigureOut">
              <a:rPr lang="en-IN" smtClean="0"/>
              <a:t>01-01-2024</a:t>
            </a:fld>
            <a:endParaRPr lang="en-IN"/>
          </a:p>
        </p:txBody>
      </p:sp>
      <p:sp>
        <p:nvSpPr>
          <p:cNvPr id="5" name="Footer Placeholder 4">
            <a:extLst>
              <a:ext uri="{FF2B5EF4-FFF2-40B4-BE49-F238E27FC236}">
                <a16:creationId xmlns:a16="http://schemas.microsoft.com/office/drawing/2014/main" id="{DBFB785C-3648-4654-BB0E-CD2C36D6A6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34C0DE-319F-4450-AF1C-702D5E6C619D}"/>
              </a:ext>
            </a:extLst>
          </p:cNvPr>
          <p:cNvSpPr>
            <a:spLocks noGrp="1"/>
          </p:cNvSpPr>
          <p:nvPr>
            <p:ph type="sldNum" sz="quarter" idx="12"/>
          </p:nvPr>
        </p:nvSpPr>
        <p:spPr/>
        <p:txBody>
          <a:bodyPr/>
          <a:lstStyle/>
          <a:p>
            <a:fld id="{5CA7881C-FF08-4083-A3EB-224B133ACF5B}" type="slidenum">
              <a:rPr lang="en-IN" smtClean="0"/>
              <a:t>‹#›</a:t>
            </a:fld>
            <a:endParaRPr lang="en-IN"/>
          </a:p>
        </p:txBody>
      </p:sp>
    </p:spTree>
    <p:extLst>
      <p:ext uri="{BB962C8B-B14F-4D97-AF65-F5344CB8AC3E}">
        <p14:creationId xmlns:p14="http://schemas.microsoft.com/office/powerpoint/2010/main" val="325234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904B6E-1D31-4772-99A7-75F973D285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43FF29-0B1A-4DA7-A552-6720AC873C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9C31E-FCC6-4AD8-92D1-6FC28EB6D98C}"/>
              </a:ext>
            </a:extLst>
          </p:cNvPr>
          <p:cNvSpPr>
            <a:spLocks noGrp="1"/>
          </p:cNvSpPr>
          <p:nvPr>
            <p:ph type="dt" sz="half" idx="10"/>
          </p:nvPr>
        </p:nvSpPr>
        <p:spPr/>
        <p:txBody>
          <a:bodyPr/>
          <a:lstStyle/>
          <a:p>
            <a:fld id="{CDD763BD-08A7-4023-BBDB-C840C88E69CC}" type="datetimeFigureOut">
              <a:rPr lang="en-IN" smtClean="0"/>
              <a:t>01-01-2024</a:t>
            </a:fld>
            <a:endParaRPr lang="en-IN"/>
          </a:p>
        </p:txBody>
      </p:sp>
      <p:sp>
        <p:nvSpPr>
          <p:cNvPr id="5" name="Footer Placeholder 4">
            <a:extLst>
              <a:ext uri="{FF2B5EF4-FFF2-40B4-BE49-F238E27FC236}">
                <a16:creationId xmlns:a16="http://schemas.microsoft.com/office/drawing/2014/main" id="{934BA85B-5978-4172-9353-BC33D48D3C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485BCA-9BEB-4396-8C3F-BB7A29C26B67}"/>
              </a:ext>
            </a:extLst>
          </p:cNvPr>
          <p:cNvSpPr>
            <a:spLocks noGrp="1"/>
          </p:cNvSpPr>
          <p:nvPr>
            <p:ph type="sldNum" sz="quarter" idx="12"/>
          </p:nvPr>
        </p:nvSpPr>
        <p:spPr/>
        <p:txBody>
          <a:bodyPr/>
          <a:lstStyle/>
          <a:p>
            <a:fld id="{5CA7881C-FF08-4083-A3EB-224B133ACF5B}" type="slidenum">
              <a:rPr lang="en-IN" smtClean="0"/>
              <a:t>‹#›</a:t>
            </a:fld>
            <a:endParaRPr lang="en-IN"/>
          </a:p>
        </p:txBody>
      </p:sp>
    </p:spTree>
    <p:extLst>
      <p:ext uri="{BB962C8B-B14F-4D97-AF65-F5344CB8AC3E}">
        <p14:creationId xmlns:p14="http://schemas.microsoft.com/office/powerpoint/2010/main" val="3857805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9708-35EB-4D5F-A03C-A6A42543E2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3CB03A-7F04-4791-B619-FDAE17D45A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F00471-5346-4F61-BB90-BD4CF5222D07}"/>
              </a:ext>
            </a:extLst>
          </p:cNvPr>
          <p:cNvSpPr>
            <a:spLocks noGrp="1"/>
          </p:cNvSpPr>
          <p:nvPr>
            <p:ph type="dt" sz="half" idx="10"/>
          </p:nvPr>
        </p:nvSpPr>
        <p:spPr/>
        <p:txBody>
          <a:bodyPr/>
          <a:lstStyle/>
          <a:p>
            <a:fld id="{CDD763BD-08A7-4023-BBDB-C840C88E69CC}" type="datetimeFigureOut">
              <a:rPr lang="en-IN" smtClean="0"/>
              <a:t>01-01-2024</a:t>
            </a:fld>
            <a:endParaRPr lang="en-IN"/>
          </a:p>
        </p:txBody>
      </p:sp>
      <p:sp>
        <p:nvSpPr>
          <p:cNvPr id="5" name="Footer Placeholder 4">
            <a:extLst>
              <a:ext uri="{FF2B5EF4-FFF2-40B4-BE49-F238E27FC236}">
                <a16:creationId xmlns:a16="http://schemas.microsoft.com/office/drawing/2014/main" id="{F4415B1C-173B-4186-8D6E-79E0FDFEA7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F69D34-2B75-4868-BF06-7D9F0E9ECEEA}"/>
              </a:ext>
            </a:extLst>
          </p:cNvPr>
          <p:cNvSpPr>
            <a:spLocks noGrp="1"/>
          </p:cNvSpPr>
          <p:nvPr>
            <p:ph type="sldNum" sz="quarter" idx="12"/>
          </p:nvPr>
        </p:nvSpPr>
        <p:spPr/>
        <p:txBody>
          <a:bodyPr/>
          <a:lstStyle/>
          <a:p>
            <a:fld id="{5CA7881C-FF08-4083-A3EB-224B133ACF5B}" type="slidenum">
              <a:rPr lang="en-IN" smtClean="0"/>
              <a:t>‹#›</a:t>
            </a:fld>
            <a:endParaRPr lang="en-IN"/>
          </a:p>
        </p:txBody>
      </p:sp>
    </p:spTree>
    <p:extLst>
      <p:ext uri="{BB962C8B-B14F-4D97-AF65-F5344CB8AC3E}">
        <p14:creationId xmlns:p14="http://schemas.microsoft.com/office/powerpoint/2010/main" val="1194126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CB66-EA9F-4D0D-A847-9283F41D36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C0860D-A8A0-4983-91FD-79D69B0821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89806E-0336-4005-839E-A35E788EC622}"/>
              </a:ext>
            </a:extLst>
          </p:cNvPr>
          <p:cNvSpPr>
            <a:spLocks noGrp="1"/>
          </p:cNvSpPr>
          <p:nvPr>
            <p:ph type="dt" sz="half" idx="10"/>
          </p:nvPr>
        </p:nvSpPr>
        <p:spPr/>
        <p:txBody>
          <a:bodyPr/>
          <a:lstStyle/>
          <a:p>
            <a:fld id="{CDD763BD-08A7-4023-BBDB-C840C88E69CC}" type="datetimeFigureOut">
              <a:rPr lang="en-IN" smtClean="0"/>
              <a:t>01-01-2024</a:t>
            </a:fld>
            <a:endParaRPr lang="en-IN"/>
          </a:p>
        </p:txBody>
      </p:sp>
      <p:sp>
        <p:nvSpPr>
          <p:cNvPr id="5" name="Footer Placeholder 4">
            <a:extLst>
              <a:ext uri="{FF2B5EF4-FFF2-40B4-BE49-F238E27FC236}">
                <a16:creationId xmlns:a16="http://schemas.microsoft.com/office/drawing/2014/main" id="{6F1698F7-8255-453C-9F3E-6AC27E8BE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76CA4B-DA0E-484E-A88B-916125A49E76}"/>
              </a:ext>
            </a:extLst>
          </p:cNvPr>
          <p:cNvSpPr>
            <a:spLocks noGrp="1"/>
          </p:cNvSpPr>
          <p:nvPr>
            <p:ph type="sldNum" sz="quarter" idx="12"/>
          </p:nvPr>
        </p:nvSpPr>
        <p:spPr/>
        <p:txBody>
          <a:bodyPr/>
          <a:lstStyle/>
          <a:p>
            <a:fld id="{5CA7881C-FF08-4083-A3EB-224B133ACF5B}" type="slidenum">
              <a:rPr lang="en-IN" smtClean="0"/>
              <a:t>‹#›</a:t>
            </a:fld>
            <a:endParaRPr lang="en-IN"/>
          </a:p>
        </p:txBody>
      </p:sp>
    </p:spTree>
    <p:extLst>
      <p:ext uri="{BB962C8B-B14F-4D97-AF65-F5344CB8AC3E}">
        <p14:creationId xmlns:p14="http://schemas.microsoft.com/office/powerpoint/2010/main" val="2737374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1528B-381F-4319-8147-6719A765C6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F12653-D8BF-4E9F-B7D4-E0D36202C1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BC9F36-31FC-41D2-AE8F-DCE3365C1E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947A99-2318-47CC-A6C3-2EE525EA57E0}"/>
              </a:ext>
            </a:extLst>
          </p:cNvPr>
          <p:cNvSpPr>
            <a:spLocks noGrp="1"/>
          </p:cNvSpPr>
          <p:nvPr>
            <p:ph type="dt" sz="half" idx="10"/>
          </p:nvPr>
        </p:nvSpPr>
        <p:spPr/>
        <p:txBody>
          <a:bodyPr/>
          <a:lstStyle/>
          <a:p>
            <a:fld id="{CDD763BD-08A7-4023-BBDB-C840C88E69CC}" type="datetimeFigureOut">
              <a:rPr lang="en-IN" smtClean="0"/>
              <a:t>01-01-2024</a:t>
            </a:fld>
            <a:endParaRPr lang="en-IN"/>
          </a:p>
        </p:txBody>
      </p:sp>
      <p:sp>
        <p:nvSpPr>
          <p:cNvPr id="6" name="Footer Placeholder 5">
            <a:extLst>
              <a:ext uri="{FF2B5EF4-FFF2-40B4-BE49-F238E27FC236}">
                <a16:creationId xmlns:a16="http://schemas.microsoft.com/office/drawing/2014/main" id="{39FAFE6B-6A4D-4C38-B9AA-FAC4CA860E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B2441-94D8-4B86-9124-0A0DBEE4EA4C}"/>
              </a:ext>
            </a:extLst>
          </p:cNvPr>
          <p:cNvSpPr>
            <a:spLocks noGrp="1"/>
          </p:cNvSpPr>
          <p:nvPr>
            <p:ph type="sldNum" sz="quarter" idx="12"/>
          </p:nvPr>
        </p:nvSpPr>
        <p:spPr/>
        <p:txBody>
          <a:bodyPr/>
          <a:lstStyle/>
          <a:p>
            <a:fld id="{5CA7881C-FF08-4083-A3EB-224B133ACF5B}" type="slidenum">
              <a:rPr lang="en-IN" smtClean="0"/>
              <a:t>‹#›</a:t>
            </a:fld>
            <a:endParaRPr lang="en-IN"/>
          </a:p>
        </p:txBody>
      </p:sp>
    </p:spTree>
    <p:extLst>
      <p:ext uri="{BB962C8B-B14F-4D97-AF65-F5344CB8AC3E}">
        <p14:creationId xmlns:p14="http://schemas.microsoft.com/office/powerpoint/2010/main" val="4060175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5DB3-D669-4C56-B29A-6E31BB7CF7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44FD8D-0C6F-46BC-B55F-9544199153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70D205-1C7D-487B-B03A-8E8AA01F39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7FBE0B-D5A6-4B9F-B8C5-384012755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A893E9-9910-4266-A3C0-A9C9A305F3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FD1D6D-3977-47AF-A49F-E827D706806F}"/>
              </a:ext>
            </a:extLst>
          </p:cNvPr>
          <p:cNvSpPr>
            <a:spLocks noGrp="1"/>
          </p:cNvSpPr>
          <p:nvPr>
            <p:ph type="dt" sz="half" idx="10"/>
          </p:nvPr>
        </p:nvSpPr>
        <p:spPr/>
        <p:txBody>
          <a:bodyPr/>
          <a:lstStyle/>
          <a:p>
            <a:fld id="{CDD763BD-08A7-4023-BBDB-C840C88E69CC}" type="datetimeFigureOut">
              <a:rPr lang="en-IN" smtClean="0"/>
              <a:t>01-01-2024</a:t>
            </a:fld>
            <a:endParaRPr lang="en-IN"/>
          </a:p>
        </p:txBody>
      </p:sp>
      <p:sp>
        <p:nvSpPr>
          <p:cNvPr id="8" name="Footer Placeholder 7">
            <a:extLst>
              <a:ext uri="{FF2B5EF4-FFF2-40B4-BE49-F238E27FC236}">
                <a16:creationId xmlns:a16="http://schemas.microsoft.com/office/drawing/2014/main" id="{89EBFCFF-108F-48CA-9530-97A87A71E3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7E4D5E-0556-4CE1-958B-7125256F02D2}"/>
              </a:ext>
            </a:extLst>
          </p:cNvPr>
          <p:cNvSpPr>
            <a:spLocks noGrp="1"/>
          </p:cNvSpPr>
          <p:nvPr>
            <p:ph type="sldNum" sz="quarter" idx="12"/>
          </p:nvPr>
        </p:nvSpPr>
        <p:spPr/>
        <p:txBody>
          <a:bodyPr/>
          <a:lstStyle/>
          <a:p>
            <a:fld id="{5CA7881C-FF08-4083-A3EB-224B133ACF5B}" type="slidenum">
              <a:rPr lang="en-IN" smtClean="0"/>
              <a:t>‹#›</a:t>
            </a:fld>
            <a:endParaRPr lang="en-IN"/>
          </a:p>
        </p:txBody>
      </p:sp>
    </p:spTree>
    <p:extLst>
      <p:ext uri="{BB962C8B-B14F-4D97-AF65-F5344CB8AC3E}">
        <p14:creationId xmlns:p14="http://schemas.microsoft.com/office/powerpoint/2010/main" val="2296749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20D0C-C73D-4839-8BB5-1D9D21F774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2B7D74-5958-44D1-937F-B516C9B08C34}"/>
              </a:ext>
            </a:extLst>
          </p:cNvPr>
          <p:cNvSpPr>
            <a:spLocks noGrp="1"/>
          </p:cNvSpPr>
          <p:nvPr>
            <p:ph type="dt" sz="half" idx="10"/>
          </p:nvPr>
        </p:nvSpPr>
        <p:spPr/>
        <p:txBody>
          <a:bodyPr/>
          <a:lstStyle/>
          <a:p>
            <a:fld id="{CDD763BD-08A7-4023-BBDB-C840C88E69CC}" type="datetimeFigureOut">
              <a:rPr lang="en-IN" smtClean="0"/>
              <a:t>01-01-2024</a:t>
            </a:fld>
            <a:endParaRPr lang="en-IN"/>
          </a:p>
        </p:txBody>
      </p:sp>
      <p:sp>
        <p:nvSpPr>
          <p:cNvPr id="4" name="Footer Placeholder 3">
            <a:extLst>
              <a:ext uri="{FF2B5EF4-FFF2-40B4-BE49-F238E27FC236}">
                <a16:creationId xmlns:a16="http://schemas.microsoft.com/office/drawing/2014/main" id="{7F6885C6-F4A5-43DB-9FB2-626FE5B5D3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2E0998-F721-4EFB-8EB8-02FA3CAA4A6E}"/>
              </a:ext>
            </a:extLst>
          </p:cNvPr>
          <p:cNvSpPr>
            <a:spLocks noGrp="1"/>
          </p:cNvSpPr>
          <p:nvPr>
            <p:ph type="sldNum" sz="quarter" idx="12"/>
          </p:nvPr>
        </p:nvSpPr>
        <p:spPr/>
        <p:txBody>
          <a:bodyPr/>
          <a:lstStyle/>
          <a:p>
            <a:fld id="{5CA7881C-FF08-4083-A3EB-224B133ACF5B}" type="slidenum">
              <a:rPr lang="en-IN" smtClean="0"/>
              <a:t>‹#›</a:t>
            </a:fld>
            <a:endParaRPr lang="en-IN"/>
          </a:p>
        </p:txBody>
      </p:sp>
    </p:spTree>
    <p:extLst>
      <p:ext uri="{BB962C8B-B14F-4D97-AF65-F5344CB8AC3E}">
        <p14:creationId xmlns:p14="http://schemas.microsoft.com/office/powerpoint/2010/main" val="301959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7E60E-A52E-4253-8F4E-7C373124B719}"/>
              </a:ext>
            </a:extLst>
          </p:cNvPr>
          <p:cNvSpPr>
            <a:spLocks noGrp="1"/>
          </p:cNvSpPr>
          <p:nvPr>
            <p:ph type="dt" sz="half" idx="10"/>
          </p:nvPr>
        </p:nvSpPr>
        <p:spPr/>
        <p:txBody>
          <a:bodyPr/>
          <a:lstStyle/>
          <a:p>
            <a:fld id="{CDD763BD-08A7-4023-BBDB-C840C88E69CC}" type="datetimeFigureOut">
              <a:rPr lang="en-IN" smtClean="0"/>
              <a:t>01-01-2024</a:t>
            </a:fld>
            <a:endParaRPr lang="en-IN"/>
          </a:p>
        </p:txBody>
      </p:sp>
      <p:sp>
        <p:nvSpPr>
          <p:cNvPr id="3" name="Footer Placeholder 2">
            <a:extLst>
              <a:ext uri="{FF2B5EF4-FFF2-40B4-BE49-F238E27FC236}">
                <a16:creationId xmlns:a16="http://schemas.microsoft.com/office/drawing/2014/main" id="{44A25ED7-EFC5-407A-8EF9-4AE29CF653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8A897A-C9DB-4C0C-B083-14BFB5DE3C5C}"/>
              </a:ext>
            </a:extLst>
          </p:cNvPr>
          <p:cNvSpPr>
            <a:spLocks noGrp="1"/>
          </p:cNvSpPr>
          <p:nvPr>
            <p:ph type="sldNum" sz="quarter" idx="12"/>
          </p:nvPr>
        </p:nvSpPr>
        <p:spPr/>
        <p:txBody>
          <a:bodyPr/>
          <a:lstStyle/>
          <a:p>
            <a:fld id="{5CA7881C-FF08-4083-A3EB-224B133ACF5B}" type="slidenum">
              <a:rPr lang="en-IN" smtClean="0"/>
              <a:t>‹#›</a:t>
            </a:fld>
            <a:endParaRPr lang="en-IN"/>
          </a:p>
        </p:txBody>
      </p:sp>
    </p:spTree>
    <p:extLst>
      <p:ext uri="{BB962C8B-B14F-4D97-AF65-F5344CB8AC3E}">
        <p14:creationId xmlns:p14="http://schemas.microsoft.com/office/powerpoint/2010/main" val="1648024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9712-1AB5-48A8-97BF-D6FF7B76A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E89225-E878-4B03-BD68-F711C36D47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F665FD-6BA1-417E-8C8E-4EA1A6152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EA29A-43E0-4D3A-A7A7-389CD02D3DE2}"/>
              </a:ext>
            </a:extLst>
          </p:cNvPr>
          <p:cNvSpPr>
            <a:spLocks noGrp="1"/>
          </p:cNvSpPr>
          <p:nvPr>
            <p:ph type="dt" sz="half" idx="10"/>
          </p:nvPr>
        </p:nvSpPr>
        <p:spPr/>
        <p:txBody>
          <a:bodyPr/>
          <a:lstStyle/>
          <a:p>
            <a:fld id="{CDD763BD-08A7-4023-BBDB-C840C88E69CC}" type="datetimeFigureOut">
              <a:rPr lang="en-IN" smtClean="0"/>
              <a:t>01-01-2024</a:t>
            </a:fld>
            <a:endParaRPr lang="en-IN"/>
          </a:p>
        </p:txBody>
      </p:sp>
      <p:sp>
        <p:nvSpPr>
          <p:cNvPr id="6" name="Footer Placeholder 5">
            <a:extLst>
              <a:ext uri="{FF2B5EF4-FFF2-40B4-BE49-F238E27FC236}">
                <a16:creationId xmlns:a16="http://schemas.microsoft.com/office/drawing/2014/main" id="{50CA7BD6-582A-4D88-8347-A57A542615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483500-D978-4516-8C40-86C7443FFE71}"/>
              </a:ext>
            </a:extLst>
          </p:cNvPr>
          <p:cNvSpPr>
            <a:spLocks noGrp="1"/>
          </p:cNvSpPr>
          <p:nvPr>
            <p:ph type="sldNum" sz="quarter" idx="12"/>
          </p:nvPr>
        </p:nvSpPr>
        <p:spPr/>
        <p:txBody>
          <a:bodyPr/>
          <a:lstStyle/>
          <a:p>
            <a:fld id="{5CA7881C-FF08-4083-A3EB-224B133ACF5B}" type="slidenum">
              <a:rPr lang="en-IN" smtClean="0"/>
              <a:t>‹#›</a:t>
            </a:fld>
            <a:endParaRPr lang="en-IN"/>
          </a:p>
        </p:txBody>
      </p:sp>
    </p:spTree>
    <p:extLst>
      <p:ext uri="{BB962C8B-B14F-4D97-AF65-F5344CB8AC3E}">
        <p14:creationId xmlns:p14="http://schemas.microsoft.com/office/powerpoint/2010/main" val="2640018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1695-D5DD-43AA-BF2E-814E272175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1C2B7B-36EC-4B6F-8C9A-E88142256D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A48325-B663-494B-95BE-6D4E2EBB1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6EB40-D579-46C8-B489-1C358082EBF4}"/>
              </a:ext>
            </a:extLst>
          </p:cNvPr>
          <p:cNvSpPr>
            <a:spLocks noGrp="1"/>
          </p:cNvSpPr>
          <p:nvPr>
            <p:ph type="dt" sz="half" idx="10"/>
          </p:nvPr>
        </p:nvSpPr>
        <p:spPr/>
        <p:txBody>
          <a:bodyPr/>
          <a:lstStyle/>
          <a:p>
            <a:fld id="{CDD763BD-08A7-4023-BBDB-C840C88E69CC}" type="datetimeFigureOut">
              <a:rPr lang="en-IN" smtClean="0"/>
              <a:t>01-01-2024</a:t>
            </a:fld>
            <a:endParaRPr lang="en-IN"/>
          </a:p>
        </p:txBody>
      </p:sp>
      <p:sp>
        <p:nvSpPr>
          <p:cNvPr id="6" name="Footer Placeholder 5">
            <a:extLst>
              <a:ext uri="{FF2B5EF4-FFF2-40B4-BE49-F238E27FC236}">
                <a16:creationId xmlns:a16="http://schemas.microsoft.com/office/drawing/2014/main" id="{E13173BF-F61C-4612-8837-92294DA295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A703A2-B4CC-400E-820C-20077395170D}"/>
              </a:ext>
            </a:extLst>
          </p:cNvPr>
          <p:cNvSpPr>
            <a:spLocks noGrp="1"/>
          </p:cNvSpPr>
          <p:nvPr>
            <p:ph type="sldNum" sz="quarter" idx="12"/>
          </p:nvPr>
        </p:nvSpPr>
        <p:spPr/>
        <p:txBody>
          <a:bodyPr/>
          <a:lstStyle/>
          <a:p>
            <a:fld id="{5CA7881C-FF08-4083-A3EB-224B133ACF5B}" type="slidenum">
              <a:rPr lang="en-IN" smtClean="0"/>
              <a:t>‹#›</a:t>
            </a:fld>
            <a:endParaRPr lang="en-IN"/>
          </a:p>
        </p:txBody>
      </p:sp>
    </p:spTree>
    <p:extLst>
      <p:ext uri="{BB962C8B-B14F-4D97-AF65-F5344CB8AC3E}">
        <p14:creationId xmlns:p14="http://schemas.microsoft.com/office/powerpoint/2010/main" val="330658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8D02CD-8082-44C7-AAC0-53DC2B4DAD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15E688-CFB9-4090-9FE9-3F391A9FF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C03525-FDF2-41D5-BE50-442E79261C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763BD-08A7-4023-BBDB-C840C88E69CC}" type="datetimeFigureOut">
              <a:rPr lang="en-IN" smtClean="0"/>
              <a:t>01-01-2024</a:t>
            </a:fld>
            <a:endParaRPr lang="en-IN"/>
          </a:p>
        </p:txBody>
      </p:sp>
      <p:sp>
        <p:nvSpPr>
          <p:cNvPr id="5" name="Footer Placeholder 4">
            <a:extLst>
              <a:ext uri="{FF2B5EF4-FFF2-40B4-BE49-F238E27FC236}">
                <a16:creationId xmlns:a16="http://schemas.microsoft.com/office/drawing/2014/main" id="{B97B868E-64F5-44E4-971A-8CF723BC99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4E0D2D-29DE-4F55-87DF-66BD78034F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7881C-FF08-4083-A3EB-224B133ACF5B}" type="slidenum">
              <a:rPr lang="en-IN" smtClean="0"/>
              <a:t>‹#›</a:t>
            </a:fld>
            <a:endParaRPr lang="en-IN"/>
          </a:p>
        </p:txBody>
      </p:sp>
    </p:spTree>
    <p:extLst>
      <p:ext uri="{BB962C8B-B14F-4D97-AF65-F5344CB8AC3E}">
        <p14:creationId xmlns:p14="http://schemas.microsoft.com/office/powerpoint/2010/main" val="3119657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773BC275-FD99-4269-B4BF-F8FC3CAE0A12}"/>
              </a:ext>
            </a:extLst>
          </p:cNvPr>
          <p:cNvGrpSpPr/>
          <p:nvPr/>
        </p:nvGrpSpPr>
        <p:grpSpPr>
          <a:xfrm>
            <a:off x="-14752" y="-32188"/>
            <a:ext cx="9567733" cy="6935373"/>
            <a:chOff x="-14752" y="-32188"/>
            <a:chExt cx="9567733" cy="6935373"/>
          </a:xfrm>
          <a:blipFill>
            <a:blip r:embed="rId2"/>
            <a:stretch>
              <a:fillRect l="-998" t="-20900" r="-2008" b="-32145"/>
            </a:stretch>
          </a:blipFill>
        </p:grpSpPr>
        <p:sp>
          <p:nvSpPr>
            <p:cNvPr id="62" name="Freeform: Shape 61">
              <a:extLst>
                <a:ext uri="{FF2B5EF4-FFF2-40B4-BE49-F238E27FC236}">
                  <a16:creationId xmlns:a16="http://schemas.microsoft.com/office/drawing/2014/main" id="{78D763F0-7C44-47CE-9EB3-896198793F2E}"/>
                </a:ext>
              </a:extLst>
            </p:cNvPr>
            <p:cNvSpPr/>
            <p:nvPr/>
          </p:nvSpPr>
          <p:spPr>
            <a:xfrm rot="5400000">
              <a:off x="-890933" y="876182"/>
              <a:ext cx="4343400" cy="2591037"/>
            </a:xfrm>
            <a:custGeom>
              <a:avLst/>
              <a:gdLst>
                <a:gd name="connsiteX0" fmla="*/ 0 w 4343400"/>
                <a:gd name="connsiteY0" fmla="*/ 2591036 h 2591037"/>
                <a:gd name="connsiteX1" fmla="*/ 0 w 4343400"/>
                <a:gd name="connsiteY1" fmla="*/ 1767115 h 2591037"/>
                <a:gd name="connsiteX2" fmla="*/ 1767115 w 4343400"/>
                <a:gd name="connsiteY2" fmla="*/ 0 h 2591037"/>
                <a:gd name="connsiteX3" fmla="*/ 4343400 w 4343400"/>
                <a:gd name="connsiteY3" fmla="*/ 2576286 h 2591037"/>
                <a:gd name="connsiteX4" fmla="*/ 4328649 w 4343400"/>
                <a:gd name="connsiteY4" fmla="*/ 2591037 h 2591037"/>
                <a:gd name="connsiteX5" fmla="*/ 0 w 4343400"/>
                <a:gd name="connsiteY5" fmla="*/ 2591036 h 259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3400" h="2591037">
                  <a:moveTo>
                    <a:pt x="0" y="2591036"/>
                  </a:moveTo>
                  <a:lnTo>
                    <a:pt x="0" y="1767115"/>
                  </a:lnTo>
                  <a:lnTo>
                    <a:pt x="1767115" y="0"/>
                  </a:lnTo>
                  <a:lnTo>
                    <a:pt x="4343400" y="2576286"/>
                  </a:lnTo>
                  <a:lnTo>
                    <a:pt x="4328649" y="2591037"/>
                  </a:lnTo>
                  <a:lnTo>
                    <a:pt x="0" y="259103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1" name="Freeform: Shape 60">
              <a:extLst>
                <a:ext uri="{FF2B5EF4-FFF2-40B4-BE49-F238E27FC236}">
                  <a16:creationId xmlns:a16="http://schemas.microsoft.com/office/drawing/2014/main" id="{98671E9E-AC0E-4F5E-9262-F29404CA97C6}"/>
                </a:ext>
              </a:extLst>
            </p:cNvPr>
            <p:cNvSpPr/>
            <p:nvPr/>
          </p:nvSpPr>
          <p:spPr>
            <a:xfrm rot="5400000">
              <a:off x="7084905" y="-822692"/>
              <a:ext cx="1645384" cy="3290769"/>
            </a:xfrm>
            <a:custGeom>
              <a:avLst/>
              <a:gdLst>
                <a:gd name="connsiteX0" fmla="*/ 0 w 1645384"/>
                <a:gd name="connsiteY0" fmla="*/ 3290769 h 3290769"/>
                <a:gd name="connsiteX1" fmla="*/ 0 w 1645384"/>
                <a:gd name="connsiteY1" fmla="*/ 2092636 h 3290769"/>
                <a:gd name="connsiteX2" fmla="*/ 0 w 1645384"/>
                <a:gd name="connsiteY2" fmla="*/ 0 h 3290769"/>
                <a:gd name="connsiteX3" fmla="*/ 1645384 w 1645384"/>
                <a:gd name="connsiteY3" fmla="*/ 1645384 h 3290769"/>
                <a:gd name="connsiteX4" fmla="*/ 786300 w 1645384"/>
                <a:gd name="connsiteY4" fmla="*/ 2504468 h 3290769"/>
                <a:gd name="connsiteX5" fmla="*/ 0 w 1645384"/>
                <a:gd name="connsiteY5" fmla="*/ 3290769 h 329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5384" h="3290769">
                  <a:moveTo>
                    <a:pt x="0" y="3290769"/>
                  </a:moveTo>
                  <a:lnTo>
                    <a:pt x="0" y="2092636"/>
                  </a:lnTo>
                  <a:lnTo>
                    <a:pt x="0" y="0"/>
                  </a:lnTo>
                  <a:lnTo>
                    <a:pt x="1645384" y="1645384"/>
                  </a:lnTo>
                  <a:lnTo>
                    <a:pt x="786300" y="2504468"/>
                  </a:lnTo>
                  <a:lnTo>
                    <a:pt x="0" y="329076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0" name="Freeform: Shape 59">
              <a:extLst>
                <a:ext uri="{FF2B5EF4-FFF2-40B4-BE49-F238E27FC236}">
                  <a16:creationId xmlns:a16="http://schemas.microsoft.com/office/drawing/2014/main" id="{17FAD0CC-25CA-4355-AF45-9E07626E3FCE}"/>
                </a:ext>
              </a:extLst>
            </p:cNvPr>
            <p:cNvSpPr/>
            <p:nvPr/>
          </p:nvSpPr>
          <p:spPr>
            <a:xfrm rot="5400000">
              <a:off x="134312" y="1686916"/>
              <a:ext cx="5122494" cy="5238401"/>
            </a:xfrm>
            <a:custGeom>
              <a:avLst/>
              <a:gdLst>
                <a:gd name="connsiteX0" fmla="*/ 0 w 5038564"/>
                <a:gd name="connsiteY0" fmla="*/ 2576285 h 5152572"/>
                <a:gd name="connsiteX1" fmla="*/ 2576286 w 5038564"/>
                <a:gd name="connsiteY1" fmla="*/ 0 h 5152572"/>
                <a:gd name="connsiteX2" fmla="*/ 5038564 w 5038564"/>
                <a:gd name="connsiteY2" fmla="*/ 2462279 h 5152572"/>
                <a:gd name="connsiteX3" fmla="*/ 5038564 w 5038564"/>
                <a:gd name="connsiteY3" fmla="*/ 2690293 h 5152572"/>
                <a:gd name="connsiteX4" fmla="*/ 2576286 w 5038564"/>
                <a:gd name="connsiteY4" fmla="*/ 5152572 h 5152572"/>
                <a:gd name="connsiteX5" fmla="*/ 0 w 5038564"/>
                <a:gd name="connsiteY5" fmla="*/ 2576285 h 5152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8564" h="5152572">
                  <a:moveTo>
                    <a:pt x="0" y="2576285"/>
                  </a:moveTo>
                  <a:lnTo>
                    <a:pt x="2576286" y="0"/>
                  </a:lnTo>
                  <a:lnTo>
                    <a:pt x="5038564" y="2462279"/>
                  </a:lnTo>
                  <a:lnTo>
                    <a:pt x="5038564" y="2690293"/>
                  </a:lnTo>
                  <a:lnTo>
                    <a:pt x="2576286" y="5152572"/>
                  </a:lnTo>
                  <a:lnTo>
                    <a:pt x="0" y="257628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9" name="Freeform: Shape 58">
              <a:extLst>
                <a:ext uri="{FF2B5EF4-FFF2-40B4-BE49-F238E27FC236}">
                  <a16:creationId xmlns:a16="http://schemas.microsoft.com/office/drawing/2014/main" id="{3E3FA3AB-2808-4735-AE34-D33A7C32B67E}"/>
                </a:ext>
              </a:extLst>
            </p:cNvPr>
            <p:cNvSpPr/>
            <p:nvPr/>
          </p:nvSpPr>
          <p:spPr>
            <a:xfrm rot="5400000">
              <a:off x="-7377" y="4397711"/>
              <a:ext cx="2462279" cy="2477028"/>
            </a:xfrm>
            <a:custGeom>
              <a:avLst/>
              <a:gdLst>
                <a:gd name="connsiteX0" fmla="*/ 0 w 2462279"/>
                <a:gd name="connsiteY0" fmla="*/ 2462278 h 2477028"/>
                <a:gd name="connsiteX1" fmla="*/ 2462279 w 2462279"/>
                <a:gd name="connsiteY1" fmla="*/ 0 h 2477028"/>
                <a:gd name="connsiteX2" fmla="*/ 2462279 w 2462279"/>
                <a:gd name="connsiteY2" fmla="*/ 2477028 h 2477028"/>
                <a:gd name="connsiteX3" fmla="*/ 14750 w 2462279"/>
                <a:gd name="connsiteY3" fmla="*/ 2477028 h 2477028"/>
                <a:gd name="connsiteX4" fmla="*/ 0 w 2462279"/>
                <a:gd name="connsiteY4" fmla="*/ 2462278 h 2477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2279" h="2477028">
                  <a:moveTo>
                    <a:pt x="0" y="2462278"/>
                  </a:moveTo>
                  <a:lnTo>
                    <a:pt x="2462279" y="0"/>
                  </a:lnTo>
                  <a:lnTo>
                    <a:pt x="2462279" y="2477028"/>
                  </a:lnTo>
                  <a:lnTo>
                    <a:pt x="14750" y="2477028"/>
                  </a:lnTo>
                  <a:lnTo>
                    <a:pt x="0" y="246227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9" name="Freeform: Shape 78">
              <a:extLst>
                <a:ext uri="{FF2B5EF4-FFF2-40B4-BE49-F238E27FC236}">
                  <a16:creationId xmlns:a16="http://schemas.microsoft.com/office/drawing/2014/main" id="{7B66E4C2-EABF-4CB3-B0E7-72018178D25E}"/>
                </a:ext>
              </a:extLst>
            </p:cNvPr>
            <p:cNvSpPr/>
            <p:nvPr/>
          </p:nvSpPr>
          <p:spPr>
            <a:xfrm>
              <a:off x="873540" y="-32188"/>
              <a:ext cx="3489743" cy="1744871"/>
            </a:xfrm>
            <a:custGeom>
              <a:avLst/>
              <a:gdLst>
                <a:gd name="connsiteX0" fmla="*/ 0 w 3351861"/>
                <a:gd name="connsiteY0" fmla="*/ 0 h 1675930"/>
                <a:gd name="connsiteX1" fmla="*/ 3351861 w 3351861"/>
                <a:gd name="connsiteY1" fmla="*/ 0 h 1675930"/>
                <a:gd name="connsiteX2" fmla="*/ 1675931 w 3351861"/>
                <a:gd name="connsiteY2" fmla="*/ 1675930 h 1675930"/>
                <a:gd name="connsiteX3" fmla="*/ 0 w 3351861"/>
                <a:gd name="connsiteY3" fmla="*/ 0 h 1675930"/>
              </a:gdLst>
              <a:ahLst/>
              <a:cxnLst>
                <a:cxn ang="0">
                  <a:pos x="connsiteX0" y="connsiteY0"/>
                </a:cxn>
                <a:cxn ang="0">
                  <a:pos x="connsiteX1" y="connsiteY1"/>
                </a:cxn>
                <a:cxn ang="0">
                  <a:pos x="connsiteX2" y="connsiteY2"/>
                </a:cxn>
                <a:cxn ang="0">
                  <a:pos x="connsiteX3" y="connsiteY3"/>
                </a:cxn>
              </a:cxnLst>
              <a:rect l="l" t="t" r="r" b="b"/>
              <a:pathLst>
                <a:path w="3351861" h="1675930">
                  <a:moveTo>
                    <a:pt x="0" y="0"/>
                  </a:moveTo>
                  <a:lnTo>
                    <a:pt x="3351861" y="0"/>
                  </a:lnTo>
                  <a:lnTo>
                    <a:pt x="1675931" y="167593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8" name="Freeform: Shape 77">
              <a:extLst>
                <a:ext uri="{FF2B5EF4-FFF2-40B4-BE49-F238E27FC236}">
                  <a16:creationId xmlns:a16="http://schemas.microsoft.com/office/drawing/2014/main" id="{0170521D-049F-4105-A10A-7F95092E0F65}"/>
                </a:ext>
              </a:extLst>
            </p:cNvPr>
            <p:cNvSpPr/>
            <p:nvPr/>
          </p:nvSpPr>
          <p:spPr>
            <a:xfrm>
              <a:off x="2872659" y="4405086"/>
              <a:ext cx="4996197" cy="2498099"/>
            </a:xfrm>
            <a:custGeom>
              <a:avLst/>
              <a:gdLst>
                <a:gd name="connsiteX0" fmla="*/ 2498099 w 4996197"/>
                <a:gd name="connsiteY0" fmla="*/ 0 h 2498099"/>
                <a:gd name="connsiteX1" fmla="*/ 4996197 w 4996197"/>
                <a:gd name="connsiteY1" fmla="*/ 2498099 h 2498099"/>
                <a:gd name="connsiteX2" fmla="*/ 0 w 4996197"/>
                <a:gd name="connsiteY2" fmla="*/ 2498099 h 2498099"/>
                <a:gd name="connsiteX3" fmla="*/ 2498099 w 4996197"/>
                <a:gd name="connsiteY3" fmla="*/ 0 h 2498099"/>
              </a:gdLst>
              <a:ahLst/>
              <a:cxnLst>
                <a:cxn ang="0">
                  <a:pos x="connsiteX0" y="connsiteY0"/>
                </a:cxn>
                <a:cxn ang="0">
                  <a:pos x="connsiteX1" y="connsiteY1"/>
                </a:cxn>
                <a:cxn ang="0">
                  <a:pos x="connsiteX2" y="connsiteY2"/>
                </a:cxn>
                <a:cxn ang="0">
                  <a:pos x="connsiteX3" y="connsiteY3"/>
                </a:cxn>
              </a:cxnLst>
              <a:rect l="l" t="t" r="r" b="b"/>
              <a:pathLst>
                <a:path w="4996197" h="2498099">
                  <a:moveTo>
                    <a:pt x="2498099" y="0"/>
                  </a:moveTo>
                  <a:lnTo>
                    <a:pt x="4996197" y="2498099"/>
                  </a:lnTo>
                  <a:lnTo>
                    <a:pt x="0" y="2498099"/>
                  </a:lnTo>
                  <a:lnTo>
                    <a:pt x="249809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4" name="Freeform: Shape 83">
              <a:extLst>
                <a:ext uri="{FF2B5EF4-FFF2-40B4-BE49-F238E27FC236}">
                  <a16:creationId xmlns:a16="http://schemas.microsoft.com/office/drawing/2014/main" id="{3336B7BC-5AFB-4905-888C-3E80641994DD}"/>
                </a:ext>
              </a:extLst>
            </p:cNvPr>
            <p:cNvSpPr/>
            <p:nvPr/>
          </p:nvSpPr>
          <p:spPr>
            <a:xfrm>
              <a:off x="2750456" y="-1"/>
              <a:ext cx="5152571" cy="4288972"/>
            </a:xfrm>
            <a:custGeom>
              <a:avLst/>
              <a:gdLst>
                <a:gd name="connsiteX0" fmla="*/ 1712687 w 5152571"/>
                <a:gd name="connsiteY0" fmla="*/ 0 h 4288972"/>
                <a:gd name="connsiteX1" fmla="*/ 3439885 w 5152571"/>
                <a:gd name="connsiteY1" fmla="*/ 0 h 4288972"/>
                <a:gd name="connsiteX2" fmla="*/ 5152571 w 5152571"/>
                <a:gd name="connsiteY2" fmla="*/ 1712687 h 4288972"/>
                <a:gd name="connsiteX3" fmla="*/ 2576286 w 5152571"/>
                <a:gd name="connsiteY3" fmla="*/ 4288972 h 4288972"/>
                <a:gd name="connsiteX4" fmla="*/ 0 w 5152571"/>
                <a:gd name="connsiteY4" fmla="*/ 1712687 h 4288972"/>
                <a:gd name="connsiteX5" fmla="*/ 1712687 w 5152571"/>
                <a:gd name="connsiteY5" fmla="*/ 0 h 4288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2571" h="4288972">
                  <a:moveTo>
                    <a:pt x="1712687" y="0"/>
                  </a:moveTo>
                  <a:lnTo>
                    <a:pt x="3439885" y="0"/>
                  </a:lnTo>
                  <a:lnTo>
                    <a:pt x="5152571" y="1712687"/>
                  </a:lnTo>
                  <a:lnTo>
                    <a:pt x="2576286" y="4288972"/>
                  </a:lnTo>
                  <a:lnTo>
                    <a:pt x="0" y="1712687"/>
                  </a:lnTo>
                  <a:lnTo>
                    <a:pt x="171268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9" name="Freeform: Shape 88">
            <a:extLst>
              <a:ext uri="{FF2B5EF4-FFF2-40B4-BE49-F238E27FC236}">
                <a16:creationId xmlns:a16="http://schemas.microsoft.com/office/drawing/2014/main" id="{01C242AD-9194-42F7-A443-DF9C2AE32FDB}"/>
              </a:ext>
            </a:extLst>
          </p:cNvPr>
          <p:cNvSpPr/>
          <p:nvPr/>
        </p:nvSpPr>
        <p:spPr>
          <a:xfrm rot="5400000">
            <a:off x="-890933" y="879342"/>
            <a:ext cx="4343400" cy="2591037"/>
          </a:xfrm>
          <a:custGeom>
            <a:avLst/>
            <a:gdLst>
              <a:gd name="connsiteX0" fmla="*/ 0 w 4343400"/>
              <a:gd name="connsiteY0" fmla="*/ 2591036 h 2591037"/>
              <a:gd name="connsiteX1" fmla="*/ 0 w 4343400"/>
              <a:gd name="connsiteY1" fmla="*/ 1767115 h 2591037"/>
              <a:gd name="connsiteX2" fmla="*/ 1767115 w 4343400"/>
              <a:gd name="connsiteY2" fmla="*/ 0 h 2591037"/>
              <a:gd name="connsiteX3" fmla="*/ 4343400 w 4343400"/>
              <a:gd name="connsiteY3" fmla="*/ 2576286 h 2591037"/>
              <a:gd name="connsiteX4" fmla="*/ 4328649 w 4343400"/>
              <a:gd name="connsiteY4" fmla="*/ 2591037 h 2591037"/>
              <a:gd name="connsiteX5" fmla="*/ 0 w 4343400"/>
              <a:gd name="connsiteY5" fmla="*/ 2591036 h 259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3400" h="2591037">
                <a:moveTo>
                  <a:pt x="0" y="2591036"/>
                </a:moveTo>
                <a:lnTo>
                  <a:pt x="0" y="1767115"/>
                </a:lnTo>
                <a:lnTo>
                  <a:pt x="1767115" y="0"/>
                </a:lnTo>
                <a:lnTo>
                  <a:pt x="4343400" y="2576286"/>
                </a:lnTo>
                <a:lnTo>
                  <a:pt x="4328649" y="2591037"/>
                </a:lnTo>
                <a:lnTo>
                  <a:pt x="0" y="2591036"/>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0" name="Freeform: Shape 89">
            <a:extLst>
              <a:ext uri="{FF2B5EF4-FFF2-40B4-BE49-F238E27FC236}">
                <a16:creationId xmlns:a16="http://schemas.microsoft.com/office/drawing/2014/main" id="{50C79B35-407D-4358-AC48-594F10509B15}"/>
              </a:ext>
            </a:extLst>
          </p:cNvPr>
          <p:cNvSpPr/>
          <p:nvPr/>
        </p:nvSpPr>
        <p:spPr>
          <a:xfrm rot="5400000">
            <a:off x="7084905" y="-819532"/>
            <a:ext cx="1645384" cy="3290769"/>
          </a:xfrm>
          <a:custGeom>
            <a:avLst/>
            <a:gdLst>
              <a:gd name="connsiteX0" fmla="*/ 0 w 1645384"/>
              <a:gd name="connsiteY0" fmla="*/ 3290769 h 3290769"/>
              <a:gd name="connsiteX1" fmla="*/ 0 w 1645384"/>
              <a:gd name="connsiteY1" fmla="*/ 2092636 h 3290769"/>
              <a:gd name="connsiteX2" fmla="*/ 0 w 1645384"/>
              <a:gd name="connsiteY2" fmla="*/ 0 h 3290769"/>
              <a:gd name="connsiteX3" fmla="*/ 1645384 w 1645384"/>
              <a:gd name="connsiteY3" fmla="*/ 1645384 h 3290769"/>
              <a:gd name="connsiteX4" fmla="*/ 786300 w 1645384"/>
              <a:gd name="connsiteY4" fmla="*/ 2504468 h 3290769"/>
              <a:gd name="connsiteX5" fmla="*/ 0 w 1645384"/>
              <a:gd name="connsiteY5" fmla="*/ 3290769 h 329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5384" h="3290769">
                <a:moveTo>
                  <a:pt x="0" y="3290769"/>
                </a:moveTo>
                <a:lnTo>
                  <a:pt x="0" y="2092636"/>
                </a:lnTo>
                <a:lnTo>
                  <a:pt x="0" y="0"/>
                </a:lnTo>
                <a:lnTo>
                  <a:pt x="1645384" y="1645384"/>
                </a:lnTo>
                <a:lnTo>
                  <a:pt x="786300" y="2504468"/>
                </a:lnTo>
                <a:lnTo>
                  <a:pt x="0" y="3290769"/>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1" name="Freeform: Shape 90">
            <a:extLst>
              <a:ext uri="{FF2B5EF4-FFF2-40B4-BE49-F238E27FC236}">
                <a16:creationId xmlns:a16="http://schemas.microsoft.com/office/drawing/2014/main" id="{FAF90954-D15B-4346-AE33-18898B034F25}"/>
              </a:ext>
            </a:extLst>
          </p:cNvPr>
          <p:cNvSpPr/>
          <p:nvPr/>
        </p:nvSpPr>
        <p:spPr>
          <a:xfrm rot="5400000">
            <a:off x="134312" y="1690076"/>
            <a:ext cx="5122494" cy="5238401"/>
          </a:xfrm>
          <a:custGeom>
            <a:avLst/>
            <a:gdLst>
              <a:gd name="connsiteX0" fmla="*/ 0 w 5038564"/>
              <a:gd name="connsiteY0" fmla="*/ 2576285 h 5152572"/>
              <a:gd name="connsiteX1" fmla="*/ 2576286 w 5038564"/>
              <a:gd name="connsiteY1" fmla="*/ 0 h 5152572"/>
              <a:gd name="connsiteX2" fmla="*/ 5038564 w 5038564"/>
              <a:gd name="connsiteY2" fmla="*/ 2462279 h 5152572"/>
              <a:gd name="connsiteX3" fmla="*/ 5038564 w 5038564"/>
              <a:gd name="connsiteY3" fmla="*/ 2690293 h 5152572"/>
              <a:gd name="connsiteX4" fmla="*/ 2576286 w 5038564"/>
              <a:gd name="connsiteY4" fmla="*/ 5152572 h 5152572"/>
              <a:gd name="connsiteX5" fmla="*/ 0 w 5038564"/>
              <a:gd name="connsiteY5" fmla="*/ 2576285 h 5152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8564" h="5152572">
                <a:moveTo>
                  <a:pt x="0" y="2576285"/>
                </a:moveTo>
                <a:lnTo>
                  <a:pt x="2576286" y="0"/>
                </a:lnTo>
                <a:lnTo>
                  <a:pt x="5038564" y="2462279"/>
                </a:lnTo>
                <a:lnTo>
                  <a:pt x="5038564" y="2690293"/>
                </a:lnTo>
                <a:lnTo>
                  <a:pt x="2576286" y="5152572"/>
                </a:lnTo>
                <a:lnTo>
                  <a:pt x="0" y="257628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2" name="Freeform: Shape 91">
            <a:extLst>
              <a:ext uri="{FF2B5EF4-FFF2-40B4-BE49-F238E27FC236}">
                <a16:creationId xmlns:a16="http://schemas.microsoft.com/office/drawing/2014/main" id="{92939EDF-7D67-4AB6-8F18-CAB52ED5A858}"/>
              </a:ext>
            </a:extLst>
          </p:cNvPr>
          <p:cNvSpPr/>
          <p:nvPr/>
        </p:nvSpPr>
        <p:spPr>
          <a:xfrm rot="5400000">
            <a:off x="-7377" y="4400871"/>
            <a:ext cx="2462279" cy="2477028"/>
          </a:xfrm>
          <a:custGeom>
            <a:avLst/>
            <a:gdLst>
              <a:gd name="connsiteX0" fmla="*/ 0 w 2462279"/>
              <a:gd name="connsiteY0" fmla="*/ 2462278 h 2477028"/>
              <a:gd name="connsiteX1" fmla="*/ 2462279 w 2462279"/>
              <a:gd name="connsiteY1" fmla="*/ 0 h 2477028"/>
              <a:gd name="connsiteX2" fmla="*/ 2462279 w 2462279"/>
              <a:gd name="connsiteY2" fmla="*/ 2477028 h 2477028"/>
              <a:gd name="connsiteX3" fmla="*/ 14750 w 2462279"/>
              <a:gd name="connsiteY3" fmla="*/ 2477028 h 2477028"/>
              <a:gd name="connsiteX4" fmla="*/ 0 w 2462279"/>
              <a:gd name="connsiteY4" fmla="*/ 2462278 h 2477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2279" h="2477028">
                <a:moveTo>
                  <a:pt x="0" y="2462278"/>
                </a:moveTo>
                <a:lnTo>
                  <a:pt x="2462279" y="0"/>
                </a:lnTo>
                <a:lnTo>
                  <a:pt x="2462279" y="2477028"/>
                </a:lnTo>
                <a:lnTo>
                  <a:pt x="14750" y="2477028"/>
                </a:lnTo>
                <a:lnTo>
                  <a:pt x="0" y="2462278"/>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3" name="Freeform: Shape 92">
            <a:extLst>
              <a:ext uri="{FF2B5EF4-FFF2-40B4-BE49-F238E27FC236}">
                <a16:creationId xmlns:a16="http://schemas.microsoft.com/office/drawing/2014/main" id="{F37FC544-4FD2-404B-8165-4C0AAC837762}"/>
              </a:ext>
            </a:extLst>
          </p:cNvPr>
          <p:cNvSpPr/>
          <p:nvPr/>
        </p:nvSpPr>
        <p:spPr>
          <a:xfrm>
            <a:off x="873540" y="-29028"/>
            <a:ext cx="3489743" cy="1744871"/>
          </a:xfrm>
          <a:custGeom>
            <a:avLst/>
            <a:gdLst>
              <a:gd name="connsiteX0" fmla="*/ 0 w 3351861"/>
              <a:gd name="connsiteY0" fmla="*/ 0 h 1675930"/>
              <a:gd name="connsiteX1" fmla="*/ 3351861 w 3351861"/>
              <a:gd name="connsiteY1" fmla="*/ 0 h 1675930"/>
              <a:gd name="connsiteX2" fmla="*/ 1675931 w 3351861"/>
              <a:gd name="connsiteY2" fmla="*/ 1675930 h 1675930"/>
              <a:gd name="connsiteX3" fmla="*/ 0 w 3351861"/>
              <a:gd name="connsiteY3" fmla="*/ 0 h 1675930"/>
            </a:gdLst>
            <a:ahLst/>
            <a:cxnLst>
              <a:cxn ang="0">
                <a:pos x="connsiteX0" y="connsiteY0"/>
              </a:cxn>
              <a:cxn ang="0">
                <a:pos x="connsiteX1" y="connsiteY1"/>
              </a:cxn>
              <a:cxn ang="0">
                <a:pos x="connsiteX2" y="connsiteY2"/>
              </a:cxn>
              <a:cxn ang="0">
                <a:pos x="connsiteX3" y="connsiteY3"/>
              </a:cxn>
            </a:cxnLst>
            <a:rect l="l" t="t" r="r" b="b"/>
            <a:pathLst>
              <a:path w="3351861" h="1675930">
                <a:moveTo>
                  <a:pt x="0" y="0"/>
                </a:moveTo>
                <a:lnTo>
                  <a:pt x="3351861" y="0"/>
                </a:lnTo>
                <a:lnTo>
                  <a:pt x="1675931" y="1675930"/>
                </a:lnTo>
                <a:lnTo>
                  <a:pt x="0" y="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4" name="Freeform: Shape 93">
            <a:extLst>
              <a:ext uri="{FF2B5EF4-FFF2-40B4-BE49-F238E27FC236}">
                <a16:creationId xmlns:a16="http://schemas.microsoft.com/office/drawing/2014/main" id="{BF567AD1-3642-4131-BFDE-A1C0246E92BA}"/>
              </a:ext>
            </a:extLst>
          </p:cNvPr>
          <p:cNvSpPr/>
          <p:nvPr/>
        </p:nvSpPr>
        <p:spPr>
          <a:xfrm>
            <a:off x="2828925" y="4405086"/>
            <a:ext cx="5074102" cy="2533448"/>
          </a:xfrm>
          <a:custGeom>
            <a:avLst/>
            <a:gdLst>
              <a:gd name="connsiteX0" fmla="*/ 2498099 w 4996197"/>
              <a:gd name="connsiteY0" fmla="*/ 0 h 2498099"/>
              <a:gd name="connsiteX1" fmla="*/ 4996197 w 4996197"/>
              <a:gd name="connsiteY1" fmla="*/ 2498099 h 2498099"/>
              <a:gd name="connsiteX2" fmla="*/ 0 w 4996197"/>
              <a:gd name="connsiteY2" fmla="*/ 2498099 h 2498099"/>
              <a:gd name="connsiteX3" fmla="*/ 2498099 w 4996197"/>
              <a:gd name="connsiteY3" fmla="*/ 0 h 2498099"/>
            </a:gdLst>
            <a:ahLst/>
            <a:cxnLst>
              <a:cxn ang="0">
                <a:pos x="connsiteX0" y="connsiteY0"/>
              </a:cxn>
              <a:cxn ang="0">
                <a:pos x="connsiteX1" y="connsiteY1"/>
              </a:cxn>
              <a:cxn ang="0">
                <a:pos x="connsiteX2" y="connsiteY2"/>
              </a:cxn>
              <a:cxn ang="0">
                <a:pos x="connsiteX3" y="connsiteY3"/>
              </a:cxn>
            </a:cxnLst>
            <a:rect l="l" t="t" r="r" b="b"/>
            <a:pathLst>
              <a:path w="4996197" h="2498099">
                <a:moveTo>
                  <a:pt x="2498099" y="0"/>
                </a:moveTo>
                <a:lnTo>
                  <a:pt x="4996197" y="2498099"/>
                </a:lnTo>
                <a:lnTo>
                  <a:pt x="0" y="2498099"/>
                </a:lnTo>
                <a:lnTo>
                  <a:pt x="2498099" y="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5" name="Freeform: Shape 94">
            <a:extLst>
              <a:ext uri="{FF2B5EF4-FFF2-40B4-BE49-F238E27FC236}">
                <a16:creationId xmlns:a16="http://schemas.microsoft.com/office/drawing/2014/main" id="{AA0234AD-C60A-459C-B47D-2207A139CD1C}"/>
              </a:ext>
            </a:extLst>
          </p:cNvPr>
          <p:cNvSpPr/>
          <p:nvPr/>
        </p:nvSpPr>
        <p:spPr>
          <a:xfrm>
            <a:off x="2750456" y="3159"/>
            <a:ext cx="5152571" cy="4288972"/>
          </a:xfrm>
          <a:custGeom>
            <a:avLst/>
            <a:gdLst>
              <a:gd name="connsiteX0" fmla="*/ 1712687 w 5152571"/>
              <a:gd name="connsiteY0" fmla="*/ 0 h 4288972"/>
              <a:gd name="connsiteX1" fmla="*/ 3439885 w 5152571"/>
              <a:gd name="connsiteY1" fmla="*/ 0 h 4288972"/>
              <a:gd name="connsiteX2" fmla="*/ 5152571 w 5152571"/>
              <a:gd name="connsiteY2" fmla="*/ 1712687 h 4288972"/>
              <a:gd name="connsiteX3" fmla="*/ 2576286 w 5152571"/>
              <a:gd name="connsiteY3" fmla="*/ 4288972 h 4288972"/>
              <a:gd name="connsiteX4" fmla="*/ 0 w 5152571"/>
              <a:gd name="connsiteY4" fmla="*/ 1712687 h 4288972"/>
              <a:gd name="connsiteX5" fmla="*/ 1712687 w 5152571"/>
              <a:gd name="connsiteY5" fmla="*/ 0 h 4288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2571" h="4288972">
                <a:moveTo>
                  <a:pt x="1712687" y="0"/>
                </a:moveTo>
                <a:lnTo>
                  <a:pt x="3439885" y="0"/>
                </a:lnTo>
                <a:lnTo>
                  <a:pt x="5152571" y="1712687"/>
                </a:lnTo>
                <a:lnTo>
                  <a:pt x="2576286" y="4288972"/>
                </a:lnTo>
                <a:lnTo>
                  <a:pt x="0" y="1712687"/>
                </a:lnTo>
                <a:lnTo>
                  <a:pt x="1712687" y="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7" name="TextBox 96">
            <a:extLst>
              <a:ext uri="{FF2B5EF4-FFF2-40B4-BE49-F238E27FC236}">
                <a16:creationId xmlns:a16="http://schemas.microsoft.com/office/drawing/2014/main" id="{CF1D5DDF-AAFE-45FD-9B2B-E986B2C0C5BA}"/>
              </a:ext>
            </a:extLst>
          </p:cNvPr>
          <p:cNvSpPr txBox="1"/>
          <p:nvPr/>
        </p:nvSpPr>
        <p:spPr>
          <a:xfrm>
            <a:off x="5214844" y="2758753"/>
            <a:ext cx="7275089" cy="1938992"/>
          </a:xfrm>
          <a:prstGeom prst="rect">
            <a:avLst/>
          </a:prstGeom>
          <a:noFill/>
        </p:spPr>
        <p:txBody>
          <a:bodyPr wrap="square" rtlCol="0">
            <a:spAutoFit/>
          </a:bodyPr>
          <a:lstStyle/>
          <a:p>
            <a:pPr algn="ctr"/>
            <a:r>
              <a:rPr lang="en-IN" sz="6000" dirty="0"/>
              <a:t>Stock Target Movement Prediction </a:t>
            </a:r>
            <a:endParaRPr lang="en-IN" sz="6000"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E459EE53-2683-6B8B-65EE-155F1250C755}"/>
              </a:ext>
            </a:extLst>
          </p:cNvPr>
          <p:cNvSpPr txBox="1"/>
          <p:nvPr/>
        </p:nvSpPr>
        <p:spPr>
          <a:xfrm>
            <a:off x="7576457" y="5822302"/>
            <a:ext cx="4049486" cy="369332"/>
          </a:xfrm>
          <a:prstGeom prst="rect">
            <a:avLst/>
          </a:prstGeom>
          <a:noFill/>
        </p:spPr>
        <p:txBody>
          <a:bodyPr wrap="square" rtlCol="0">
            <a:spAutoFit/>
          </a:bodyPr>
          <a:lstStyle/>
          <a:p>
            <a:r>
              <a:rPr lang="en-IN" dirty="0"/>
              <a:t>- T. </a:t>
            </a:r>
            <a:r>
              <a:rPr lang="en-IN" dirty="0" err="1"/>
              <a:t>Adhvik</a:t>
            </a:r>
            <a:r>
              <a:rPr lang="en-IN" dirty="0"/>
              <a:t> </a:t>
            </a:r>
            <a:r>
              <a:rPr lang="en-IN" dirty="0" err="1"/>
              <a:t>Vithun</a:t>
            </a:r>
            <a:endParaRPr lang="en-IN" dirty="0"/>
          </a:p>
        </p:txBody>
      </p:sp>
    </p:spTree>
    <p:extLst>
      <p:ext uri="{BB962C8B-B14F-4D97-AF65-F5344CB8AC3E}">
        <p14:creationId xmlns:p14="http://schemas.microsoft.com/office/powerpoint/2010/main" val="655776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D4E0-F158-9AE5-2DB8-71DC80A3C549}"/>
              </a:ext>
            </a:extLst>
          </p:cNvPr>
          <p:cNvSpPr>
            <a:spLocks noGrp="1"/>
          </p:cNvSpPr>
          <p:nvPr>
            <p:ph type="title"/>
          </p:nvPr>
        </p:nvSpPr>
        <p:spPr>
          <a:xfrm>
            <a:off x="838200" y="365125"/>
            <a:ext cx="10515600" cy="801202"/>
          </a:xfrm>
        </p:spPr>
        <p:txBody>
          <a:bodyPr/>
          <a:lstStyle/>
          <a:p>
            <a:r>
              <a:rPr lang="en-IN" dirty="0"/>
              <a:t>INTRODUCTION:</a:t>
            </a:r>
          </a:p>
        </p:txBody>
      </p:sp>
      <p:sp>
        <p:nvSpPr>
          <p:cNvPr id="4" name="TextBox 3">
            <a:extLst>
              <a:ext uri="{FF2B5EF4-FFF2-40B4-BE49-F238E27FC236}">
                <a16:creationId xmlns:a16="http://schemas.microsoft.com/office/drawing/2014/main" id="{5A7DC26F-55CB-85E4-F9E9-0B9FB58DD73D}"/>
              </a:ext>
            </a:extLst>
          </p:cNvPr>
          <p:cNvSpPr txBox="1"/>
          <p:nvPr/>
        </p:nvSpPr>
        <p:spPr>
          <a:xfrm>
            <a:off x="559837" y="1296955"/>
            <a:ext cx="11402008"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"Stock Target Movement Prediction" project represents a significant endeavor in the realm of financial analysis and predictive modeling, with the primary aim of enhancing the accuracy of stock price movement forecasts. In today's fast-paced financial markets, where decision making needs to be both informed and timely, the ability to predict stock price changes is of paramount importance for investors, traders, and financial analysts.</a:t>
            </a:r>
          </a:p>
          <a:p>
            <a:pPr marL="285750" indent="-285750" algn="just">
              <a:buFont typeface="Arial" panose="020B0604020202020204" pitchFamily="34" charset="0"/>
              <a:buChar char="•"/>
            </a:pPr>
            <a:r>
              <a:rPr lang="en-US" dirty="0"/>
              <a:t> The project focuses on the company "META" and leverages a comprehensive ensemble approach, combining various machine learning techniques and time-series analysis to develop a robust predictive model. The chosen timeframe for historical data collection spans from 2007 to 2023, allowing for an extensive examination of market dynamics over time.</a:t>
            </a:r>
          </a:p>
          <a:p>
            <a:pPr marL="285750" indent="-285750" algn="just">
              <a:buFont typeface="Arial" panose="020B0604020202020204" pitchFamily="34" charset="0"/>
              <a:buChar char="•"/>
            </a:pPr>
            <a:r>
              <a:rPr lang="en-US" dirty="0"/>
              <a:t> To gain deeper insights into the stock's behavior, technical indicators such as the Relative Strength Index (RSI) and Exponential Moving Averages (EMA) are calculated and incorporated into the analysis.</a:t>
            </a:r>
          </a:p>
          <a:p>
            <a:pPr marL="285750" indent="-285750" algn="just">
              <a:buFont typeface="Arial" panose="020B0604020202020204" pitchFamily="34" charset="0"/>
              <a:buChar char="•"/>
            </a:pPr>
            <a:r>
              <a:rPr lang="en-US" dirty="0"/>
              <a:t> These indicators help in capturing market sentiment and trends, providing valuable features for the predictive models. The core of the project's methodology lies in the ensemble approach, which integrates three distinct predictive models: a Long Short-Term Memory (LSTM) autoencoder for feature extraction, an </a:t>
            </a:r>
            <a:r>
              <a:rPr lang="en-US" dirty="0" err="1"/>
              <a:t>XGBoost</a:t>
            </a:r>
            <a:r>
              <a:rPr lang="en-US" dirty="0"/>
              <a:t> regressor, and Exponential Smoothing.</a:t>
            </a:r>
          </a:p>
          <a:p>
            <a:pPr marL="285750" indent="-285750" algn="just">
              <a:buFont typeface="Arial" panose="020B0604020202020204" pitchFamily="34" charset="0"/>
              <a:buChar char="•"/>
            </a:pPr>
            <a:r>
              <a:rPr lang="en-US" dirty="0"/>
              <a:t> Each of these models contributes unique strengths to the overall predictive power, making the ensemble approach a well-rounded and adaptable solution for stock price forecasting. </a:t>
            </a:r>
            <a:endParaRPr lang="en-IN" dirty="0"/>
          </a:p>
        </p:txBody>
      </p:sp>
    </p:spTree>
    <p:extLst>
      <p:ext uri="{BB962C8B-B14F-4D97-AF65-F5344CB8AC3E}">
        <p14:creationId xmlns:p14="http://schemas.microsoft.com/office/powerpoint/2010/main" val="225050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49370-60DF-6FD8-2041-00BB3F38BB92}"/>
              </a:ext>
            </a:extLst>
          </p:cNvPr>
          <p:cNvSpPr>
            <a:spLocks noGrp="1"/>
          </p:cNvSpPr>
          <p:nvPr>
            <p:ph type="title"/>
          </p:nvPr>
        </p:nvSpPr>
        <p:spPr>
          <a:xfrm>
            <a:off x="838200" y="29224"/>
            <a:ext cx="10515600" cy="959821"/>
          </a:xfrm>
        </p:spPr>
        <p:txBody>
          <a:bodyPr>
            <a:normAutofit/>
          </a:bodyPr>
          <a:lstStyle/>
          <a:p>
            <a:r>
              <a:rPr lang="en-IN" dirty="0"/>
              <a:t>LSTM </a:t>
            </a:r>
            <a:r>
              <a:rPr lang="en-IN" dirty="0" err="1"/>
              <a:t>AutoEncoder</a:t>
            </a:r>
            <a:r>
              <a:rPr lang="en-IN" dirty="0"/>
              <a:t> </a:t>
            </a:r>
            <a:r>
              <a:rPr lang="en-IN" dirty="0" err="1"/>
              <a:t>feeded</a:t>
            </a:r>
            <a:r>
              <a:rPr lang="en-IN" dirty="0"/>
              <a:t> to </a:t>
            </a:r>
            <a:r>
              <a:rPr lang="en-IN" dirty="0" err="1"/>
              <a:t>XGBoost</a:t>
            </a:r>
            <a:endParaRPr lang="en-IN" dirty="0"/>
          </a:p>
        </p:txBody>
      </p:sp>
      <p:pic>
        <p:nvPicPr>
          <p:cNvPr id="9" name="Content Placeholder 8">
            <a:extLst>
              <a:ext uri="{FF2B5EF4-FFF2-40B4-BE49-F238E27FC236}">
                <a16:creationId xmlns:a16="http://schemas.microsoft.com/office/drawing/2014/main" id="{1D131D12-6792-9D19-0FF2-8F6A786861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4204" y="952368"/>
            <a:ext cx="6169274" cy="3600325"/>
          </a:xfrm>
        </p:spPr>
      </p:pic>
      <p:sp>
        <p:nvSpPr>
          <p:cNvPr id="10" name="TextBox 9">
            <a:extLst>
              <a:ext uri="{FF2B5EF4-FFF2-40B4-BE49-F238E27FC236}">
                <a16:creationId xmlns:a16="http://schemas.microsoft.com/office/drawing/2014/main" id="{EE49BE00-C838-6382-DE49-89D97C328238}"/>
              </a:ext>
            </a:extLst>
          </p:cNvPr>
          <p:cNvSpPr txBox="1"/>
          <p:nvPr/>
        </p:nvSpPr>
        <p:spPr>
          <a:xfrm>
            <a:off x="289248" y="989045"/>
            <a:ext cx="5614955" cy="5693866"/>
          </a:xfrm>
          <a:prstGeom prst="rect">
            <a:avLst/>
          </a:prstGeom>
          <a:noFill/>
        </p:spPr>
        <p:txBody>
          <a:bodyPr wrap="square" rtlCol="0">
            <a:spAutoFit/>
          </a:bodyPr>
          <a:lstStyle/>
          <a:p>
            <a:pPr algn="just"/>
            <a:r>
              <a:rPr lang="en-US" sz="1400" dirty="0"/>
              <a:t>Feature Extraction:</a:t>
            </a:r>
          </a:p>
          <a:p>
            <a:pPr algn="just"/>
            <a:endParaRPr lang="en-US" sz="1400" dirty="0"/>
          </a:p>
          <a:p>
            <a:pPr algn="just"/>
            <a:r>
              <a:rPr lang="en-US" sz="1400" dirty="0"/>
              <a:t>The LSTM autoencoder is used to perform feature extraction from the input data. Feature extraction is a crucial step in machine learning and time series analysis to capture essential patterns and reduce the dimensionality of the data while retaining critical information.</a:t>
            </a:r>
          </a:p>
          <a:p>
            <a:pPr algn="just"/>
            <a:r>
              <a:rPr lang="en-US" sz="1400" dirty="0"/>
              <a:t>Model Initialization:</a:t>
            </a:r>
          </a:p>
          <a:p>
            <a:pPr algn="just"/>
            <a:endParaRPr lang="en-US" sz="1400" dirty="0"/>
          </a:p>
          <a:p>
            <a:pPr algn="just"/>
            <a:r>
              <a:rPr lang="en-US" sz="1400" dirty="0"/>
              <a:t>The LSTM autoencoder is initialized as </a:t>
            </a:r>
            <a:r>
              <a:rPr lang="en-US" sz="1400" dirty="0" err="1"/>
              <a:t>model_autoencoder</a:t>
            </a:r>
            <a:r>
              <a:rPr lang="en-US" sz="1400" dirty="0"/>
              <a:t> using the </a:t>
            </a:r>
            <a:r>
              <a:rPr lang="en-US" sz="1400" dirty="0" err="1"/>
              <a:t>Keras</a:t>
            </a:r>
            <a:r>
              <a:rPr lang="en-US" sz="1400" dirty="0"/>
              <a:t> library. The autoencoder comprises several layers of LSTM units, designed to encode and decode the input data effectively.</a:t>
            </a:r>
          </a:p>
          <a:p>
            <a:pPr algn="just"/>
            <a:r>
              <a:rPr lang="en-US" sz="1400" dirty="0"/>
              <a:t>Model Architecture:</a:t>
            </a:r>
          </a:p>
          <a:p>
            <a:pPr algn="just"/>
            <a:endParaRPr lang="en-US" sz="1400" dirty="0"/>
          </a:p>
          <a:p>
            <a:pPr algn="just"/>
            <a:r>
              <a:rPr lang="en-US" sz="1400" dirty="0"/>
              <a:t>The architecture of the LSTM autoencoder consists of the following layers:</a:t>
            </a:r>
          </a:p>
          <a:p>
            <a:pPr algn="just"/>
            <a:r>
              <a:rPr lang="en-US" sz="1400" dirty="0"/>
              <a:t>LSTM Layer 1: This layer, with 64 units and a </a:t>
            </a:r>
            <a:r>
              <a:rPr lang="en-US" sz="1400" dirty="0" err="1"/>
              <a:t>ReLU</a:t>
            </a:r>
            <a:r>
              <a:rPr lang="en-US" sz="1400" dirty="0"/>
              <a:t> activation function, captures sequential patterns in the input data.</a:t>
            </a:r>
          </a:p>
          <a:p>
            <a:pPr algn="just"/>
            <a:r>
              <a:rPr lang="en-US" sz="1400" dirty="0"/>
              <a:t>LSTM Layer 2: A second LSTM layer with 32 units, also using </a:t>
            </a:r>
            <a:r>
              <a:rPr lang="en-US" sz="1400" dirty="0" err="1"/>
              <a:t>ReLU</a:t>
            </a:r>
            <a:r>
              <a:rPr lang="en-US" sz="1400" dirty="0"/>
              <a:t> activation.</a:t>
            </a:r>
          </a:p>
          <a:p>
            <a:pPr algn="just"/>
            <a:r>
              <a:rPr lang="en-US" sz="1400" dirty="0" err="1"/>
              <a:t>RepeatVector</a:t>
            </a:r>
            <a:r>
              <a:rPr lang="en-US" sz="1400" dirty="0"/>
              <a:t> Layer: This layer repeats the encoded representation for multiple time steps, preparing it for decoding.</a:t>
            </a:r>
          </a:p>
          <a:p>
            <a:pPr algn="just"/>
            <a:r>
              <a:rPr lang="en-US" sz="1400" dirty="0"/>
              <a:t>LSTM Layer 3: Another LSTM layer with 32 units to decode the repeated representation.</a:t>
            </a:r>
          </a:p>
          <a:p>
            <a:pPr algn="just"/>
            <a:r>
              <a:rPr lang="en-US" sz="1400" dirty="0"/>
              <a:t>LSTM Layer 4: A final LSTM layer with 64 units to further decode the data.</a:t>
            </a:r>
          </a:p>
          <a:p>
            <a:pPr algn="just"/>
            <a:r>
              <a:rPr lang="en-US" sz="1400" dirty="0" err="1"/>
              <a:t>TimeDistributed</a:t>
            </a:r>
            <a:r>
              <a:rPr lang="en-US" sz="1400" dirty="0"/>
              <a:t> Layer: This layer applies a dense layer to each time step, enabling the reconstruction of the original input data.</a:t>
            </a:r>
          </a:p>
          <a:p>
            <a:pPr algn="just"/>
            <a:r>
              <a:rPr lang="en-US" sz="1400" dirty="0"/>
              <a:t>Training the Autoencoder:</a:t>
            </a:r>
          </a:p>
        </p:txBody>
      </p:sp>
      <p:sp>
        <p:nvSpPr>
          <p:cNvPr id="11" name="TextBox 10">
            <a:extLst>
              <a:ext uri="{FF2B5EF4-FFF2-40B4-BE49-F238E27FC236}">
                <a16:creationId xmlns:a16="http://schemas.microsoft.com/office/drawing/2014/main" id="{DB732870-E335-041F-7169-6C39B029E193}"/>
              </a:ext>
            </a:extLst>
          </p:cNvPr>
          <p:cNvSpPr txBox="1"/>
          <p:nvPr/>
        </p:nvSpPr>
        <p:spPr>
          <a:xfrm>
            <a:off x="5925274" y="4305008"/>
            <a:ext cx="5977478" cy="2462213"/>
          </a:xfrm>
          <a:prstGeom prst="rect">
            <a:avLst/>
          </a:prstGeom>
          <a:noFill/>
        </p:spPr>
        <p:txBody>
          <a:bodyPr wrap="square" rtlCol="0">
            <a:spAutoFit/>
          </a:bodyPr>
          <a:lstStyle/>
          <a:p>
            <a:pPr algn="just"/>
            <a:endParaRPr lang="en-US" sz="1400" dirty="0"/>
          </a:p>
          <a:p>
            <a:pPr algn="just"/>
            <a:r>
              <a:rPr lang="en-US" sz="1400" dirty="0"/>
              <a:t>The LSTM autoencoder is trained using the input data (</a:t>
            </a:r>
            <a:r>
              <a:rPr lang="en-US" sz="1400" dirty="0" err="1"/>
              <a:t>train_X</a:t>
            </a:r>
            <a:r>
              <a:rPr lang="en-US" sz="1400" dirty="0"/>
              <a:t>) and the same input data as the target variable (</a:t>
            </a:r>
            <a:r>
              <a:rPr lang="en-US" sz="1400" dirty="0" err="1"/>
              <a:t>train_X</a:t>
            </a:r>
            <a:r>
              <a:rPr lang="en-US" sz="1400" dirty="0"/>
              <a:t>). The autoencoder learns to reconstruct the input data from its encoded representation, capturing essential features.</a:t>
            </a:r>
          </a:p>
          <a:p>
            <a:pPr algn="just"/>
            <a:r>
              <a:rPr lang="en-US" sz="1400" dirty="0"/>
              <a:t>Encoding and Decoding:</a:t>
            </a:r>
          </a:p>
          <a:p>
            <a:pPr algn="just"/>
            <a:r>
              <a:rPr lang="en-US" sz="1400" dirty="0"/>
              <a:t>After training, the model's encoder part is used to transform the input data into a lower-dimensional encoded representation. This encoded representation retains the most critical features of the input data.</a:t>
            </a:r>
          </a:p>
          <a:p>
            <a:pPr algn="just"/>
            <a:r>
              <a:rPr lang="en-US" sz="1400" dirty="0"/>
              <a:t>The decoder part is not explicitly used for reconstruction but is retained for its ability to capture the inverse relationships in the data.</a:t>
            </a:r>
          </a:p>
        </p:txBody>
      </p:sp>
    </p:spTree>
    <p:extLst>
      <p:ext uri="{BB962C8B-B14F-4D97-AF65-F5344CB8AC3E}">
        <p14:creationId xmlns:p14="http://schemas.microsoft.com/office/powerpoint/2010/main" val="1273393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9B7E-E333-DCC9-BD9B-1AF5CF3B0EC8}"/>
              </a:ext>
            </a:extLst>
          </p:cNvPr>
          <p:cNvSpPr>
            <a:spLocks noGrp="1"/>
          </p:cNvSpPr>
          <p:nvPr>
            <p:ph idx="1"/>
          </p:nvPr>
        </p:nvSpPr>
        <p:spPr/>
        <p:txBody>
          <a:bodyPr/>
          <a:lstStyle/>
          <a:p>
            <a:endParaRPr lang="en-IN" dirty="0"/>
          </a:p>
          <a:p>
            <a:endParaRPr lang="en-IN" dirty="0"/>
          </a:p>
        </p:txBody>
      </p:sp>
      <p:pic>
        <p:nvPicPr>
          <p:cNvPr id="6" name="Picture 5">
            <a:extLst>
              <a:ext uri="{FF2B5EF4-FFF2-40B4-BE49-F238E27FC236}">
                <a16:creationId xmlns:a16="http://schemas.microsoft.com/office/drawing/2014/main" id="{BE6E03DA-62D2-06CE-2BCD-89C4EC5D1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9414" y="370049"/>
            <a:ext cx="5791702" cy="4846740"/>
          </a:xfrm>
          <a:prstGeom prst="rect">
            <a:avLst/>
          </a:prstGeom>
        </p:spPr>
      </p:pic>
      <p:sp>
        <p:nvSpPr>
          <p:cNvPr id="7" name="TextBox 6">
            <a:extLst>
              <a:ext uri="{FF2B5EF4-FFF2-40B4-BE49-F238E27FC236}">
                <a16:creationId xmlns:a16="http://schemas.microsoft.com/office/drawing/2014/main" id="{11B37D0A-DC9E-AE0E-732D-FB087AB95399}"/>
              </a:ext>
            </a:extLst>
          </p:cNvPr>
          <p:cNvSpPr txBox="1"/>
          <p:nvPr/>
        </p:nvSpPr>
        <p:spPr>
          <a:xfrm>
            <a:off x="289249" y="205274"/>
            <a:ext cx="5094514" cy="7048083"/>
          </a:xfrm>
          <a:prstGeom prst="rect">
            <a:avLst/>
          </a:prstGeom>
          <a:noFill/>
        </p:spPr>
        <p:txBody>
          <a:bodyPr wrap="square" rtlCol="0">
            <a:spAutoFit/>
          </a:bodyPr>
          <a:lstStyle/>
          <a:p>
            <a:pPr marR="0" lvl="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Model Initialization:</a:t>
            </a:r>
            <a:endPar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R="0" lvl="1" algn="just"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err="1">
                <a:ln>
                  <a:noFill/>
                </a:ln>
                <a:effectLst/>
                <a:latin typeface="Times New Roman" panose="02020603050405020304" pitchFamily="18" charset="0"/>
                <a:cs typeface="Times New Roman" panose="02020603050405020304" pitchFamily="18" charset="0"/>
              </a:rPr>
              <a:t>XGBoost</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 is first imported and initialized as </a:t>
            </a:r>
            <a:r>
              <a:rPr kumimoji="0" lang="en-US" altLang="en-US" sz="1400" b="1" i="0" u="none" strike="noStrike" cap="none" normalizeH="0" baseline="0" dirty="0" err="1">
                <a:ln>
                  <a:noFill/>
                </a:ln>
                <a:effectLst/>
                <a:latin typeface="Times New Roman" panose="02020603050405020304" pitchFamily="18" charset="0"/>
                <a:cs typeface="Times New Roman" panose="02020603050405020304" pitchFamily="18" charset="0"/>
              </a:rPr>
              <a:t>model_xgb</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 with specific hyperparameters. These hyperparameters define the behavior of the </a:t>
            </a:r>
            <a:r>
              <a:rPr kumimoji="0" lang="en-US" altLang="en-US" sz="1400" b="0" i="0" u="none" strike="noStrike" cap="none" normalizeH="0" baseline="0" dirty="0" err="1">
                <a:ln>
                  <a:noFill/>
                </a:ln>
                <a:effectLst/>
                <a:latin typeface="Times New Roman" panose="02020603050405020304" pitchFamily="18" charset="0"/>
                <a:cs typeface="Times New Roman" panose="02020603050405020304" pitchFamily="18" charset="0"/>
              </a:rPr>
              <a:t>XGBoost</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 model, such as the learning rate, maximum depth of trees, and the number of estimators.</a:t>
            </a:r>
          </a:p>
          <a:p>
            <a:pPr marR="0" lvl="1"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Feature Extraction:</a:t>
            </a:r>
            <a:endPar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R="0" lvl="1" algn="just"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Before applying </a:t>
            </a:r>
            <a:r>
              <a:rPr kumimoji="0" lang="en-US" altLang="en-US" sz="1400" b="0" i="0" u="none" strike="noStrike" cap="none" normalizeH="0" baseline="0" dirty="0" err="1">
                <a:ln>
                  <a:noFill/>
                </a:ln>
                <a:effectLst/>
                <a:latin typeface="Times New Roman" panose="02020603050405020304" pitchFamily="18" charset="0"/>
                <a:cs typeface="Times New Roman" panose="02020603050405020304" pitchFamily="18" charset="0"/>
              </a:rPr>
              <a:t>XGBoost</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 the data undergoes feature extraction using an LSTM autoencoder. This process reduces the dimensionality of the input data while preserving essential features. The resulting encoded representations are then used as input features for </a:t>
            </a:r>
            <a:r>
              <a:rPr kumimoji="0" lang="en-US" altLang="en-US" sz="1400" b="0" i="0" u="none" strike="noStrike" cap="none" normalizeH="0" baseline="0" dirty="0" err="1">
                <a:ln>
                  <a:noFill/>
                </a:ln>
                <a:effectLst/>
                <a:latin typeface="Times New Roman" panose="02020603050405020304" pitchFamily="18" charset="0"/>
                <a:cs typeface="Times New Roman" panose="02020603050405020304" pitchFamily="18" charset="0"/>
              </a:rPr>
              <a:t>XGBoost</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Training the </a:t>
            </a:r>
            <a:r>
              <a:rPr kumimoji="0" lang="en-US" altLang="en-US" sz="1400" b="1" i="0" u="none" strike="noStrike" cap="none" normalizeH="0" baseline="0" dirty="0" err="1">
                <a:ln>
                  <a:noFill/>
                </a:ln>
                <a:effectLst/>
                <a:latin typeface="Times New Roman" panose="02020603050405020304" pitchFamily="18" charset="0"/>
                <a:cs typeface="Times New Roman" panose="02020603050405020304" pitchFamily="18" charset="0"/>
              </a:rPr>
              <a:t>XGBoost</a:t>
            </a: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 Model:</a:t>
            </a:r>
            <a:endPar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R="0" lvl="1" algn="just"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The </a:t>
            </a:r>
            <a:r>
              <a:rPr kumimoji="0" lang="en-US" altLang="en-US" sz="1400" b="0" i="0" u="none" strike="noStrike" cap="none" normalizeH="0" baseline="0" dirty="0" err="1">
                <a:ln>
                  <a:noFill/>
                </a:ln>
                <a:effectLst/>
                <a:latin typeface="Times New Roman" panose="02020603050405020304" pitchFamily="18" charset="0"/>
                <a:cs typeface="Times New Roman" panose="02020603050405020304" pitchFamily="18" charset="0"/>
              </a:rPr>
              <a:t>XGBoost</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 model is trained on the encoded feature data, represented as </a:t>
            </a: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train_X1</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 The target variable for training is </a:t>
            </a:r>
            <a:r>
              <a:rPr kumimoji="0" lang="en-US" altLang="en-US" sz="1400" b="1" i="0" u="none" strike="noStrike" cap="none" normalizeH="0" baseline="0" dirty="0" err="1">
                <a:ln>
                  <a:noFill/>
                </a:ln>
                <a:effectLst/>
                <a:latin typeface="Times New Roman" panose="02020603050405020304" pitchFamily="18" charset="0"/>
                <a:cs typeface="Times New Roman" panose="02020603050405020304" pitchFamily="18" charset="0"/>
              </a:rPr>
              <a:t>train_y</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 which represents the target price movements.</a:t>
            </a:r>
          </a:p>
          <a:p>
            <a:pPr marR="0" lvl="1" algn="just"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err="1">
                <a:ln>
                  <a:noFill/>
                </a:ln>
                <a:effectLst/>
                <a:latin typeface="Times New Roman" panose="02020603050405020304" pitchFamily="18" charset="0"/>
                <a:cs typeface="Times New Roman" panose="02020603050405020304" pitchFamily="18" charset="0"/>
              </a:rPr>
              <a:t>XGBoost</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 uses an ensemble of decision trees to learn the relationship between the input features and the target variable.</a:t>
            </a:r>
          </a:p>
          <a:p>
            <a:pPr marR="0" lvl="0" algn="just"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Prediction:</a:t>
            </a:r>
            <a:endPar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R="0" lvl="1" algn="just"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Once the </a:t>
            </a:r>
            <a:r>
              <a:rPr kumimoji="0" lang="en-US" altLang="en-US" sz="1400" b="0" i="0" u="none" strike="noStrike" cap="none" normalizeH="0" baseline="0" dirty="0" err="1">
                <a:ln>
                  <a:noFill/>
                </a:ln>
                <a:effectLst/>
                <a:latin typeface="Times New Roman" panose="02020603050405020304" pitchFamily="18" charset="0"/>
                <a:cs typeface="Times New Roman" panose="02020603050405020304" pitchFamily="18" charset="0"/>
              </a:rPr>
              <a:t>XGBoost</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 model is trained, it is used to make predictions on the test data. The encoded representations of the test data (</a:t>
            </a: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test_X1</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 are fed into the model to forecast stock price movements.</a:t>
            </a:r>
          </a:p>
          <a:p>
            <a:pPr marR="0" lvl="0" algn="just"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Evaluation:</a:t>
            </a:r>
            <a:endPar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R="0" lvl="1" algn="just"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After making predictions, the performance of the </a:t>
            </a:r>
            <a:r>
              <a:rPr kumimoji="0" lang="en-US" altLang="en-US" sz="1400" b="0" i="0" u="none" strike="noStrike" cap="none" normalizeH="0" baseline="0" dirty="0" err="1">
                <a:ln>
                  <a:noFill/>
                </a:ln>
                <a:effectLst/>
                <a:latin typeface="Times New Roman" panose="02020603050405020304" pitchFamily="18" charset="0"/>
                <a:cs typeface="Times New Roman" panose="02020603050405020304" pitchFamily="18" charset="0"/>
              </a:rPr>
              <a:t>XGBoost</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 model is assessed. This evaluation is carried out using a regression metric, such as Mean Absolute Error (MAE), to measure the accuracy of the predictions.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A1B7B19C-9FA6-35E9-BDDF-5CE275DBA850}"/>
              </a:ext>
            </a:extLst>
          </p:cNvPr>
          <p:cNvSpPr>
            <a:spLocks noChangeArrowheads="1"/>
          </p:cNvSpPr>
          <p:nvPr/>
        </p:nvSpPr>
        <p:spPr bwMode="auto">
          <a:xfrm>
            <a:off x="0" y="-3388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D23699EF-B78C-DFAB-ACDA-E7B49E694A0A}"/>
              </a:ext>
            </a:extLst>
          </p:cNvPr>
          <p:cNvSpPr>
            <a:spLocks noChangeArrowheads="1"/>
          </p:cNvSpPr>
          <p:nvPr/>
        </p:nvSpPr>
        <p:spPr bwMode="auto">
          <a:xfrm>
            <a:off x="0" y="-3388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8704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DE48-52CC-995B-99FB-98E68E5B1B3D}"/>
              </a:ext>
            </a:extLst>
          </p:cNvPr>
          <p:cNvSpPr>
            <a:spLocks noGrp="1"/>
          </p:cNvSpPr>
          <p:nvPr>
            <p:ph type="title"/>
          </p:nvPr>
        </p:nvSpPr>
        <p:spPr>
          <a:xfrm>
            <a:off x="838200" y="94538"/>
            <a:ext cx="10515600" cy="829194"/>
          </a:xfrm>
        </p:spPr>
        <p:txBody>
          <a:bodyPr/>
          <a:lstStyle/>
          <a:p>
            <a:r>
              <a:rPr lang="en-IN" dirty="0"/>
              <a:t>RESULT AND CONCLUSION</a:t>
            </a:r>
          </a:p>
        </p:txBody>
      </p:sp>
      <p:sp>
        <p:nvSpPr>
          <p:cNvPr id="3" name="Content Placeholder 2">
            <a:extLst>
              <a:ext uri="{FF2B5EF4-FFF2-40B4-BE49-F238E27FC236}">
                <a16:creationId xmlns:a16="http://schemas.microsoft.com/office/drawing/2014/main" id="{6C669C45-C4F1-13D4-8DE0-7A1830E8E600}"/>
              </a:ext>
            </a:extLst>
          </p:cNvPr>
          <p:cNvSpPr>
            <a:spLocks noGrp="1"/>
          </p:cNvSpPr>
          <p:nvPr>
            <p:ph idx="1"/>
          </p:nvPr>
        </p:nvSpPr>
        <p:spPr>
          <a:xfrm>
            <a:off x="419879" y="858416"/>
            <a:ext cx="10933922" cy="5318547"/>
          </a:xfrm>
        </p:spPr>
        <p:txBody>
          <a:bodyPr>
            <a:noAutofit/>
          </a:bodyPr>
          <a:lstStyle/>
          <a:p>
            <a:r>
              <a:rPr lang="en-US" sz="1600" dirty="0">
                <a:latin typeface="Times New Roman" panose="02020603050405020304" pitchFamily="18" charset="0"/>
                <a:cs typeface="Times New Roman" panose="02020603050405020304" pitchFamily="18" charset="0"/>
              </a:rPr>
              <a:t>The "Stock Target Movement Prediction" project represents a comprehensive endeavor in the domain of financial analysis and predictive modeling. This project sought to address the intricate challenge of accurately forecasting stock price movements, essential for informed investment and trading decisions. </a:t>
            </a:r>
          </a:p>
          <a:p>
            <a:r>
              <a:rPr lang="en-US" sz="1600" dirty="0">
                <a:latin typeface="Times New Roman" panose="02020603050405020304" pitchFamily="18" charset="0"/>
                <a:cs typeface="Times New Roman" panose="02020603050405020304" pitchFamily="18" charset="0"/>
              </a:rPr>
              <a:t>By focusing on the company "META" and adopting a multifaceted ensemble approach, combining machine learning techniques and time-series analysis, this research aimed to develop a robust predictive model. The project began with the collection of historical stock data spanning from 2007 to 2023.</a:t>
            </a:r>
          </a:p>
          <a:p>
            <a:r>
              <a:rPr lang="en-US" sz="1600" dirty="0">
                <a:latin typeface="Times New Roman" panose="02020603050405020304" pitchFamily="18" charset="0"/>
                <a:cs typeface="Times New Roman" panose="02020603050405020304" pitchFamily="18" charset="0"/>
              </a:rPr>
              <a:t> Technical indicators, including the Relative Strength Index (RSI) and Exponential Moving Averages (EMA), were computed to gain deeper insights into market behavior. Subsequently, a target variable, representing the difference between "Adjusted Close" and "Open" prices, was created, along with a binary classification variable, "</a:t>
            </a:r>
            <a:r>
              <a:rPr lang="en-US" sz="1600" dirty="0" err="1">
                <a:latin typeface="Times New Roman" panose="02020603050405020304" pitchFamily="18" charset="0"/>
                <a:cs typeface="Times New Roman" panose="02020603050405020304" pitchFamily="18" charset="0"/>
              </a:rPr>
              <a:t>TargetClass</a:t>
            </a:r>
            <a:r>
              <a:rPr lang="en-US" sz="1600" dirty="0">
                <a:latin typeface="Times New Roman" panose="02020603050405020304" pitchFamily="18" charset="0"/>
                <a:cs typeface="Times New Roman" panose="02020603050405020304" pitchFamily="18" charset="0"/>
              </a:rPr>
              <a:t>," indicating price movement direction. </a:t>
            </a:r>
          </a:p>
          <a:p>
            <a:r>
              <a:rPr lang="en-US" sz="1600" dirty="0">
                <a:latin typeface="Times New Roman" panose="02020603050405020304" pitchFamily="18" charset="0"/>
                <a:cs typeface="Times New Roman" panose="02020603050405020304" pitchFamily="18" charset="0"/>
              </a:rPr>
              <a:t>The ensemble approach was the project's core methodology, encompassing three distinct models: an LSTM autoencoder for feature extraction, an </a:t>
            </a:r>
            <a:r>
              <a:rPr lang="en-US" sz="1600" dirty="0" err="1">
                <a:latin typeface="Times New Roman" panose="02020603050405020304" pitchFamily="18" charset="0"/>
                <a:cs typeface="Times New Roman" panose="02020603050405020304" pitchFamily="18" charset="0"/>
              </a:rPr>
              <a:t>XGBoost</a:t>
            </a:r>
            <a:r>
              <a:rPr lang="en-US" sz="1600" dirty="0">
                <a:latin typeface="Times New Roman" panose="02020603050405020304" pitchFamily="18" charset="0"/>
                <a:cs typeface="Times New Roman" panose="02020603050405020304" pitchFamily="18" charset="0"/>
              </a:rPr>
              <a:t> regressor, and Exponential Smoothing. Each model contributed unique strengths, collectively addressing the challenges of volatility, data complexity, and model selection. </a:t>
            </a:r>
          </a:p>
          <a:p>
            <a:r>
              <a:rPr lang="en-US" sz="1600" dirty="0">
                <a:latin typeface="Times New Roman" panose="02020603050405020304" pitchFamily="18" charset="0"/>
                <a:cs typeface="Times New Roman" panose="02020603050405020304" pitchFamily="18" charset="0"/>
              </a:rPr>
              <a:t>Model performance was assessed using metrics such as Mean Absolute Error (MAE), Root Mean Squared Error (RMSE), and visual representations. The results demonstrated the efficacy of the ensemble approach, offering a promising solution for enhanced stock price movement predictions. Furthermore, the project emphasized the significance of multifaceted model selection in stock market prediction, underscoring the need for a comprehensive understanding of financial data and the potential for further improvements in forecasting accuracy.</a:t>
            </a:r>
          </a:p>
          <a:p>
            <a:r>
              <a:rPr lang="en-US" sz="1600" dirty="0">
                <a:latin typeface="Times New Roman" panose="02020603050405020304" pitchFamily="18" charset="0"/>
                <a:cs typeface="Times New Roman" panose="02020603050405020304" pitchFamily="18" charset="0"/>
              </a:rPr>
              <a:t> In conclusion, the "Stock Target Movement Prediction" project provides valuable insights and methodologies for investors, traders, and financial analysts, enabling them to make well-informed decisions in the dynamic landscape of financial markets. The ensemble approach, leveraging the strengths of various models, represents a step forward in enhancing stock price forecasting accuracy and offers potential avenues for further research and improvement in this critical domain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38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8C89474-11EC-3FDC-EDB5-BE52408956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285" y="356194"/>
            <a:ext cx="5407994" cy="2919809"/>
          </a:xfrm>
        </p:spPr>
      </p:pic>
      <p:pic>
        <p:nvPicPr>
          <p:cNvPr id="7" name="Picture 6">
            <a:extLst>
              <a:ext uri="{FF2B5EF4-FFF2-40B4-BE49-F238E27FC236}">
                <a16:creationId xmlns:a16="http://schemas.microsoft.com/office/drawing/2014/main" id="{8397835F-511E-BD9A-17E0-43A6BEBAA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4887" y="2971463"/>
            <a:ext cx="6607113" cy="3886537"/>
          </a:xfrm>
          <a:prstGeom prst="rect">
            <a:avLst/>
          </a:prstGeom>
        </p:spPr>
      </p:pic>
    </p:spTree>
    <p:extLst>
      <p:ext uri="{BB962C8B-B14F-4D97-AF65-F5344CB8AC3E}">
        <p14:creationId xmlns:p14="http://schemas.microsoft.com/office/powerpoint/2010/main" val="3257740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2455-03FF-93D2-3868-FB49316280A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6A86D75-42E8-27D5-0D1D-639C8DD4F6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3747" y="294221"/>
            <a:ext cx="5677616" cy="6269557"/>
          </a:xfrm>
        </p:spPr>
      </p:pic>
    </p:spTree>
    <p:extLst>
      <p:ext uri="{BB962C8B-B14F-4D97-AF65-F5344CB8AC3E}">
        <p14:creationId xmlns:p14="http://schemas.microsoft.com/office/powerpoint/2010/main" val="1502126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1190</Words>
  <Application>Microsoft Office PowerPoint</Application>
  <PresentationFormat>Widescreen</PresentationFormat>
  <Paragraphs>51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INTRODUCTION:</vt:lpstr>
      <vt:lpstr>LSTM AutoEncoder feeded to XGBoost</vt:lpstr>
      <vt:lpstr>PowerPoint Presentation</vt:lpstr>
      <vt:lpstr>RESULT AND 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Ponpriyanga Karthik</dc:creator>
  <cp:lastModifiedBy>Prathiuviswak T</cp:lastModifiedBy>
  <cp:revision>5</cp:revision>
  <dcterms:created xsi:type="dcterms:W3CDTF">2019-12-30T10:19:01Z</dcterms:created>
  <dcterms:modified xsi:type="dcterms:W3CDTF">2023-12-31T20:04:56Z</dcterms:modified>
</cp:coreProperties>
</file>