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Poppins Semi-Bold" charset="1" panose="00000700000000000000"/>
      <p:regular r:id="rId14"/>
    </p:embeddedFont>
    <p:embeddedFont>
      <p:font typeface="Poppins" charset="1" panose="00000500000000000000"/>
      <p:regular r:id="rId15"/>
    </p:embeddedFont>
    <p:embeddedFont>
      <p:font typeface="Poppins Bold" charset="1" panose="00000800000000000000"/>
      <p:regular r:id="rId16"/>
    </p:embeddedFont>
    <p:embeddedFont>
      <p:font typeface="DM Sans" charset="1" panose="00000000000000000000"/>
      <p:regular r:id="rId17"/>
    </p:embeddedFont>
    <p:embeddedFont>
      <p:font typeface="DM Sans Bold" charset="1" panose="00000000000000000000"/>
      <p:regular r:id="rId18"/>
    </p:embeddedFont>
    <p:embeddedFont>
      <p:font typeface="Canva Sans" charset="1" panose="020B05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svg" Type="http://schemas.openxmlformats.org/officeDocument/2006/relationships/image"/><Relationship Id="rId2" Target="../media/image2.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 Id="rId9"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2" Target="../media/image13.jpeg" Type="http://schemas.openxmlformats.org/officeDocument/2006/relationships/image"/><Relationship Id="rId3" Target="../media/image14.jpe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5571132" y="6449964"/>
            <a:ext cx="6983181" cy="669188"/>
            <a:chOff x="0" y="0"/>
            <a:chExt cx="1839192" cy="176247"/>
          </a:xfrm>
        </p:grpSpPr>
        <p:sp>
          <p:nvSpPr>
            <p:cNvPr name="Freeform 7" id="7"/>
            <p:cNvSpPr/>
            <p:nvPr/>
          </p:nvSpPr>
          <p:spPr>
            <a:xfrm flipH="false" flipV="false" rot="0">
              <a:off x="0" y="0"/>
              <a:ext cx="1839192" cy="176247"/>
            </a:xfrm>
            <a:custGeom>
              <a:avLst/>
              <a:gdLst/>
              <a:ahLst/>
              <a:cxnLst/>
              <a:rect r="r" b="b" t="t" l="l"/>
              <a:pathLst>
                <a:path h="176247" w="1839192">
                  <a:moveTo>
                    <a:pt x="0" y="0"/>
                  </a:moveTo>
                  <a:lnTo>
                    <a:pt x="1839192" y="0"/>
                  </a:lnTo>
                  <a:lnTo>
                    <a:pt x="1839192" y="176247"/>
                  </a:lnTo>
                  <a:lnTo>
                    <a:pt x="0" y="176247"/>
                  </a:lnTo>
                  <a:close/>
                </a:path>
              </a:pathLst>
            </a:custGeom>
            <a:solidFill>
              <a:srgbClr val="AAD7D4"/>
            </a:solidFill>
            <a:ln w="28575" cap="sq">
              <a:solidFill>
                <a:srgbClr val="1C2120"/>
              </a:solidFill>
              <a:prstDash val="solid"/>
              <a:miter/>
            </a:ln>
          </p:spPr>
        </p:sp>
        <p:sp>
          <p:nvSpPr>
            <p:cNvPr name="TextBox 8" id="8"/>
            <p:cNvSpPr txBox="true"/>
            <p:nvPr/>
          </p:nvSpPr>
          <p:spPr>
            <a:xfrm>
              <a:off x="0" y="-38100"/>
              <a:ext cx="1839192" cy="214347"/>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028700" y="3822007"/>
            <a:ext cx="16230600" cy="2286327"/>
          </a:xfrm>
          <a:prstGeom prst="rect">
            <a:avLst/>
          </a:prstGeom>
        </p:spPr>
        <p:txBody>
          <a:bodyPr anchor="t" rtlCol="false" tIns="0" lIns="0" bIns="0" rIns="0">
            <a:spAutoFit/>
          </a:bodyPr>
          <a:lstStyle/>
          <a:p>
            <a:pPr algn="ctr">
              <a:lnSpc>
                <a:spcPts val="8231"/>
              </a:lnSpc>
            </a:pPr>
            <a:r>
              <a:rPr lang="en-US" b="true" sz="9798" spc="-529">
                <a:solidFill>
                  <a:srgbClr val="1C2120"/>
                </a:solidFill>
                <a:latin typeface="Poppins Semi-Bold"/>
                <a:ea typeface="Poppins Semi-Bold"/>
                <a:cs typeface="Poppins Semi-Bold"/>
                <a:sym typeface="Poppins Semi-Bold"/>
              </a:rPr>
              <a:t>VEHICLE MARKET INSIGHTS DASHBOARD</a:t>
            </a:r>
          </a:p>
        </p:txBody>
      </p:sp>
      <p:sp>
        <p:nvSpPr>
          <p:cNvPr name="TextBox 10" id="10"/>
          <p:cNvSpPr txBox="true"/>
          <p:nvPr/>
        </p:nvSpPr>
        <p:spPr>
          <a:xfrm rot="0">
            <a:off x="5835017" y="6562438"/>
            <a:ext cx="6617965" cy="482339"/>
          </a:xfrm>
          <a:prstGeom prst="rect">
            <a:avLst/>
          </a:prstGeom>
        </p:spPr>
        <p:txBody>
          <a:bodyPr anchor="t" rtlCol="false" tIns="0" lIns="0" bIns="0" rIns="0">
            <a:spAutoFit/>
          </a:bodyPr>
          <a:lstStyle/>
          <a:p>
            <a:pPr algn="ctr">
              <a:lnSpc>
                <a:spcPts val="3445"/>
              </a:lnSpc>
            </a:pPr>
            <a:r>
              <a:rPr lang="en-US" sz="3445" spc="-68">
                <a:solidFill>
                  <a:srgbClr val="1C2120"/>
                </a:solidFill>
                <a:latin typeface="Poppins"/>
                <a:ea typeface="Poppins"/>
                <a:cs typeface="Poppins"/>
                <a:sym typeface="Poppins"/>
              </a:rPr>
              <a:t>PRESENTED BY ADHWAI</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7454365" cy="10601584"/>
            <a:chOff x="0" y="0"/>
            <a:chExt cx="1963290" cy="2792187"/>
          </a:xfrm>
        </p:grpSpPr>
        <p:sp>
          <p:nvSpPr>
            <p:cNvPr name="Freeform 3" id="3"/>
            <p:cNvSpPr/>
            <p:nvPr/>
          </p:nvSpPr>
          <p:spPr>
            <a:xfrm flipH="false" flipV="false" rot="0">
              <a:off x="0" y="0"/>
              <a:ext cx="1963290" cy="2792187"/>
            </a:xfrm>
            <a:custGeom>
              <a:avLst/>
              <a:gdLst/>
              <a:ahLst/>
              <a:cxnLst/>
              <a:rect r="r" b="b" t="t" l="l"/>
              <a:pathLst>
                <a:path h="2792187" w="1963290">
                  <a:moveTo>
                    <a:pt x="0" y="0"/>
                  </a:moveTo>
                  <a:lnTo>
                    <a:pt x="1963290" y="0"/>
                  </a:lnTo>
                  <a:lnTo>
                    <a:pt x="1963290" y="2792187"/>
                  </a:lnTo>
                  <a:lnTo>
                    <a:pt x="0" y="2792187"/>
                  </a:lnTo>
                  <a:close/>
                </a:path>
              </a:pathLst>
            </a:custGeom>
            <a:solidFill>
              <a:srgbClr val="AAD7D4">
                <a:alpha val="55686"/>
              </a:srgbClr>
            </a:solidFill>
          </p:spPr>
        </p:sp>
        <p:sp>
          <p:nvSpPr>
            <p:cNvPr name="TextBox 4" id="4"/>
            <p:cNvSpPr txBox="true"/>
            <p:nvPr/>
          </p:nvSpPr>
          <p:spPr>
            <a:xfrm>
              <a:off x="0" y="-38100"/>
              <a:ext cx="1963290" cy="2830287"/>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8595420" y="2515144"/>
            <a:ext cx="8011990" cy="2152356"/>
          </a:xfrm>
          <a:prstGeom prst="rect">
            <a:avLst/>
          </a:prstGeom>
        </p:spPr>
        <p:txBody>
          <a:bodyPr anchor="t" rtlCol="false" tIns="0" lIns="0" bIns="0" rIns="0">
            <a:spAutoFit/>
          </a:bodyPr>
          <a:lstStyle/>
          <a:p>
            <a:pPr algn="l">
              <a:lnSpc>
                <a:spcPts val="7935"/>
              </a:lnSpc>
            </a:pPr>
            <a:r>
              <a:rPr lang="en-US" sz="8180" b="true">
                <a:solidFill>
                  <a:srgbClr val="1C2120"/>
                </a:solidFill>
                <a:latin typeface="Poppins Bold"/>
                <a:ea typeface="Poppins Bold"/>
                <a:cs typeface="Poppins Bold"/>
                <a:sym typeface="Poppins Bold"/>
              </a:rPr>
              <a:t>Purpose &amp; Motivation</a:t>
            </a:r>
          </a:p>
        </p:txBody>
      </p:sp>
      <p:sp>
        <p:nvSpPr>
          <p:cNvPr name="TextBox 6" id="6"/>
          <p:cNvSpPr txBox="true"/>
          <p:nvPr/>
        </p:nvSpPr>
        <p:spPr>
          <a:xfrm rot="0">
            <a:off x="8595420" y="5029913"/>
            <a:ext cx="7898287" cy="1196533"/>
          </a:xfrm>
          <a:prstGeom prst="rect">
            <a:avLst/>
          </a:prstGeom>
        </p:spPr>
        <p:txBody>
          <a:bodyPr anchor="t" rtlCol="false" tIns="0" lIns="0" bIns="0" rIns="0">
            <a:spAutoFit/>
          </a:bodyPr>
          <a:lstStyle/>
          <a:p>
            <a:pPr algn="l" marL="0" indent="0" lvl="0">
              <a:lnSpc>
                <a:spcPts val="2454"/>
              </a:lnSpc>
              <a:spcBef>
                <a:spcPct val="0"/>
              </a:spcBef>
            </a:pPr>
            <a:r>
              <a:rPr lang="en-US" sz="1817" spc="109">
                <a:solidFill>
                  <a:srgbClr val="000000"/>
                </a:solidFill>
                <a:latin typeface="DM Sans"/>
                <a:ea typeface="DM Sans"/>
                <a:cs typeface="DM Sans"/>
                <a:sym typeface="DM Sans"/>
              </a:rPr>
              <a:t>I</a:t>
            </a:r>
            <a:r>
              <a:rPr lang="en-US" sz="1817" spc="109" u="none">
                <a:solidFill>
                  <a:srgbClr val="000000"/>
                </a:solidFill>
                <a:latin typeface="DM Sans"/>
                <a:ea typeface="DM Sans"/>
                <a:cs typeface="DM Sans"/>
                <a:sym typeface="DM Sans"/>
              </a:rPr>
              <a:t> have a strong interest in the automotive and sales sectors, and this project provided an opportunity to analyse the dataset in depth, uncover actionable insights, and combine my technical skills with my enthusiasm for the industry.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558798" y="2697161"/>
            <a:ext cx="4892678" cy="489267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0" t="0" r="0" b="0"/>
              </a:stretch>
            </a:blipFill>
          </p:spPr>
        </p:sp>
      </p:grpSp>
      <p:grpSp>
        <p:nvGrpSpPr>
          <p:cNvPr name="Group 4" id="4"/>
          <p:cNvGrpSpPr/>
          <p:nvPr/>
        </p:nvGrpSpPr>
        <p:grpSpPr>
          <a:xfrm rot="0">
            <a:off x="12796261" y="1028700"/>
            <a:ext cx="1463216" cy="146321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5567318" y="2697161"/>
            <a:ext cx="1463216" cy="146321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5567318" y="5927221"/>
            <a:ext cx="1463216" cy="146321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0028119" y="1639405"/>
            <a:ext cx="1463216" cy="146321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10388852" y="2066895"/>
            <a:ext cx="741751" cy="608236"/>
          </a:xfrm>
          <a:custGeom>
            <a:avLst/>
            <a:gdLst/>
            <a:ahLst/>
            <a:cxnLst/>
            <a:rect r="r" b="b" t="t" l="l"/>
            <a:pathLst>
              <a:path h="608236" w="741751">
                <a:moveTo>
                  <a:pt x="0" y="0"/>
                </a:moveTo>
                <a:lnTo>
                  <a:pt x="741751" y="0"/>
                </a:lnTo>
                <a:lnTo>
                  <a:pt x="741751" y="608236"/>
                </a:lnTo>
                <a:lnTo>
                  <a:pt x="0" y="6082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13175910" y="1332986"/>
            <a:ext cx="703917" cy="854645"/>
          </a:xfrm>
          <a:custGeom>
            <a:avLst/>
            <a:gdLst/>
            <a:ahLst/>
            <a:cxnLst/>
            <a:rect r="r" b="b" t="t" l="l"/>
            <a:pathLst>
              <a:path h="854645" w="703917">
                <a:moveTo>
                  <a:pt x="0" y="0"/>
                </a:moveTo>
                <a:lnTo>
                  <a:pt x="703917" y="0"/>
                </a:lnTo>
                <a:lnTo>
                  <a:pt x="703917" y="854645"/>
                </a:lnTo>
                <a:lnTo>
                  <a:pt x="0" y="8546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8" id="18"/>
          <p:cNvSpPr/>
          <p:nvPr/>
        </p:nvSpPr>
        <p:spPr>
          <a:xfrm flipH="false" flipV="false" rot="0">
            <a:off x="15804764" y="3102622"/>
            <a:ext cx="988326" cy="652295"/>
          </a:xfrm>
          <a:custGeom>
            <a:avLst/>
            <a:gdLst/>
            <a:ahLst/>
            <a:cxnLst/>
            <a:rect r="r" b="b" t="t" l="l"/>
            <a:pathLst>
              <a:path h="652295" w="988326">
                <a:moveTo>
                  <a:pt x="0" y="0"/>
                </a:moveTo>
                <a:lnTo>
                  <a:pt x="988326" y="0"/>
                </a:lnTo>
                <a:lnTo>
                  <a:pt x="988326" y="652295"/>
                </a:lnTo>
                <a:lnTo>
                  <a:pt x="0" y="65229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15875201" y="6240496"/>
            <a:ext cx="847451" cy="836665"/>
          </a:xfrm>
          <a:custGeom>
            <a:avLst/>
            <a:gdLst/>
            <a:ahLst/>
            <a:cxnLst/>
            <a:rect r="r" b="b" t="t" l="l"/>
            <a:pathLst>
              <a:path h="836665" w="847451">
                <a:moveTo>
                  <a:pt x="0" y="0"/>
                </a:moveTo>
                <a:lnTo>
                  <a:pt x="847451" y="0"/>
                </a:lnTo>
                <a:lnTo>
                  <a:pt x="847451" y="836665"/>
                </a:lnTo>
                <a:lnTo>
                  <a:pt x="0" y="83666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0" id="20"/>
          <p:cNvSpPr txBox="true"/>
          <p:nvPr/>
        </p:nvSpPr>
        <p:spPr>
          <a:xfrm rot="0">
            <a:off x="1142385" y="2988075"/>
            <a:ext cx="8537476" cy="1322151"/>
          </a:xfrm>
          <a:prstGeom prst="rect">
            <a:avLst/>
          </a:prstGeom>
        </p:spPr>
        <p:txBody>
          <a:bodyPr anchor="t" rtlCol="false" tIns="0" lIns="0" bIns="0" rIns="0">
            <a:spAutoFit/>
          </a:bodyPr>
          <a:lstStyle/>
          <a:p>
            <a:pPr algn="l">
              <a:lnSpc>
                <a:spcPts val="9658"/>
              </a:lnSpc>
            </a:pPr>
            <a:r>
              <a:rPr lang="en-US" sz="8472" b="true">
                <a:solidFill>
                  <a:srgbClr val="1C2120"/>
                </a:solidFill>
                <a:latin typeface="Poppins Bold"/>
                <a:ea typeface="Poppins Bold"/>
                <a:cs typeface="Poppins Bold"/>
                <a:sym typeface="Poppins Bold"/>
              </a:rPr>
              <a:t>Audience</a:t>
            </a:r>
          </a:p>
        </p:txBody>
      </p:sp>
      <p:sp>
        <p:nvSpPr>
          <p:cNvPr name="TextBox 21" id="21"/>
          <p:cNvSpPr txBox="true"/>
          <p:nvPr/>
        </p:nvSpPr>
        <p:spPr>
          <a:xfrm rot="0">
            <a:off x="1244800" y="4840120"/>
            <a:ext cx="6613419" cy="2189583"/>
          </a:xfrm>
          <a:prstGeom prst="rect">
            <a:avLst/>
          </a:prstGeom>
        </p:spPr>
        <p:txBody>
          <a:bodyPr anchor="t" rtlCol="false" tIns="0" lIns="0" bIns="0" rIns="0">
            <a:spAutoFit/>
          </a:bodyPr>
          <a:lstStyle/>
          <a:p>
            <a:pPr algn="l" marL="406496" indent="-203248" lvl="1">
              <a:lnSpc>
                <a:spcPts val="2541"/>
              </a:lnSpc>
              <a:spcBef>
                <a:spcPct val="0"/>
              </a:spcBef>
              <a:buFont typeface="Arial"/>
              <a:buChar char="•"/>
            </a:pPr>
            <a:r>
              <a:rPr lang="en-US" sz="1882" spc="112">
                <a:solidFill>
                  <a:srgbClr val="000000"/>
                </a:solidFill>
                <a:latin typeface="DM Sans"/>
                <a:ea typeface="DM Sans"/>
                <a:cs typeface="DM Sans"/>
                <a:sym typeface="DM Sans"/>
              </a:rPr>
              <a:t>D</a:t>
            </a:r>
            <a:r>
              <a:rPr lang="en-US" sz="1882" spc="112" u="none">
                <a:solidFill>
                  <a:srgbClr val="000000"/>
                </a:solidFill>
                <a:latin typeface="DM Sans"/>
                <a:ea typeface="DM Sans"/>
                <a:cs typeface="DM Sans"/>
                <a:sym typeface="DM Sans"/>
              </a:rPr>
              <a:t>esigned for sales executives across different brands.</a:t>
            </a:r>
          </a:p>
          <a:p>
            <a:pPr algn="l" marL="406496" indent="-203248" lvl="1">
              <a:lnSpc>
                <a:spcPts val="2541"/>
              </a:lnSpc>
              <a:spcBef>
                <a:spcPct val="0"/>
              </a:spcBef>
              <a:buFont typeface="Arial"/>
              <a:buChar char="•"/>
            </a:pPr>
            <a:r>
              <a:rPr lang="en-US" sz="1882" spc="112" u="none">
                <a:solidFill>
                  <a:srgbClr val="000000"/>
                </a:solidFill>
                <a:latin typeface="DM Sans"/>
                <a:ea typeface="DM Sans"/>
                <a:cs typeface="DM Sans"/>
                <a:sym typeface="DM Sans"/>
              </a:rPr>
              <a:t>Executives can filter by brand, and the dashboard dynamically updates to provide key insights, helping them make informed inventory, pricing, and marketing decisions.</a:t>
            </a:r>
          </a:p>
          <a:p>
            <a:pPr algn="l" marL="0" indent="0" lvl="0">
              <a:lnSpc>
                <a:spcPts val="2541"/>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083134" y="1616740"/>
            <a:ext cx="6830714" cy="2128485"/>
            <a:chOff x="0" y="0"/>
            <a:chExt cx="2286638" cy="712528"/>
          </a:xfrm>
        </p:grpSpPr>
        <p:sp>
          <p:nvSpPr>
            <p:cNvPr name="Freeform 3" id="3"/>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4" id="4"/>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grpSp>
        <p:nvGrpSpPr>
          <p:cNvPr name="Group 5" id="5"/>
          <p:cNvGrpSpPr/>
          <p:nvPr/>
        </p:nvGrpSpPr>
        <p:grpSpPr>
          <a:xfrm rot="0">
            <a:off x="10083134" y="4079914"/>
            <a:ext cx="6830714" cy="2128485"/>
            <a:chOff x="0" y="0"/>
            <a:chExt cx="2286638" cy="712528"/>
          </a:xfrm>
        </p:grpSpPr>
        <p:sp>
          <p:nvSpPr>
            <p:cNvPr name="Freeform 6" id="6"/>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7" id="7"/>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grpSp>
        <p:nvGrpSpPr>
          <p:cNvPr name="Group 8" id="8"/>
          <p:cNvGrpSpPr/>
          <p:nvPr/>
        </p:nvGrpSpPr>
        <p:grpSpPr>
          <a:xfrm rot="0">
            <a:off x="10083134" y="6541774"/>
            <a:ext cx="6830714" cy="2128485"/>
            <a:chOff x="0" y="0"/>
            <a:chExt cx="2286638" cy="712528"/>
          </a:xfrm>
        </p:grpSpPr>
        <p:sp>
          <p:nvSpPr>
            <p:cNvPr name="Freeform 9" id="9"/>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10" id="10"/>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sp>
        <p:nvSpPr>
          <p:cNvPr name="Freeform 11" id="11"/>
          <p:cNvSpPr/>
          <p:nvPr/>
        </p:nvSpPr>
        <p:spPr>
          <a:xfrm flipH="false" flipV="false" rot="0">
            <a:off x="10677950" y="4517864"/>
            <a:ext cx="1031674" cy="1252584"/>
          </a:xfrm>
          <a:custGeom>
            <a:avLst/>
            <a:gdLst/>
            <a:ahLst/>
            <a:cxnLst/>
            <a:rect r="r" b="b" t="t" l="l"/>
            <a:pathLst>
              <a:path h="1252584" w="1031674">
                <a:moveTo>
                  <a:pt x="0" y="0"/>
                </a:moveTo>
                <a:lnTo>
                  <a:pt x="1031674" y="0"/>
                </a:lnTo>
                <a:lnTo>
                  <a:pt x="1031674" y="1252585"/>
                </a:lnTo>
                <a:lnTo>
                  <a:pt x="0" y="12525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0497275" y="7308439"/>
            <a:ext cx="1400875" cy="924578"/>
          </a:xfrm>
          <a:custGeom>
            <a:avLst/>
            <a:gdLst/>
            <a:ahLst/>
            <a:cxnLst/>
            <a:rect r="r" b="b" t="t" l="l"/>
            <a:pathLst>
              <a:path h="924578" w="1400875">
                <a:moveTo>
                  <a:pt x="0" y="0"/>
                </a:moveTo>
                <a:lnTo>
                  <a:pt x="1400875" y="0"/>
                </a:lnTo>
                <a:lnTo>
                  <a:pt x="1400875" y="924577"/>
                </a:lnTo>
                <a:lnTo>
                  <a:pt x="0" y="9245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3" id="13"/>
          <p:cNvSpPr/>
          <p:nvPr/>
        </p:nvSpPr>
        <p:spPr>
          <a:xfrm flipV="true">
            <a:off x="12118262" y="2375876"/>
            <a:ext cx="0" cy="738797"/>
          </a:xfrm>
          <a:prstGeom prst="line">
            <a:avLst/>
          </a:prstGeom>
          <a:ln cap="flat" w="38100">
            <a:solidFill>
              <a:srgbClr val="000000"/>
            </a:solidFill>
            <a:prstDash val="solid"/>
            <a:headEnd type="none" len="sm" w="sm"/>
            <a:tailEnd type="none" len="sm" w="sm"/>
          </a:ln>
        </p:spPr>
      </p:sp>
      <p:sp>
        <p:nvSpPr>
          <p:cNvPr name="AutoShape 14" id="14"/>
          <p:cNvSpPr/>
          <p:nvPr/>
        </p:nvSpPr>
        <p:spPr>
          <a:xfrm flipV="true">
            <a:off x="12118262" y="4774758"/>
            <a:ext cx="0" cy="738797"/>
          </a:xfrm>
          <a:prstGeom prst="line">
            <a:avLst/>
          </a:prstGeom>
          <a:ln cap="flat" w="38100">
            <a:solidFill>
              <a:srgbClr val="000000"/>
            </a:solidFill>
            <a:prstDash val="solid"/>
            <a:headEnd type="none" len="sm" w="sm"/>
            <a:tailEnd type="none" len="sm" w="sm"/>
          </a:ln>
        </p:spPr>
      </p:sp>
      <p:sp>
        <p:nvSpPr>
          <p:cNvPr name="AutoShape 15" id="15"/>
          <p:cNvSpPr/>
          <p:nvPr/>
        </p:nvSpPr>
        <p:spPr>
          <a:xfrm flipV="true">
            <a:off x="12137312" y="7300910"/>
            <a:ext cx="0" cy="738797"/>
          </a:xfrm>
          <a:prstGeom prst="line">
            <a:avLst/>
          </a:prstGeom>
          <a:ln cap="flat" w="38100">
            <a:solidFill>
              <a:srgbClr val="000000"/>
            </a:solidFill>
            <a:prstDash val="solid"/>
            <a:headEnd type="none" len="sm" w="sm"/>
            <a:tailEnd type="none" len="sm" w="sm"/>
          </a:ln>
        </p:spPr>
      </p:sp>
      <p:sp>
        <p:nvSpPr>
          <p:cNvPr name="Freeform 16" id="16"/>
          <p:cNvSpPr/>
          <p:nvPr/>
        </p:nvSpPr>
        <p:spPr>
          <a:xfrm flipH="false" flipV="false" rot="0">
            <a:off x="10591538" y="2375876"/>
            <a:ext cx="1212349" cy="771495"/>
          </a:xfrm>
          <a:custGeom>
            <a:avLst/>
            <a:gdLst/>
            <a:ahLst/>
            <a:cxnLst/>
            <a:rect r="r" b="b" t="t" l="l"/>
            <a:pathLst>
              <a:path h="771495" w="1212349">
                <a:moveTo>
                  <a:pt x="0" y="0"/>
                </a:moveTo>
                <a:lnTo>
                  <a:pt x="1212349" y="0"/>
                </a:lnTo>
                <a:lnTo>
                  <a:pt x="1212349" y="771494"/>
                </a:lnTo>
                <a:lnTo>
                  <a:pt x="0" y="7714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1069408" y="3854286"/>
            <a:ext cx="8537476" cy="2541641"/>
          </a:xfrm>
          <a:prstGeom prst="rect">
            <a:avLst/>
          </a:prstGeom>
        </p:spPr>
        <p:txBody>
          <a:bodyPr anchor="t" rtlCol="false" tIns="0" lIns="0" bIns="0" rIns="0">
            <a:spAutoFit/>
          </a:bodyPr>
          <a:lstStyle/>
          <a:p>
            <a:pPr algn="l">
              <a:lnSpc>
                <a:spcPts val="9658"/>
              </a:lnSpc>
            </a:pPr>
            <a:r>
              <a:rPr lang="en-US" sz="8472" b="true">
                <a:solidFill>
                  <a:srgbClr val="1C2120"/>
                </a:solidFill>
                <a:latin typeface="Poppins Bold"/>
                <a:ea typeface="Poppins Bold"/>
                <a:cs typeface="Poppins Bold"/>
                <a:sym typeface="Poppins Bold"/>
              </a:rPr>
              <a:t>Project Objectives</a:t>
            </a:r>
          </a:p>
        </p:txBody>
      </p:sp>
      <p:sp>
        <p:nvSpPr>
          <p:cNvPr name="TextBox 18" id="18"/>
          <p:cNvSpPr txBox="true"/>
          <p:nvPr/>
        </p:nvSpPr>
        <p:spPr>
          <a:xfrm rot="0">
            <a:off x="12518641" y="2056064"/>
            <a:ext cx="3765455" cy="1285654"/>
          </a:xfrm>
          <a:prstGeom prst="rect">
            <a:avLst/>
          </a:prstGeom>
        </p:spPr>
        <p:txBody>
          <a:bodyPr anchor="t" rtlCol="false" tIns="0" lIns="0" bIns="0" rIns="0">
            <a:spAutoFit/>
          </a:bodyPr>
          <a:lstStyle/>
          <a:p>
            <a:pPr algn="just" marL="0" indent="0" lvl="0">
              <a:lnSpc>
                <a:spcPts val="2040"/>
              </a:lnSpc>
              <a:spcBef>
                <a:spcPct val="0"/>
              </a:spcBef>
            </a:pPr>
            <a:r>
              <a:rPr lang="en-US" b="true" sz="1511" spc="24">
                <a:solidFill>
                  <a:srgbClr val="1C2120"/>
                </a:solidFill>
                <a:latin typeface="DM Sans Bold"/>
                <a:ea typeface="DM Sans Bold"/>
                <a:cs typeface="DM Sans Bold"/>
                <a:sym typeface="DM Sans Bold"/>
              </a:rPr>
              <a:t>I</a:t>
            </a:r>
            <a:r>
              <a:rPr lang="en-US" b="true" sz="1511" spc="24" u="none">
                <a:solidFill>
                  <a:srgbClr val="1C2120"/>
                </a:solidFill>
                <a:latin typeface="DM Sans Bold"/>
                <a:ea typeface="DM Sans Bold"/>
                <a:cs typeface="DM Sans Bold"/>
                <a:sym typeface="DM Sans Bold"/>
              </a:rPr>
              <a:t>dentify Key Market Trends</a:t>
            </a:r>
          </a:p>
          <a:p>
            <a:pPr algn="just" marL="0" indent="0" lvl="0">
              <a:lnSpc>
                <a:spcPts val="2040"/>
              </a:lnSpc>
              <a:spcBef>
                <a:spcPct val="0"/>
              </a:spcBef>
            </a:pPr>
            <a:r>
              <a:rPr lang="en-US" sz="1511" spc="24" u="none">
                <a:solidFill>
                  <a:srgbClr val="1C2120"/>
                </a:solidFill>
                <a:latin typeface="DM Sans"/>
                <a:ea typeface="DM Sans"/>
                <a:cs typeface="DM Sans"/>
                <a:sym typeface="DM Sans"/>
              </a:rPr>
              <a:t>Determine top-selling models, peak sales periods, popular body types, and regional variations to uncover actionable patterns in the U.S. used car market.</a:t>
            </a:r>
          </a:p>
        </p:txBody>
      </p:sp>
      <p:sp>
        <p:nvSpPr>
          <p:cNvPr name="TextBox 19" id="19"/>
          <p:cNvSpPr txBox="true"/>
          <p:nvPr/>
        </p:nvSpPr>
        <p:spPr>
          <a:xfrm rot="0">
            <a:off x="12518641" y="4394039"/>
            <a:ext cx="3556933" cy="1542829"/>
          </a:xfrm>
          <a:prstGeom prst="rect">
            <a:avLst/>
          </a:prstGeom>
        </p:spPr>
        <p:txBody>
          <a:bodyPr anchor="t" rtlCol="false" tIns="0" lIns="0" bIns="0" rIns="0">
            <a:spAutoFit/>
          </a:bodyPr>
          <a:lstStyle/>
          <a:p>
            <a:pPr algn="just" marL="0" indent="0" lvl="0">
              <a:lnSpc>
                <a:spcPts val="2040"/>
              </a:lnSpc>
              <a:spcBef>
                <a:spcPct val="0"/>
              </a:spcBef>
            </a:pPr>
            <a:r>
              <a:rPr lang="en-US" b="true" sz="1511" spc="24">
                <a:solidFill>
                  <a:srgbClr val="1C2120"/>
                </a:solidFill>
                <a:latin typeface="DM Sans Bold"/>
                <a:ea typeface="DM Sans Bold"/>
                <a:cs typeface="DM Sans Bold"/>
                <a:sym typeface="DM Sans Bold"/>
              </a:rPr>
              <a:t>Analyse</a:t>
            </a:r>
            <a:r>
              <a:rPr lang="en-US" b="true" sz="1511" spc="24" u="none">
                <a:solidFill>
                  <a:srgbClr val="1C2120"/>
                </a:solidFill>
                <a:latin typeface="DM Sans Bold"/>
                <a:ea typeface="DM Sans Bold"/>
                <a:cs typeface="DM Sans Bold"/>
                <a:sym typeface="DM Sans Bold"/>
              </a:rPr>
              <a:t> Customer &amp; Dealership Behaviour</a:t>
            </a:r>
          </a:p>
          <a:p>
            <a:pPr algn="just" marL="0" indent="0" lvl="0">
              <a:lnSpc>
                <a:spcPts val="2040"/>
              </a:lnSpc>
              <a:spcBef>
                <a:spcPct val="0"/>
              </a:spcBef>
            </a:pPr>
            <a:r>
              <a:rPr lang="en-US" sz="1511" spc="24" u="none">
                <a:solidFill>
                  <a:srgbClr val="1C2120"/>
                </a:solidFill>
                <a:latin typeface="DM Sans"/>
                <a:ea typeface="DM Sans"/>
                <a:cs typeface="DM Sans"/>
                <a:sym typeface="DM Sans"/>
              </a:rPr>
              <a:t>Examine dealership performance, trim preferences, pricing, colour choices, transmission types, and model years to understand factors driving sales.</a:t>
            </a:r>
          </a:p>
        </p:txBody>
      </p:sp>
      <p:sp>
        <p:nvSpPr>
          <p:cNvPr name="TextBox 20" id="20"/>
          <p:cNvSpPr txBox="true"/>
          <p:nvPr/>
        </p:nvSpPr>
        <p:spPr>
          <a:xfrm rot="0">
            <a:off x="12518641" y="6837460"/>
            <a:ext cx="4026107" cy="1542829"/>
          </a:xfrm>
          <a:prstGeom prst="rect">
            <a:avLst/>
          </a:prstGeom>
        </p:spPr>
        <p:txBody>
          <a:bodyPr anchor="t" rtlCol="false" tIns="0" lIns="0" bIns="0" rIns="0">
            <a:spAutoFit/>
          </a:bodyPr>
          <a:lstStyle/>
          <a:p>
            <a:pPr algn="just" marL="0" indent="0" lvl="0">
              <a:lnSpc>
                <a:spcPts val="2040"/>
              </a:lnSpc>
              <a:spcBef>
                <a:spcPct val="0"/>
              </a:spcBef>
            </a:pPr>
            <a:r>
              <a:rPr lang="en-US" b="true" sz="1511" spc="24">
                <a:solidFill>
                  <a:srgbClr val="1C2120"/>
                </a:solidFill>
                <a:latin typeface="DM Sans Bold"/>
                <a:ea typeface="DM Sans Bold"/>
                <a:cs typeface="DM Sans Bold"/>
                <a:sym typeface="DM Sans Bold"/>
              </a:rPr>
              <a:t>Supp</a:t>
            </a:r>
            <a:r>
              <a:rPr lang="en-US" b="true" sz="1511" spc="24" u="none">
                <a:solidFill>
                  <a:srgbClr val="1C2120"/>
                </a:solidFill>
                <a:latin typeface="DM Sans Bold"/>
                <a:ea typeface="DM Sans Bold"/>
                <a:cs typeface="DM Sans Bold"/>
                <a:sym typeface="DM Sans Bold"/>
              </a:rPr>
              <a:t>ort Strategic Decision-Making</a:t>
            </a:r>
          </a:p>
          <a:p>
            <a:pPr algn="just">
              <a:lnSpc>
                <a:spcPts val="2040"/>
              </a:lnSpc>
              <a:spcBef>
                <a:spcPct val="0"/>
              </a:spcBef>
            </a:pPr>
            <a:r>
              <a:rPr lang="en-US" sz="1511" spc="24" u="none">
                <a:solidFill>
                  <a:srgbClr val="1C2120"/>
                </a:solidFill>
                <a:latin typeface="DM Sans"/>
                <a:ea typeface="DM Sans"/>
                <a:cs typeface="DM Sans"/>
                <a:sym typeface="DM Sans"/>
              </a:rPr>
              <a:t>Provide sales executives with a dynamic, interactive dashboard to compare models, assess competitors, and make informed inventory, marketing, and pricing decisions.</a:t>
            </a:r>
          </a:p>
          <a:p>
            <a:pPr algn="just" marL="0" indent="0" lvl="0">
              <a:lnSpc>
                <a:spcPts val="2040"/>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336740" y="2932889"/>
            <a:ext cx="3443373" cy="5819980"/>
            <a:chOff x="0" y="0"/>
            <a:chExt cx="612460" cy="1035178"/>
          </a:xfrm>
        </p:grpSpPr>
        <p:sp>
          <p:nvSpPr>
            <p:cNvPr name="Freeform 3" id="3"/>
            <p:cNvSpPr/>
            <p:nvPr/>
          </p:nvSpPr>
          <p:spPr>
            <a:xfrm flipH="false" flipV="false" rot="0">
              <a:off x="0" y="0"/>
              <a:ext cx="612460" cy="1035178"/>
            </a:xfrm>
            <a:custGeom>
              <a:avLst/>
              <a:gdLst/>
              <a:ahLst/>
              <a:cxnLst/>
              <a:rect r="r" b="b" t="t" l="l"/>
              <a:pathLst>
                <a:path h="1035178" w="612460">
                  <a:moveTo>
                    <a:pt x="0" y="0"/>
                  </a:moveTo>
                  <a:lnTo>
                    <a:pt x="612460" y="0"/>
                  </a:lnTo>
                  <a:lnTo>
                    <a:pt x="612460" y="1035178"/>
                  </a:lnTo>
                  <a:lnTo>
                    <a:pt x="0" y="1035178"/>
                  </a:lnTo>
                  <a:close/>
                </a:path>
              </a:pathLst>
            </a:custGeom>
            <a:blipFill>
              <a:blip r:embed="rId2"/>
              <a:stretch>
                <a:fillRect l="-92639" t="0" r="-61351" b="0"/>
              </a:stretch>
            </a:blipFill>
          </p:spPr>
        </p:sp>
      </p:grpSp>
      <p:grpSp>
        <p:nvGrpSpPr>
          <p:cNvPr name="Group 4" id="4"/>
          <p:cNvGrpSpPr/>
          <p:nvPr/>
        </p:nvGrpSpPr>
        <p:grpSpPr>
          <a:xfrm rot="0">
            <a:off x="5780113" y="2932889"/>
            <a:ext cx="3363887" cy="5819980"/>
            <a:chOff x="0" y="0"/>
            <a:chExt cx="1017147" cy="1759802"/>
          </a:xfrm>
        </p:grpSpPr>
        <p:sp>
          <p:nvSpPr>
            <p:cNvPr name="Freeform 5" id="5"/>
            <p:cNvSpPr/>
            <p:nvPr/>
          </p:nvSpPr>
          <p:spPr>
            <a:xfrm flipH="false" flipV="false" rot="0">
              <a:off x="0" y="0"/>
              <a:ext cx="1017147" cy="1759802"/>
            </a:xfrm>
            <a:custGeom>
              <a:avLst/>
              <a:gdLst/>
              <a:ahLst/>
              <a:cxnLst/>
              <a:rect r="r" b="b" t="t" l="l"/>
              <a:pathLst>
                <a:path h="1759802" w="1017147">
                  <a:moveTo>
                    <a:pt x="0" y="0"/>
                  </a:moveTo>
                  <a:lnTo>
                    <a:pt x="1017147" y="0"/>
                  </a:lnTo>
                  <a:lnTo>
                    <a:pt x="1017147" y="1759802"/>
                  </a:lnTo>
                  <a:lnTo>
                    <a:pt x="0" y="1759802"/>
                  </a:lnTo>
                  <a:close/>
                </a:path>
              </a:pathLst>
            </a:custGeom>
            <a:solidFill>
              <a:srgbClr val="AAD7D4"/>
            </a:solidFill>
          </p:spPr>
        </p:sp>
        <p:sp>
          <p:nvSpPr>
            <p:cNvPr name="TextBox 6" id="6"/>
            <p:cNvSpPr txBox="true"/>
            <p:nvPr/>
          </p:nvSpPr>
          <p:spPr>
            <a:xfrm>
              <a:off x="0" y="-38100"/>
              <a:ext cx="1017147" cy="1797902"/>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9144000" y="2932889"/>
            <a:ext cx="3443373" cy="5819980"/>
            <a:chOff x="0" y="0"/>
            <a:chExt cx="612460" cy="1035178"/>
          </a:xfrm>
        </p:grpSpPr>
        <p:sp>
          <p:nvSpPr>
            <p:cNvPr name="Freeform 8" id="8"/>
            <p:cNvSpPr/>
            <p:nvPr/>
          </p:nvSpPr>
          <p:spPr>
            <a:xfrm flipH="false" flipV="false" rot="0">
              <a:off x="0" y="0"/>
              <a:ext cx="612460" cy="1035178"/>
            </a:xfrm>
            <a:custGeom>
              <a:avLst/>
              <a:gdLst/>
              <a:ahLst/>
              <a:cxnLst/>
              <a:rect r="r" b="b" t="t" l="l"/>
              <a:pathLst>
                <a:path h="1035178" w="612460">
                  <a:moveTo>
                    <a:pt x="0" y="0"/>
                  </a:moveTo>
                  <a:lnTo>
                    <a:pt x="612460" y="0"/>
                  </a:lnTo>
                  <a:lnTo>
                    <a:pt x="612460" y="1035178"/>
                  </a:lnTo>
                  <a:lnTo>
                    <a:pt x="0" y="1035178"/>
                  </a:lnTo>
                  <a:close/>
                </a:path>
              </a:pathLst>
            </a:custGeom>
            <a:blipFill>
              <a:blip r:embed="rId3"/>
              <a:stretch>
                <a:fillRect l="-6544" t="0" r="-6544" b="0"/>
              </a:stretch>
            </a:blipFill>
          </p:spPr>
        </p:sp>
      </p:grpSp>
      <p:grpSp>
        <p:nvGrpSpPr>
          <p:cNvPr name="Group 9" id="9"/>
          <p:cNvGrpSpPr/>
          <p:nvPr/>
        </p:nvGrpSpPr>
        <p:grpSpPr>
          <a:xfrm rot="0">
            <a:off x="12587373" y="2932889"/>
            <a:ext cx="3363887" cy="5819980"/>
            <a:chOff x="0" y="0"/>
            <a:chExt cx="1017147" cy="1759802"/>
          </a:xfrm>
        </p:grpSpPr>
        <p:sp>
          <p:nvSpPr>
            <p:cNvPr name="Freeform 10" id="10"/>
            <p:cNvSpPr/>
            <p:nvPr/>
          </p:nvSpPr>
          <p:spPr>
            <a:xfrm flipH="false" flipV="false" rot="0">
              <a:off x="0" y="0"/>
              <a:ext cx="1017147" cy="1759802"/>
            </a:xfrm>
            <a:custGeom>
              <a:avLst/>
              <a:gdLst/>
              <a:ahLst/>
              <a:cxnLst/>
              <a:rect r="r" b="b" t="t" l="l"/>
              <a:pathLst>
                <a:path h="1759802" w="1017147">
                  <a:moveTo>
                    <a:pt x="0" y="0"/>
                  </a:moveTo>
                  <a:lnTo>
                    <a:pt x="1017147" y="0"/>
                  </a:lnTo>
                  <a:lnTo>
                    <a:pt x="1017147" y="1759802"/>
                  </a:lnTo>
                  <a:lnTo>
                    <a:pt x="0" y="1759802"/>
                  </a:lnTo>
                  <a:close/>
                </a:path>
              </a:pathLst>
            </a:custGeom>
            <a:solidFill>
              <a:srgbClr val="AAD7D4"/>
            </a:solidFill>
          </p:spPr>
        </p:sp>
        <p:sp>
          <p:nvSpPr>
            <p:cNvPr name="TextBox 11" id="11"/>
            <p:cNvSpPr txBox="true"/>
            <p:nvPr/>
          </p:nvSpPr>
          <p:spPr>
            <a:xfrm>
              <a:off x="0" y="-38100"/>
              <a:ext cx="1017147" cy="1797902"/>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6168623" y="3793413"/>
            <a:ext cx="706138" cy="579034"/>
          </a:xfrm>
          <a:custGeom>
            <a:avLst/>
            <a:gdLst/>
            <a:ahLst/>
            <a:cxnLst/>
            <a:rect r="r" b="b" t="t" l="l"/>
            <a:pathLst>
              <a:path h="579034" w="706138">
                <a:moveTo>
                  <a:pt x="0" y="0"/>
                </a:moveTo>
                <a:lnTo>
                  <a:pt x="706139" y="0"/>
                </a:lnTo>
                <a:lnTo>
                  <a:pt x="706139" y="579033"/>
                </a:lnTo>
                <a:lnTo>
                  <a:pt x="0" y="5790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2958509" y="6139861"/>
            <a:ext cx="541509" cy="653135"/>
          </a:xfrm>
          <a:custGeom>
            <a:avLst/>
            <a:gdLst/>
            <a:ahLst/>
            <a:cxnLst/>
            <a:rect r="r" b="b" t="t" l="l"/>
            <a:pathLst>
              <a:path h="653135" w="541509">
                <a:moveTo>
                  <a:pt x="0" y="0"/>
                </a:moveTo>
                <a:lnTo>
                  <a:pt x="541509" y="0"/>
                </a:lnTo>
                <a:lnTo>
                  <a:pt x="541509" y="653136"/>
                </a:lnTo>
                <a:lnTo>
                  <a:pt x="0" y="6531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2958509" y="3698163"/>
            <a:ext cx="402639" cy="611744"/>
          </a:xfrm>
          <a:custGeom>
            <a:avLst/>
            <a:gdLst/>
            <a:ahLst/>
            <a:cxnLst/>
            <a:rect r="r" b="b" t="t" l="l"/>
            <a:pathLst>
              <a:path h="611744" w="402639">
                <a:moveTo>
                  <a:pt x="0" y="0"/>
                </a:moveTo>
                <a:lnTo>
                  <a:pt x="402639" y="0"/>
                </a:lnTo>
                <a:lnTo>
                  <a:pt x="402639" y="611743"/>
                </a:lnTo>
                <a:lnTo>
                  <a:pt x="0" y="6117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6182723" y="6196843"/>
            <a:ext cx="653666" cy="653666"/>
          </a:xfrm>
          <a:custGeom>
            <a:avLst/>
            <a:gdLst/>
            <a:ahLst/>
            <a:cxnLst/>
            <a:rect r="r" b="b" t="t" l="l"/>
            <a:pathLst>
              <a:path h="653666" w="653666">
                <a:moveTo>
                  <a:pt x="0" y="0"/>
                </a:moveTo>
                <a:lnTo>
                  <a:pt x="653666" y="0"/>
                </a:lnTo>
                <a:lnTo>
                  <a:pt x="653666" y="653666"/>
                </a:lnTo>
                <a:lnTo>
                  <a:pt x="0" y="6536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6" id="16"/>
          <p:cNvSpPr txBox="true"/>
          <p:nvPr/>
        </p:nvSpPr>
        <p:spPr>
          <a:xfrm rot="0">
            <a:off x="6168623" y="4944522"/>
            <a:ext cx="2492814" cy="870659"/>
          </a:xfrm>
          <a:prstGeom prst="rect">
            <a:avLst/>
          </a:prstGeom>
        </p:spPr>
        <p:txBody>
          <a:bodyPr anchor="t" rtlCol="false" tIns="0" lIns="0" bIns="0" rIns="0">
            <a:spAutoFit/>
          </a:bodyPr>
          <a:lstStyle/>
          <a:p>
            <a:pPr algn="just" marL="0" indent="0" lvl="0">
              <a:lnSpc>
                <a:spcPts val="1749"/>
              </a:lnSpc>
              <a:spcBef>
                <a:spcPct val="0"/>
              </a:spcBef>
            </a:pPr>
            <a:r>
              <a:rPr lang="en-US" sz="1296" spc="20">
                <a:solidFill>
                  <a:srgbClr val="1C2120"/>
                </a:solidFill>
                <a:latin typeface="DM Sans"/>
                <a:ea typeface="DM Sans"/>
                <a:cs typeface="DM Sans"/>
                <a:sym typeface="DM Sans"/>
              </a:rPr>
              <a:t>548K</a:t>
            </a:r>
            <a:r>
              <a:rPr lang="en-US" sz="1296" spc="20" u="none">
                <a:solidFill>
                  <a:srgbClr val="1C2120"/>
                </a:solidFill>
                <a:latin typeface="DM Sans"/>
                <a:ea typeface="DM Sans"/>
                <a:cs typeface="DM Sans"/>
                <a:sym typeface="DM Sans"/>
              </a:rPr>
              <a:t> vehicles sold generating ~$7.51B. </a:t>
            </a:r>
          </a:p>
          <a:p>
            <a:pPr algn="just" marL="0" indent="0" lvl="0">
              <a:lnSpc>
                <a:spcPts val="1749"/>
              </a:lnSpc>
              <a:spcBef>
                <a:spcPct val="0"/>
              </a:spcBef>
            </a:pPr>
            <a:r>
              <a:rPr lang="en-US" sz="1296" spc="20" u="none">
                <a:solidFill>
                  <a:srgbClr val="1C2120"/>
                </a:solidFill>
                <a:latin typeface="DM Sans"/>
                <a:ea typeface="DM Sans"/>
                <a:cs typeface="DM Sans"/>
                <a:sym typeface="DM Sans"/>
              </a:rPr>
              <a:t>Ford leads with 94K units ($1.36B).</a:t>
            </a:r>
          </a:p>
        </p:txBody>
      </p:sp>
      <p:sp>
        <p:nvSpPr>
          <p:cNvPr name="TextBox 17" id="17"/>
          <p:cNvSpPr txBox="true"/>
          <p:nvPr/>
        </p:nvSpPr>
        <p:spPr>
          <a:xfrm rot="0">
            <a:off x="6168623" y="4414681"/>
            <a:ext cx="2408376" cy="493459"/>
          </a:xfrm>
          <a:prstGeom prst="rect">
            <a:avLst/>
          </a:prstGeom>
        </p:spPr>
        <p:txBody>
          <a:bodyPr anchor="t" rtlCol="false" tIns="0" lIns="0" bIns="0" rIns="0">
            <a:spAutoFit/>
          </a:bodyPr>
          <a:lstStyle/>
          <a:p>
            <a:pPr algn="l">
              <a:lnSpc>
                <a:spcPts val="1894"/>
              </a:lnSpc>
            </a:pPr>
            <a:r>
              <a:rPr lang="en-US" sz="1754" b="true">
                <a:solidFill>
                  <a:srgbClr val="1C2120"/>
                </a:solidFill>
                <a:latin typeface="Poppins Bold"/>
                <a:ea typeface="Poppins Bold"/>
                <a:cs typeface="Poppins Bold"/>
                <a:sym typeface="Poppins Bold"/>
              </a:rPr>
              <a:t>Overall Market Performance</a:t>
            </a:r>
          </a:p>
        </p:txBody>
      </p:sp>
      <p:sp>
        <p:nvSpPr>
          <p:cNvPr name="TextBox 18" id="18"/>
          <p:cNvSpPr txBox="true"/>
          <p:nvPr/>
        </p:nvSpPr>
        <p:spPr>
          <a:xfrm rot="0">
            <a:off x="6168623" y="7391230"/>
            <a:ext cx="2492814" cy="870659"/>
          </a:xfrm>
          <a:prstGeom prst="rect">
            <a:avLst/>
          </a:prstGeom>
        </p:spPr>
        <p:txBody>
          <a:bodyPr anchor="t" rtlCol="false" tIns="0" lIns="0" bIns="0" rIns="0">
            <a:spAutoFit/>
          </a:bodyPr>
          <a:lstStyle/>
          <a:p>
            <a:pPr algn="just" marL="0" indent="0" lvl="0">
              <a:lnSpc>
                <a:spcPts val="1749"/>
              </a:lnSpc>
              <a:spcBef>
                <a:spcPct val="0"/>
              </a:spcBef>
            </a:pPr>
            <a:r>
              <a:rPr lang="en-US" sz="1296" spc="20">
                <a:solidFill>
                  <a:srgbClr val="1C2120"/>
                </a:solidFill>
                <a:latin typeface="DM Sans"/>
                <a:ea typeface="DM Sans"/>
                <a:cs typeface="DM Sans"/>
                <a:sym typeface="DM Sans"/>
              </a:rPr>
              <a:t>N</a:t>
            </a:r>
            <a:r>
              <a:rPr lang="en-US" sz="1296" spc="20" u="none">
                <a:solidFill>
                  <a:srgbClr val="1C2120"/>
                </a:solidFill>
                <a:latin typeface="DM Sans"/>
                <a:ea typeface="DM Sans"/>
                <a:cs typeface="DM Sans"/>
                <a:sym typeface="DM Sans"/>
              </a:rPr>
              <a:t>issan Altima - 19K units sold</a:t>
            </a:r>
          </a:p>
          <a:p>
            <a:pPr algn="just" marL="0" indent="0" lvl="0">
              <a:lnSpc>
                <a:spcPts val="1749"/>
              </a:lnSpc>
              <a:spcBef>
                <a:spcPct val="0"/>
              </a:spcBef>
            </a:pPr>
            <a:r>
              <a:rPr lang="en-US" sz="1296" spc="20" u="none">
                <a:solidFill>
                  <a:srgbClr val="1C2120"/>
                </a:solidFill>
                <a:latin typeface="DM Sans"/>
                <a:ea typeface="DM Sans"/>
                <a:cs typeface="DM Sans"/>
                <a:sym typeface="DM Sans"/>
              </a:rPr>
              <a:t>$221M revenue</a:t>
            </a:r>
          </a:p>
          <a:p>
            <a:pPr algn="just" marL="0" indent="0" lvl="0">
              <a:lnSpc>
                <a:spcPts val="1749"/>
              </a:lnSpc>
              <a:spcBef>
                <a:spcPct val="0"/>
              </a:spcBef>
            </a:pPr>
            <a:r>
              <a:rPr lang="en-US" sz="1296" spc="20" u="none">
                <a:solidFill>
                  <a:srgbClr val="1C2120"/>
                </a:solidFill>
                <a:latin typeface="DM Sans"/>
                <a:ea typeface="DM Sans"/>
                <a:cs typeface="DM Sans"/>
                <a:sym typeface="DM Sans"/>
              </a:rPr>
              <a:t>popular trim 2.5S</a:t>
            </a:r>
          </a:p>
          <a:p>
            <a:pPr algn="just" marL="0" indent="0" lvl="0">
              <a:lnSpc>
                <a:spcPts val="1749"/>
              </a:lnSpc>
              <a:spcBef>
                <a:spcPct val="0"/>
              </a:spcBef>
            </a:pPr>
            <a:r>
              <a:rPr lang="en-US" sz="1296" spc="20" u="none">
                <a:solidFill>
                  <a:srgbClr val="1C2120"/>
                </a:solidFill>
                <a:latin typeface="DM Sans"/>
                <a:ea typeface="DM Sans"/>
                <a:cs typeface="DM Sans"/>
                <a:sym typeface="DM Sans"/>
              </a:rPr>
              <a:t>99% automatic.</a:t>
            </a:r>
          </a:p>
        </p:txBody>
      </p:sp>
      <p:sp>
        <p:nvSpPr>
          <p:cNvPr name="TextBox 19" id="19"/>
          <p:cNvSpPr txBox="true"/>
          <p:nvPr/>
        </p:nvSpPr>
        <p:spPr>
          <a:xfrm rot="0">
            <a:off x="6168623" y="6859672"/>
            <a:ext cx="1834941" cy="493459"/>
          </a:xfrm>
          <a:prstGeom prst="rect">
            <a:avLst/>
          </a:prstGeom>
        </p:spPr>
        <p:txBody>
          <a:bodyPr anchor="t" rtlCol="false" tIns="0" lIns="0" bIns="0" rIns="0">
            <a:spAutoFit/>
          </a:bodyPr>
          <a:lstStyle/>
          <a:p>
            <a:pPr algn="l">
              <a:lnSpc>
                <a:spcPts val="1894"/>
              </a:lnSpc>
            </a:pPr>
            <a:r>
              <a:rPr lang="en-US" sz="1754" b="true">
                <a:solidFill>
                  <a:srgbClr val="1C2120"/>
                </a:solidFill>
                <a:latin typeface="Poppins Bold"/>
                <a:ea typeface="Poppins Bold"/>
                <a:cs typeface="Poppins Bold"/>
                <a:sym typeface="Poppins Bold"/>
              </a:rPr>
              <a:t>Top-Selling Model</a:t>
            </a:r>
          </a:p>
        </p:txBody>
      </p:sp>
      <p:sp>
        <p:nvSpPr>
          <p:cNvPr name="TextBox 20" id="20"/>
          <p:cNvSpPr txBox="true"/>
          <p:nvPr/>
        </p:nvSpPr>
        <p:spPr>
          <a:xfrm rot="0">
            <a:off x="12977898" y="4944522"/>
            <a:ext cx="2217231" cy="870659"/>
          </a:xfrm>
          <a:prstGeom prst="rect">
            <a:avLst/>
          </a:prstGeom>
        </p:spPr>
        <p:txBody>
          <a:bodyPr anchor="t" rtlCol="false" tIns="0" lIns="0" bIns="0" rIns="0">
            <a:spAutoFit/>
          </a:bodyPr>
          <a:lstStyle/>
          <a:p>
            <a:pPr algn="just" marL="0" indent="0" lvl="0">
              <a:lnSpc>
                <a:spcPts val="1749"/>
              </a:lnSpc>
              <a:spcBef>
                <a:spcPct val="0"/>
              </a:spcBef>
            </a:pPr>
            <a:r>
              <a:rPr lang="en-US" sz="1296" spc="20">
                <a:solidFill>
                  <a:srgbClr val="1C2120"/>
                </a:solidFill>
                <a:latin typeface="DM Sans"/>
                <a:ea typeface="DM Sans"/>
                <a:cs typeface="DM Sans"/>
                <a:sym typeface="DM Sans"/>
              </a:rPr>
              <a:t>S</a:t>
            </a:r>
            <a:r>
              <a:rPr lang="en-US" sz="1296" spc="20" u="none">
                <a:solidFill>
                  <a:srgbClr val="1C2120"/>
                </a:solidFill>
                <a:latin typeface="DM Sans"/>
                <a:ea typeface="DM Sans"/>
                <a:cs typeface="DM Sans"/>
                <a:sym typeface="DM Sans"/>
              </a:rPr>
              <a:t>edans dominate California, Florida, Pennsylvania</a:t>
            </a:r>
          </a:p>
          <a:p>
            <a:pPr algn="just" marL="0" indent="0" lvl="0">
              <a:lnSpc>
                <a:spcPts val="1749"/>
              </a:lnSpc>
              <a:spcBef>
                <a:spcPct val="0"/>
              </a:spcBef>
            </a:pPr>
            <a:r>
              <a:rPr lang="en-US" sz="1296" spc="20" u="none">
                <a:solidFill>
                  <a:srgbClr val="1C2120"/>
                </a:solidFill>
                <a:latin typeface="DM Sans"/>
                <a:ea typeface="DM Sans"/>
                <a:cs typeface="DM Sans"/>
                <a:sym typeface="DM Sans"/>
              </a:rPr>
              <a:t>Pickups lead in Texas (Ford F-150).</a:t>
            </a:r>
          </a:p>
        </p:txBody>
      </p:sp>
      <p:sp>
        <p:nvSpPr>
          <p:cNvPr name="TextBox 21" id="21"/>
          <p:cNvSpPr txBox="true"/>
          <p:nvPr/>
        </p:nvSpPr>
        <p:spPr>
          <a:xfrm rot="0">
            <a:off x="12977898" y="4403438"/>
            <a:ext cx="2217231" cy="493459"/>
          </a:xfrm>
          <a:prstGeom prst="rect">
            <a:avLst/>
          </a:prstGeom>
        </p:spPr>
        <p:txBody>
          <a:bodyPr anchor="t" rtlCol="false" tIns="0" lIns="0" bIns="0" rIns="0">
            <a:spAutoFit/>
          </a:bodyPr>
          <a:lstStyle/>
          <a:p>
            <a:pPr algn="l">
              <a:lnSpc>
                <a:spcPts val="1894"/>
              </a:lnSpc>
            </a:pPr>
            <a:r>
              <a:rPr lang="en-US" sz="1754" b="true">
                <a:solidFill>
                  <a:srgbClr val="1C2120"/>
                </a:solidFill>
                <a:latin typeface="Poppins Bold"/>
                <a:ea typeface="Poppins Bold"/>
                <a:cs typeface="Poppins Bold"/>
                <a:sym typeface="Poppins Bold"/>
              </a:rPr>
              <a:t>Regional Preferences</a:t>
            </a:r>
          </a:p>
        </p:txBody>
      </p:sp>
      <p:sp>
        <p:nvSpPr>
          <p:cNvPr name="TextBox 22" id="22"/>
          <p:cNvSpPr txBox="true"/>
          <p:nvPr/>
        </p:nvSpPr>
        <p:spPr>
          <a:xfrm rot="0">
            <a:off x="12977898" y="7391230"/>
            <a:ext cx="2492814" cy="706830"/>
          </a:xfrm>
          <a:prstGeom prst="rect">
            <a:avLst/>
          </a:prstGeom>
        </p:spPr>
        <p:txBody>
          <a:bodyPr anchor="t" rtlCol="false" tIns="0" lIns="0" bIns="0" rIns="0">
            <a:spAutoFit/>
          </a:bodyPr>
          <a:lstStyle/>
          <a:p>
            <a:pPr algn="just" marL="0" indent="0" lvl="0">
              <a:lnSpc>
                <a:spcPts val="1884"/>
              </a:lnSpc>
              <a:spcBef>
                <a:spcPct val="0"/>
              </a:spcBef>
            </a:pPr>
            <a:r>
              <a:rPr lang="en-US" sz="1396" spc="22">
                <a:solidFill>
                  <a:srgbClr val="1C2120"/>
                </a:solidFill>
                <a:latin typeface="DM Sans"/>
                <a:ea typeface="DM Sans"/>
                <a:cs typeface="DM Sans"/>
                <a:sym typeface="DM Sans"/>
              </a:rPr>
              <a:t>P</a:t>
            </a:r>
            <a:r>
              <a:rPr lang="en-US" sz="1396" spc="22" u="none">
                <a:solidFill>
                  <a:srgbClr val="1C2120"/>
                </a:solidFill>
                <a:latin typeface="DM Sans"/>
                <a:ea typeface="DM Sans"/>
                <a:cs typeface="DM Sans"/>
                <a:sym typeface="DM Sans"/>
              </a:rPr>
              <a:t>eak sales Jan–Feb </a:t>
            </a:r>
          </a:p>
          <a:p>
            <a:pPr algn="just" marL="0" indent="0" lvl="0">
              <a:lnSpc>
                <a:spcPts val="1884"/>
              </a:lnSpc>
              <a:spcBef>
                <a:spcPct val="0"/>
              </a:spcBef>
            </a:pPr>
            <a:r>
              <a:rPr lang="en-US" sz="1396" spc="22" u="none">
                <a:solidFill>
                  <a:srgbClr val="1C2120"/>
                </a:solidFill>
                <a:latin typeface="DM Sans"/>
                <a:ea typeface="DM Sans"/>
                <a:cs typeface="DM Sans"/>
                <a:sym typeface="DM Sans"/>
              </a:rPr>
              <a:t>Median price $12K–$14K</a:t>
            </a:r>
          </a:p>
          <a:p>
            <a:pPr algn="just" marL="0" indent="0" lvl="0">
              <a:lnSpc>
                <a:spcPts val="1884"/>
              </a:lnSpc>
              <a:spcBef>
                <a:spcPct val="0"/>
              </a:spcBef>
            </a:pPr>
            <a:r>
              <a:rPr lang="en-US" sz="1396" spc="22" u="none">
                <a:solidFill>
                  <a:srgbClr val="1C2120"/>
                </a:solidFill>
                <a:latin typeface="DM Sans"/>
                <a:ea typeface="DM Sans"/>
                <a:cs typeface="DM Sans"/>
                <a:sym typeface="DM Sans"/>
              </a:rPr>
              <a:t> F-150 median $19K.</a:t>
            </a:r>
          </a:p>
        </p:txBody>
      </p:sp>
      <p:sp>
        <p:nvSpPr>
          <p:cNvPr name="TextBox 23" id="23"/>
          <p:cNvSpPr txBox="true"/>
          <p:nvPr/>
        </p:nvSpPr>
        <p:spPr>
          <a:xfrm rot="0">
            <a:off x="12977898" y="6859672"/>
            <a:ext cx="2616898" cy="493459"/>
          </a:xfrm>
          <a:prstGeom prst="rect">
            <a:avLst/>
          </a:prstGeom>
        </p:spPr>
        <p:txBody>
          <a:bodyPr anchor="t" rtlCol="false" tIns="0" lIns="0" bIns="0" rIns="0">
            <a:spAutoFit/>
          </a:bodyPr>
          <a:lstStyle/>
          <a:p>
            <a:pPr algn="l">
              <a:lnSpc>
                <a:spcPts val="1894"/>
              </a:lnSpc>
            </a:pPr>
            <a:r>
              <a:rPr lang="en-US" sz="1754" b="true">
                <a:solidFill>
                  <a:srgbClr val="1C2120"/>
                </a:solidFill>
                <a:latin typeface="Poppins Bold"/>
                <a:ea typeface="Poppins Bold"/>
                <a:cs typeface="Poppins Bold"/>
                <a:sym typeface="Poppins Bold"/>
              </a:rPr>
              <a:t>Seasonal Trends &amp; Pricing</a:t>
            </a:r>
          </a:p>
        </p:txBody>
      </p:sp>
      <p:sp>
        <p:nvSpPr>
          <p:cNvPr name="TextBox 24" id="24"/>
          <p:cNvSpPr txBox="true"/>
          <p:nvPr/>
        </p:nvSpPr>
        <p:spPr>
          <a:xfrm rot="0">
            <a:off x="4354896" y="1254719"/>
            <a:ext cx="9578208" cy="947854"/>
          </a:xfrm>
          <a:prstGeom prst="rect">
            <a:avLst/>
          </a:prstGeom>
        </p:spPr>
        <p:txBody>
          <a:bodyPr anchor="t" rtlCol="false" tIns="0" lIns="0" bIns="0" rIns="0">
            <a:spAutoFit/>
          </a:bodyPr>
          <a:lstStyle/>
          <a:p>
            <a:pPr algn="ctr">
              <a:lnSpc>
                <a:spcPts val="6596"/>
              </a:lnSpc>
            </a:pPr>
            <a:r>
              <a:rPr lang="en-US" b="true" sz="6800">
                <a:solidFill>
                  <a:srgbClr val="1C2120"/>
                </a:solidFill>
                <a:latin typeface="Poppins Bold"/>
                <a:ea typeface="Poppins Bold"/>
                <a:cs typeface="Poppins Bold"/>
                <a:sym typeface="Poppins Bold"/>
              </a:rPr>
              <a:t>Key Insights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426698" y="4816275"/>
            <a:ext cx="6914101" cy="3317733"/>
          </a:xfrm>
          <a:prstGeom prst="rect">
            <a:avLst/>
          </a:prstGeom>
        </p:spPr>
        <p:txBody>
          <a:bodyPr anchor="t" rtlCol="false" tIns="0" lIns="0" bIns="0" rIns="0">
            <a:spAutoFit/>
          </a:bodyPr>
          <a:lstStyle/>
          <a:p>
            <a:pPr algn="l" marL="0" indent="0" lvl="0">
              <a:lnSpc>
                <a:spcPts val="2454"/>
              </a:lnSpc>
              <a:spcBef>
                <a:spcPct val="0"/>
              </a:spcBef>
            </a:pPr>
            <a:r>
              <a:rPr lang="en-US" sz="1817" spc="109">
                <a:solidFill>
                  <a:srgbClr val="000000"/>
                </a:solidFill>
                <a:latin typeface="DM Sans"/>
                <a:ea typeface="DM Sans"/>
                <a:cs typeface="DM Sans"/>
                <a:sym typeface="DM Sans"/>
              </a:rPr>
              <a:t>Sh</a:t>
            </a:r>
            <a:r>
              <a:rPr lang="en-US" sz="1817" spc="109" u="none">
                <a:solidFill>
                  <a:srgbClr val="000000"/>
                </a:solidFill>
                <a:latin typeface="DM Sans"/>
                <a:ea typeface="DM Sans"/>
                <a:cs typeface="DM Sans"/>
                <a:sym typeface="DM Sans"/>
              </a:rPr>
              <a:t>ows overall sales performance and trends across all car models.</a:t>
            </a:r>
          </a:p>
          <a:p>
            <a:pPr algn="l" marL="0" indent="0" lvl="0">
              <a:lnSpc>
                <a:spcPts val="2454"/>
              </a:lnSpc>
              <a:spcBef>
                <a:spcPct val="0"/>
              </a:spcBef>
            </a:pPr>
          </a:p>
          <a:p>
            <a:pPr algn="l" marL="392493" indent="-196247" lvl="1">
              <a:lnSpc>
                <a:spcPts val="2454"/>
              </a:lnSpc>
              <a:spcBef>
                <a:spcPct val="0"/>
              </a:spcBef>
              <a:buFont typeface="Arial"/>
              <a:buChar char="•"/>
            </a:pPr>
            <a:r>
              <a:rPr lang="en-US" sz="1817" spc="109" u="none">
                <a:solidFill>
                  <a:srgbClr val="000000"/>
                </a:solidFill>
                <a:latin typeface="DM Sans"/>
                <a:ea typeface="DM Sans"/>
                <a:cs typeface="DM Sans"/>
                <a:sym typeface="DM Sans"/>
              </a:rPr>
              <a:t>Key Metrics: Total units sold &amp; revenue.</a:t>
            </a:r>
          </a:p>
          <a:p>
            <a:pPr algn="l" marL="392493" indent="-196247" lvl="1">
              <a:lnSpc>
                <a:spcPts val="2454"/>
              </a:lnSpc>
              <a:spcBef>
                <a:spcPct val="0"/>
              </a:spcBef>
              <a:buFont typeface="Arial"/>
              <a:buChar char="•"/>
            </a:pPr>
            <a:r>
              <a:rPr lang="en-US" sz="1817" spc="109" u="none">
                <a:solidFill>
                  <a:srgbClr val="000000"/>
                </a:solidFill>
                <a:latin typeface="DM Sans"/>
                <a:ea typeface="DM Sans"/>
                <a:cs typeface="DM Sans"/>
                <a:sym typeface="DM Sans"/>
              </a:rPr>
              <a:t>Top Models: Matrix of top 5 models with median price &amp; MMR; sparklines show trends.</a:t>
            </a:r>
          </a:p>
          <a:p>
            <a:pPr algn="l" marL="392493" indent="-196247" lvl="1">
              <a:lnSpc>
                <a:spcPts val="2454"/>
              </a:lnSpc>
              <a:spcBef>
                <a:spcPct val="0"/>
              </a:spcBef>
              <a:buFont typeface="Arial"/>
              <a:buChar char="•"/>
            </a:pPr>
            <a:r>
              <a:rPr lang="en-US" sz="1817" spc="109" u="none">
                <a:solidFill>
                  <a:srgbClr val="000000"/>
                </a:solidFill>
                <a:latin typeface="DM Sans"/>
                <a:ea typeface="DM Sans"/>
                <a:cs typeface="DM Sans"/>
                <a:sym typeface="DM Sans"/>
              </a:rPr>
              <a:t>Trends &amp; Distribution: Monthly sales, body type breakdown, top states.</a:t>
            </a:r>
          </a:p>
          <a:p>
            <a:pPr algn="l" marL="392493" indent="-196247" lvl="1">
              <a:lnSpc>
                <a:spcPts val="2454"/>
              </a:lnSpc>
              <a:spcBef>
                <a:spcPct val="0"/>
              </a:spcBef>
              <a:buFont typeface="Arial"/>
              <a:buChar char="•"/>
            </a:pPr>
            <a:r>
              <a:rPr lang="en-US" sz="1817" spc="109" u="none">
                <a:solidFill>
                  <a:srgbClr val="000000"/>
                </a:solidFill>
                <a:latin typeface="DM Sans"/>
                <a:ea typeface="DM Sans"/>
                <a:cs typeface="DM Sans"/>
                <a:sym typeface="DM Sans"/>
              </a:rPr>
              <a:t>Interactive Filters: Explore by period, body type, or model for focused insights.</a:t>
            </a:r>
          </a:p>
          <a:p>
            <a:pPr algn="l" marL="0" indent="0" lvl="0">
              <a:lnSpc>
                <a:spcPts val="2454"/>
              </a:lnSpc>
              <a:spcBef>
                <a:spcPct val="0"/>
              </a:spcBef>
            </a:pPr>
          </a:p>
        </p:txBody>
      </p:sp>
      <p:sp>
        <p:nvSpPr>
          <p:cNvPr name="Freeform 3" id="3"/>
          <p:cNvSpPr/>
          <p:nvPr/>
        </p:nvSpPr>
        <p:spPr>
          <a:xfrm flipH="false" flipV="false" rot="0">
            <a:off x="9144000" y="2386794"/>
            <a:ext cx="8498516" cy="5513412"/>
          </a:xfrm>
          <a:custGeom>
            <a:avLst/>
            <a:gdLst/>
            <a:ahLst/>
            <a:cxnLst/>
            <a:rect r="r" b="b" t="t" l="l"/>
            <a:pathLst>
              <a:path h="5513412" w="8498516">
                <a:moveTo>
                  <a:pt x="0" y="0"/>
                </a:moveTo>
                <a:lnTo>
                  <a:pt x="8498516" y="0"/>
                </a:lnTo>
                <a:lnTo>
                  <a:pt x="8498516" y="5513412"/>
                </a:lnTo>
                <a:lnTo>
                  <a:pt x="0" y="5513412"/>
                </a:lnTo>
                <a:lnTo>
                  <a:pt x="0" y="0"/>
                </a:lnTo>
                <a:close/>
              </a:path>
            </a:pathLst>
          </a:custGeom>
          <a:blipFill>
            <a:blip r:embed="rId2"/>
            <a:stretch>
              <a:fillRect l="0" t="0" r="0" b="0"/>
            </a:stretch>
          </a:blipFill>
        </p:spPr>
      </p:sp>
      <p:sp>
        <p:nvSpPr>
          <p:cNvPr name="Freeform 4" id="4"/>
          <p:cNvSpPr/>
          <p:nvPr/>
        </p:nvSpPr>
        <p:spPr>
          <a:xfrm flipH="false" flipV="false" rot="0">
            <a:off x="9919523" y="2955708"/>
            <a:ext cx="7052162" cy="3966185"/>
          </a:xfrm>
          <a:custGeom>
            <a:avLst/>
            <a:gdLst/>
            <a:ahLst/>
            <a:cxnLst/>
            <a:rect r="r" b="b" t="t" l="l"/>
            <a:pathLst>
              <a:path h="3966185" w="7052162">
                <a:moveTo>
                  <a:pt x="0" y="0"/>
                </a:moveTo>
                <a:lnTo>
                  <a:pt x="7052162" y="0"/>
                </a:lnTo>
                <a:lnTo>
                  <a:pt x="7052162" y="3966185"/>
                </a:lnTo>
                <a:lnTo>
                  <a:pt x="0" y="3966185"/>
                </a:lnTo>
                <a:lnTo>
                  <a:pt x="0" y="0"/>
                </a:lnTo>
                <a:close/>
              </a:path>
            </a:pathLst>
          </a:custGeom>
          <a:blipFill>
            <a:blip r:embed="rId3"/>
            <a:stretch>
              <a:fillRect l="-214" t="0" r="-214" b="0"/>
            </a:stretch>
          </a:blipFill>
        </p:spPr>
      </p:sp>
      <p:sp>
        <p:nvSpPr>
          <p:cNvPr name="TextBox 5" id="5"/>
          <p:cNvSpPr txBox="true"/>
          <p:nvPr/>
        </p:nvSpPr>
        <p:spPr>
          <a:xfrm rot="0">
            <a:off x="1426698" y="1697771"/>
            <a:ext cx="7425121" cy="2240186"/>
          </a:xfrm>
          <a:prstGeom prst="rect">
            <a:avLst/>
          </a:prstGeom>
        </p:spPr>
        <p:txBody>
          <a:bodyPr anchor="t" rtlCol="false" tIns="0" lIns="0" bIns="0" rIns="0">
            <a:spAutoFit/>
          </a:bodyPr>
          <a:lstStyle/>
          <a:p>
            <a:pPr algn="l">
              <a:lnSpc>
                <a:spcPts val="8284"/>
              </a:lnSpc>
            </a:pPr>
            <a:r>
              <a:rPr lang="en-US" sz="8540" b="true">
                <a:solidFill>
                  <a:srgbClr val="1C2120"/>
                </a:solidFill>
                <a:latin typeface="Poppins Bold"/>
                <a:ea typeface="Poppins Bold"/>
                <a:cs typeface="Poppins Bold"/>
                <a:sym typeface="Poppins Bold"/>
              </a:rPr>
              <a:t>Dashboard Preview</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258865" y="3814970"/>
            <a:ext cx="6914101" cy="2024836"/>
          </a:xfrm>
          <a:prstGeom prst="rect">
            <a:avLst/>
          </a:prstGeom>
        </p:spPr>
        <p:txBody>
          <a:bodyPr anchor="t" rtlCol="false" tIns="0" lIns="0" bIns="0" rIns="0">
            <a:spAutoFit/>
          </a:bodyPr>
          <a:lstStyle/>
          <a:p>
            <a:pPr algn="l" marL="0" indent="0" lvl="1">
              <a:lnSpc>
                <a:spcPts val="7458"/>
              </a:lnSpc>
              <a:spcBef>
                <a:spcPct val="0"/>
              </a:spcBef>
            </a:pPr>
            <a:r>
              <a:rPr lang="en-US" b="true" sz="7689">
                <a:solidFill>
                  <a:srgbClr val="1C2120"/>
                </a:solidFill>
                <a:latin typeface="Poppins Bold"/>
                <a:ea typeface="Poppins Bold"/>
                <a:cs typeface="Poppins Bold"/>
                <a:sym typeface="Poppins Bold"/>
              </a:rPr>
              <a:t>Business Impact</a:t>
            </a:r>
          </a:p>
        </p:txBody>
      </p:sp>
      <p:grpSp>
        <p:nvGrpSpPr>
          <p:cNvPr name="Group 3" id="3"/>
          <p:cNvGrpSpPr/>
          <p:nvPr/>
        </p:nvGrpSpPr>
        <p:grpSpPr>
          <a:xfrm rot="0">
            <a:off x="10175402" y="1600759"/>
            <a:ext cx="6830714" cy="2128485"/>
            <a:chOff x="0" y="0"/>
            <a:chExt cx="2286638" cy="712528"/>
          </a:xfrm>
        </p:grpSpPr>
        <p:sp>
          <p:nvSpPr>
            <p:cNvPr name="Freeform 4" id="4"/>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5" id="5"/>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sp>
        <p:nvSpPr>
          <p:cNvPr name="Freeform 6" id="6"/>
          <p:cNvSpPr/>
          <p:nvPr/>
        </p:nvSpPr>
        <p:spPr>
          <a:xfrm flipH="false" flipV="false" rot="0">
            <a:off x="10778069" y="2259157"/>
            <a:ext cx="1023822" cy="839534"/>
          </a:xfrm>
          <a:custGeom>
            <a:avLst/>
            <a:gdLst/>
            <a:ahLst/>
            <a:cxnLst/>
            <a:rect r="r" b="b" t="t" l="l"/>
            <a:pathLst>
              <a:path h="839534" w="1023822">
                <a:moveTo>
                  <a:pt x="0" y="0"/>
                </a:moveTo>
                <a:lnTo>
                  <a:pt x="1023822" y="0"/>
                </a:lnTo>
                <a:lnTo>
                  <a:pt x="1023822" y="839534"/>
                </a:lnTo>
                <a:lnTo>
                  <a:pt x="0" y="8395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0175402" y="4137367"/>
            <a:ext cx="6830714" cy="2128485"/>
            <a:chOff x="0" y="0"/>
            <a:chExt cx="2286638" cy="712528"/>
          </a:xfrm>
        </p:grpSpPr>
        <p:sp>
          <p:nvSpPr>
            <p:cNvPr name="Freeform 8" id="8"/>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9" id="9"/>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grpSp>
        <p:nvGrpSpPr>
          <p:cNvPr name="Group 10" id="10"/>
          <p:cNvGrpSpPr/>
          <p:nvPr/>
        </p:nvGrpSpPr>
        <p:grpSpPr>
          <a:xfrm rot="0">
            <a:off x="10175402" y="6675427"/>
            <a:ext cx="6830714" cy="2128485"/>
            <a:chOff x="0" y="0"/>
            <a:chExt cx="2286638" cy="712528"/>
          </a:xfrm>
        </p:grpSpPr>
        <p:sp>
          <p:nvSpPr>
            <p:cNvPr name="Freeform 11" id="11"/>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12" id="12"/>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sp>
        <p:nvSpPr>
          <p:cNvPr name="Freeform 13" id="13"/>
          <p:cNvSpPr/>
          <p:nvPr/>
        </p:nvSpPr>
        <p:spPr>
          <a:xfrm flipH="false" flipV="false" rot="0">
            <a:off x="10770217" y="4575317"/>
            <a:ext cx="1031674" cy="1252584"/>
          </a:xfrm>
          <a:custGeom>
            <a:avLst/>
            <a:gdLst/>
            <a:ahLst/>
            <a:cxnLst/>
            <a:rect r="r" b="b" t="t" l="l"/>
            <a:pathLst>
              <a:path h="1252584" w="1031674">
                <a:moveTo>
                  <a:pt x="0" y="0"/>
                </a:moveTo>
                <a:lnTo>
                  <a:pt x="1031674" y="0"/>
                </a:lnTo>
                <a:lnTo>
                  <a:pt x="1031674" y="1252585"/>
                </a:lnTo>
                <a:lnTo>
                  <a:pt x="0" y="12525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0589543" y="7442092"/>
            <a:ext cx="1400875" cy="924578"/>
          </a:xfrm>
          <a:custGeom>
            <a:avLst/>
            <a:gdLst/>
            <a:ahLst/>
            <a:cxnLst/>
            <a:rect r="r" b="b" t="t" l="l"/>
            <a:pathLst>
              <a:path h="924578" w="1400875">
                <a:moveTo>
                  <a:pt x="0" y="0"/>
                </a:moveTo>
                <a:lnTo>
                  <a:pt x="1400875" y="0"/>
                </a:lnTo>
                <a:lnTo>
                  <a:pt x="1400875" y="924577"/>
                </a:lnTo>
                <a:lnTo>
                  <a:pt x="0" y="9245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12706158" y="2421082"/>
            <a:ext cx="3556933" cy="514129"/>
          </a:xfrm>
          <a:prstGeom prst="rect">
            <a:avLst/>
          </a:prstGeom>
        </p:spPr>
        <p:txBody>
          <a:bodyPr anchor="t" rtlCol="false" tIns="0" lIns="0" bIns="0" rIns="0">
            <a:spAutoFit/>
          </a:bodyPr>
          <a:lstStyle/>
          <a:p>
            <a:pPr algn="just" marL="0" indent="0" lvl="0">
              <a:lnSpc>
                <a:spcPts val="2040"/>
              </a:lnSpc>
              <a:spcBef>
                <a:spcPct val="0"/>
              </a:spcBef>
            </a:pPr>
            <a:r>
              <a:rPr lang="en-US" b="true" sz="1511" spc="24">
                <a:solidFill>
                  <a:srgbClr val="1C2120"/>
                </a:solidFill>
                <a:latin typeface="DM Sans Bold"/>
                <a:ea typeface="DM Sans Bold"/>
                <a:cs typeface="DM Sans Bold"/>
                <a:sym typeface="DM Sans Bold"/>
              </a:rPr>
              <a:t>H</a:t>
            </a:r>
            <a:r>
              <a:rPr lang="en-US" b="true" sz="1511" spc="24" u="none">
                <a:solidFill>
                  <a:srgbClr val="1C2120"/>
                </a:solidFill>
                <a:latin typeface="DM Sans Bold"/>
                <a:ea typeface="DM Sans Bold"/>
                <a:cs typeface="DM Sans Bold"/>
                <a:sym typeface="DM Sans Bold"/>
              </a:rPr>
              <a:t>elps executives prioritize inventory by model, body type, and region.</a:t>
            </a:r>
          </a:p>
        </p:txBody>
      </p:sp>
      <p:sp>
        <p:nvSpPr>
          <p:cNvPr name="TextBox 16" id="16"/>
          <p:cNvSpPr txBox="true"/>
          <p:nvPr/>
        </p:nvSpPr>
        <p:spPr>
          <a:xfrm rot="0">
            <a:off x="12706158" y="4734424"/>
            <a:ext cx="3556933" cy="771304"/>
          </a:xfrm>
          <a:prstGeom prst="rect">
            <a:avLst/>
          </a:prstGeom>
        </p:spPr>
        <p:txBody>
          <a:bodyPr anchor="t" rtlCol="false" tIns="0" lIns="0" bIns="0" rIns="0">
            <a:spAutoFit/>
          </a:bodyPr>
          <a:lstStyle/>
          <a:p>
            <a:pPr algn="just" marL="0" indent="0" lvl="0">
              <a:lnSpc>
                <a:spcPts val="2040"/>
              </a:lnSpc>
              <a:spcBef>
                <a:spcPct val="0"/>
              </a:spcBef>
            </a:pPr>
            <a:r>
              <a:rPr lang="en-US" b="true" sz="1511" spc="24">
                <a:solidFill>
                  <a:srgbClr val="1C2120"/>
                </a:solidFill>
                <a:latin typeface="DM Sans Bold"/>
                <a:ea typeface="DM Sans Bold"/>
                <a:cs typeface="DM Sans Bold"/>
                <a:sym typeface="DM Sans Bold"/>
              </a:rPr>
              <a:t>Supp</a:t>
            </a:r>
            <a:r>
              <a:rPr lang="en-US" b="true" sz="1511" spc="24" u="none">
                <a:solidFill>
                  <a:srgbClr val="1C2120"/>
                </a:solidFill>
                <a:latin typeface="DM Sans Bold"/>
                <a:ea typeface="DM Sans Bold"/>
                <a:cs typeface="DM Sans Bold"/>
                <a:sym typeface="DM Sans Bold"/>
              </a:rPr>
              <a:t>orts pricing and marketing strategies aligned with customer preferences.</a:t>
            </a:r>
          </a:p>
        </p:txBody>
      </p:sp>
      <p:sp>
        <p:nvSpPr>
          <p:cNvPr name="TextBox 17" id="17"/>
          <p:cNvSpPr txBox="true"/>
          <p:nvPr/>
        </p:nvSpPr>
        <p:spPr>
          <a:xfrm rot="0">
            <a:off x="12706158" y="7372655"/>
            <a:ext cx="3678571" cy="771304"/>
          </a:xfrm>
          <a:prstGeom prst="rect">
            <a:avLst/>
          </a:prstGeom>
        </p:spPr>
        <p:txBody>
          <a:bodyPr anchor="t" rtlCol="false" tIns="0" lIns="0" bIns="0" rIns="0">
            <a:spAutoFit/>
          </a:bodyPr>
          <a:lstStyle/>
          <a:p>
            <a:pPr algn="just" marL="0" indent="0" lvl="0">
              <a:lnSpc>
                <a:spcPts val="2040"/>
              </a:lnSpc>
              <a:spcBef>
                <a:spcPct val="0"/>
              </a:spcBef>
            </a:pPr>
            <a:r>
              <a:rPr lang="en-US" b="true" sz="1511" spc="24">
                <a:solidFill>
                  <a:srgbClr val="1C2120"/>
                </a:solidFill>
                <a:latin typeface="DM Sans Bold"/>
                <a:ea typeface="DM Sans Bold"/>
                <a:cs typeface="DM Sans Bold"/>
                <a:sym typeface="DM Sans Bold"/>
              </a:rPr>
              <a:t>Pr</a:t>
            </a:r>
            <a:r>
              <a:rPr lang="en-US" b="true" sz="1511" spc="24" u="none">
                <a:solidFill>
                  <a:srgbClr val="1C2120"/>
                </a:solidFill>
                <a:latin typeface="DM Sans Bold"/>
                <a:ea typeface="DM Sans Bold"/>
                <a:cs typeface="DM Sans Bold"/>
                <a:sym typeface="DM Sans Bold"/>
              </a:rPr>
              <a:t>ovides a dynamic, interactive tool for exploring trends and performance metrics.</a:t>
            </a:r>
          </a:p>
        </p:txBody>
      </p:sp>
      <p:sp>
        <p:nvSpPr>
          <p:cNvPr name="AutoShape 18" id="18"/>
          <p:cNvSpPr/>
          <p:nvPr/>
        </p:nvSpPr>
        <p:spPr>
          <a:xfrm flipV="true">
            <a:off x="12210529" y="2359895"/>
            <a:ext cx="0" cy="738797"/>
          </a:xfrm>
          <a:prstGeom prst="line">
            <a:avLst/>
          </a:prstGeom>
          <a:ln cap="flat" w="38100">
            <a:solidFill>
              <a:srgbClr val="000000"/>
            </a:solidFill>
            <a:prstDash val="solid"/>
            <a:headEnd type="none" len="sm" w="sm"/>
            <a:tailEnd type="none" len="sm" w="sm"/>
          </a:ln>
        </p:spPr>
      </p:sp>
      <p:sp>
        <p:nvSpPr>
          <p:cNvPr name="AutoShape 19" id="19"/>
          <p:cNvSpPr/>
          <p:nvPr/>
        </p:nvSpPr>
        <p:spPr>
          <a:xfrm flipV="true">
            <a:off x="12210529" y="4832211"/>
            <a:ext cx="0" cy="738797"/>
          </a:xfrm>
          <a:prstGeom prst="line">
            <a:avLst/>
          </a:prstGeom>
          <a:ln cap="flat" w="38100">
            <a:solidFill>
              <a:srgbClr val="000000"/>
            </a:solidFill>
            <a:prstDash val="solid"/>
            <a:headEnd type="none" len="sm" w="sm"/>
            <a:tailEnd type="none" len="sm" w="sm"/>
          </a:ln>
        </p:spPr>
      </p:sp>
      <p:sp>
        <p:nvSpPr>
          <p:cNvPr name="AutoShape 20" id="20"/>
          <p:cNvSpPr/>
          <p:nvPr/>
        </p:nvSpPr>
        <p:spPr>
          <a:xfrm flipV="true">
            <a:off x="12229579" y="7434563"/>
            <a:ext cx="0" cy="738797"/>
          </a:xfrm>
          <a:prstGeom prst="line">
            <a:avLst/>
          </a:prstGeom>
          <a:ln cap="flat" w="38100">
            <a:solidFill>
              <a:srgbClr val="000000"/>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AAD7D4"/>
        </a:solidFill>
      </p:bgPr>
    </p:bg>
    <p:spTree>
      <p:nvGrpSpPr>
        <p:cNvPr id="1" name=""/>
        <p:cNvGrpSpPr/>
        <p:nvPr/>
      </p:nvGrpSpPr>
      <p:grpSpPr>
        <a:xfrm>
          <a:off x="0" y="0"/>
          <a:ext cx="0" cy="0"/>
          <a:chOff x="0" y="0"/>
          <a:chExt cx="0" cy="0"/>
        </a:xfrm>
      </p:grpSpPr>
      <p:sp>
        <p:nvSpPr>
          <p:cNvPr name="TextBox 2" id="2"/>
          <p:cNvSpPr txBox="true"/>
          <p:nvPr/>
        </p:nvSpPr>
        <p:spPr>
          <a:xfrm rot="0">
            <a:off x="3182017" y="4063522"/>
            <a:ext cx="11923966" cy="1563044"/>
          </a:xfrm>
          <a:prstGeom prst="rect">
            <a:avLst/>
          </a:prstGeom>
        </p:spPr>
        <p:txBody>
          <a:bodyPr anchor="t" rtlCol="false" tIns="0" lIns="0" bIns="0" rIns="0">
            <a:spAutoFit/>
          </a:bodyPr>
          <a:lstStyle/>
          <a:p>
            <a:pPr algn="ctr">
              <a:lnSpc>
                <a:spcPts val="10460"/>
              </a:lnSpc>
            </a:pPr>
            <a:r>
              <a:rPr lang="en-US" b="true" sz="12023">
                <a:solidFill>
                  <a:srgbClr val="1C2120"/>
                </a:solidFill>
                <a:latin typeface="Poppins Bold"/>
                <a:ea typeface="Poppins Bold"/>
                <a:cs typeface="Poppins Bold"/>
                <a:sym typeface="Poppins Bold"/>
              </a:rPr>
              <a:t>Thank you</a:t>
            </a:r>
          </a:p>
        </p:txBody>
      </p:sp>
      <p:sp>
        <p:nvSpPr>
          <p:cNvPr name="TextBox 3" id="3"/>
          <p:cNvSpPr txBox="true"/>
          <p:nvPr/>
        </p:nvSpPr>
        <p:spPr>
          <a:xfrm rot="0">
            <a:off x="2451128" y="5854724"/>
            <a:ext cx="13638014" cy="431799"/>
          </a:xfrm>
          <a:prstGeom prst="rect">
            <a:avLst/>
          </a:prstGeom>
        </p:spPr>
        <p:txBody>
          <a:bodyPr anchor="t" rtlCol="false" tIns="0" lIns="0" bIns="0" rIns="0">
            <a:spAutoFit/>
          </a:bodyPr>
          <a:lstStyle/>
          <a:p>
            <a:pPr algn="ctr">
              <a:lnSpc>
                <a:spcPts val="3500"/>
              </a:lnSpc>
            </a:pPr>
            <a:r>
              <a:rPr lang="en-US" sz="2500">
                <a:solidFill>
                  <a:srgbClr val="1C2120"/>
                </a:solidFill>
                <a:latin typeface="Canva Sans"/>
                <a:ea typeface="Canva Sans"/>
                <a:cs typeface="Canva Sans"/>
                <a:sym typeface="Canva Sans"/>
              </a:rPr>
              <a:t>Exp</a:t>
            </a:r>
            <a:r>
              <a:rPr lang="en-US" sz="2500">
                <a:solidFill>
                  <a:srgbClr val="1C2120"/>
                </a:solidFill>
                <a:latin typeface="Canva Sans"/>
                <a:ea typeface="Canva Sans"/>
                <a:cs typeface="Canva Sans"/>
                <a:sym typeface="Canva Sans"/>
              </a:rPr>
              <a:t>lore the dashboard: https://github.com/Adhwai07/Vehicle-Market-Insights-Dashboard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DAGwvKxUXRs</dc:identifier>
  <dcterms:modified xsi:type="dcterms:W3CDTF">2011-08-01T06:04:30Z</dcterms:modified>
  <cp:revision>1</cp:revision>
  <dc:title>Vehicle Market Insights Dashboard Presentation</dc:title>
</cp:coreProperties>
</file>