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Glacial Indifference Bold" charset="1" panose="00000800000000000000"/>
      <p:regular r:id="rId16"/>
    </p:embeddedFont>
    <p:embeddedFont>
      <p:font typeface="Cooper Hewitt Bold" charset="1" panose="00000000000000000000"/>
      <p:regular r:id="rId17"/>
    </p:embeddedFont>
    <p:embeddedFont>
      <p:font typeface="Poppins Medium" charset="1" panose="00000600000000000000"/>
      <p:regular r:id="rId18"/>
    </p:embeddedFont>
    <p:embeddedFont>
      <p:font typeface="Poppins Semi-Bold" charset="1" panose="00000700000000000000"/>
      <p:regular r:id="rId19"/>
    </p:embeddedFont>
    <p:embeddedFont>
      <p:font typeface="Poppins Bold" charset="1" panose="00000800000000000000"/>
      <p:regular r:id="rId20"/>
    </p:embeddedFont>
    <p:embeddedFont>
      <p:font typeface="Open Sans Bold" charset="1" panose="020B0806030504020204"/>
      <p:regular r:id="rId21"/>
    </p:embeddedFont>
    <p:embeddedFont>
      <p:font typeface="Poppins" charset="1" panose="000005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2" Target="../media/image1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9.png" Type="http://schemas.openxmlformats.org/officeDocument/2006/relationships/image"/><Relationship Id="rId6" Target="../media/image10.png" Type="http://schemas.openxmlformats.org/officeDocument/2006/relationships/image"/><Relationship Id="rId7" Target="../media/image11.png" Type="http://schemas.openxmlformats.org/officeDocument/2006/relationships/image"/><Relationship Id="rId8" Target="../media/image12.png" Type="http://schemas.openxmlformats.org/officeDocument/2006/relationships/image"/><Relationship Id="rId9" Target="../media/image1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5.png" Type="http://schemas.openxmlformats.org/officeDocument/2006/relationships/image"/><Relationship Id="rId4" Target="../media/image16.png" Type="http://schemas.openxmlformats.org/officeDocument/2006/relationships/image"/><Relationship Id="rId5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7.png" Type="http://schemas.openxmlformats.org/officeDocument/2006/relationships/image"/><Relationship Id="rId4" Target="../media/image18.png" Type="http://schemas.openxmlformats.org/officeDocument/2006/relationships/image"/><Relationship Id="rId5" Target="../media/image19.png" Type="http://schemas.openxmlformats.org/officeDocument/2006/relationships/image"/><Relationship Id="rId6" Target="../media/image20.png" Type="http://schemas.openxmlformats.org/officeDocument/2006/relationships/image"/><Relationship Id="rId7" Target="../media/image21.png" Type="http://schemas.openxmlformats.org/officeDocument/2006/relationships/image"/><Relationship Id="rId8" Target="../media/image22.png" Type="http://schemas.openxmlformats.org/officeDocument/2006/relationships/image"/><Relationship Id="rId9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23.png" Type="http://schemas.openxmlformats.org/officeDocument/2006/relationships/image"/><Relationship Id="rId6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24.png" Type="http://schemas.openxmlformats.org/officeDocument/2006/relationships/image"/><Relationship Id="rId6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2332554">
            <a:off x="-1812670" y="4079436"/>
            <a:ext cx="4278385" cy="10762758"/>
            <a:chOff x="0" y="0"/>
            <a:chExt cx="1126817" cy="283463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26817" cy="2834636"/>
            </a:xfrm>
            <a:custGeom>
              <a:avLst/>
              <a:gdLst/>
              <a:ahLst/>
              <a:cxnLst/>
              <a:rect r="r" b="b" t="t" l="l"/>
              <a:pathLst>
                <a:path h="2834636" w="1126817">
                  <a:moveTo>
                    <a:pt x="0" y="0"/>
                  </a:moveTo>
                  <a:lnTo>
                    <a:pt x="1126817" y="0"/>
                  </a:lnTo>
                  <a:lnTo>
                    <a:pt x="1126817" y="2834636"/>
                  </a:lnTo>
                  <a:lnTo>
                    <a:pt x="0" y="2834636"/>
                  </a:lnTo>
                  <a:close/>
                </a:path>
              </a:pathLst>
            </a:custGeom>
            <a:solidFill>
              <a:srgbClr val="5A90B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126817" cy="28727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2332554">
            <a:off x="17409372" y="-4700682"/>
            <a:ext cx="4278385" cy="10762758"/>
            <a:chOff x="0" y="0"/>
            <a:chExt cx="1126817" cy="283463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26817" cy="2834636"/>
            </a:xfrm>
            <a:custGeom>
              <a:avLst/>
              <a:gdLst/>
              <a:ahLst/>
              <a:cxnLst/>
              <a:rect r="r" b="b" t="t" l="l"/>
              <a:pathLst>
                <a:path h="2834636" w="1126817">
                  <a:moveTo>
                    <a:pt x="0" y="0"/>
                  </a:moveTo>
                  <a:lnTo>
                    <a:pt x="1126817" y="0"/>
                  </a:lnTo>
                  <a:lnTo>
                    <a:pt x="1126817" y="2834636"/>
                  </a:lnTo>
                  <a:lnTo>
                    <a:pt x="0" y="2834636"/>
                  </a:lnTo>
                  <a:close/>
                </a:path>
              </a:pathLst>
            </a:custGeom>
            <a:solidFill>
              <a:srgbClr val="5A90B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126817" cy="28727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3404990" y="9681660"/>
            <a:ext cx="15489259" cy="1210681"/>
            <a:chOff x="0" y="0"/>
            <a:chExt cx="4079476" cy="31886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079476" cy="318862"/>
            </a:xfrm>
            <a:custGeom>
              <a:avLst/>
              <a:gdLst/>
              <a:ahLst/>
              <a:cxnLst/>
              <a:rect r="r" b="b" t="t" l="l"/>
              <a:pathLst>
                <a:path h="318862" w="4079476">
                  <a:moveTo>
                    <a:pt x="0" y="0"/>
                  </a:moveTo>
                  <a:lnTo>
                    <a:pt x="4079476" y="0"/>
                  </a:lnTo>
                  <a:lnTo>
                    <a:pt x="4079476" y="318862"/>
                  </a:lnTo>
                  <a:lnTo>
                    <a:pt x="0" y="318862"/>
                  </a:lnTo>
                  <a:close/>
                </a:path>
              </a:pathLst>
            </a:custGeom>
            <a:solidFill>
              <a:srgbClr val="5A90B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4079476" cy="3569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3810369" y="3925541"/>
            <a:ext cx="7971567" cy="2439284"/>
            <a:chOff x="0" y="0"/>
            <a:chExt cx="2099507" cy="64244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099507" cy="642445"/>
            </a:xfrm>
            <a:custGeom>
              <a:avLst/>
              <a:gdLst/>
              <a:ahLst/>
              <a:cxnLst/>
              <a:rect r="r" b="b" t="t" l="l"/>
              <a:pathLst>
                <a:path h="642445" w="2099507">
                  <a:moveTo>
                    <a:pt x="61185" y="0"/>
                  </a:moveTo>
                  <a:lnTo>
                    <a:pt x="2038322" y="0"/>
                  </a:lnTo>
                  <a:cubicBezTo>
                    <a:pt x="2054550" y="0"/>
                    <a:pt x="2070112" y="6446"/>
                    <a:pt x="2081587" y="17921"/>
                  </a:cubicBezTo>
                  <a:cubicBezTo>
                    <a:pt x="2093061" y="29395"/>
                    <a:pt x="2099507" y="44958"/>
                    <a:pt x="2099507" y="61185"/>
                  </a:cubicBezTo>
                  <a:lnTo>
                    <a:pt x="2099507" y="581260"/>
                  </a:lnTo>
                  <a:cubicBezTo>
                    <a:pt x="2099507" y="615052"/>
                    <a:pt x="2072114" y="642445"/>
                    <a:pt x="2038322" y="642445"/>
                  </a:cubicBezTo>
                  <a:lnTo>
                    <a:pt x="61185" y="642445"/>
                  </a:lnTo>
                  <a:cubicBezTo>
                    <a:pt x="44958" y="642445"/>
                    <a:pt x="29395" y="635999"/>
                    <a:pt x="17921" y="624524"/>
                  </a:cubicBezTo>
                  <a:cubicBezTo>
                    <a:pt x="6446" y="613050"/>
                    <a:pt x="0" y="597487"/>
                    <a:pt x="0" y="581260"/>
                  </a:cubicBezTo>
                  <a:lnTo>
                    <a:pt x="0" y="61185"/>
                  </a:lnTo>
                  <a:cubicBezTo>
                    <a:pt x="0" y="44958"/>
                    <a:pt x="6446" y="29395"/>
                    <a:pt x="17921" y="17921"/>
                  </a:cubicBezTo>
                  <a:cubicBezTo>
                    <a:pt x="29395" y="6446"/>
                    <a:pt x="44958" y="0"/>
                    <a:pt x="61185" y="0"/>
                  </a:cubicBezTo>
                  <a:close/>
                </a:path>
              </a:pathLst>
            </a:custGeom>
            <a:solidFill>
              <a:srgbClr val="5A90B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099507" cy="6805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-2332554">
            <a:off x="3862736" y="5108136"/>
            <a:ext cx="1867173" cy="10762758"/>
            <a:chOff x="0" y="0"/>
            <a:chExt cx="491766" cy="283463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91766" cy="2834636"/>
            </a:xfrm>
            <a:custGeom>
              <a:avLst/>
              <a:gdLst/>
              <a:ahLst/>
              <a:cxnLst/>
              <a:rect r="r" b="b" t="t" l="l"/>
              <a:pathLst>
                <a:path h="2834636" w="491766">
                  <a:moveTo>
                    <a:pt x="245883" y="0"/>
                  </a:moveTo>
                  <a:lnTo>
                    <a:pt x="245883" y="0"/>
                  </a:lnTo>
                  <a:cubicBezTo>
                    <a:pt x="381680" y="0"/>
                    <a:pt x="491766" y="110086"/>
                    <a:pt x="491766" y="245883"/>
                  </a:cubicBezTo>
                  <a:lnTo>
                    <a:pt x="491766" y="2588753"/>
                  </a:lnTo>
                  <a:cubicBezTo>
                    <a:pt x="491766" y="2724550"/>
                    <a:pt x="381680" y="2834636"/>
                    <a:pt x="245883" y="2834636"/>
                  </a:cubicBezTo>
                  <a:lnTo>
                    <a:pt x="245883" y="2834636"/>
                  </a:lnTo>
                  <a:cubicBezTo>
                    <a:pt x="110086" y="2834636"/>
                    <a:pt x="0" y="2724550"/>
                    <a:pt x="0" y="2588753"/>
                  </a:cubicBezTo>
                  <a:lnTo>
                    <a:pt x="0" y="245883"/>
                  </a:lnTo>
                  <a:cubicBezTo>
                    <a:pt x="0" y="110086"/>
                    <a:pt x="110086" y="0"/>
                    <a:pt x="245883" y="0"/>
                  </a:cubicBezTo>
                  <a:close/>
                </a:path>
              </a:pathLst>
            </a:custGeom>
            <a:solidFill>
              <a:srgbClr val="91D7F1"/>
            </a:solidFill>
            <a:ln cap="rnd">
              <a:noFill/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491766" cy="28727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-2332554">
            <a:off x="-1455348" y="-573562"/>
            <a:ext cx="712000" cy="7196626"/>
            <a:chOff x="0" y="0"/>
            <a:chExt cx="187523" cy="189540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7523" cy="1895408"/>
            </a:xfrm>
            <a:custGeom>
              <a:avLst/>
              <a:gdLst/>
              <a:ahLst/>
              <a:cxnLst/>
              <a:rect r="r" b="b" t="t" l="l"/>
              <a:pathLst>
                <a:path h="1895408" w="187523">
                  <a:moveTo>
                    <a:pt x="93761" y="0"/>
                  </a:moveTo>
                  <a:lnTo>
                    <a:pt x="93761" y="0"/>
                  </a:lnTo>
                  <a:cubicBezTo>
                    <a:pt x="145544" y="0"/>
                    <a:pt x="187523" y="41978"/>
                    <a:pt x="187523" y="93761"/>
                  </a:cubicBezTo>
                  <a:lnTo>
                    <a:pt x="187523" y="1801646"/>
                  </a:lnTo>
                  <a:cubicBezTo>
                    <a:pt x="187523" y="1853429"/>
                    <a:pt x="145544" y="1895408"/>
                    <a:pt x="93761" y="1895408"/>
                  </a:cubicBezTo>
                  <a:lnTo>
                    <a:pt x="93761" y="1895408"/>
                  </a:lnTo>
                  <a:cubicBezTo>
                    <a:pt x="41978" y="1895408"/>
                    <a:pt x="0" y="1853429"/>
                    <a:pt x="0" y="1801646"/>
                  </a:cubicBezTo>
                  <a:lnTo>
                    <a:pt x="0" y="93761"/>
                  </a:lnTo>
                  <a:cubicBezTo>
                    <a:pt x="0" y="41978"/>
                    <a:pt x="41978" y="0"/>
                    <a:pt x="93761" y="0"/>
                  </a:cubicBezTo>
                  <a:close/>
                </a:path>
              </a:pathLst>
            </a:custGeom>
            <a:solidFill>
              <a:srgbClr val="91D7F1"/>
            </a:solidFill>
            <a:ln cap="rnd">
              <a:noFill/>
              <a:prstDash val="solid"/>
              <a:round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187523" cy="19335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-2332554">
            <a:off x="14367721" y="-5523250"/>
            <a:ext cx="712000" cy="7196626"/>
            <a:chOff x="0" y="0"/>
            <a:chExt cx="187523" cy="189540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87523" cy="1895408"/>
            </a:xfrm>
            <a:custGeom>
              <a:avLst/>
              <a:gdLst/>
              <a:ahLst/>
              <a:cxnLst/>
              <a:rect r="r" b="b" t="t" l="l"/>
              <a:pathLst>
                <a:path h="1895408" w="187523">
                  <a:moveTo>
                    <a:pt x="93761" y="0"/>
                  </a:moveTo>
                  <a:lnTo>
                    <a:pt x="93761" y="0"/>
                  </a:lnTo>
                  <a:cubicBezTo>
                    <a:pt x="145544" y="0"/>
                    <a:pt x="187523" y="41978"/>
                    <a:pt x="187523" y="93761"/>
                  </a:cubicBezTo>
                  <a:lnTo>
                    <a:pt x="187523" y="1801646"/>
                  </a:lnTo>
                  <a:cubicBezTo>
                    <a:pt x="187523" y="1853429"/>
                    <a:pt x="145544" y="1895408"/>
                    <a:pt x="93761" y="1895408"/>
                  </a:cubicBezTo>
                  <a:lnTo>
                    <a:pt x="93761" y="1895408"/>
                  </a:lnTo>
                  <a:cubicBezTo>
                    <a:pt x="41978" y="1895408"/>
                    <a:pt x="0" y="1853429"/>
                    <a:pt x="0" y="1801646"/>
                  </a:cubicBezTo>
                  <a:lnTo>
                    <a:pt x="0" y="93761"/>
                  </a:lnTo>
                  <a:cubicBezTo>
                    <a:pt x="0" y="41978"/>
                    <a:pt x="41978" y="0"/>
                    <a:pt x="93761" y="0"/>
                  </a:cubicBezTo>
                  <a:close/>
                </a:path>
              </a:pathLst>
            </a:custGeom>
            <a:solidFill>
              <a:srgbClr val="91D7F1"/>
            </a:solidFill>
            <a:ln cap="rnd">
              <a:noFill/>
              <a:prstDash val="solid"/>
              <a:round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187523" cy="19335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0564747" y="1462760"/>
            <a:ext cx="7099476" cy="7099476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A90BF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26" id="26"/>
          <p:cNvGrpSpPr/>
          <p:nvPr/>
        </p:nvGrpSpPr>
        <p:grpSpPr>
          <a:xfrm rot="0">
            <a:off x="10675414" y="1557345"/>
            <a:ext cx="7099476" cy="7099476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 l="-33333" t="0" r="0" b="0"/>
              </a:stretch>
            </a:blip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5179776" y="8222060"/>
            <a:ext cx="6833093" cy="1459599"/>
            <a:chOff x="0" y="0"/>
            <a:chExt cx="1694306" cy="361916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694306" cy="361916"/>
            </a:xfrm>
            <a:custGeom>
              <a:avLst/>
              <a:gdLst/>
              <a:ahLst/>
              <a:cxnLst/>
              <a:rect r="r" b="b" t="t" l="l"/>
              <a:pathLst>
                <a:path h="361916" w="1694306">
                  <a:moveTo>
                    <a:pt x="113300" y="0"/>
                  </a:moveTo>
                  <a:lnTo>
                    <a:pt x="1581006" y="0"/>
                  </a:lnTo>
                  <a:cubicBezTo>
                    <a:pt x="1643580" y="0"/>
                    <a:pt x="1694306" y="50726"/>
                    <a:pt x="1694306" y="113300"/>
                  </a:cubicBezTo>
                  <a:lnTo>
                    <a:pt x="1694306" y="248616"/>
                  </a:lnTo>
                  <a:cubicBezTo>
                    <a:pt x="1694306" y="278665"/>
                    <a:pt x="1682369" y="307483"/>
                    <a:pt x="1661121" y="328731"/>
                  </a:cubicBezTo>
                  <a:cubicBezTo>
                    <a:pt x="1639873" y="349979"/>
                    <a:pt x="1611055" y="361916"/>
                    <a:pt x="1581006" y="361916"/>
                  </a:cubicBezTo>
                  <a:lnTo>
                    <a:pt x="113300" y="361916"/>
                  </a:lnTo>
                  <a:cubicBezTo>
                    <a:pt x="50726" y="361916"/>
                    <a:pt x="0" y="311190"/>
                    <a:pt x="0" y="248616"/>
                  </a:cubicBezTo>
                  <a:lnTo>
                    <a:pt x="0" y="113300"/>
                  </a:lnTo>
                  <a:cubicBezTo>
                    <a:pt x="0" y="50726"/>
                    <a:pt x="50726" y="0"/>
                    <a:pt x="113300" y="0"/>
                  </a:cubicBezTo>
                  <a:close/>
                </a:path>
              </a:pathLst>
            </a:custGeom>
            <a:solidFill>
              <a:srgbClr val="91D7F1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38100"/>
              <a:ext cx="1694306" cy="4000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1" id="31"/>
          <p:cNvSpPr/>
          <p:nvPr/>
        </p:nvSpPr>
        <p:spPr>
          <a:xfrm flipH="false" flipV="false" rot="0">
            <a:off x="12988593" y="680697"/>
            <a:ext cx="2251784" cy="696006"/>
          </a:xfrm>
          <a:custGeom>
            <a:avLst/>
            <a:gdLst/>
            <a:ahLst/>
            <a:cxnLst/>
            <a:rect r="r" b="b" t="t" l="l"/>
            <a:pathLst>
              <a:path h="696006" w="2251784">
                <a:moveTo>
                  <a:pt x="0" y="0"/>
                </a:moveTo>
                <a:lnTo>
                  <a:pt x="2251784" y="0"/>
                </a:lnTo>
                <a:lnTo>
                  <a:pt x="2251784" y="696006"/>
                </a:lnTo>
                <a:lnTo>
                  <a:pt x="0" y="6960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-799370" y="8750970"/>
            <a:ext cx="2251784" cy="696006"/>
          </a:xfrm>
          <a:custGeom>
            <a:avLst/>
            <a:gdLst/>
            <a:ahLst/>
            <a:cxnLst/>
            <a:rect r="r" b="b" t="t" l="l"/>
            <a:pathLst>
              <a:path h="696006" w="2251784">
                <a:moveTo>
                  <a:pt x="0" y="0"/>
                </a:moveTo>
                <a:lnTo>
                  <a:pt x="2251785" y="0"/>
                </a:lnTo>
                <a:lnTo>
                  <a:pt x="2251785" y="696006"/>
                </a:lnTo>
                <a:lnTo>
                  <a:pt x="0" y="6960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3" id="33"/>
          <p:cNvGrpSpPr/>
          <p:nvPr/>
        </p:nvGrpSpPr>
        <p:grpSpPr>
          <a:xfrm rot="0">
            <a:off x="14723722" y="201595"/>
            <a:ext cx="3411525" cy="823510"/>
            <a:chOff x="0" y="0"/>
            <a:chExt cx="4548700" cy="1098014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154834" cy="1098014"/>
            </a:xfrm>
            <a:custGeom>
              <a:avLst/>
              <a:gdLst/>
              <a:ahLst/>
              <a:cxnLst/>
              <a:rect r="r" b="b" t="t" l="l"/>
              <a:pathLst>
                <a:path h="1098014" w="1154834">
                  <a:moveTo>
                    <a:pt x="0" y="0"/>
                  </a:moveTo>
                  <a:lnTo>
                    <a:pt x="1154834" y="0"/>
                  </a:lnTo>
                  <a:lnTo>
                    <a:pt x="1154834" y="1098014"/>
                  </a:lnTo>
                  <a:lnTo>
                    <a:pt x="0" y="10980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2587" r="0" b="-2587"/>
              </a:stretch>
            </a:blipFill>
          </p:spPr>
        </p:sp>
        <p:sp>
          <p:nvSpPr>
            <p:cNvPr name="TextBox 35" id="35"/>
            <p:cNvSpPr txBox="true"/>
            <p:nvPr/>
          </p:nvSpPr>
          <p:spPr>
            <a:xfrm rot="0">
              <a:off x="1154834" y="163180"/>
              <a:ext cx="3393866" cy="746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22"/>
                </a:lnSpc>
              </a:pPr>
              <a:r>
                <a:rPr lang="en-US" b="true" sz="1851" spc="92">
                  <a:solidFill>
                    <a:srgbClr val="00000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FAKULTAS ILMU KOMPUTER - UNSIKA</a:t>
              </a: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918033" y="556872"/>
            <a:ext cx="9646714" cy="292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50"/>
              </a:lnSpc>
            </a:pPr>
            <a:r>
              <a:rPr lang="en-US" sz="6500" b="true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PREDIKSI HARGA MOBIL BEKAS MENGGUNAKAN LINEAR REGRESSION 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4135133" y="4277492"/>
            <a:ext cx="6429614" cy="155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00"/>
              </a:lnSpc>
            </a:pPr>
            <a:r>
              <a:rPr lang="en-US" sz="2500" b="tru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Dosen Pengampu: Ratna Mufidah, S.Kom., M.Kom.</a:t>
            </a:r>
          </a:p>
          <a:p>
            <a:pPr algn="just">
              <a:lnSpc>
                <a:spcPts val="3000"/>
              </a:lnSpc>
            </a:pPr>
          </a:p>
          <a:p>
            <a:pPr algn="just">
              <a:lnSpc>
                <a:spcPts val="3000"/>
              </a:lnSpc>
            </a:pPr>
            <a:r>
              <a:rPr lang="en-US" sz="2500" b="tru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Asisten Dosen: FARREL PAKSI ADITYA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5593404" y="8265558"/>
            <a:ext cx="6005838" cy="13249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78"/>
              </a:lnSpc>
            </a:pPr>
            <a:r>
              <a:rPr lang="en-US" sz="2655" b="true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Nama: Adh</a:t>
            </a:r>
            <a:r>
              <a:rPr lang="en-US" sz="2655" b="true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wa Pranaja Widyadana</a:t>
            </a:r>
          </a:p>
          <a:p>
            <a:pPr algn="l">
              <a:lnSpc>
                <a:spcPts val="3478"/>
              </a:lnSpc>
            </a:pPr>
            <a:r>
              <a:rPr lang="en-US" sz="2655" b="true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NPM: 2310631170061</a:t>
            </a:r>
          </a:p>
          <a:p>
            <a:pPr algn="l">
              <a:lnSpc>
                <a:spcPts val="3478"/>
              </a:lnSpc>
            </a:pPr>
            <a:r>
              <a:rPr lang="en-US" sz="2655" b="true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Mata Kuliah: Data Mining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60340" y="9818566"/>
            <a:ext cx="19154589" cy="1210681"/>
            <a:chOff x="0" y="0"/>
            <a:chExt cx="5044830" cy="31886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044830" cy="318862"/>
            </a:xfrm>
            <a:custGeom>
              <a:avLst/>
              <a:gdLst/>
              <a:ahLst/>
              <a:cxnLst/>
              <a:rect r="r" b="b" t="t" l="l"/>
              <a:pathLst>
                <a:path h="318862" w="5044830">
                  <a:moveTo>
                    <a:pt x="0" y="0"/>
                  </a:moveTo>
                  <a:lnTo>
                    <a:pt x="5044830" y="0"/>
                  </a:lnTo>
                  <a:lnTo>
                    <a:pt x="5044830" y="318862"/>
                  </a:lnTo>
                  <a:lnTo>
                    <a:pt x="0" y="318862"/>
                  </a:lnTo>
                  <a:close/>
                </a:path>
              </a:pathLst>
            </a:custGeom>
            <a:solidFill>
              <a:srgbClr val="5A90B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044830" cy="3569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3055896">
            <a:off x="10667890" y="5104090"/>
            <a:ext cx="1867173" cy="10762758"/>
            <a:chOff x="0" y="0"/>
            <a:chExt cx="491766" cy="283463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91766" cy="2834636"/>
            </a:xfrm>
            <a:custGeom>
              <a:avLst/>
              <a:gdLst/>
              <a:ahLst/>
              <a:cxnLst/>
              <a:rect r="r" b="b" t="t" l="l"/>
              <a:pathLst>
                <a:path h="2834636" w="491766">
                  <a:moveTo>
                    <a:pt x="245883" y="0"/>
                  </a:moveTo>
                  <a:lnTo>
                    <a:pt x="245883" y="0"/>
                  </a:lnTo>
                  <a:cubicBezTo>
                    <a:pt x="381680" y="0"/>
                    <a:pt x="491766" y="110086"/>
                    <a:pt x="491766" y="245883"/>
                  </a:cubicBezTo>
                  <a:lnTo>
                    <a:pt x="491766" y="2588753"/>
                  </a:lnTo>
                  <a:cubicBezTo>
                    <a:pt x="491766" y="2724550"/>
                    <a:pt x="381680" y="2834636"/>
                    <a:pt x="245883" y="2834636"/>
                  </a:cubicBezTo>
                  <a:lnTo>
                    <a:pt x="245883" y="2834636"/>
                  </a:lnTo>
                  <a:cubicBezTo>
                    <a:pt x="110086" y="2834636"/>
                    <a:pt x="0" y="2724550"/>
                    <a:pt x="0" y="2588753"/>
                  </a:cubicBezTo>
                  <a:lnTo>
                    <a:pt x="0" y="245883"/>
                  </a:lnTo>
                  <a:cubicBezTo>
                    <a:pt x="0" y="110086"/>
                    <a:pt x="110086" y="0"/>
                    <a:pt x="245883" y="0"/>
                  </a:cubicBezTo>
                  <a:close/>
                </a:path>
              </a:pathLst>
            </a:custGeom>
            <a:solidFill>
              <a:srgbClr val="91D7F1"/>
            </a:solidFill>
            <a:ln cap="rnd">
              <a:noFill/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91766" cy="28727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2882442">
            <a:off x="14127658" y="2943656"/>
            <a:ext cx="7213299" cy="14686688"/>
            <a:chOff x="0" y="0"/>
            <a:chExt cx="1899799" cy="386809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899799" cy="3868099"/>
            </a:xfrm>
            <a:custGeom>
              <a:avLst/>
              <a:gdLst/>
              <a:ahLst/>
              <a:cxnLst/>
              <a:rect r="r" b="b" t="t" l="l"/>
              <a:pathLst>
                <a:path h="3868099" w="1899799">
                  <a:moveTo>
                    <a:pt x="0" y="0"/>
                  </a:moveTo>
                  <a:lnTo>
                    <a:pt x="1899799" y="0"/>
                  </a:lnTo>
                  <a:lnTo>
                    <a:pt x="1899799" y="3868099"/>
                  </a:lnTo>
                  <a:lnTo>
                    <a:pt x="0" y="3868099"/>
                  </a:lnTo>
                  <a:close/>
                </a:path>
              </a:pathLst>
            </a:custGeom>
            <a:solidFill>
              <a:srgbClr val="5A90B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899799" cy="39061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2700000">
            <a:off x="17932000" y="98426"/>
            <a:ext cx="712000" cy="7196626"/>
            <a:chOff x="0" y="0"/>
            <a:chExt cx="187523" cy="189540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7523" cy="1895408"/>
            </a:xfrm>
            <a:custGeom>
              <a:avLst/>
              <a:gdLst/>
              <a:ahLst/>
              <a:cxnLst/>
              <a:rect r="r" b="b" t="t" l="l"/>
              <a:pathLst>
                <a:path h="1895408" w="187523">
                  <a:moveTo>
                    <a:pt x="93761" y="0"/>
                  </a:moveTo>
                  <a:lnTo>
                    <a:pt x="93761" y="0"/>
                  </a:lnTo>
                  <a:cubicBezTo>
                    <a:pt x="145544" y="0"/>
                    <a:pt x="187523" y="41978"/>
                    <a:pt x="187523" y="93761"/>
                  </a:cubicBezTo>
                  <a:lnTo>
                    <a:pt x="187523" y="1801646"/>
                  </a:lnTo>
                  <a:cubicBezTo>
                    <a:pt x="187523" y="1853429"/>
                    <a:pt x="145544" y="1895408"/>
                    <a:pt x="93761" y="1895408"/>
                  </a:cubicBezTo>
                  <a:lnTo>
                    <a:pt x="93761" y="1895408"/>
                  </a:lnTo>
                  <a:cubicBezTo>
                    <a:pt x="41978" y="1895408"/>
                    <a:pt x="0" y="1853429"/>
                    <a:pt x="0" y="1801646"/>
                  </a:cubicBezTo>
                  <a:lnTo>
                    <a:pt x="0" y="93761"/>
                  </a:lnTo>
                  <a:cubicBezTo>
                    <a:pt x="0" y="41978"/>
                    <a:pt x="41978" y="0"/>
                    <a:pt x="93761" y="0"/>
                  </a:cubicBezTo>
                  <a:close/>
                </a:path>
              </a:pathLst>
            </a:custGeom>
            <a:solidFill>
              <a:srgbClr val="91D7F1"/>
            </a:solidFill>
            <a:ln cap="rnd">
              <a:noFill/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87523" cy="19335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165749" y="2794831"/>
            <a:ext cx="15559209" cy="3099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546"/>
              </a:lnSpc>
            </a:pPr>
            <a:r>
              <a:rPr lang="en-US" sz="17121" b="true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TERIMA KASIH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028700" y="1962550"/>
            <a:ext cx="2468940" cy="763127"/>
          </a:xfrm>
          <a:custGeom>
            <a:avLst/>
            <a:gdLst/>
            <a:ahLst/>
            <a:cxnLst/>
            <a:rect r="r" b="b" t="t" l="l"/>
            <a:pathLst>
              <a:path h="763127" w="2468940">
                <a:moveTo>
                  <a:pt x="0" y="0"/>
                </a:moveTo>
                <a:lnTo>
                  <a:pt x="2468940" y="0"/>
                </a:lnTo>
                <a:lnTo>
                  <a:pt x="2468940" y="763127"/>
                </a:lnTo>
                <a:lnTo>
                  <a:pt x="0" y="7631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false" rot="0">
            <a:off x="12355868" y="5788922"/>
            <a:ext cx="2468940" cy="763127"/>
          </a:xfrm>
          <a:custGeom>
            <a:avLst/>
            <a:gdLst/>
            <a:ahLst/>
            <a:cxnLst/>
            <a:rect r="r" b="b" t="t" l="l"/>
            <a:pathLst>
              <a:path h="763127" w="2468940">
                <a:moveTo>
                  <a:pt x="2468941" y="0"/>
                </a:moveTo>
                <a:lnTo>
                  <a:pt x="0" y="0"/>
                </a:lnTo>
                <a:lnTo>
                  <a:pt x="0" y="763127"/>
                </a:lnTo>
                <a:lnTo>
                  <a:pt x="2468941" y="763127"/>
                </a:lnTo>
                <a:lnTo>
                  <a:pt x="2468941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1048101">
            <a:off x="16788938" y="-4708531"/>
            <a:ext cx="4278385" cy="10762758"/>
            <a:chOff x="0" y="0"/>
            <a:chExt cx="1126817" cy="283463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26817" cy="2834636"/>
            </a:xfrm>
            <a:custGeom>
              <a:avLst/>
              <a:gdLst/>
              <a:ahLst/>
              <a:cxnLst/>
              <a:rect r="r" b="b" t="t" l="l"/>
              <a:pathLst>
                <a:path h="2834636" w="1126817">
                  <a:moveTo>
                    <a:pt x="0" y="0"/>
                  </a:moveTo>
                  <a:lnTo>
                    <a:pt x="1126817" y="0"/>
                  </a:lnTo>
                  <a:lnTo>
                    <a:pt x="1126817" y="2834636"/>
                  </a:lnTo>
                  <a:lnTo>
                    <a:pt x="0" y="2834636"/>
                  </a:lnTo>
                  <a:close/>
                </a:path>
              </a:pathLst>
            </a:custGeom>
            <a:solidFill>
              <a:srgbClr val="5A90B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126817" cy="28727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1048101">
            <a:off x="19144551" y="5818357"/>
            <a:ext cx="1867173" cy="10762758"/>
            <a:chOff x="0" y="0"/>
            <a:chExt cx="491766" cy="283463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91766" cy="2834636"/>
            </a:xfrm>
            <a:custGeom>
              <a:avLst/>
              <a:gdLst/>
              <a:ahLst/>
              <a:cxnLst/>
              <a:rect r="r" b="b" t="t" l="l"/>
              <a:pathLst>
                <a:path h="2834636" w="491766">
                  <a:moveTo>
                    <a:pt x="245883" y="0"/>
                  </a:moveTo>
                  <a:lnTo>
                    <a:pt x="245883" y="0"/>
                  </a:lnTo>
                  <a:cubicBezTo>
                    <a:pt x="381680" y="0"/>
                    <a:pt x="491766" y="110086"/>
                    <a:pt x="491766" y="245883"/>
                  </a:cubicBezTo>
                  <a:lnTo>
                    <a:pt x="491766" y="2588753"/>
                  </a:lnTo>
                  <a:cubicBezTo>
                    <a:pt x="491766" y="2724550"/>
                    <a:pt x="381680" y="2834636"/>
                    <a:pt x="245883" y="2834636"/>
                  </a:cubicBezTo>
                  <a:lnTo>
                    <a:pt x="245883" y="2834636"/>
                  </a:lnTo>
                  <a:cubicBezTo>
                    <a:pt x="110086" y="2834636"/>
                    <a:pt x="0" y="2724550"/>
                    <a:pt x="0" y="2588753"/>
                  </a:cubicBezTo>
                  <a:lnTo>
                    <a:pt x="0" y="245883"/>
                  </a:lnTo>
                  <a:cubicBezTo>
                    <a:pt x="0" y="110086"/>
                    <a:pt x="110086" y="0"/>
                    <a:pt x="245883" y="0"/>
                  </a:cubicBezTo>
                  <a:close/>
                </a:path>
              </a:pathLst>
            </a:custGeom>
            <a:solidFill>
              <a:srgbClr val="91D7F1"/>
            </a:solidFill>
            <a:ln cap="rnd">
              <a:noFill/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91766" cy="28727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-1048101">
            <a:off x="15862995" y="-2056816"/>
            <a:ext cx="712000" cy="7196626"/>
            <a:chOff x="0" y="0"/>
            <a:chExt cx="187523" cy="189540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87523" cy="1895408"/>
            </a:xfrm>
            <a:custGeom>
              <a:avLst/>
              <a:gdLst/>
              <a:ahLst/>
              <a:cxnLst/>
              <a:rect r="r" b="b" t="t" l="l"/>
              <a:pathLst>
                <a:path h="1895408" w="187523">
                  <a:moveTo>
                    <a:pt x="93761" y="0"/>
                  </a:moveTo>
                  <a:lnTo>
                    <a:pt x="93761" y="0"/>
                  </a:lnTo>
                  <a:cubicBezTo>
                    <a:pt x="145544" y="0"/>
                    <a:pt x="187523" y="41978"/>
                    <a:pt x="187523" y="93761"/>
                  </a:cubicBezTo>
                  <a:lnTo>
                    <a:pt x="187523" y="1801646"/>
                  </a:lnTo>
                  <a:cubicBezTo>
                    <a:pt x="187523" y="1853429"/>
                    <a:pt x="145544" y="1895408"/>
                    <a:pt x="93761" y="1895408"/>
                  </a:cubicBezTo>
                  <a:lnTo>
                    <a:pt x="93761" y="1895408"/>
                  </a:lnTo>
                  <a:cubicBezTo>
                    <a:pt x="41978" y="1895408"/>
                    <a:pt x="0" y="1853429"/>
                    <a:pt x="0" y="1801646"/>
                  </a:cubicBezTo>
                  <a:lnTo>
                    <a:pt x="0" y="93761"/>
                  </a:lnTo>
                  <a:cubicBezTo>
                    <a:pt x="0" y="41978"/>
                    <a:pt x="41978" y="0"/>
                    <a:pt x="93761" y="0"/>
                  </a:cubicBezTo>
                  <a:close/>
                </a:path>
              </a:pathLst>
            </a:custGeom>
            <a:solidFill>
              <a:srgbClr val="91D7F1"/>
            </a:solidFill>
            <a:ln cap="rnd">
              <a:noFill/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87523" cy="19335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-1048101">
            <a:off x="-3801344" y="2649260"/>
            <a:ext cx="4278385" cy="10762758"/>
            <a:chOff x="0" y="0"/>
            <a:chExt cx="1126817" cy="283463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126817" cy="2834636"/>
            </a:xfrm>
            <a:custGeom>
              <a:avLst/>
              <a:gdLst/>
              <a:ahLst/>
              <a:cxnLst/>
              <a:rect r="r" b="b" t="t" l="l"/>
              <a:pathLst>
                <a:path h="2834636" w="1126817">
                  <a:moveTo>
                    <a:pt x="0" y="0"/>
                  </a:moveTo>
                  <a:lnTo>
                    <a:pt x="1126817" y="0"/>
                  </a:lnTo>
                  <a:lnTo>
                    <a:pt x="1126817" y="2834636"/>
                  </a:lnTo>
                  <a:lnTo>
                    <a:pt x="0" y="2834636"/>
                  </a:lnTo>
                  <a:close/>
                </a:path>
              </a:pathLst>
            </a:custGeom>
            <a:solidFill>
              <a:srgbClr val="5A90B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126817" cy="28727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028700" y="3034701"/>
            <a:ext cx="4097067" cy="2634117"/>
            <a:chOff x="0" y="0"/>
            <a:chExt cx="1079063" cy="69375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79063" cy="693759"/>
            </a:xfrm>
            <a:custGeom>
              <a:avLst/>
              <a:gdLst/>
              <a:ahLst/>
              <a:cxnLst/>
              <a:rect r="r" b="b" t="t" l="l"/>
              <a:pathLst>
                <a:path h="693759" w="1079063">
                  <a:moveTo>
                    <a:pt x="188962" y="0"/>
                  </a:moveTo>
                  <a:lnTo>
                    <a:pt x="890100" y="0"/>
                  </a:lnTo>
                  <a:cubicBezTo>
                    <a:pt x="940216" y="0"/>
                    <a:pt x="988280" y="19908"/>
                    <a:pt x="1023717" y="55346"/>
                  </a:cubicBezTo>
                  <a:cubicBezTo>
                    <a:pt x="1059154" y="90783"/>
                    <a:pt x="1079063" y="138847"/>
                    <a:pt x="1079063" y="188962"/>
                  </a:cubicBezTo>
                  <a:lnTo>
                    <a:pt x="1079063" y="504797"/>
                  </a:lnTo>
                  <a:cubicBezTo>
                    <a:pt x="1079063" y="609158"/>
                    <a:pt x="994461" y="693759"/>
                    <a:pt x="890100" y="693759"/>
                  </a:cubicBezTo>
                  <a:lnTo>
                    <a:pt x="188962" y="693759"/>
                  </a:lnTo>
                  <a:cubicBezTo>
                    <a:pt x="138847" y="693759"/>
                    <a:pt x="90783" y="673851"/>
                    <a:pt x="55346" y="638413"/>
                  </a:cubicBezTo>
                  <a:cubicBezTo>
                    <a:pt x="19908" y="602976"/>
                    <a:pt x="0" y="554913"/>
                    <a:pt x="0" y="504797"/>
                  </a:cubicBezTo>
                  <a:lnTo>
                    <a:pt x="0" y="188962"/>
                  </a:lnTo>
                  <a:cubicBezTo>
                    <a:pt x="0" y="138847"/>
                    <a:pt x="19908" y="90783"/>
                    <a:pt x="55346" y="55346"/>
                  </a:cubicBezTo>
                  <a:cubicBezTo>
                    <a:pt x="90783" y="19908"/>
                    <a:pt x="138847" y="0"/>
                    <a:pt x="188962" y="0"/>
                  </a:cubicBezTo>
                  <a:close/>
                </a:path>
              </a:pathLst>
            </a:custGeom>
            <a:solidFill>
              <a:srgbClr val="5A90B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079063" cy="7318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399179" y="2068641"/>
            <a:ext cx="793444" cy="793444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1D7F1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219174" y="904875"/>
            <a:ext cx="6519614" cy="118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6999" b="true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PENDAHULUAN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-260340" y="9818566"/>
            <a:ext cx="19154589" cy="1210681"/>
            <a:chOff x="0" y="0"/>
            <a:chExt cx="5044830" cy="318862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5044830" cy="318862"/>
            </a:xfrm>
            <a:custGeom>
              <a:avLst/>
              <a:gdLst/>
              <a:ahLst/>
              <a:cxnLst/>
              <a:rect r="r" b="b" t="t" l="l"/>
              <a:pathLst>
                <a:path h="318862" w="5044830">
                  <a:moveTo>
                    <a:pt x="0" y="0"/>
                  </a:moveTo>
                  <a:lnTo>
                    <a:pt x="5044830" y="0"/>
                  </a:lnTo>
                  <a:lnTo>
                    <a:pt x="5044830" y="318862"/>
                  </a:lnTo>
                  <a:lnTo>
                    <a:pt x="0" y="318862"/>
                  </a:lnTo>
                  <a:close/>
                </a:path>
              </a:pathLst>
            </a:custGeom>
            <a:solidFill>
              <a:srgbClr val="5A90BF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5044830" cy="3569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1517766" y="2174850"/>
            <a:ext cx="556270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349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1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95139" y="3354246"/>
            <a:ext cx="3564190" cy="1816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43"/>
              </a:lnSpc>
            </a:pPr>
            <a:r>
              <a:rPr lang="en-US" sz="2369" b="tru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Membangun model regresi untuk memprediksi harga mobil bekas di India (dalam satuan Lakh)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513698" y="2124052"/>
            <a:ext cx="1537930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Tujuan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6697392" y="3028352"/>
            <a:ext cx="4097067" cy="2634117"/>
            <a:chOff x="0" y="0"/>
            <a:chExt cx="1079063" cy="693759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079063" cy="693759"/>
            </a:xfrm>
            <a:custGeom>
              <a:avLst/>
              <a:gdLst/>
              <a:ahLst/>
              <a:cxnLst/>
              <a:rect r="r" b="b" t="t" l="l"/>
              <a:pathLst>
                <a:path h="693759" w="1079063">
                  <a:moveTo>
                    <a:pt x="188962" y="0"/>
                  </a:moveTo>
                  <a:lnTo>
                    <a:pt x="890100" y="0"/>
                  </a:lnTo>
                  <a:cubicBezTo>
                    <a:pt x="940216" y="0"/>
                    <a:pt x="988280" y="19908"/>
                    <a:pt x="1023717" y="55346"/>
                  </a:cubicBezTo>
                  <a:cubicBezTo>
                    <a:pt x="1059154" y="90783"/>
                    <a:pt x="1079063" y="138847"/>
                    <a:pt x="1079063" y="188962"/>
                  </a:cubicBezTo>
                  <a:lnTo>
                    <a:pt x="1079063" y="504797"/>
                  </a:lnTo>
                  <a:cubicBezTo>
                    <a:pt x="1079063" y="609158"/>
                    <a:pt x="994461" y="693759"/>
                    <a:pt x="890100" y="693759"/>
                  </a:cubicBezTo>
                  <a:lnTo>
                    <a:pt x="188962" y="693759"/>
                  </a:lnTo>
                  <a:cubicBezTo>
                    <a:pt x="138847" y="693759"/>
                    <a:pt x="90783" y="673851"/>
                    <a:pt x="55346" y="638413"/>
                  </a:cubicBezTo>
                  <a:cubicBezTo>
                    <a:pt x="19908" y="602976"/>
                    <a:pt x="0" y="554913"/>
                    <a:pt x="0" y="504797"/>
                  </a:cubicBezTo>
                  <a:lnTo>
                    <a:pt x="0" y="188962"/>
                  </a:lnTo>
                  <a:cubicBezTo>
                    <a:pt x="0" y="138847"/>
                    <a:pt x="19908" y="90783"/>
                    <a:pt x="55346" y="55346"/>
                  </a:cubicBezTo>
                  <a:cubicBezTo>
                    <a:pt x="90783" y="19908"/>
                    <a:pt x="138847" y="0"/>
                    <a:pt x="188962" y="0"/>
                  </a:cubicBezTo>
                  <a:close/>
                </a:path>
              </a:pathLst>
            </a:custGeom>
            <a:solidFill>
              <a:srgbClr val="5A90BF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38100"/>
              <a:ext cx="1079063" cy="7318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7067871" y="2062292"/>
            <a:ext cx="793444" cy="793444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1D7F1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7186458" y="2168501"/>
            <a:ext cx="556270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349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2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6963831" y="3347897"/>
            <a:ext cx="3564190" cy="1816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43"/>
              </a:lnSpc>
            </a:pPr>
            <a:r>
              <a:rPr lang="en-US" sz="2369" b="tru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Menggunakan dataset "Used Cars Price Prediction" dari Kaggle, yang terdiri dari 6019 baris data mobil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8075086" y="2043242"/>
            <a:ext cx="1735455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Dataset</a:t>
            </a:r>
          </a:p>
        </p:txBody>
      </p:sp>
      <p:grpSp>
        <p:nvGrpSpPr>
          <p:cNvPr name="Group 37" id="37"/>
          <p:cNvGrpSpPr/>
          <p:nvPr/>
        </p:nvGrpSpPr>
        <p:grpSpPr>
          <a:xfrm rot="0">
            <a:off x="12236350" y="3028352"/>
            <a:ext cx="4097067" cy="2634117"/>
            <a:chOff x="0" y="0"/>
            <a:chExt cx="1079063" cy="693759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079063" cy="693759"/>
            </a:xfrm>
            <a:custGeom>
              <a:avLst/>
              <a:gdLst/>
              <a:ahLst/>
              <a:cxnLst/>
              <a:rect r="r" b="b" t="t" l="l"/>
              <a:pathLst>
                <a:path h="693759" w="1079063">
                  <a:moveTo>
                    <a:pt x="188962" y="0"/>
                  </a:moveTo>
                  <a:lnTo>
                    <a:pt x="890100" y="0"/>
                  </a:lnTo>
                  <a:cubicBezTo>
                    <a:pt x="940216" y="0"/>
                    <a:pt x="988280" y="19908"/>
                    <a:pt x="1023717" y="55346"/>
                  </a:cubicBezTo>
                  <a:cubicBezTo>
                    <a:pt x="1059154" y="90783"/>
                    <a:pt x="1079063" y="138847"/>
                    <a:pt x="1079063" y="188962"/>
                  </a:cubicBezTo>
                  <a:lnTo>
                    <a:pt x="1079063" y="504797"/>
                  </a:lnTo>
                  <a:cubicBezTo>
                    <a:pt x="1079063" y="609158"/>
                    <a:pt x="994461" y="693759"/>
                    <a:pt x="890100" y="693759"/>
                  </a:cubicBezTo>
                  <a:lnTo>
                    <a:pt x="188962" y="693759"/>
                  </a:lnTo>
                  <a:cubicBezTo>
                    <a:pt x="138847" y="693759"/>
                    <a:pt x="90783" y="673851"/>
                    <a:pt x="55346" y="638413"/>
                  </a:cubicBezTo>
                  <a:cubicBezTo>
                    <a:pt x="19908" y="602976"/>
                    <a:pt x="0" y="554913"/>
                    <a:pt x="0" y="504797"/>
                  </a:cubicBezTo>
                  <a:lnTo>
                    <a:pt x="0" y="188962"/>
                  </a:lnTo>
                  <a:cubicBezTo>
                    <a:pt x="0" y="138847"/>
                    <a:pt x="19908" y="90783"/>
                    <a:pt x="55346" y="55346"/>
                  </a:cubicBezTo>
                  <a:cubicBezTo>
                    <a:pt x="90783" y="19908"/>
                    <a:pt x="138847" y="0"/>
                    <a:pt x="188962" y="0"/>
                  </a:cubicBezTo>
                  <a:close/>
                </a:path>
              </a:pathLst>
            </a:custGeom>
            <a:solidFill>
              <a:srgbClr val="5A90BF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38100"/>
              <a:ext cx="1079063" cy="7318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12606829" y="2062292"/>
            <a:ext cx="793444" cy="793444"/>
            <a:chOff x="0" y="0"/>
            <a:chExt cx="812800" cy="8128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1D7F1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43" id="43"/>
          <p:cNvSpPr txBox="true"/>
          <p:nvPr/>
        </p:nvSpPr>
        <p:spPr>
          <a:xfrm rot="0">
            <a:off x="12725415" y="2168501"/>
            <a:ext cx="556270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349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3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2502788" y="3526653"/>
            <a:ext cx="3564190" cy="1458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43"/>
              </a:lnSpc>
            </a:pPr>
            <a:r>
              <a:rPr lang="en-US" sz="2369" b="tru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Menggunakan algoritma Linear Regression dari library scikit-learn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3784332" y="2124052"/>
            <a:ext cx="1373862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Model</a:t>
            </a:r>
          </a:p>
        </p:txBody>
      </p:sp>
      <p:grpSp>
        <p:nvGrpSpPr>
          <p:cNvPr name="Group 46" id="46"/>
          <p:cNvGrpSpPr/>
          <p:nvPr/>
        </p:nvGrpSpPr>
        <p:grpSpPr>
          <a:xfrm rot="0">
            <a:off x="5411429" y="5946960"/>
            <a:ext cx="11837052" cy="3311340"/>
            <a:chOff x="0" y="0"/>
            <a:chExt cx="10248732" cy="2867018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10248733" cy="2867018"/>
            </a:xfrm>
            <a:custGeom>
              <a:avLst/>
              <a:gdLst/>
              <a:ahLst/>
              <a:cxnLst/>
              <a:rect r="r" b="b" t="t" l="l"/>
              <a:pathLst>
                <a:path h="2867018" w="10248733">
                  <a:moveTo>
                    <a:pt x="18313" y="0"/>
                  </a:moveTo>
                  <a:lnTo>
                    <a:pt x="10230420" y="0"/>
                  </a:lnTo>
                  <a:cubicBezTo>
                    <a:pt x="10235276" y="0"/>
                    <a:pt x="10239935" y="1929"/>
                    <a:pt x="10243369" y="5364"/>
                  </a:cubicBezTo>
                  <a:cubicBezTo>
                    <a:pt x="10246803" y="8798"/>
                    <a:pt x="10248733" y="13456"/>
                    <a:pt x="10248733" y="18313"/>
                  </a:cubicBezTo>
                  <a:lnTo>
                    <a:pt x="10248733" y="2848705"/>
                  </a:lnTo>
                  <a:cubicBezTo>
                    <a:pt x="10248733" y="2853562"/>
                    <a:pt x="10246803" y="2858220"/>
                    <a:pt x="10243369" y="2861654"/>
                  </a:cubicBezTo>
                  <a:cubicBezTo>
                    <a:pt x="10239935" y="2865088"/>
                    <a:pt x="10235276" y="2867018"/>
                    <a:pt x="10230420" y="2867018"/>
                  </a:cubicBezTo>
                  <a:lnTo>
                    <a:pt x="18313" y="2867018"/>
                  </a:lnTo>
                  <a:cubicBezTo>
                    <a:pt x="13456" y="2867018"/>
                    <a:pt x="8798" y="2865088"/>
                    <a:pt x="5364" y="2861654"/>
                  </a:cubicBezTo>
                  <a:cubicBezTo>
                    <a:pt x="1929" y="2858220"/>
                    <a:pt x="0" y="2853562"/>
                    <a:pt x="0" y="2848705"/>
                  </a:cubicBezTo>
                  <a:lnTo>
                    <a:pt x="0" y="18313"/>
                  </a:lnTo>
                  <a:cubicBezTo>
                    <a:pt x="0" y="13456"/>
                    <a:pt x="1929" y="8798"/>
                    <a:pt x="5364" y="5364"/>
                  </a:cubicBezTo>
                  <a:cubicBezTo>
                    <a:pt x="8798" y="1929"/>
                    <a:pt x="13456" y="0"/>
                    <a:pt x="18313" y="0"/>
                  </a:cubicBezTo>
                  <a:close/>
                </a:path>
              </a:pathLst>
            </a:custGeom>
            <a:solidFill>
              <a:srgbClr val="5A90BF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38100"/>
              <a:ext cx="10248732" cy="29051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5577390" y="6131111"/>
            <a:ext cx="11875524" cy="3009411"/>
            <a:chOff x="0" y="0"/>
            <a:chExt cx="2968731" cy="752315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2968731" cy="752315"/>
            </a:xfrm>
            <a:custGeom>
              <a:avLst/>
              <a:gdLst/>
              <a:ahLst/>
              <a:cxnLst/>
              <a:rect r="r" b="b" t="t" l="l"/>
              <a:pathLst>
                <a:path h="752315" w="2968731">
                  <a:moveTo>
                    <a:pt x="14994" y="0"/>
                  </a:moveTo>
                  <a:lnTo>
                    <a:pt x="2953737" y="0"/>
                  </a:lnTo>
                  <a:cubicBezTo>
                    <a:pt x="2957713" y="0"/>
                    <a:pt x="2961527" y="1580"/>
                    <a:pt x="2964339" y="4392"/>
                  </a:cubicBezTo>
                  <a:cubicBezTo>
                    <a:pt x="2967151" y="7204"/>
                    <a:pt x="2968731" y="11018"/>
                    <a:pt x="2968731" y="14994"/>
                  </a:cubicBezTo>
                  <a:lnTo>
                    <a:pt x="2968731" y="737321"/>
                  </a:lnTo>
                  <a:cubicBezTo>
                    <a:pt x="2968731" y="741297"/>
                    <a:pt x="2967151" y="745111"/>
                    <a:pt x="2964339" y="747923"/>
                  </a:cubicBezTo>
                  <a:cubicBezTo>
                    <a:pt x="2961527" y="750735"/>
                    <a:pt x="2957713" y="752315"/>
                    <a:pt x="2953737" y="752315"/>
                  </a:cubicBezTo>
                  <a:lnTo>
                    <a:pt x="14994" y="752315"/>
                  </a:lnTo>
                  <a:cubicBezTo>
                    <a:pt x="6713" y="752315"/>
                    <a:pt x="0" y="745602"/>
                    <a:pt x="0" y="737321"/>
                  </a:cubicBezTo>
                  <a:lnTo>
                    <a:pt x="0" y="14994"/>
                  </a:lnTo>
                  <a:cubicBezTo>
                    <a:pt x="0" y="6713"/>
                    <a:pt x="6713" y="0"/>
                    <a:pt x="14994" y="0"/>
                  </a:cubicBezTo>
                  <a:close/>
                </a:path>
              </a:pathLst>
            </a:custGeom>
            <a:blipFill>
              <a:blip r:embed="rId3"/>
              <a:stretch>
                <a:fillRect l="-180" t="0" r="-180" b="0"/>
              </a:stretch>
            </a:blipFill>
          </p:spPr>
        </p:sp>
      </p:grpSp>
      <p:grpSp>
        <p:nvGrpSpPr>
          <p:cNvPr name="Group 51" id="51"/>
          <p:cNvGrpSpPr/>
          <p:nvPr/>
        </p:nvGrpSpPr>
        <p:grpSpPr>
          <a:xfrm rot="0">
            <a:off x="14723722" y="201595"/>
            <a:ext cx="3411525" cy="823510"/>
            <a:chOff x="0" y="0"/>
            <a:chExt cx="4548700" cy="1098014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1154834" cy="1098014"/>
            </a:xfrm>
            <a:custGeom>
              <a:avLst/>
              <a:gdLst/>
              <a:ahLst/>
              <a:cxnLst/>
              <a:rect r="r" b="b" t="t" l="l"/>
              <a:pathLst>
                <a:path h="1098014" w="1154834">
                  <a:moveTo>
                    <a:pt x="0" y="0"/>
                  </a:moveTo>
                  <a:lnTo>
                    <a:pt x="1154834" y="0"/>
                  </a:lnTo>
                  <a:lnTo>
                    <a:pt x="1154834" y="1098014"/>
                  </a:lnTo>
                  <a:lnTo>
                    <a:pt x="0" y="10980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2587" r="0" b="-2587"/>
              </a:stretch>
            </a:blipFill>
          </p:spPr>
        </p:sp>
        <p:sp>
          <p:nvSpPr>
            <p:cNvPr name="TextBox 53" id="53"/>
            <p:cNvSpPr txBox="true"/>
            <p:nvPr/>
          </p:nvSpPr>
          <p:spPr>
            <a:xfrm rot="0">
              <a:off x="1154834" y="163180"/>
              <a:ext cx="3393866" cy="746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22"/>
                </a:lnSpc>
              </a:pPr>
              <a:r>
                <a:rPr lang="en-US" b="true" sz="1851" spc="92">
                  <a:solidFill>
                    <a:srgbClr val="00000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FAKULTAS ILMU KOMPUTER - UNSIKA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404990" y="9681660"/>
            <a:ext cx="15489259" cy="1210681"/>
            <a:chOff x="0" y="0"/>
            <a:chExt cx="4079476" cy="31886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079476" cy="318862"/>
            </a:xfrm>
            <a:custGeom>
              <a:avLst/>
              <a:gdLst/>
              <a:ahLst/>
              <a:cxnLst/>
              <a:rect r="r" b="b" t="t" l="l"/>
              <a:pathLst>
                <a:path h="318862" w="4079476">
                  <a:moveTo>
                    <a:pt x="0" y="0"/>
                  </a:moveTo>
                  <a:lnTo>
                    <a:pt x="4079476" y="0"/>
                  </a:lnTo>
                  <a:lnTo>
                    <a:pt x="4079476" y="318862"/>
                  </a:lnTo>
                  <a:lnTo>
                    <a:pt x="0" y="318862"/>
                  </a:lnTo>
                  <a:close/>
                </a:path>
              </a:pathLst>
            </a:custGeom>
            <a:solidFill>
              <a:srgbClr val="5A90B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079476" cy="3569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1048101">
            <a:off x="-2941307" y="2523597"/>
            <a:ext cx="4278385" cy="10762758"/>
            <a:chOff x="0" y="0"/>
            <a:chExt cx="1126817" cy="283463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26817" cy="2834636"/>
            </a:xfrm>
            <a:custGeom>
              <a:avLst/>
              <a:gdLst/>
              <a:ahLst/>
              <a:cxnLst/>
              <a:rect r="r" b="b" t="t" l="l"/>
              <a:pathLst>
                <a:path h="2834636" w="1126817">
                  <a:moveTo>
                    <a:pt x="0" y="0"/>
                  </a:moveTo>
                  <a:lnTo>
                    <a:pt x="1126817" y="0"/>
                  </a:lnTo>
                  <a:lnTo>
                    <a:pt x="1126817" y="2834636"/>
                  </a:lnTo>
                  <a:lnTo>
                    <a:pt x="0" y="2834636"/>
                  </a:lnTo>
                  <a:close/>
                </a:path>
              </a:pathLst>
            </a:custGeom>
            <a:solidFill>
              <a:srgbClr val="5A90B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126817" cy="28727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-1048101">
            <a:off x="2050242" y="5112800"/>
            <a:ext cx="1867173" cy="10762758"/>
            <a:chOff x="0" y="0"/>
            <a:chExt cx="491766" cy="283463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91766" cy="2834636"/>
            </a:xfrm>
            <a:custGeom>
              <a:avLst/>
              <a:gdLst/>
              <a:ahLst/>
              <a:cxnLst/>
              <a:rect r="r" b="b" t="t" l="l"/>
              <a:pathLst>
                <a:path h="2834636" w="491766">
                  <a:moveTo>
                    <a:pt x="245883" y="0"/>
                  </a:moveTo>
                  <a:lnTo>
                    <a:pt x="245883" y="0"/>
                  </a:lnTo>
                  <a:cubicBezTo>
                    <a:pt x="381680" y="0"/>
                    <a:pt x="491766" y="110086"/>
                    <a:pt x="491766" y="245883"/>
                  </a:cubicBezTo>
                  <a:lnTo>
                    <a:pt x="491766" y="2588753"/>
                  </a:lnTo>
                  <a:cubicBezTo>
                    <a:pt x="491766" y="2724550"/>
                    <a:pt x="381680" y="2834636"/>
                    <a:pt x="245883" y="2834636"/>
                  </a:cubicBezTo>
                  <a:lnTo>
                    <a:pt x="245883" y="2834636"/>
                  </a:lnTo>
                  <a:cubicBezTo>
                    <a:pt x="110086" y="2834636"/>
                    <a:pt x="0" y="2724550"/>
                    <a:pt x="0" y="2588753"/>
                  </a:cubicBezTo>
                  <a:lnTo>
                    <a:pt x="0" y="245883"/>
                  </a:lnTo>
                  <a:cubicBezTo>
                    <a:pt x="0" y="110086"/>
                    <a:pt x="110086" y="0"/>
                    <a:pt x="245883" y="0"/>
                  </a:cubicBezTo>
                  <a:close/>
                </a:path>
              </a:pathLst>
            </a:custGeom>
            <a:solidFill>
              <a:srgbClr val="91D7F1"/>
            </a:solidFill>
            <a:ln cap="rnd">
              <a:noFill/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491766" cy="28727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-1048101">
            <a:off x="-136450" y="-2205804"/>
            <a:ext cx="712000" cy="7196626"/>
            <a:chOff x="0" y="0"/>
            <a:chExt cx="187523" cy="189540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7523" cy="1895408"/>
            </a:xfrm>
            <a:custGeom>
              <a:avLst/>
              <a:gdLst/>
              <a:ahLst/>
              <a:cxnLst/>
              <a:rect r="r" b="b" t="t" l="l"/>
              <a:pathLst>
                <a:path h="1895408" w="187523">
                  <a:moveTo>
                    <a:pt x="93761" y="0"/>
                  </a:moveTo>
                  <a:lnTo>
                    <a:pt x="93761" y="0"/>
                  </a:lnTo>
                  <a:cubicBezTo>
                    <a:pt x="145544" y="0"/>
                    <a:pt x="187523" y="41978"/>
                    <a:pt x="187523" y="93761"/>
                  </a:cubicBezTo>
                  <a:lnTo>
                    <a:pt x="187523" y="1801646"/>
                  </a:lnTo>
                  <a:cubicBezTo>
                    <a:pt x="187523" y="1853429"/>
                    <a:pt x="145544" y="1895408"/>
                    <a:pt x="93761" y="1895408"/>
                  </a:cubicBezTo>
                  <a:lnTo>
                    <a:pt x="93761" y="1895408"/>
                  </a:lnTo>
                  <a:cubicBezTo>
                    <a:pt x="41978" y="1895408"/>
                    <a:pt x="0" y="1853429"/>
                    <a:pt x="0" y="1801646"/>
                  </a:cubicBezTo>
                  <a:lnTo>
                    <a:pt x="0" y="93761"/>
                  </a:lnTo>
                  <a:cubicBezTo>
                    <a:pt x="0" y="41978"/>
                    <a:pt x="41978" y="0"/>
                    <a:pt x="93761" y="0"/>
                  </a:cubicBezTo>
                  <a:close/>
                </a:path>
              </a:pathLst>
            </a:custGeom>
            <a:solidFill>
              <a:srgbClr val="91D7F1"/>
            </a:solidFill>
            <a:ln cap="rnd">
              <a:noFill/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87523" cy="19335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4393742" y="1621109"/>
            <a:ext cx="2251784" cy="696006"/>
          </a:xfrm>
          <a:custGeom>
            <a:avLst/>
            <a:gdLst/>
            <a:ahLst/>
            <a:cxnLst/>
            <a:rect r="r" b="b" t="t" l="l"/>
            <a:pathLst>
              <a:path h="696006" w="2251784">
                <a:moveTo>
                  <a:pt x="0" y="0"/>
                </a:moveTo>
                <a:lnTo>
                  <a:pt x="2251784" y="0"/>
                </a:lnTo>
                <a:lnTo>
                  <a:pt x="2251784" y="696006"/>
                </a:lnTo>
                <a:lnTo>
                  <a:pt x="0" y="6960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6" id="16"/>
          <p:cNvSpPr/>
          <p:nvPr/>
        </p:nvSpPr>
        <p:spPr>
          <a:xfrm>
            <a:off x="8523517" y="6716762"/>
            <a:ext cx="3219650" cy="0"/>
          </a:xfrm>
          <a:prstGeom prst="line">
            <a:avLst/>
          </a:prstGeom>
          <a:ln cap="flat" w="13335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grpSp>
        <p:nvGrpSpPr>
          <p:cNvPr name="Group 17" id="17"/>
          <p:cNvGrpSpPr/>
          <p:nvPr/>
        </p:nvGrpSpPr>
        <p:grpSpPr>
          <a:xfrm rot="0">
            <a:off x="6980467" y="5945237"/>
            <a:ext cx="1543050" cy="1543050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A90B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20" id="20"/>
          <p:cNvSpPr/>
          <p:nvPr/>
        </p:nvSpPr>
        <p:spPr>
          <a:xfrm flipV="true">
            <a:off x="13286217" y="3088640"/>
            <a:ext cx="1584178" cy="3628122"/>
          </a:xfrm>
          <a:prstGeom prst="line">
            <a:avLst/>
          </a:prstGeom>
          <a:ln cap="flat" w="13335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grpSp>
        <p:nvGrpSpPr>
          <p:cNvPr name="Group 21" id="21"/>
          <p:cNvGrpSpPr/>
          <p:nvPr/>
        </p:nvGrpSpPr>
        <p:grpSpPr>
          <a:xfrm rot="0">
            <a:off x="11743167" y="5945237"/>
            <a:ext cx="1543050" cy="1543050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A90BF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24" id="24"/>
          <p:cNvSpPr/>
          <p:nvPr/>
        </p:nvSpPr>
        <p:spPr>
          <a:xfrm flipH="true" flipV="true">
            <a:off x="4513685" y="3074457"/>
            <a:ext cx="3675398" cy="36731"/>
          </a:xfrm>
          <a:prstGeom prst="line">
            <a:avLst/>
          </a:prstGeom>
          <a:ln cap="flat" w="13335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25" id="25"/>
          <p:cNvSpPr/>
          <p:nvPr/>
        </p:nvSpPr>
        <p:spPr>
          <a:xfrm flipV="true">
            <a:off x="9732095" y="3093986"/>
            <a:ext cx="3595268" cy="24911"/>
          </a:xfrm>
          <a:prstGeom prst="line">
            <a:avLst/>
          </a:prstGeom>
          <a:ln cap="flat" w="1333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6" id="26"/>
          <p:cNvGrpSpPr/>
          <p:nvPr/>
        </p:nvGrpSpPr>
        <p:grpSpPr>
          <a:xfrm rot="0">
            <a:off x="8189045" y="2347372"/>
            <a:ext cx="1543050" cy="1543050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A90BF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3327344" y="2317115"/>
            <a:ext cx="1543050" cy="1543050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A90BF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3135440" y="2317115"/>
            <a:ext cx="1543050" cy="1543050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A90BF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5" id="35"/>
          <p:cNvSpPr/>
          <p:nvPr/>
        </p:nvSpPr>
        <p:spPr>
          <a:xfrm flipH="false" flipV="false" rot="0">
            <a:off x="12063410" y="6227281"/>
            <a:ext cx="1016262" cy="1016262"/>
          </a:xfrm>
          <a:custGeom>
            <a:avLst/>
            <a:gdLst/>
            <a:ahLst/>
            <a:cxnLst/>
            <a:rect r="r" b="b" t="t" l="l"/>
            <a:pathLst>
              <a:path h="1016262" w="1016262">
                <a:moveTo>
                  <a:pt x="0" y="0"/>
                </a:moveTo>
                <a:lnTo>
                  <a:pt x="1016262" y="0"/>
                </a:lnTo>
                <a:lnTo>
                  <a:pt x="1016262" y="1016263"/>
                </a:lnTo>
                <a:lnTo>
                  <a:pt x="0" y="101626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8263069" y="2319160"/>
            <a:ext cx="1395001" cy="1395001"/>
          </a:xfrm>
          <a:custGeom>
            <a:avLst/>
            <a:gdLst/>
            <a:ahLst/>
            <a:cxnLst/>
            <a:rect r="r" b="b" t="t" l="l"/>
            <a:pathLst>
              <a:path h="1395001" w="1395001">
                <a:moveTo>
                  <a:pt x="0" y="0"/>
                </a:moveTo>
                <a:lnTo>
                  <a:pt x="1395001" y="0"/>
                </a:lnTo>
                <a:lnTo>
                  <a:pt x="1395001" y="1395002"/>
                </a:lnTo>
                <a:lnTo>
                  <a:pt x="0" y="139500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7202220" y="6196522"/>
            <a:ext cx="1077781" cy="1077781"/>
          </a:xfrm>
          <a:custGeom>
            <a:avLst/>
            <a:gdLst/>
            <a:ahLst/>
            <a:cxnLst/>
            <a:rect r="r" b="b" t="t" l="l"/>
            <a:pathLst>
              <a:path h="1077781" w="1077781">
                <a:moveTo>
                  <a:pt x="0" y="0"/>
                </a:moveTo>
                <a:lnTo>
                  <a:pt x="1077780" y="0"/>
                </a:lnTo>
                <a:lnTo>
                  <a:pt x="1077780" y="1077781"/>
                </a:lnTo>
                <a:lnTo>
                  <a:pt x="0" y="107778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3324867" y="2492359"/>
            <a:ext cx="1164196" cy="1164196"/>
          </a:xfrm>
          <a:custGeom>
            <a:avLst/>
            <a:gdLst/>
            <a:ahLst/>
            <a:cxnLst/>
            <a:rect r="r" b="b" t="t" l="l"/>
            <a:pathLst>
              <a:path h="1164196" w="1164196">
                <a:moveTo>
                  <a:pt x="0" y="0"/>
                </a:moveTo>
                <a:lnTo>
                  <a:pt x="1164196" y="0"/>
                </a:lnTo>
                <a:lnTo>
                  <a:pt x="1164196" y="1164195"/>
                </a:lnTo>
                <a:lnTo>
                  <a:pt x="0" y="116419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13586943" y="2562531"/>
            <a:ext cx="1023852" cy="1023852"/>
          </a:xfrm>
          <a:custGeom>
            <a:avLst/>
            <a:gdLst/>
            <a:ahLst/>
            <a:cxnLst/>
            <a:rect r="r" b="b" t="t" l="l"/>
            <a:pathLst>
              <a:path h="1023852" w="1023852">
                <a:moveTo>
                  <a:pt x="0" y="0"/>
                </a:moveTo>
                <a:lnTo>
                  <a:pt x="1023852" y="0"/>
                </a:lnTo>
                <a:lnTo>
                  <a:pt x="1023852" y="1023852"/>
                </a:lnTo>
                <a:lnTo>
                  <a:pt x="0" y="102385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40" id="40"/>
          <p:cNvSpPr txBox="true"/>
          <p:nvPr/>
        </p:nvSpPr>
        <p:spPr>
          <a:xfrm rot="0">
            <a:off x="4608188" y="507365"/>
            <a:ext cx="8247286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50"/>
              </a:lnSpc>
            </a:pPr>
            <a:r>
              <a:rPr lang="en-US" sz="7500" b="true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TAHAPAN PROYEK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6908746" y="7573189"/>
            <a:ext cx="1823085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Evaluasi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772916" y="4058132"/>
            <a:ext cx="4501634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Data Profiling &amp; EDA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7469977" y="4007615"/>
            <a:ext cx="3095268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Data Cleaning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2257615" y="3995197"/>
            <a:ext cx="3870127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Feature Selection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1684268" y="7507337"/>
            <a:ext cx="2052757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Modeling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887857" y="4816956"/>
            <a:ext cx="4271752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36"/>
              </a:lnSpc>
            </a:pPr>
            <a:r>
              <a:rPr lang="en-US" sz="2030" b="tru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Memahami karakteristik dan wawasan awal dari data.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6994636" y="4769331"/>
            <a:ext cx="4271752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36"/>
              </a:lnSpc>
            </a:pPr>
            <a:r>
              <a:rPr lang="en-US" sz="2030" b="tru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Menangani nilai kosong, duplikat, outlier, dan mengubah tipe data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2079762" y="4661328"/>
            <a:ext cx="4271752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36"/>
              </a:lnSpc>
            </a:pPr>
            <a:r>
              <a:rPr lang="en-US" sz="2030" b="tru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Memilih fitur-fitur yang relevan untuk pemodelan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0555720" y="8237586"/>
            <a:ext cx="4271752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36"/>
              </a:lnSpc>
            </a:pPr>
            <a:r>
              <a:rPr lang="en-US" sz="2030" b="tru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Membangun model prediksi menggunakan Linear Regression.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5684413" y="8284388"/>
            <a:ext cx="4271752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36"/>
              </a:lnSpc>
            </a:pPr>
            <a:r>
              <a:rPr lang="en-US" sz="2030" b="tru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Mengukur performa model yang telah dibuat</a:t>
            </a:r>
          </a:p>
        </p:txBody>
      </p:sp>
      <p:grpSp>
        <p:nvGrpSpPr>
          <p:cNvPr name="Group 51" id="51"/>
          <p:cNvGrpSpPr/>
          <p:nvPr/>
        </p:nvGrpSpPr>
        <p:grpSpPr>
          <a:xfrm rot="0">
            <a:off x="14723722" y="201595"/>
            <a:ext cx="3411525" cy="823510"/>
            <a:chOff x="0" y="0"/>
            <a:chExt cx="4548700" cy="1098014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1154834" cy="1098014"/>
            </a:xfrm>
            <a:custGeom>
              <a:avLst/>
              <a:gdLst/>
              <a:ahLst/>
              <a:cxnLst/>
              <a:rect r="r" b="b" t="t" l="l"/>
              <a:pathLst>
                <a:path h="1098014" w="1154834">
                  <a:moveTo>
                    <a:pt x="0" y="0"/>
                  </a:moveTo>
                  <a:lnTo>
                    <a:pt x="1154834" y="0"/>
                  </a:lnTo>
                  <a:lnTo>
                    <a:pt x="1154834" y="1098014"/>
                  </a:lnTo>
                  <a:lnTo>
                    <a:pt x="0" y="10980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-2587" r="0" b="-2587"/>
              </a:stretch>
            </a:blipFill>
          </p:spPr>
        </p:sp>
        <p:sp>
          <p:nvSpPr>
            <p:cNvPr name="TextBox 53" id="53"/>
            <p:cNvSpPr txBox="true"/>
            <p:nvPr/>
          </p:nvSpPr>
          <p:spPr>
            <a:xfrm rot="0">
              <a:off x="1154834" y="163180"/>
              <a:ext cx="3393866" cy="746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22"/>
                </a:lnSpc>
              </a:pPr>
              <a:r>
                <a:rPr lang="en-US" b="true" sz="1851" spc="92">
                  <a:solidFill>
                    <a:srgbClr val="00000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FAKULTAS ILMU KOMPUTER - UNSIKA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1048101">
            <a:off x="-3801344" y="2649260"/>
            <a:ext cx="4278385" cy="10762758"/>
            <a:chOff x="0" y="0"/>
            <a:chExt cx="1126817" cy="283463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26817" cy="2834636"/>
            </a:xfrm>
            <a:custGeom>
              <a:avLst/>
              <a:gdLst/>
              <a:ahLst/>
              <a:cxnLst/>
              <a:rect r="r" b="b" t="t" l="l"/>
              <a:pathLst>
                <a:path h="2834636" w="1126817">
                  <a:moveTo>
                    <a:pt x="0" y="0"/>
                  </a:moveTo>
                  <a:lnTo>
                    <a:pt x="1126817" y="0"/>
                  </a:lnTo>
                  <a:lnTo>
                    <a:pt x="1126817" y="2834636"/>
                  </a:lnTo>
                  <a:lnTo>
                    <a:pt x="0" y="2834636"/>
                  </a:lnTo>
                  <a:close/>
                </a:path>
              </a:pathLst>
            </a:custGeom>
            <a:solidFill>
              <a:srgbClr val="5A90B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126817" cy="28727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1048101">
            <a:off x="16788938" y="-4708531"/>
            <a:ext cx="4278385" cy="10762758"/>
            <a:chOff x="0" y="0"/>
            <a:chExt cx="1126817" cy="283463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26817" cy="2834636"/>
            </a:xfrm>
            <a:custGeom>
              <a:avLst/>
              <a:gdLst/>
              <a:ahLst/>
              <a:cxnLst/>
              <a:rect r="r" b="b" t="t" l="l"/>
              <a:pathLst>
                <a:path h="2834636" w="1126817">
                  <a:moveTo>
                    <a:pt x="0" y="0"/>
                  </a:moveTo>
                  <a:lnTo>
                    <a:pt x="1126817" y="0"/>
                  </a:lnTo>
                  <a:lnTo>
                    <a:pt x="1126817" y="2834636"/>
                  </a:lnTo>
                  <a:lnTo>
                    <a:pt x="0" y="2834636"/>
                  </a:lnTo>
                  <a:close/>
                </a:path>
              </a:pathLst>
            </a:custGeom>
            <a:solidFill>
              <a:srgbClr val="5A90B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126817" cy="28727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-1048101">
            <a:off x="18924572" y="4905621"/>
            <a:ext cx="1867173" cy="10762758"/>
            <a:chOff x="0" y="0"/>
            <a:chExt cx="491766" cy="283463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91766" cy="2834636"/>
            </a:xfrm>
            <a:custGeom>
              <a:avLst/>
              <a:gdLst/>
              <a:ahLst/>
              <a:cxnLst/>
              <a:rect r="r" b="b" t="t" l="l"/>
              <a:pathLst>
                <a:path h="2834636" w="491766">
                  <a:moveTo>
                    <a:pt x="245883" y="0"/>
                  </a:moveTo>
                  <a:lnTo>
                    <a:pt x="245883" y="0"/>
                  </a:lnTo>
                  <a:cubicBezTo>
                    <a:pt x="381680" y="0"/>
                    <a:pt x="491766" y="110086"/>
                    <a:pt x="491766" y="245883"/>
                  </a:cubicBezTo>
                  <a:lnTo>
                    <a:pt x="491766" y="2588753"/>
                  </a:lnTo>
                  <a:cubicBezTo>
                    <a:pt x="491766" y="2724550"/>
                    <a:pt x="381680" y="2834636"/>
                    <a:pt x="245883" y="2834636"/>
                  </a:cubicBezTo>
                  <a:lnTo>
                    <a:pt x="245883" y="2834636"/>
                  </a:lnTo>
                  <a:cubicBezTo>
                    <a:pt x="110086" y="2834636"/>
                    <a:pt x="0" y="2724550"/>
                    <a:pt x="0" y="2588753"/>
                  </a:cubicBezTo>
                  <a:lnTo>
                    <a:pt x="0" y="245883"/>
                  </a:lnTo>
                  <a:cubicBezTo>
                    <a:pt x="0" y="110086"/>
                    <a:pt x="110086" y="0"/>
                    <a:pt x="245883" y="0"/>
                  </a:cubicBezTo>
                  <a:close/>
                </a:path>
              </a:pathLst>
            </a:custGeom>
            <a:solidFill>
              <a:srgbClr val="91D7F1"/>
            </a:solidFill>
            <a:ln cap="rnd">
              <a:noFill/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491766" cy="28727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-1048101">
            <a:off x="15862995" y="-2056816"/>
            <a:ext cx="712000" cy="7196626"/>
            <a:chOff x="0" y="0"/>
            <a:chExt cx="187523" cy="189540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7523" cy="1895408"/>
            </a:xfrm>
            <a:custGeom>
              <a:avLst/>
              <a:gdLst/>
              <a:ahLst/>
              <a:cxnLst/>
              <a:rect r="r" b="b" t="t" l="l"/>
              <a:pathLst>
                <a:path h="1895408" w="187523">
                  <a:moveTo>
                    <a:pt x="93761" y="0"/>
                  </a:moveTo>
                  <a:lnTo>
                    <a:pt x="93761" y="0"/>
                  </a:lnTo>
                  <a:cubicBezTo>
                    <a:pt x="145544" y="0"/>
                    <a:pt x="187523" y="41978"/>
                    <a:pt x="187523" y="93761"/>
                  </a:cubicBezTo>
                  <a:lnTo>
                    <a:pt x="187523" y="1801646"/>
                  </a:lnTo>
                  <a:cubicBezTo>
                    <a:pt x="187523" y="1853429"/>
                    <a:pt x="145544" y="1895408"/>
                    <a:pt x="93761" y="1895408"/>
                  </a:cubicBezTo>
                  <a:lnTo>
                    <a:pt x="93761" y="1895408"/>
                  </a:lnTo>
                  <a:cubicBezTo>
                    <a:pt x="41978" y="1895408"/>
                    <a:pt x="0" y="1853429"/>
                    <a:pt x="0" y="1801646"/>
                  </a:cubicBezTo>
                  <a:lnTo>
                    <a:pt x="0" y="93761"/>
                  </a:lnTo>
                  <a:cubicBezTo>
                    <a:pt x="0" y="41978"/>
                    <a:pt x="41978" y="0"/>
                    <a:pt x="93761" y="0"/>
                  </a:cubicBezTo>
                  <a:close/>
                </a:path>
              </a:pathLst>
            </a:custGeom>
            <a:solidFill>
              <a:srgbClr val="91D7F1"/>
            </a:solidFill>
            <a:ln cap="rnd">
              <a:noFill/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87523" cy="19335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135613" y="3425105"/>
            <a:ext cx="4097067" cy="2634117"/>
            <a:chOff x="0" y="0"/>
            <a:chExt cx="1079063" cy="69375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79063" cy="693759"/>
            </a:xfrm>
            <a:custGeom>
              <a:avLst/>
              <a:gdLst/>
              <a:ahLst/>
              <a:cxnLst/>
              <a:rect r="r" b="b" t="t" l="l"/>
              <a:pathLst>
                <a:path h="693759" w="1079063">
                  <a:moveTo>
                    <a:pt x="188962" y="0"/>
                  </a:moveTo>
                  <a:lnTo>
                    <a:pt x="890100" y="0"/>
                  </a:lnTo>
                  <a:cubicBezTo>
                    <a:pt x="940216" y="0"/>
                    <a:pt x="988280" y="19908"/>
                    <a:pt x="1023717" y="55346"/>
                  </a:cubicBezTo>
                  <a:cubicBezTo>
                    <a:pt x="1059154" y="90783"/>
                    <a:pt x="1079063" y="138847"/>
                    <a:pt x="1079063" y="188962"/>
                  </a:cubicBezTo>
                  <a:lnTo>
                    <a:pt x="1079063" y="504797"/>
                  </a:lnTo>
                  <a:cubicBezTo>
                    <a:pt x="1079063" y="609158"/>
                    <a:pt x="994461" y="693759"/>
                    <a:pt x="890100" y="693759"/>
                  </a:cubicBezTo>
                  <a:lnTo>
                    <a:pt x="188962" y="693759"/>
                  </a:lnTo>
                  <a:cubicBezTo>
                    <a:pt x="138847" y="693759"/>
                    <a:pt x="90783" y="673851"/>
                    <a:pt x="55346" y="638413"/>
                  </a:cubicBezTo>
                  <a:cubicBezTo>
                    <a:pt x="19908" y="602976"/>
                    <a:pt x="0" y="554913"/>
                    <a:pt x="0" y="504797"/>
                  </a:cubicBezTo>
                  <a:lnTo>
                    <a:pt x="0" y="188962"/>
                  </a:lnTo>
                  <a:cubicBezTo>
                    <a:pt x="0" y="138847"/>
                    <a:pt x="19908" y="90783"/>
                    <a:pt x="55346" y="55346"/>
                  </a:cubicBezTo>
                  <a:cubicBezTo>
                    <a:pt x="90783" y="19908"/>
                    <a:pt x="138847" y="0"/>
                    <a:pt x="188962" y="0"/>
                  </a:cubicBezTo>
                  <a:close/>
                </a:path>
              </a:pathLst>
            </a:custGeom>
            <a:solidFill>
              <a:srgbClr val="5A90B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079063" cy="7318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028700" y="2452695"/>
            <a:ext cx="793444" cy="793444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1D7F1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3721934" y="7196611"/>
            <a:ext cx="4097067" cy="2634117"/>
            <a:chOff x="0" y="0"/>
            <a:chExt cx="1079063" cy="693759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079063" cy="693759"/>
            </a:xfrm>
            <a:custGeom>
              <a:avLst/>
              <a:gdLst/>
              <a:ahLst/>
              <a:cxnLst/>
              <a:rect r="r" b="b" t="t" l="l"/>
              <a:pathLst>
                <a:path h="693759" w="1079063">
                  <a:moveTo>
                    <a:pt x="188962" y="0"/>
                  </a:moveTo>
                  <a:lnTo>
                    <a:pt x="890100" y="0"/>
                  </a:lnTo>
                  <a:cubicBezTo>
                    <a:pt x="940216" y="0"/>
                    <a:pt x="988280" y="19908"/>
                    <a:pt x="1023717" y="55346"/>
                  </a:cubicBezTo>
                  <a:cubicBezTo>
                    <a:pt x="1059154" y="90783"/>
                    <a:pt x="1079063" y="138847"/>
                    <a:pt x="1079063" y="188962"/>
                  </a:cubicBezTo>
                  <a:lnTo>
                    <a:pt x="1079063" y="504797"/>
                  </a:lnTo>
                  <a:cubicBezTo>
                    <a:pt x="1079063" y="609158"/>
                    <a:pt x="994461" y="693759"/>
                    <a:pt x="890100" y="693759"/>
                  </a:cubicBezTo>
                  <a:lnTo>
                    <a:pt x="188962" y="693759"/>
                  </a:lnTo>
                  <a:cubicBezTo>
                    <a:pt x="138847" y="693759"/>
                    <a:pt x="90783" y="673851"/>
                    <a:pt x="55346" y="638413"/>
                  </a:cubicBezTo>
                  <a:cubicBezTo>
                    <a:pt x="19908" y="602976"/>
                    <a:pt x="0" y="554913"/>
                    <a:pt x="0" y="504797"/>
                  </a:cubicBezTo>
                  <a:lnTo>
                    <a:pt x="0" y="188962"/>
                  </a:lnTo>
                  <a:cubicBezTo>
                    <a:pt x="0" y="138847"/>
                    <a:pt x="19908" y="90783"/>
                    <a:pt x="55346" y="55346"/>
                  </a:cubicBezTo>
                  <a:cubicBezTo>
                    <a:pt x="90783" y="19908"/>
                    <a:pt x="138847" y="0"/>
                    <a:pt x="188962" y="0"/>
                  </a:cubicBezTo>
                  <a:close/>
                </a:path>
              </a:pathLst>
            </a:custGeom>
            <a:solidFill>
              <a:srgbClr val="5A90BF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1079063" cy="7318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2442238" y="6265355"/>
            <a:ext cx="793444" cy="793444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1D7F1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1176940" y="7231415"/>
            <a:ext cx="4097067" cy="2634117"/>
            <a:chOff x="0" y="0"/>
            <a:chExt cx="1079063" cy="693759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079063" cy="693759"/>
            </a:xfrm>
            <a:custGeom>
              <a:avLst/>
              <a:gdLst/>
              <a:ahLst/>
              <a:cxnLst/>
              <a:rect r="r" b="b" t="t" l="l"/>
              <a:pathLst>
                <a:path h="693759" w="1079063">
                  <a:moveTo>
                    <a:pt x="188962" y="0"/>
                  </a:moveTo>
                  <a:lnTo>
                    <a:pt x="890100" y="0"/>
                  </a:lnTo>
                  <a:cubicBezTo>
                    <a:pt x="940216" y="0"/>
                    <a:pt x="988280" y="19908"/>
                    <a:pt x="1023717" y="55346"/>
                  </a:cubicBezTo>
                  <a:cubicBezTo>
                    <a:pt x="1059154" y="90783"/>
                    <a:pt x="1079063" y="138847"/>
                    <a:pt x="1079063" y="188962"/>
                  </a:cubicBezTo>
                  <a:lnTo>
                    <a:pt x="1079063" y="504797"/>
                  </a:lnTo>
                  <a:cubicBezTo>
                    <a:pt x="1079063" y="609158"/>
                    <a:pt x="994461" y="693759"/>
                    <a:pt x="890100" y="693759"/>
                  </a:cubicBezTo>
                  <a:lnTo>
                    <a:pt x="188962" y="693759"/>
                  </a:lnTo>
                  <a:cubicBezTo>
                    <a:pt x="138847" y="693759"/>
                    <a:pt x="90783" y="673851"/>
                    <a:pt x="55346" y="638413"/>
                  </a:cubicBezTo>
                  <a:cubicBezTo>
                    <a:pt x="19908" y="602976"/>
                    <a:pt x="0" y="554913"/>
                    <a:pt x="0" y="504797"/>
                  </a:cubicBezTo>
                  <a:lnTo>
                    <a:pt x="0" y="188962"/>
                  </a:lnTo>
                  <a:cubicBezTo>
                    <a:pt x="0" y="138847"/>
                    <a:pt x="19908" y="90783"/>
                    <a:pt x="55346" y="55346"/>
                  </a:cubicBezTo>
                  <a:cubicBezTo>
                    <a:pt x="90783" y="19908"/>
                    <a:pt x="138847" y="0"/>
                    <a:pt x="188962" y="0"/>
                  </a:cubicBezTo>
                  <a:close/>
                </a:path>
              </a:pathLst>
            </a:custGeom>
            <a:solidFill>
              <a:srgbClr val="5A90BF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1079063" cy="7318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0641748" y="6287642"/>
            <a:ext cx="793444" cy="793444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1D7F1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7406679" y="91745"/>
            <a:ext cx="9627609" cy="6045567"/>
            <a:chOff x="0" y="0"/>
            <a:chExt cx="8335757" cy="5234361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335757" cy="5234361"/>
            </a:xfrm>
            <a:custGeom>
              <a:avLst/>
              <a:gdLst/>
              <a:ahLst/>
              <a:cxnLst/>
              <a:rect r="r" b="b" t="t" l="l"/>
              <a:pathLst>
                <a:path h="5234361" w="8335757">
                  <a:moveTo>
                    <a:pt x="22516" y="0"/>
                  </a:moveTo>
                  <a:lnTo>
                    <a:pt x="8313241" y="0"/>
                  </a:lnTo>
                  <a:cubicBezTo>
                    <a:pt x="8325676" y="0"/>
                    <a:pt x="8335757" y="10081"/>
                    <a:pt x="8335757" y="22516"/>
                  </a:cubicBezTo>
                  <a:lnTo>
                    <a:pt x="8335757" y="5211845"/>
                  </a:lnTo>
                  <a:cubicBezTo>
                    <a:pt x="8335757" y="5217817"/>
                    <a:pt x="8333385" y="5223544"/>
                    <a:pt x="8329162" y="5227767"/>
                  </a:cubicBezTo>
                  <a:cubicBezTo>
                    <a:pt x="8324940" y="5231989"/>
                    <a:pt x="8319213" y="5234361"/>
                    <a:pt x="8313241" y="5234361"/>
                  </a:cubicBezTo>
                  <a:lnTo>
                    <a:pt x="22516" y="5234361"/>
                  </a:lnTo>
                  <a:cubicBezTo>
                    <a:pt x="16544" y="5234361"/>
                    <a:pt x="10817" y="5231989"/>
                    <a:pt x="6595" y="5227767"/>
                  </a:cubicBezTo>
                  <a:cubicBezTo>
                    <a:pt x="2372" y="5223544"/>
                    <a:pt x="0" y="5217817"/>
                    <a:pt x="0" y="5211845"/>
                  </a:cubicBezTo>
                  <a:lnTo>
                    <a:pt x="0" y="22516"/>
                  </a:lnTo>
                  <a:cubicBezTo>
                    <a:pt x="0" y="16544"/>
                    <a:pt x="2372" y="10817"/>
                    <a:pt x="6595" y="6595"/>
                  </a:cubicBezTo>
                  <a:cubicBezTo>
                    <a:pt x="10817" y="2372"/>
                    <a:pt x="16544" y="0"/>
                    <a:pt x="22516" y="0"/>
                  </a:cubicBezTo>
                  <a:close/>
                </a:path>
              </a:pathLst>
            </a:custGeom>
            <a:solidFill>
              <a:srgbClr val="5A90BF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38100"/>
              <a:ext cx="8335757" cy="52724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6" id="36"/>
          <p:cNvSpPr/>
          <p:nvPr/>
        </p:nvSpPr>
        <p:spPr>
          <a:xfrm flipH="false" flipV="false" rot="0">
            <a:off x="7673118" y="261444"/>
            <a:ext cx="9112552" cy="5656915"/>
          </a:xfrm>
          <a:custGeom>
            <a:avLst/>
            <a:gdLst/>
            <a:ahLst/>
            <a:cxnLst/>
            <a:rect r="r" b="b" t="t" l="l"/>
            <a:pathLst>
              <a:path h="5656915" w="9112552">
                <a:moveTo>
                  <a:pt x="0" y="0"/>
                </a:moveTo>
                <a:lnTo>
                  <a:pt x="9112552" y="0"/>
                </a:lnTo>
                <a:lnTo>
                  <a:pt x="9112552" y="5656915"/>
                </a:lnTo>
                <a:lnTo>
                  <a:pt x="0" y="56569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7" id="37"/>
          <p:cNvSpPr txBox="true"/>
          <p:nvPr/>
        </p:nvSpPr>
        <p:spPr>
          <a:xfrm rot="0">
            <a:off x="773154" y="568073"/>
            <a:ext cx="7055486" cy="1601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54"/>
              </a:lnSpc>
            </a:pPr>
            <a:r>
              <a:rPr lang="en-US" sz="5140" b="true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ANALISIS DATA EKSPLORATIF (EDA)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147287" y="2558905"/>
            <a:ext cx="556270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349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1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425422" y="4095812"/>
            <a:ext cx="3564190" cy="1458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43"/>
              </a:lnSpc>
            </a:pPr>
            <a:r>
              <a:rPr lang="en-US" sz="2369" b="tru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Fitur numerik seperti Year dan Price memiliki distribusi yang bervariasi.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2019178" y="2517630"/>
            <a:ext cx="3320415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Distribusi Data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2560825" y="6371564"/>
            <a:ext cx="556270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349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2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3988373" y="7516156"/>
            <a:ext cx="3564190" cy="1816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43"/>
              </a:lnSpc>
            </a:pPr>
            <a:r>
              <a:rPr lang="en-US" sz="2369" b="tru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Berdasarkan heatmap korelasi, fitur Year (Tahun) memiliki korelasi positif tertinggi (0.30) terhadap Price.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3534431" y="6330290"/>
            <a:ext cx="5564267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Fitur Paling Berpengaruh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0760334" y="6393852"/>
            <a:ext cx="556270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349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3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1443379" y="7516156"/>
            <a:ext cx="3564190" cy="2173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43"/>
              </a:lnSpc>
            </a:pPr>
            <a:r>
              <a:rPr lang="en-US" sz="2369" b="tru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Mayoritas mobil dalam dataset berasal dari Mumbai, menggunakan Diesel, dan bertransmisi Manual.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1807766" y="6327116"/>
            <a:ext cx="3737015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Data Kategorikal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1048101">
            <a:off x="-3801344" y="2649260"/>
            <a:ext cx="4278385" cy="10762758"/>
            <a:chOff x="0" y="0"/>
            <a:chExt cx="1126817" cy="283463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26817" cy="2834636"/>
            </a:xfrm>
            <a:custGeom>
              <a:avLst/>
              <a:gdLst/>
              <a:ahLst/>
              <a:cxnLst/>
              <a:rect r="r" b="b" t="t" l="l"/>
              <a:pathLst>
                <a:path h="2834636" w="1126817">
                  <a:moveTo>
                    <a:pt x="0" y="0"/>
                  </a:moveTo>
                  <a:lnTo>
                    <a:pt x="1126817" y="0"/>
                  </a:lnTo>
                  <a:lnTo>
                    <a:pt x="1126817" y="2834636"/>
                  </a:lnTo>
                  <a:lnTo>
                    <a:pt x="0" y="2834636"/>
                  </a:lnTo>
                  <a:close/>
                </a:path>
              </a:pathLst>
            </a:custGeom>
            <a:solidFill>
              <a:srgbClr val="5A90B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126817" cy="28727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1048101">
            <a:off x="16788938" y="-4708531"/>
            <a:ext cx="4278385" cy="10762758"/>
            <a:chOff x="0" y="0"/>
            <a:chExt cx="1126817" cy="283463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26817" cy="2834636"/>
            </a:xfrm>
            <a:custGeom>
              <a:avLst/>
              <a:gdLst/>
              <a:ahLst/>
              <a:cxnLst/>
              <a:rect r="r" b="b" t="t" l="l"/>
              <a:pathLst>
                <a:path h="2834636" w="1126817">
                  <a:moveTo>
                    <a:pt x="0" y="0"/>
                  </a:moveTo>
                  <a:lnTo>
                    <a:pt x="1126817" y="0"/>
                  </a:lnTo>
                  <a:lnTo>
                    <a:pt x="1126817" y="2834636"/>
                  </a:lnTo>
                  <a:lnTo>
                    <a:pt x="0" y="2834636"/>
                  </a:lnTo>
                  <a:close/>
                </a:path>
              </a:pathLst>
            </a:custGeom>
            <a:solidFill>
              <a:srgbClr val="5A90B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126817" cy="28727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-1048101">
            <a:off x="18924572" y="4905621"/>
            <a:ext cx="1867173" cy="10762758"/>
            <a:chOff x="0" y="0"/>
            <a:chExt cx="491766" cy="283463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91766" cy="2834636"/>
            </a:xfrm>
            <a:custGeom>
              <a:avLst/>
              <a:gdLst/>
              <a:ahLst/>
              <a:cxnLst/>
              <a:rect r="r" b="b" t="t" l="l"/>
              <a:pathLst>
                <a:path h="2834636" w="491766">
                  <a:moveTo>
                    <a:pt x="245883" y="0"/>
                  </a:moveTo>
                  <a:lnTo>
                    <a:pt x="245883" y="0"/>
                  </a:lnTo>
                  <a:cubicBezTo>
                    <a:pt x="381680" y="0"/>
                    <a:pt x="491766" y="110086"/>
                    <a:pt x="491766" y="245883"/>
                  </a:cubicBezTo>
                  <a:lnTo>
                    <a:pt x="491766" y="2588753"/>
                  </a:lnTo>
                  <a:cubicBezTo>
                    <a:pt x="491766" y="2724550"/>
                    <a:pt x="381680" y="2834636"/>
                    <a:pt x="245883" y="2834636"/>
                  </a:cubicBezTo>
                  <a:lnTo>
                    <a:pt x="245883" y="2834636"/>
                  </a:lnTo>
                  <a:cubicBezTo>
                    <a:pt x="110086" y="2834636"/>
                    <a:pt x="0" y="2724550"/>
                    <a:pt x="0" y="2588753"/>
                  </a:cubicBezTo>
                  <a:lnTo>
                    <a:pt x="0" y="245883"/>
                  </a:lnTo>
                  <a:cubicBezTo>
                    <a:pt x="0" y="110086"/>
                    <a:pt x="110086" y="0"/>
                    <a:pt x="245883" y="0"/>
                  </a:cubicBezTo>
                  <a:close/>
                </a:path>
              </a:pathLst>
            </a:custGeom>
            <a:solidFill>
              <a:srgbClr val="91D7F1"/>
            </a:solidFill>
            <a:ln cap="rnd">
              <a:noFill/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491766" cy="28727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-1048101">
            <a:off x="15862995" y="-2056816"/>
            <a:ext cx="712000" cy="7196626"/>
            <a:chOff x="0" y="0"/>
            <a:chExt cx="187523" cy="189540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7523" cy="1895408"/>
            </a:xfrm>
            <a:custGeom>
              <a:avLst/>
              <a:gdLst/>
              <a:ahLst/>
              <a:cxnLst/>
              <a:rect r="r" b="b" t="t" l="l"/>
              <a:pathLst>
                <a:path h="1895408" w="187523">
                  <a:moveTo>
                    <a:pt x="93761" y="0"/>
                  </a:moveTo>
                  <a:lnTo>
                    <a:pt x="93761" y="0"/>
                  </a:lnTo>
                  <a:cubicBezTo>
                    <a:pt x="145544" y="0"/>
                    <a:pt x="187523" y="41978"/>
                    <a:pt x="187523" y="93761"/>
                  </a:cubicBezTo>
                  <a:lnTo>
                    <a:pt x="187523" y="1801646"/>
                  </a:lnTo>
                  <a:cubicBezTo>
                    <a:pt x="187523" y="1853429"/>
                    <a:pt x="145544" y="1895408"/>
                    <a:pt x="93761" y="1895408"/>
                  </a:cubicBezTo>
                  <a:lnTo>
                    <a:pt x="93761" y="1895408"/>
                  </a:lnTo>
                  <a:cubicBezTo>
                    <a:pt x="41978" y="1895408"/>
                    <a:pt x="0" y="1853429"/>
                    <a:pt x="0" y="1801646"/>
                  </a:cubicBezTo>
                  <a:lnTo>
                    <a:pt x="0" y="93761"/>
                  </a:lnTo>
                  <a:cubicBezTo>
                    <a:pt x="0" y="41978"/>
                    <a:pt x="41978" y="0"/>
                    <a:pt x="93761" y="0"/>
                  </a:cubicBezTo>
                  <a:close/>
                </a:path>
              </a:pathLst>
            </a:custGeom>
            <a:solidFill>
              <a:srgbClr val="91D7F1"/>
            </a:solidFill>
            <a:ln cap="rnd">
              <a:noFill/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87523" cy="19335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3373310" y="8049593"/>
            <a:ext cx="3277201" cy="2107003"/>
            <a:chOff x="0" y="0"/>
            <a:chExt cx="1079063" cy="69375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79063" cy="693759"/>
            </a:xfrm>
            <a:custGeom>
              <a:avLst/>
              <a:gdLst/>
              <a:ahLst/>
              <a:cxnLst/>
              <a:rect r="r" b="b" t="t" l="l"/>
              <a:pathLst>
                <a:path h="693759" w="1079063">
                  <a:moveTo>
                    <a:pt x="236236" y="0"/>
                  </a:moveTo>
                  <a:lnTo>
                    <a:pt x="842827" y="0"/>
                  </a:lnTo>
                  <a:cubicBezTo>
                    <a:pt x="973297" y="0"/>
                    <a:pt x="1079063" y="105766"/>
                    <a:pt x="1079063" y="236236"/>
                  </a:cubicBezTo>
                  <a:lnTo>
                    <a:pt x="1079063" y="457523"/>
                  </a:lnTo>
                  <a:cubicBezTo>
                    <a:pt x="1079063" y="587993"/>
                    <a:pt x="973297" y="693759"/>
                    <a:pt x="842827" y="693759"/>
                  </a:cubicBezTo>
                  <a:lnTo>
                    <a:pt x="236236" y="693759"/>
                  </a:lnTo>
                  <a:cubicBezTo>
                    <a:pt x="105766" y="693759"/>
                    <a:pt x="0" y="587993"/>
                    <a:pt x="0" y="457523"/>
                  </a:cubicBezTo>
                  <a:lnTo>
                    <a:pt x="0" y="236236"/>
                  </a:lnTo>
                  <a:cubicBezTo>
                    <a:pt x="0" y="105766"/>
                    <a:pt x="105766" y="0"/>
                    <a:pt x="236236" y="0"/>
                  </a:cubicBezTo>
                  <a:close/>
                </a:path>
              </a:pathLst>
            </a:custGeom>
            <a:solidFill>
              <a:srgbClr val="5A90B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079063" cy="7318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2146191" y="7450456"/>
            <a:ext cx="634667" cy="634667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1D7F1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8890747" y="8045757"/>
            <a:ext cx="3055626" cy="1964545"/>
            <a:chOff x="0" y="0"/>
            <a:chExt cx="1079063" cy="693759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079063" cy="693759"/>
            </a:xfrm>
            <a:custGeom>
              <a:avLst/>
              <a:gdLst/>
              <a:ahLst/>
              <a:cxnLst/>
              <a:rect r="r" b="b" t="t" l="l"/>
              <a:pathLst>
                <a:path h="693759" w="1079063">
                  <a:moveTo>
                    <a:pt x="60808" y="0"/>
                  </a:moveTo>
                  <a:lnTo>
                    <a:pt x="1018255" y="0"/>
                  </a:lnTo>
                  <a:cubicBezTo>
                    <a:pt x="1051838" y="0"/>
                    <a:pt x="1079063" y="27225"/>
                    <a:pt x="1079063" y="60808"/>
                  </a:cubicBezTo>
                  <a:lnTo>
                    <a:pt x="1079063" y="632951"/>
                  </a:lnTo>
                  <a:cubicBezTo>
                    <a:pt x="1079063" y="666535"/>
                    <a:pt x="1051838" y="693759"/>
                    <a:pt x="1018255" y="693759"/>
                  </a:cubicBezTo>
                  <a:lnTo>
                    <a:pt x="60808" y="693759"/>
                  </a:lnTo>
                  <a:cubicBezTo>
                    <a:pt x="44681" y="693759"/>
                    <a:pt x="29214" y="687353"/>
                    <a:pt x="17810" y="675949"/>
                  </a:cubicBezTo>
                  <a:cubicBezTo>
                    <a:pt x="6407" y="664545"/>
                    <a:pt x="0" y="649079"/>
                    <a:pt x="0" y="632951"/>
                  </a:cubicBezTo>
                  <a:lnTo>
                    <a:pt x="0" y="60808"/>
                  </a:lnTo>
                  <a:cubicBezTo>
                    <a:pt x="0" y="44681"/>
                    <a:pt x="6407" y="29214"/>
                    <a:pt x="17810" y="17810"/>
                  </a:cubicBezTo>
                  <a:cubicBezTo>
                    <a:pt x="29214" y="6407"/>
                    <a:pt x="44681" y="0"/>
                    <a:pt x="60808" y="0"/>
                  </a:cubicBezTo>
                  <a:close/>
                </a:path>
              </a:pathLst>
            </a:custGeom>
            <a:solidFill>
              <a:srgbClr val="5A90BF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1079063" cy="7318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8151123" y="7432545"/>
            <a:ext cx="591757" cy="591757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1D7F1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3891677" y="8052824"/>
            <a:ext cx="2757764" cy="1773042"/>
            <a:chOff x="0" y="0"/>
            <a:chExt cx="1079063" cy="693759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079063" cy="693759"/>
            </a:xfrm>
            <a:custGeom>
              <a:avLst/>
              <a:gdLst/>
              <a:ahLst/>
              <a:cxnLst/>
              <a:rect r="r" b="b" t="t" l="l"/>
              <a:pathLst>
                <a:path h="693759" w="1079063">
                  <a:moveTo>
                    <a:pt x="280732" y="0"/>
                  </a:moveTo>
                  <a:lnTo>
                    <a:pt x="798331" y="0"/>
                  </a:lnTo>
                  <a:cubicBezTo>
                    <a:pt x="953375" y="0"/>
                    <a:pt x="1079063" y="125688"/>
                    <a:pt x="1079063" y="280732"/>
                  </a:cubicBezTo>
                  <a:lnTo>
                    <a:pt x="1079063" y="413027"/>
                  </a:lnTo>
                  <a:cubicBezTo>
                    <a:pt x="1079063" y="568071"/>
                    <a:pt x="953375" y="693759"/>
                    <a:pt x="798331" y="693759"/>
                  </a:cubicBezTo>
                  <a:lnTo>
                    <a:pt x="280732" y="693759"/>
                  </a:lnTo>
                  <a:cubicBezTo>
                    <a:pt x="206277" y="693759"/>
                    <a:pt x="134872" y="664182"/>
                    <a:pt x="82224" y="611535"/>
                  </a:cubicBezTo>
                  <a:cubicBezTo>
                    <a:pt x="29577" y="558887"/>
                    <a:pt x="0" y="487482"/>
                    <a:pt x="0" y="413027"/>
                  </a:cubicBezTo>
                  <a:lnTo>
                    <a:pt x="0" y="280732"/>
                  </a:lnTo>
                  <a:cubicBezTo>
                    <a:pt x="0" y="206277"/>
                    <a:pt x="29577" y="134872"/>
                    <a:pt x="82224" y="82224"/>
                  </a:cubicBezTo>
                  <a:cubicBezTo>
                    <a:pt x="134872" y="29577"/>
                    <a:pt x="206277" y="0"/>
                    <a:pt x="280732" y="0"/>
                  </a:cubicBezTo>
                  <a:close/>
                </a:path>
              </a:pathLst>
            </a:custGeom>
            <a:solidFill>
              <a:srgbClr val="5A90BF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1079063" cy="7318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3134510" y="7493678"/>
            <a:ext cx="534072" cy="534072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1D7F1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1156911" y="1309741"/>
            <a:ext cx="16405159" cy="5759715"/>
            <a:chOff x="0" y="0"/>
            <a:chExt cx="14203881" cy="4986864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4203880" cy="4986864"/>
            </a:xfrm>
            <a:custGeom>
              <a:avLst/>
              <a:gdLst/>
              <a:ahLst/>
              <a:cxnLst/>
              <a:rect r="r" b="b" t="t" l="l"/>
              <a:pathLst>
                <a:path h="4986864" w="14203880">
                  <a:moveTo>
                    <a:pt x="13214" y="0"/>
                  </a:moveTo>
                  <a:lnTo>
                    <a:pt x="14190667" y="0"/>
                  </a:lnTo>
                  <a:cubicBezTo>
                    <a:pt x="14197964" y="0"/>
                    <a:pt x="14203880" y="5916"/>
                    <a:pt x="14203880" y="13214"/>
                  </a:cubicBezTo>
                  <a:lnTo>
                    <a:pt x="14203880" y="4973650"/>
                  </a:lnTo>
                  <a:cubicBezTo>
                    <a:pt x="14203880" y="4980948"/>
                    <a:pt x="14197964" y="4986864"/>
                    <a:pt x="14190667" y="4986864"/>
                  </a:cubicBezTo>
                  <a:lnTo>
                    <a:pt x="13214" y="4986864"/>
                  </a:lnTo>
                  <a:cubicBezTo>
                    <a:pt x="5916" y="4986864"/>
                    <a:pt x="0" y="4980948"/>
                    <a:pt x="0" y="4973650"/>
                  </a:cubicBezTo>
                  <a:lnTo>
                    <a:pt x="0" y="13214"/>
                  </a:lnTo>
                  <a:cubicBezTo>
                    <a:pt x="0" y="5916"/>
                    <a:pt x="5916" y="0"/>
                    <a:pt x="13214" y="0"/>
                  </a:cubicBezTo>
                  <a:close/>
                </a:path>
              </a:pathLst>
            </a:custGeom>
            <a:solidFill>
              <a:srgbClr val="5A90BF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38100"/>
              <a:ext cx="14203881" cy="50249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6" id="36"/>
          <p:cNvSpPr/>
          <p:nvPr/>
        </p:nvSpPr>
        <p:spPr>
          <a:xfrm flipH="false" flipV="false" rot="0">
            <a:off x="1507502" y="2468459"/>
            <a:ext cx="7638746" cy="3828922"/>
          </a:xfrm>
          <a:custGeom>
            <a:avLst/>
            <a:gdLst/>
            <a:ahLst/>
            <a:cxnLst/>
            <a:rect r="r" b="b" t="t" l="l"/>
            <a:pathLst>
              <a:path h="3828922" w="7638746">
                <a:moveTo>
                  <a:pt x="0" y="0"/>
                </a:moveTo>
                <a:lnTo>
                  <a:pt x="7638746" y="0"/>
                </a:lnTo>
                <a:lnTo>
                  <a:pt x="7638746" y="3828921"/>
                </a:lnTo>
                <a:lnTo>
                  <a:pt x="0" y="38289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9870360" y="2468459"/>
            <a:ext cx="7512368" cy="3774965"/>
          </a:xfrm>
          <a:custGeom>
            <a:avLst/>
            <a:gdLst/>
            <a:ahLst/>
            <a:cxnLst/>
            <a:rect r="r" b="b" t="t" l="l"/>
            <a:pathLst>
              <a:path h="3774965" w="7512368">
                <a:moveTo>
                  <a:pt x="0" y="0"/>
                </a:moveTo>
                <a:lnTo>
                  <a:pt x="7512368" y="0"/>
                </a:lnTo>
                <a:lnTo>
                  <a:pt x="7512368" y="3774965"/>
                </a:lnTo>
                <a:lnTo>
                  <a:pt x="0" y="37749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38" id="38"/>
          <p:cNvSpPr txBox="true"/>
          <p:nvPr/>
        </p:nvSpPr>
        <p:spPr>
          <a:xfrm rot="0">
            <a:off x="5967632" y="158349"/>
            <a:ext cx="5024927" cy="1122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26"/>
              </a:lnSpc>
            </a:pPr>
            <a:r>
              <a:rPr lang="en-US" b="true" sz="3660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PEMBERSIHAN DAN PERSIAPAN DATA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2241047" y="7529694"/>
            <a:ext cx="444955" cy="447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1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3586432" y="8170081"/>
            <a:ext cx="2850959" cy="1734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74"/>
              </a:lnSpc>
            </a:pPr>
            <a:r>
              <a:rPr lang="en-US" sz="1895" b="tru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Nilai kosong pada kolom numerik diisi dengan median, dan pada kolom kategorikal diisi dengan modus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3028508" y="7411843"/>
            <a:ext cx="3966806" cy="481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Penanganan Nilai Null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8239566" y="7514018"/>
            <a:ext cx="414871" cy="409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32"/>
              </a:lnSpc>
            </a:pPr>
            <a:r>
              <a:rPr lang="en-US" sz="261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2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9127056" y="8062141"/>
            <a:ext cx="2658202" cy="1885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20"/>
              </a:lnSpc>
            </a:pPr>
            <a:r>
              <a:rPr lang="en-US" sz="1767" b="tru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Kolom Mileage, Engine, dan Power diubah dari teks (string) menjadi angka (numerik) dengan menghilangkan satuannya.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8904965" y="7452095"/>
            <a:ext cx="3077020" cy="452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54"/>
              </a:lnSpc>
            </a:pPr>
            <a:r>
              <a:rPr lang="en-US" sz="261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Transformasi Data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3214331" y="7555827"/>
            <a:ext cx="374429" cy="381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27"/>
              </a:lnSpc>
            </a:pPr>
            <a:r>
              <a:rPr lang="en-US" sz="2355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3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4071019" y="8244669"/>
            <a:ext cx="2399080" cy="1462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13"/>
              </a:lnSpc>
            </a:pPr>
            <a:r>
              <a:rPr lang="en-US" sz="1594" b="tru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Outlier dihapus menggunakan metode IQR (Interquartile Range). Proses ini menghapus 2250 baris data (37.38%) 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3804851" y="7527027"/>
            <a:ext cx="2999867" cy="3949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98"/>
              </a:lnSpc>
            </a:pPr>
            <a:r>
              <a:rPr lang="en-US" sz="235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Penanganan Outlier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4435366" y="1624132"/>
            <a:ext cx="1532266" cy="481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Sebelum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2881696" y="1624132"/>
            <a:ext cx="1489695" cy="481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Sesudah</a:t>
            </a:r>
          </a:p>
        </p:txBody>
      </p:sp>
      <p:grpSp>
        <p:nvGrpSpPr>
          <p:cNvPr name="Group 50" id="50"/>
          <p:cNvGrpSpPr/>
          <p:nvPr/>
        </p:nvGrpSpPr>
        <p:grpSpPr>
          <a:xfrm rot="0">
            <a:off x="14723722" y="201595"/>
            <a:ext cx="3411525" cy="823510"/>
            <a:chOff x="0" y="0"/>
            <a:chExt cx="4548700" cy="1098014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1154834" cy="1098014"/>
            </a:xfrm>
            <a:custGeom>
              <a:avLst/>
              <a:gdLst/>
              <a:ahLst/>
              <a:cxnLst/>
              <a:rect r="r" b="b" t="t" l="l"/>
              <a:pathLst>
                <a:path h="1098014" w="1154834">
                  <a:moveTo>
                    <a:pt x="0" y="0"/>
                  </a:moveTo>
                  <a:lnTo>
                    <a:pt x="1154834" y="0"/>
                  </a:lnTo>
                  <a:lnTo>
                    <a:pt x="1154834" y="1098014"/>
                  </a:lnTo>
                  <a:lnTo>
                    <a:pt x="0" y="10980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2587" r="0" b="-2587"/>
              </a:stretch>
            </a:blipFill>
          </p:spPr>
        </p:sp>
        <p:sp>
          <p:nvSpPr>
            <p:cNvPr name="TextBox 52" id="52"/>
            <p:cNvSpPr txBox="true"/>
            <p:nvPr/>
          </p:nvSpPr>
          <p:spPr>
            <a:xfrm rot="0">
              <a:off x="1154834" y="163180"/>
              <a:ext cx="3393866" cy="746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22"/>
                </a:lnSpc>
              </a:pPr>
              <a:r>
                <a:rPr lang="en-US" b="true" sz="1851" spc="92">
                  <a:solidFill>
                    <a:srgbClr val="00000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FAKULTAS ILMU KOMPUTER - UNSIKA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1048101">
            <a:off x="-3801344" y="2649260"/>
            <a:ext cx="4278385" cy="10762758"/>
            <a:chOff x="0" y="0"/>
            <a:chExt cx="1126817" cy="283463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26817" cy="2834636"/>
            </a:xfrm>
            <a:custGeom>
              <a:avLst/>
              <a:gdLst/>
              <a:ahLst/>
              <a:cxnLst/>
              <a:rect r="r" b="b" t="t" l="l"/>
              <a:pathLst>
                <a:path h="2834636" w="1126817">
                  <a:moveTo>
                    <a:pt x="0" y="0"/>
                  </a:moveTo>
                  <a:lnTo>
                    <a:pt x="1126817" y="0"/>
                  </a:lnTo>
                  <a:lnTo>
                    <a:pt x="1126817" y="2834636"/>
                  </a:lnTo>
                  <a:lnTo>
                    <a:pt x="0" y="2834636"/>
                  </a:lnTo>
                  <a:close/>
                </a:path>
              </a:pathLst>
            </a:custGeom>
            <a:solidFill>
              <a:srgbClr val="5A90B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126817" cy="28727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1048101">
            <a:off x="16788938" y="-4708531"/>
            <a:ext cx="4278385" cy="10762758"/>
            <a:chOff x="0" y="0"/>
            <a:chExt cx="1126817" cy="283463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26817" cy="2834636"/>
            </a:xfrm>
            <a:custGeom>
              <a:avLst/>
              <a:gdLst/>
              <a:ahLst/>
              <a:cxnLst/>
              <a:rect r="r" b="b" t="t" l="l"/>
              <a:pathLst>
                <a:path h="2834636" w="1126817">
                  <a:moveTo>
                    <a:pt x="0" y="0"/>
                  </a:moveTo>
                  <a:lnTo>
                    <a:pt x="1126817" y="0"/>
                  </a:lnTo>
                  <a:lnTo>
                    <a:pt x="1126817" y="2834636"/>
                  </a:lnTo>
                  <a:lnTo>
                    <a:pt x="0" y="2834636"/>
                  </a:lnTo>
                  <a:close/>
                </a:path>
              </a:pathLst>
            </a:custGeom>
            <a:solidFill>
              <a:srgbClr val="5A90B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126817" cy="28727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-1048101">
            <a:off x="18924572" y="4905621"/>
            <a:ext cx="1867173" cy="10762758"/>
            <a:chOff x="0" y="0"/>
            <a:chExt cx="491766" cy="283463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91766" cy="2834636"/>
            </a:xfrm>
            <a:custGeom>
              <a:avLst/>
              <a:gdLst/>
              <a:ahLst/>
              <a:cxnLst/>
              <a:rect r="r" b="b" t="t" l="l"/>
              <a:pathLst>
                <a:path h="2834636" w="491766">
                  <a:moveTo>
                    <a:pt x="245883" y="0"/>
                  </a:moveTo>
                  <a:lnTo>
                    <a:pt x="245883" y="0"/>
                  </a:lnTo>
                  <a:cubicBezTo>
                    <a:pt x="381680" y="0"/>
                    <a:pt x="491766" y="110086"/>
                    <a:pt x="491766" y="245883"/>
                  </a:cubicBezTo>
                  <a:lnTo>
                    <a:pt x="491766" y="2588753"/>
                  </a:lnTo>
                  <a:cubicBezTo>
                    <a:pt x="491766" y="2724550"/>
                    <a:pt x="381680" y="2834636"/>
                    <a:pt x="245883" y="2834636"/>
                  </a:cubicBezTo>
                  <a:lnTo>
                    <a:pt x="245883" y="2834636"/>
                  </a:lnTo>
                  <a:cubicBezTo>
                    <a:pt x="110086" y="2834636"/>
                    <a:pt x="0" y="2724550"/>
                    <a:pt x="0" y="2588753"/>
                  </a:cubicBezTo>
                  <a:lnTo>
                    <a:pt x="0" y="245883"/>
                  </a:lnTo>
                  <a:cubicBezTo>
                    <a:pt x="0" y="110086"/>
                    <a:pt x="110086" y="0"/>
                    <a:pt x="245883" y="0"/>
                  </a:cubicBezTo>
                  <a:close/>
                </a:path>
              </a:pathLst>
            </a:custGeom>
            <a:solidFill>
              <a:srgbClr val="91D7F1"/>
            </a:solidFill>
            <a:ln cap="rnd">
              <a:noFill/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491766" cy="28727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-1048101">
            <a:off x="15862995" y="-2056816"/>
            <a:ext cx="712000" cy="7196626"/>
            <a:chOff x="0" y="0"/>
            <a:chExt cx="187523" cy="189540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7523" cy="1895408"/>
            </a:xfrm>
            <a:custGeom>
              <a:avLst/>
              <a:gdLst/>
              <a:ahLst/>
              <a:cxnLst/>
              <a:rect r="r" b="b" t="t" l="l"/>
              <a:pathLst>
                <a:path h="1895408" w="187523">
                  <a:moveTo>
                    <a:pt x="93761" y="0"/>
                  </a:moveTo>
                  <a:lnTo>
                    <a:pt x="93761" y="0"/>
                  </a:lnTo>
                  <a:cubicBezTo>
                    <a:pt x="145544" y="0"/>
                    <a:pt x="187523" y="41978"/>
                    <a:pt x="187523" y="93761"/>
                  </a:cubicBezTo>
                  <a:lnTo>
                    <a:pt x="187523" y="1801646"/>
                  </a:lnTo>
                  <a:cubicBezTo>
                    <a:pt x="187523" y="1853429"/>
                    <a:pt x="145544" y="1895408"/>
                    <a:pt x="93761" y="1895408"/>
                  </a:cubicBezTo>
                  <a:lnTo>
                    <a:pt x="93761" y="1895408"/>
                  </a:lnTo>
                  <a:cubicBezTo>
                    <a:pt x="41978" y="1895408"/>
                    <a:pt x="0" y="1853429"/>
                    <a:pt x="0" y="1801646"/>
                  </a:cubicBezTo>
                  <a:lnTo>
                    <a:pt x="0" y="93761"/>
                  </a:lnTo>
                  <a:cubicBezTo>
                    <a:pt x="0" y="41978"/>
                    <a:pt x="41978" y="0"/>
                    <a:pt x="93761" y="0"/>
                  </a:cubicBezTo>
                  <a:close/>
                </a:path>
              </a:pathLst>
            </a:custGeom>
            <a:solidFill>
              <a:srgbClr val="91D7F1"/>
            </a:solidFill>
            <a:ln cap="rnd">
              <a:noFill/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87523" cy="19335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094252" y="3048909"/>
            <a:ext cx="3934430" cy="1053601"/>
            <a:chOff x="0" y="0"/>
            <a:chExt cx="1690061" cy="45258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690061" cy="452582"/>
            </a:xfrm>
            <a:custGeom>
              <a:avLst/>
              <a:gdLst/>
              <a:ahLst/>
              <a:cxnLst/>
              <a:rect r="r" b="b" t="t" l="l"/>
              <a:pathLst>
                <a:path h="452582" w="1690061">
                  <a:moveTo>
                    <a:pt x="196774" y="0"/>
                  </a:moveTo>
                  <a:lnTo>
                    <a:pt x="1493287" y="0"/>
                  </a:lnTo>
                  <a:cubicBezTo>
                    <a:pt x="1601962" y="0"/>
                    <a:pt x="1690061" y="88099"/>
                    <a:pt x="1690061" y="196774"/>
                  </a:cubicBezTo>
                  <a:lnTo>
                    <a:pt x="1690061" y="255808"/>
                  </a:lnTo>
                  <a:cubicBezTo>
                    <a:pt x="1690061" y="364483"/>
                    <a:pt x="1601962" y="452582"/>
                    <a:pt x="1493287" y="452582"/>
                  </a:cubicBezTo>
                  <a:lnTo>
                    <a:pt x="196774" y="452582"/>
                  </a:lnTo>
                  <a:cubicBezTo>
                    <a:pt x="88099" y="452582"/>
                    <a:pt x="0" y="364483"/>
                    <a:pt x="0" y="255808"/>
                  </a:cubicBezTo>
                  <a:lnTo>
                    <a:pt x="0" y="196774"/>
                  </a:lnTo>
                  <a:cubicBezTo>
                    <a:pt x="0" y="88099"/>
                    <a:pt x="88099" y="0"/>
                    <a:pt x="196774" y="0"/>
                  </a:cubicBezTo>
                  <a:close/>
                </a:path>
              </a:pathLst>
            </a:custGeom>
            <a:solidFill>
              <a:srgbClr val="5A90B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690061" cy="4906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705626" y="2344060"/>
            <a:ext cx="486485" cy="486485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1D7F1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6755571" y="2974961"/>
            <a:ext cx="2895391" cy="1355608"/>
            <a:chOff x="0" y="0"/>
            <a:chExt cx="1079063" cy="505212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079063" cy="505212"/>
            </a:xfrm>
            <a:custGeom>
              <a:avLst/>
              <a:gdLst/>
              <a:ahLst/>
              <a:cxnLst/>
              <a:rect r="r" b="b" t="t" l="l"/>
              <a:pathLst>
                <a:path h="505212" w="1079063">
                  <a:moveTo>
                    <a:pt x="252606" y="0"/>
                  </a:moveTo>
                  <a:lnTo>
                    <a:pt x="826457" y="0"/>
                  </a:lnTo>
                  <a:cubicBezTo>
                    <a:pt x="965967" y="0"/>
                    <a:pt x="1079063" y="113096"/>
                    <a:pt x="1079063" y="252606"/>
                  </a:cubicBezTo>
                  <a:lnTo>
                    <a:pt x="1079063" y="252606"/>
                  </a:lnTo>
                  <a:cubicBezTo>
                    <a:pt x="1079063" y="319601"/>
                    <a:pt x="1052449" y="383853"/>
                    <a:pt x="1005076" y="431225"/>
                  </a:cubicBezTo>
                  <a:cubicBezTo>
                    <a:pt x="957704" y="478598"/>
                    <a:pt x="893452" y="505212"/>
                    <a:pt x="826457" y="505212"/>
                  </a:cubicBezTo>
                  <a:lnTo>
                    <a:pt x="252606" y="505212"/>
                  </a:lnTo>
                  <a:cubicBezTo>
                    <a:pt x="185611" y="505212"/>
                    <a:pt x="121359" y="478598"/>
                    <a:pt x="73987" y="431225"/>
                  </a:cubicBezTo>
                  <a:cubicBezTo>
                    <a:pt x="26614" y="383853"/>
                    <a:pt x="0" y="319601"/>
                    <a:pt x="0" y="252606"/>
                  </a:cubicBezTo>
                  <a:lnTo>
                    <a:pt x="0" y="252606"/>
                  </a:lnTo>
                  <a:cubicBezTo>
                    <a:pt x="0" y="185611"/>
                    <a:pt x="26614" y="121359"/>
                    <a:pt x="73987" y="73987"/>
                  </a:cubicBezTo>
                  <a:cubicBezTo>
                    <a:pt x="121359" y="26614"/>
                    <a:pt x="185611" y="0"/>
                    <a:pt x="252606" y="0"/>
                  </a:cubicBezTo>
                  <a:close/>
                </a:path>
              </a:pathLst>
            </a:custGeom>
            <a:solidFill>
              <a:srgbClr val="5A90BF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1079063" cy="5433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6331460" y="2350545"/>
            <a:ext cx="560725" cy="560725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1D7F1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1837605" y="2913774"/>
            <a:ext cx="2445067" cy="1572000"/>
            <a:chOff x="0" y="0"/>
            <a:chExt cx="1079063" cy="693759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079063" cy="693759"/>
            </a:xfrm>
            <a:custGeom>
              <a:avLst/>
              <a:gdLst/>
              <a:ahLst/>
              <a:cxnLst/>
              <a:rect r="r" b="b" t="t" l="l"/>
              <a:pathLst>
                <a:path h="693759" w="1079063">
                  <a:moveTo>
                    <a:pt x="316634" y="0"/>
                  </a:moveTo>
                  <a:lnTo>
                    <a:pt x="762429" y="0"/>
                  </a:lnTo>
                  <a:cubicBezTo>
                    <a:pt x="937301" y="0"/>
                    <a:pt x="1079063" y="141762"/>
                    <a:pt x="1079063" y="316634"/>
                  </a:cubicBezTo>
                  <a:lnTo>
                    <a:pt x="1079063" y="377125"/>
                  </a:lnTo>
                  <a:cubicBezTo>
                    <a:pt x="1079063" y="551997"/>
                    <a:pt x="937301" y="693759"/>
                    <a:pt x="762429" y="693759"/>
                  </a:cubicBezTo>
                  <a:lnTo>
                    <a:pt x="316634" y="693759"/>
                  </a:lnTo>
                  <a:cubicBezTo>
                    <a:pt x="141762" y="693759"/>
                    <a:pt x="0" y="551997"/>
                    <a:pt x="0" y="377125"/>
                  </a:cubicBezTo>
                  <a:lnTo>
                    <a:pt x="0" y="316634"/>
                  </a:lnTo>
                  <a:cubicBezTo>
                    <a:pt x="0" y="141762"/>
                    <a:pt x="141762" y="0"/>
                    <a:pt x="316634" y="0"/>
                  </a:cubicBezTo>
                  <a:close/>
                </a:path>
              </a:pathLst>
            </a:custGeom>
            <a:solidFill>
              <a:srgbClr val="5A90BF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1079063" cy="7318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1518210" y="2350545"/>
            <a:ext cx="473515" cy="473515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1D7F1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3" id="33"/>
          <p:cNvSpPr/>
          <p:nvPr/>
        </p:nvSpPr>
        <p:spPr>
          <a:xfrm flipH="false" flipV="false" rot="0">
            <a:off x="6470836" y="4657224"/>
            <a:ext cx="3464861" cy="503117"/>
          </a:xfrm>
          <a:custGeom>
            <a:avLst/>
            <a:gdLst/>
            <a:ahLst/>
            <a:cxnLst/>
            <a:rect r="r" b="b" t="t" l="l"/>
            <a:pathLst>
              <a:path h="503117" w="3464861">
                <a:moveTo>
                  <a:pt x="0" y="0"/>
                </a:moveTo>
                <a:lnTo>
                  <a:pt x="3464861" y="0"/>
                </a:lnTo>
                <a:lnTo>
                  <a:pt x="3464861" y="503117"/>
                </a:lnTo>
                <a:lnTo>
                  <a:pt x="0" y="5031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10602391" y="4657224"/>
            <a:ext cx="5453555" cy="523541"/>
          </a:xfrm>
          <a:custGeom>
            <a:avLst/>
            <a:gdLst/>
            <a:ahLst/>
            <a:cxnLst/>
            <a:rect r="r" b="b" t="t" l="l"/>
            <a:pathLst>
              <a:path h="523541" w="5453555">
                <a:moveTo>
                  <a:pt x="0" y="0"/>
                </a:moveTo>
                <a:lnTo>
                  <a:pt x="5453555" y="0"/>
                </a:lnTo>
                <a:lnTo>
                  <a:pt x="5453555" y="523542"/>
                </a:lnTo>
                <a:lnTo>
                  <a:pt x="0" y="5235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5944411" y="8030639"/>
            <a:ext cx="5232529" cy="1515553"/>
          </a:xfrm>
          <a:custGeom>
            <a:avLst/>
            <a:gdLst/>
            <a:ahLst/>
            <a:cxnLst/>
            <a:rect r="r" b="b" t="t" l="l"/>
            <a:pathLst>
              <a:path h="1515553" w="5232529">
                <a:moveTo>
                  <a:pt x="0" y="0"/>
                </a:moveTo>
                <a:lnTo>
                  <a:pt x="5232529" y="0"/>
                </a:lnTo>
                <a:lnTo>
                  <a:pt x="5232529" y="1515553"/>
                </a:lnTo>
                <a:lnTo>
                  <a:pt x="0" y="151555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36" id="36"/>
          <p:cNvGrpSpPr/>
          <p:nvPr/>
        </p:nvGrpSpPr>
        <p:grpSpPr>
          <a:xfrm rot="0">
            <a:off x="7058355" y="6162884"/>
            <a:ext cx="2445067" cy="1572000"/>
            <a:chOff x="0" y="0"/>
            <a:chExt cx="1079063" cy="693759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079063" cy="693759"/>
            </a:xfrm>
            <a:custGeom>
              <a:avLst/>
              <a:gdLst/>
              <a:ahLst/>
              <a:cxnLst/>
              <a:rect r="r" b="b" t="t" l="l"/>
              <a:pathLst>
                <a:path h="693759" w="1079063">
                  <a:moveTo>
                    <a:pt x="316634" y="0"/>
                  </a:moveTo>
                  <a:lnTo>
                    <a:pt x="762429" y="0"/>
                  </a:lnTo>
                  <a:cubicBezTo>
                    <a:pt x="937301" y="0"/>
                    <a:pt x="1079063" y="141762"/>
                    <a:pt x="1079063" y="316634"/>
                  </a:cubicBezTo>
                  <a:lnTo>
                    <a:pt x="1079063" y="377125"/>
                  </a:lnTo>
                  <a:cubicBezTo>
                    <a:pt x="1079063" y="551997"/>
                    <a:pt x="937301" y="693759"/>
                    <a:pt x="762429" y="693759"/>
                  </a:cubicBezTo>
                  <a:lnTo>
                    <a:pt x="316634" y="693759"/>
                  </a:lnTo>
                  <a:cubicBezTo>
                    <a:pt x="141762" y="693759"/>
                    <a:pt x="0" y="551997"/>
                    <a:pt x="0" y="377125"/>
                  </a:cubicBezTo>
                  <a:lnTo>
                    <a:pt x="0" y="316634"/>
                  </a:lnTo>
                  <a:cubicBezTo>
                    <a:pt x="0" y="141762"/>
                    <a:pt x="141762" y="0"/>
                    <a:pt x="316634" y="0"/>
                  </a:cubicBezTo>
                  <a:close/>
                </a:path>
              </a:pathLst>
            </a:custGeom>
            <a:solidFill>
              <a:srgbClr val="5A90BF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38100"/>
              <a:ext cx="1079063" cy="7318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6738960" y="5599654"/>
            <a:ext cx="473515" cy="473515"/>
            <a:chOff x="0" y="0"/>
            <a:chExt cx="812800" cy="8128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1D7F1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42" id="42"/>
          <p:cNvSpPr/>
          <p:nvPr/>
        </p:nvSpPr>
        <p:spPr>
          <a:xfrm flipH="false" flipV="false" rot="0">
            <a:off x="236787" y="4604107"/>
            <a:ext cx="5773817" cy="538890"/>
          </a:xfrm>
          <a:custGeom>
            <a:avLst/>
            <a:gdLst/>
            <a:ahLst/>
            <a:cxnLst/>
            <a:rect r="r" b="b" t="t" l="l"/>
            <a:pathLst>
              <a:path h="538890" w="5773817">
                <a:moveTo>
                  <a:pt x="0" y="0"/>
                </a:moveTo>
                <a:lnTo>
                  <a:pt x="5773818" y="0"/>
                </a:lnTo>
                <a:lnTo>
                  <a:pt x="5773818" y="538889"/>
                </a:lnTo>
                <a:lnTo>
                  <a:pt x="0" y="53888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43" id="43"/>
          <p:cNvGrpSpPr/>
          <p:nvPr/>
        </p:nvGrpSpPr>
        <p:grpSpPr>
          <a:xfrm rot="0">
            <a:off x="1916555" y="6243321"/>
            <a:ext cx="2445067" cy="1572000"/>
            <a:chOff x="0" y="0"/>
            <a:chExt cx="1079063" cy="693759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1079063" cy="693759"/>
            </a:xfrm>
            <a:custGeom>
              <a:avLst/>
              <a:gdLst/>
              <a:ahLst/>
              <a:cxnLst/>
              <a:rect r="r" b="b" t="t" l="l"/>
              <a:pathLst>
                <a:path h="693759" w="1079063">
                  <a:moveTo>
                    <a:pt x="196313" y="0"/>
                  </a:moveTo>
                  <a:lnTo>
                    <a:pt x="882750" y="0"/>
                  </a:lnTo>
                  <a:cubicBezTo>
                    <a:pt x="991171" y="0"/>
                    <a:pt x="1079063" y="87892"/>
                    <a:pt x="1079063" y="196313"/>
                  </a:cubicBezTo>
                  <a:lnTo>
                    <a:pt x="1079063" y="497446"/>
                  </a:lnTo>
                  <a:cubicBezTo>
                    <a:pt x="1079063" y="605867"/>
                    <a:pt x="991171" y="693759"/>
                    <a:pt x="882750" y="693759"/>
                  </a:cubicBezTo>
                  <a:lnTo>
                    <a:pt x="196313" y="693759"/>
                  </a:lnTo>
                  <a:cubicBezTo>
                    <a:pt x="87892" y="693759"/>
                    <a:pt x="0" y="605867"/>
                    <a:pt x="0" y="497446"/>
                  </a:cubicBezTo>
                  <a:lnTo>
                    <a:pt x="0" y="196313"/>
                  </a:lnTo>
                  <a:cubicBezTo>
                    <a:pt x="0" y="87892"/>
                    <a:pt x="87892" y="0"/>
                    <a:pt x="196313" y="0"/>
                  </a:cubicBezTo>
                  <a:close/>
                </a:path>
              </a:pathLst>
            </a:custGeom>
            <a:solidFill>
              <a:srgbClr val="5A90BF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38100"/>
              <a:ext cx="1079063" cy="7318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2192111" y="5663002"/>
            <a:ext cx="473515" cy="473515"/>
            <a:chOff x="0" y="0"/>
            <a:chExt cx="812800" cy="812800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1D7F1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49" id="49"/>
          <p:cNvSpPr/>
          <p:nvPr/>
        </p:nvSpPr>
        <p:spPr>
          <a:xfrm flipH="false" flipV="false" rot="0">
            <a:off x="1028700" y="8655727"/>
            <a:ext cx="4382760" cy="360808"/>
          </a:xfrm>
          <a:custGeom>
            <a:avLst/>
            <a:gdLst/>
            <a:ahLst/>
            <a:cxnLst/>
            <a:rect r="r" b="b" t="t" l="l"/>
            <a:pathLst>
              <a:path h="360808" w="4382760">
                <a:moveTo>
                  <a:pt x="0" y="0"/>
                </a:moveTo>
                <a:lnTo>
                  <a:pt x="4382760" y="0"/>
                </a:lnTo>
                <a:lnTo>
                  <a:pt x="4382760" y="360809"/>
                </a:lnTo>
                <a:lnTo>
                  <a:pt x="0" y="36080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50" id="50"/>
          <p:cNvSpPr/>
          <p:nvPr/>
        </p:nvSpPr>
        <p:spPr>
          <a:xfrm flipH="false" flipV="false" rot="0">
            <a:off x="12174352" y="8091166"/>
            <a:ext cx="4466965" cy="1129122"/>
          </a:xfrm>
          <a:custGeom>
            <a:avLst/>
            <a:gdLst/>
            <a:ahLst/>
            <a:cxnLst/>
            <a:rect r="r" b="b" t="t" l="l"/>
            <a:pathLst>
              <a:path h="1129122" w="4466965">
                <a:moveTo>
                  <a:pt x="0" y="0"/>
                </a:moveTo>
                <a:lnTo>
                  <a:pt x="4466965" y="0"/>
                </a:lnTo>
                <a:lnTo>
                  <a:pt x="4466965" y="1129122"/>
                </a:lnTo>
                <a:lnTo>
                  <a:pt x="0" y="112912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51" id="51"/>
          <p:cNvSpPr txBox="true"/>
          <p:nvPr/>
        </p:nvSpPr>
        <p:spPr>
          <a:xfrm rot="0">
            <a:off x="7382730" y="369215"/>
            <a:ext cx="3794211" cy="885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54"/>
              </a:lnSpc>
            </a:pPr>
            <a:r>
              <a:rPr lang="en-US" sz="5140" b="true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MODELLING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778336" y="2407650"/>
            <a:ext cx="341067" cy="340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75"/>
              </a:lnSpc>
            </a:pPr>
            <a:r>
              <a:rPr lang="en-US" sz="2145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1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1289211" y="3197639"/>
            <a:ext cx="3550887" cy="873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13649" indent="-156825" lvl="1">
              <a:lnSpc>
                <a:spcPts val="1743"/>
              </a:lnSpc>
              <a:buFont typeface="Arial"/>
              <a:buChar char="•"/>
            </a:pPr>
            <a:r>
              <a:rPr lang="en-US" b="true" sz="1452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Target (y): Price</a:t>
            </a:r>
          </a:p>
          <a:p>
            <a:pPr algn="just" marL="313649" indent="-156825" lvl="1">
              <a:lnSpc>
                <a:spcPts val="1743"/>
              </a:lnSpc>
              <a:buFont typeface="Arial"/>
              <a:buChar char="•"/>
            </a:pPr>
            <a:r>
              <a:rPr lang="en-US" b="true" sz="1452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Fitur (X): Semua kolom relevan kecuali Name dan New_Price.</a:t>
            </a:r>
          </a:p>
          <a:p>
            <a:pPr algn="ctr">
              <a:lnSpc>
                <a:spcPts val="1743"/>
              </a:lnSpc>
            </a:pPr>
          </a:p>
        </p:txBody>
      </p:sp>
      <p:sp>
        <p:nvSpPr>
          <p:cNvPr name="TextBox 54" id="54"/>
          <p:cNvSpPr txBox="true"/>
          <p:nvPr/>
        </p:nvSpPr>
        <p:spPr>
          <a:xfrm rot="0">
            <a:off x="2352303" y="2377129"/>
            <a:ext cx="1957081" cy="372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4"/>
              </a:lnSpc>
            </a:pPr>
            <a:r>
              <a:rPr lang="en-US" sz="214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Target &amp; Fitur: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6415265" y="2417222"/>
            <a:ext cx="393115" cy="398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68"/>
              </a:lnSpc>
            </a:pPr>
            <a:r>
              <a:rPr lang="en-US" sz="2473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2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6943863" y="3192402"/>
            <a:ext cx="2518808" cy="7865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09"/>
              </a:lnSpc>
            </a:pPr>
            <a:r>
              <a:rPr lang="en-US" sz="1674" b="tru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Dataset dibagi menjadi 80% data latih dan 20% data uji.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7099077" y="2375734"/>
            <a:ext cx="2579183" cy="4223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62"/>
              </a:lnSpc>
            </a:pPr>
            <a:r>
              <a:rPr lang="en-US" sz="2473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Pembagian Data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11588981" y="2402407"/>
            <a:ext cx="331974" cy="341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06"/>
              </a:lnSpc>
            </a:pPr>
            <a:r>
              <a:rPr lang="en-US" sz="2088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3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11996611" y="3081706"/>
            <a:ext cx="2127054" cy="1299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96"/>
              </a:lnSpc>
            </a:pPr>
            <a:r>
              <a:rPr lang="en-US" sz="1414" b="tru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Menggunakan VarianceThreshold untuk memastikan semua fitur yang digunakan memiliki varians.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12174352" y="2375792"/>
            <a:ext cx="2309632" cy="354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24"/>
              </a:lnSpc>
            </a:pPr>
            <a:r>
              <a:rPr lang="en-US" sz="2088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Feature Selection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6809731" y="5651517"/>
            <a:ext cx="331974" cy="341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06"/>
              </a:lnSpc>
            </a:pPr>
            <a:r>
              <a:rPr lang="en-US" sz="2088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5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7217361" y="6330815"/>
            <a:ext cx="2127054" cy="10858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96"/>
              </a:lnSpc>
            </a:pPr>
            <a:r>
              <a:rPr lang="en-US" sz="1414" b="tru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Fitur numerik diseragamkan skalanya menggunakan StandardScaler.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7432264" y="5624902"/>
            <a:ext cx="2235309" cy="354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24"/>
              </a:lnSpc>
            </a:pPr>
            <a:r>
              <a:rPr lang="en-US" sz="2088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Penskalaan Fitur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2262882" y="5714864"/>
            <a:ext cx="331974" cy="341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06"/>
              </a:lnSpc>
            </a:pPr>
            <a:r>
              <a:rPr lang="en-US" sz="2088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4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2075561" y="6411253"/>
            <a:ext cx="2127054" cy="10858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96"/>
              </a:lnSpc>
            </a:pPr>
            <a:r>
              <a:rPr lang="en-US" sz="1414" b="tru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Menggunakan one hot encoding untuk mengubah data kategorikal menjadi kolom biner. 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2816364" y="5718640"/>
            <a:ext cx="1196561" cy="354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24"/>
              </a:lnSpc>
            </a:pPr>
            <a:r>
              <a:rPr lang="en-US" sz="2088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Encoding</a:t>
            </a:r>
          </a:p>
        </p:txBody>
      </p:sp>
      <p:grpSp>
        <p:nvGrpSpPr>
          <p:cNvPr name="Group 67" id="67"/>
          <p:cNvGrpSpPr/>
          <p:nvPr/>
        </p:nvGrpSpPr>
        <p:grpSpPr>
          <a:xfrm rot="0">
            <a:off x="13215943" y="6131580"/>
            <a:ext cx="2445067" cy="1572000"/>
            <a:chOff x="0" y="0"/>
            <a:chExt cx="1079063" cy="693759"/>
          </a:xfrm>
        </p:grpSpPr>
        <p:sp>
          <p:nvSpPr>
            <p:cNvPr name="Freeform 68" id="68"/>
            <p:cNvSpPr/>
            <p:nvPr/>
          </p:nvSpPr>
          <p:spPr>
            <a:xfrm flipH="false" flipV="false" rot="0">
              <a:off x="0" y="0"/>
              <a:ext cx="1079063" cy="693759"/>
            </a:xfrm>
            <a:custGeom>
              <a:avLst/>
              <a:gdLst/>
              <a:ahLst/>
              <a:cxnLst/>
              <a:rect r="r" b="b" t="t" l="l"/>
              <a:pathLst>
                <a:path h="693759" w="1079063">
                  <a:moveTo>
                    <a:pt x="101323" y="0"/>
                  </a:moveTo>
                  <a:lnTo>
                    <a:pt x="977740" y="0"/>
                  </a:lnTo>
                  <a:cubicBezTo>
                    <a:pt x="1004613" y="0"/>
                    <a:pt x="1030384" y="10675"/>
                    <a:pt x="1049386" y="29677"/>
                  </a:cubicBezTo>
                  <a:cubicBezTo>
                    <a:pt x="1068388" y="48679"/>
                    <a:pt x="1079063" y="74450"/>
                    <a:pt x="1079063" y="101323"/>
                  </a:cubicBezTo>
                  <a:lnTo>
                    <a:pt x="1079063" y="592436"/>
                  </a:lnTo>
                  <a:cubicBezTo>
                    <a:pt x="1079063" y="619309"/>
                    <a:pt x="1068388" y="645081"/>
                    <a:pt x="1049386" y="664082"/>
                  </a:cubicBezTo>
                  <a:cubicBezTo>
                    <a:pt x="1030384" y="683084"/>
                    <a:pt x="1004613" y="693759"/>
                    <a:pt x="977740" y="693759"/>
                  </a:cubicBezTo>
                  <a:lnTo>
                    <a:pt x="101323" y="693759"/>
                  </a:lnTo>
                  <a:cubicBezTo>
                    <a:pt x="74450" y="693759"/>
                    <a:pt x="48679" y="683084"/>
                    <a:pt x="29677" y="664082"/>
                  </a:cubicBezTo>
                  <a:cubicBezTo>
                    <a:pt x="10675" y="645081"/>
                    <a:pt x="0" y="619309"/>
                    <a:pt x="0" y="592436"/>
                  </a:cubicBezTo>
                  <a:lnTo>
                    <a:pt x="0" y="101323"/>
                  </a:lnTo>
                  <a:cubicBezTo>
                    <a:pt x="0" y="74450"/>
                    <a:pt x="10675" y="48679"/>
                    <a:pt x="29677" y="29677"/>
                  </a:cubicBezTo>
                  <a:cubicBezTo>
                    <a:pt x="48679" y="10675"/>
                    <a:pt x="74450" y="0"/>
                    <a:pt x="101323" y="0"/>
                  </a:cubicBezTo>
                  <a:close/>
                </a:path>
              </a:pathLst>
            </a:custGeom>
            <a:solidFill>
              <a:srgbClr val="5A90BF"/>
            </a:solidFill>
          </p:spPr>
        </p:sp>
        <p:sp>
          <p:nvSpPr>
            <p:cNvPr name="TextBox 69" id="69"/>
            <p:cNvSpPr txBox="true"/>
            <p:nvPr/>
          </p:nvSpPr>
          <p:spPr>
            <a:xfrm>
              <a:off x="0" y="-38100"/>
              <a:ext cx="1079063" cy="7318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0" id="70"/>
          <p:cNvGrpSpPr/>
          <p:nvPr/>
        </p:nvGrpSpPr>
        <p:grpSpPr>
          <a:xfrm rot="0">
            <a:off x="12979185" y="5519217"/>
            <a:ext cx="473515" cy="473515"/>
            <a:chOff x="0" y="0"/>
            <a:chExt cx="812800" cy="812800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1D7F1"/>
            </a:solidFill>
          </p:spPr>
        </p:sp>
        <p:sp>
          <p:nvSpPr>
            <p:cNvPr name="TextBox 72" id="7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3" id="73"/>
          <p:cNvSpPr txBox="true"/>
          <p:nvPr/>
        </p:nvSpPr>
        <p:spPr>
          <a:xfrm rot="0">
            <a:off x="13049956" y="5571079"/>
            <a:ext cx="331974" cy="341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06"/>
              </a:lnSpc>
            </a:pPr>
            <a:r>
              <a:rPr lang="en-US" sz="2088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6</a:t>
            </a:r>
          </a:p>
        </p:txBody>
      </p:sp>
      <p:sp>
        <p:nvSpPr>
          <p:cNvPr name="TextBox 74" id="74"/>
          <p:cNvSpPr txBox="true"/>
          <p:nvPr/>
        </p:nvSpPr>
        <p:spPr>
          <a:xfrm rot="0">
            <a:off x="13374949" y="6299512"/>
            <a:ext cx="2127054" cy="1299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96"/>
              </a:lnSpc>
            </a:pPr>
            <a:r>
              <a:rPr lang="en-US" sz="1414" b="tru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Model dilatih menggunakan data X_train_scaled untuk mempelajari pola hubungan antara fitur mobil dan harganya</a:t>
            </a:r>
          </a:p>
        </p:txBody>
      </p:sp>
      <p:sp>
        <p:nvSpPr>
          <p:cNvPr name="TextBox 75" id="75"/>
          <p:cNvSpPr txBox="true"/>
          <p:nvPr/>
        </p:nvSpPr>
        <p:spPr>
          <a:xfrm rot="0">
            <a:off x="13484887" y="5561554"/>
            <a:ext cx="1907179" cy="354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24"/>
              </a:lnSpc>
            </a:pPr>
            <a:r>
              <a:rPr lang="en-US" sz="2088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Melatih Model</a:t>
            </a:r>
          </a:p>
        </p:txBody>
      </p:sp>
      <p:grpSp>
        <p:nvGrpSpPr>
          <p:cNvPr name="Group 76" id="76"/>
          <p:cNvGrpSpPr/>
          <p:nvPr/>
        </p:nvGrpSpPr>
        <p:grpSpPr>
          <a:xfrm rot="0">
            <a:off x="14723722" y="201595"/>
            <a:ext cx="3411525" cy="823510"/>
            <a:chOff x="0" y="0"/>
            <a:chExt cx="4548700" cy="1098014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1154834" cy="1098014"/>
            </a:xfrm>
            <a:custGeom>
              <a:avLst/>
              <a:gdLst/>
              <a:ahLst/>
              <a:cxnLst/>
              <a:rect r="r" b="b" t="t" l="l"/>
              <a:pathLst>
                <a:path h="1098014" w="1154834">
                  <a:moveTo>
                    <a:pt x="0" y="0"/>
                  </a:moveTo>
                  <a:lnTo>
                    <a:pt x="1154834" y="0"/>
                  </a:lnTo>
                  <a:lnTo>
                    <a:pt x="1154834" y="1098014"/>
                  </a:lnTo>
                  <a:lnTo>
                    <a:pt x="0" y="10980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0" t="-2587" r="0" b="-2587"/>
              </a:stretch>
            </a:blipFill>
          </p:spPr>
        </p:sp>
        <p:sp>
          <p:nvSpPr>
            <p:cNvPr name="TextBox 78" id="78"/>
            <p:cNvSpPr txBox="true"/>
            <p:nvPr/>
          </p:nvSpPr>
          <p:spPr>
            <a:xfrm rot="0">
              <a:off x="1154834" y="163180"/>
              <a:ext cx="3393866" cy="746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22"/>
                </a:lnSpc>
              </a:pPr>
              <a:r>
                <a:rPr lang="en-US" b="true" sz="1851" spc="92">
                  <a:solidFill>
                    <a:srgbClr val="00000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FAKULTAS ILMU KOMPUTER - UNSIKA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58268" y="1007518"/>
            <a:ext cx="15771465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b="true" sz="6999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HASIL DAN EVALUASI</a:t>
            </a:r>
          </a:p>
        </p:txBody>
      </p:sp>
      <p:grpSp>
        <p:nvGrpSpPr>
          <p:cNvPr name="Group 4" id="4"/>
          <p:cNvGrpSpPr/>
          <p:nvPr/>
        </p:nvGrpSpPr>
        <p:grpSpPr>
          <a:xfrm rot="-1048101">
            <a:off x="-3801344" y="2649260"/>
            <a:ext cx="4278385" cy="10762758"/>
            <a:chOff x="0" y="0"/>
            <a:chExt cx="1126817" cy="283463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26817" cy="2834636"/>
            </a:xfrm>
            <a:custGeom>
              <a:avLst/>
              <a:gdLst/>
              <a:ahLst/>
              <a:cxnLst/>
              <a:rect r="r" b="b" t="t" l="l"/>
              <a:pathLst>
                <a:path h="2834636" w="1126817">
                  <a:moveTo>
                    <a:pt x="0" y="0"/>
                  </a:moveTo>
                  <a:lnTo>
                    <a:pt x="1126817" y="0"/>
                  </a:lnTo>
                  <a:lnTo>
                    <a:pt x="1126817" y="2834636"/>
                  </a:lnTo>
                  <a:lnTo>
                    <a:pt x="0" y="2834636"/>
                  </a:lnTo>
                  <a:close/>
                </a:path>
              </a:pathLst>
            </a:custGeom>
            <a:solidFill>
              <a:srgbClr val="5A90B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126817" cy="28727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-1048101">
            <a:off x="17582300" y="-5381379"/>
            <a:ext cx="4278385" cy="10762758"/>
            <a:chOff x="0" y="0"/>
            <a:chExt cx="1126817" cy="283463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126817" cy="2834636"/>
            </a:xfrm>
            <a:custGeom>
              <a:avLst/>
              <a:gdLst/>
              <a:ahLst/>
              <a:cxnLst/>
              <a:rect r="r" b="b" t="t" l="l"/>
              <a:pathLst>
                <a:path h="2834636" w="1126817">
                  <a:moveTo>
                    <a:pt x="0" y="0"/>
                  </a:moveTo>
                  <a:lnTo>
                    <a:pt x="1126817" y="0"/>
                  </a:lnTo>
                  <a:lnTo>
                    <a:pt x="1126817" y="2834636"/>
                  </a:lnTo>
                  <a:lnTo>
                    <a:pt x="0" y="2834636"/>
                  </a:lnTo>
                  <a:close/>
                </a:path>
              </a:pathLst>
            </a:custGeom>
            <a:solidFill>
              <a:srgbClr val="5A90B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126817" cy="28727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-260340" y="9818566"/>
            <a:ext cx="19154589" cy="1210681"/>
            <a:chOff x="0" y="0"/>
            <a:chExt cx="5044830" cy="31886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044830" cy="318862"/>
            </a:xfrm>
            <a:custGeom>
              <a:avLst/>
              <a:gdLst/>
              <a:ahLst/>
              <a:cxnLst/>
              <a:rect r="r" b="b" t="t" l="l"/>
              <a:pathLst>
                <a:path h="318862" w="5044830">
                  <a:moveTo>
                    <a:pt x="0" y="0"/>
                  </a:moveTo>
                  <a:lnTo>
                    <a:pt x="5044830" y="0"/>
                  </a:lnTo>
                  <a:lnTo>
                    <a:pt x="5044830" y="318862"/>
                  </a:lnTo>
                  <a:lnTo>
                    <a:pt x="0" y="318862"/>
                  </a:lnTo>
                  <a:close/>
                </a:path>
              </a:pathLst>
            </a:custGeom>
            <a:solidFill>
              <a:srgbClr val="5A90B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5044830" cy="3569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-1048101">
            <a:off x="19144551" y="5818357"/>
            <a:ext cx="1867173" cy="10762758"/>
            <a:chOff x="0" y="0"/>
            <a:chExt cx="491766" cy="283463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91766" cy="2834636"/>
            </a:xfrm>
            <a:custGeom>
              <a:avLst/>
              <a:gdLst/>
              <a:ahLst/>
              <a:cxnLst/>
              <a:rect r="r" b="b" t="t" l="l"/>
              <a:pathLst>
                <a:path h="2834636" w="491766">
                  <a:moveTo>
                    <a:pt x="245883" y="0"/>
                  </a:moveTo>
                  <a:lnTo>
                    <a:pt x="245883" y="0"/>
                  </a:lnTo>
                  <a:cubicBezTo>
                    <a:pt x="381680" y="0"/>
                    <a:pt x="491766" y="110086"/>
                    <a:pt x="491766" y="245883"/>
                  </a:cubicBezTo>
                  <a:lnTo>
                    <a:pt x="491766" y="2588753"/>
                  </a:lnTo>
                  <a:cubicBezTo>
                    <a:pt x="491766" y="2724550"/>
                    <a:pt x="381680" y="2834636"/>
                    <a:pt x="245883" y="2834636"/>
                  </a:cubicBezTo>
                  <a:lnTo>
                    <a:pt x="245883" y="2834636"/>
                  </a:lnTo>
                  <a:cubicBezTo>
                    <a:pt x="110086" y="2834636"/>
                    <a:pt x="0" y="2724550"/>
                    <a:pt x="0" y="2588753"/>
                  </a:cubicBezTo>
                  <a:lnTo>
                    <a:pt x="0" y="245883"/>
                  </a:lnTo>
                  <a:cubicBezTo>
                    <a:pt x="0" y="110086"/>
                    <a:pt x="110086" y="0"/>
                    <a:pt x="245883" y="0"/>
                  </a:cubicBezTo>
                  <a:close/>
                </a:path>
              </a:pathLst>
            </a:custGeom>
            <a:solidFill>
              <a:srgbClr val="91D7F1"/>
            </a:solidFill>
            <a:ln cap="rnd">
              <a:noFill/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491766" cy="28727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-748879" y="1313135"/>
            <a:ext cx="2251784" cy="696006"/>
          </a:xfrm>
          <a:custGeom>
            <a:avLst/>
            <a:gdLst/>
            <a:ahLst/>
            <a:cxnLst/>
            <a:rect r="r" b="b" t="t" l="l"/>
            <a:pathLst>
              <a:path h="696006" w="2251784">
                <a:moveTo>
                  <a:pt x="0" y="0"/>
                </a:moveTo>
                <a:lnTo>
                  <a:pt x="2251785" y="0"/>
                </a:lnTo>
                <a:lnTo>
                  <a:pt x="2251785" y="696006"/>
                </a:lnTo>
                <a:lnTo>
                  <a:pt x="0" y="6960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false" rot="0">
            <a:off x="16667952" y="8562294"/>
            <a:ext cx="2251784" cy="696006"/>
          </a:xfrm>
          <a:custGeom>
            <a:avLst/>
            <a:gdLst/>
            <a:ahLst/>
            <a:cxnLst/>
            <a:rect r="r" b="b" t="t" l="l"/>
            <a:pathLst>
              <a:path h="696006" w="2251784">
                <a:moveTo>
                  <a:pt x="2251785" y="0"/>
                </a:moveTo>
                <a:lnTo>
                  <a:pt x="0" y="0"/>
                </a:lnTo>
                <a:lnTo>
                  <a:pt x="0" y="696006"/>
                </a:lnTo>
                <a:lnTo>
                  <a:pt x="2251785" y="696006"/>
                </a:lnTo>
                <a:lnTo>
                  <a:pt x="225178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0609320" y="2386010"/>
            <a:ext cx="6420412" cy="6176284"/>
            <a:chOff x="0" y="0"/>
            <a:chExt cx="5558908" cy="534753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5558908" cy="5347538"/>
            </a:xfrm>
            <a:custGeom>
              <a:avLst/>
              <a:gdLst/>
              <a:ahLst/>
              <a:cxnLst/>
              <a:rect r="r" b="b" t="t" l="l"/>
              <a:pathLst>
                <a:path h="5347538" w="5558908">
                  <a:moveTo>
                    <a:pt x="33763" y="0"/>
                  </a:moveTo>
                  <a:lnTo>
                    <a:pt x="5525145" y="0"/>
                  </a:lnTo>
                  <a:cubicBezTo>
                    <a:pt x="5534100" y="0"/>
                    <a:pt x="5542688" y="3557"/>
                    <a:pt x="5549019" y="9889"/>
                  </a:cubicBezTo>
                  <a:cubicBezTo>
                    <a:pt x="5555351" y="16221"/>
                    <a:pt x="5558908" y="24809"/>
                    <a:pt x="5558908" y="33763"/>
                  </a:cubicBezTo>
                  <a:lnTo>
                    <a:pt x="5558908" y="5313775"/>
                  </a:lnTo>
                  <a:cubicBezTo>
                    <a:pt x="5558908" y="5322729"/>
                    <a:pt x="5555351" y="5331317"/>
                    <a:pt x="5549019" y="5337649"/>
                  </a:cubicBezTo>
                  <a:cubicBezTo>
                    <a:pt x="5542688" y="5343981"/>
                    <a:pt x="5534100" y="5347538"/>
                    <a:pt x="5525145" y="5347538"/>
                  </a:cubicBezTo>
                  <a:lnTo>
                    <a:pt x="33763" y="5347538"/>
                  </a:lnTo>
                  <a:cubicBezTo>
                    <a:pt x="24809" y="5347538"/>
                    <a:pt x="16221" y="5343981"/>
                    <a:pt x="9889" y="5337649"/>
                  </a:cubicBezTo>
                  <a:cubicBezTo>
                    <a:pt x="3557" y="5331317"/>
                    <a:pt x="0" y="5322729"/>
                    <a:pt x="0" y="5313775"/>
                  </a:cubicBezTo>
                  <a:lnTo>
                    <a:pt x="0" y="33763"/>
                  </a:lnTo>
                  <a:cubicBezTo>
                    <a:pt x="0" y="24809"/>
                    <a:pt x="3557" y="16221"/>
                    <a:pt x="9889" y="9889"/>
                  </a:cubicBezTo>
                  <a:cubicBezTo>
                    <a:pt x="16221" y="3557"/>
                    <a:pt x="24809" y="0"/>
                    <a:pt x="33763" y="0"/>
                  </a:cubicBezTo>
                  <a:close/>
                </a:path>
              </a:pathLst>
            </a:custGeom>
            <a:solidFill>
              <a:srgbClr val="5A90B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5558908" cy="53856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11012862" y="2618752"/>
            <a:ext cx="5655090" cy="5733281"/>
          </a:xfrm>
          <a:custGeom>
            <a:avLst/>
            <a:gdLst/>
            <a:ahLst/>
            <a:cxnLst/>
            <a:rect r="r" b="b" t="t" l="l"/>
            <a:pathLst>
              <a:path h="5733281" w="5655090">
                <a:moveTo>
                  <a:pt x="0" y="0"/>
                </a:moveTo>
                <a:lnTo>
                  <a:pt x="5655090" y="0"/>
                </a:lnTo>
                <a:lnTo>
                  <a:pt x="5655090" y="5733282"/>
                </a:lnTo>
                <a:lnTo>
                  <a:pt x="0" y="57332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666" r="0" b="-666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1451679" y="3060773"/>
            <a:ext cx="7692321" cy="3784722"/>
            <a:chOff x="0" y="0"/>
            <a:chExt cx="3197901" cy="1573409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197902" cy="1573409"/>
            </a:xfrm>
            <a:custGeom>
              <a:avLst/>
              <a:gdLst/>
              <a:ahLst/>
              <a:cxnLst/>
              <a:rect r="r" b="b" t="t" l="l"/>
              <a:pathLst>
                <a:path h="1573409" w="3197902">
                  <a:moveTo>
                    <a:pt x="55355" y="0"/>
                  </a:moveTo>
                  <a:lnTo>
                    <a:pt x="3142547" y="0"/>
                  </a:lnTo>
                  <a:cubicBezTo>
                    <a:pt x="3173118" y="0"/>
                    <a:pt x="3197902" y="24783"/>
                    <a:pt x="3197902" y="55355"/>
                  </a:cubicBezTo>
                  <a:lnTo>
                    <a:pt x="3197902" y="1518054"/>
                  </a:lnTo>
                  <a:cubicBezTo>
                    <a:pt x="3197902" y="1548626"/>
                    <a:pt x="3173118" y="1573409"/>
                    <a:pt x="3142547" y="1573409"/>
                  </a:cubicBezTo>
                  <a:lnTo>
                    <a:pt x="55355" y="1573409"/>
                  </a:lnTo>
                  <a:cubicBezTo>
                    <a:pt x="24783" y="1573409"/>
                    <a:pt x="0" y="1548626"/>
                    <a:pt x="0" y="1518054"/>
                  </a:cubicBezTo>
                  <a:lnTo>
                    <a:pt x="0" y="55355"/>
                  </a:lnTo>
                  <a:cubicBezTo>
                    <a:pt x="0" y="24783"/>
                    <a:pt x="24783" y="0"/>
                    <a:pt x="55355" y="0"/>
                  </a:cubicBezTo>
                  <a:close/>
                </a:path>
              </a:pathLst>
            </a:custGeom>
            <a:solidFill>
              <a:srgbClr val="5A90BF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3197901" cy="16115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1991700" y="3426181"/>
            <a:ext cx="6612279" cy="3162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280"/>
              </a:lnSpc>
            </a:pPr>
            <a:r>
              <a:rPr lang="en-US" sz="1900" b="tru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Model dievaluasi menggunakan data uji dengan beberapa metrik:</a:t>
            </a:r>
          </a:p>
          <a:p>
            <a:pPr algn="just">
              <a:lnSpc>
                <a:spcPts val="2280"/>
              </a:lnSpc>
            </a:pPr>
          </a:p>
          <a:p>
            <a:pPr algn="just" marL="410337" indent="-205169" lvl="1">
              <a:lnSpc>
                <a:spcPts val="2280"/>
              </a:lnSpc>
              <a:buFont typeface="Arial"/>
              <a:buChar char="•"/>
            </a:pPr>
            <a:r>
              <a:rPr lang="en-US" b="true" sz="19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R² Score : 0.7254 </a:t>
            </a:r>
          </a:p>
          <a:p>
            <a:pPr algn="just" marL="410337" indent="-205169" lvl="1">
              <a:lnSpc>
                <a:spcPts val="2280"/>
              </a:lnSpc>
              <a:buFont typeface="Arial"/>
              <a:buChar char="•"/>
            </a:pPr>
            <a:r>
              <a:rPr lang="en-US" b="true" sz="19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MAE : 1.2648</a:t>
            </a:r>
          </a:p>
          <a:p>
            <a:pPr algn="just" marL="410337" indent="-205169" lvl="1">
              <a:lnSpc>
                <a:spcPts val="2280"/>
              </a:lnSpc>
              <a:buFont typeface="Arial"/>
              <a:buChar char="•"/>
            </a:pPr>
            <a:r>
              <a:rPr lang="en-US" b="true" sz="19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MSE : 3.3022</a:t>
            </a:r>
          </a:p>
          <a:p>
            <a:pPr algn="just" marL="410337" indent="-205169" lvl="1">
              <a:lnSpc>
                <a:spcPts val="2280"/>
              </a:lnSpc>
              <a:buFont typeface="Arial"/>
              <a:buChar char="•"/>
            </a:pPr>
            <a:r>
              <a:rPr lang="en-US" b="true" sz="19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RMSE : 1.8172</a:t>
            </a:r>
          </a:p>
          <a:p>
            <a:pPr algn="just">
              <a:lnSpc>
                <a:spcPts val="2280"/>
              </a:lnSpc>
            </a:pPr>
          </a:p>
          <a:p>
            <a:pPr algn="just">
              <a:lnSpc>
                <a:spcPts val="2280"/>
              </a:lnSpc>
            </a:pPr>
            <a:r>
              <a:rPr lang="en-US" sz="1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Hasil R-squared menunjukkan bahwa model memiliki performa yang cukup baik dalam memprediksi harga.</a:t>
            </a:r>
          </a:p>
          <a:p>
            <a:pPr algn="just">
              <a:lnSpc>
                <a:spcPts val="2280"/>
              </a:lnSpc>
            </a:pPr>
          </a:p>
        </p:txBody>
      </p:sp>
      <p:grpSp>
        <p:nvGrpSpPr>
          <p:cNvPr name="Group 26" id="26"/>
          <p:cNvGrpSpPr/>
          <p:nvPr/>
        </p:nvGrpSpPr>
        <p:grpSpPr>
          <a:xfrm rot="0">
            <a:off x="14723722" y="201595"/>
            <a:ext cx="3411525" cy="823510"/>
            <a:chOff x="0" y="0"/>
            <a:chExt cx="4548700" cy="1098014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154834" cy="1098014"/>
            </a:xfrm>
            <a:custGeom>
              <a:avLst/>
              <a:gdLst/>
              <a:ahLst/>
              <a:cxnLst/>
              <a:rect r="r" b="b" t="t" l="l"/>
              <a:pathLst>
                <a:path h="1098014" w="1154834">
                  <a:moveTo>
                    <a:pt x="0" y="0"/>
                  </a:moveTo>
                  <a:lnTo>
                    <a:pt x="1154834" y="0"/>
                  </a:lnTo>
                  <a:lnTo>
                    <a:pt x="1154834" y="1098014"/>
                  </a:lnTo>
                  <a:lnTo>
                    <a:pt x="0" y="10980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2587" r="0" b="-2587"/>
              </a:stretch>
            </a:blipFill>
          </p:spPr>
        </p:sp>
        <p:sp>
          <p:nvSpPr>
            <p:cNvPr name="TextBox 28" id="28"/>
            <p:cNvSpPr txBox="true"/>
            <p:nvPr/>
          </p:nvSpPr>
          <p:spPr>
            <a:xfrm rot="0">
              <a:off x="1154834" y="163180"/>
              <a:ext cx="3393866" cy="746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22"/>
                </a:lnSpc>
              </a:pPr>
              <a:r>
                <a:rPr lang="en-US" b="true" sz="1851" spc="92">
                  <a:solidFill>
                    <a:srgbClr val="00000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FAKULTAS ILMU KOMPUTER - UNSIKA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785752" y="569790"/>
            <a:ext cx="9996978" cy="793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4"/>
              </a:lnSpc>
            </a:pPr>
            <a:r>
              <a:rPr lang="en-US" b="true" sz="4437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PENERAPAN MODEL PADA DATA BARU</a:t>
            </a:r>
          </a:p>
        </p:txBody>
      </p:sp>
      <p:grpSp>
        <p:nvGrpSpPr>
          <p:cNvPr name="Group 4" id="4"/>
          <p:cNvGrpSpPr/>
          <p:nvPr/>
        </p:nvGrpSpPr>
        <p:grpSpPr>
          <a:xfrm rot="-1048101">
            <a:off x="-3801344" y="2649260"/>
            <a:ext cx="4278385" cy="10762758"/>
            <a:chOff x="0" y="0"/>
            <a:chExt cx="1126817" cy="283463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26817" cy="2834636"/>
            </a:xfrm>
            <a:custGeom>
              <a:avLst/>
              <a:gdLst/>
              <a:ahLst/>
              <a:cxnLst/>
              <a:rect r="r" b="b" t="t" l="l"/>
              <a:pathLst>
                <a:path h="2834636" w="1126817">
                  <a:moveTo>
                    <a:pt x="0" y="0"/>
                  </a:moveTo>
                  <a:lnTo>
                    <a:pt x="1126817" y="0"/>
                  </a:lnTo>
                  <a:lnTo>
                    <a:pt x="1126817" y="2834636"/>
                  </a:lnTo>
                  <a:lnTo>
                    <a:pt x="0" y="2834636"/>
                  </a:lnTo>
                  <a:close/>
                </a:path>
              </a:pathLst>
            </a:custGeom>
            <a:solidFill>
              <a:srgbClr val="5A90B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126817" cy="28727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-1048101">
            <a:off x="17582300" y="-5381379"/>
            <a:ext cx="4278385" cy="10762758"/>
            <a:chOff x="0" y="0"/>
            <a:chExt cx="1126817" cy="283463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126817" cy="2834636"/>
            </a:xfrm>
            <a:custGeom>
              <a:avLst/>
              <a:gdLst/>
              <a:ahLst/>
              <a:cxnLst/>
              <a:rect r="r" b="b" t="t" l="l"/>
              <a:pathLst>
                <a:path h="2834636" w="1126817">
                  <a:moveTo>
                    <a:pt x="0" y="0"/>
                  </a:moveTo>
                  <a:lnTo>
                    <a:pt x="1126817" y="0"/>
                  </a:lnTo>
                  <a:lnTo>
                    <a:pt x="1126817" y="2834636"/>
                  </a:lnTo>
                  <a:lnTo>
                    <a:pt x="0" y="2834636"/>
                  </a:lnTo>
                  <a:close/>
                </a:path>
              </a:pathLst>
            </a:custGeom>
            <a:solidFill>
              <a:srgbClr val="5A90B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126817" cy="28727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-260340" y="9818566"/>
            <a:ext cx="19154589" cy="1210681"/>
            <a:chOff x="0" y="0"/>
            <a:chExt cx="5044830" cy="31886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044830" cy="318862"/>
            </a:xfrm>
            <a:custGeom>
              <a:avLst/>
              <a:gdLst/>
              <a:ahLst/>
              <a:cxnLst/>
              <a:rect r="r" b="b" t="t" l="l"/>
              <a:pathLst>
                <a:path h="318862" w="5044830">
                  <a:moveTo>
                    <a:pt x="0" y="0"/>
                  </a:moveTo>
                  <a:lnTo>
                    <a:pt x="5044830" y="0"/>
                  </a:lnTo>
                  <a:lnTo>
                    <a:pt x="5044830" y="318862"/>
                  </a:lnTo>
                  <a:lnTo>
                    <a:pt x="0" y="318862"/>
                  </a:lnTo>
                  <a:close/>
                </a:path>
              </a:pathLst>
            </a:custGeom>
            <a:solidFill>
              <a:srgbClr val="5A90B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5044830" cy="3569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-1048101">
            <a:off x="19144551" y="5818357"/>
            <a:ext cx="1867173" cy="10762758"/>
            <a:chOff x="0" y="0"/>
            <a:chExt cx="491766" cy="283463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91766" cy="2834636"/>
            </a:xfrm>
            <a:custGeom>
              <a:avLst/>
              <a:gdLst/>
              <a:ahLst/>
              <a:cxnLst/>
              <a:rect r="r" b="b" t="t" l="l"/>
              <a:pathLst>
                <a:path h="2834636" w="491766">
                  <a:moveTo>
                    <a:pt x="245883" y="0"/>
                  </a:moveTo>
                  <a:lnTo>
                    <a:pt x="245883" y="0"/>
                  </a:lnTo>
                  <a:cubicBezTo>
                    <a:pt x="381680" y="0"/>
                    <a:pt x="491766" y="110086"/>
                    <a:pt x="491766" y="245883"/>
                  </a:cubicBezTo>
                  <a:lnTo>
                    <a:pt x="491766" y="2588753"/>
                  </a:lnTo>
                  <a:cubicBezTo>
                    <a:pt x="491766" y="2724550"/>
                    <a:pt x="381680" y="2834636"/>
                    <a:pt x="245883" y="2834636"/>
                  </a:cubicBezTo>
                  <a:lnTo>
                    <a:pt x="245883" y="2834636"/>
                  </a:lnTo>
                  <a:cubicBezTo>
                    <a:pt x="110086" y="2834636"/>
                    <a:pt x="0" y="2724550"/>
                    <a:pt x="0" y="2588753"/>
                  </a:cubicBezTo>
                  <a:lnTo>
                    <a:pt x="0" y="245883"/>
                  </a:lnTo>
                  <a:cubicBezTo>
                    <a:pt x="0" y="110086"/>
                    <a:pt x="110086" y="0"/>
                    <a:pt x="245883" y="0"/>
                  </a:cubicBezTo>
                  <a:close/>
                </a:path>
              </a:pathLst>
            </a:custGeom>
            <a:solidFill>
              <a:srgbClr val="91D7F1"/>
            </a:solidFill>
            <a:ln cap="rnd">
              <a:noFill/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491766" cy="28727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-748879" y="1313135"/>
            <a:ext cx="2251784" cy="696006"/>
          </a:xfrm>
          <a:custGeom>
            <a:avLst/>
            <a:gdLst/>
            <a:ahLst/>
            <a:cxnLst/>
            <a:rect r="r" b="b" t="t" l="l"/>
            <a:pathLst>
              <a:path h="696006" w="2251784">
                <a:moveTo>
                  <a:pt x="0" y="0"/>
                </a:moveTo>
                <a:lnTo>
                  <a:pt x="2251785" y="0"/>
                </a:lnTo>
                <a:lnTo>
                  <a:pt x="2251785" y="696006"/>
                </a:lnTo>
                <a:lnTo>
                  <a:pt x="0" y="6960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false" rot="0">
            <a:off x="16667952" y="8562294"/>
            <a:ext cx="2251784" cy="696006"/>
          </a:xfrm>
          <a:custGeom>
            <a:avLst/>
            <a:gdLst/>
            <a:ahLst/>
            <a:cxnLst/>
            <a:rect r="r" b="b" t="t" l="l"/>
            <a:pathLst>
              <a:path h="696006" w="2251784">
                <a:moveTo>
                  <a:pt x="2251785" y="0"/>
                </a:moveTo>
                <a:lnTo>
                  <a:pt x="0" y="0"/>
                </a:lnTo>
                <a:lnTo>
                  <a:pt x="0" y="696006"/>
                </a:lnTo>
                <a:lnTo>
                  <a:pt x="2251785" y="696006"/>
                </a:lnTo>
                <a:lnTo>
                  <a:pt x="225178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377013" y="3099650"/>
            <a:ext cx="11301259" cy="3814175"/>
          </a:xfrm>
          <a:custGeom>
            <a:avLst/>
            <a:gdLst/>
            <a:ahLst/>
            <a:cxnLst/>
            <a:rect r="r" b="b" t="t" l="l"/>
            <a:pathLst>
              <a:path h="3814175" w="11301259">
                <a:moveTo>
                  <a:pt x="0" y="0"/>
                </a:moveTo>
                <a:lnTo>
                  <a:pt x="11301259" y="0"/>
                </a:lnTo>
                <a:lnTo>
                  <a:pt x="11301259" y="3814175"/>
                </a:lnTo>
                <a:lnTo>
                  <a:pt x="0" y="381417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4472081" y="1494791"/>
            <a:ext cx="8624321" cy="676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3"/>
              </a:lnSpc>
            </a:pPr>
            <a:r>
              <a:rPr lang="en-US" sz="2169" b="tru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Menguji kemampuan m</a:t>
            </a:r>
            <a:r>
              <a:rPr lang="en-US" sz="2169" b="tru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odel untuk melakukan prediksi pada data file test_data.csv yang belum pernah dilihat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311484" y="3071075"/>
            <a:ext cx="5482360" cy="3590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03"/>
              </a:lnSpc>
            </a:pPr>
            <a:r>
              <a:rPr lang="en-US" sz="2169" b="tru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Hasilnya, model berhasil m</a:t>
            </a:r>
            <a:r>
              <a:rPr lang="en-US" sz="2169" b="tru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enghasilkan kolom Predicted_Price yang berisi estimasi harga untuk setiap mobil.</a:t>
            </a:r>
          </a:p>
          <a:p>
            <a:pPr algn="l">
              <a:lnSpc>
                <a:spcPts val="2603"/>
              </a:lnSpc>
            </a:pPr>
          </a:p>
          <a:p>
            <a:pPr algn="l">
              <a:lnSpc>
                <a:spcPts val="2603"/>
              </a:lnSpc>
            </a:pPr>
            <a:r>
              <a:rPr lang="en-US" sz="2169" b="tru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namun, terdapat hasil prediksi harga negatif (-1.71) pada salah satu data, yang menunjukkan adanya limitasi dari model Regresi Linear untuk kombinasi fitur tertentu (misalnya, kilometer yang sangat tinggi).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14723722" y="201595"/>
            <a:ext cx="3411525" cy="823510"/>
            <a:chOff x="0" y="0"/>
            <a:chExt cx="4548700" cy="1098014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154834" cy="1098014"/>
            </a:xfrm>
            <a:custGeom>
              <a:avLst/>
              <a:gdLst/>
              <a:ahLst/>
              <a:cxnLst/>
              <a:rect r="r" b="b" t="t" l="l"/>
              <a:pathLst>
                <a:path h="1098014" w="1154834">
                  <a:moveTo>
                    <a:pt x="0" y="0"/>
                  </a:moveTo>
                  <a:lnTo>
                    <a:pt x="1154834" y="0"/>
                  </a:lnTo>
                  <a:lnTo>
                    <a:pt x="1154834" y="1098014"/>
                  </a:lnTo>
                  <a:lnTo>
                    <a:pt x="0" y="10980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2587" r="0" b="-2587"/>
              </a:stretch>
            </a:blipFill>
          </p:spPr>
        </p:sp>
        <p:sp>
          <p:nvSpPr>
            <p:cNvPr name="TextBox 23" id="23"/>
            <p:cNvSpPr txBox="true"/>
            <p:nvPr/>
          </p:nvSpPr>
          <p:spPr>
            <a:xfrm rot="0">
              <a:off x="1154834" y="163180"/>
              <a:ext cx="3393866" cy="746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22"/>
                </a:lnSpc>
              </a:pPr>
              <a:r>
                <a:rPr lang="en-US" b="true" sz="1851" spc="92">
                  <a:solidFill>
                    <a:srgbClr val="00000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FAKULTAS ILMU KOMPUTER - UNSIKA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1048101">
            <a:off x="-3801344" y="2649260"/>
            <a:ext cx="4278385" cy="10762758"/>
            <a:chOff x="0" y="0"/>
            <a:chExt cx="1126817" cy="283463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26817" cy="2834636"/>
            </a:xfrm>
            <a:custGeom>
              <a:avLst/>
              <a:gdLst/>
              <a:ahLst/>
              <a:cxnLst/>
              <a:rect r="r" b="b" t="t" l="l"/>
              <a:pathLst>
                <a:path h="2834636" w="1126817">
                  <a:moveTo>
                    <a:pt x="0" y="0"/>
                  </a:moveTo>
                  <a:lnTo>
                    <a:pt x="1126817" y="0"/>
                  </a:lnTo>
                  <a:lnTo>
                    <a:pt x="1126817" y="2834636"/>
                  </a:lnTo>
                  <a:lnTo>
                    <a:pt x="0" y="2834636"/>
                  </a:lnTo>
                  <a:close/>
                </a:path>
              </a:pathLst>
            </a:custGeom>
            <a:solidFill>
              <a:srgbClr val="5A90B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126817" cy="28727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1048101">
            <a:off x="16788938" y="-4708531"/>
            <a:ext cx="4278385" cy="10762758"/>
            <a:chOff x="0" y="0"/>
            <a:chExt cx="1126817" cy="283463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26817" cy="2834636"/>
            </a:xfrm>
            <a:custGeom>
              <a:avLst/>
              <a:gdLst/>
              <a:ahLst/>
              <a:cxnLst/>
              <a:rect r="r" b="b" t="t" l="l"/>
              <a:pathLst>
                <a:path h="2834636" w="1126817">
                  <a:moveTo>
                    <a:pt x="0" y="0"/>
                  </a:moveTo>
                  <a:lnTo>
                    <a:pt x="1126817" y="0"/>
                  </a:lnTo>
                  <a:lnTo>
                    <a:pt x="1126817" y="2834636"/>
                  </a:lnTo>
                  <a:lnTo>
                    <a:pt x="0" y="2834636"/>
                  </a:lnTo>
                  <a:close/>
                </a:path>
              </a:pathLst>
            </a:custGeom>
            <a:solidFill>
              <a:srgbClr val="5A90B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126817" cy="28727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-1048101">
            <a:off x="18924572" y="4905621"/>
            <a:ext cx="1867173" cy="10762758"/>
            <a:chOff x="0" y="0"/>
            <a:chExt cx="491766" cy="283463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91766" cy="2834636"/>
            </a:xfrm>
            <a:custGeom>
              <a:avLst/>
              <a:gdLst/>
              <a:ahLst/>
              <a:cxnLst/>
              <a:rect r="r" b="b" t="t" l="l"/>
              <a:pathLst>
                <a:path h="2834636" w="491766">
                  <a:moveTo>
                    <a:pt x="245883" y="0"/>
                  </a:moveTo>
                  <a:lnTo>
                    <a:pt x="245883" y="0"/>
                  </a:lnTo>
                  <a:cubicBezTo>
                    <a:pt x="381680" y="0"/>
                    <a:pt x="491766" y="110086"/>
                    <a:pt x="491766" y="245883"/>
                  </a:cubicBezTo>
                  <a:lnTo>
                    <a:pt x="491766" y="2588753"/>
                  </a:lnTo>
                  <a:cubicBezTo>
                    <a:pt x="491766" y="2724550"/>
                    <a:pt x="381680" y="2834636"/>
                    <a:pt x="245883" y="2834636"/>
                  </a:cubicBezTo>
                  <a:lnTo>
                    <a:pt x="245883" y="2834636"/>
                  </a:lnTo>
                  <a:cubicBezTo>
                    <a:pt x="110086" y="2834636"/>
                    <a:pt x="0" y="2724550"/>
                    <a:pt x="0" y="2588753"/>
                  </a:cubicBezTo>
                  <a:lnTo>
                    <a:pt x="0" y="245883"/>
                  </a:lnTo>
                  <a:cubicBezTo>
                    <a:pt x="0" y="110086"/>
                    <a:pt x="110086" y="0"/>
                    <a:pt x="245883" y="0"/>
                  </a:cubicBezTo>
                  <a:close/>
                </a:path>
              </a:pathLst>
            </a:custGeom>
            <a:solidFill>
              <a:srgbClr val="91D7F1"/>
            </a:solidFill>
            <a:ln cap="rnd">
              <a:noFill/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491766" cy="28727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-1048101">
            <a:off x="15862995" y="-2056816"/>
            <a:ext cx="712000" cy="7196626"/>
            <a:chOff x="0" y="0"/>
            <a:chExt cx="187523" cy="189540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7523" cy="1895408"/>
            </a:xfrm>
            <a:custGeom>
              <a:avLst/>
              <a:gdLst/>
              <a:ahLst/>
              <a:cxnLst/>
              <a:rect r="r" b="b" t="t" l="l"/>
              <a:pathLst>
                <a:path h="1895408" w="187523">
                  <a:moveTo>
                    <a:pt x="93761" y="0"/>
                  </a:moveTo>
                  <a:lnTo>
                    <a:pt x="93761" y="0"/>
                  </a:lnTo>
                  <a:cubicBezTo>
                    <a:pt x="145544" y="0"/>
                    <a:pt x="187523" y="41978"/>
                    <a:pt x="187523" y="93761"/>
                  </a:cubicBezTo>
                  <a:lnTo>
                    <a:pt x="187523" y="1801646"/>
                  </a:lnTo>
                  <a:cubicBezTo>
                    <a:pt x="187523" y="1853429"/>
                    <a:pt x="145544" y="1895408"/>
                    <a:pt x="93761" y="1895408"/>
                  </a:cubicBezTo>
                  <a:lnTo>
                    <a:pt x="93761" y="1895408"/>
                  </a:lnTo>
                  <a:cubicBezTo>
                    <a:pt x="41978" y="1895408"/>
                    <a:pt x="0" y="1853429"/>
                    <a:pt x="0" y="1801646"/>
                  </a:cubicBezTo>
                  <a:lnTo>
                    <a:pt x="0" y="93761"/>
                  </a:lnTo>
                  <a:cubicBezTo>
                    <a:pt x="0" y="41978"/>
                    <a:pt x="41978" y="0"/>
                    <a:pt x="93761" y="0"/>
                  </a:cubicBezTo>
                  <a:close/>
                </a:path>
              </a:pathLst>
            </a:custGeom>
            <a:solidFill>
              <a:srgbClr val="91D7F1"/>
            </a:solidFill>
            <a:ln cap="rnd">
              <a:noFill/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87523" cy="19335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028700" y="4537933"/>
            <a:ext cx="4097067" cy="2634117"/>
            <a:chOff x="0" y="0"/>
            <a:chExt cx="1079063" cy="69375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79063" cy="693759"/>
            </a:xfrm>
            <a:custGeom>
              <a:avLst/>
              <a:gdLst/>
              <a:ahLst/>
              <a:cxnLst/>
              <a:rect r="r" b="b" t="t" l="l"/>
              <a:pathLst>
                <a:path h="693759" w="1079063">
                  <a:moveTo>
                    <a:pt x="188962" y="0"/>
                  </a:moveTo>
                  <a:lnTo>
                    <a:pt x="890100" y="0"/>
                  </a:lnTo>
                  <a:cubicBezTo>
                    <a:pt x="940216" y="0"/>
                    <a:pt x="988280" y="19908"/>
                    <a:pt x="1023717" y="55346"/>
                  </a:cubicBezTo>
                  <a:cubicBezTo>
                    <a:pt x="1059154" y="90783"/>
                    <a:pt x="1079063" y="138847"/>
                    <a:pt x="1079063" y="188962"/>
                  </a:cubicBezTo>
                  <a:lnTo>
                    <a:pt x="1079063" y="504797"/>
                  </a:lnTo>
                  <a:cubicBezTo>
                    <a:pt x="1079063" y="609158"/>
                    <a:pt x="994461" y="693759"/>
                    <a:pt x="890100" y="693759"/>
                  </a:cubicBezTo>
                  <a:lnTo>
                    <a:pt x="188962" y="693759"/>
                  </a:lnTo>
                  <a:cubicBezTo>
                    <a:pt x="138847" y="693759"/>
                    <a:pt x="90783" y="673851"/>
                    <a:pt x="55346" y="638413"/>
                  </a:cubicBezTo>
                  <a:cubicBezTo>
                    <a:pt x="19908" y="602976"/>
                    <a:pt x="0" y="554913"/>
                    <a:pt x="0" y="504797"/>
                  </a:cubicBezTo>
                  <a:lnTo>
                    <a:pt x="0" y="188962"/>
                  </a:lnTo>
                  <a:cubicBezTo>
                    <a:pt x="0" y="138847"/>
                    <a:pt x="19908" y="90783"/>
                    <a:pt x="55346" y="55346"/>
                  </a:cubicBezTo>
                  <a:cubicBezTo>
                    <a:pt x="90783" y="19908"/>
                    <a:pt x="138847" y="0"/>
                    <a:pt x="188962" y="0"/>
                  </a:cubicBezTo>
                  <a:close/>
                </a:path>
              </a:pathLst>
            </a:custGeom>
            <a:solidFill>
              <a:srgbClr val="5A90B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079063" cy="7318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2441882" y="3541198"/>
            <a:ext cx="793444" cy="793444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1D7F1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1770000" y="4537933"/>
            <a:ext cx="4097067" cy="2597452"/>
            <a:chOff x="0" y="0"/>
            <a:chExt cx="1079063" cy="684102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079063" cy="684102"/>
            </a:xfrm>
            <a:custGeom>
              <a:avLst/>
              <a:gdLst/>
              <a:ahLst/>
              <a:cxnLst/>
              <a:rect r="r" b="b" t="t" l="l"/>
              <a:pathLst>
                <a:path h="684102" w="1079063">
                  <a:moveTo>
                    <a:pt x="188962" y="0"/>
                  </a:moveTo>
                  <a:lnTo>
                    <a:pt x="890100" y="0"/>
                  </a:lnTo>
                  <a:cubicBezTo>
                    <a:pt x="940216" y="0"/>
                    <a:pt x="988280" y="19908"/>
                    <a:pt x="1023717" y="55346"/>
                  </a:cubicBezTo>
                  <a:cubicBezTo>
                    <a:pt x="1059154" y="90783"/>
                    <a:pt x="1079063" y="138847"/>
                    <a:pt x="1079063" y="188962"/>
                  </a:cubicBezTo>
                  <a:lnTo>
                    <a:pt x="1079063" y="495140"/>
                  </a:lnTo>
                  <a:cubicBezTo>
                    <a:pt x="1079063" y="545256"/>
                    <a:pt x="1059154" y="593319"/>
                    <a:pt x="1023717" y="628757"/>
                  </a:cubicBezTo>
                  <a:cubicBezTo>
                    <a:pt x="988280" y="664194"/>
                    <a:pt x="940216" y="684102"/>
                    <a:pt x="890100" y="684102"/>
                  </a:cubicBezTo>
                  <a:lnTo>
                    <a:pt x="188962" y="684102"/>
                  </a:lnTo>
                  <a:cubicBezTo>
                    <a:pt x="138847" y="684102"/>
                    <a:pt x="90783" y="664194"/>
                    <a:pt x="55346" y="628757"/>
                  </a:cubicBezTo>
                  <a:cubicBezTo>
                    <a:pt x="19908" y="593319"/>
                    <a:pt x="0" y="545256"/>
                    <a:pt x="0" y="495140"/>
                  </a:cubicBezTo>
                  <a:lnTo>
                    <a:pt x="0" y="188962"/>
                  </a:lnTo>
                  <a:cubicBezTo>
                    <a:pt x="0" y="138847"/>
                    <a:pt x="19908" y="90783"/>
                    <a:pt x="55346" y="55346"/>
                  </a:cubicBezTo>
                  <a:cubicBezTo>
                    <a:pt x="90783" y="19908"/>
                    <a:pt x="138847" y="0"/>
                    <a:pt x="188962" y="0"/>
                  </a:cubicBezTo>
                  <a:close/>
                </a:path>
              </a:pathLst>
            </a:custGeom>
            <a:solidFill>
              <a:srgbClr val="5A90BF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1079063" cy="7222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3421812" y="3550723"/>
            <a:ext cx="793444" cy="793444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1D7F1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6308443" y="1046302"/>
            <a:ext cx="4231699" cy="885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54"/>
              </a:lnSpc>
            </a:pPr>
            <a:r>
              <a:rPr lang="en-US" sz="5140" b="true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KESIMPULAN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560468" y="3647408"/>
            <a:ext cx="556270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349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1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173605" y="4932638"/>
            <a:ext cx="3807258" cy="1816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43"/>
              </a:lnSpc>
            </a:pPr>
            <a:r>
              <a:rPr lang="en-US" sz="2369" b="tru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Model Linear Regression berhasil dibuat untuk memprediksi harga mobil bekas dengan R-squared 72.5%.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3540398" y="3656933"/>
            <a:ext cx="556270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349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3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2122071" y="4644347"/>
            <a:ext cx="3564190" cy="2173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43"/>
              </a:lnSpc>
            </a:pPr>
            <a:r>
              <a:rPr lang="en-US" sz="2369" b="tru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Tahapan Data Cleaning, terutama penanganan outlier, sangat penting untuk meningkatkan kualitas prediksi model.</a:t>
            </a:r>
          </a:p>
        </p:txBody>
      </p:sp>
      <p:grpSp>
        <p:nvGrpSpPr>
          <p:cNvPr name="Group 32" id="32"/>
          <p:cNvGrpSpPr/>
          <p:nvPr/>
        </p:nvGrpSpPr>
        <p:grpSpPr>
          <a:xfrm rot="0">
            <a:off x="6308443" y="4501268"/>
            <a:ext cx="4097067" cy="2634117"/>
            <a:chOff x="0" y="0"/>
            <a:chExt cx="1079063" cy="693759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079063" cy="693759"/>
            </a:xfrm>
            <a:custGeom>
              <a:avLst/>
              <a:gdLst/>
              <a:ahLst/>
              <a:cxnLst/>
              <a:rect r="r" b="b" t="t" l="l"/>
              <a:pathLst>
                <a:path h="693759" w="1079063">
                  <a:moveTo>
                    <a:pt x="188962" y="0"/>
                  </a:moveTo>
                  <a:lnTo>
                    <a:pt x="890100" y="0"/>
                  </a:lnTo>
                  <a:cubicBezTo>
                    <a:pt x="940216" y="0"/>
                    <a:pt x="988280" y="19908"/>
                    <a:pt x="1023717" y="55346"/>
                  </a:cubicBezTo>
                  <a:cubicBezTo>
                    <a:pt x="1059154" y="90783"/>
                    <a:pt x="1079063" y="138847"/>
                    <a:pt x="1079063" y="188962"/>
                  </a:cubicBezTo>
                  <a:lnTo>
                    <a:pt x="1079063" y="504797"/>
                  </a:lnTo>
                  <a:cubicBezTo>
                    <a:pt x="1079063" y="609158"/>
                    <a:pt x="994461" y="693759"/>
                    <a:pt x="890100" y="693759"/>
                  </a:cubicBezTo>
                  <a:lnTo>
                    <a:pt x="188962" y="693759"/>
                  </a:lnTo>
                  <a:cubicBezTo>
                    <a:pt x="138847" y="693759"/>
                    <a:pt x="90783" y="673851"/>
                    <a:pt x="55346" y="638413"/>
                  </a:cubicBezTo>
                  <a:cubicBezTo>
                    <a:pt x="19908" y="602976"/>
                    <a:pt x="0" y="554913"/>
                    <a:pt x="0" y="504797"/>
                  </a:cubicBezTo>
                  <a:lnTo>
                    <a:pt x="0" y="188962"/>
                  </a:lnTo>
                  <a:cubicBezTo>
                    <a:pt x="0" y="138847"/>
                    <a:pt x="19908" y="90783"/>
                    <a:pt x="55346" y="55346"/>
                  </a:cubicBezTo>
                  <a:cubicBezTo>
                    <a:pt x="90783" y="19908"/>
                    <a:pt x="138847" y="0"/>
                    <a:pt x="188962" y="0"/>
                  </a:cubicBezTo>
                  <a:close/>
                </a:path>
              </a:pathLst>
            </a:custGeom>
            <a:solidFill>
              <a:srgbClr val="5A90BF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1079063" cy="7318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7931847" y="3415939"/>
            <a:ext cx="793444" cy="793444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1D7F1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8" id="38"/>
          <p:cNvSpPr txBox="true"/>
          <p:nvPr/>
        </p:nvSpPr>
        <p:spPr>
          <a:xfrm rot="0">
            <a:off x="8050433" y="3522148"/>
            <a:ext cx="556270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349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2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6462873" y="5180614"/>
            <a:ext cx="3807258" cy="1101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43"/>
              </a:lnSpc>
            </a:pPr>
            <a:r>
              <a:rPr lang="en-US" sz="2369" b="tru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Fitur Tahun Pembuatan menjadi prediktor harga yang paling signifikan.</a:t>
            </a:r>
          </a:p>
        </p:txBody>
      </p:sp>
      <p:sp>
        <p:nvSpPr>
          <p:cNvPr name="Freeform 40" id="40"/>
          <p:cNvSpPr/>
          <p:nvPr/>
        </p:nvSpPr>
        <p:spPr>
          <a:xfrm flipH="false" flipV="false" rot="0">
            <a:off x="1028700" y="1962550"/>
            <a:ext cx="2468940" cy="763127"/>
          </a:xfrm>
          <a:custGeom>
            <a:avLst/>
            <a:gdLst/>
            <a:ahLst/>
            <a:cxnLst/>
            <a:rect r="r" b="b" t="t" l="l"/>
            <a:pathLst>
              <a:path h="763127" w="2468940">
                <a:moveTo>
                  <a:pt x="0" y="0"/>
                </a:moveTo>
                <a:lnTo>
                  <a:pt x="2468940" y="0"/>
                </a:lnTo>
                <a:lnTo>
                  <a:pt x="2468940" y="763127"/>
                </a:lnTo>
                <a:lnTo>
                  <a:pt x="0" y="7631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true" flipV="false" rot="0">
            <a:off x="13398127" y="8637500"/>
            <a:ext cx="2468940" cy="763127"/>
          </a:xfrm>
          <a:custGeom>
            <a:avLst/>
            <a:gdLst/>
            <a:ahLst/>
            <a:cxnLst/>
            <a:rect r="r" b="b" t="t" l="l"/>
            <a:pathLst>
              <a:path h="763127" w="2468940">
                <a:moveTo>
                  <a:pt x="2468940" y="0"/>
                </a:moveTo>
                <a:lnTo>
                  <a:pt x="0" y="0"/>
                </a:lnTo>
                <a:lnTo>
                  <a:pt x="0" y="763127"/>
                </a:lnTo>
                <a:lnTo>
                  <a:pt x="2468940" y="763127"/>
                </a:lnTo>
                <a:lnTo>
                  <a:pt x="246894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2" id="42"/>
          <p:cNvGrpSpPr/>
          <p:nvPr/>
        </p:nvGrpSpPr>
        <p:grpSpPr>
          <a:xfrm rot="0">
            <a:off x="14723722" y="201595"/>
            <a:ext cx="3411525" cy="823510"/>
            <a:chOff x="0" y="0"/>
            <a:chExt cx="4548700" cy="1098014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1154834" cy="1098014"/>
            </a:xfrm>
            <a:custGeom>
              <a:avLst/>
              <a:gdLst/>
              <a:ahLst/>
              <a:cxnLst/>
              <a:rect r="r" b="b" t="t" l="l"/>
              <a:pathLst>
                <a:path h="1098014" w="1154834">
                  <a:moveTo>
                    <a:pt x="0" y="0"/>
                  </a:moveTo>
                  <a:lnTo>
                    <a:pt x="1154834" y="0"/>
                  </a:lnTo>
                  <a:lnTo>
                    <a:pt x="1154834" y="1098014"/>
                  </a:lnTo>
                  <a:lnTo>
                    <a:pt x="0" y="10980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2587" r="0" b="-2587"/>
              </a:stretch>
            </a:blipFill>
          </p:spPr>
        </p:sp>
        <p:sp>
          <p:nvSpPr>
            <p:cNvPr name="TextBox 44" id="44"/>
            <p:cNvSpPr txBox="true"/>
            <p:nvPr/>
          </p:nvSpPr>
          <p:spPr>
            <a:xfrm rot="0">
              <a:off x="1154834" y="163180"/>
              <a:ext cx="3393866" cy="746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22"/>
                </a:lnSpc>
              </a:pPr>
              <a:r>
                <a:rPr lang="en-US" b="true" sz="1851" spc="92">
                  <a:solidFill>
                    <a:srgbClr val="00000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FAKULTAS ILMU KOMPUTER - UNSIKA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DAG0-xLXXMg</dc:identifier>
  <dcterms:modified xsi:type="dcterms:W3CDTF">2011-08-01T06:04:30Z</dcterms:modified>
  <cp:revision>1</cp:revision>
  <dc:title>PPT UTS Praktikum Data Mining_Adhwa Pranaja Widyadana</dc:title>
</cp:coreProperties>
</file>