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9754-0541-338E-A1C3-AE22A9E2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F36C5-73A0-1895-8876-CEAAFC910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9A2E-F0B3-7601-7D6E-274AE0F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EBA5-062A-5EE0-1A28-129EDFAC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E635-151B-4B5A-57FF-9661D322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3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FB19-F0EC-0116-F91B-928A8917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52A6F-6E2E-86F3-BC1B-C8E6898C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A55A-0205-6C98-09F8-9C4C5266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DC12-9598-627E-D6F0-A2600913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4961-A303-D7A7-747F-4586EAD7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4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6705B-97B9-21F5-F079-5B70834AA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1213-F99A-7502-18BB-B680E2BD9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22C0-EB1A-B827-E260-AF6FE581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84E9A-E048-5FD4-9741-2491B0C2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CDA5-78FB-5139-0A8F-664AF34A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7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8B27-769F-08D8-BA7B-9F3FE5F8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DE66-6D55-07F5-65A4-C5679AE4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EDC9-4599-A1F0-E2E6-0A8804EF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DC2F-09E0-07CA-C7B9-0CA5B865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62E1-2188-BACB-B529-9212B53B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2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FC43-D19C-EBE5-5576-76E353D5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BC08-EB92-0085-E40F-9DEDC4939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DDD4-59EB-EC93-0FD5-4E325F4B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F368-8D31-7947-8482-408C5DB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B655-AF24-28F2-2C83-D0CA8FF2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E757-B85C-5758-147E-C9A5ECB9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7CA7-E1CE-8FF8-093D-F7E90F8B5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E59A9-0E1F-7A3A-41AF-A8F30FF55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2674B-DFC2-C2AC-112C-F4B3754A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E719-8E88-B985-8AC0-916F5012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9EA9-28F6-1046-206C-22C1302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C236-5546-A3A3-86E8-B3B6E5D6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822-84E1-31C3-C555-ADDCC174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EC3F3-A2C1-79BC-864A-9617E6A97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D5514-A770-DE55-5867-03FDC620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9B54A-25DF-70A0-CE30-98D049F0B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E1CB0-EF76-481E-130B-7CAF77F6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3CAA9-FF48-BDA8-6136-FFF1D686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07F6F-0C03-64A8-717E-8457641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0360-4734-4A50-E4CB-C3726127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47432-673C-7BFE-964D-B34D68C5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D83AC-ACB6-23BD-7B43-711ED03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7E7D0-D415-7395-CEE6-EC303796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DE07B-E204-9A7D-1B36-EDEBCF4A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3F1C9-0116-F28C-A4E6-AD208E28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6C50A-8433-44BA-3191-25CC29E9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CF22-493C-C48E-475B-7FFBC00D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4C11-72D9-D33F-F2F0-554BEF9F7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70DE-9896-12ED-FE63-CB9D30FA5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0F2B-6413-D489-CC61-6BAAD271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E86E0-A0A1-1E13-C6F2-DD7A16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161C7-E86C-EB28-3F55-7B284BDF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2E9D-439A-0AE3-3A69-59D9BB7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75F0C-9151-CB68-CFA4-F2E247EEA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1D80C-BD8A-5A12-14B0-CB0E7C071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E963-7046-A311-83AA-3C3601F5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B81D3-05B6-7E8E-C158-AABA1322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0D6F-BD4A-6B58-5A1D-EBF837A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6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E517E-2DC4-6028-E4AC-0CC931FA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F64D-89B6-64CF-D75D-9CC6C3FB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9897-3FCC-E101-CC3B-52103350D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7913-13A1-4EFF-8F83-D14F1AC9AB7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036CD-3E6E-5896-72CF-836DB8EF6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9249-8F86-2EA9-1298-54B3EFCF9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33C2-E63E-4BE3-BBEB-388545D93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5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DC0-1167-F275-21D9-F7326547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Retrieve all books in the "Fiction" genre</a:t>
            </a:r>
            <a:endParaRPr lang="en-IN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2075-0C74-5F8C-4D95-59FC69BA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SELECT * FROM Books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WHERE Genre = "Fiction";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EC21A-D0F1-652B-0FE7-711E0D3A8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84" y="1690688"/>
            <a:ext cx="68621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7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D7E10-EE81-A972-5C2C-8DDB974E0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D7E2-ED3A-FAE1-28F6-ADBA3FB1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0" y="429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Show the top 5 most sold books based on total quantity ordered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DBF3-F4B6-89A9-095C-07C6DF17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0" y="1889793"/>
            <a:ext cx="729514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Title, Quantity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Books b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Orders o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b.Book_ID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ORDER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BY Quantity DESCLIMIT 5;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5FEA3-ECE5-8602-F9D6-873775999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0502"/>
            <a:ext cx="5632459" cy="33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5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9B561-F530-8237-1612-9B6E1AA57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9AB-87DE-382E-1E8E-076F0336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52" y="158432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Display each author's name along with the total number of their books sold.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4CC3-6A90-C7A2-23B6-4A5384C9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52" y="3044824"/>
            <a:ext cx="729514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Author, Quantity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Books b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Orders o ON </a:t>
            </a:r>
            <a:r>
              <a:rPr lang="en-US" sz="2800" dirty="0" err="1">
                <a:latin typeface="Bahnschrift" panose="020B0502040204020203" pitchFamily="34" charset="0"/>
              </a:rPr>
              <a:t>b.Book_ID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r>
              <a:rPr lang="en-US" sz="2800" dirty="0">
                <a:latin typeface="Bahnschrift" panose="020B0502040204020203" pitchFamily="34" charset="0"/>
              </a:rPr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87DFC-238C-C006-BED1-8F4F1E73B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19" y="2990431"/>
            <a:ext cx="3584033" cy="333015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F857ED6-8CE6-DCE7-7CE7-D7634C299E23}"/>
              </a:ext>
            </a:extLst>
          </p:cNvPr>
          <p:cNvSpPr txBox="1">
            <a:spLocks/>
          </p:cNvSpPr>
          <p:nvPr/>
        </p:nvSpPr>
        <p:spPr>
          <a:xfrm>
            <a:off x="693752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7C67F2-6510-A459-2144-919A0CC736C0}"/>
              </a:ext>
            </a:extLst>
          </p:cNvPr>
          <p:cNvSpPr txBox="1">
            <a:spLocks/>
          </p:cNvSpPr>
          <p:nvPr/>
        </p:nvSpPr>
        <p:spPr>
          <a:xfrm>
            <a:off x="693752" y="4889500"/>
            <a:ext cx="72951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99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CA79-4209-ABE8-8009-48130759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DDE8-DCD1-7BF6-03FB-0E2D0088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0" y="4292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Get the names and emails of customers who have purchased books from the "Fiction" genre.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0A78-9F80-F599-E0FA-1B2776DB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0" y="2366127"/>
            <a:ext cx="729514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Name , Email , Genre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Customers c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Orders o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c.Customer_ID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o.Customer_ID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Books b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b.Book_ID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WHERE Genre = "Fiction";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18200-2DB9-7934-94D6-B9EE3FE2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97" y="1754855"/>
            <a:ext cx="362825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F44-27D0-355F-5364-62DB2363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32B0-4DA2-EB60-6A5A-DAD98D88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0" y="4292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Show detailed order information including customer name, book title, quantity, and order date.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A2A3-874C-70B5-6BB9-DD10074D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0" y="2506662"/>
            <a:ext cx="729514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</a:t>
            </a:r>
            <a:r>
              <a:rPr lang="en-US" sz="2800" dirty="0" err="1">
                <a:latin typeface="Bahnschrift" panose="020B0502040204020203" pitchFamily="34" charset="0"/>
              </a:rPr>
              <a:t>c.Name</a:t>
            </a:r>
            <a:r>
              <a:rPr lang="en-US" sz="2800" dirty="0">
                <a:latin typeface="Bahnschrift" panose="020B0502040204020203" pitchFamily="34" charset="0"/>
              </a:rPr>
              <a:t> , </a:t>
            </a:r>
            <a:r>
              <a:rPr lang="en-US" sz="2800" dirty="0" err="1">
                <a:latin typeface="Bahnschrift" panose="020B0502040204020203" pitchFamily="34" charset="0"/>
              </a:rPr>
              <a:t>b.Title</a:t>
            </a:r>
            <a:r>
              <a:rPr lang="en-US" sz="2800" dirty="0">
                <a:latin typeface="Bahnschrift" panose="020B0502040204020203" pitchFamily="34" charset="0"/>
              </a:rPr>
              <a:t> , </a:t>
            </a:r>
            <a:r>
              <a:rPr lang="en-US" sz="2800" dirty="0" err="1">
                <a:latin typeface="Bahnschrift" panose="020B0502040204020203" pitchFamily="34" charset="0"/>
              </a:rPr>
              <a:t>o.Quantity</a:t>
            </a:r>
            <a:r>
              <a:rPr lang="en-US" sz="2800" dirty="0">
                <a:latin typeface="Bahnschrift" panose="020B0502040204020203" pitchFamily="34" charset="0"/>
              </a:rPr>
              <a:t> , </a:t>
            </a:r>
            <a:r>
              <a:rPr lang="en-US" sz="2800" dirty="0" err="1">
                <a:latin typeface="Bahnschrift" panose="020B0502040204020203" pitchFamily="34" charset="0"/>
              </a:rPr>
              <a:t>o.Order_Date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Customers c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Orders o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c.Customer_ID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o.Customer_ID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Books b ON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b.Book_ID</a:t>
            </a:r>
            <a:r>
              <a:rPr lang="en-US" sz="2800" dirty="0">
                <a:latin typeface="Bahnschrift" panose="020B0502040204020203" pitchFamily="34" charset="0"/>
              </a:rPr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206CF-70A8-82BB-BF16-71E8496E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49" y="2506662"/>
            <a:ext cx="4305901" cy="29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4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3CB2-6A57-EB7B-BB2A-722431BB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4F23-BDC8-4CA3-6CEC-22DA776C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0" y="429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Calculate the total amount each customer has spent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8B95-1F0F-5E78-AEDA-4D3E8F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0" y="1945189"/>
            <a:ext cx="7295147" cy="448351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</a:t>
            </a:r>
            <a:r>
              <a:rPr lang="en-US" sz="2800" dirty="0" err="1">
                <a:latin typeface="Bahnschrift" panose="020B0502040204020203" pitchFamily="34" charset="0"/>
              </a:rPr>
              <a:t>c.Customer_ID,c.Name</a:t>
            </a:r>
            <a:r>
              <a:rPr lang="en-US" sz="2800" dirty="0">
                <a:latin typeface="Bahnschrift" panose="020B0502040204020203" pitchFamily="34" charset="0"/>
              </a:rPr>
              <a:t> , SUM(</a:t>
            </a:r>
            <a:r>
              <a:rPr lang="en-US" sz="2800" dirty="0" err="1">
                <a:latin typeface="Bahnschrift" panose="020B0502040204020203" pitchFamily="34" charset="0"/>
              </a:rPr>
              <a:t>b.Price</a:t>
            </a:r>
            <a:r>
              <a:rPr lang="en-US" sz="2800" dirty="0">
                <a:latin typeface="Bahnschrift" panose="020B0502040204020203" pitchFamily="34" charset="0"/>
              </a:rPr>
              <a:t>*</a:t>
            </a:r>
            <a:r>
              <a:rPr lang="en-US" sz="2800" dirty="0" err="1">
                <a:latin typeface="Bahnschrift" panose="020B0502040204020203" pitchFamily="34" charset="0"/>
              </a:rPr>
              <a:t>o.Quantity</a:t>
            </a:r>
            <a:r>
              <a:rPr lang="en-US" sz="2800" dirty="0">
                <a:latin typeface="Bahnschrift" panose="020B0502040204020203" pitchFamily="34" charset="0"/>
              </a:rPr>
              <a:t>)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AS </a:t>
            </a:r>
            <a:r>
              <a:rPr lang="en-US" sz="2800" dirty="0" err="1">
                <a:latin typeface="Bahnschrift" panose="020B0502040204020203" pitchFamily="34" charset="0"/>
              </a:rPr>
              <a:t>Total_Spent</a:t>
            </a:r>
            <a:r>
              <a:rPr lang="en-US" sz="2800" dirty="0">
                <a:latin typeface="Bahnschrift" panose="020B0502040204020203" pitchFamily="34" charset="0"/>
              </a:rPr>
              <a:t> ,</a:t>
            </a:r>
            <a:r>
              <a:rPr lang="en-US" sz="2800" dirty="0" err="1">
                <a:latin typeface="Bahnschrift" panose="020B0502040204020203" pitchFamily="34" charset="0"/>
              </a:rPr>
              <a:t>c.Email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Customers c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Orders o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c.Customer_ID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o.Customer_ID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Books b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b.Book_ID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GROUP BY </a:t>
            </a:r>
            <a:r>
              <a:rPr lang="en-US" sz="2800" dirty="0" err="1">
                <a:latin typeface="Bahnschrift" panose="020B0502040204020203" pitchFamily="34" charset="0"/>
              </a:rPr>
              <a:t>c.Name</a:t>
            </a:r>
            <a:r>
              <a:rPr lang="en-US" sz="2800" dirty="0">
                <a:latin typeface="Bahnschrift" panose="020B0502040204020203" pitchFamily="34" charset="0"/>
              </a:rPr>
              <a:t> ,</a:t>
            </a:r>
            <a:r>
              <a:rPr lang="en-US" sz="2800" dirty="0" err="1">
                <a:latin typeface="Bahnschrift" panose="020B0502040204020203" pitchFamily="34" charset="0"/>
              </a:rPr>
              <a:t>c.Email</a:t>
            </a:r>
            <a:r>
              <a:rPr lang="en-US" sz="2800" dirty="0">
                <a:latin typeface="Bahnschrift" panose="020B0502040204020203" pitchFamily="34" charset="0"/>
              </a:rPr>
              <a:t> ,</a:t>
            </a:r>
            <a:r>
              <a:rPr lang="en-US" sz="2800" dirty="0" err="1">
                <a:latin typeface="Bahnschrift" panose="020B0502040204020203" pitchFamily="34" charset="0"/>
              </a:rPr>
              <a:t>c.Customer_ID</a:t>
            </a:r>
            <a:r>
              <a:rPr lang="en-US" sz="2800" dirty="0">
                <a:latin typeface="Bahnschrift" panose="020B0502040204020203" pitchFamily="34" charset="0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64446-3BC2-3278-E73A-D4D369299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969" y="1945189"/>
            <a:ext cx="4795725" cy="37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1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BBF72-9280-8F45-1DF8-A17344005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3F2D-4C41-74B5-2FB3-E9B66B82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0" y="429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List genres that haven’t had any sales/orders yet.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3C96-A0E5-98B2-DF6E-4AFEB7778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0" y="1945189"/>
            <a:ext cx="7295147" cy="26268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DISTINCT </a:t>
            </a:r>
            <a:r>
              <a:rPr lang="en-US" sz="2800" dirty="0" err="1">
                <a:latin typeface="Bahnschrift" panose="020B0502040204020203" pitchFamily="34" charset="0"/>
              </a:rPr>
              <a:t>b.Genre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Books b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LEFT JOIN Orders o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b.Book_ID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WHERE </a:t>
            </a:r>
            <a:r>
              <a:rPr lang="en-US" sz="2800" dirty="0" err="1">
                <a:latin typeface="Bahnschrift" panose="020B0502040204020203" pitchFamily="34" charset="0"/>
              </a:rPr>
              <a:t>o.Order_ID</a:t>
            </a:r>
            <a:r>
              <a:rPr lang="en-US" sz="2800" dirty="0">
                <a:latin typeface="Bahnschrift" panose="020B0502040204020203" pitchFamily="34" charset="0"/>
              </a:rPr>
              <a:t> IS NULL;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88933-0100-06BD-2E74-67D3A2A6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43" y="1449169"/>
            <a:ext cx="3762207" cy="443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A5DB7-C9EB-B5AB-5669-B72D775AE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944-55EF-CD4F-6197-86AF17B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Find books published after the year 1950</a:t>
            </a:r>
            <a:endParaRPr lang="en-IN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A9AE-C0FA-C315-4C8B-E0954D13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SELECT * FROM Books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WHERE Published &gt; 1950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ORDER BY Published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ASC;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B2708-51CE-E28E-7AD1-6E90925B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85" y="1690688"/>
            <a:ext cx="6411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5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6BCF6-D9F7-66F6-09CE-5F6BD5B5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337D-E8A4-4D43-3923-E69AD6F8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List all customers from the Canada</a:t>
            </a:r>
            <a:endParaRPr lang="en-IN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D67D-5E59-28D3-6DF2-848DA8EC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82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SELECT * FROM Books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WHERE Genre = "Fiction";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A8A3C-0062-D1BE-3A5D-5F107B5C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67" y="1825625"/>
            <a:ext cx="4896533" cy="965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D6E10-991F-2047-B84D-F58879C3365B}"/>
              </a:ext>
            </a:extLst>
          </p:cNvPr>
          <p:cNvSpPr txBox="1"/>
          <p:nvPr/>
        </p:nvSpPr>
        <p:spPr>
          <a:xfrm>
            <a:off x="838200" y="3118769"/>
            <a:ext cx="100864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Show orders placed in November 2023</a:t>
            </a:r>
            <a:endParaRPr lang="en-IN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3C67D-2D91-C025-8E0F-81117DED7CED}"/>
              </a:ext>
            </a:extLst>
          </p:cNvPr>
          <p:cNvSpPr txBox="1"/>
          <p:nvPr/>
        </p:nvSpPr>
        <p:spPr>
          <a:xfrm>
            <a:off x="838200" y="402314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* FROM Orders WHERE </a:t>
            </a:r>
            <a:r>
              <a:rPr lang="en-US" sz="2800" dirty="0" err="1">
                <a:latin typeface="Bahnschrift" panose="020B0502040204020203" pitchFamily="34" charset="0"/>
              </a:rPr>
              <a:t>Order_Date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BETWEEN '2023-11-01' AND '2023-11-30';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2BC72-E51B-0A7B-F2ED-CF28EC0D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42" y="4023147"/>
            <a:ext cx="4601658" cy="24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ECBA0-432A-0C90-9660-2D470A07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2164-F7C4-B400-C16F-FF813191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4617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Retrieve the total stock of books available</a:t>
            </a:r>
            <a:endParaRPr lang="en-IN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5B6C-D68D-B183-5B92-85BD1568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SELECT SUM(Stock)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AS </a:t>
            </a:r>
            <a:r>
              <a:rPr lang="en-US" dirty="0" err="1">
                <a:latin typeface="Bahnschrift" panose="020B0502040204020203" pitchFamily="34" charset="0"/>
              </a:rPr>
              <a:t>Total_Stocks</a:t>
            </a: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FROM Books;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63F9A-0C76-5325-9964-BD0591F87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7813"/>
            <a:ext cx="2538305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CB66F-2F85-75B2-02F1-89AF897D0F90}"/>
              </a:ext>
            </a:extLst>
          </p:cNvPr>
          <p:cNvSpPr txBox="1"/>
          <p:nvPr/>
        </p:nvSpPr>
        <p:spPr>
          <a:xfrm>
            <a:off x="838198" y="3286125"/>
            <a:ext cx="111612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Find the details of the most expensive book</a:t>
            </a:r>
            <a:endParaRPr lang="en-I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B9D40-B0C5-BCD1-D857-509655D4359E}"/>
              </a:ext>
            </a:extLst>
          </p:cNvPr>
          <p:cNvSpPr txBox="1"/>
          <p:nvPr/>
        </p:nvSpPr>
        <p:spPr>
          <a:xfrm>
            <a:off x="838199" y="419050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* FROM Books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ORDER BY Price DESC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LIMIT 1;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6D30A-9DAF-1C40-B56E-15515BC6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73" y="4266009"/>
            <a:ext cx="7395411" cy="10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2089D-7B11-EDA9-9008-B9835365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1952-BB89-BE85-40F8-DF5042C4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2367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Show all customers who ordered more than 1 quantity of a book</a:t>
            </a:r>
            <a:endParaRPr lang="en-IN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F288-05B2-5DBE-5524-8DFA9718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690688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SELECT * FROM Orders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WHERE Quantity &gt;1 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ORDER BY Quantity ;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F060B-0AAF-2652-B85B-5AAD8014D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91" y="1690687"/>
            <a:ext cx="6581067" cy="1603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A45668-1CE3-C9D7-D24F-09565CBD62CC}"/>
              </a:ext>
            </a:extLst>
          </p:cNvPr>
          <p:cNvSpPr txBox="1"/>
          <p:nvPr/>
        </p:nvSpPr>
        <p:spPr>
          <a:xfrm>
            <a:off x="625642" y="3563937"/>
            <a:ext cx="11566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Retrieve all orders where the total amount exceeds $20</a:t>
            </a:r>
            <a:endParaRPr lang="en-IN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6BD35-B518-39F7-23F7-F6A63A5BD632}"/>
              </a:ext>
            </a:extLst>
          </p:cNvPr>
          <p:cNvSpPr txBox="1"/>
          <p:nvPr/>
        </p:nvSpPr>
        <p:spPr>
          <a:xfrm>
            <a:off x="625642" y="488737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 SELECT * FROM Orders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WHERE </a:t>
            </a:r>
            <a:r>
              <a:rPr lang="en-US" sz="2800" dirty="0" err="1">
                <a:latin typeface="Bahnschrift" panose="020B0502040204020203" pitchFamily="34" charset="0"/>
              </a:rPr>
              <a:t>Total_Amount</a:t>
            </a:r>
            <a:r>
              <a:rPr lang="en-US" sz="2800" dirty="0">
                <a:latin typeface="Bahnschrift" panose="020B0502040204020203" pitchFamily="34" charset="0"/>
              </a:rPr>
              <a:t> &gt; 20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D6C751-DFAE-AF71-EEB3-FF439AE6D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91" y="4475748"/>
            <a:ext cx="6581067" cy="19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9FBF1-14CA-A7E5-C0B3-BB956330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21C0-53F0-E2F0-03B8-2E83DB88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2367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List all genres available in the Books table</a:t>
            </a:r>
            <a:endParaRPr lang="en-IN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D629-0A3E-A946-CC93-E501E054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690688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 SELECT Genre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FROM Books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GROUP BY Genre;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38715-8AC7-884F-ECC6-1F10D261FBCD}"/>
              </a:ext>
            </a:extLst>
          </p:cNvPr>
          <p:cNvSpPr txBox="1"/>
          <p:nvPr/>
        </p:nvSpPr>
        <p:spPr>
          <a:xfrm>
            <a:off x="625642" y="3563937"/>
            <a:ext cx="11566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Bahnschrift" panose="020B0502040204020203" pitchFamily="34" charset="0"/>
              </a:rPr>
              <a:t>Find the book with the lowest stock</a:t>
            </a:r>
            <a:endParaRPr lang="en-IN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BEA4B-A73A-CE1F-82B2-CF9569B011FE}"/>
              </a:ext>
            </a:extLst>
          </p:cNvPr>
          <p:cNvSpPr txBox="1"/>
          <p:nvPr/>
        </p:nvSpPr>
        <p:spPr>
          <a:xfrm>
            <a:off x="625642" y="488737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 SELECT * FROM Books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ORDER BY Stock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LIMIT 1;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F9C87-E92D-AA14-4E13-9971C94D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10" y="1021092"/>
            <a:ext cx="1983780" cy="254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D02C5-0590-3975-AF75-75A449F17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10" y="5037000"/>
            <a:ext cx="6606627" cy="10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2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414D3-E899-3559-32AD-9476D369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8E49-B35C-BF33-00E7-2BD3456B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662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" panose="020B0502040204020203" pitchFamily="34" charset="0"/>
              </a:rPr>
              <a:t>Calculate the total revenue generated from all orders</a:t>
            </a:r>
            <a:endParaRPr lang="en-IN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8EEF-E880-A801-5540-FBD123CA6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0520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SELECT ROUND(SUM(</a:t>
            </a:r>
            <a:r>
              <a:rPr lang="en-US" dirty="0" err="1">
                <a:latin typeface="Bahnschrift" panose="020B0502040204020203" pitchFamily="34" charset="0"/>
              </a:rPr>
              <a:t>Total_Amount</a:t>
            </a:r>
            <a:r>
              <a:rPr lang="en-US" dirty="0">
                <a:latin typeface="Bahnschrift" panose="020B0502040204020203" pitchFamily="34" charset="0"/>
              </a:rPr>
              <a:t>))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AS </a:t>
            </a:r>
            <a:r>
              <a:rPr lang="en-US" dirty="0" err="1">
                <a:latin typeface="Bahnschrift" panose="020B0502040204020203" pitchFamily="34" charset="0"/>
              </a:rPr>
              <a:t>Total_Revenue_Generated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FROM Orders;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58A4F-CD0F-A630-5A9A-6BE9C6F8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022183"/>
            <a:ext cx="4844716" cy="12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E9F9-2BA2-6433-99E4-B9C0B031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Retrieve the total number of books sold for each genre.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4A75-BC2A-9923-06BF-40C0B318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004"/>
            <a:ext cx="7295147" cy="4351338"/>
          </a:xfrm>
        </p:spPr>
        <p:txBody>
          <a:bodyPr/>
          <a:lstStyle/>
          <a:p>
            <a:r>
              <a:rPr lang="en-US" sz="2800" dirty="0">
                <a:latin typeface="Bahnschrift" panose="020B0502040204020203" pitchFamily="34" charset="0"/>
              </a:rPr>
              <a:t>SELECT Genre, SUM(Quantity) AS </a:t>
            </a:r>
            <a:r>
              <a:rPr lang="en-US" sz="2800" dirty="0" err="1">
                <a:latin typeface="Bahnschrift" panose="020B0502040204020203" pitchFamily="34" charset="0"/>
              </a:rPr>
              <a:t>Total_Sold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Orders o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Books b ON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b.Book_IDGROUP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BY Genre;</a:t>
            </a:r>
            <a:endParaRPr lang="en-IN" sz="2800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291DF-3638-9CFF-E3D7-9618F678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81" y="1835067"/>
            <a:ext cx="4256519" cy="37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2BBF9-28F7-84E3-A969-36B0A3A1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FAC6-F364-52CA-5C77-146CB30D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0" y="4292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Bahnschrift" panose="020B0502040204020203" pitchFamily="34" charset="0"/>
              </a:rPr>
              <a:t>List each customer’s full name and the titles of books they’ve purchased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5DAE-A037-F9E1-3AC9-025736FD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0" y="1889793"/>
            <a:ext cx="729514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SELECT </a:t>
            </a:r>
            <a:r>
              <a:rPr lang="en-US" sz="2800" dirty="0" err="1">
                <a:latin typeface="Bahnschrift" panose="020B0502040204020203" pitchFamily="34" charset="0"/>
              </a:rPr>
              <a:t>c.Name</a:t>
            </a:r>
            <a:r>
              <a:rPr lang="en-US" sz="2800" dirty="0"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latin typeface="Bahnschrift" panose="020B0502040204020203" pitchFamily="34" charset="0"/>
              </a:rPr>
              <a:t>b.Title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FROM Orders o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Customers c 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ON </a:t>
            </a:r>
            <a:r>
              <a:rPr lang="en-US" sz="2800" dirty="0" err="1">
                <a:latin typeface="Bahnschrift" panose="020B0502040204020203" pitchFamily="34" charset="0"/>
              </a:rPr>
              <a:t>o.Customer_ID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c.Customer_ID</a:t>
            </a:r>
            <a:endParaRPr lang="en-US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JOIN Books b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 ON </a:t>
            </a:r>
            <a:r>
              <a:rPr lang="en-US" sz="2800" dirty="0" err="1">
                <a:latin typeface="Bahnschrift" panose="020B0502040204020203" pitchFamily="34" charset="0"/>
              </a:rPr>
              <a:t>o.Book_ID</a:t>
            </a:r>
            <a:r>
              <a:rPr lang="en-US" sz="2800" dirty="0">
                <a:latin typeface="Bahnschrift" panose="020B0502040204020203" pitchFamily="34" charset="0"/>
              </a:rPr>
              <a:t> = </a:t>
            </a:r>
            <a:r>
              <a:rPr lang="en-US" sz="2800" dirty="0" err="1">
                <a:latin typeface="Bahnschrift" panose="020B0502040204020203" pitchFamily="34" charset="0"/>
              </a:rPr>
              <a:t>b.Book_ID</a:t>
            </a:r>
            <a:r>
              <a:rPr lang="en-US" sz="2800" dirty="0">
                <a:latin typeface="Bahnschrift" panose="020B0502040204020203" pitchFamily="34" charset="0"/>
              </a:rPr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914A8-31C8-281C-1094-CAE7D412E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4856"/>
            <a:ext cx="5430218" cy="45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0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658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Office Theme</vt:lpstr>
      <vt:lpstr>Retrieve all books in the "Fiction" genre</vt:lpstr>
      <vt:lpstr>Find books published after the year 1950</vt:lpstr>
      <vt:lpstr>List all customers from the Canada</vt:lpstr>
      <vt:lpstr>Retrieve the total stock of books available</vt:lpstr>
      <vt:lpstr>Show all customers who ordered more than 1 quantity of a book</vt:lpstr>
      <vt:lpstr>List all genres available in the Books table</vt:lpstr>
      <vt:lpstr>Calculate the total revenue generated from all orders</vt:lpstr>
      <vt:lpstr>Retrieve the total number of books sold for each genre. </vt:lpstr>
      <vt:lpstr>List each customer’s full name and the titles of books they’ve purchased</vt:lpstr>
      <vt:lpstr>Show the top 5 most sold books based on total quantity ordered</vt:lpstr>
      <vt:lpstr>Display each author's name along with the total number of their books sold.</vt:lpstr>
      <vt:lpstr>Get the names and emails of customers who have purchased books from the "Fiction" genre.</vt:lpstr>
      <vt:lpstr>Show detailed order information including customer name, book title, quantity, and order date.</vt:lpstr>
      <vt:lpstr>Calculate the total amount each customer has spent</vt:lpstr>
      <vt:lpstr>List genres that haven’t had any sales/orders yet.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Adhyan Kaushik</dc:creator>
  <cp:lastModifiedBy>Adhyan Kaushik</cp:lastModifiedBy>
  <cp:revision>1</cp:revision>
  <dcterms:created xsi:type="dcterms:W3CDTF">2025-04-22T09:35:10Z</dcterms:created>
  <dcterms:modified xsi:type="dcterms:W3CDTF">2025-04-22T10:14:51Z</dcterms:modified>
</cp:coreProperties>
</file>