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3"/>
  </p:notesMasterIdLst>
  <p:sldIdLst>
    <p:sldId id="256" r:id="rId2"/>
    <p:sldId id="320" r:id="rId3"/>
    <p:sldId id="271" r:id="rId4"/>
    <p:sldId id="318" r:id="rId5"/>
    <p:sldId id="321" r:id="rId6"/>
    <p:sldId id="322" r:id="rId7"/>
    <p:sldId id="315" r:id="rId8"/>
    <p:sldId id="319" r:id="rId9"/>
    <p:sldId id="31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ksha mrdc" initials="dm" lastIdx="1" clrIdx="0">
    <p:extLst>
      <p:ext uri="{19B8F6BF-5375-455C-9EA6-DF929625EA0E}">
        <p15:presenceInfo xmlns:p15="http://schemas.microsoft.com/office/powerpoint/2012/main" userId="S::diksha_mrdc6@manavrachna.net::8708deb7-0fdc-4849-a2bb-632259c1a3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04B64-4171-438C-9733-626977313A31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4E988-F8D2-4D44-B291-0562BA0DB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2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4E988-F8D2-4D44-B291-0562BA0DB3B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1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72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87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1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7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9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8A82531-9CF3-4853-8D5A-F3FE72D67372}" type="datetimeFigureOut">
              <a:rPr lang="en-IN" smtClean="0"/>
              <a:t>24-05-2022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FAF268D5-74F6-4AFE-9EF9-EF493886248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BEE1-0701-48D2-BCBB-CCA255707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180" y="1202147"/>
            <a:ext cx="5770069" cy="4888448"/>
          </a:xfrm>
        </p:spPr>
        <p:txBody>
          <a:bodyPr>
            <a:normAutofit/>
          </a:bodyPr>
          <a:lstStyle/>
          <a:p>
            <a: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  <a:t>Name of Solution: </a:t>
            </a:r>
            <a:b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b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r>
              <a:rPr lang="en-US" sz="4000" b="1" i="0" cap="none" dirty="0">
                <a:latin typeface="Futura Bk BT" panose="020B0502020204020303" pitchFamily="34" charset="0"/>
              </a:rPr>
              <a:t>IntelliED</a:t>
            </a:r>
            <a:br>
              <a:rPr lang="en-US" sz="2000" i="0" cap="none" dirty="0"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  <a:t>Description:</a:t>
            </a:r>
            <a:b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br>
              <a:rPr lang="en-US" sz="2000" i="0" cap="none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r>
              <a:rPr lang="en-US" sz="1800" i="0" cap="none" dirty="0"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IntelliED is a mobile-based software solution that provides easy data management to K-12 schools </a:t>
            </a:r>
            <a:r>
              <a:rPr lang="en-US" sz="1800" i="0" cap="none" dirty="0">
                <a:latin typeface="Futura Bk BT" panose="020B0502020204020303" pitchFamily="34" charset="0"/>
                <a:ea typeface="Calibri" panose="020F0502020204030204" pitchFamily="34" charset="0"/>
              </a:rPr>
              <a:t>&amp; </a:t>
            </a:r>
            <a:r>
              <a:rPr lang="en-US" sz="1800" i="0" cap="none" dirty="0">
                <a:solidFill>
                  <a:schemeClr val="tx1"/>
                </a:solidFill>
                <a:latin typeface="Futura Bk BT" panose="020B0502020204020303" pitchFamily="34" charset="0"/>
                <a:ea typeface="Calibri" panose="020F0502020204030204" pitchFamily="34" charset="0"/>
              </a:rPr>
              <a:t>e</a:t>
            </a:r>
            <a:r>
              <a:rPr lang="en-US" sz="1800" b="0" i="0" cap="none" dirty="0">
                <a:solidFill>
                  <a:schemeClr val="tx1"/>
                </a:solidFill>
                <a:effectLst/>
                <a:latin typeface="Futura Bk BT" panose="020B0502020204020303" pitchFamily="34" charset="0"/>
              </a:rPr>
              <a:t>nable educators to leverage a data-driven approach to improve learning outcomes and equitably accelerate growth for all learners.</a:t>
            </a:r>
            <a:br>
              <a:rPr lang="en-US" sz="1800" b="0" i="0" cap="none" dirty="0">
                <a:solidFill>
                  <a:schemeClr val="tx1"/>
                </a:solidFill>
                <a:effectLst/>
                <a:latin typeface="Futura Bk BT" panose="020B0502020204020303" pitchFamily="34" charset="0"/>
              </a:rPr>
            </a:br>
            <a:br>
              <a:rPr lang="en-US" sz="1800" b="0" i="0" cap="none" dirty="0">
                <a:solidFill>
                  <a:schemeClr val="tx1"/>
                </a:solidFill>
                <a:effectLst/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br>
              <a:rPr lang="en-US" sz="2000" i="0" cap="none" dirty="0">
                <a:latin typeface="Futura Bk BT" panose="020B0502020204020303" pitchFamily="34" charset="0"/>
              </a:rPr>
            </a:br>
            <a:endParaRPr lang="en-IN" sz="2000" i="0" cap="none" dirty="0">
              <a:solidFill>
                <a:schemeClr val="tx1"/>
              </a:solidFill>
              <a:latin typeface="Futura Bk BT" panose="020B05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AF27-9305-4604-B8C1-79CA8877D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436" y="0"/>
            <a:ext cx="4935564" cy="6858000"/>
          </a:xfrm>
          <a:solidFill>
            <a:schemeClr val="tx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CC945-78E5-488A-A0FA-775D777CC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3" r="16057"/>
          <a:stretch/>
        </p:blipFill>
        <p:spPr>
          <a:xfrm>
            <a:off x="7782127" y="1260515"/>
            <a:ext cx="4007797" cy="4336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246E14-318E-40AD-9C7B-0BF08759EDF3}"/>
              </a:ext>
            </a:extLst>
          </p:cNvPr>
          <p:cNvSpPr/>
          <p:nvPr/>
        </p:nvSpPr>
        <p:spPr>
          <a:xfrm>
            <a:off x="8022210" y="4967926"/>
            <a:ext cx="3450211" cy="4807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47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24968C-3154-4EA5-A7AD-1EABB51B8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559" y="1514669"/>
            <a:ext cx="1818026" cy="393752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9F6E37-3450-4595-B959-E87E67D35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01" y="1514669"/>
            <a:ext cx="1818026" cy="393751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1C36C-07DC-488A-A367-15CC086E9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01" y="1514669"/>
            <a:ext cx="1818026" cy="3937517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34382F-4BEC-4D97-8033-AD5DFAD24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01" y="1514669"/>
            <a:ext cx="1818026" cy="3937517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BEA39-A8A0-47E0-9AC2-E4781A0F7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1" y="1514671"/>
            <a:ext cx="1818026" cy="3937518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D193E108-7FDB-4F5B-BAC1-FA61EC2B5FA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2467" y="1382358"/>
            <a:ext cx="2159974" cy="4207457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E2A0661-58AE-4B8B-AF5B-11C34C596AC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543415" y="1382358"/>
            <a:ext cx="2159974" cy="4207457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DFD597F8-809E-468F-9879-C32729340B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944923" y="1382358"/>
            <a:ext cx="2159974" cy="4207457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AA4450CD-B1C2-4B02-8FF4-5187354050C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328505" y="1382358"/>
            <a:ext cx="2159974" cy="4207457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EDF2BC47-D305-407B-84A3-31D0900B870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712087" y="1358910"/>
            <a:ext cx="2159974" cy="4230905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F2138A-7EA1-40B7-AAC7-A37A3FD8D2AC}"/>
              </a:ext>
            </a:extLst>
          </p:cNvPr>
          <p:cNvSpPr/>
          <p:nvPr/>
        </p:nvSpPr>
        <p:spPr>
          <a:xfrm>
            <a:off x="3469508" y="248364"/>
            <a:ext cx="5110803" cy="710119"/>
          </a:xfrm>
          <a:prstGeom prst="roundRect">
            <a:avLst/>
          </a:prstGeom>
          <a:solidFill>
            <a:srgbClr val="01203A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4B0D0A4-D1AC-4611-B22C-A32DDAB50FA4}"/>
              </a:ext>
            </a:extLst>
          </p:cNvPr>
          <p:cNvSpPr txBox="1">
            <a:spLocks/>
          </p:cNvSpPr>
          <p:nvPr/>
        </p:nvSpPr>
        <p:spPr>
          <a:xfrm>
            <a:off x="3756309" y="345627"/>
            <a:ext cx="4537200" cy="85196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solidFill>
                  <a:srgbClr val="00B0F0"/>
                </a:solidFill>
                <a:latin typeface="Futura Bk BT" panose="020B0502020204020303" pitchFamily="34" charset="0"/>
              </a:rPr>
              <a:t>Wireframe</a:t>
            </a:r>
            <a:r>
              <a:rPr lang="en-IN" b="1" i="0" dirty="0">
                <a:solidFill>
                  <a:srgbClr val="00B0F0"/>
                </a:solidFill>
                <a:latin typeface="Futura Bk BT" panose="020B0502020204020303" pitchFamily="34" charset="0"/>
              </a:rPr>
              <a:t> Designs</a:t>
            </a:r>
          </a:p>
        </p:txBody>
      </p:sp>
    </p:spTree>
    <p:extLst>
      <p:ext uri="{BB962C8B-B14F-4D97-AF65-F5344CB8AC3E}">
        <p14:creationId xmlns:p14="http://schemas.microsoft.com/office/powerpoint/2010/main" val="53766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6B964A-9C69-47CE-BE69-FD0F50D791EC}"/>
              </a:ext>
            </a:extLst>
          </p:cNvPr>
          <p:cNvSpPr txBox="1">
            <a:spLocks/>
          </p:cNvSpPr>
          <p:nvPr/>
        </p:nvSpPr>
        <p:spPr>
          <a:xfrm>
            <a:off x="3281263" y="2651616"/>
            <a:ext cx="5629473" cy="12485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8800" b="1" i="0" dirty="0">
                <a:solidFill>
                  <a:srgbClr val="00B0F0"/>
                </a:solidFill>
                <a:latin typeface="Futura Bk BT" panose="020B05020202040203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89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918873-44DB-447F-9278-03370D9AD582}"/>
              </a:ext>
            </a:extLst>
          </p:cNvPr>
          <p:cNvSpPr txBox="1"/>
          <p:nvPr/>
        </p:nvSpPr>
        <p:spPr>
          <a:xfrm>
            <a:off x="1865356" y="205130"/>
            <a:ext cx="7814960" cy="101566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angle"/>
          </a:sp3d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Futura Bk BT" panose="020B0502020204020303" pitchFamily="34" charset="0"/>
              </a:rPr>
              <a:t>What will IntelliED do</a:t>
            </a:r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clonica" panose="02060503000000020004" pitchFamily="18" charset="0"/>
              </a:rPr>
              <a:t>?</a:t>
            </a:r>
            <a:endParaRPr lang="en-IN" sz="6000" b="1" dirty="0">
              <a:solidFill>
                <a:schemeClr val="accent3">
                  <a:lumMod val="20000"/>
                  <a:lumOff val="80000"/>
                </a:schemeClr>
              </a:solidFill>
              <a:latin typeface="Aclonica" panose="020605030000000200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623B6-C469-4BDF-8FE4-2FD605F13EE8}"/>
              </a:ext>
            </a:extLst>
          </p:cNvPr>
          <p:cNvSpPr txBox="1"/>
          <p:nvPr/>
        </p:nvSpPr>
        <p:spPr>
          <a:xfrm>
            <a:off x="284323" y="1559284"/>
            <a:ext cx="854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Track Students’ Progress Digitally</a:t>
            </a:r>
            <a:endParaRPr lang="en-IN" sz="3600" b="1" dirty="0">
              <a:solidFill>
                <a:srgbClr val="00B0F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39747-8924-46F6-BD31-E9E0F78B1DD2}"/>
              </a:ext>
            </a:extLst>
          </p:cNvPr>
          <p:cNvSpPr txBox="1"/>
          <p:nvPr/>
        </p:nvSpPr>
        <p:spPr>
          <a:xfrm>
            <a:off x="350312" y="3267256"/>
            <a:ext cx="848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Data-Driven Decision Making</a:t>
            </a:r>
            <a:endParaRPr lang="en-IN" sz="3600" b="1" dirty="0">
              <a:solidFill>
                <a:srgbClr val="00B0F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EA030-FD80-4E00-83EE-C5DAE360C094}"/>
              </a:ext>
            </a:extLst>
          </p:cNvPr>
          <p:cNvSpPr txBox="1"/>
          <p:nvPr/>
        </p:nvSpPr>
        <p:spPr>
          <a:xfrm>
            <a:off x="350312" y="4806121"/>
            <a:ext cx="696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Modernize Your Campus</a:t>
            </a:r>
            <a:endParaRPr lang="en-IN" sz="3600" b="1" dirty="0">
              <a:solidFill>
                <a:srgbClr val="00B0F0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C89E4-04D6-4D69-9784-12AA94C69EFB}"/>
              </a:ext>
            </a:extLst>
          </p:cNvPr>
          <p:cNvSpPr/>
          <p:nvPr/>
        </p:nvSpPr>
        <p:spPr>
          <a:xfrm>
            <a:off x="0" y="6172508"/>
            <a:ext cx="4619625" cy="51289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D007E-8A09-4EC4-AF80-4F9C76C49B0C}"/>
              </a:ext>
            </a:extLst>
          </p:cNvPr>
          <p:cNvSpPr txBox="1"/>
          <p:nvPr/>
        </p:nvSpPr>
        <p:spPr>
          <a:xfrm>
            <a:off x="350312" y="2298082"/>
            <a:ext cx="10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Efficiently track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academic performance, co-curricular progress, attendance patterns, time spent on online learning resources, and classroom engagement, etc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in real time with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21808-337A-45E7-9C12-4E620FAA70BD}"/>
              </a:ext>
            </a:extLst>
          </p:cNvPr>
          <p:cNvSpPr txBox="1"/>
          <p:nvPr/>
        </p:nvSpPr>
        <p:spPr>
          <a:xfrm>
            <a:off x="350312" y="3913587"/>
            <a:ext cx="11763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>
                <a:solidFill>
                  <a:schemeClr val="bg1"/>
                </a:solidFill>
                <a:latin typeface="Futura Bk BT" panose="020B0502020204020303" pitchFamily="34" charset="0"/>
                <a:ea typeface="Times New Roman" panose="02020603050405020304" pitchFamily="18" charset="0"/>
              </a:rPr>
              <a:t>Leverage</a:t>
            </a:r>
            <a:r>
              <a:rPr lang="en-IN" sz="17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 a Data-Driven approach, which involves converting raw data points into actionable insights with the help of AI &amp; Analytics based tools, </a:t>
            </a:r>
            <a:r>
              <a:rPr lang="en-IN" sz="1700" dirty="0">
                <a:solidFill>
                  <a:schemeClr val="bg1"/>
                </a:solidFill>
                <a:latin typeface="Futura Bk BT" panose="020B0502020204020303" pitchFamily="34" charset="0"/>
                <a:ea typeface="Times New Roman" panose="02020603050405020304" pitchFamily="18" charset="0"/>
              </a:rPr>
              <a:t>to </a:t>
            </a:r>
            <a:r>
              <a:rPr lang="en-IN" sz="17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make smarter decision while</a:t>
            </a:r>
            <a:r>
              <a:rPr lang="en-IN" sz="17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 delivering precise feedback &amp; designing personalized learning plans.</a:t>
            </a:r>
            <a:endParaRPr lang="en-IN" sz="1700" dirty="0">
              <a:solidFill>
                <a:schemeClr val="bg1"/>
              </a:solidFill>
              <a:effectLst/>
              <a:latin typeface="Futura Bk BT" panose="020B05020202040203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98D9F-37F7-4E59-BCE8-189B360FCFCB}"/>
              </a:ext>
            </a:extLst>
          </p:cNvPr>
          <p:cNvSpPr txBox="1"/>
          <p:nvPr/>
        </p:nvSpPr>
        <p:spPr>
          <a:xfrm>
            <a:off x="350312" y="5452452"/>
            <a:ext cx="1089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and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modernize your campus experience by using digital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tools to leverage student learning data to equitably accelerate the growth, track performance and improve learning </a:t>
            </a:r>
            <a:r>
              <a:rPr lang="en-IN" dirty="0">
                <a:solidFill>
                  <a:schemeClr val="bg1"/>
                </a:solidFill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modern-day classrooms.</a:t>
            </a:r>
            <a:endParaRPr lang="en-IN" dirty="0">
              <a:solidFill>
                <a:schemeClr val="bg1"/>
              </a:solidFill>
              <a:effectLst/>
              <a:latin typeface="Futura Bk BT" panose="020B05020202040203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69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BCCAA1-9CDF-496D-98F1-C84FA3894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7" t="9538" r="1" b="364"/>
          <a:stretch/>
        </p:blipFill>
        <p:spPr>
          <a:xfrm>
            <a:off x="8790455" y="3466323"/>
            <a:ext cx="3401545" cy="3047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03706-211E-4253-9298-924F75C86F74}"/>
              </a:ext>
            </a:extLst>
          </p:cNvPr>
          <p:cNvSpPr txBox="1"/>
          <p:nvPr/>
        </p:nvSpPr>
        <p:spPr>
          <a:xfrm>
            <a:off x="300037" y="1182144"/>
            <a:ext cx="114740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utura Bk BT" panose="020B0502020204020303" pitchFamily="34" charset="0"/>
                <a:cs typeface="Arial" panose="020B0604020202020204" pitchFamily="34" charset="0"/>
              </a:rPr>
              <a:t>◉ </a:t>
            </a:r>
            <a:r>
              <a:rPr lang="en-IN" dirty="0">
                <a:solidFill>
                  <a:schemeClr val="bg1"/>
                </a:solidFill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Schools </a:t>
            </a:r>
            <a:r>
              <a:rPr lang="en-IN" dirty="0">
                <a:solidFill>
                  <a:srgbClr val="00B0F0"/>
                </a:solidFill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 large sums</a:t>
            </a:r>
            <a:r>
              <a:rPr lang="en-IN" dirty="0">
                <a:solidFill>
                  <a:srgbClr val="00B0F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data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which they can extract insights </a:t>
            </a:r>
            <a:r>
              <a:rPr lang="en-IN" dirty="0">
                <a:solidFill>
                  <a:schemeClr val="bg1"/>
                </a:solidFill>
                <a:latin typeface="Futura Bk BT" panose="020B0502020204020303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make smarter learning decisions and </a:t>
            </a:r>
            <a:r>
              <a:rPr lang="en-IN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improve student outcomes.</a:t>
            </a:r>
          </a:p>
          <a:p>
            <a:endParaRPr lang="en-IN" b="1" dirty="0">
              <a:solidFill>
                <a:schemeClr val="bg1"/>
              </a:solidFill>
              <a:latin typeface="Futura Bk BT" panose="020B0502020204020303" pitchFamily="34" charset="0"/>
              <a:ea typeface="Yu Gothic UI Semibold" panose="020B0700000000000000" pitchFamily="34" charset="-128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Futura Bk BT" panose="020B0502020204020303" pitchFamily="34" charset="0"/>
                <a:cs typeface="Arial" panose="020B0604020202020204" pitchFamily="34" charset="0"/>
              </a:rPr>
              <a:t>◉</a:t>
            </a:r>
            <a:r>
              <a:rPr lang="en-IN" sz="1800" dirty="0">
                <a:solidFill>
                  <a:srgbClr val="00000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Currently, schools have their </a:t>
            </a:r>
            <a:r>
              <a:rPr lang="en-IN" sz="1800" dirty="0">
                <a:solidFill>
                  <a:srgbClr val="00B0F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disintegrated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>
                <a:solidFill>
                  <a:srgbClr val="00B0F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soiled under various 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 due to which creating reports for a large number of students, analysing them, and providing precise feedback with personalized learning plans becomes a </a:t>
            </a:r>
            <a:r>
              <a:rPr lang="en-IN" sz="1800" dirty="0">
                <a:solidFill>
                  <a:srgbClr val="00B0F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and time-consuming task 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educators.</a:t>
            </a:r>
          </a:p>
          <a:p>
            <a:endParaRPr lang="en-US" sz="1800" dirty="0">
              <a:solidFill>
                <a:schemeClr val="bg2"/>
              </a:solidFill>
              <a:latin typeface="Futura Bk BT" panose="020B0502020204020303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Futura Bk BT" panose="020B0502020204020303" pitchFamily="34" charset="0"/>
                <a:cs typeface="Arial" panose="020B0604020202020204" pitchFamily="34" charset="0"/>
              </a:rPr>
              <a:t>◉ Moreover, the r</a:t>
            </a:r>
            <a:r>
              <a:rPr lang="en-US" sz="1800" dirty="0">
                <a:solidFill>
                  <a:schemeClr val="bg2"/>
                </a:solidFill>
                <a:latin typeface="Futura Bk BT" panose="020B0502020204020303" pitchFamily="34" charset="0"/>
                <a:cs typeface="Arial" panose="020B0604020202020204" pitchFamily="34" charset="0"/>
              </a:rPr>
              <a:t>esources</a:t>
            </a:r>
            <a:r>
              <a:rPr lang="en-US" sz="1800" b="0" i="0" dirty="0">
                <a:solidFill>
                  <a:schemeClr val="bg2"/>
                </a:solidFill>
                <a:effectLst/>
                <a:latin typeface="Futura Bk BT" panose="020B0502020204020303" pitchFamily="34" charset="0"/>
                <a:cs typeface="Arial" panose="020B0604020202020204" pitchFamily="34" charset="0"/>
              </a:rPr>
              <a:t> required to gather and utilize data to improve learning outcomes remains </a:t>
            </a:r>
            <a:br>
              <a:rPr lang="en-US" sz="1800" b="0" i="0" dirty="0">
                <a:solidFill>
                  <a:schemeClr val="bg2"/>
                </a:solidFill>
                <a:effectLst/>
                <a:latin typeface="Futura Bk BT" panose="020B0502020204020303" pitchFamily="34" charset="0"/>
                <a:cs typeface="Arial" panose="020B0604020202020204" pitchFamily="34" charset="0"/>
              </a:rPr>
            </a:br>
            <a:r>
              <a:rPr lang="en-US" sz="1800" b="0" i="0" dirty="0">
                <a:solidFill>
                  <a:schemeClr val="bg2"/>
                </a:solidFill>
                <a:effectLst/>
                <a:latin typeface="Futura Bk BT" panose="020B0502020204020303" pitchFamily="34" charset="0"/>
                <a:cs typeface="Arial" panose="020B0604020202020204" pitchFamily="34" charset="0"/>
              </a:rPr>
              <a:t>limited to elite urban schools. Hence, majority of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Futura Bk BT" panose="020B0502020204020303" pitchFamily="34" charset="0"/>
                <a:cs typeface="Arial" panose="020B0604020202020204" pitchFamily="34" charset="0"/>
              </a:rPr>
              <a:t>schools 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are </a:t>
            </a:r>
            <a:r>
              <a:rPr lang="en-IN" sz="1800" dirty="0">
                <a:solidFill>
                  <a:srgbClr val="00B0F0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unable to leverage data</a:t>
            </a: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 to </a:t>
            </a:r>
            <a:b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</a:br>
            <a:r>
              <a:rPr lang="en-IN" sz="1800" dirty="0">
                <a:solidFill>
                  <a:schemeClr val="bg1"/>
                </a:solidFill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improve learning outcomes. </a:t>
            </a:r>
            <a:endParaRPr lang="en-US" sz="1800" b="0" i="0" dirty="0">
              <a:solidFill>
                <a:schemeClr val="bg1"/>
              </a:solidFill>
              <a:effectLst/>
              <a:latin typeface="Futura Bk BT" panose="020B0502020204020303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bg1"/>
              </a:solidFill>
              <a:latin typeface="Arial" panose="020B0604020202020204" pitchFamily="34" charset="0"/>
              <a:ea typeface="Yu Gothic UI Semibold" panose="020B0700000000000000" pitchFamily="34" charset="-128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" panose="020B0604020202020204" pitchFamily="34" charset="0"/>
              <a:ea typeface="Yu Gothic UI Semibold" panose="020B0700000000000000" pitchFamily="34" charset="-128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2"/>
              </a:solidFill>
              <a:latin typeface="Arial" panose="020B0604020202020204" pitchFamily="34" charset="0"/>
              <a:ea typeface="Yu Gothic UI Semibold" panose="020B07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F768D-2BBB-44EA-8BCE-6761BDC8D8FD}"/>
              </a:ext>
            </a:extLst>
          </p:cNvPr>
          <p:cNvSpPr txBox="1"/>
          <p:nvPr/>
        </p:nvSpPr>
        <p:spPr>
          <a:xfrm>
            <a:off x="300037" y="227971"/>
            <a:ext cx="4326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F0"/>
                </a:solidFill>
              </a:rPr>
              <a:t>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A2550-DECA-44FA-8B3B-CFDA73D26D50}"/>
              </a:ext>
            </a:extLst>
          </p:cNvPr>
          <p:cNvSpPr txBox="1"/>
          <p:nvPr/>
        </p:nvSpPr>
        <p:spPr>
          <a:xfrm>
            <a:off x="300037" y="5214191"/>
            <a:ext cx="7944514" cy="877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1700" b="1" i="1" dirty="0">
                <a:solidFill>
                  <a:schemeClr val="bg1"/>
                </a:solidFill>
              </a:rPr>
              <a:t>Hence, we  want to provide schools with </a:t>
            </a:r>
            <a:r>
              <a:rPr lang="en-IN" sz="1700" b="1" i="1" dirty="0">
                <a:solidFill>
                  <a:srgbClr val="00B0F0"/>
                </a:solidFill>
              </a:rPr>
              <a:t>IntelliED</a:t>
            </a:r>
            <a:r>
              <a:rPr lang="en-IN" sz="1700" b="1" i="1" dirty="0">
                <a:solidFill>
                  <a:schemeClr val="bg1"/>
                </a:solidFill>
              </a:rPr>
              <a:t>, an easy to use and cost-effective digital solution that allows them to  effectively manage students’ data and extract insights from it to improve learning outcomes for students.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CF6E1-30CC-4562-A070-6FCB8DD7F5A2}"/>
              </a:ext>
            </a:extLst>
          </p:cNvPr>
          <p:cNvSpPr/>
          <p:nvPr/>
        </p:nvSpPr>
        <p:spPr>
          <a:xfrm>
            <a:off x="0" y="6203783"/>
            <a:ext cx="4619625" cy="51289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69A12-FC4A-47C1-882B-B3F6C392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007" y="3164680"/>
            <a:ext cx="4314993" cy="36933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66D45-7D0E-4E51-AAF2-DAF9C16C81D6}"/>
              </a:ext>
            </a:extLst>
          </p:cNvPr>
          <p:cNvSpPr txBox="1"/>
          <p:nvPr/>
        </p:nvSpPr>
        <p:spPr>
          <a:xfrm>
            <a:off x="336734" y="1248819"/>
            <a:ext cx="115221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Bk BT" panose="020B0502020204020303" pitchFamily="34" charset="0"/>
              </a:rPr>
              <a:t>◉</a:t>
            </a:r>
            <a:r>
              <a:rPr lang="en-IN" sz="1800" dirty="0">
                <a:effectLst/>
                <a:latin typeface="Futura Bk BT" panose="020B0502020204020303" pitchFamily="34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Futura Bk BT" panose="020B05020202040203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IntelliED provides schools </a:t>
            </a:r>
            <a:r>
              <a:rPr lang="en-IN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an efficient way of gathering</a:t>
            </a:r>
            <a:r>
              <a:rPr lang="en-IN" sz="18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dirty="0">
                <a:effectLst/>
                <a:latin typeface="Futura Bk BT" panose="020B05020202040203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and managing the entire student data from multiple sources </a:t>
            </a:r>
            <a:r>
              <a:rPr lang="en-IN" b="1" dirty="0">
                <a:latin typeface="Bahnschrift" panose="020B0502040204020203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within</a:t>
            </a:r>
            <a:r>
              <a:rPr lang="en-IN" sz="18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haroni" panose="02010803020104030203" pitchFamily="2" charset="-79"/>
              </a:rPr>
              <a:t> a single platform</a:t>
            </a:r>
            <a:r>
              <a:rPr lang="en-IN" sz="1800" dirty="0">
                <a:effectLst/>
                <a:latin typeface="Futura Bk BT" panose="020B05020202040203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b="1" i="0" dirty="0">
              <a:effectLst/>
              <a:latin typeface="Futura Bk BT" panose="020B0502020204020303" pitchFamily="34" charset="0"/>
            </a:endParaRPr>
          </a:p>
          <a:p>
            <a:r>
              <a:rPr lang="en-US" b="1" i="0" dirty="0">
                <a:effectLst/>
                <a:latin typeface="Futura Bk BT" panose="020B0502020204020303" pitchFamily="34" charset="0"/>
              </a:rPr>
              <a:t>◉ </a:t>
            </a:r>
            <a:r>
              <a:rPr lang="en-US" i="0" dirty="0">
                <a:effectLst/>
                <a:latin typeface="Futura Bk BT" panose="020B0502020204020303" pitchFamily="34" charset="0"/>
              </a:rPr>
              <a:t>The solution help educators </a:t>
            </a:r>
            <a:r>
              <a:rPr lang="en-US" b="1" i="0" dirty="0">
                <a:effectLst/>
                <a:latin typeface="Bahnschrift" panose="020B0502040204020203" pitchFamily="34" charset="0"/>
                <a:cs typeface="Aharoni" panose="02010803020104030203" pitchFamily="2" charset="-79"/>
              </a:rPr>
              <a:t>convert raw data into actionable insights </a:t>
            </a:r>
            <a:r>
              <a:rPr lang="en-US" i="0" dirty="0">
                <a:effectLst/>
                <a:latin typeface="Futura Bk BT" panose="020B0502020204020303" pitchFamily="34" charset="0"/>
              </a:rPr>
              <a:t>so that they can deliver precise feedback &amp; </a:t>
            </a:r>
            <a:r>
              <a:rPr lang="en-IN" i="0" dirty="0">
                <a:effectLst/>
                <a:latin typeface="Futura Bk BT" panose="020B0502020204020303" pitchFamily="34" charset="0"/>
              </a:rPr>
              <a:t>design personalized learning plan for their students.</a:t>
            </a:r>
            <a:endParaRPr lang="en-US" dirty="0">
              <a:latin typeface="Futura Bk BT" panose="020B0502020204020303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endParaRPr lang="en-US" b="1" dirty="0">
              <a:latin typeface="Futura Bk BT" panose="020B0502020204020303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en-US" b="1" dirty="0">
                <a:latin typeface="Futura Bk BT" panose="020B0502020204020303" pitchFamily="34" charset="0"/>
              </a:rPr>
              <a:t>◉</a:t>
            </a:r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 IntelliED </a:t>
            </a:r>
            <a:r>
              <a:rPr lang="en-IN" sz="1800" b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uses Machine Learning models </a:t>
            </a:r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trained on prior student performance data to predict future outcomes so that educators can address learning gaps and forehandedly devise </a:t>
            </a:r>
          </a:p>
          <a:p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personalized learning strategies for struggling students especially those </a:t>
            </a:r>
          </a:p>
          <a:p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from vulnerable backgrounds.</a:t>
            </a:r>
          </a:p>
          <a:p>
            <a:endParaRPr lang="en-US" b="1" dirty="0">
              <a:latin typeface="Futura Bk BT" panose="020B0502020204020303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r>
              <a:rPr lang="en-US" b="1" i="0" dirty="0">
                <a:effectLst/>
                <a:latin typeface="Futura Bk BT" panose="020B0502020204020303" pitchFamily="34" charset="0"/>
              </a:rPr>
              <a:t>◉ </a:t>
            </a:r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The tool helps educator set-up an </a:t>
            </a:r>
            <a:r>
              <a:rPr lang="en-IN" sz="1800" b="1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Early-Warning-System (EWS) </a:t>
            </a:r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that </a:t>
            </a:r>
          </a:p>
          <a:p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notifies them in real-time whenever a student seems to be falling </a:t>
            </a:r>
          </a:p>
          <a:p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behind so that </a:t>
            </a:r>
            <a:r>
              <a:rPr lang="en-IN" dirty="0">
                <a:latin typeface="Futura Bk BT" panose="020B0502020204020303" pitchFamily="34" charset="0"/>
                <a:ea typeface="Times New Roman" panose="02020603050405020304" pitchFamily="18" charset="0"/>
              </a:rPr>
              <a:t>they </a:t>
            </a:r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can quickly develop support strategies and </a:t>
            </a:r>
          </a:p>
          <a:p>
            <a:r>
              <a:rPr lang="en-IN" sz="1800" dirty="0">
                <a:effectLst/>
                <a:latin typeface="Futura Bk BT" panose="020B0502020204020303" pitchFamily="34" charset="0"/>
                <a:ea typeface="Times New Roman" panose="02020603050405020304" pitchFamily="18" charset="0"/>
              </a:rPr>
              <a:t>resources to help students get back on track - before it’s too late. </a:t>
            </a:r>
          </a:p>
          <a:p>
            <a:endParaRPr lang="en-US" dirty="0">
              <a:solidFill>
                <a:srgbClr val="000000"/>
              </a:solidFill>
              <a:latin typeface="Avenir"/>
            </a:endParaRPr>
          </a:p>
          <a:p>
            <a:r>
              <a:rPr lang="en-US" b="1" i="0" dirty="0">
                <a:effectLst/>
                <a:latin typeface="Futura Bk BT" panose="020B0502020204020303" pitchFamily="34" charset="0"/>
              </a:rPr>
              <a:t>◉ </a:t>
            </a:r>
            <a:r>
              <a:rPr lang="en-US" dirty="0">
                <a:solidFill>
                  <a:srgbClr val="000000"/>
                </a:solidFill>
                <a:latin typeface="Futura Bk BT" panose="020B0502020204020303" pitchFamily="34" charset="0"/>
              </a:rPr>
              <a:t>Will </a:t>
            </a:r>
            <a:r>
              <a:rPr lang="en-US" b="1" dirty="0">
                <a:solidFill>
                  <a:srgbClr val="000000"/>
                </a:solidFill>
                <a:latin typeface="Futura Bk BT" panose="020B0502020204020303" pitchFamily="34" charset="0"/>
              </a:rPr>
              <a:t>save 30-40 </a:t>
            </a:r>
            <a:r>
              <a:rPr lang="en-US" b="1" i="0" dirty="0">
                <a:solidFill>
                  <a:srgbClr val="000000"/>
                </a:solidFill>
                <a:effectLst/>
                <a:latin typeface="Futura Bk BT" panose="020B0502020204020303" pitchFamily="34" charset="0"/>
              </a:rPr>
              <a:t>hours per month </a:t>
            </a:r>
            <a:r>
              <a:rPr lang="en-US" b="0" i="0" dirty="0">
                <a:solidFill>
                  <a:srgbClr val="000000"/>
                </a:solidFill>
                <a:effectLst/>
                <a:latin typeface="Futura Bk BT" panose="020B0502020204020303" pitchFamily="34" charset="0"/>
              </a:rPr>
              <a:t>for educators and admins by helping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utura Bk BT" panose="020B0502020204020303" pitchFamily="34" charset="0"/>
              </a:rPr>
              <a:t>them </a:t>
            </a:r>
            <a:r>
              <a:rPr lang="en-US" dirty="0">
                <a:solidFill>
                  <a:srgbClr val="000000"/>
                </a:solidFill>
                <a:latin typeface="Futura Bk BT" panose="020B0502020204020303" pitchFamily="34" charset="0"/>
              </a:rPr>
              <a:t>to</a:t>
            </a:r>
            <a:r>
              <a:rPr lang="en-US" b="0" i="0" dirty="0">
                <a:solidFill>
                  <a:srgbClr val="000000"/>
                </a:solidFill>
                <a:effectLst/>
                <a:latin typeface="Futura Bk BT" panose="020B0502020204020303" pitchFamily="34" charset="0"/>
              </a:rPr>
              <a:t> manage data, send reminders, automate evaluation and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utura Bk BT" panose="020B0502020204020303" pitchFamily="34" charset="0"/>
              </a:rPr>
              <a:t>instantaneously generate analytics.</a:t>
            </a:r>
            <a:endParaRPr lang="en-IN" b="1" dirty="0">
              <a:latin typeface="Futura Bk BT" panose="020B0502020204020303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Franklin Gothic Book" panose="020B0503020102020204" pitchFamily="34" charset="0"/>
              <a:ea typeface="Yu Gothic UI Semibold" panose="020B07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4F0E2-EA5E-4067-96D4-2295DED145CD}"/>
              </a:ext>
            </a:extLst>
          </p:cNvPr>
          <p:cNvSpPr txBox="1"/>
          <p:nvPr/>
        </p:nvSpPr>
        <p:spPr>
          <a:xfrm flipH="1">
            <a:off x="336734" y="294639"/>
            <a:ext cx="4461507" cy="83099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93448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122BA59-8EEF-4113-8C79-3FE4CF70A4AD}"/>
              </a:ext>
            </a:extLst>
          </p:cNvPr>
          <p:cNvSpPr txBox="1"/>
          <p:nvPr/>
        </p:nvSpPr>
        <p:spPr>
          <a:xfrm>
            <a:off x="252476" y="1253794"/>
            <a:ext cx="3441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Easy, Quick &amp; Secure</a:t>
            </a:r>
            <a:b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7C1BF-1CE5-48A3-945D-A19B94BAF7D2}"/>
              </a:ext>
            </a:extLst>
          </p:cNvPr>
          <p:cNvSpPr/>
          <p:nvPr/>
        </p:nvSpPr>
        <p:spPr>
          <a:xfrm>
            <a:off x="0" y="6191250"/>
            <a:ext cx="4619625" cy="51289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56376-FED6-4A0C-9D79-91C63E0E7518}"/>
              </a:ext>
            </a:extLst>
          </p:cNvPr>
          <p:cNvSpPr txBox="1"/>
          <p:nvPr/>
        </p:nvSpPr>
        <p:spPr>
          <a:xfrm>
            <a:off x="6298198" y="1253795"/>
            <a:ext cx="35793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Driven Decision Making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8F4396-3A9A-4C65-B24B-CC9B0549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15" y="1430640"/>
            <a:ext cx="2184209" cy="19409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379B6A-120D-446D-A222-401E50A6374A}"/>
              </a:ext>
            </a:extLst>
          </p:cNvPr>
          <p:cNvSpPr txBox="1"/>
          <p:nvPr/>
        </p:nvSpPr>
        <p:spPr>
          <a:xfrm>
            <a:off x="6311690" y="4101255"/>
            <a:ext cx="5457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your institution’s data into actionable insights to understand what 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make things happen and make smarter decisions earlier in the learning progression.</a:t>
            </a:r>
          </a:p>
          <a:p>
            <a:endParaRPr lang="en-IN" sz="2400" dirty="0"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96D65C-BC4D-4180-B01D-4DC32C3A8094}"/>
              </a:ext>
            </a:extLst>
          </p:cNvPr>
          <p:cNvSpPr/>
          <p:nvPr/>
        </p:nvSpPr>
        <p:spPr>
          <a:xfrm>
            <a:off x="3992369" y="221826"/>
            <a:ext cx="3703576" cy="59592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Main Features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25072-7614-4C8A-A4C8-6ED74183CCA0}"/>
              </a:ext>
            </a:extLst>
          </p:cNvPr>
          <p:cNvSpPr txBox="1"/>
          <p:nvPr/>
        </p:nvSpPr>
        <p:spPr>
          <a:xfrm>
            <a:off x="252476" y="4101255"/>
            <a:ext cx="4988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A digital solution powered by </a:t>
            </a:r>
            <a:r>
              <a:rPr lang="en-IN" sz="2400" dirty="0">
                <a:solidFill>
                  <a:srgbClr val="00B0F0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Azure Services </a:t>
            </a:r>
            <a:r>
              <a:rPr lang="en-IN" sz="2400" dirty="0">
                <a:solidFill>
                  <a:schemeClr val="bg1"/>
                </a:solidFill>
                <a:latin typeface="Futura Lt BT" panose="020B0402020204020303" pitchFamily="34" charset="0"/>
                <a:ea typeface="Calibri" panose="020F0502020204030204" pitchFamily="34" charset="0"/>
              </a:rPr>
              <a:t>that</a:t>
            </a:r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 be</a:t>
            </a:r>
            <a:r>
              <a:rPr lang="en-IN" sz="2400" dirty="0">
                <a:solidFill>
                  <a:schemeClr val="bg1"/>
                </a:solidFill>
                <a:latin typeface="Futura Lt BT" panose="020B0402020204020303" pitchFamily="34" charset="0"/>
                <a:ea typeface="Calibri" panose="020F0502020204030204" pitchFamily="34" charset="0"/>
              </a:rPr>
              <a:t> accessed with</a:t>
            </a:r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Times New Roman" panose="02020603050405020304" pitchFamily="18" charset="0"/>
              </a:rPr>
              <a:t> existing 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Times New Roman" panose="02020603050405020304" pitchFamily="18" charset="0"/>
              </a:rPr>
              <a:t>personal devices devices, sparing schools the expense of purchasing any new hardware.</a:t>
            </a:r>
            <a:endParaRPr lang="en-IN" sz="2400" dirty="0"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28748A-86F3-43EA-952B-F345E7729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71" y="1257291"/>
            <a:ext cx="2278297" cy="228765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AFB0757-E1EC-491D-8107-CE678A9E6D6D}"/>
              </a:ext>
            </a:extLst>
          </p:cNvPr>
          <p:cNvSpPr/>
          <p:nvPr/>
        </p:nvSpPr>
        <p:spPr>
          <a:xfrm>
            <a:off x="11768786" y="5301584"/>
            <a:ext cx="423214" cy="940955"/>
          </a:xfrm>
          <a:prstGeom prst="rect">
            <a:avLst/>
          </a:prstGeom>
          <a:solidFill>
            <a:srgbClr val="01203A"/>
          </a:solidFill>
          <a:ln>
            <a:solidFill>
              <a:srgbClr val="012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01203A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7126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532BD0F-E82C-450E-AEBF-AEC960F1B061}"/>
              </a:ext>
            </a:extLst>
          </p:cNvPr>
          <p:cNvSpPr txBox="1"/>
          <p:nvPr/>
        </p:nvSpPr>
        <p:spPr>
          <a:xfrm>
            <a:off x="221705" y="1408094"/>
            <a:ext cx="4068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Warning </a:t>
            </a:r>
          </a:p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(EWS)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2C6EA3-8857-475A-AF62-812ADA547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47" y="1531802"/>
            <a:ext cx="1687646" cy="13234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114300">
              <a:prstClr val="black"/>
            </a:inn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E7C1BF-1CE5-48A3-945D-A19B94BAF7D2}"/>
              </a:ext>
            </a:extLst>
          </p:cNvPr>
          <p:cNvSpPr/>
          <p:nvPr/>
        </p:nvSpPr>
        <p:spPr>
          <a:xfrm>
            <a:off x="0" y="6191250"/>
            <a:ext cx="4619625" cy="51289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B0757-E1EC-491D-8107-CE678A9E6D6D}"/>
              </a:ext>
            </a:extLst>
          </p:cNvPr>
          <p:cNvSpPr/>
          <p:nvPr/>
        </p:nvSpPr>
        <p:spPr>
          <a:xfrm>
            <a:off x="11768786" y="5301584"/>
            <a:ext cx="423214" cy="940955"/>
          </a:xfrm>
          <a:prstGeom prst="rect">
            <a:avLst/>
          </a:prstGeom>
          <a:solidFill>
            <a:srgbClr val="01203A"/>
          </a:solidFill>
          <a:ln>
            <a:solidFill>
              <a:srgbClr val="012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01203A"/>
                </a:solidFill>
              </a:ln>
            </a:endParaRPr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E35439FB-FAE7-46D4-9381-8942A059C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t="2716" r="9475" b="2606"/>
          <a:stretch/>
        </p:blipFill>
        <p:spPr>
          <a:xfrm>
            <a:off x="10051713" y="1461108"/>
            <a:ext cx="1838197" cy="1414582"/>
          </a:xfrm>
          <a:prstGeom prst="rect">
            <a:avLst/>
          </a:prstGeom>
          <a:ln w="762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1A82C1-9F45-4DAB-BA4B-F7D21467AE4E}"/>
              </a:ext>
            </a:extLst>
          </p:cNvPr>
          <p:cNvSpPr txBox="1"/>
          <p:nvPr/>
        </p:nvSpPr>
        <p:spPr>
          <a:xfrm>
            <a:off x="247148" y="3125709"/>
            <a:ext cx="542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Futura Lt BT" panose="020B0402020204020303" pitchFamily="34" charset="0"/>
                <a:ea typeface="Calibri" panose="020F0502020204030204" pitchFamily="34" charset="0"/>
              </a:rPr>
              <a:t>N</a:t>
            </a:r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otifies educators in real-time 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whenever a student seems to be 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falling behind so that educators can develop additional strategies to help students get back on track.</a:t>
            </a:r>
            <a:endParaRPr lang="en-IN" sz="2400" dirty="0"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955C5-9BDC-41D6-A3EA-CC9D62EEEC1B}"/>
              </a:ext>
            </a:extLst>
          </p:cNvPr>
          <p:cNvSpPr txBox="1"/>
          <p:nvPr/>
        </p:nvSpPr>
        <p:spPr>
          <a:xfrm>
            <a:off x="6335976" y="1430747"/>
            <a:ext cx="3611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Holistic View </a:t>
            </a:r>
          </a:p>
          <a:p>
            <a:r>
              <a:rPr lang="en-IN" sz="4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Students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784975-01FA-455A-B627-46C56EB1B47A}"/>
              </a:ext>
            </a:extLst>
          </p:cNvPr>
          <p:cNvSpPr txBox="1"/>
          <p:nvPr/>
        </p:nvSpPr>
        <p:spPr>
          <a:xfrm>
            <a:off x="6335976" y="3145807"/>
            <a:ext cx="5760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utura Lt BT" panose="020B0402020204020303" pitchFamily="34" charset="0"/>
              </a:rPr>
              <a:t>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Futura Lt BT" panose="020B0402020204020303" pitchFamily="34" charset="0"/>
              </a:rPr>
              <a:t>iscover insights from</a:t>
            </a:r>
            <a:r>
              <a:rPr lang="en-US" sz="2400" dirty="0">
                <a:solidFill>
                  <a:schemeClr val="bg1"/>
                </a:solidFill>
                <a:latin typeface="Futura Lt BT" panose="020B0402020204020303" pitchFamily="34" charset="0"/>
              </a:rPr>
              <a:t> student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Futura Lt BT" panose="020B0402020204020303" pitchFamily="34" charset="0"/>
              </a:rPr>
              <a:t> data to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predict future outcomes like </a:t>
            </a:r>
            <a:r>
              <a:rPr lang="en-IN" sz="2400" dirty="0">
                <a:solidFill>
                  <a:schemeClr val="bg1"/>
                </a:solidFill>
                <a:latin typeface="Futura Lt BT" panose="020B0402020204020303" pitchFamily="34" charset="0"/>
                <a:ea typeface="Calibri" panose="020F0502020204030204" pitchFamily="34" charset="0"/>
              </a:rPr>
              <a:t>f</a:t>
            </a:r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orecast </a:t>
            </a:r>
          </a:p>
          <a:p>
            <a:r>
              <a:rPr lang="en-IN" sz="2400" dirty="0">
                <a:solidFill>
                  <a:schemeClr val="bg1"/>
                </a:solidFill>
                <a:effectLst/>
                <a:latin typeface="Futura Lt BT" panose="020B0402020204020303" pitchFamily="34" charset="0"/>
                <a:ea typeface="Calibri" panose="020F0502020204030204" pitchFamily="34" charset="0"/>
              </a:rPr>
              <a:t>their academic performance, predict attendance patterns, anticipate a learner's likelihood of completing a course, and estimate the chances of dropout among other things.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Futura Lt BT" panose="020B0402020204020303" pitchFamily="34" charset="0"/>
              </a:rPr>
              <a:t>thereby providing a holistic view of students.</a:t>
            </a:r>
            <a:endParaRPr lang="en-IN" sz="2400" dirty="0">
              <a:solidFill>
                <a:schemeClr val="bg1"/>
              </a:solidFill>
              <a:latin typeface="Futura Lt BT" panose="020B04020202040203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807F0D-62FC-4818-B74E-8DCC138CBADD}"/>
              </a:ext>
            </a:extLst>
          </p:cNvPr>
          <p:cNvSpPr/>
          <p:nvPr/>
        </p:nvSpPr>
        <p:spPr>
          <a:xfrm>
            <a:off x="3892979" y="221826"/>
            <a:ext cx="3703576" cy="61633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Main Features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676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75B7-42FF-45AB-9A69-2848A9C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991" y="313107"/>
            <a:ext cx="5198674" cy="915451"/>
          </a:xfrm>
        </p:spPr>
        <p:txBody>
          <a:bodyPr>
            <a:noAutofit/>
          </a:bodyPr>
          <a:lstStyle/>
          <a:p>
            <a:pPr algn="l"/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latin typeface="Futura Bk BT" panose="020B0502020204020303" pitchFamily="34" charset="0"/>
              </a:rPr>
              <a:t>How does it work</a:t>
            </a:r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  <a:endParaRPr lang="en-IN" sz="4400" b="1" i="0" dirty="0">
              <a:solidFill>
                <a:schemeClr val="bg1">
                  <a:lumMod val="9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DDFE1-A832-45EF-B9D6-03DE198D33CB}"/>
              </a:ext>
            </a:extLst>
          </p:cNvPr>
          <p:cNvSpPr/>
          <p:nvPr/>
        </p:nvSpPr>
        <p:spPr>
          <a:xfrm>
            <a:off x="10136531" y="1787315"/>
            <a:ext cx="1835435" cy="13995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955255-A9F8-449F-9CD6-0C778C0F9E52}"/>
              </a:ext>
            </a:extLst>
          </p:cNvPr>
          <p:cNvSpPr/>
          <p:nvPr/>
        </p:nvSpPr>
        <p:spPr>
          <a:xfrm>
            <a:off x="3920029" y="1749488"/>
            <a:ext cx="1719605" cy="3363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3C307-224F-421D-BEB8-96A7A7AA9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3" r="16057"/>
          <a:stretch/>
        </p:blipFill>
        <p:spPr>
          <a:xfrm>
            <a:off x="3957353" y="2382280"/>
            <a:ext cx="1719605" cy="1870077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B6F9E422-D892-4513-8533-B044B99E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45386" y="1596384"/>
            <a:ext cx="2038003" cy="366523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4F9B7C-2A2B-4651-8026-909E52ACE61B}"/>
              </a:ext>
            </a:extLst>
          </p:cNvPr>
          <p:cNvSpPr/>
          <p:nvPr/>
        </p:nvSpPr>
        <p:spPr>
          <a:xfrm>
            <a:off x="6448075" y="4307042"/>
            <a:ext cx="2676443" cy="1707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Dubai" panose="020B0503030403030204" pitchFamily="34" charset="-78"/>
                <a:ea typeface="Open Sans" panose="020B0606030504020204" pitchFamily="34" charset="0"/>
                <a:cs typeface="Dubai" panose="020B0503030403030204" pitchFamily="34" charset="-78"/>
              </a:rPr>
              <a:t>✪ Performance Forecasts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Dubai" panose="020B0503030403030204" pitchFamily="34" charset="-78"/>
                <a:ea typeface="Open Sans" panose="020B0606030504020204" pitchFamily="34" charset="0"/>
                <a:cs typeface="Dubai" panose="020B0503030403030204" pitchFamily="34" charset="-78"/>
              </a:rPr>
              <a:t>✪ Recommendations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Dubai" panose="020B0503030403030204" pitchFamily="34" charset="-78"/>
                <a:ea typeface="Open Sans" panose="020B0606030504020204" pitchFamily="34" charset="0"/>
                <a:cs typeface="Dubai" panose="020B0503030403030204" pitchFamily="34" charset="-78"/>
              </a:rPr>
              <a:t>✪ Intervention plans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Dubai" panose="020B0503030403030204" pitchFamily="34" charset="-78"/>
                <a:ea typeface="Open Sans" panose="020B0606030504020204" pitchFamily="34" charset="0"/>
                <a:cs typeface="Dubai" panose="020B0503030403030204" pitchFamily="34" charset="-78"/>
              </a:rPr>
              <a:t>✪ Support strategies</a:t>
            </a:r>
            <a:endParaRPr lang="en-IN" sz="1700" dirty="0">
              <a:solidFill>
                <a:schemeClr val="tx1"/>
              </a:solidFill>
              <a:latin typeface="Dubai" panose="020B0503030403030204" pitchFamily="34" charset="-78"/>
              <a:ea typeface="Open Sans" panose="020B0606030504020204" pitchFamily="34" charset="0"/>
              <a:cs typeface="Dubai" panose="020B0503030403030204" pitchFamily="34" charset="-7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4CF9D4-0F0D-431E-8EE1-1A4C1519FE67}"/>
              </a:ext>
            </a:extLst>
          </p:cNvPr>
          <p:cNvSpPr/>
          <p:nvPr/>
        </p:nvSpPr>
        <p:spPr>
          <a:xfrm>
            <a:off x="1454735" y="1994281"/>
            <a:ext cx="1189898" cy="77599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Student’s Data</a:t>
            </a:r>
            <a:endParaRPr lang="en-IN" sz="16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792F19-5384-4462-A3F4-815BA9AFC1EF}"/>
              </a:ext>
            </a:extLst>
          </p:cNvPr>
          <p:cNvSpPr/>
          <p:nvPr/>
        </p:nvSpPr>
        <p:spPr>
          <a:xfrm>
            <a:off x="1454735" y="4330887"/>
            <a:ext cx="1413480" cy="7759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7EECCF5-9515-4F63-9277-77163F375F78}"/>
              </a:ext>
            </a:extLst>
          </p:cNvPr>
          <p:cNvSpPr/>
          <p:nvPr/>
        </p:nvSpPr>
        <p:spPr>
          <a:xfrm rot="16200000">
            <a:off x="9159548" y="4669270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9BC2DC-0D8D-442A-8F82-DC9C28F41233}"/>
              </a:ext>
            </a:extLst>
          </p:cNvPr>
          <p:cNvCxnSpPr>
            <a:cxnSpLocks/>
          </p:cNvCxnSpPr>
          <p:nvPr/>
        </p:nvCxnSpPr>
        <p:spPr>
          <a:xfrm flipV="1">
            <a:off x="9323221" y="4763735"/>
            <a:ext cx="429046" cy="55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098C3B-12D6-4322-9FDD-EA61BB0A2F7A}"/>
              </a:ext>
            </a:extLst>
          </p:cNvPr>
          <p:cNvCxnSpPr>
            <a:cxnSpLocks/>
          </p:cNvCxnSpPr>
          <p:nvPr/>
        </p:nvCxnSpPr>
        <p:spPr>
          <a:xfrm>
            <a:off x="8667750" y="2415620"/>
            <a:ext cx="85081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2CCDB97-A349-4F1A-A26A-66AFD2DC002B}"/>
              </a:ext>
            </a:extLst>
          </p:cNvPr>
          <p:cNvSpPr/>
          <p:nvPr/>
        </p:nvSpPr>
        <p:spPr>
          <a:xfrm rot="5400000">
            <a:off x="9508401" y="2350946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A9A71A-C10E-4020-B0CD-08637E8C9338}"/>
              </a:ext>
            </a:extLst>
          </p:cNvPr>
          <p:cNvCxnSpPr>
            <a:cxnSpLocks/>
          </p:cNvCxnSpPr>
          <p:nvPr/>
        </p:nvCxnSpPr>
        <p:spPr>
          <a:xfrm>
            <a:off x="2851280" y="2398445"/>
            <a:ext cx="589737" cy="43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6F4E0BF-B680-4581-A376-D91EE8295BA8}"/>
              </a:ext>
            </a:extLst>
          </p:cNvPr>
          <p:cNvSpPr/>
          <p:nvPr/>
        </p:nvSpPr>
        <p:spPr>
          <a:xfrm rot="5400000">
            <a:off x="3426959" y="2345903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E2F3E31-9B0D-44AF-8D44-EB9ACD302C99}"/>
              </a:ext>
            </a:extLst>
          </p:cNvPr>
          <p:cNvCxnSpPr>
            <a:cxnSpLocks/>
          </p:cNvCxnSpPr>
          <p:nvPr/>
        </p:nvCxnSpPr>
        <p:spPr>
          <a:xfrm>
            <a:off x="3155021" y="4718886"/>
            <a:ext cx="4789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6014F21A-002E-4B88-B9B1-E9D2022A70F4}"/>
              </a:ext>
            </a:extLst>
          </p:cNvPr>
          <p:cNvSpPr/>
          <p:nvPr/>
        </p:nvSpPr>
        <p:spPr>
          <a:xfrm rot="16200000">
            <a:off x="2991347" y="4652319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C86520-A9B9-4427-9161-56267332E02B}"/>
              </a:ext>
            </a:extLst>
          </p:cNvPr>
          <p:cNvCxnSpPr>
            <a:cxnSpLocks/>
          </p:cNvCxnSpPr>
          <p:nvPr/>
        </p:nvCxnSpPr>
        <p:spPr>
          <a:xfrm>
            <a:off x="5856515" y="4700110"/>
            <a:ext cx="4789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36E4DDF-87DA-4D33-A3D2-7B0A3127558F}"/>
              </a:ext>
            </a:extLst>
          </p:cNvPr>
          <p:cNvSpPr/>
          <p:nvPr/>
        </p:nvSpPr>
        <p:spPr>
          <a:xfrm rot="16200000">
            <a:off x="5829797" y="4625303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0204431-1A72-4D8D-BE4C-7C3FCA57F52F}"/>
              </a:ext>
            </a:extLst>
          </p:cNvPr>
          <p:cNvCxnSpPr>
            <a:cxnSpLocks/>
          </p:cNvCxnSpPr>
          <p:nvPr/>
        </p:nvCxnSpPr>
        <p:spPr>
          <a:xfrm flipV="1">
            <a:off x="676366" y="4737716"/>
            <a:ext cx="605041" cy="82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BBCB21-8612-4E64-B353-6E8D2108E68F}"/>
              </a:ext>
            </a:extLst>
          </p:cNvPr>
          <p:cNvCxnSpPr>
            <a:cxnSpLocks/>
          </p:cNvCxnSpPr>
          <p:nvPr/>
        </p:nvCxnSpPr>
        <p:spPr>
          <a:xfrm flipV="1">
            <a:off x="714467" y="4333460"/>
            <a:ext cx="0" cy="40425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BE2590-23D5-414C-8E5E-60AFCCA683F6}"/>
              </a:ext>
            </a:extLst>
          </p:cNvPr>
          <p:cNvCxnSpPr>
            <a:cxnSpLocks/>
          </p:cNvCxnSpPr>
          <p:nvPr/>
        </p:nvCxnSpPr>
        <p:spPr>
          <a:xfrm flipV="1">
            <a:off x="657317" y="2420710"/>
            <a:ext cx="605041" cy="82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8816A9-DF64-47B0-BA80-A08D7428757F}"/>
              </a:ext>
            </a:extLst>
          </p:cNvPr>
          <p:cNvCxnSpPr>
            <a:cxnSpLocks/>
          </p:cNvCxnSpPr>
          <p:nvPr/>
        </p:nvCxnSpPr>
        <p:spPr>
          <a:xfrm flipV="1">
            <a:off x="695325" y="2401333"/>
            <a:ext cx="0" cy="40425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E679141-71B5-404A-A188-5C19FDC488E2}"/>
              </a:ext>
            </a:extLst>
          </p:cNvPr>
          <p:cNvSpPr/>
          <p:nvPr/>
        </p:nvSpPr>
        <p:spPr>
          <a:xfrm>
            <a:off x="142532" y="3053133"/>
            <a:ext cx="1092626" cy="1013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ED01731-A56C-435A-959F-B3D5BECF0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3" y="3197326"/>
            <a:ext cx="725176" cy="725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D5B22-900E-4A98-AEAA-5E837071DA6F}"/>
              </a:ext>
            </a:extLst>
          </p:cNvPr>
          <p:cNvSpPr txBox="1"/>
          <p:nvPr/>
        </p:nvSpPr>
        <p:spPr>
          <a:xfrm>
            <a:off x="9907197" y="988376"/>
            <a:ext cx="2220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Azure Machine Learning Studio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7C7C7-019C-45B0-8DFB-21D7299975E2}"/>
              </a:ext>
            </a:extLst>
          </p:cNvPr>
          <p:cNvSpPr/>
          <p:nvPr/>
        </p:nvSpPr>
        <p:spPr>
          <a:xfrm>
            <a:off x="0" y="5957356"/>
            <a:ext cx="4705350" cy="357712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33C47-4D8B-4E32-8348-7AB2EEC82F43}"/>
              </a:ext>
            </a:extLst>
          </p:cNvPr>
          <p:cNvSpPr/>
          <p:nvPr/>
        </p:nvSpPr>
        <p:spPr>
          <a:xfrm>
            <a:off x="11285267" y="5355634"/>
            <a:ext cx="906733" cy="874597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7C3FBD-A28A-4F15-B9DE-DDA8691E7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89" y="4455697"/>
            <a:ext cx="580518" cy="5805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01BA61-1A2B-456C-84C2-269971B70016}"/>
              </a:ext>
            </a:extLst>
          </p:cNvPr>
          <p:cNvSpPr txBox="1"/>
          <p:nvPr/>
        </p:nvSpPr>
        <p:spPr>
          <a:xfrm>
            <a:off x="1030179" y="5160971"/>
            <a:ext cx="2220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Futura Bk BT" panose="020B0502020204020303" pitchFamily="34" charset="0"/>
              </a:rPr>
              <a:t>Personalized</a:t>
            </a:r>
            <a:br>
              <a:rPr lang="en-IN" sz="2000" b="1" dirty="0">
                <a:solidFill>
                  <a:srgbClr val="00B0F0"/>
                </a:solidFill>
                <a:latin typeface="Futura Bk BT" panose="020B0502020204020303" pitchFamily="34" charset="0"/>
              </a:rPr>
            </a:br>
            <a:r>
              <a:rPr lang="en-IN" sz="2000" b="1" dirty="0">
                <a:solidFill>
                  <a:srgbClr val="00B0F0"/>
                </a:solidFill>
                <a:latin typeface="Futura Bk BT" panose="020B0502020204020303" pitchFamily="34" charset="0"/>
              </a:rPr>
              <a:t>Feedback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BC72B3-6D2B-4D3B-98BE-F22EA11B7534}"/>
              </a:ext>
            </a:extLst>
          </p:cNvPr>
          <p:cNvCxnSpPr>
            <a:cxnSpLocks/>
          </p:cNvCxnSpPr>
          <p:nvPr/>
        </p:nvCxnSpPr>
        <p:spPr>
          <a:xfrm>
            <a:off x="5918663" y="2414661"/>
            <a:ext cx="94882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857E7F4E-C6B9-4BDC-8A4C-34E5E00569C6}"/>
              </a:ext>
            </a:extLst>
          </p:cNvPr>
          <p:cNvSpPr/>
          <p:nvPr/>
        </p:nvSpPr>
        <p:spPr>
          <a:xfrm rot="5400000">
            <a:off x="6853428" y="2354143"/>
            <a:ext cx="177732" cy="14961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091D3F-BE11-4071-BCDA-55E65E470F86}"/>
              </a:ext>
            </a:extLst>
          </p:cNvPr>
          <p:cNvSpPr txBox="1"/>
          <p:nvPr/>
        </p:nvSpPr>
        <p:spPr>
          <a:xfrm>
            <a:off x="6721854" y="2993355"/>
            <a:ext cx="222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Futura Bk BT" panose="020B0502020204020303" pitchFamily="34" charset="0"/>
              </a:rPr>
              <a:t>Azure Storage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2F5F81-F8A2-456C-84EC-694729975CA8}"/>
              </a:ext>
            </a:extLst>
          </p:cNvPr>
          <p:cNvSpPr/>
          <p:nvPr/>
        </p:nvSpPr>
        <p:spPr>
          <a:xfrm>
            <a:off x="10248995" y="4407089"/>
            <a:ext cx="1835435" cy="13995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151871E-DE6D-41C8-B0EE-10E35A610BB3}"/>
              </a:ext>
            </a:extLst>
          </p:cNvPr>
          <p:cNvSpPr/>
          <p:nvPr/>
        </p:nvSpPr>
        <p:spPr>
          <a:xfrm>
            <a:off x="9672075" y="2331844"/>
            <a:ext cx="378217" cy="2689397"/>
          </a:xfrm>
          <a:prstGeom prst="leftBrac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77A7DA-3A88-4468-B53D-FBAC7744CC46}"/>
              </a:ext>
            </a:extLst>
          </p:cNvPr>
          <p:cNvSpPr txBox="1"/>
          <p:nvPr/>
        </p:nvSpPr>
        <p:spPr>
          <a:xfrm>
            <a:off x="10050292" y="5868857"/>
            <a:ext cx="222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Azure Analytics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A80815-5AB5-004B-983D-EA8C77EC30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356" y="1994281"/>
            <a:ext cx="848319" cy="912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EF966E-4A07-0084-D8D8-AE78E4870C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16637" r="22058" b="17816"/>
          <a:stretch/>
        </p:blipFill>
        <p:spPr>
          <a:xfrm>
            <a:off x="10643478" y="4503547"/>
            <a:ext cx="1036685" cy="1206676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505D6C9-EEB7-E605-BB41-3C1AF767832F}"/>
              </a:ext>
            </a:extLst>
          </p:cNvPr>
          <p:cNvSpPr/>
          <p:nvPr/>
        </p:nvSpPr>
        <p:spPr>
          <a:xfrm>
            <a:off x="7223257" y="1912791"/>
            <a:ext cx="1262331" cy="10871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A2879BB-DD8D-F781-E2BA-FC2C15F77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582" y="2013135"/>
            <a:ext cx="1173388" cy="9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0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75B7-42FF-45AB-9A69-2848A9C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194" y="387634"/>
            <a:ext cx="7998685" cy="915451"/>
          </a:xfrm>
        </p:spPr>
        <p:txBody>
          <a:bodyPr>
            <a:noAutofit/>
          </a:bodyPr>
          <a:lstStyle/>
          <a:p>
            <a:pPr algn="l"/>
            <a:r>
              <a:rPr lang="en-US" sz="4400" b="1" i="0" dirty="0">
                <a:solidFill>
                  <a:srgbClr val="00B0F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Azure</a:t>
            </a:r>
            <a:r>
              <a:rPr lang="en-US" sz="4400" b="1" i="0" dirty="0">
                <a:solidFill>
                  <a:schemeClr val="bg1">
                    <a:lumMod val="9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Technologies Used</a:t>
            </a:r>
            <a:endParaRPr lang="en-IN" sz="4400" b="1" i="0" dirty="0">
              <a:solidFill>
                <a:schemeClr val="bg1">
                  <a:lumMod val="9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7C7C7-019C-45B0-8DFB-21D7299975E2}"/>
              </a:ext>
            </a:extLst>
          </p:cNvPr>
          <p:cNvSpPr/>
          <p:nvPr/>
        </p:nvSpPr>
        <p:spPr>
          <a:xfrm>
            <a:off x="0" y="5957356"/>
            <a:ext cx="4705350" cy="357712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B33C47-4D8B-4E32-8348-7AB2EEC82F43}"/>
              </a:ext>
            </a:extLst>
          </p:cNvPr>
          <p:cNvSpPr/>
          <p:nvPr/>
        </p:nvSpPr>
        <p:spPr>
          <a:xfrm>
            <a:off x="11286712" y="5381641"/>
            <a:ext cx="906733" cy="874597"/>
          </a:xfrm>
          <a:prstGeom prst="rect">
            <a:avLst/>
          </a:prstGeom>
          <a:solidFill>
            <a:srgbClr val="012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14CB63-372C-49AA-B9DE-11B463720E36}"/>
              </a:ext>
            </a:extLst>
          </p:cNvPr>
          <p:cNvSpPr/>
          <p:nvPr/>
        </p:nvSpPr>
        <p:spPr>
          <a:xfrm>
            <a:off x="1105486" y="2010664"/>
            <a:ext cx="2270043" cy="18488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F09110-0E32-49F0-8BDC-67262E1E16A0}"/>
              </a:ext>
            </a:extLst>
          </p:cNvPr>
          <p:cNvSpPr/>
          <p:nvPr/>
        </p:nvSpPr>
        <p:spPr>
          <a:xfrm>
            <a:off x="8333789" y="2010664"/>
            <a:ext cx="2270043" cy="18488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C8C6FD-1C46-42DE-9367-8E3AE46CDBED}"/>
              </a:ext>
            </a:extLst>
          </p:cNvPr>
          <p:cNvSpPr/>
          <p:nvPr/>
        </p:nvSpPr>
        <p:spPr>
          <a:xfrm>
            <a:off x="4705350" y="2016904"/>
            <a:ext cx="2270043" cy="18488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92768-045B-4AA1-0082-A0DE5FBAC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86" y="2240608"/>
            <a:ext cx="1236653" cy="1330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A8B263-2020-641A-E48E-D1276C20C0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9" t="16637" r="22058" b="17816"/>
          <a:stretch/>
        </p:blipFill>
        <p:spPr>
          <a:xfrm>
            <a:off x="8749073" y="2092362"/>
            <a:ext cx="1383977" cy="16109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A7DBBF-2B35-62ED-1866-8A12704CD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59" y="2240608"/>
            <a:ext cx="1580198" cy="13688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7C64B-4F8B-98D2-7AEF-496012653EF1}"/>
              </a:ext>
            </a:extLst>
          </p:cNvPr>
          <p:cNvSpPr txBox="1"/>
          <p:nvPr/>
        </p:nvSpPr>
        <p:spPr>
          <a:xfrm>
            <a:off x="1105486" y="4002468"/>
            <a:ext cx="2220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Azure Machine Learning Studio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B59157-B9E4-4BAA-416E-AFAAA1A6E4BA}"/>
              </a:ext>
            </a:extLst>
          </p:cNvPr>
          <p:cNvSpPr txBox="1"/>
          <p:nvPr/>
        </p:nvSpPr>
        <p:spPr>
          <a:xfrm>
            <a:off x="4736401" y="4002468"/>
            <a:ext cx="222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Azure Studio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5655A-2F62-79FD-C93C-4973ED0214F4}"/>
              </a:ext>
            </a:extLst>
          </p:cNvPr>
          <p:cNvSpPr txBox="1"/>
          <p:nvPr/>
        </p:nvSpPr>
        <p:spPr>
          <a:xfrm>
            <a:off x="8358741" y="3993041"/>
            <a:ext cx="2220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Azure Analytics</a:t>
            </a:r>
          </a:p>
        </p:txBody>
      </p:sp>
    </p:spTree>
    <p:extLst>
      <p:ext uri="{BB962C8B-B14F-4D97-AF65-F5344CB8AC3E}">
        <p14:creationId xmlns:p14="http://schemas.microsoft.com/office/powerpoint/2010/main" val="16083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3BEF76-8C78-4E7C-B7ED-87ACBDAC16D8}"/>
              </a:ext>
            </a:extLst>
          </p:cNvPr>
          <p:cNvSpPr txBox="1">
            <a:spLocks/>
          </p:cNvSpPr>
          <p:nvPr/>
        </p:nvSpPr>
        <p:spPr>
          <a:xfrm>
            <a:off x="806718" y="699305"/>
            <a:ext cx="5078967" cy="7438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i="0" dirty="0">
                <a:solidFill>
                  <a:srgbClr val="00B0F0"/>
                </a:solidFill>
                <a:latin typeface="Futura Bk BT" panose="020B0502020204020303" pitchFamily="34" charset="0"/>
              </a:rPr>
              <a:t>Advantages of IntelliED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04F20-FF5E-4F5F-883E-3785074E1DDF}"/>
              </a:ext>
            </a:extLst>
          </p:cNvPr>
          <p:cNvSpPr txBox="1"/>
          <p:nvPr/>
        </p:nvSpPr>
        <p:spPr>
          <a:xfrm>
            <a:off x="806718" y="1443133"/>
            <a:ext cx="9127857" cy="520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☑</a:t>
            </a: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Provides Easy, Safe &amp; Secure access to student’s data.</a:t>
            </a: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☑</a:t>
            </a: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Offers </a:t>
            </a:r>
            <a:r>
              <a:rPr lang="en-IN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data-driven approach for making smarter decisions 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converting raw data into actionable insight.</a:t>
            </a:r>
            <a:endParaRPr lang="en-IN" dirty="0">
              <a:solidFill>
                <a:srgbClr val="00B0F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☑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Help educators devise p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ersonalized intervention plans &amp; support strategies for struggling students.</a:t>
            </a:r>
            <a:endParaRPr lang="en-IN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☑ 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lang="en-IN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educes human reporting errors</a:t>
            </a:r>
            <a:endParaRPr lang="en-I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☑</a:t>
            </a: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Saves time &amp; automates routine administrative tasks</a:t>
            </a: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r>
              <a:rPr lang="en-IN" dirty="0">
                <a:solidFill>
                  <a:schemeClr val="bg2"/>
                </a:solidFill>
                <a:latin typeface="Arial" panose="020B0604020202020204" pitchFamily="34" charset="0"/>
              </a:rPr>
              <a:t>☑ </a:t>
            </a:r>
            <a:r>
              <a:rPr lang="en-IN" dirty="0">
                <a:solidFill>
                  <a:srgbClr val="00B0F0"/>
                </a:solidFill>
                <a:latin typeface="Arial" panose="020B0604020202020204" pitchFamily="34" charset="0"/>
              </a:rPr>
              <a:t>Eliminates the use of paper </a:t>
            </a:r>
          </a:p>
          <a:p>
            <a:pPr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</a:pPr>
            <a:endParaRPr lang="en-IN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marL="285750" indent="-285750" algn="just">
              <a:spcAft>
                <a:spcPts val="8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IN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pPr marL="285750" indent="-285750" algn="just">
              <a:spcAft>
                <a:spcPts val="8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IN" dirty="0">
              <a:solidFill>
                <a:schemeClr val="bg2"/>
              </a:solidFill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5237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1774</TotalTime>
  <Words>742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Aclonica</vt:lpstr>
      <vt:lpstr>Aharoni</vt:lpstr>
      <vt:lpstr>Arial</vt:lpstr>
      <vt:lpstr>Avenir</vt:lpstr>
      <vt:lpstr>Bahnschrift</vt:lpstr>
      <vt:lpstr>Bahnschrift SemiBold</vt:lpstr>
      <vt:lpstr>Calibri</vt:lpstr>
      <vt:lpstr>Century Schoolbook</vt:lpstr>
      <vt:lpstr>Corbel</vt:lpstr>
      <vt:lpstr>Dubai</vt:lpstr>
      <vt:lpstr>Ebrima</vt:lpstr>
      <vt:lpstr>Franklin Gothic Book</vt:lpstr>
      <vt:lpstr>Futura Bk BT</vt:lpstr>
      <vt:lpstr>Futura Lt BT</vt:lpstr>
      <vt:lpstr>Leelawadee UI</vt:lpstr>
      <vt:lpstr>Verdana</vt:lpstr>
      <vt:lpstr>Wingdings</vt:lpstr>
      <vt:lpstr>Headlines</vt:lpstr>
      <vt:lpstr>Name of Solution:   IntelliED   Description:  IntelliED is a mobile-based software solution that provides easy data management to K-12 schools &amp; enable educators to leverage a data-driven approach to improve learning outcomes and equitably accelerate growth for all learners.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it work?</vt:lpstr>
      <vt:lpstr>Azure Technologies Used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 mrdc</dc:creator>
  <cp:lastModifiedBy>diksha mrdc</cp:lastModifiedBy>
  <cp:revision>25</cp:revision>
  <dcterms:created xsi:type="dcterms:W3CDTF">2021-09-10T12:44:41Z</dcterms:created>
  <dcterms:modified xsi:type="dcterms:W3CDTF">2022-05-24T17:09:16Z</dcterms:modified>
</cp:coreProperties>
</file>