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14.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jpeg" ContentType="image/jpeg"/>
  <Override PartName="/ppt/media/image11.png" ContentType="image/png"/>
  <Override PartName="/ppt/media/image8.png" ContentType="image/png"/>
  <Override PartName="/ppt/media/image13.png" ContentType="image/png"/>
  <Override PartName="/ppt/media/image9.png" ContentType="image/png"/>
  <Override PartName="/ppt/media/image12.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166"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67"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68"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69"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70"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AC2DBBEC-C2F0-4C0F-B1B6-4CA3155642B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Img"/>
          </p:nvPr>
        </p:nvSpPr>
        <p:spPr>
          <a:xfrm>
            <a:off x="380880" y="685800"/>
            <a:ext cx="6095520" cy="3428640"/>
          </a:xfrm>
          <a:prstGeom prst="rect">
            <a:avLst/>
          </a:prstGeom>
        </p:spPr>
      </p:sp>
      <p:sp>
        <p:nvSpPr>
          <p:cNvPr id="246" name="PlaceHolder 2"/>
          <p:cNvSpPr>
            <a:spLocks noGrp="1"/>
          </p:cNvSpPr>
          <p:nvPr>
            <p:ph type="body"/>
          </p:nvPr>
        </p:nvSpPr>
        <p:spPr>
          <a:xfrm>
            <a:off x="914400" y="4343400"/>
            <a:ext cx="5028840" cy="4114440"/>
          </a:xfrm>
          <a:prstGeom prst="rect">
            <a:avLst/>
          </a:prstGeom>
        </p:spPr>
        <p:txBody>
          <a:bodyPr>
            <a:noAutofit/>
          </a:bodyPr>
          <a:p>
            <a:pPr marL="457200" indent="-317160">
              <a:lnSpc>
                <a:spcPct val="100000"/>
              </a:lnSpc>
              <a:buClr>
                <a:srgbClr val="404040"/>
              </a:buClr>
              <a:buFont typeface="Montserrat"/>
              <a:buChar char="-"/>
            </a:pPr>
            <a:r>
              <a:rPr b="0" lang="en-US" sz="1200" spc="-1" strike="noStrike">
                <a:solidFill>
                  <a:srgbClr val="000000"/>
                </a:solidFill>
                <a:latin typeface="Open Sans"/>
                <a:ea typeface="Open Sans"/>
              </a:rPr>
              <a:t>Firstly, very few calibration methods based on SLAM, and barely any with open-sourced, well-documented codebase.</a:t>
            </a:r>
            <a:endParaRPr b="0" lang="en-US" sz="1200" spc="-1" strike="noStrike">
              <a:latin typeface="Arial"/>
            </a:endParaRPr>
          </a:p>
          <a:p>
            <a:pPr>
              <a:lnSpc>
                <a:spcPct val="100000"/>
              </a:lnSpc>
              <a:tabLst>
                <a:tab algn="l" pos="0"/>
              </a:tabLst>
            </a:pPr>
            <a:r>
              <a:rPr b="0" lang="en-US" sz="1200" spc="-1" strike="noStrike">
                <a:solidFill>
                  <a:srgbClr val="404040"/>
                </a:solidFill>
                <a:highlight>
                  <a:srgbClr val="ffffff"/>
                </a:highlight>
                <a:latin typeface="Montserrat"/>
                <a:ea typeface="Montserrat"/>
              </a:rPr>
              <a:t>Temperature, joint friction, payload, and manufacturing tolerances are some of the factors that cause the robot to deviate from its preprogrammed positioning.</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404040"/>
                </a:solidFill>
                <a:highlight>
                  <a:srgbClr val="ffffff"/>
                </a:highlight>
                <a:latin typeface="Montserrat"/>
                <a:ea typeface="Montserrat"/>
              </a:rPr>
              <a:t> </a:t>
            </a:r>
            <a:r>
              <a:rPr b="0" lang="en-US" sz="1200" spc="-1" strike="noStrike">
                <a:solidFill>
                  <a:srgbClr val="404040"/>
                </a:solidFill>
                <a:highlight>
                  <a:srgbClr val="ffffff"/>
                </a:highlight>
                <a:latin typeface="Montserrat"/>
                <a:ea typeface="Montserrat"/>
              </a:rPr>
              <a:t>If the robot loses the calibration, the picking accuracy will deteriorate. Repeating the calibration (robot and/or hand-eye) can compensate for such deteriorated performance.</a:t>
            </a:r>
            <a:endParaRPr b="0" lang="en-US"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ldImg"/>
          </p:nvPr>
        </p:nvSpPr>
        <p:spPr>
          <a:xfrm>
            <a:off x="380880" y="685800"/>
            <a:ext cx="6095520" cy="3428640"/>
          </a:xfrm>
          <a:prstGeom prst="rect">
            <a:avLst/>
          </a:prstGeom>
        </p:spPr>
      </p:sp>
      <p:sp>
        <p:nvSpPr>
          <p:cNvPr id="248" name="PlaceHolder 2"/>
          <p:cNvSpPr>
            <a:spLocks noGrp="1"/>
          </p:cNvSpPr>
          <p:nvPr>
            <p:ph type="body"/>
          </p:nvPr>
        </p:nvSpPr>
        <p:spPr>
          <a:xfrm>
            <a:off x="914400" y="4343400"/>
            <a:ext cx="5028840" cy="4114440"/>
          </a:xfrm>
          <a:prstGeom prst="rect">
            <a:avLst/>
          </a:prstGeom>
        </p:spPr>
        <p:txBody>
          <a:bodyPr>
            <a:noAutofit/>
          </a:bodyPr>
          <a:p>
            <a:pPr marL="457200" indent="-317160">
              <a:lnSpc>
                <a:spcPct val="100000"/>
              </a:lnSpc>
              <a:buClr>
                <a:srgbClr val="404040"/>
              </a:buClr>
              <a:buFont typeface="Montserrat"/>
              <a:buChar char="-"/>
            </a:pPr>
            <a:r>
              <a:rPr b="0" lang="en-US" sz="1200" spc="-1" strike="noStrike">
                <a:solidFill>
                  <a:srgbClr val="000000"/>
                </a:solidFill>
                <a:latin typeface="Open Sans"/>
                <a:ea typeface="Open Sans"/>
              </a:rPr>
              <a:t>Firstly, very few calibration methods based on SLAM, and barely any with open-sourced, well-documented codebase.</a:t>
            </a:r>
            <a:endParaRPr b="0" lang="en-US" sz="1200" spc="-1" strike="noStrike">
              <a:latin typeface="Arial"/>
            </a:endParaRPr>
          </a:p>
          <a:p>
            <a:pPr>
              <a:lnSpc>
                <a:spcPct val="100000"/>
              </a:lnSpc>
              <a:tabLst>
                <a:tab algn="l" pos="0"/>
              </a:tabLst>
            </a:pPr>
            <a:r>
              <a:rPr b="0" lang="en-US" sz="1200" spc="-1" strike="noStrike">
                <a:solidFill>
                  <a:srgbClr val="404040"/>
                </a:solidFill>
                <a:highlight>
                  <a:srgbClr val="ffffff"/>
                </a:highlight>
                <a:latin typeface="Montserrat"/>
                <a:ea typeface="Montserrat"/>
              </a:rPr>
              <a:t>Temperature, joint friction, payload, and manufacturing tolerances are some of the factors that cause the robot to deviate from its preprogrammed positioning.</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404040"/>
                </a:solidFill>
                <a:highlight>
                  <a:srgbClr val="ffffff"/>
                </a:highlight>
                <a:latin typeface="Montserrat"/>
                <a:ea typeface="Montserrat"/>
              </a:rPr>
              <a:t> </a:t>
            </a:r>
            <a:r>
              <a:rPr b="0" lang="en-US" sz="1200" spc="-1" strike="noStrike">
                <a:solidFill>
                  <a:srgbClr val="404040"/>
                </a:solidFill>
                <a:highlight>
                  <a:srgbClr val="ffffff"/>
                </a:highlight>
                <a:latin typeface="Montserrat"/>
                <a:ea typeface="Montserrat"/>
              </a:rPr>
              <a:t>If the robot loses the calibration, the picking accuracy will deteriorate. Repeating the calibration (robot and/or hand-eye) can compensate for such deteriorated performance.</a:t>
            </a:r>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914400" y="4343400"/>
            <a:ext cx="5028840" cy="4114440"/>
          </a:xfrm>
          <a:prstGeom prst="rect">
            <a:avLst/>
          </a:prstGeom>
        </p:spPr>
        <p:txBody>
          <a:bodyPr>
            <a:noAutofit/>
          </a:bodyPr>
          <a:p>
            <a:pPr>
              <a:lnSpc>
                <a:spcPct val="100000"/>
              </a:lnSpc>
              <a:tabLst>
                <a:tab algn="l" pos="0"/>
              </a:tabLst>
            </a:pPr>
            <a:r>
              <a:rPr b="1" lang="en-US" sz="1200" spc="-1" strike="noStrike">
                <a:solidFill>
                  <a:srgbClr val="000000"/>
                </a:solidFill>
                <a:latin typeface="Montserrat"/>
                <a:ea typeface="Montserrat"/>
              </a:rPr>
              <a:t>Why this problem?</a:t>
            </a:r>
            <a:br/>
            <a:r>
              <a:rPr b="1" lang="en-US" sz="1200" spc="-1" strike="noStrike">
                <a:solidFill>
                  <a:srgbClr val="000000"/>
                </a:solidFill>
                <a:latin typeface="Montserrat"/>
                <a:ea typeface="Montserrat"/>
              </a:rPr>
              <a:t>Eye in Hand </a:t>
            </a:r>
            <a:endParaRPr b="0" lang="en-US" sz="1200" spc="-1" strike="noStrike">
              <a:latin typeface="Arial"/>
            </a:endParaRPr>
          </a:p>
          <a:p>
            <a:pPr marL="457200" indent="-317160">
              <a:lnSpc>
                <a:spcPct val="100000"/>
              </a:lnSpc>
              <a:buClr>
                <a:srgbClr val="000000"/>
              </a:buClr>
              <a:buFont typeface="Montserrat Light"/>
              <a:buChar char="-"/>
              <a:tabLst>
                <a:tab algn="l" pos="0"/>
              </a:tabLst>
            </a:pPr>
            <a:r>
              <a:rPr b="0" lang="en-US" sz="1200" spc="-1" strike="noStrike">
                <a:solidFill>
                  <a:srgbClr val="000000"/>
                </a:solidFill>
                <a:latin typeface="Montserrat Light"/>
                <a:ea typeface="Montserrat Light"/>
              </a:rPr>
              <a:t>For larger FOV’s, the robot can reorient for imaging from afar (helps even with robot interfering occlusions).</a:t>
            </a:r>
            <a:endParaRPr b="0" lang="en-US" sz="1200" spc="-1" strike="noStrike">
              <a:latin typeface="Arial"/>
            </a:endParaRPr>
          </a:p>
          <a:p>
            <a:pPr marL="457200" indent="-317160">
              <a:lnSpc>
                <a:spcPct val="100000"/>
              </a:lnSpc>
              <a:buClr>
                <a:srgbClr val="000000"/>
              </a:buClr>
              <a:buFont typeface="Arial"/>
              <a:buChar char="-"/>
              <a:tabLst>
                <a:tab algn="l" pos="0"/>
              </a:tabLst>
            </a:pPr>
            <a:r>
              <a:rPr b="0" lang="en-US" sz="1200" spc="-1" strike="noStrike">
                <a:solidFill>
                  <a:srgbClr val="000000"/>
                </a:solidFill>
                <a:latin typeface="Montserrat Light"/>
                <a:ea typeface="Montserrat Light"/>
              </a:rPr>
              <a:t>Imaging an object from multiple viewpoints allows a more complete 3D model (can </a:t>
            </a:r>
            <a:r>
              <a:rPr b="0" lang="en-US" sz="1200" spc="-1" strike="noStrike">
                <a:solidFill>
                  <a:srgbClr val="404040"/>
                </a:solidFill>
                <a:highlight>
                  <a:srgbClr val="ffffff"/>
                </a:highlight>
                <a:latin typeface="Montserrat Light"/>
                <a:ea typeface="Montserrat Light"/>
              </a:rPr>
              <a:t>also mitigate problems with specular reflections).</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1" lang="en-US" sz="1200" spc="-1" strike="noStrike">
                <a:solidFill>
                  <a:srgbClr val="404040"/>
                </a:solidFill>
                <a:highlight>
                  <a:srgbClr val="ffffff"/>
                </a:highlight>
                <a:latin typeface="Montserrat"/>
                <a:ea typeface="Montserrat"/>
              </a:rPr>
              <a:t>Disadvantages?</a:t>
            </a:r>
            <a:endParaRPr b="0" lang="en-US" sz="1200" spc="-1" strike="noStrike">
              <a:latin typeface="Arial"/>
            </a:endParaRPr>
          </a:p>
          <a:p>
            <a:pPr marL="457200" indent="-317160">
              <a:lnSpc>
                <a:spcPct val="100000"/>
              </a:lnSpc>
              <a:buClr>
                <a:srgbClr val="404040"/>
              </a:buClr>
              <a:buFont typeface="Montserrat Light"/>
              <a:buChar char="-"/>
              <a:tabLst>
                <a:tab algn="l" pos="0"/>
              </a:tabLst>
            </a:pPr>
            <a:r>
              <a:rPr b="0" lang="en-US" sz="1200" spc="-1" strike="noStrike">
                <a:solidFill>
                  <a:srgbClr val="404040"/>
                </a:solidFill>
                <a:highlight>
                  <a:srgbClr val="ffffff"/>
                </a:highlight>
                <a:latin typeface="Montserrat Light"/>
                <a:ea typeface="Montserrat Light"/>
              </a:rPr>
              <a:t>Payload reduced due to existing camera weight.</a:t>
            </a:r>
            <a:endParaRPr b="0" lang="en-US" sz="1200" spc="-1" strike="noStrike">
              <a:latin typeface="Arial"/>
            </a:endParaRPr>
          </a:p>
          <a:p>
            <a:pPr marL="457200" indent="-317160">
              <a:lnSpc>
                <a:spcPct val="100000"/>
              </a:lnSpc>
              <a:buClr>
                <a:srgbClr val="404040"/>
              </a:buClr>
              <a:buFont typeface="Montserrat Light"/>
              <a:buChar char="-"/>
              <a:tabLst>
                <a:tab algn="l" pos="0"/>
              </a:tabLst>
            </a:pPr>
            <a:r>
              <a:rPr b="0" lang="en-US" sz="1200" spc="-1" strike="noStrike">
                <a:solidFill>
                  <a:srgbClr val="404040"/>
                </a:solidFill>
                <a:highlight>
                  <a:srgbClr val="ffffff"/>
                </a:highlight>
                <a:latin typeface="Montserrat Light"/>
                <a:ea typeface="Montserrat Light"/>
              </a:rPr>
              <a:t>Image capture only when stationary.</a:t>
            </a:r>
            <a:endParaRPr b="0" lang="en-US" sz="1200" spc="-1" strike="noStrike">
              <a:latin typeface="Arial"/>
            </a:endParaRPr>
          </a:p>
        </p:txBody>
      </p:sp>
      <p:sp>
        <p:nvSpPr>
          <p:cNvPr id="238" name="PlaceHolder 2"/>
          <p:cNvSpPr>
            <a:spLocks noGrp="1"/>
          </p:cNvSpPr>
          <p:nvPr>
            <p:ph type="sldImg"/>
          </p:nvPr>
        </p:nvSpPr>
        <p:spPr>
          <a:xfrm>
            <a:off x="380880" y="685800"/>
            <a:ext cx="6095520" cy="3428640"/>
          </a:xfrm>
          <a:prstGeom prst="rect">
            <a:avLst/>
          </a:prstGeom>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914400" y="4343400"/>
            <a:ext cx="5028840" cy="4114440"/>
          </a:xfrm>
          <a:prstGeom prst="rect">
            <a:avLst/>
          </a:prstGeom>
        </p:spPr>
        <p:txBody>
          <a:bodyPr>
            <a:noAutofit/>
          </a:bodyPr>
          <a:p>
            <a:pPr>
              <a:lnSpc>
                <a:spcPct val="100000"/>
              </a:lnSpc>
              <a:tabLst>
                <a:tab algn="l" pos="0"/>
              </a:tabLst>
            </a:pPr>
            <a:r>
              <a:rPr b="1" lang="en-US" sz="1200" spc="-1" strike="noStrike">
                <a:solidFill>
                  <a:srgbClr val="000000"/>
                </a:solidFill>
                <a:latin typeface="Montserrat"/>
                <a:ea typeface="Montserrat"/>
              </a:rPr>
              <a:t>Why this problem?</a:t>
            </a:r>
            <a:br/>
            <a:r>
              <a:rPr b="1" lang="en-US" sz="1200" spc="-1" strike="noStrike">
                <a:solidFill>
                  <a:srgbClr val="000000"/>
                </a:solidFill>
                <a:latin typeface="Montserrat"/>
                <a:ea typeface="Montserrat"/>
              </a:rPr>
              <a:t>Eye in Hand </a:t>
            </a:r>
            <a:endParaRPr b="0" lang="en-US" sz="1200" spc="-1" strike="noStrike">
              <a:latin typeface="Arial"/>
            </a:endParaRPr>
          </a:p>
          <a:p>
            <a:pPr marL="457200" indent="-317160">
              <a:lnSpc>
                <a:spcPct val="100000"/>
              </a:lnSpc>
              <a:buClr>
                <a:srgbClr val="000000"/>
              </a:buClr>
              <a:buFont typeface="Montserrat Light"/>
              <a:buChar char="-"/>
              <a:tabLst>
                <a:tab algn="l" pos="0"/>
              </a:tabLst>
            </a:pPr>
            <a:r>
              <a:rPr b="0" lang="en-US" sz="1200" spc="-1" strike="noStrike">
                <a:solidFill>
                  <a:srgbClr val="000000"/>
                </a:solidFill>
                <a:latin typeface="Montserrat Light"/>
                <a:ea typeface="Montserrat Light"/>
              </a:rPr>
              <a:t>For larger FOV’s, the robot can reorient for imaging from afar (helps even with robot interfering occlusions).</a:t>
            </a:r>
            <a:endParaRPr b="0" lang="en-US" sz="1200" spc="-1" strike="noStrike">
              <a:latin typeface="Arial"/>
            </a:endParaRPr>
          </a:p>
          <a:p>
            <a:pPr marL="457200" indent="-317160">
              <a:lnSpc>
                <a:spcPct val="100000"/>
              </a:lnSpc>
              <a:buClr>
                <a:srgbClr val="000000"/>
              </a:buClr>
              <a:buFont typeface="Arial"/>
              <a:buChar char="-"/>
              <a:tabLst>
                <a:tab algn="l" pos="0"/>
              </a:tabLst>
            </a:pPr>
            <a:r>
              <a:rPr b="0" lang="en-US" sz="1200" spc="-1" strike="noStrike">
                <a:solidFill>
                  <a:srgbClr val="000000"/>
                </a:solidFill>
                <a:latin typeface="Montserrat Light"/>
                <a:ea typeface="Montserrat Light"/>
              </a:rPr>
              <a:t>Imaging an object from multiple viewpoints allows a more complete 3D model (can </a:t>
            </a:r>
            <a:r>
              <a:rPr b="0" lang="en-US" sz="1200" spc="-1" strike="noStrike">
                <a:solidFill>
                  <a:srgbClr val="404040"/>
                </a:solidFill>
                <a:highlight>
                  <a:srgbClr val="ffffff"/>
                </a:highlight>
                <a:latin typeface="Montserrat Light"/>
                <a:ea typeface="Montserrat Light"/>
              </a:rPr>
              <a:t>also mitigate problems with specular reflections).</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1" lang="en-US" sz="1200" spc="-1" strike="noStrike">
                <a:solidFill>
                  <a:srgbClr val="404040"/>
                </a:solidFill>
                <a:highlight>
                  <a:srgbClr val="ffffff"/>
                </a:highlight>
                <a:latin typeface="Montserrat"/>
                <a:ea typeface="Montserrat"/>
              </a:rPr>
              <a:t>Disadvantages?</a:t>
            </a:r>
            <a:endParaRPr b="0" lang="en-US" sz="1200" spc="-1" strike="noStrike">
              <a:latin typeface="Arial"/>
            </a:endParaRPr>
          </a:p>
          <a:p>
            <a:pPr marL="457200" indent="-317160">
              <a:lnSpc>
                <a:spcPct val="100000"/>
              </a:lnSpc>
              <a:buClr>
                <a:srgbClr val="404040"/>
              </a:buClr>
              <a:buFont typeface="Montserrat Light"/>
              <a:buChar char="-"/>
              <a:tabLst>
                <a:tab algn="l" pos="0"/>
              </a:tabLst>
            </a:pPr>
            <a:r>
              <a:rPr b="0" lang="en-US" sz="1200" spc="-1" strike="noStrike">
                <a:solidFill>
                  <a:srgbClr val="404040"/>
                </a:solidFill>
                <a:highlight>
                  <a:srgbClr val="ffffff"/>
                </a:highlight>
                <a:latin typeface="Montserrat Light"/>
                <a:ea typeface="Montserrat Light"/>
              </a:rPr>
              <a:t>Payload reduced due to existing camera weight.</a:t>
            </a:r>
            <a:endParaRPr b="0" lang="en-US" sz="1200" spc="-1" strike="noStrike">
              <a:latin typeface="Arial"/>
            </a:endParaRPr>
          </a:p>
          <a:p>
            <a:pPr marL="457200" indent="-317160">
              <a:lnSpc>
                <a:spcPct val="100000"/>
              </a:lnSpc>
              <a:buClr>
                <a:srgbClr val="404040"/>
              </a:buClr>
              <a:buFont typeface="Montserrat Light"/>
              <a:buChar char="-"/>
              <a:tabLst>
                <a:tab algn="l" pos="0"/>
              </a:tabLst>
            </a:pPr>
            <a:r>
              <a:rPr b="0" lang="en-US" sz="1200" spc="-1" strike="noStrike">
                <a:solidFill>
                  <a:srgbClr val="404040"/>
                </a:solidFill>
                <a:highlight>
                  <a:srgbClr val="ffffff"/>
                </a:highlight>
                <a:latin typeface="Montserrat Light"/>
                <a:ea typeface="Montserrat Light"/>
              </a:rPr>
              <a:t>Image capture only when stationary.</a:t>
            </a:r>
            <a:endParaRPr b="0" lang="en-US" sz="1200" spc="-1" strike="noStrike">
              <a:latin typeface="Arial"/>
            </a:endParaRPr>
          </a:p>
        </p:txBody>
      </p:sp>
      <p:sp>
        <p:nvSpPr>
          <p:cNvPr id="240" name="PlaceHolder 2"/>
          <p:cNvSpPr>
            <a:spLocks noGrp="1"/>
          </p:cNvSpPr>
          <p:nvPr>
            <p:ph type="sldImg"/>
          </p:nvPr>
        </p:nvSpPr>
        <p:spPr>
          <a:xfrm>
            <a:off x="380880" y="685800"/>
            <a:ext cx="6095520" cy="3428640"/>
          </a:xfrm>
          <a:prstGeom prst="rect">
            <a:avLst/>
          </a:prstGeom>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Img"/>
          </p:nvPr>
        </p:nvSpPr>
        <p:spPr>
          <a:xfrm>
            <a:off x="380880" y="685800"/>
            <a:ext cx="6095520" cy="3428640"/>
          </a:xfrm>
          <a:prstGeom prst="rect">
            <a:avLst/>
          </a:prstGeom>
        </p:spPr>
      </p:sp>
      <p:sp>
        <p:nvSpPr>
          <p:cNvPr id="242" name="PlaceHolder 2"/>
          <p:cNvSpPr>
            <a:spLocks noGrp="1"/>
          </p:cNvSpPr>
          <p:nvPr>
            <p:ph type="body"/>
          </p:nvPr>
        </p:nvSpPr>
        <p:spPr>
          <a:xfrm>
            <a:off x="914400" y="4343400"/>
            <a:ext cx="5028840" cy="4114440"/>
          </a:xfrm>
          <a:prstGeom prst="rect">
            <a:avLst/>
          </a:prstGeom>
        </p:spPr>
        <p:txBody>
          <a:bodyPr>
            <a:noAutofit/>
          </a:bodyPr>
          <a:p>
            <a:pPr marL="457200" indent="-317160">
              <a:lnSpc>
                <a:spcPct val="163000"/>
              </a:lnSpc>
              <a:buClr>
                <a:srgbClr val="000000"/>
              </a:buClr>
              <a:buFont typeface="Arial"/>
              <a:buChar char="-"/>
            </a:pPr>
            <a:r>
              <a:rPr b="0" lang="en-US" sz="1200" spc="-1" strike="noStrike">
                <a:solidFill>
                  <a:srgbClr val="000000"/>
                </a:solidFill>
                <a:latin typeface="Open Sans"/>
                <a:ea typeface="Open Sans"/>
              </a:rPr>
              <a:t>To perform the calibration involves a robot making a series of planned movements</a:t>
            </a:r>
            <a:br/>
            <a:r>
              <a:rPr b="0" lang="en-US" sz="1200" spc="-1" strike="noStrike">
                <a:solidFill>
                  <a:srgbClr val="000000"/>
                </a:solidFill>
                <a:latin typeface="Open Sans"/>
                <a:ea typeface="Open Sans"/>
              </a:rPr>
              <a:t>-  At the end of each movement, the camera takes an image of the calibration object </a:t>
            </a:r>
            <a:br/>
            <a:r>
              <a:rPr b="0" lang="en-US" sz="1200" spc="-1" strike="noStrike">
                <a:solidFill>
                  <a:srgbClr val="000000"/>
                </a:solidFill>
                <a:latin typeface="Open Sans"/>
                <a:ea typeface="Open Sans"/>
              </a:rPr>
              <a:t>- The calibration object pose is extracted from the image, and the robot pose is registered from the controller. </a:t>
            </a:r>
            <a:br/>
            <a:r>
              <a:rPr b="0" lang="en-US" sz="1200" spc="-1" strike="noStrike">
                <a:solidFill>
                  <a:srgbClr val="000000"/>
                </a:solidFill>
                <a:latin typeface="Open Sans"/>
                <a:ea typeface="Open Sans"/>
              </a:rPr>
              <a:t>- To achieve good calibration quality, the robot poses used when the camera takes images of the calibration object should be: </a:t>
            </a:r>
            <a:br/>
            <a:r>
              <a:rPr b="0" lang="en-US" sz="1200" spc="-1" strike="noStrike">
                <a:solidFill>
                  <a:srgbClr val="000000"/>
                </a:solidFill>
                <a:latin typeface="Open Sans"/>
                <a:ea typeface="Open Sans"/>
              </a:rPr>
              <a:t>	</a:t>
            </a:r>
            <a:r>
              <a:rPr b="0" lang="en-US" sz="1200" spc="-1" strike="noStrike">
                <a:solidFill>
                  <a:srgbClr val="000000"/>
                </a:solidFill>
                <a:latin typeface="Open Sans"/>
                <a:ea typeface="Open Sans"/>
              </a:rPr>
              <a:t>- sufficiently distinct </a:t>
            </a:r>
            <a:br/>
            <a:r>
              <a:rPr b="0" lang="en-US" sz="1200" spc="-1" strike="noStrike">
                <a:solidFill>
                  <a:srgbClr val="000000"/>
                </a:solidFill>
                <a:latin typeface="Open Sans"/>
                <a:ea typeface="Open Sans"/>
              </a:rPr>
              <a:t>	</a:t>
            </a:r>
            <a:r>
              <a:rPr b="0" lang="en-US" sz="1200" spc="-1" strike="noStrike">
                <a:solidFill>
                  <a:srgbClr val="000000"/>
                </a:solidFill>
                <a:latin typeface="Open Sans"/>
                <a:ea typeface="Open Sans"/>
              </a:rPr>
              <a:t>- using all the robot joint results in a diversity of perspectives with different viewing angles </a:t>
            </a:r>
            <a:endParaRPr b="0" lang="en-US" sz="1200" spc="-1" strike="noStrike">
              <a:latin typeface="Arial"/>
            </a:endParaRPr>
          </a:p>
          <a:p>
            <a:pPr marL="457200" indent="-317160">
              <a:lnSpc>
                <a:spcPct val="163000"/>
              </a:lnSpc>
              <a:buClr>
                <a:srgbClr val="000000"/>
              </a:buClr>
              <a:buFont typeface="Arial"/>
              <a:buChar char="-"/>
            </a:pPr>
            <a:r>
              <a:rPr b="0" lang="en-US" sz="1200" spc="-1" strike="noStrike">
                <a:solidFill>
                  <a:srgbClr val="000000"/>
                </a:solidFill>
                <a:latin typeface="Open Sans"/>
                <a:ea typeface="Open Sans"/>
              </a:rPr>
              <a:t>At the same time, the calibration object should be fully visible in the field of view of the camera task is then to solve homogeneous transformation equations to estimate the rotational and translational components of the locations of the calibration object and those of the hand-eye transformation.</a:t>
            </a:r>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380880" y="685800"/>
            <a:ext cx="6095520" cy="3428640"/>
          </a:xfrm>
          <a:prstGeom prst="rect">
            <a:avLst/>
          </a:prstGeom>
        </p:spPr>
      </p:sp>
      <p:sp>
        <p:nvSpPr>
          <p:cNvPr id="244" name="PlaceHolder 2"/>
          <p:cNvSpPr>
            <a:spLocks noGrp="1"/>
          </p:cNvSpPr>
          <p:nvPr>
            <p:ph type="body"/>
          </p:nvPr>
        </p:nvSpPr>
        <p:spPr>
          <a:xfrm>
            <a:off x="914400" y="4343400"/>
            <a:ext cx="5028840" cy="4114440"/>
          </a:xfrm>
          <a:prstGeom prst="rect">
            <a:avLst/>
          </a:prstGeom>
        </p:spPr>
        <p:txBody>
          <a:bodyPr>
            <a:noAutofit/>
          </a:bodyPr>
          <a:p>
            <a:pPr>
              <a:lnSpc>
                <a:spcPct val="100000"/>
              </a:lnSpc>
              <a:tabLst>
                <a:tab algn="l" pos="0"/>
              </a:tabLst>
            </a:pPr>
            <a:r>
              <a:rPr b="0" lang="en-US" sz="1200" spc="-1" strike="noStrike">
                <a:solidFill>
                  <a:srgbClr val="000000"/>
                </a:solidFill>
                <a:latin typeface="Open Sans"/>
                <a:ea typeface="Open Sans"/>
              </a:rPr>
              <a:t>Move the robot to a new posture </a:t>
            </a:r>
            <a:endParaRPr b="0" lang="en-US" sz="1200" spc="-1" strike="noStrike">
              <a:latin typeface="Arial"/>
            </a:endParaRPr>
          </a:p>
          <a:p>
            <a:pPr>
              <a:lnSpc>
                <a:spcPct val="100000"/>
              </a:lnSpc>
              <a:tabLst>
                <a:tab algn="l" pos="0"/>
              </a:tabLst>
            </a:pPr>
            <a:r>
              <a:rPr b="0" lang="en-US" sz="1200" spc="-1" strike="noStrike">
                <a:solidFill>
                  <a:srgbClr val="000000"/>
                </a:solidFill>
                <a:latin typeface="Open Sans"/>
                <a:ea typeface="Open Sans"/>
              </a:rPr>
              <a:t>Register the end-effector pose </a:t>
            </a:r>
            <a:endParaRPr b="0" lang="en-US" sz="1200" spc="-1" strike="noStrike">
              <a:latin typeface="Arial"/>
            </a:endParaRPr>
          </a:p>
          <a:p>
            <a:pPr>
              <a:lnSpc>
                <a:spcPct val="100000"/>
              </a:lnSpc>
              <a:tabLst>
                <a:tab algn="l" pos="0"/>
              </a:tabLst>
            </a:pPr>
            <a:r>
              <a:rPr b="0" lang="en-US" sz="1200" spc="-1" strike="noStrike">
                <a:solidFill>
                  <a:srgbClr val="000000"/>
                </a:solidFill>
                <a:latin typeface="Open Sans"/>
                <a:ea typeface="Open Sans"/>
              </a:rPr>
              <a:t>Image the calibration object (obtain its pose) </a:t>
            </a:r>
            <a:endParaRPr b="0" lang="en-US" sz="1200" spc="-1" strike="noStrike">
              <a:latin typeface="Arial"/>
            </a:endParaRPr>
          </a:p>
          <a:p>
            <a:pPr>
              <a:lnSpc>
                <a:spcPct val="100000"/>
              </a:lnSpc>
              <a:tabLst>
                <a:tab algn="l" pos="0"/>
              </a:tabLst>
            </a:pPr>
            <a:r>
              <a:rPr b="0" lang="en-US" sz="1200" spc="-1" strike="noStrike">
                <a:solidFill>
                  <a:srgbClr val="000000"/>
                </a:solidFill>
                <a:latin typeface="Open Sans"/>
                <a:ea typeface="Open Sans"/>
              </a:rPr>
              <a:t>Repeat steps 1-3 multiple times, e.g. 10 - 20 </a:t>
            </a:r>
            <a:endParaRPr b="0" lang="en-US" sz="1200" spc="-1" strike="noStrike">
              <a:latin typeface="Arial"/>
            </a:endParaRPr>
          </a:p>
          <a:p>
            <a:pPr>
              <a:lnSpc>
                <a:spcPct val="100000"/>
              </a:lnSpc>
              <a:tabLst>
                <a:tab algn="l" pos="0"/>
              </a:tabLst>
            </a:pPr>
            <a:r>
              <a:rPr b="0" lang="en-US" sz="1200" spc="-1" strike="noStrike">
                <a:solidFill>
                  <a:srgbClr val="000000"/>
                </a:solidFill>
                <a:latin typeface="Open Sans"/>
                <a:ea typeface="Open Sans"/>
              </a:rPr>
              <a:t>Compute hand-eye transform</a:t>
            </a:r>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type="body"/>
          </p:nvPr>
        </p:nvSpPr>
        <p:spPr>
          <a:xfrm>
            <a:off x="2384280" y="2221200"/>
            <a:ext cx="917712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3"/>
          <p:cNvSpPr>
            <a:spLocks noGrp="1"/>
          </p:cNvSpPr>
          <p:nvPr>
            <p:ph type="body"/>
          </p:nvPr>
        </p:nvSpPr>
        <p:spPr>
          <a:xfrm>
            <a:off x="2384280" y="4361040"/>
            <a:ext cx="917712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238428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708696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2384280" y="436104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7086960" y="436104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8" name="PlaceHolder 2"/>
          <p:cNvSpPr>
            <a:spLocks noGrp="1"/>
          </p:cNvSpPr>
          <p:nvPr>
            <p:ph type="body"/>
          </p:nvPr>
        </p:nvSpPr>
        <p:spPr>
          <a:xfrm>
            <a:off x="2384280" y="222120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3"/>
          <p:cNvSpPr>
            <a:spLocks noGrp="1"/>
          </p:cNvSpPr>
          <p:nvPr>
            <p:ph type="body"/>
          </p:nvPr>
        </p:nvSpPr>
        <p:spPr>
          <a:xfrm>
            <a:off x="5487120" y="222120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4"/>
          <p:cNvSpPr>
            <a:spLocks noGrp="1"/>
          </p:cNvSpPr>
          <p:nvPr>
            <p:ph type="body"/>
          </p:nvPr>
        </p:nvSpPr>
        <p:spPr>
          <a:xfrm>
            <a:off x="8590320" y="222120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5"/>
          <p:cNvSpPr>
            <a:spLocks noGrp="1"/>
          </p:cNvSpPr>
          <p:nvPr>
            <p:ph type="body"/>
          </p:nvPr>
        </p:nvSpPr>
        <p:spPr>
          <a:xfrm>
            <a:off x="2384280" y="436104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6"/>
          <p:cNvSpPr>
            <a:spLocks noGrp="1"/>
          </p:cNvSpPr>
          <p:nvPr>
            <p:ph type="body"/>
          </p:nvPr>
        </p:nvSpPr>
        <p:spPr>
          <a:xfrm>
            <a:off x="5487120" y="436104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7"/>
          <p:cNvSpPr>
            <a:spLocks noGrp="1"/>
          </p:cNvSpPr>
          <p:nvPr>
            <p:ph type="body"/>
          </p:nvPr>
        </p:nvSpPr>
        <p:spPr>
          <a:xfrm>
            <a:off x="8590320" y="436104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subTitle"/>
          </p:nvPr>
        </p:nvSpPr>
        <p:spPr>
          <a:xfrm>
            <a:off x="2384280" y="2221200"/>
            <a:ext cx="9177120" cy="4096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4" name="PlaceHolder 2"/>
          <p:cNvSpPr>
            <a:spLocks noGrp="1"/>
          </p:cNvSpPr>
          <p:nvPr>
            <p:ph type="body"/>
          </p:nvPr>
        </p:nvSpPr>
        <p:spPr>
          <a:xfrm>
            <a:off x="2384280" y="2221200"/>
            <a:ext cx="9177120" cy="40964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2384280" y="2221200"/>
            <a:ext cx="4478400" cy="40964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7086960" y="2221200"/>
            <a:ext cx="4478400" cy="40964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1" name="PlaceHolder 2"/>
          <p:cNvSpPr>
            <a:spLocks noGrp="1"/>
          </p:cNvSpPr>
          <p:nvPr>
            <p:ph type="body"/>
          </p:nvPr>
        </p:nvSpPr>
        <p:spPr>
          <a:xfrm>
            <a:off x="238428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3"/>
          <p:cNvSpPr>
            <a:spLocks noGrp="1"/>
          </p:cNvSpPr>
          <p:nvPr>
            <p:ph type="body"/>
          </p:nvPr>
        </p:nvSpPr>
        <p:spPr>
          <a:xfrm>
            <a:off x="7086960" y="2221200"/>
            <a:ext cx="4478400" cy="409644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4"/>
          <p:cNvSpPr>
            <a:spLocks noGrp="1"/>
          </p:cNvSpPr>
          <p:nvPr>
            <p:ph type="body"/>
          </p:nvPr>
        </p:nvSpPr>
        <p:spPr>
          <a:xfrm>
            <a:off x="2384280" y="436104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 name="PlaceHolder 2"/>
          <p:cNvSpPr>
            <a:spLocks noGrp="1"/>
          </p:cNvSpPr>
          <p:nvPr>
            <p:ph type="subTitle"/>
          </p:nvPr>
        </p:nvSpPr>
        <p:spPr>
          <a:xfrm>
            <a:off x="2384280" y="2221200"/>
            <a:ext cx="9177120" cy="4096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5" name="PlaceHolder 2"/>
          <p:cNvSpPr>
            <a:spLocks noGrp="1"/>
          </p:cNvSpPr>
          <p:nvPr>
            <p:ph type="body"/>
          </p:nvPr>
        </p:nvSpPr>
        <p:spPr>
          <a:xfrm>
            <a:off x="2384280" y="2221200"/>
            <a:ext cx="4478400" cy="409644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3"/>
          <p:cNvSpPr>
            <a:spLocks noGrp="1"/>
          </p:cNvSpPr>
          <p:nvPr>
            <p:ph type="body"/>
          </p:nvPr>
        </p:nvSpPr>
        <p:spPr>
          <a:xfrm>
            <a:off x="708696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4"/>
          <p:cNvSpPr>
            <a:spLocks noGrp="1"/>
          </p:cNvSpPr>
          <p:nvPr>
            <p:ph type="body"/>
          </p:nvPr>
        </p:nvSpPr>
        <p:spPr>
          <a:xfrm>
            <a:off x="7086960" y="436104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type="body"/>
          </p:nvPr>
        </p:nvSpPr>
        <p:spPr>
          <a:xfrm>
            <a:off x="238428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708696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4"/>
          <p:cNvSpPr>
            <a:spLocks noGrp="1"/>
          </p:cNvSpPr>
          <p:nvPr>
            <p:ph type="body"/>
          </p:nvPr>
        </p:nvSpPr>
        <p:spPr>
          <a:xfrm>
            <a:off x="2384280" y="4361040"/>
            <a:ext cx="917712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3" name="PlaceHolder 2"/>
          <p:cNvSpPr>
            <a:spLocks noGrp="1"/>
          </p:cNvSpPr>
          <p:nvPr>
            <p:ph type="body"/>
          </p:nvPr>
        </p:nvSpPr>
        <p:spPr>
          <a:xfrm>
            <a:off x="2384280" y="2221200"/>
            <a:ext cx="917712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3"/>
          <p:cNvSpPr>
            <a:spLocks noGrp="1"/>
          </p:cNvSpPr>
          <p:nvPr>
            <p:ph type="body"/>
          </p:nvPr>
        </p:nvSpPr>
        <p:spPr>
          <a:xfrm>
            <a:off x="2384280" y="4361040"/>
            <a:ext cx="917712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6" name="PlaceHolder 2"/>
          <p:cNvSpPr>
            <a:spLocks noGrp="1"/>
          </p:cNvSpPr>
          <p:nvPr>
            <p:ph type="body"/>
          </p:nvPr>
        </p:nvSpPr>
        <p:spPr>
          <a:xfrm>
            <a:off x="238428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708696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4"/>
          <p:cNvSpPr>
            <a:spLocks noGrp="1"/>
          </p:cNvSpPr>
          <p:nvPr>
            <p:ph type="body"/>
          </p:nvPr>
        </p:nvSpPr>
        <p:spPr>
          <a:xfrm>
            <a:off x="2384280" y="436104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5"/>
          <p:cNvSpPr>
            <a:spLocks noGrp="1"/>
          </p:cNvSpPr>
          <p:nvPr>
            <p:ph type="body"/>
          </p:nvPr>
        </p:nvSpPr>
        <p:spPr>
          <a:xfrm>
            <a:off x="7086960" y="436104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1" name="PlaceHolder 2"/>
          <p:cNvSpPr>
            <a:spLocks noGrp="1"/>
          </p:cNvSpPr>
          <p:nvPr>
            <p:ph type="body"/>
          </p:nvPr>
        </p:nvSpPr>
        <p:spPr>
          <a:xfrm>
            <a:off x="2384280" y="222120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3"/>
          <p:cNvSpPr>
            <a:spLocks noGrp="1"/>
          </p:cNvSpPr>
          <p:nvPr>
            <p:ph type="body"/>
          </p:nvPr>
        </p:nvSpPr>
        <p:spPr>
          <a:xfrm>
            <a:off x="5487120" y="222120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4"/>
          <p:cNvSpPr>
            <a:spLocks noGrp="1"/>
          </p:cNvSpPr>
          <p:nvPr>
            <p:ph type="body"/>
          </p:nvPr>
        </p:nvSpPr>
        <p:spPr>
          <a:xfrm>
            <a:off x="8590320" y="222120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5"/>
          <p:cNvSpPr>
            <a:spLocks noGrp="1"/>
          </p:cNvSpPr>
          <p:nvPr>
            <p:ph type="body"/>
          </p:nvPr>
        </p:nvSpPr>
        <p:spPr>
          <a:xfrm>
            <a:off x="2384280" y="436104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6"/>
          <p:cNvSpPr>
            <a:spLocks noGrp="1"/>
          </p:cNvSpPr>
          <p:nvPr>
            <p:ph type="body"/>
          </p:nvPr>
        </p:nvSpPr>
        <p:spPr>
          <a:xfrm>
            <a:off x="5487120" y="436104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7"/>
          <p:cNvSpPr>
            <a:spLocks noGrp="1"/>
          </p:cNvSpPr>
          <p:nvPr>
            <p:ph type="body"/>
          </p:nvPr>
        </p:nvSpPr>
        <p:spPr>
          <a:xfrm>
            <a:off x="8590320" y="436104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2" name="PlaceHolder 2"/>
          <p:cNvSpPr>
            <a:spLocks noGrp="1"/>
          </p:cNvSpPr>
          <p:nvPr>
            <p:ph type="subTitle"/>
          </p:nvPr>
        </p:nvSpPr>
        <p:spPr>
          <a:xfrm>
            <a:off x="2384280" y="2221200"/>
            <a:ext cx="9177120" cy="4096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4" name="PlaceHolder 2"/>
          <p:cNvSpPr>
            <a:spLocks noGrp="1"/>
          </p:cNvSpPr>
          <p:nvPr>
            <p:ph type="body"/>
          </p:nvPr>
        </p:nvSpPr>
        <p:spPr>
          <a:xfrm>
            <a:off x="2384280" y="2221200"/>
            <a:ext cx="9177120" cy="40964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6" name="PlaceHolder 2"/>
          <p:cNvSpPr>
            <a:spLocks noGrp="1"/>
          </p:cNvSpPr>
          <p:nvPr>
            <p:ph type="body"/>
          </p:nvPr>
        </p:nvSpPr>
        <p:spPr>
          <a:xfrm>
            <a:off x="2384280" y="2221200"/>
            <a:ext cx="4478400" cy="409644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3"/>
          <p:cNvSpPr>
            <a:spLocks noGrp="1"/>
          </p:cNvSpPr>
          <p:nvPr>
            <p:ph type="body"/>
          </p:nvPr>
        </p:nvSpPr>
        <p:spPr>
          <a:xfrm>
            <a:off x="7086960" y="2221200"/>
            <a:ext cx="4478400" cy="40964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 name="PlaceHolder 2"/>
          <p:cNvSpPr>
            <a:spLocks noGrp="1"/>
          </p:cNvSpPr>
          <p:nvPr>
            <p:ph type="body"/>
          </p:nvPr>
        </p:nvSpPr>
        <p:spPr>
          <a:xfrm>
            <a:off x="2384280" y="2221200"/>
            <a:ext cx="9177120" cy="40964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1" name="PlaceHolder 2"/>
          <p:cNvSpPr>
            <a:spLocks noGrp="1"/>
          </p:cNvSpPr>
          <p:nvPr>
            <p:ph type="body"/>
          </p:nvPr>
        </p:nvSpPr>
        <p:spPr>
          <a:xfrm>
            <a:off x="238428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02" name="PlaceHolder 3"/>
          <p:cNvSpPr>
            <a:spLocks noGrp="1"/>
          </p:cNvSpPr>
          <p:nvPr>
            <p:ph type="body"/>
          </p:nvPr>
        </p:nvSpPr>
        <p:spPr>
          <a:xfrm>
            <a:off x="7086960" y="2221200"/>
            <a:ext cx="4478400" cy="4096440"/>
          </a:xfrm>
          <a:prstGeom prst="rect">
            <a:avLst/>
          </a:prstGeom>
        </p:spPr>
        <p:txBody>
          <a:bodyPr lIns="0" rIns="0" tIns="0" bIns="0">
            <a:normAutofit/>
          </a:bodyPr>
          <a:p>
            <a:endParaRPr b="0" lang="en-US" sz="1400" spc="-1" strike="noStrike">
              <a:solidFill>
                <a:srgbClr val="000000"/>
              </a:solidFill>
              <a:latin typeface="Arial"/>
            </a:endParaRPr>
          </a:p>
        </p:txBody>
      </p:sp>
      <p:sp>
        <p:nvSpPr>
          <p:cNvPr id="103" name="PlaceHolder 4"/>
          <p:cNvSpPr>
            <a:spLocks noGrp="1"/>
          </p:cNvSpPr>
          <p:nvPr>
            <p:ph type="body"/>
          </p:nvPr>
        </p:nvSpPr>
        <p:spPr>
          <a:xfrm>
            <a:off x="2384280" y="436104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5" name="PlaceHolder 2"/>
          <p:cNvSpPr>
            <a:spLocks noGrp="1"/>
          </p:cNvSpPr>
          <p:nvPr>
            <p:ph type="body"/>
          </p:nvPr>
        </p:nvSpPr>
        <p:spPr>
          <a:xfrm>
            <a:off x="2384280" y="2221200"/>
            <a:ext cx="4478400" cy="4096440"/>
          </a:xfrm>
          <a:prstGeom prst="rect">
            <a:avLst/>
          </a:prstGeom>
        </p:spPr>
        <p:txBody>
          <a:bodyPr lIns="0" rIns="0" tIns="0" bIns="0">
            <a:normAutofit/>
          </a:bodyPr>
          <a:p>
            <a:endParaRPr b="0" lang="en-US" sz="1400" spc="-1" strike="noStrike">
              <a:solidFill>
                <a:srgbClr val="000000"/>
              </a:solidFill>
              <a:latin typeface="Arial"/>
            </a:endParaRPr>
          </a:p>
        </p:txBody>
      </p:sp>
      <p:sp>
        <p:nvSpPr>
          <p:cNvPr id="106" name="PlaceHolder 3"/>
          <p:cNvSpPr>
            <a:spLocks noGrp="1"/>
          </p:cNvSpPr>
          <p:nvPr>
            <p:ph type="body"/>
          </p:nvPr>
        </p:nvSpPr>
        <p:spPr>
          <a:xfrm>
            <a:off x="708696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4"/>
          <p:cNvSpPr>
            <a:spLocks noGrp="1"/>
          </p:cNvSpPr>
          <p:nvPr>
            <p:ph type="body"/>
          </p:nvPr>
        </p:nvSpPr>
        <p:spPr>
          <a:xfrm>
            <a:off x="7086960" y="436104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9" name="PlaceHolder 2"/>
          <p:cNvSpPr>
            <a:spLocks noGrp="1"/>
          </p:cNvSpPr>
          <p:nvPr>
            <p:ph type="body"/>
          </p:nvPr>
        </p:nvSpPr>
        <p:spPr>
          <a:xfrm>
            <a:off x="238428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3"/>
          <p:cNvSpPr>
            <a:spLocks noGrp="1"/>
          </p:cNvSpPr>
          <p:nvPr>
            <p:ph type="body"/>
          </p:nvPr>
        </p:nvSpPr>
        <p:spPr>
          <a:xfrm>
            <a:off x="708696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4"/>
          <p:cNvSpPr>
            <a:spLocks noGrp="1"/>
          </p:cNvSpPr>
          <p:nvPr>
            <p:ph type="body"/>
          </p:nvPr>
        </p:nvSpPr>
        <p:spPr>
          <a:xfrm>
            <a:off x="2384280" y="4361040"/>
            <a:ext cx="917712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3" name="PlaceHolder 2"/>
          <p:cNvSpPr>
            <a:spLocks noGrp="1"/>
          </p:cNvSpPr>
          <p:nvPr>
            <p:ph type="body"/>
          </p:nvPr>
        </p:nvSpPr>
        <p:spPr>
          <a:xfrm>
            <a:off x="2384280" y="2221200"/>
            <a:ext cx="917712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3"/>
          <p:cNvSpPr>
            <a:spLocks noGrp="1"/>
          </p:cNvSpPr>
          <p:nvPr>
            <p:ph type="body"/>
          </p:nvPr>
        </p:nvSpPr>
        <p:spPr>
          <a:xfrm>
            <a:off x="2384280" y="4361040"/>
            <a:ext cx="917712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6" name="PlaceHolder 2"/>
          <p:cNvSpPr>
            <a:spLocks noGrp="1"/>
          </p:cNvSpPr>
          <p:nvPr>
            <p:ph type="body"/>
          </p:nvPr>
        </p:nvSpPr>
        <p:spPr>
          <a:xfrm>
            <a:off x="238428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3"/>
          <p:cNvSpPr>
            <a:spLocks noGrp="1"/>
          </p:cNvSpPr>
          <p:nvPr>
            <p:ph type="body"/>
          </p:nvPr>
        </p:nvSpPr>
        <p:spPr>
          <a:xfrm>
            <a:off x="708696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4"/>
          <p:cNvSpPr>
            <a:spLocks noGrp="1"/>
          </p:cNvSpPr>
          <p:nvPr>
            <p:ph type="body"/>
          </p:nvPr>
        </p:nvSpPr>
        <p:spPr>
          <a:xfrm>
            <a:off x="2384280" y="436104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5"/>
          <p:cNvSpPr>
            <a:spLocks noGrp="1"/>
          </p:cNvSpPr>
          <p:nvPr>
            <p:ph type="body"/>
          </p:nvPr>
        </p:nvSpPr>
        <p:spPr>
          <a:xfrm>
            <a:off x="7086960" y="436104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1" name="PlaceHolder 2"/>
          <p:cNvSpPr>
            <a:spLocks noGrp="1"/>
          </p:cNvSpPr>
          <p:nvPr>
            <p:ph type="body"/>
          </p:nvPr>
        </p:nvSpPr>
        <p:spPr>
          <a:xfrm>
            <a:off x="2384280" y="222120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22" name="PlaceHolder 3"/>
          <p:cNvSpPr>
            <a:spLocks noGrp="1"/>
          </p:cNvSpPr>
          <p:nvPr>
            <p:ph type="body"/>
          </p:nvPr>
        </p:nvSpPr>
        <p:spPr>
          <a:xfrm>
            <a:off x="5487120" y="222120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23" name="PlaceHolder 4"/>
          <p:cNvSpPr>
            <a:spLocks noGrp="1"/>
          </p:cNvSpPr>
          <p:nvPr>
            <p:ph type="body"/>
          </p:nvPr>
        </p:nvSpPr>
        <p:spPr>
          <a:xfrm>
            <a:off x="8590320" y="222120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5"/>
          <p:cNvSpPr>
            <a:spLocks noGrp="1"/>
          </p:cNvSpPr>
          <p:nvPr>
            <p:ph type="body"/>
          </p:nvPr>
        </p:nvSpPr>
        <p:spPr>
          <a:xfrm>
            <a:off x="2384280" y="436104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25" name="PlaceHolder 6"/>
          <p:cNvSpPr>
            <a:spLocks noGrp="1"/>
          </p:cNvSpPr>
          <p:nvPr>
            <p:ph type="body"/>
          </p:nvPr>
        </p:nvSpPr>
        <p:spPr>
          <a:xfrm>
            <a:off x="5487120" y="436104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26" name="PlaceHolder 7"/>
          <p:cNvSpPr>
            <a:spLocks noGrp="1"/>
          </p:cNvSpPr>
          <p:nvPr>
            <p:ph type="body"/>
          </p:nvPr>
        </p:nvSpPr>
        <p:spPr>
          <a:xfrm>
            <a:off x="8590320" y="436104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0" name="PlaceHolder 2"/>
          <p:cNvSpPr>
            <a:spLocks noGrp="1"/>
          </p:cNvSpPr>
          <p:nvPr>
            <p:ph type="subTitle"/>
          </p:nvPr>
        </p:nvSpPr>
        <p:spPr>
          <a:xfrm>
            <a:off x="2384280" y="2221200"/>
            <a:ext cx="9177120" cy="40964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2" name="PlaceHolder 2"/>
          <p:cNvSpPr>
            <a:spLocks noGrp="1"/>
          </p:cNvSpPr>
          <p:nvPr>
            <p:ph type="body"/>
          </p:nvPr>
        </p:nvSpPr>
        <p:spPr>
          <a:xfrm>
            <a:off x="2384280" y="2221200"/>
            <a:ext cx="9177120" cy="40964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2384280" y="2221200"/>
            <a:ext cx="4478400" cy="409644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7086960" y="2221200"/>
            <a:ext cx="4478400" cy="40964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4" name="PlaceHolder 2"/>
          <p:cNvSpPr>
            <a:spLocks noGrp="1"/>
          </p:cNvSpPr>
          <p:nvPr>
            <p:ph type="body"/>
          </p:nvPr>
        </p:nvSpPr>
        <p:spPr>
          <a:xfrm>
            <a:off x="2384280" y="2221200"/>
            <a:ext cx="4478400" cy="4096440"/>
          </a:xfrm>
          <a:prstGeom prst="rect">
            <a:avLst/>
          </a:prstGeom>
        </p:spPr>
        <p:txBody>
          <a:bodyPr lIns="0" rIns="0" tIns="0" bIns="0">
            <a:normAutofit/>
          </a:bodyPr>
          <a:p>
            <a:endParaRPr b="0" lang="en-US" sz="1400" spc="-1" strike="noStrike">
              <a:solidFill>
                <a:srgbClr val="000000"/>
              </a:solidFill>
              <a:latin typeface="Arial"/>
            </a:endParaRPr>
          </a:p>
        </p:txBody>
      </p:sp>
      <p:sp>
        <p:nvSpPr>
          <p:cNvPr id="135" name="PlaceHolder 3"/>
          <p:cNvSpPr>
            <a:spLocks noGrp="1"/>
          </p:cNvSpPr>
          <p:nvPr>
            <p:ph type="body"/>
          </p:nvPr>
        </p:nvSpPr>
        <p:spPr>
          <a:xfrm>
            <a:off x="7086960" y="2221200"/>
            <a:ext cx="4478400" cy="40964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9" name="PlaceHolder 2"/>
          <p:cNvSpPr>
            <a:spLocks noGrp="1"/>
          </p:cNvSpPr>
          <p:nvPr>
            <p:ph type="body"/>
          </p:nvPr>
        </p:nvSpPr>
        <p:spPr>
          <a:xfrm>
            <a:off x="238428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40" name="PlaceHolder 3"/>
          <p:cNvSpPr>
            <a:spLocks noGrp="1"/>
          </p:cNvSpPr>
          <p:nvPr>
            <p:ph type="body"/>
          </p:nvPr>
        </p:nvSpPr>
        <p:spPr>
          <a:xfrm>
            <a:off x="7086960" y="2221200"/>
            <a:ext cx="4478400" cy="4096440"/>
          </a:xfrm>
          <a:prstGeom prst="rect">
            <a:avLst/>
          </a:prstGeom>
        </p:spPr>
        <p:txBody>
          <a:bodyPr lIns="0" rIns="0" tIns="0" bIns="0">
            <a:normAutofit/>
          </a:bodyPr>
          <a:p>
            <a:endParaRPr b="0" lang="en-US" sz="1400" spc="-1" strike="noStrike">
              <a:solidFill>
                <a:srgbClr val="000000"/>
              </a:solidFill>
              <a:latin typeface="Arial"/>
            </a:endParaRPr>
          </a:p>
        </p:txBody>
      </p:sp>
      <p:sp>
        <p:nvSpPr>
          <p:cNvPr id="141" name="PlaceHolder 4"/>
          <p:cNvSpPr>
            <a:spLocks noGrp="1"/>
          </p:cNvSpPr>
          <p:nvPr>
            <p:ph type="body"/>
          </p:nvPr>
        </p:nvSpPr>
        <p:spPr>
          <a:xfrm>
            <a:off x="2384280" y="436104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3" name="PlaceHolder 2"/>
          <p:cNvSpPr>
            <a:spLocks noGrp="1"/>
          </p:cNvSpPr>
          <p:nvPr>
            <p:ph type="body"/>
          </p:nvPr>
        </p:nvSpPr>
        <p:spPr>
          <a:xfrm>
            <a:off x="2384280" y="2221200"/>
            <a:ext cx="4478400" cy="4096440"/>
          </a:xfrm>
          <a:prstGeom prst="rect">
            <a:avLst/>
          </a:prstGeom>
        </p:spPr>
        <p:txBody>
          <a:bodyPr lIns="0" rIns="0" tIns="0" bIns="0">
            <a:normAutofit/>
          </a:bodyPr>
          <a:p>
            <a:endParaRPr b="0" lang="en-US" sz="1400" spc="-1" strike="noStrike">
              <a:solidFill>
                <a:srgbClr val="000000"/>
              </a:solidFill>
              <a:latin typeface="Arial"/>
            </a:endParaRPr>
          </a:p>
        </p:txBody>
      </p:sp>
      <p:sp>
        <p:nvSpPr>
          <p:cNvPr id="144" name="PlaceHolder 3"/>
          <p:cNvSpPr>
            <a:spLocks noGrp="1"/>
          </p:cNvSpPr>
          <p:nvPr>
            <p:ph type="body"/>
          </p:nvPr>
        </p:nvSpPr>
        <p:spPr>
          <a:xfrm>
            <a:off x="708696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45" name="PlaceHolder 4"/>
          <p:cNvSpPr>
            <a:spLocks noGrp="1"/>
          </p:cNvSpPr>
          <p:nvPr>
            <p:ph type="body"/>
          </p:nvPr>
        </p:nvSpPr>
        <p:spPr>
          <a:xfrm>
            <a:off x="7086960" y="436104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7" name="PlaceHolder 2"/>
          <p:cNvSpPr>
            <a:spLocks noGrp="1"/>
          </p:cNvSpPr>
          <p:nvPr>
            <p:ph type="body"/>
          </p:nvPr>
        </p:nvSpPr>
        <p:spPr>
          <a:xfrm>
            <a:off x="238428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48" name="PlaceHolder 3"/>
          <p:cNvSpPr>
            <a:spLocks noGrp="1"/>
          </p:cNvSpPr>
          <p:nvPr>
            <p:ph type="body"/>
          </p:nvPr>
        </p:nvSpPr>
        <p:spPr>
          <a:xfrm>
            <a:off x="708696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49" name="PlaceHolder 4"/>
          <p:cNvSpPr>
            <a:spLocks noGrp="1"/>
          </p:cNvSpPr>
          <p:nvPr>
            <p:ph type="body"/>
          </p:nvPr>
        </p:nvSpPr>
        <p:spPr>
          <a:xfrm>
            <a:off x="2384280" y="4361040"/>
            <a:ext cx="917712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1" name="PlaceHolder 2"/>
          <p:cNvSpPr>
            <a:spLocks noGrp="1"/>
          </p:cNvSpPr>
          <p:nvPr>
            <p:ph type="body"/>
          </p:nvPr>
        </p:nvSpPr>
        <p:spPr>
          <a:xfrm>
            <a:off x="2384280" y="2221200"/>
            <a:ext cx="917712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52" name="PlaceHolder 3"/>
          <p:cNvSpPr>
            <a:spLocks noGrp="1"/>
          </p:cNvSpPr>
          <p:nvPr>
            <p:ph type="body"/>
          </p:nvPr>
        </p:nvSpPr>
        <p:spPr>
          <a:xfrm>
            <a:off x="2384280" y="4361040"/>
            <a:ext cx="917712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4" name="PlaceHolder 2"/>
          <p:cNvSpPr>
            <a:spLocks noGrp="1"/>
          </p:cNvSpPr>
          <p:nvPr>
            <p:ph type="body"/>
          </p:nvPr>
        </p:nvSpPr>
        <p:spPr>
          <a:xfrm>
            <a:off x="238428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55" name="PlaceHolder 3"/>
          <p:cNvSpPr>
            <a:spLocks noGrp="1"/>
          </p:cNvSpPr>
          <p:nvPr>
            <p:ph type="body"/>
          </p:nvPr>
        </p:nvSpPr>
        <p:spPr>
          <a:xfrm>
            <a:off x="708696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56" name="PlaceHolder 4"/>
          <p:cNvSpPr>
            <a:spLocks noGrp="1"/>
          </p:cNvSpPr>
          <p:nvPr>
            <p:ph type="body"/>
          </p:nvPr>
        </p:nvSpPr>
        <p:spPr>
          <a:xfrm>
            <a:off x="2384280" y="436104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5"/>
          <p:cNvSpPr>
            <a:spLocks noGrp="1"/>
          </p:cNvSpPr>
          <p:nvPr>
            <p:ph type="body"/>
          </p:nvPr>
        </p:nvSpPr>
        <p:spPr>
          <a:xfrm>
            <a:off x="7086960" y="436104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59" name="PlaceHolder 2"/>
          <p:cNvSpPr>
            <a:spLocks noGrp="1"/>
          </p:cNvSpPr>
          <p:nvPr>
            <p:ph type="body"/>
          </p:nvPr>
        </p:nvSpPr>
        <p:spPr>
          <a:xfrm>
            <a:off x="2384280" y="222120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60" name="PlaceHolder 3"/>
          <p:cNvSpPr>
            <a:spLocks noGrp="1"/>
          </p:cNvSpPr>
          <p:nvPr>
            <p:ph type="body"/>
          </p:nvPr>
        </p:nvSpPr>
        <p:spPr>
          <a:xfrm>
            <a:off x="5487120" y="222120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61" name="PlaceHolder 4"/>
          <p:cNvSpPr>
            <a:spLocks noGrp="1"/>
          </p:cNvSpPr>
          <p:nvPr>
            <p:ph type="body"/>
          </p:nvPr>
        </p:nvSpPr>
        <p:spPr>
          <a:xfrm>
            <a:off x="8590320" y="222120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62" name="PlaceHolder 5"/>
          <p:cNvSpPr>
            <a:spLocks noGrp="1"/>
          </p:cNvSpPr>
          <p:nvPr>
            <p:ph type="body"/>
          </p:nvPr>
        </p:nvSpPr>
        <p:spPr>
          <a:xfrm>
            <a:off x="2384280" y="436104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63" name="PlaceHolder 6"/>
          <p:cNvSpPr>
            <a:spLocks noGrp="1"/>
          </p:cNvSpPr>
          <p:nvPr>
            <p:ph type="body"/>
          </p:nvPr>
        </p:nvSpPr>
        <p:spPr>
          <a:xfrm>
            <a:off x="5487120" y="436104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64" name="PlaceHolder 7"/>
          <p:cNvSpPr>
            <a:spLocks noGrp="1"/>
          </p:cNvSpPr>
          <p:nvPr>
            <p:ph type="body"/>
          </p:nvPr>
        </p:nvSpPr>
        <p:spPr>
          <a:xfrm>
            <a:off x="8590320" y="4361040"/>
            <a:ext cx="295488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8" name="PlaceHolder 2"/>
          <p:cNvSpPr>
            <a:spLocks noGrp="1"/>
          </p:cNvSpPr>
          <p:nvPr>
            <p:ph type="body"/>
          </p:nvPr>
        </p:nvSpPr>
        <p:spPr>
          <a:xfrm>
            <a:off x="238428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3"/>
          <p:cNvSpPr>
            <a:spLocks noGrp="1"/>
          </p:cNvSpPr>
          <p:nvPr>
            <p:ph type="body"/>
          </p:nvPr>
        </p:nvSpPr>
        <p:spPr>
          <a:xfrm>
            <a:off x="7086960" y="2221200"/>
            <a:ext cx="4478400" cy="409644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4"/>
          <p:cNvSpPr>
            <a:spLocks noGrp="1"/>
          </p:cNvSpPr>
          <p:nvPr>
            <p:ph type="body"/>
          </p:nvPr>
        </p:nvSpPr>
        <p:spPr>
          <a:xfrm>
            <a:off x="2384280" y="436104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2" name="PlaceHolder 2"/>
          <p:cNvSpPr>
            <a:spLocks noGrp="1"/>
          </p:cNvSpPr>
          <p:nvPr>
            <p:ph type="body"/>
          </p:nvPr>
        </p:nvSpPr>
        <p:spPr>
          <a:xfrm>
            <a:off x="2384280" y="2221200"/>
            <a:ext cx="4478400" cy="409644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3"/>
          <p:cNvSpPr>
            <a:spLocks noGrp="1"/>
          </p:cNvSpPr>
          <p:nvPr>
            <p:ph type="body"/>
          </p:nvPr>
        </p:nvSpPr>
        <p:spPr>
          <a:xfrm>
            <a:off x="708696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4"/>
          <p:cNvSpPr>
            <a:spLocks noGrp="1"/>
          </p:cNvSpPr>
          <p:nvPr>
            <p:ph type="body"/>
          </p:nvPr>
        </p:nvSpPr>
        <p:spPr>
          <a:xfrm>
            <a:off x="7086960" y="436104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6" name="PlaceHolder 2"/>
          <p:cNvSpPr>
            <a:spLocks noGrp="1"/>
          </p:cNvSpPr>
          <p:nvPr>
            <p:ph type="body"/>
          </p:nvPr>
        </p:nvSpPr>
        <p:spPr>
          <a:xfrm>
            <a:off x="238428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3"/>
          <p:cNvSpPr>
            <a:spLocks noGrp="1"/>
          </p:cNvSpPr>
          <p:nvPr>
            <p:ph type="body"/>
          </p:nvPr>
        </p:nvSpPr>
        <p:spPr>
          <a:xfrm>
            <a:off x="7086960" y="2221200"/>
            <a:ext cx="4478400" cy="195372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4"/>
          <p:cNvSpPr>
            <a:spLocks noGrp="1"/>
          </p:cNvSpPr>
          <p:nvPr>
            <p:ph type="body"/>
          </p:nvPr>
        </p:nvSpPr>
        <p:spPr>
          <a:xfrm>
            <a:off x="2384280" y="4361040"/>
            <a:ext cx="9177120" cy="1953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2" descr="Picture 6"/>
          <p:cNvPicPr/>
          <p:nvPr/>
        </p:nvPicPr>
        <p:blipFill>
          <a:blip r:embed="rId2"/>
          <a:stretch/>
        </p:blipFill>
        <p:spPr>
          <a:xfrm>
            <a:off x="0" y="0"/>
            <a:ext cx="12191760" cy="6857640"/>
          </a:xfrm>
          <a:prstGeom prst="rect">
            <a:avLst/>
          </a:prstGeom>
          <a:ln>
            <a:noFill/>
          </a:ln>
        </p:spPr>
      </p:pic>
      <p:sp>
        <p:nvSpPr>
          <p:cNvPr id="1" name="CustomShape 1"/>
          <p:cNvSpPr/>
          <p:nvPr/>
        </p:nvSpPr>
        <p:spPr>
          <a:xfrm>
            <a:off x="4972680" y="0"/>
            <a:ext cx="7218720" cy="6857640"/>
          </a:xfrm>
          <a:prstGeom prst="rect">
            <a:avLst/>
          </a:prstGeom>
          <a:solidFill>
            <a:srgbClr val="f2f2f2"/>
          </a:solidFill>
          <a:ln>
            <a:noFill/>
          </a:ln>
        </p:spPr>
        <p:style>
          <a:lnRef idx="0"/>
          <a:fillRef idx="0"/>
          <a:effectRef idx="0"/>
          <a:fontRef idx="minor"/>
        </p:style>
      </p:sp>
      <p:sp>
        <p:nvSpPr>
          <p:cNvPr id="2" name="CustomShape 2"/>
          <p:cNvSpPr/>
          <p:nvPr/>
        </p:nvSpPr>
        <p:spPr>
          <a:xfrm>
            <a:off x="5776200" y="3745440"/>
            <a:ext cx="5686920" cy="360"/>
          </a:xfrm>
          <a:custGeom>
            <a:avLst/>
            <a:gdLst/>
            <a:ahLst/>
            <a:rect l="l" t="t" r="r" b="b"/>
            <a:pathLst>
              <a:path w="21600" h="21600">
                <a:moveTo>
                  <a:pt x="0" y="0"/>
                </a:moveTo>
                <a:lnTo>
                  <a:pt x="21600" y="21600"/>
                </a:lnTo>
              </a:path>
            </a:pathLst>
          </a:custGeom>
          <a:noFill/>
          <a:ln w="12600">
            <a:solidFill>
              <a:srgbClr val="a5a5a5"/>
            </a:solidFill>
            <a:miter/>
          </a:ln>
        </p:spPr>
        <p:style>
          <a:lnRef idx="0"/>
          <a:fillRef idx="0"/>
          <a:effectRef idx="0"/>
          <a:fontRef idx="minor"/>
        </p:style>
      </p:sp>
      <p:sp>
        <p:nvSpPr>
          <p:cNvPr id="3" name="PlaceHolder 3"/>
          <p:cNvSpPr>
            <a:spLocks noGrp="1"/>
          </p:cNvSpPr>
          <p:nvPr>
            <p:ph type="body"/>
          </p:nvPr>
        </p:nvSpPr>
        <p:spPr>
          <a:xfrm>
            <a:off x="5732640" y="2284560"/>
            <a:ext cx="5730480" cy="1199880"/>
          </a:xfrm>
          <a:prstGeom prst="rect">
            <a:avLst/>
          </a:prstGeom>
        </p:spPr>
        <p:txBody>
          <a:bodyPr lIns="45720" rIns="45720" anchor="ctr">
            <a:normAutofit fontScale="5000"/>
          </a:bodyPr>
          <a:p>
            <a:pPr marL="432000" indent="-324000">
              <a:spcBef>
                <a:spcPts val="1417"/>
              </a:spcBef>
              <a:buClr>
                <a:srgbClr val="000000"/>
              </a:buClr>
              <a:buSzPct val="45000"/>
              <a:buFont typeface="Wingdings" charset="2"/>
              <a:buChar char=""/>
            </a:pPr>
            <a:r>
              <a:rPr b="0" lang="en-US" sz="3600" spc="-1" strike="noStrike">
                <a:solidFill>
                  <a:srgbClr val="000000"/>
                </a:solidFill>
                <a:latin typeface="Arial"/>
              </a:rPr>
              <a:t>Click to edit the outline text format</a:t>
            </a:r>
            <a:endParaRPr b="0" lang="en-US" sz="3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600" spc="-1" strike="noStrike">
                <a:solidFill>
                  <a:srgbClr val="000000"/>
                </a:solidFill>
                <a:latin typeface="Arial"/>
              </a:rPr>
              <a:t>Second Outline Level</a:t>
            </a:r>
            <a:endParaRPr b="0" lang="en-US" sz="3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600" spc="-1" strike="noStrike">
                <a:solidFill>
                  <a:srgbClr val="000000"/>
                </a:solidFill>
                <a:latin typeface="Arial"/>
              </a:rPr>
              <a:t>Third Outline Level</a:t>
            </a:r>
            <a:endParaRPr b="0" lang="en-US" sz="3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600" spc="-1" strike="noStrike">
                <a:solidFill>
                  <a:srgbClr val="000000"/>
                </a:solidFill>
                <a:latin typeface="Arial"/>
              </a:rPr>
              <a:t>Fourth Outline Level</a:t>
            </a:r>
            <a:endParaRPr b="0" lang="en-US" sz="3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600" spc="-1" strike="noStrike">
                <a:solidFill>
                  <a:srgbClr val="000000"/>
                </a:solidFill>
                <a:latin typeface="Arial"/>
              </a:rPr>
              <a:t>Fifth Outline Level</a:t>
            </a:r>
            <a:endParaRPr b="0" lang="en-US" sz="3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600" spc="-1" strike="noStrike">
                <a:solidFill>
                  <a:srgbClr val="000000"/>
                </a:solidFill>
                <a:latin typeface="Arial"/>
              </a:rPr>
              <a:t>Sixth Outline Level</a:t>
            </a:r>
            <a:endParaRPr b="0" lang="en-US" sz="3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600" spc="-1" strike="noStrike">
                <a:solidFill>
                  <a:srgbClr val="000000"/>
                </a:solidFill>
                <a:latin typeface="Arial"/>
              </a:rPr>
              <a:t>Seventh Outline Level</a:t>
            </a:r>
            <a:endParaRPr b="0" lang="en-US" sz="3600" spc="-1" strike="noStrike">
              <a:solidFill>
                <a:srgbClr val="000000"/>
              </a:solidFill>
              <a:latin typeface="Arial"/>
            </a:endParaRPr>
          </a:p>
        </p:txBody>
      </p:sp>
      <p:sp>
        <p:nvSpPr>
          <p:cNvPr id="4" name="PlaceHolder 4"/>
          <p:cNvSpPr>
            <a:spLocks noGrp="1"/>
          </p:cNvSpPr>
          <p:nvPr>
            <p:ph type="body"/>
          </p:nvPr>
        </p:nvSpPr>
        <p:spPr>
          <a:xfrm>
            <a:off x="5788080" y="4026960"/>
            <a:ext cx="3269880" cy="337680"/>
          </a:xfrm>
          <a:prstGeom prst="rect">
            <a:avLst/>
          </a:prstGeom>
        </p:spPr>
        <p:txBody>
          <a:bodyPr lIns="45720" rIns="45720" anchor="ctr">
            <a:normAutofit/>
          </a:bodyPr>
          <a:p>
            <a:pPr marL="432000" indent="-324000">
              <a:spcBef>
                <a:spcPts val="1417"/>
              </a:spcBef>
              <a:buClr>
                <a:srgbClr val="000000"/>
              </a:buClr>
              <a:buSzPct val="45000"/>
              <a:buFont typeface="Wingdings" charset="2"/>
              <a:buChar char=""/>
            </a:pPr>
            <a:r>
              <a:rPr b="0" lang="en-US" sz="1600" spc="-1" strike="noStrike">
                <a:solidFill>
                  <a:srgbClr val="000000"/>
                </a:solidFill>
                <a:latin typeface="Arial"/>
              </a:rPr>
              <a:t>Click to edit the outline text format</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rial"/>
              </a:rPr>
              <a:t>Second Outline Level</a:t>
            </a:r>
            <a:endParaRPr b="0" lang="en-U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rgbClr val="000000"/>
                </a:solidFill>
                <a:latin typeface="Arial"/>
              </a:rPr>
              <a:t>Fifth Outline Level</a:t>
            </a:r>
            <a:endParaRPr b="0" lang="en-U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rgbClr val="000000"/>
                </a:solidFill>
                <a:latin typeface="Arial"/>
              </a:rPr>
              <a:t>Sixth Outline Level</a:t>
            </a:r>
            <a:endParaRPr b="0" lang="en-U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rgbClr val="000000"/>
                </a:solidFill>
                <a:latin typeface="Arial"/>
              </a:rPr>
              <a:t>Seventh Outline Level</a:t>
            </a:r>
            <a:endParaRPr b="0" lang="en-US" sz="1600" spc="-1" strike="noStrike">
              <a:solidFill>
                <a:srgbClr val="000000"/>
              </a:solidFill>
              <a:latin typeface="Arial"/>
            </a:endParaRPr>
          </a:p>
        </p:txBody>
      </p:sp>
      <p:pic>
        <p:nvPicPr>
          <p:cNvPr id="5" name="Google Shape;15;p2" descr=""/>
          <p:cNvPicPr/>
          <p:nvPr/>
        </p:nvPicPr>
        <p:blipFill>
          <a:blip r:embed="rId3"/>
          <a:stretch/>
        </p:blipFill>
        <p:spPr>
          <a:xfrm>
            <a:off x="2604600" y="2556360"/>
            <a:ext cx="2077920" cy="1319400"/>
          </a:xfrm>
          <a:prstGeom prst="rect">
            <a:avLst/>
          </a:prstGeom>
          <a:ln>
            <a:noFill/>
          </a:ln>
        </p:spPr>
      </p:pic>
      <p:sp>
        <p:nvSpPr>
          <p:cNvPr id="6" name="PlaceHolder 5"/>
          <p:cNvSpPr>
            <a:spLocks noGrp="1"/>
          </p:cNvSpPr>
          <p:nvPr>
            <p:ph type="body"/>
          </p:nvPr>
        </p:nvSpPr>
        <p:spPr>
          <a:xfrm>
            <a:off x="5781960" y="4449240"/>
            <a:ext cx="5925600" cy="645840"/>
          </a:xfrm>
          <a:prstGeom prst="rect">
            <a:avLst/>
          </a:prstGeom>
        </p:spPr>
        <p:txBody>
          <a:bodyPr lIns="45720" rIns="45720">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 name="PlaceHolder 6"/>
          <p:cNvSpPr>
            <a:spLocks noGrp="1"/>
          </p:cNvSpPr>
          <p:nvPr>
            <p:ph type="title"/>
          </p:nvPr>
        </p:nvSpPr>
        <p:spPr>
          <a:xfrm>
            <a:off x="609480" y="273600"/>
            <a:ext cx="10972440" cy="11448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4" name="Google Shape;18;p3" descr="Picture 6"/>
          <p:cNvPicPr/>
          <p:nvPr/>
        </p:nvPicPr>
        <p:blipFill>
          <a:blip r:embed="rId2"/>
          <a:stretch/>
        </p:blipFill>
        <p:spPr>
          <a:xfrm>
            <a:off x="0" y="0"/>
            <a:ext cx="12191760" cy="6857640"/>
          </a:xfrm>
          <a:prstGeom prst="rect">
            <a:avLst/>
          </a:prstGeom>
          <a:ln>
            <a:noFill/>
          </a:ln>
        </p:spPr>
      </p:pic>
      <p:sp>
        <p:nvSpPr>
          <p:cNvPr id="45" name="CustomShape 1"/>
          <p:cNvSpPr/>
          <p:nvPr/>
        </p:nvSpPr>
        <p:spPr>
          <a:xfrm>
            <a:off x="1152360" y="0"/>
            <a:ext cx="11039400" cy="6857640"/>
          </a:xfrm>
          <a:prstGeom prst="rect">
            <a:avLst/>
          </a:prstGeom>
          <a:solidFill>
            <a:schemeClr val="lt1"/>
          </a:solidFill>
          <a:ln>
            <a:noFill/>
          </a:ln>
        </p:spPr>
        <p:style>
          <a:lnRef idx="0"/>
          <a:fillRef idx="0"/>
          <a:effectRef idx="0"/>
          <a:fontRef idx="minor"/>
        </p:style>
      </p:sp>
      <p:sp>
        <p:nvSpPr>
          <p:cNvPr id="46" name="CustomShape 2"/>
          <p:cNvSpPr/>
          <p:nvPr/>
        </p:nvSpPr>
        <p:spPr>
          <a:xfrm>
            <a:off x="2384280" y="2001600"/>
            <a:ext cx="9177120" cy="360"/>
          </a:xfrm>
          <a:custGeom>
            <a:avLst/>
            <a:gdLst/>
            <a:ahLst/>
            <a:rect l="l" t="t" r="r" b="b"/>
            <a:pathLst>
              <a:path w="21600" h="21600">
                <a:moveTo>
                  <a:pt x="0" y="0"/>
                </a:moveTo>
                <a:lnTo>
                  <a:pt x="21600" y="21600"/>
                </a:lnTo>
              </a:path>
            </a:pathLst>
          </a:custGeom>
          <a:noFill/>
          <a:ln w="12600">
            <a:solidFill>
              <a:srgbClr val="a5a5a5"/>
            </a:solidFill>
            <a:miter/>
          </a:ln>
        </p:spPr>
        <p:style>
          <a:lnRef idx="0"/>
          <a:fillRef idx="0"/>
          <a:effectRef idx="0"/>
          <a:fontRef idx="minor"/>
        </p:style>
      </p:sp>
      <p:pic>
        <p:nvPicPr>
          <p:cNvPr id="47" name="Google Shape;21;p3" descr=""/>
          <p:cNvPicPr/>
          <p:nvPr/>
        </p:nvPicPr>
        <p:blipFill>
          <a:blip r:embed="rId3"/>
          <a:stretch/>
        </p:blipFill>
        <p:spPr>
          <a:xfrm>
            <a:off x="8984880" y="6375600"/>
            <a:ext cx="2877120" cy="252720"/>
          </a:xfrm>
          <a:prstGeom prst="rect">
            <a:avLst/>
          </a:prstGeom>
          <a:ln>
            <a:noFill/>
          </a:ln>
        </p:spPr>
      </p:pic>
      <p:sp>
        <p:nvSpPr>
          <p:cNvPr id="48" name="PlaceHolder 3"/>
          <p:cNvSpPr>
            <a:spLocks noGrp="1"/>
          </p:cNvSpPr>
          <p:nvPr>
            <p:ph type="body"/>
          </p:nvPr>
        </p:nvSpPr>
        <p:spPr>
          <a:xfrm>
            <a:off x="2384280" y="2221200"/>
            <a:ext cx="9177120" cy="4096440"/>
          </a:xfrm>
          <a:prstGeom prst="rect">
            <a:avLst/>
          </a:prstGeom>
        </p:spPr>
        <p:txBody>
          <a:bodyPr lIns="45720" rIns="45720">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49" name="PlaceHolder 4"/>
          <p:cNvSpPr>
            <a:spLocks noGrp="1"/>
          </p:cNvSpPr>
          <p:nvPr>
            <p:ph type="sldNum"/>
          </p:nvPr>
        </p:nvSpPr>
        <p:spPr>
          <a:xfrm>
            <a:off x="2346480" y="4452480"/>
            <a:ext cx="349920" cy="4069080"/>
          </a:xfrm>
          <a:prstGeom prst="rect">
            <a:avLst/>
          </a:prstGeom>
        </p:spPr>
        <p:txBody>
          <a:bodyPr lIns="45720" rIns="45720" anchor="ctr">
            <a:noAutofit/>
          </a:bodyPr>
          <a:p>
            <a:pPr>
              <a:lnSpc>
                <a:spcPct val="100000"/>
              </a:lnSpc>
              <a:tabLst>
                <a:tab algn="l" pos="0"/>
              </a:tabLst>
            </a:pPr>
            <a:fld id="{78A5F209-BBAE-4CA8-96A2-4E2AE8EFCF6D}" type="slidenum">
              <a:rPr b="0" lang="en-US" sz="1600" spc="-1" strike="noStrike">
                <a:solidFill>
                  <a:srgbClr val="828282"/>
                </a:solidFill>
                <a:latin typeface="Open Sans"/>
                <a:ea typeface="Open Sans"/>
              </a:rPr>
              <a:t>&lt;number&gt;</a:t>
            </a:fld>
            <a:endParaRPr b="0" lang="en-US" sz="1600" spc="-1" strike="noStrike">
              <a:latin typeface="Times New Roman"/>
            </a:endParaRPr>
          </a:p>
        </p:txBody>
      </p:sp>
      <p:sp>
        <p:nvSpPr>
          <p:cNvPr id="50"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7" name="Google Shape;31;p5" descr="Picture 6"/>
          <p:cNvPicPr/>
          <p:nvPr/>
        </p:nvPicPr>
        <p:blipFill>
          <a:blip r:embed="rId2"/>
          <a:stretch/>
        </p:blipFill>
        <p:spPr>
          <a:xfrm>
            <a:off x="0" y="0"/>
            <a:ext cx="12191760" cy="6857640"/>
          </a:xfrm>
          <a:prstGeom prst="rect">
            <a:avLst/>
          </a:prstGeom>
          <a:ln>
            <a:noFill/>
          </a:ln>
        </p:spPr>
      </p:pic>
      <p:pic>
        <p:nvPicPr>
          <p:cNvPr id="88" name="Google Shape;32;p5" descr=""/>
          <p:cNvPicPr/>
          <p:nvPr/>
        </p:nvPicPr>
        <p:blipFill>
          <a:blip r:embed="rId3"/>
          <a:stretch/>
        </p:blipFill>
        <p:spPr>
          <a:xfrm>
            <a:off x="8984880" y="6375600"/>
            <a:ext cx="2877120" cy="252720"/>
          </a:xfrm>
          <a:prstGeom prst="rect">
            <a:avLst/>
          </a:prstGeom>
          <a:ln>
            <a:noFill/>
          </a:ln>
        </p:spPr>
      </p:pic>
      <p:sp>
        <p:nvSpPr>
          <p:cNvPr id="89" name="PlaceHolder 1"/>
          <p:cNvSpPr>
            <a:spLocks noGrp="1"/>
          </p:cNvSpPr>
          <p:nvPr>
            <p:ph type="body"/>
          </p:nvPr>
        </p:nvSpPr>
        <p:spPr>
          <a:xfrm>
            <a:off x="3154320" y="3044880"/>
            <a:ext cx="5882760" cy="767880"/>
          </a:xfrm>
          <a:prstGeom prst="rect">
            <a:avLst/>
          </a:prstGeom>
        </p:spPr>
        <p:txBody>
          <a:bodyPr lIns="45720" rIns="45720" anchor="ctr">
            <a:noAutofit/>
          </a:bodyPr>
          <a:p>
            <a:pPr marL="432000" indent="-324000">
              <a:spcBef>
                <a:spcPts val="1417"/>
              </a:spcBef>
              <a:buClr>
                <a:srgbClr val="000000"/>
              </a:buClr>
              <a:buSzPct val="45000"/>
              <a:buFont typeface="Wingdings" charset="2"/>
              <a:buChar char=""/>
            </a:pPr>
            <a:r>
              <a:rPr b="0" lang="en-US" sz="4400" spc="-1" strike="noStrike">
                <a:solidFill>
                  <a:srgbClr val="000000"/>
                </a:solidFill>
                <a:latin typeface="Arial"/>
              </a:rPr>
              <a:t>Click to edit the </a:t>
            </a:r>
            <a:r>
              <a:rPr b="0" lang="en-US" sz="4400" spc="-1" strike="noStrike">
                <a:solidFill>
                  <a:srgbClr val="000000"/>
                </a:solidFill>
                <a:latin typeface="Arial"/>
              </a:rPr>
              <a:t>outline text format</a:t>
            </a:r>
            <a:endParaRPr b="0" lang="en-US" sz="4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4400" spc="-1" strike="noStrike">
                <a:solidFill>
                  <a:srgbClr val="000000"/>
                </a:solidFill>
                <a:latin typeface="Arial"/>
              </a:rPr>
              <a:t>Second Outline </a:t>
            </a:r>
            <a:r>
              <a:rPr b="0" lang="en-US" sz="4400" spc="-1" strike="noStrike">
                <a:solidFill>
                  <a:srgbClr val="000000"/>
                </a:solidFill>
                <a:latin typeface="Arial"/>
              </a:rPr>
              <a:t>Level</a:t>
            </a:r>
            <a:endParaRPr b="0" lang="en-US" sz="4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4400" spc="-1" strike="noStrike">
                <a:solidFill>
                  <a:srgbClr val="000000"/>
                </a:solidFill>
                <a:latin typeface="Arial"/>
              </a:rPr>
              <a:t>Third Outline </a:t>
            </a:r>
            <a:r>
              <a:rPr b="0" lang="en-US" sz="4400" spc="-1" strike="noStrike">
                <a:solidFill>
                  <a:srgbClr val="000000"/>
                </a:solidFill>
                <a:latin typeface="Arial"/>
              </a:rPr>
              <a:t>Level</a:t>
            </a:r>
            <a:endParaRPr b="0" lang="en-US" sz="4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4400" spc="-1" strike="noStrike">
                <a:solidFill>
                  <a:srgbClr val="000000"/>
                </a:solidFill>
                <a:latin typeface="Arial"/>
              </a:rPr>
              <a:t>Fourth Outline </a:t>
            </a:r>
            <a:r>
              <a:rPr b="0" lang="en-US" sz="4400" spc="-1" strike="noStrike">
                <a:solidFill>
                  <a:srgbClr val="000000"/>
                </a:solidFill>
                <a:latin typeface="Arial"/>
              </a:rPr>
              <a:t>Level</a:t>
            </a:r>
            <a:endParaRPr b="0" lang="en-US" sz="4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4400" spc="-1" strike="noStrike">
                <a:solidFill>
                  <a:srgbClr val="000000"/>
                </a:solidFill>
                <a:latin typeface="Arial"/>
              </a:rPr>
              <a:t>Fifth Outline </a:t>
            </a:r>
            <a:r>
              <a:rPr b="0" lang="en-US" sz="4400" spc="-1" strike="noStrike">
                <a:solidFill>
                  <a:srgbClr val="000000"/>
                </a:solidFill>
                <a:latin typeface="Arial"/>
              </a:rPr>
              <a:t>Level</a:t>
            </a:r>
            <a:endParaRPr b="0" lang="en-US" sz="4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4400" spc="-1" strike="noStrike">
                <a:solidFill>
                  <a:srgbClr val="000000"/>
                </a:solidFill>
                <a:latin typeface="Arial"/>
              </a:rPr>
              <a:t>Sixth Outline </a:t>
            </a:r>
            <a:r>
              <a:rPr b="0" lang="en-US" sz="4400" spc="-1" strike="noStrike">
                <a:solidFill>
                  <a:srgbClr val="000000"/>
                </a:solidFill>
                <a:latin typeface="Arial"/>
              </a:rPr>
              <a:t>Level</a:t>
            </a:r>
            <a:endParaRPr b="0" lang="en-US" sz="4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4400" spc="-1" strike="noStrike">
                <a:solidFill>
                  <a:srgbClr val="000000"/>
                </a:solidFill>
                <a:latin typeface="Arial"/>
              </a:rPr>
              <a:t>Seventh </a:t>
            </a:r>
            <a:r>
              <a:rPr b="0" lang="en-US" sz="4400" spc="-1" strike="noStrike">
                <a:solidFill>
                  <a:srgbClr val="000000"/>
                </a:solidFill>
                <a:latin typeface="Arial"/>
              </a:rPr>
              <a:t>Outline </a:t>
            </a:r>
            <a:r>
              <a:rPr b="0" lang="en-US" sz="4400" spc="-1" strike="noStrike">
                <a:solidFill>
                  <a:srgbClr val="000000"/>
                </a:solidFill>
                <a:latin typeface="Arial"/>
              </a:rPr>
              <a:t>Level</a:t>
            </a:r>
            <a:endParaRPr b="0" lang="en-US" sz="4400" spc="-1" strike="noStrike">
              <a:solidFill>
                <a:srgbClr val="000000"/>
              </a:solidFill>
              <a:latin typeface="Arial"/>
            </a:endParaRPr>
          </a:p>
        </p:txBody>
      </p:sp>
      <p:sp>
        <p:nvSpPr>
          <p:cNvPr id="90"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PlaceHolder 1"/>
          <p:cNvSpPr>
            <a:spLocks noGrp="1"/>
          </p:cNvSpPr>
          <p:nvPr>
            <p:ph type="body"/>
          </p:nvPr>
        </p:nvSpPr>
        <p:spPr>
          <a:xfrm>
            <a:off x="0" y="0"/>
            <a:ext cx="12191760" cy="6857640"/>
          </a:xfrm>
          <a:prstGeom prst="rect">
            <a:avLst/>
          </a:prstGeom>
        </p:spPr>
        <p:txBody>
          <a:bodyPr lIns="90000" rIns="90000" tIns="45000" bIns="4500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8"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5774400" y="1676520"/>
            <a:ext cx="7577640" cy="5181120"/>
          </a:xfrm>
          <a:prstGeom prst="rect">
            <a:avLst/>
          </a:prstGeom>
          <a:noFill/>
          <a:ln>
            <a:noFill/>
          </a:ln>
        </p:spPr>
        <p:txBody>
          <a:bodyPr lIns="45720" rIns="45720" anchor="ctr">
            <a:normAutofit/>
          </a:bodyPr>
          <a:p>
            <a:pPr>
              <a:lnSpc>
                <a:spcPct val="120000"/>
              </a:lnSpc>
              <a:tabLst>
                <a:tab algn="l" pos="0"/>
              </a:tabLst>
            </a:pPr>
            <a:r>
              <a:rPr b="1" lang="en-US" sz="2100" spc="-1" strike="noStrike">
                <a:solidFill>
                  <a:srgbClr val="8c0000"/>
                </a:solidFill>
                <a:latin typeface="Poppins Medium"/>
                <a:ea typeface="Poppins Medium"/>
              </a:rPr>
              <a:t>Monocular SLAM in C++</a:t>
            </a:r>
            <a:br/>
            <a:r>
              <a:rPr b="0" lang="en-US" sz="2100" spc="-1" strike="noStrike">
                <a:solidFill>
                  <a:srgbClr val="5d5d5d"/>
                </a:solidFill>
                <a:latin typeface="Poppins"/>
                <a:ea typeface="Poppins Medium"/>
              </a:rPr>
              <a:t>24</a:t>
            </a:r>
            <a:r>
              <a:rPr b="0" lang="en-US" sz="2100" spc="-1" strike="noStrike">
                <a:solidFill>
                  <a:srgbClr val="5d5d5d"/>
                </a:solidFill>
                <a:latin typeface="Poppins"/>
                <a:ea typeface="Poppins"/>
              </a:rPr>
              <a:t>-783: Advanced Engineering Computation</a:t>
            </a:r>
            <a:br/>
            <a:br/>
            <a:r>
              <a:rPr b="0" lang="en-US" sz="1800" spc="-1" strike="noStrike" u="sng">
                <a:solidFill>
                  <a:srgbClr val="001a40"/>
                </a:solidFill>
                <a:uFillTx/>
                <a:latin typeface="Poppins Medium"/>
                <a:ea typeface="Poppins"/>
              </a:rPr>
              <a:t>Team</a:t>
            </a:r>
            <a:r>
              <a:rPr b="0" lang="en-US" sz="1800" spc="-1" strike="noStrike">
                <a:solidFill>
                  <a:srgbClr val="001a40"/>
                </a:solidFill>
                <a:latin typeface="Poppins Medium"/>
                <a:ea typeface="Poppins"/>
              </a:rPr>
              <a:t> : </a:t>
            </a:r>
            <a:r>
              <a:rPr b="0" lang="en-US" sz="1800" spc="-1" strike="noStrike">
                <a:solidFill>
                  <a:srgbClr val="001a40"/>
                </a:solidFill>
                <a:latin typeface="Poppins Light"/>
                <a:ea typeface="Poppins"/>
              </a:rPr>
              <a:t>Will Code for Food</a:t>
            </a:r>
            <a:br/>
            <a:endParaRPr b="0" lang="en-US" sz="1800" spc="-1" strike="noStrike">
              <a:solidFill>
                <a:srgbClr val="000000"/>
              </a:solidFill>
              <a:latin typeface="Arial"/>
            </a:endParaRPr>
          </a:p>
          <a:p>
            <a:pPr>
              <a:lnSpc>
                <a:spcPct val="120000"/>
              </a:lnSpc>
              <a:spcBef>
                <a:spcPts val="1001"/>
              </a:spcBef>
              <a:tabLst>
                <a:tab algn="l" pos="0"/>
              </a:tabLst>
            </a:pPr>
            <a:r>
              <a:rPr b="0" lang="en-US" sz="1800" spc="-1" strike="noStrike">
                <a:solidFill>
                  <a:srgbClr val="001a40"/>
                </a:solidFill>
                <a:latin typeface="Poppins"/>
                <a:ea typeface="Poppins"/>
              </a:rPr>
              <a:t>- Aditya Ramakrishnan</a:t>
            </a:r>
            <a:br/>
            <a:r>
              <a:rPr b="0" lang="en-US" sz="1800" spc="-1" strike="noStrike">
                <a:solidFill>
                  <a:srgbClr val="001a40"/>
                </a:solidFill>
                <a:latin typeface="Poppins"/>
                <a:ea typeface="Poppins"/>
              </a:rPr>
              <a:t>- </a:t>
            </a:r>
            <a:r>
              <a:rPr b="0" lang="en-IN" sz="1800" spc="-1" strike="noStrike">
                <a:solidFill>
                  <a:srgbClr val="001a40"/>
                </a:solidFill>
                <a:latin typeface="Poppins"/>
                <a:ea typeface="Poppins"/>
              </a:rPr>
              <a:t>Neel Pawar</a:t>
            </a:r>
            <a:br/>
            <a:r>
              <a:rPr b="0" lang="en-IN" sz="1800" spc="-1" strike="noStrike">
                <a:solidFill>
                  <a:srgbClr val="001a40"/>
                </a:solidFill>
                <a:latin typeface="Poppins"/>
                <a:ea typeface="Poppins"/>
              </a:rPr>
              <a:t>- Samiran Gode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3154320" y="3044880"/>
            <a:ext cx="5883120" cy="767880"/>
          </a:xfrm>
          <a:prstGeom prst="rect">
            <a:avLst/>
          </a:prstGeom>
          <a:noFill/>
          <a:ln>
            <a:noFill/>
          </a:ln>
        </p:spPr>
        <p:txBody>
          <a:bodyPr lIns="45720" rIns="45720" anchor="ctr">
            <a:noAutofit/>
          </a:bodyPr>
          <a:p>
            <a:pPr algn="ctr">
              <a:lnSpc>
                <a:spcPct val="100000"/>
              </a:lnSpc>
              <a:tabLst>
                <a:tab algn="l" pos="0"/>
              </a:tabLst>
            </a:pPr>
            <a:r>
              <a:rPr b="0" lang="en-US" sz="4400" spc="-1" strike="noStrike">
                <a:solidFill>
                  <a:srgbClr val="ffffff"/>
                </a:solidFill>
                <a:latin typeface="Montserrat Medium"/>
                <a:ea typeface="Montserrat Medium"/>
              </a:rPr>
              <a:t>Results</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2346480" y="4452480"/>
            <a:ext cx="488160" cy="4069080"/>
          </a:xfrm>
          <a:prstGeom prst="rect">
            <a:avLst/>
          </a:prstGeom>
          <a:noFill/>
          <a:ln>
            <a:noFill/>
          </a:ln>
        </p:spPr>
        <p:txBody>
          <a:bodyPr lIns="45720" rIns="45720" anchor="ctr">
            <a:noAutofit/>
          </a:bodyPr>
          <a:p>
            <a:pPr>
              <a:lnSpc>
                <a:spcPct val="100000"/>
              </a:lnSpc>
              <a:tabLst>
                <a:tab algn="l" pos="0"/>
              </a:tabLst>
            </a:pPr>
            <a:fld id="{34F81272-8E96-4B51-81B0-C3FD3BF481CD}" type="slidenum">
              <a:rPr b="0" lang="en-US" sz="1600" spc="-1" strike="noStrike">
                <a:solidFill>
                  <a:srgbClr val="828282"/>
                </a:solidFill>
                <a:latin typeface="Open Sans"/>
                <a:ea typeface="Open Sans"/>
              </a:rPr>
              <a:t>9</a:t>
            </a:fld>
            <a:endParaRPr b="0" lang="en-US" sz="1600" spc="-1" strike="noStrike">
              <a:latin typeface="Times New Roman"/>
            </a:endParaRPr>
          </a:p>
        </p:txBody>
      </p:sp>
      <p:grpSp>
        <p:nvGrpSpPr>
          <p:cNvPr id="220" name="Group 2"/>
          <p:cNvGrpSpPr/>
          <p:nvPr/>
        </p:nvGrpSpPr>
        <p:grpSpPr>
          <a:xfrm>
            <a:off x="2346480" y="1308240"/>
            <a:ext cx="345600" cy="344160"/>
            <a:chOff x="2346480" y="1308240"/>
            <a:chExt cx="345600" cy="344160"/>
          </a:xfrm>
        </p:grpSpPr>
        <p:sp>
          <p:nvSpPr>
            <p:cNvPr id="221" name="CustomShape 3"/>
            <p:cNvSpPr/>
            <p:nvPr/>
          </p:nvSpPr>
          <p:spPr>
            <a:xfrm>
              <a:off x="2346480" y="1308240"/>
              <a:ext cx="277200" cy="344160"/>
            </a:xfrm>
            <a:custGeom>
              <a:avLst/>
              <a:gdLst/>
              <a:ahLst/>
              <a:rect l="l" t="t"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solidFill>
              <a:srgbClr val="00265f"/>
            </a:solidFill>
            <a:ln>
              <a:noFill/>
            </a:ln>
          </p:spPr>
          <p:style>
            <a:lnRef idx="0"/>
            <a:fillRef idx="0"/>
            <a:effectRef idx="0"/>
            <a:fontRef idx="minor"/>
          </p:style>
        </p:sp>
        <p:sp>
          <p:nvSpPr>
            <p:cNvPr id="222" name="CustomShape 4"/>
            <p:cNvSpPr/>
            <p:nvPr/>
          </p:nvSpPr>
          <p:spPr>
            <a:xfrm>
              <a:off x="2612160" y="1388520"/>
              <a:ext cx="79920" cy="154800"/>
            </a:xfrm>
            <a:custGeom>
              <a:avLst/>
              <a:gdLst/>
              <a:ahLst/>
              <a:rect l="l" t="t"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solidFill>
              <a:srgbClr val="00265f"/>
            </a:solidFill>
            <a:ln>
              <a:noFill/>
            </a:ln>
          </p:spPr>
          <p:style>
            <a:lnRef idx="0"/>
            <a:fillRef idx="0"/>
            <a:effectRef idx="0"/>
            <a:fontRef idx="minor"/>
          </p:style>
        </p:sp>
        <p:sp>
          <p:nvSpPr>
            <p:cNvPr id="223" name="CustomShape 5"/>
            <p:cNvSpPr/>
            <p:nvPr/>
          </p:nvSpPr>
          <p:spPr>
            <a:xfrm>
              <a:off x="2635200" y="1618200"/>
              <a:ext cx="56880" cy="34200"/>
            </a:xfrm>
            <a:custGeom>
              <a:avLst/>
              <a:gdLst/>
              <a:ahLst/>
              <a:rect l="l" t="t"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solidFill>
              <a:srgbClr val="00265f"/>
            </a:solidFill>
            <a:ln>
              <a:noFill/>
            </a:ln>
          </p:spPr>
          <p:style>
            <a:lnRef idx="0"/>
            <a:fillRef idx="0"/>
            <a:effectRef idx="0"/>
            <a:fontRef idx="minor"/>
          </p:style>
        </p:sp>
        <p:sp>
          <p:nvSpPr>
            <p:cNvPr id="224" name="CustomShape 6"/>
            <p:cNvSpPr/>
            <p:nvPr/>
          </p:nvSpPr>
          <p:spPr>
            <a:xfrm>
              <a:off x="2635200" y="1526400"/>
              <a:ext cx="56880" cy="79920"/>
            </a:xfrm>
            <a:prstGeom prst="rect">
              <a:avLst/>
            </a:prstGeom>
            <a:solidFill>
              <a:srgbClr val="00265f"/>
            </a:solidFill>
            <a:ln>
              <a:noFill/>
            </a:ln>
          </p:spPr>
          <p:style>
            <a:lnRef idx="0"/>
            <a:fillRef idx="0"/>
            <a:effectRef idx="0"/>
            <a:fontRef idx="minor"/>
          </p:style>
        </p:sp>
      </p:grpSp>
      <p:sp>
        <p:nvSpPr>
          <p:cNvPr id="225" name="TextShape 7"/>
          <p:cNvSpPr txBox="1"/>
          <p:nvPr/>
        </p:nvSpPr>
        <p:spPr>
          <a:xfrm>
            <a:off x="2996640" y="1157400"/>
            <a:ext cx="5883120" cy="645840"/>
          </a:xfrm>
          <a:prstGeom prst="rect">
            <a:avLst/>
          </a:prstGeom>
          <a:noFill/>
          <a:ln>
            <a:noFill/>
          </a:ln>
        </p:spPr>
        <p:txBody>
          <a:bodyPr lIns="45720" rIns="45720" anchor="ctr">
            <a:normAutofit/>
          </a:bodyPr>
          <a:p>
            <a:pPr>
              <a:lnSpc>
                <a:spcPct val="90000"/>
              </a:lnSpc>
              <a:tabLst>
                <a:tab algn="l" pos="0"/>
              </a:tabLst>
            </a:pPr>
            <a:r>
              <a:rPr b="0" lang="en-US" sz="3000" spc="-1" strike="noStrike">
                <a:solidFill>
                  <a:srgbClr val="404040"/>
                </a:solidFill>
                <a:latin typeface="Poppins SemiBold"/>
                <a:ea typeface="Poppins SemiBold"/>
              </a:rPr>
              <a:t>Results: </a:t>
            </a:r>
            <a:r>
              <a:rPr b="0" lang="en-US" sz="3000" spc="-1" strike="noStrike">
                <a:solidFill>
                  <a:srgbClr val="006677"/>
                </a:solidFill>
                <a:latin typeface="Poppins SemiBold"/>
                <a:ea typeface="Poppins SemiBold"/>
              </a:rPr>
              <a:t>Localization</a:t>
            </a:r>
            <a:endParaRPr b="0" lang="en-US" sz="3000" spc="-1" strike="noStrike">
              <a:solidFill>
                <a:srgbClr val="000000"/>
              </a:solidFill>
              <a:latin typeface="Arial"/>
            </a:endParaRPr>
          </a:p>
        </p:txBody>
      </p:sp>
      <p:sp>
        <p:nvSpPr>
          <p:cNvPr id="226" name="TextShape 8"/>
          <p:cNvSpPr txBox="1"/>
          <p:nvPr/>
        </p:nvSpPr>
        <p:spPr>
          <a:xfrm>
            <a:off x="2158560" y="2449440"/>
            <a:ext cx="9803520" cy="4225680"/>
          </a:xfrm>
          <a:prstGeom prst="rect">
            <a:avLst/>
          </a:prstGeom>
          <a:noFill/>
          <a:ln>
            <a:noFill/>
          </a:ln>
        </p:spPr>
        <p:txBody>
          <a:bodyPr lIns="45720" rIns="45720">
            <a:normAutofit/>
          </a:bodyPr>
          <a:p>
            <a:pPr marL="457200" indent="-355320">
              <a:lnSpc>
                <a:spcPct val="150000"/>
              </a:lnSpc>
              <a:spcBef>
                <a:spcPts val="1134"/>
              </a:spcBef>
              <a:spcAft>
                <a:spcPts val="1134"/>
              </a:spcAft>
              <a:buClr>
                <a:srgbClr val="5d5d5d"/>
              </a:buClr>
              <a:buFont typeface="Poppins Light"/>
              <a:buChar char="•"/>
            </a:pPr>
            <a:r>
              <a:rPr b="0" lang="en-US" sz="1800" spc="-1" strike="noStrike">
                <a:solidFill>
                  <a:srgbClr val="5d5d5d"/>
                </a:solidFill>
                <a:latin typeface="Poppins Light"/>
                <a:ea typeface="Poppins Medium"/>
              </a:rPr>
              <a:t>From the demo, we can see that the </a:t>
            </a:r>
            <a:r>
              <a:rPr b="0" lang="en-US" sz="1800" spc="-1" strike="noStrike">
                <a:solidFill>
                  <a:srgbClr val="5d5d5d"/>
                </a:solidFill>
                <a:latin typeface="Poppins Light"/>
                <a:ea typeface="Poppins Medium"/>
              </a:rPr>
              <a:t>localization of the camera position and </a:t>
            </a:r>
            <a:r>
              <a:rPr b="0" lang="en-US" sz="1800" spc="-1" strike="noStrike">
                <a:solidFill>
                  <a:srgbClr val="5d5d5d"/>
                </a:solidFill>
                <a:latin typeface="Poppins Light"/>
                <a:ea typeface="Poppins Medium"/>
              </a:rPr>
              <a:t>orientation is fairly good. </a:t>
            </a:r>
            <a:endParaRPr b="0" lang="en-US" sz="1800" spc="-1" strike="noStrike">
              <a:solidFill>
                <a:srgbClr val="000000"/>
              </a:solidFill>
              <a:latin typeface="Arial"/>
              <a:ea typeface="Arial"/>
            </a:endParaRPr>
          </a:p>
          <a:p>
            <a:pPr marL="457200" indent="-355320">
              <a:lnSpc>
                <a:spcPct val="150000"/>
              </a:lnSpc>
              <a:spcBef>
                <a:spcPts val="1134"/>
              </a:spcBef>
              <a:spcAft>
                <a:spcPts val="1134"/>
              </a:spcAft>
              <a:buClr>
                <a:srgbClr val="5d5d5d"/>
              </a:buClr>
              <a:buFont typeface="Poppins Light"/>
              <a:buChar char="•"/>
            </a:pPr>
            <a:r>
              <a:rPr b="0" lang="en-US" sz="1800" spc="-1" strike="noStrike">
                <a:solidFill>
                  <a:srgbClr val="5d5d5d"/>
                </a:solidFill>
                <a:latin typeface="Poppins Light"/>
                <a:ea typeface="Poppins Medium"/>
              </a:rPr>
              <a:t>Although the we cannot move around the </a:t>
            </a:r>
            <a:r>
              <a:rPr b="0" lang="en-US" sz="1800" spc="-1" strike="noStrike">
                <a:solidFill>
                  <a:srgbClr val="5d5d5d"/>
                </a:solidFill>
                <a:latin typeface="Poppins Light"/>
                <a:ea typeface="Poppins Medium"/>
              </a:rPr>
              <a:t>map interactively, we are able to gain a </a:t>
            </a:r>
            <a:r>
              <a:rPr b="0" lang="en-US" sz="1800" spc="-1" strike="noStrike">
                <a:solidFill>
                  <a:srgbClr val="5d5d5d"/>
                </a:solidFill>
                <a:latin typeface="Poppins Light"/>
                <a:ea typeface="Poppins Medium"/>
              </a:rPr>
              <a:t>reasonable understanding of how the camera </a:t>
            </a:r>
            <a:r>
              <a:rPr b="0" lang="en-US" sz="1800" spc="-1" strike="noStrike">
                <a:solidFill>
                  <a:srgbClr val="5d5d5d"/>
                </a:solidFill>
                <a:latin typeface="Poppins Light"/>
                <a:ea typeface="Poppins Medium"/>
              </a:rPr>
              <a:t>pose shifts over time. </a:t>
            </a:r>
            <a:endParaRPr b="0" lang="en-US" sz="1800" spc="-1" strike="noStrike">
              <a:solidFill>
                <a:srgbClr val="000000"/>
              </a:solidFill>
              <a:latin typeface="Arial"/>
              <a:ea typeface="Arial"/>
            </a:endParaRPr>
          </a:p>
          <a:p>
            <a:pPr marL="457200" indent="-355320">
              <a:lnSpc>
                <a:spcPct val="150000"/>
              </a:lnSpc>
              <a:spcBef>
                <a:spcPts val="1134"/>
              </a:spcBef>
              <a:spcAft>
                <a:spcPts val="1134"/>
              </a:spcAft>
              <a:buClr>
                <a:srgbClr val="5d5d5d"/>
              </a:buClr>
              <a:buFont typeface="Poppins Light"/>
              <a:buChar char="•"/>
            </a:pPr>
            <a:r>
              <a:rPr b="0" lang="en-US" sz="1800" spc="-1" strike="noStrike">
                <a:solidFill>
                  <a:srgbClr val="5d5d5d"/>
                </a:solidFill>
                <a:latin typeface="Poppins Light"/>
                <a:ea typeface="Poppins Medium"/>
              </a:rPr>
              <a:t>Additionally, the visualization also clearly </a:t>
            </a:r>
            <a:r>
              <a:rPr b="0" lang="en-US" sz="1800" spc="-1" strike="noStrike">
                <a:solidFill>
                  <a:srgbClr val="5d5d5d"/>
                </a:solidFill>
                <a:latin typeface="Poppins Light"/>
                <a:ea typeface="Poppins Medium"/>
              </a:rPr>
              <a:t>indicates optical flow properties of detected </a:t>
            </a:r>
            <a:r>
              <a:rPr b="0" lang="en-US" sz="1800" spc="-1" strike="noStrike">
                <a:solidFill>
                  <a:srgbClr val="5d5d5d"/>
                </a:solidFill>
                <a:latin typeface="Poppins Light"/>
                <a:ea typeface="Poppins Medium"/>
              </a:rPr>
              <a:t>features.</a:t>
            </a:r>
            <a:endParaRPr b="0" lang="en-US" sz="1800" spc="-1" strike="noStrike">
              <a:solidFill>
                <a:srgbClr val="000000"/>
              </a:solidFill>
              <a:latin typeface="Arial"/>
              <a:ea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2225520" y="3044880"/>
            <a:ext cx="7740720" cy="767880"/>
          </a:xfrm>
          <a:prstGeom prst="rect">
            <a:avLst/>
          </a:prstGeom>
          <a:noFill/>
          <a:ln>
            <a:noFill/>
          </a:ln>
        </p:spPr>
        <p:txBody>
          <a:bodyPr lIns="45720" rIns="45720" anchor="ctr">
            <a:noAutofit/>
          </a:bodyPr>
          <a:p>
            <a:pPr algn="ctr">
              <a:lnSpc>
                <a:spcPct val="100000"/>
              </a:lnSpc>
              <a:tabLst>
                <a:tab algn="l" pos="0"/>
              </a:tabLst>
            </a:pPr>
            <a:r>
              <a:rPr b="0" lang="en-US" sz="4400" spc="-1" strike="noStrike">
                <a:solidFill>
                  <a:srgbClr val="ffffff"/>
                </a:solidFill>
                <a:latin typeface="Montserrat Medium"/>
                <a:ea typeface="Montserrat Medium"/>
              </a:rPr>
              <a:t>Roadblocks </a:t>
            </a:r>
            <a:br/>
            <a:r>
              <a:rPr b="0" lang="en-US" sz="4400" spc="-1" strike="noStrike">
                <a:solidFill>
                  <a:srgbClr val="ffffff"/>
                </a:solidFill>
                <a:latin typeface="Montserrat Medium"/>
                <a:ea typeface="Montserrat Medium"/>
              </a:rPr>
              <a:t>&amp; </a:t>
            </a:r>
            <a:br/>
            <a:r>
              <a:rPr b="0" lang="en-US" sz="4400" spc="-1" strike="noStrike">
                <a:solidFill>
                  <a:srgbClr val="ffffff"/>
                </a:solidFill>
                <a:latin typeface="Montserrat Medium"/>
                <a:ea typeface="Montserrat Medium"/>
              </a:rPr>
              <a:t>Challenges</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2346480" y="4452480"/>
            <a:ext cx="579600" cy="4069080"/>
          </a:xfrm>
          <a:prstGeom prst="rect">
            <a:avLst/>
          </a:prstGeom>
          <a:noFill/>
          <a:ln>
            <a:noFill/>
          </a:ln>
        </p:spPr>
        <p:txBody>
          <a:bodyPr lIns="45720" rIns="45720" anchor="ctr">
            <a:noAutofit/>
          </a:bodyPr>
          <a:p>
            <a:pPr>
              <a:lnSpc>
                <a:spcPct val="100000"/>
              </a:lnSpc>
              <a:tabLst>
                <a:tab algn="l" pos="0"/>
              </a:tabLst>
            </a:pPr>
            <a:fld id="{8ECA5F79-F4D0-4847-9944-F954C36DC873}" type="slidenum">
              <a:rPr b="0" lang="en-US" sz="1600" spc="-1" strike="noStrike">
                <a:solidFill>
                  <a:srgbClr val="828282"/>
                </a:solidFill>
                <a:latin typeface="Open Sans"/>
                <a:ea typeface="Open Sans"/>
              </a:rPr>
              <a:t>12</a:t>
            </a:fld>
            <a:endParaRPr b="0" lang="en-US" sz="1600" spc="-1" strike="noStrike">
              <a:latin typeface="Times New Roman"/>
            </a:endParaRPr>
          </a:p>
        </p:txBody>
      </p:sp>
      <p:pic>
        <p:nvPicPr>
          <p:cNvPr id="229" name="Google Shape;251;p28" descr=""/>
          <p:cNvPicPr/>
          <p:nvPr/>
        </p:nvPicPr>
        <p:blipFill>
          <a:blip r:embed="rId1"/>
          <a:stretch/>
        </p:blipFill>
        <p:spPr>
          <a:xfrm>
            <a:off x="2507040" y="1294920"/>
            <a:ext cx="394560" cy="338040"/>
          </a:xfrm>
          <a:prstGeom prst="rect">
            <a:avLst/>
          </a:prstGeom>
          <a:ln>
            <a:noFill/>
          </a:ln>
        </p:spPr>
      </p:pic>
      <p:sp>
        <p:nvSpPr>
          <p:cNvPr id="230" name="TextShape 2"/>
          <p:cNvSpPr txBox="1"/>
          <p:nvPr/>
        </p:nvSpPr>
        <p:spPr>
          <a:xfrm>
            <a:off x="3154320" y="1141200"/>
            <a:ext cx="5883120" cy="645840"/>
          </a:xfrm>
          <a:prstGeom prst="rect">
            <a:avLst/>
          </a:prstGeom>
          <a:noFill/>
          <a:ln>
            <a:noFill/>
          </a:ln>
        </p:spPr>
        <p:txBody>
          <a:bodyPr lIns="45720" rIns="45720" anchor="ctr">
            <a:normAutofit/>
          </a:bodyPr>
          <a:p>
            <a:pPr>
              <a:lnSpc>
                <a:spcPct val="90000"/>
              </a:lnSpc>
              <a:tabLst>
                <a:tab algn="l" pos="0"/>
              </a:tabLst>
            </a:pPr>
            <a:r>
              <a:rPr b="0" lang="en-US" sz="3000" spc="-1" strike="noStrike">
                <a:solidFill>
                  <a:srgbClr val="404040"/>
                </a:solidFill>
                <a:latin typeface="Poppins SemiBold"/>
                <a:ea typeface="Poppins SemiBold"/>
              </a:rPr>
              <a:t>Roadblocks &amp; Challenges</a:t>
            </a:r>
            <a:endParaRPr b="0" lang="en-US" sz="3000" spc="-1" strike="noStrike">
              <a:solidFill>
                <a:srgbClr val="000000"/>
              </a:solidFill>
              <a:latin typeface="Arial"/>
            </a:endParaRPr>
          </a:p>
        </p:txBody>
      </p:sp>
      <p:sp>
        <p:nvSpPr>
          <p:cNvPr id="231" name="TextShape 3"/>
          <p:cNvSpPr txBox="1"/>
          <p:nvPr/>
        </p:nvSpPr>
        <p:spPr>
          <a:xfrm>
            <a:off x="2158560" y="2177640"/>
            <a:ext cx="9803520" cy="4225680"/>
          </a:xfrm>
          <a:prstGeom prst="rect">
            <a:avLst/>
          </a:prstGeom>
          <a:noFill/>
          <a:ln>
            <a:noFill/>
          </a:ln>
        </p:spPr>
        <p:txBody>
          <a:bodyPr lIns="45720" rIns="45720">
            <a:normAutofit/>
          </a:bodyPr>
          <a:p>
            <a:pPr marL="457200" indent="-355320">
              <a:lnSpc>
                <a:spcPct val="150000"/>
              </a:lnSpc>
              <a:buClr>
                <a:srgbClr val="5d5d5d"/>
              </a:buClr>
              <a:buFont typeface="Poppins Light"/>
              <a:buChar char="•"/>
            </a:pPr>
            <a:r>
              <a:rPr b="0" lang="en-US" sz="1800" spc="-1" strike="noStrike">
                <a:solidFill>
                  <a:srgbClr val="5d5d5d"/>
                </a:solidFill>
                <a:latin typeface="Poppins Medium"/>
                <a:ea typeface="Poppins Medium"/>
              </a:rPr>
              <a:t>Poor documentation </a:t>
            </a:r>
            <a:r>
              <a:rPr b="1" lang="en-US" sz="1800" spc="-1" strike="noStrike">
                <a:solidFill>
                  <a:srgbClr val="5d5d5d"/>
                </a:solidFill>
                <a:latin typeface="Poppins Light"/>
                <a:ea typeface="Poppins Medium"/>
              </a:rPr>
              <a:t>:</a:t>
            </a:r>
            <a:r>
              <a:rPr b="0" lang="en-US" sz="1800" spc="-1" strike="noStrike">
                <a:solidFill>
                  <a:srgbClr val="5d5d5d"/>
                </a:solidFill>
                <a:latin typeface="Poppins Light"/>
                <a:ea typeface="Poppins Medium"/>
              </a:rPr>
              <a:t> </a:t>
            </a:r>
            <a:r>
              <a:rPr b="0" lang="en-US" sz="1600" spc="-1" strike="noStrike">
                <a:solidFill>
                  <a:srgbClr val="5d5d5d"/>
                </a:solidFill>
                <a:latin typeface="Poppins Light"/>
                <a:ea typeface="Poppins Medium"/>
              </a:rPr>
              <a:t>Despite this </a:t>
            </a:r>
            <a:r>
              <a:rPr b="0" lang="en-US" sz="1600" spc="-1" strike="noStrike">
                <a:solidFill>
                  <a:srgbClr val="5d5d5d"/>
                </a:solidFill>
                <a:latin typeface="Poppins Light"/>
                <a:ea typeface="Poppins Medium"/>
              </a:rPr>
              <a:t>implementation of ORB-SLAM being widely derived </a:t>
            </a:r>
            <a:r>
              <a:rPr b="0" lang="en-US" sz="1600" spc="-1" strike="noStrike">
                <a:solidFill>
                  <a:srgbClr val="5d5d5d"/>
                </a:solidFill>
                <a:latin typeface="Poppins Light"/>
                <a:ea typeface="Poppins Medium"/>
              </a:rPr>
              <a:t>from, a source of collated documentation that is </a:t>
            </a:r>
            <a:r>
              <a:rPr b="0" lang="en-US" sz="1600" spc="-1" strike="noStrike">
                <a:solidFill>
                  <a:srgbClr val="5d5d5d"/>
                </a:solidFill>
                <a:latin typeface="Poppins Light"/>
                <a:ea typeface="Poppins Medium"/>
              </a:rPr>
              <a:t>coherent is still hard to come by.</a:t>
            </a:r>
            <a:br/>
            <a:r>
              <a:rPr b="0" lang="en-US" sz="1600" spc="-1" strike="noStrike">
                <a:solidFill>
                  <a:srgbClr val="5d5d5d"/>
                </a:solidFill>
                <a:latin typeface="Poppins Light"/>
              </a:rPr>
              <a:t> </a:t>
            </a:r>
            <a:endParaRPr b="0" lang="en-US" sz="1600" spc="-1" strike="noStrike">
              <a:solidFill>
                <a:srgbClr val="000000"/>
              </a:solidFill>
              <a:latin typeface="Arial"/>
            </a:endParaRPr>
          </a:p>
          <a:p>
            <a:pPr marL="457200" indent="-355320">
              <a:lnSpc>
                <a:spcPct val="150000"/>
              </a:lnSpc>
              <a:buClr>
                <a:srgbClr val="5d5d5d"/>
              </a:buClr>
              <a:buFont typeface="Poppins Light"/>
              <a:buChar char="•"/>
            </a:pPr>
            <a:r>
              <a:rPr b="0" lang="en-US" sz="1800" spc="-1" strike="noStrike">
                <a:solidFill>
                  <a:srgbClr val="5d5d5d"/>
                </a:solidFill>
                <a:latin typeface="Poppins Medium"/>
                <a:ea typeface="Poppins Medium"/>
              </a:rPr>
              <a:t>Library specific dependencies </a:t>
            </a:r>
            <a:r>
              <a:rPr b="1" lang="en-US" sz="1800" spc="-1" strike="noStrike">
                <a:solidFill>
                  <a:srgbClr val="5d5d5d"/>
                </a:solidFill>
                <a:latin typeface="Poppins Light"/>
                <a:ea typeface="Poppins Medium"/>
              </a:rPr>
              <a:t>:</a:t>
            </a:r>
            <a:r>
              <a:rPr b="0" lang="en-US" sz="1800" spc="-1" strike="noStrike">
                <a:solidFill>
                  <a:srgbClr val="5d5d5d"/>
                </a:solidFill>
                <a:latin typeface="Poppins Light"/>
                <a:ea typeface="Poppins Medium"/>
              </a:rPr>
              <a:t>  </a:t>
            </a:r>
            <a:r>
              <a:rPr b="0" lang="en-US" sz="1600" spc="-1" strike="noStrike">
                <a:solidFill>
                  <a:srgbClr val="5d5d5d"/>
                </a:solidFill>
                <a:latin typeface="Poppins Light"/>
                <a:ea typeface="Poppins Medium"/>
              </a:rPr>
              <a:t>plethora of </a:t>
            </a:r>
            <a:r>
              <a:rPr b="0" lang="en-US" sz="1600" spc="-1" strike="noStrike">
                <a:solidFill>
                  <a:srgbClr val="5d5d5d"/>
                </a:solidFill>
                <a:latin typeface="Poppins Light"/>
                <a:ea typeface="Poppins Medium"/>
              </a:rPr>
              <a:t>libraries make it quite challenging to implement a </a:t>
            </a:r>
            <a:r>
              <a:rPr b="0" lang="en-US" sz="1600" spc="-1" strike="noStrike">
                <a:solidFill>
                  <a:srgbClr val="5d5d5d"/>
                </a:solidFill>
                <a:latin typeface="Poppins Light"/>
                <a:ea typeface="Poppins Medium"/>
              </a:rPr>
              <a:t>comprehensible ORB Slam module that is easily </a:t>
            </a:r>
            <a:r>
              <a:rPr b="0" lang="en-US" sz="1600" spc="-1" strike="noStrike">
                <a:solidFill>
                  <a:srgbClr val="5d5d5d"/>
                </a:solidFill>
                <a:latin typeface="Poppins Light"/>
                <a:ea typeface="Poppins Medium"/>
              </a:rPr>
              <a:t>deployable.</a:t>
            </a:r>
            <a:br/>
            <a:r>
              <a:rPr b="0" lang="en-US" sz="1800" spc="-1" strike="noStrike">
                <a:solidFill>
                  <a:srgbClr val="5d5d5d"/>
                </a:solidFill>
                <a:latin typeface="Poppins Light"/>
              </a:rPr>
              <a:t> </a:t>
            </a:r>
            <a:endParaRPr b="0" lang="en-US" sz="1800" spc="-1" strike="noStrike">
              <a:solidFill>
                <a:srgbClr val="000000"/>
              </a:solidFill>
              <a:latin typeface="Arial"/>
            </a:endParaRPr>
          </a:p>
          <a:p>
            <a:pPr marL="387360" indent="-285480">
              <a:lnSpc>
                <a:spcPct val="150000"/>
              </a:lnSpc>
              <a:buClr>
                <a:srgbClr val="5d5d5d"/>
              </a:buClr>
              <a:buFont typeface="Arial"/>
              <a:buChar char="•"/>
            </a:pPr>
            <a:r>
              <a:rPr b="0" lang="en-US" sz="1800" spc="-1" strike="noStrike">
                <a:solidFill>
                  <a:srgbClr val="5d5d5d"/>
                </a:solidFill>
                <a:latin typeface="Poppins Medium"/>
                <a:ea typeface="Poppins Medium"/>
              </a:rPr>
              <a:t>Cross platform issues </a:t>
            </a:r>
            <a:r>
              <a:rPr b="1" lang="en-US" sz="1600" spc="-1" strike="noStrike">
                <a:solidFill>
                  <a:srgbClr val="5d5d5d"/>
                </a:solidFill>
                <a:latin typeface="Poppins Light"/>
                <a:ea typeface="Poppins Medium"/>
              </a:rPr>
              <a:t>:</a:t>
            </a:r>
            <a:r>
              <a:rPr b="0" lang="en-US" sz="1600" spc="-1" strike="noStrike">
                <a:solidFill>
                  <a:srgbClr val="5d5d5d"/>
                </a:solidFill>
                <a:latin typeface="Poppins Light"/>
                <a:ea typeface="Poppins Medium"/>
              </a:rPr>
              <a:t> different OS’ as well </a:t>
            </a:r>
            <a:r>
              <a:rPr b="0" lang="en-US" sz="1600" spc="-1" strike="noStrike">
                <a:solidFill>
                  <a:srgbClr val="5d5d5d"/>
                </a:solidFill>
                <a:latin typeface="Poppins Light"/>
                <a:ea typeface="Poppins Medium"/>
              </a:rPr>
              <a:t>different OS versions prove to be a challenging issue </a:t>
            </a:r>
            <a:r>
              <a:rPr b="0" lang="en-US" sz="1600" spc="-1" strike="noStrike">
                <a:solidFill>
                  <a:srgbClr val="5d5d5d"/>
                </a:solidFill>
                <a:latin typeface="Poppins Light"/>
                <a:ea typeface="Poppins Medium"/>
              </a:rPr>
              <a:t>in common SLAM implementations. </a:t>
            </a:r>
            <a:br/>
            <a:r>
              <a:rPr b="0" lang="en-US" sz="1600" spc="-1" strike="noStrike">
                <a:solidFill>
                  <a:srgbClr val="5d5d5d"/>
                </a:solidFill>
                <a:latin typeface="Poppins Light"/>
              </a:rPr>
              <a:t> </a:t>
            </a:r>
            <a:endParaRPr b="0" lang="en-US" sz="1600" spc="-1" strike="noStrike">
              <a:solidFill>
                <a:srgbClr val="000000"/>
              </a:solidFill>
              <a:latin typeface="Arial"/>
            </a:endParaRPr>
          </a:p>
          <a:p>
            <a:pPr marL="387360" indent="-285480">
              <a:lnSpc>
                <a:spcPct val="150000"/>
              </a:lnSpc>
              <a:buClr>
                <a:srgbClr val="5d5d5d"/>
              </a:buClr>
              <a:buFont typeface="Arial"/>
              <a:buChar char="•"/>
            </a:pPr>
            <a:r>
              <a:rPr b="0" lang="en-US" sz="1600" spc="-1" strike="noStrike">
                <a:solidFill>
                  <a:srgbClr val="5d5d5d"/>
                </a:solidFill>
                <a:latin typeface="Poppins Light"/>
                <a:ea typeface="Poppins Medium"/>
              </a:rPr>
              <a:t>With this in mind, we have attempted to implement a </a:t>
            </a:r>
            <a:r>
              <a:rPr b="0" lang="en-US" sz="1600" spc="-1" strike="noStrike">
                <a:solidFill>
                  <a:srgbClr val="5d5d5d"/>
                </a:solidFill>
                <a:latin typeface="Poppins Light"/>
                <a:ea typeface="Poppins Medium"/>
              </a:rPr>
              <a:t>modular and clean system, that can be fairly easily </a:t>
            </a:r>
            <a:r>
              <a:rPr b="0" lang="en-US" sz="1600" spc="-1" strike="noStrike">
                <a:solidFill>
                  <a:srgbClr val="5d5d5d"/>
                </a:solidFill>
                <a:latin typeface="Poppins Light"/>
                <a:ea typeface="Poppins Medium"/>
              </a:rPr>
              <a:t>installed and is ready to be deployed.</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3154320" y="3044880"/>
            <a:ext cx="5883120" cy="767880"/>
          </a:xfrm>
          <a:prstGeom prst="rect">
            <a:avLst/>
          </a:prstGeom>
          <a:noFill/>
          <a:ln>
            <a:noFill/>
          </a:ln>
        </p:spPr>
        <p:txBody>
          <a:bodyPr lIns="45720" rIns="45720" anchor="ctr">
            <a:noAutofit/>
          </a:bodyPr>
          <a:p>
            <a:pPr algn="ctr">
              <a:lnSpc>
                <a:spcPct val="100000"/>
              </a:lnSpc>
              <a:tabLst>
                <a:tab algn="l" pos="0"/>
              </a:tabLst>
            </a:pPr>
            <a:r>
              <a:rPr b="0" lang="en-US" sz="4400" spc="-1" strike="noStrike">
                <a:solidFill>
                  <a:srgbClr val="ffffff"/>
                </a:solidFill>
                <a:latin typeface="Montserrat Medium"/>
                <a:ea typeface="Montserrat Medium"/>
              </a:rPr>
              <a:t>Thank You</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2346480" y="4452480"/>
            <a:ext cx="488160" cy="4069080"/>
          </a:xfrm>
          <a:prstGeom prst="rect">
            <a:avLst/>
          </a:prstGeom>
          <a:noFill/>
          <a:ln>
            <a:noFill/>
          </a:ln>
        </p:spPr>
        <p:txBody>
          <a:bodyPr lIns="45720" rIns="45720" anchor="ctr">
            <a:noAutofit/>
          </a:bodyPr>
          <a:p>
            <a:pPr>
              <a:lnSpc>
                <a:spcPct val="100000"/>
              </a:lnSpc>
              <a:tabLst>
                <a:tab algn="l" pos="0"/>
              </a:tabLst>
            </a:pPr>
            <a:fld id="{6580599B-6694-4D75-AD7F-A54EAFA9463E}" type="slidenum">
              <a:rPr b="0" lang="en-US" sz="1600" spc="-1" strike="noStrike">
                <a:solidFill>
                  <a:srgbClr val="828282"/>
                </a:solidFill>
                <a:latin typeface="Open Sans"/>
                <a:ea typeface="Open Sans"/>
              </a:rPr>
              <a:t>14</a:t>
            </a:fld>
            <a:endParaRPr b="0" lang="en-US" sz="1600" spc="-1" strike="noStrike">
              <a:latin typeface="Times New Roman"/>
            </a:endParaRPr>
          </a:p>
        </p:txBody>
      </p:sp>
      <p:sp>
        <p:nvSpPr>
          <p:cNvPr id="234" name="TextShape 2"/>
          <p:cNvSpPr txBox="1"/>
          <p:nvPr/>
        </p:nvSpPr>
        <p:spPr>
          <a:xfrm>
            <a:off x="2984760" y="1262520"/>
            <a:ext cx="5883120" cy="645840"/>
          </a:xfrm>
          <a:prstGeom prst="rect">
            <a:avLst/>
          </a:prstGeom>
          <a:noFill/>
          <a:ln>
            <a:noFill/>
          </a:ln>
        </p:spPr>
        <p:txBody>
          <a:bodyPr lIns="45720" rIns="45720" anchor="ctr">
            <a:normAutofit/>
          </a:bodyPr>
          <a:p>
            <a:pPr>
              <a:lnSpc>
                <a:spcPct val="90000"/>
              </a:lnSpc>
              <a:tabLst>
                <a:tab algn="l" pos="0"/>
              </a:tabLst>
            </a:pPr>
            <a:r>
              <a:rPr b="0" lang="en-US" sz="3000" spc="-1" strike="noStrike">
                <a:solidFill>
                  <a:srgbClr val="404040"/>
                </a:solidFill>
                <a:latin typeface="Poppins SemiBold"/>
                <a:ea typeface="Poppins SemiBold"/>
              </a:rPr>
              <a:t>Contribution</a:t>
            </a:r>
            <a:endParaRPr b="0" lang="en-US" sz="3000" spc="-1" strike="noStrike">
              <a:solidFill>
                <a:srgbClr val="000000"/>
              </a:solidFill>
              <a:latin typeface="Arial"/>
            </a:endParaRPr>
          </a:p>
        </p:txBody>
      </p:sp>
      <p:sp>
        <p:nvSpPr>
          <p:cNvPr id="235" name="TextShape 3"/>
          <p:cNvSpPr txBox="1"/>
          <p:nvPr/>
        </p:nvSpPr>
        <p:spPr>
          <a:xfrm>
            <a:off x="2235240" y="2139840"/>
            <a:ext cx="9288000" cy="4516200"/>
          </a:xfrm>
          <a:prstGeom prst="rect">
            <a:avLst/>
          </a:prstGeom>
          <a:noFill/>
          <a:ln>
            <a:noFill/>
          </a:ln>
        </p:spPr>
        <p:txBody>
          <a:bodyPr lIns="45720" rIns="45720">
            <a:normAutofit/>
          </a:bodyPr>
          <a:p>
            <a:pPr>
              <a:lnSpc>
                <a:spcPct val="100000"/>
              </a:lnSpc>
              <a:tabLst>
                <a:tab algn="l" pos="0"/>
              </a:tabLst>
            </a:pPr>
            <a:r>
              <a:rPr b="0" lang="en-US" sz="1800" spc="-1" strike="noStrike">
                <a:solidFill>
                  <a:srgbClr val="404040"/>
                </a:solidFill>
                <a:latin typeface="Poppins Light"/>
                <a:ea typeface="Calibri"/>
              </a:rPr>
              <a:t>Most importantly, we were a strong team and each one took charge and handled the project in difficulties and time of need.</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marL="343080" indent="-342720">
              <a:lnSpc>
                <a:spcPct val="150000"/>
              </a:lnSpc>
              <a:buClr>
                <a:srgbClr val="404040"/>
              </a:buClr>
              <a:buFont typeface="Arial"/>
              <a:buChar char="•"/>
              <a:tabLst>
                <a:tab algn="l" pos="0"/>
              </a:tabLst>
            </a:pPr>
            <a:r>
              <a:rPr b="0" lang="en-US" sz="1800" spc="-1" strike="noStrike">
                <a:solidFill>
                  <a:srgbClr val="404040"/>
                </a:solidFill>
                <a:latin typeface="Poppins Medium"/>
                <a:ea typeface="Calibri"/>
              </a:rPr>
              <a:t>Samiran Gode</a:t>
            </a:r>
            <a:r>
              <a:rPr b="0" lang="en-US" sz="1800" spc="-1" strike="noStrike">
                <a:solidFill>
                  <a:srgbClr val="404040"/>
                </a:solidFill>
                <a:latin typeface="Poppins Light"/>
                <a:ea typeface="Calibri"/>
              </a:rPr>
              <a:t>: </a:t>
            </a:r>
            <a:endParaRPr b="0" lang="en-US" sz="1800" spc="-1" strike="noStrike">
              <a:solidFill>
                <a:srgbClr val="000000"/>
              </a:solidFill>
              <a:latin typeface="Arial"/>
            </a:endParaRPr>
          </a:p>
          <a:p>
            <a:pPr lvl="1" marL="800280" indent="-342720">
              <a:lnSpc>
                <a:spcPct val="150000"/>
              </a:lnSpc>
              <a:buClr>
                <a:srgbClr val="404040"/>
              </a:buClr>
              <a:buFont typeface="Arial"/>
              <a:buChar char="•"/>
              <a:tabLst>
                <a:tab algn="l" pos="0"/>
              </a:tabLst>
            </a:pPr>
            <a:r>
              <a:rPr b="0" lang="en-US" sz="1800" spc="-1" strike="noStrike">
                <a:solidFill>
                  <a:srgbClr val="404040"/>
                </a:solidFill>
                <a:latin typeface="Poppins Light"/>
                <a:ea typeface="Calibri"/>
              </a:rPr>
              <a:t>Team Lead, Front-End + Back-End development, Unit Tests</a:t>
            </a:r>
            <a:endParaRPr b="0" lang="en-US" sz="1800" spc="-1" strike="noStrike">
              <a:solidFill>
                <a:srgbClr val="000000"/>
              </a:solidFill>
              <a:latin typeface="Arial"/>
            </a:endParaRPr>
          </a:p>
          <a:p>
            <a:pPr marL="457200">
              <a:lnSpc>
                <a:spcPct val="150000"/>
              </a:lnSpc>
              <a:tabLst>
                <a:tab algn="l" pos="0"/>
              </a:tabLst>
            </a:pPr>
            <a:endParaRPr b="0" lang="en-US" sz="1800" spc="-1" strike="noStrike">
              <a:solidFill>
                <a:srgbClr val="000000"/>
              </a:solidFill>
              <a:latin typeface="Arial"/>
            </a:endParaRPr>
          </a:p>
          <a:p>
            <a:pPr marL="343080" indent="-342720">
              <a:lnSpc>
                <a:spcPct val="150000"/>
              </a:lnSpc>
              <a:buClr>
                <a:srgbClr val="404040"/>
              </a:buClr>
              <a:buFont typeface="Arial"/>
              <a:buChar char="•"/>
              <a:tabLst>
                <a:tab algn="l" pos="0"/>
              </a:tabLst>
            </a:pPr>
            <a:r>
              <a:rPr b="0" lang="en-US" sz="1800" spc="-1" strike="noStrike">
                <a:solidFill>
                  <a:srgbClr val="404040"/>
                </a:solidFill>
                <a:latin typeface="Poppins Medium"/>
                <a:ea typeface="Calibri"/>
              </a:rPr>
              <a:t>Aditya Ramakrishnan</a:t>
            </a:r>
            <a:r>
              <a:rPr b="0" lang="en-US" sz="1800" spc="-1" strike="noStrike">
                <a:solidFill>
                  <a:srgbClr val="404040"/>
                </a:solidFill>
                <a:latin typeface="Poppins Light"/>
                <a:ea typeface="Calibri"/>
              </a:rPr>
              <a:t>: </a:t>
            </a:r>
            <a:endParaRPr b="0" lang="en-US" sz="1800" spc="-1" strike="noStrike">
              <a:solidFill>
                <a:srgbClr val="000000"/>
              </a:solidFill>
              <a:latin typeface="Arial"/>
            </a:endParaRPr>
          </a:p>
          <a:p>
            <a:pPr lvl="1" marL="800280" indent="-342720">
              <a:lnSpc>
                <a:spcPct val="150000"/>
              </a:lnSpc>
              <a:buClr>
                <a:srgbClr val="404040"/>
              </a:buClr>
              <a:buFont typeface="Arial"/>
              <a:buChar char="•"/>
              <a:tabLst>
                <a:tab algn="l" pos="0"/>
              </a:tabLst>
            </a:pPr>
            <a:r>
              <a:rPr b="0" lang="en-US" sz="1800" spc="-1" strike="noStrike">
                <a:solidFill>
                  <a:srgbClr val="404040"/>
                </a:solidFill>
                <a:latin typeface="Poppins Light"/>
                <a:ea typeface="Calibri"/>
              </a:rPr>
              <a:t>Pangolin Viewer + Controller development, Presentation + Report</a:t>
            </a:r>
            <a:br/>
            <a:r>
              <a:rPr b="0" lang="en-US" sz="1100" spc="-1" strike="noStrike">
                <a:solidFill>
                  <a:srgbClr val="404040"/>
                </a:solidFill>
                <a:latin typeface="Poppins Light"/>
              </a:rPr>
              <a:t> </a:t>
            </a:r>
            <a:endParaRPr b="0" lang="en-US" sz="1100" spc="-1" strike="noStrike">
              <a:solidFill>
                <a:srgbClr val="000000"/>
              </a:solidFill>
              <a:latin typeface="Arial"/>
            </a:endParaRPr>
          </a:p>
          <a:p>
            <a:pPr marL="343080" indent="-342720">
              <a:lnSpc>
                <a:spcPct val="150000"/>
              </a:lnSpc>
              <a:buClr>
                <a:srgbClr val="404040"/>
              </a:buClr>
              <a:buFont typeface="Arial"/>
              <a:buChar char="•"/>
              <a:tabLst>
                <a:tab algn="l" pos="0"/>
              </a:tabLst>
            </a:pPr>
            <a:r>
              <a:rPr b="0" lang="en-US" sz="1800" spc="-1" strike="noStrike">
                <a:solidFill>
                  <a:srgbClr val="404040"/>
                </a:solidFill>
                <a:latin typeface="Poppins Medium"/>
                <a:ea typeface="Calibri"/>
              </a:rPr>
              <a:t>Neel Pawar</a:t>
            </a:r>
            <a:r>
              <a:rPr b="0" lang="en-US" sz="1800" spc="-1" strike="noStrike">
                <a:solidFill>
                  <a:srgbClr val="404040"/>
                </a:solidFill>
                <a:latin typeface="Poppins Light"/>
                <a:ea typeface="Calibri"/>
              </a:rPr>
              <a:t>: </a:t>
            </a:r>
            <a:endParaRPr b="0" lang="en-US" sz="1800" spc="-1" strike="noStrike">
              <a:solidFill>
                <a:srgbClr val="000000"/>
              </a:solidFill>
              <a:latin typeface="Arial"/>
            </a:endParaRPr>
          </a:p>
          <a:p>
            <a:pPr lvl="1" marL="800280" indent="-342720">
              <a:lnSpc>
                <a:spcPct val="150000"/>
              </a:lnSpc>
              <a:buClr>
                <a:srgbClr val="404040"/>
              </a:buClr>
              <a:buFont typeface="Arial"/>
              <a:buChar char="•"/>
              <a:tabLst>
                <a:tab algn="l" pos="0"/>
              </a:tabLst>
            </a:pPr>
            <a:r>
              <a:rPr b="0" lang="en-US" sz="1800" spc="-1" strike="noStrike">
                <a:solidFill>
                  <a:srgbClr val="404040"/>
                </a:solidFill>
                <a:latin typeface="Poppins Light"/>
                <a:ea typeface="Calibri"/>
              </a:rPr>
              <a:t>Dataset + Front-End development, Process Documentation</a:t>
            </a:r>
            <a:endParaRPr b="0" lang="en-US" sz="1800" spc="-1" strike="noStrike">
              <a:solidFill>
                <a:srgbClr val="000000"/>
              </a:solidFill>
              <a:latin typeface="Arial"/>
            </a:endParaRPr>
          </a:p>
        </p:txBody>
      </p:sp>
      <p:sp>
        <p:nvSpPr>
          <p:cNvPr id="236" name="CustomShape 4"/>
          <p:cNvSpPr/>
          <p:nvPr/>
        </p:nvSpPr>
        <p:spPr>
          <a:xfrm>
            <a:off x="2509200" y="1381320"/>
            <a:ext cx="289800" cy="407880"/>
          </a:xfrm>
          <a:custGeom>
            <a:avLst/>
            <a:gdLst/>
            <a:ahLst/>
            <a:rect l="l" t="t" r="r" b="b"/>
            <a:pathLst>
              <a:path w="12018" h="15924">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accent1">
              <a:lumMod val="40000"/>
              <a:lumOff val="60000"/>
            </a:schemeClr>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2346480" y="4452480"/>
            <a:ext cx="349920" cy="4069080"/>
          </a:xfrm>
          <a:prstGeom prst="rect">
            <a:avLst/>
          </a:prstGeom>
          <a:noFill/>
          <a:ln>
            <a:noFill/>
          </a:ln>
        </p:spPr>
        <p:txBody>
          <a:bodyPr lIns="45720" rIns="45720" anchor="ctr">
            <a:noAutofit/>
          </a:bodyPr>
          <a:p>
            <a:pPr>
              <a:lnSpc>
                <a:spcPct val="100000"/>
              </a:lnSpc>
              <a:tabLst>
                <a:tab algn="l" pos="0"/>
              </a:tabLst>
            </a:pPr>
            <a:fld id="{506F4FDF-86CD-4B9C-A4A9-0B9E07297E58}" type="slidenum">
              <a:rPr b="0" lang="en-US" sz="1600" spc="-1" strike="noStrike">
                <a:solidFill>
                  <a:srgbClr val="828282"/>
                </a:solidFill>
                <a:latin typeface="Open Sans"/>
                <a:ea typeface="Open Sans"/>
              </a:rPr>
              <a:t>1</a:t>
            </a:fld>
            <a:endParaRPr b="0" lang="en-US" sz="1600" spc="-1" strike="noStrike">
              <a:latin typeface="Times New Roman"/>
            </a:endParaRPr>
          </a:p>
        </p:txBody>
      </p:sp>
      <p:grpSp>
        <p:nvGrpSpPr>
          <p:cNvPr id="173" name="Group 2"/>
          <p:cNvGrpSpPr/>
          <p:nvPr/>
        </p:nvGrpSpPr>
        <p:grpSpPr>
          <a:xfrm>
            <a:off x="2363760" y="1327320"/>
            <a:ext cx="332640" cy="344160"/>
            <a:chOff x="2363760" y="1327320"/>
            <a:chExt cx="332640" cy="344160"/>
          </a:xfrm>
        </p:grpSpPr>
        <p:sp>
          <p:nvSpPr>
            <p:cNvPr id="174" name="CustomShape 3"/>
            <p:cNvSpPr/>
            <p:nvPr/>
          </p:nvSpPr>
          <p:spPr>
            <a:xfrm>
              <a:off x="2381040" y="1327320"/>
              <a:ext cx="298440" cy="207000"/>
            </a:xfrm>
            <a:custGeom>
              <a:avLst/>
              <a:gdLst/>
              <a:ahLst/>
              <a:rect l="l" t="t" r="r" b="b"/>
              <a:pathLst>
                <a:path w="784" h="542">
                  <a:moveTo>
                    <a:pt x="302" y="120"/>
                  </a:moveTo>
                  <a:lnTo>
                    <a:pt x="452" y="120"/>
                  </a:lnTo>
                  <a:lnTo>
                    <a:pt x="452" y="150"/>
                  </a:lnTo>
                  <a:lnTo>
                    <a:pt x="302" y="150"/>
                  </a:lnTo>
                  <a:lnTo>
                    <a:pt x="302" y="120"/>
                  </a:lnTo>
                  <a:close/>
                  <a:moveTo>
                    <a:pt x="16" y="542"/>
                  </a:moveTo>
                  <a:lnTo>
                    <a:pt x="768" y="542"/>
                  </a:lnTo>
                  <a:lnTo>
                    <a:pt x="772" y="542"/>
                  </a:lnTo>
                  <a:lnTo>
                    <a:pt x="775" y="540"/>
                  </a:lnTo>
                  <a:lnTo>
                    <a:pt x="777" y="539"/>
                  </a:lnTo>
                  <a:lnTo>
                    <a:pt x="780" y="537"/>
                  </a:lnTo>
                  <a:lnTo>
                    <a:pt x="781" y="535"/>
                  </a:lnTo>
                  <a:lnTo>
                    <a:pt x="783" y="533"/>
                  </a:lnTo>
                  <a:lnTo>
                    <a:pt x="783" y="529"/>
                  </a:lnTo>
                  <a:lnTo>
                    <a:pt x="784" y="527"/>
                  </a:lnTo>
                  <a:lnTo>
                    <a:pt x="784" y="135"/>
                  </a:lnTo>
                  <a:lnTo>
                    <a:pt x="783" y="132"/>
                  </a:lnTo>
                  <a:lnTo>
                    <a:pt x="783" y="129"/>
                  </a:lnTo>
                  <a:lnTo>
                    <a:pt x="781" y="127"/>
                  </a:lnTo>
                  <a:lnTo>
                    <a:pt x="780" y="125"/>
                  </a:lnTo>
                  <a:lnTo>
                    <a:pt x="777" y="123"/>
                  </a:lnTo>
                  <a:lnTo>
                    <a:pt x="775" y="121"/>
                  </a:lnTo>
                  <a:lnTo>
                    <a:pt x="772" y="120"/>
                  </a:lnTo>
                  <a:lnTo>
                    <a:pt x="768" y="120"/>
                  </a:lnTo>
                  <a:lnTo>
                    <a:pt x="483" y="120"/>
                  </a:lnTo>
                  <a:lnTo>
                    <a:pt x="483" y="105"/>
                  </a:lnTo>
                  <a:lnTo>
                    <a:pt x="483" y="102"/>
                  </a:lnTo>
                  <a:lnTo>
                    <a:pt x="481" y="99"/>
                  </a:lnTo>
                  <a:lnTo>
                    <a:pt x="480" y="97"/>
                  </a:lnTo>
                  <a:lnTo>
                    <a:pt x="478" y="94"/>
                  </a:lnTo>
                  <a:lnTo>
                    <a:pt x="476" y="92"/>
                  </a:lnTo>
                  <a:lnTo>
                    <a:pt x="474" y="91"/>
                  </a:lnTo>
                  <a:lnTo>
                    <a:pt x="470" y="90"/>
                  </a:lnTo>
                  <a:lnTo>
                    <a:pt x="468" y="90"/>
                  </a:lnTo>
                  <a:lnTo>
                    <a:pt x="392" y="90"/>
                  </a:lnTo>
                  <a:lnTo>
                    <a:pt x="392" y="14"/>
                  </a:lnTo>
                  <a:lnTo>
                    <a:pt x="392" y="12"/>
                  </a:lnTo>
                  <a:lnTo>
                    <a:pt x="391" y="9"/>
                  </a:lnTo>
                  <a:lnTo>
                    <a:pt x="390" y="6"/>
                  </a:lnTo>
                  <a:lnTo>
                    <a:pt x="388" y="4"/>
                  </a:lnTo>
                  <a:lnTo>
                    <a:pt x="385" y="2"/>
                  </a:lnTo>
                  <a:lnTo>
                    <a:pt x="383" y="1"/>
                  </a:lnTo>
                  <a:lnTo>
                    <a:pt x="380" y="0"/>
                  </a:lnTo>
                  <a:lnTo>
                    <a:pt x="378" y="0"/>
                  </a:lnTo>
                  <a:lnTo>
                    <a:pt x="374" y="0"/>
                  </a:lnTo>
                  <a:lnTo>
                    <a:pt x="371" y="1"/>
                  </a:lnTo>
                  <a:lnTo>
                    <a:pt x="369" y="2"/>
                  </a:lnTo>
                  <a:lnTo>
                    <a:pt x="366" y="4"/>
                  </a:lnTo>
                  <a:lnTo>
                    <a:pt x="365" y="6"/>
                  </a:lnTo>
                  <a:lnTo>
                    <a:pt x="363" y="9"/>
                  </a:lnTo>
                  <a:lnTo>
                    <a:pt x="363" y="12"/>
                  </a:lnTo>
                  <a:lnTo>
                    <a:pt x="362" y="14"/>
                  </a:lnTo>
                  <a:lnTo>
                    <a:pt x="362" y="90"/>
                  </a:lnTo>
                  <a:lnTo>
                    <a:pt x="287" y="90"/>
                  </a:lnTo>
                  <a:lnTo>
                    <a:pt x="284" y="90"/>
                  </a:lnTo>
                  <a:lnTo>
                    <a:pt x="282" y="91"/>
                  </a:lnTo>
                  <a:lnTo>
                    <a:pt x="278" y="92"/>
                  </a:lnTo>
                  <a:lnTo>
                    <a:pt x="276" y="94"/>
                  </a:lnTo>
                  <a:lnTo>
                    <a:pt x="275" y="97"/>
                  </a:lnTo>
                  <a:lnTo>
                    <a:pt x="273" y="99"/>
                  </a:lnTo>
                  <a:lnTo>
                    <a:pt x="273" y="102"/>
                  </a:lnTo>
                  <a:lnTo>
                    <a:pt x="271" y="105"/>
                  </a:lnTo>
                  <a:lnTo>
                    <a:pt x="271" y="120"/>
                  </a:lnTo>
                  <a:lnTo>
                    <a:pt x="16" y="120"/>
                  </a:lnTo>
                  <a:lnTo>
                    <a:pt x="13" y="120"/>
                  </a:lnTo>
                  <a:lnTo>
                    <a:pt x="11" y="121"/>
                  </a:lnTo>
                  <a:lnTo>
                    <a:pt x="7" y="123"/>
                  </a:lnTo>
                  <a:lnTo>
                    <a:pt x="5" y="125"/>
                  </a:lnTo>
                  <a:lnTo>
                    <a:pt x="4" y="127"/>
                  </a:lnTo>
                  <a:lnTo>
                    <a:pt x="1" y="129"/>
                  </a:lnTo>
                  <a:lnTo>
                    <a:pt x="1" y="132"/>
                  </a:lnTo>
                  <a:lnTo>
                    <a:pt x="0" y="135"/>
                  </a:lnTo>
                  <a:lnTo>
                    <a:pt x="0" y="527"/>
                  </a:lnTo>
                  <a:lnTo>
                    <a:pt x="1" y="529"/>
                  </a:lnTo>
                  <a:lnTo>
                    <a:pt x="1" y="533"/>
                  </a:lnTo>
                  <a:lnTo>
                    <a:pt x="4" y="535"/>
                  </a:lnTo>
                  <a:lnTo>
                    <a:pt x="5" y="537"/>
                  </a:lnTo>
                  <a:lnTo>
                    <a:pt x="7" y="539"/>
                  </a:lnTo>
                  <a:lnTo>
                    <a:pt x="11" y="540"/>
                  </a:lnTo>
                  <a:lnTo>
                    <a:pt x="13" y="542"/>
                  </a:lnTo>
                  <a:lnTo>
                    <a:pt x="16" y="542"/>
                  </a:lnTo>
                  <a:lnTo>
                    <a:pt x="16" y="542"/>
                  </a:lnTo>
                  <a:close/>
                </a:path>
              </a:pathLst>
            </a:custGeom>
            <a:solidFill>
              <a:srgbClr val="8c0000"/>
            </a:solidFill>
            <a:ln>
              <a:noFill/>
            </a:ln>
          </p:spPr>
          <p:style>
            <a:lnRef idx="0"/>
            <a:fillRef idx="0"/>
            <a:effectRef idx="0"/>
            <a:fontRef idx="minor"/>
          </p:style>
        </p:sp>
        <p:sp>
          <p:nvSpPr>
            <p:cNvPr id="175" name="CustomShape 4"/>
            <p:cNvSpPr/>
            <p:nvPr/>
          </p:nvSpPr>
          <p:spPr>
            <a:xfrm>
              <a:off x="2363760" y="1546200"/>
              <a:ext cx="332640" cy="125280"/>
            </a:xfrm>
            <a:custGeom>
              <a:avLst/>
              <a:gdLst/>
              <a:ahLst/>
              <a:rect l="l" t="t" r="r" b="b"/>
              <a:pathLst>
                <a:path w="874" h="331">
                  <a:moveTo>
                    <a:pt x="829" y="0"/>
                  </a:moveTo>
                  <a:lnTo>
                    <a:pt x="45" y="0"/>
                  </a:lnTo>
                  <a:lnTo>
                    <a:pt x="35" y="0"/>
                  </a:lnTo>
                  <a:lnTo>
                    <a:pt x="26" y="2"/>
                  </a:lnTo>
                  <a:lnTo>
                    <a:pt x="18" y="6"/>
                  </a:lnTo>
                  <a:lnTo>
                    <a:pt x="13" y="11"/>
                  </a:lnTo>
                  <a:lnTo>
                    <a:pt x="7" y="18"/>
                  </a:lnTo>
                  <a:lnTo>
                    <a:pt x="4" y="26"/>
                  </a:lnTo>
                  <a:lnTo>
                    <a:pt x="1" y="35"/>
                  </a:lnTo>
                  <a:lnTo>
                    <a:pt x="0" y="45"/>
                  </a:lnTo>
                  <a:lnTo>
                    <a:pt x="1" y="55"/>
                  </a:lnTo>
                  <a:lnTo>
                    <a:pt x="4" y="64"/>
                  </a:lnTo>
                  <a:lnTo>
                    <a:pt x="7" y="72"/>
                  </a:lnTo>
                  <a:lnTo>
                    <a:pt x="13" y="78"/>
                  </a:lnTo>
                  <a:lnTo>
                    <a:pt x="18" y="84"/>
                  </a:lnTo>
                  <a:lnTo>
                    <a:pt x="26" y="87"/>
                  </a:lnTo>
                  <a:lnTo>
                    <a:pt x="35" y="89"/>
                  </a:lnTo>
                  <a:lnTo>
                    <a:pt x="45" y="90"/>
                  </a:lnTo>
                  <a:lnTo>
                    <a:pt x="217" y="90"/>
                  </a:lnTo>
                  <a:lnTo>
                    <a:pt x="105" y="310"/>
                  </a:lnTo>
                  <a:lnTo>
                    <a:pt x="104" y="312"/>
                  </a:lnTo>
                  <a:lnTo>
                    <a:pt x="103" y="315"/>
                  </a:lnTo>
                  <a:lnTo>
                    <a:pt x="103" y="317"/>
                  </a:lnTo>
                  <a:lnTo>
                    <a:pt x="104" y="321"/>
                  </a:lnTo>
                  <a:lnTo>
                    <a:pt x="105" y="323"/>
                  </a:lnTo>
                  <a:lnTo>
                    <a:pt x="106" y="325"/>
                  </a:lnTo>
                  <a:lnTo>
                    <a:pt x="109" y="328"/>
                  </a:lnTo>
                  <a:lnTo>
                    <a:pt x="112" y="330"/>
                  </a:lnTo>
                  <a:lnTo>
                    <a:pt x="115" y="331"/>
                  </a:lnTo>
                  <a:lnTo>
                    <a:pt x="119" y="331"/>
                  </a:lnTo>
                  <a:lnTo>
                    <a:pt x="122" y="331"/>
                  </a:lnTo>
                  <a:lnTo>
                    <a:pt x="127" y="329"/>
                  </a:lnTo>
                  <a:lnTo>
                    <a:pt x="129" y="326"/>
                  </a:lnTo>
                  <a:lnTo>
                    <a:pt x="132" y="323"/>
                  </a:lnTo>
                  <a:lnTo>
                    <a:pt x="251" y="90"/>
                  </a:lnTo>
                  <a:lnTo>
                    <a:pt x="407" y="90"/>
                  </a:lnTo>
                  <a:lnTo>
                    <a:pt x="407" y="316"/>
                  </a:lnTo>
                  <a:lnTo>
                    <a:pt x="408" y="319"/>
                  </a:lnTo>
                  <a:lnTo>
                    <a:pt x="408" y="322"/>
                  </a:lnTo>
                  <a:lnTo>
                    <a:pt x="410" y="324"/>
                  </a:lnTo>
                  <a:lnTo>
                    <a:pt x="411" y="326"/>
                  </a:lnTo>
                  <a:lnTo>
                    <a:pt x="414" y="329"/>
                  </a:lnTo>
                  <a:lnTo>
                    <a:pt x="416" y="330"/>
                  </a:lnTo>
                  <a:lnTo>
                    <a:pt x="419" y="331"/>
                  </a:lnTo>
                  <a:lnTo>
                    <a:pt x="423" y="331"/>
                  </a:lnTo>
                  <a:lnTo>
                    <a:pt x="425" y="331"/>
                  </a:lnTo>
                  <a:lnTo>
                    <a:pt x="428" y="330"/>
                  </a:lnTo>
                  <a:lnTo>
                    <a:pt x="430" y="329"/>
                  </a:lnTo>
                  <a:lnTo>
                    <a:pt x="433" y="326"/>
                  </a:lnTo>
                  <a:lnTo>
                    <a:pt x="435" y="324"/>
                  </a:lnTo>
                  <a:lnTo>
                    <a:pt x="436" y="322"/>
                  </a:lnTo>
                  <a:lnTo>
                    <a:pt x="437" y="319"/>
                  </a:lnTo>
                  <a:lnTo>
                    <a:pt x="437" y="316"/>
                  </a:lnTo>
                  <a:lnTo>
                    <a:pt x="437" y="90"/>
                  </a:lnTo>
                  <a:lnTo>
                    <a:pt x="594" y="90"/>
                  </a:lnTo>
                  <a:lnTo>
                    <a:pt x="713" y="323"/>
                  </a:lnTo>
                  <a:lnTo>
                    <a:pt x="715" y="326"/>
                  </a:lnTo>
                  <a:lnTo>
                    <a:pt x="718" y="329"/>
                  </a:lnTo>
                  <a:lnTo>
                    <a:pt x="722" y="331"/>
                  </a:lnTo>
                  <a:lnTo>
                    <a:pt x="726" y="331"/>
                  </a:lnTo>
                  <a:lnTo>
                    <a:pt x="730" y="331"/>
                  </a:lnTo>
                  <a:lnTo>
                    <a:pt x="733" y="330"/>
                  </a:lnTo>
                  <a:lnTo>
                    <a:pt x="735" y="328"/>
                  </a:lnTo>
                  <a:lnTo>
                    <a:pt x="738" y="325"/>
                  </a:lnTo>
                  <a:lnTo>
                    <a:pt x="739" y="323"/>
                  </a:lnTo>
                  <a:lnTo>
                    <a:pt x="740" y="321"/>
                  </a:lnTo>
                  <a:lnTo>
                    <a:pt x="741" y="317"/>
                  </a:lnTo>
                  <a:lnTo>
                    <a:pt x="741" y="315"/>
                  </a:lnTo>
                  <a:lnTo>
                    <a:pt x="740" y="312"/>
                  </a:lnTo>
                  <a:lnTo>
                    <a:pt x="739" y="310"/>
                  </a:lnTo>
                  <a:lnTo>
                    <a:pt x="627" y="90"/>
                  </a:lnTo>
                  <a:lnTo>
                    <a:pt x="829" y="90"/>
                  </a:lnTo>
                  <a:lnTo>
                    <a:pt x="839" y="89"/>
                  </a:lnTo>
                  <a:lnTo>
                    <a:pt x="848" y="87"/>
                  </a:lnTo>
                  <a:lnTo>
                    <a:pt x="856" y="84"/>
                  </a:lnTo>
                  <a:lnTo>
                    <a:pt x="862" y="78"/>
                  </a:lnTo>
                  <a:lnTo>
                    <a:pt x="868" y="72"/>
                  </a:lnTo>
                  <a:lnTo>
                    <a:pt x="871" y="64"/>
                  </a:lnTo>
                  <a:lnTo>
                    <a:pt x="873" y="55"/>
                  </a:lnTo>
                  <a:lnTo>
                    <a:pt x="874" y="45"/>
                  </a:lnTo>
                  <a:lnTo>
                    <a:pt x="873" y="35"/>
                  </a:lnTo>
                  <a:lnTo>
                    <a:pt x="871" y="26"/>
                  </a:lnTo>
                  <a:lnTo>
                    <a:pt x="868" y="18"/>
                  </a:lnTo>
                  <a:lnTo>
                    <a:pt x="862" y="11"/>
                  </a:lnTo>
                  <a:lnTo>
                    <a:pt x="856" y="7"/>
                  </a:lnTo>
                  <a:lnTo>
                    <a:pt x="848" y="2"/>
                  </a:lnTo>
                  <a:lnTo>
                    <a:pt x="839" y="0"/>
                  </a:lnTo>
                  <a:lnTo>
                    <a:pt x="829" y="0"/>
                  </a:lnTo>
                  <a:lnTo>
                    <a:pt x="829" y="0"/>
                  </a:lnTo>
                  <a:close/>
                </a:path>
              </a:pathLst>
            </a:custGeom>
            <a:solidFill>
              <a:srgbClr val="8c0000"/>
            </a:solidFill>
            <a:ln>
              <a:noFill/>
            </a:ln>
          </p:spPr>
          <p:style>
            <a:lnRef idx="0"/>
            <a:fillRef idx="0"/>
            <a:effectRef idx="0"/>
            <a:fontRef idx="minor"/>
          </p:style>
        </p:sp>
      </p:grpSp>
      <p:sp>
        <p:nvSpPr>
          <p:cNvPr id="176" name="TextShape 5"/>
          <p:cNvSpPr txBox="1"/>
          <p:nvPr/>
        </p:nvSpPr>
        <p:spPr>
          <a:xfrm>
            <a:off x="2044800" y="2294640"/>
            <a:ext cx="10247400" cy="4096440"/>
          </a:xfrm>
          <a:prstGeom prst="rect">
            <a:avLst/>
          </a:prstGeom>
          <a:noFill/>
          <a:ln>
            <a:noFill/>
          </a:ln>
        </p:spPr>
        <p:txBody>
          <a:bodyPr lIns="45720" rIns="45720">
            <a:normAutofit/>
          </a:bodyPr>
          <a:p>
            <a:pPr marL="387360" indent="-285480">
              <a:lnSpc>
                <a:spcPct val="150000"/>
              </a:lnSpc>
              <a:buClr>
                <a:srgbClr val="5d5d5d"/>
              </a:buClr>
              <a:buFont typeface="Arial"/>
              <a:buChar char="•"/>
            </a:pPr>
            <a:r>
              <a:rPr b="0" lang="en-US" sz="1600" spc="-1" strike="noStrike">
                <a:solidFill>
                  <a:srgbClr val="5d5d5d"/>
                </a:solidFill>
                <a:latin typeface="Poppins SemiBold"/>
                <a:ea typeface="Poppins SemiBold"/>
              </a:rPr>
              <a:t>SLAM </a:t>
            </a:r>
            <a:r>
              <a:rPr b="0" lang="en-US" sz="1600" spc="-1" strike="noStrike">
                <a:solidFill>
                  <a:srgbClr val="5d5d5d"/>
                </a:solidFill>
                <a:latin typeface="Poppins Light"/>
                <a:ea typeface="Poppins Light"/>
              </a:rPr>
              <a:t>is the computational problem of constructing or updating a map of an unknown environment while simultaneously keeping track of an agent's location within it.</a:t>
            </a:r>
            <a:br/>
            <a:r>
              <a:rPr b="0" lang="en-US" sz="900" spc="-1" strike="noStrike">
                <a:solidFill>
                  <a:srgbClr val="5d5d5d"/>
                </a:solidFill>
                <a:latin typeface="Poppins Light"/>
              </a:rPr>
              <a:t> </a:t>
            </a:r>
            <a:endParaRPr b="0" lang="en-US" sz="900" spc="-1" strike="noStrike">
              <a:solidFill>
                <a:srgbClr val="000000"/>
              </a:solidFill>
              <a:latin typeface="Arial"/>
            </a:endParaRPr>
          </a:p>
        </p:txBody>
      </p:sp>
      <p:sp>
        <p:nvSpPr>
          <p:cNvPr id="177" name="TextShape 6"/>
          <p:cNvSpPr txBox="1"/>
          <p:nvPr/>
        </p:nvSpPr>
        <p:spPr>
          <a:xfrm>
            <a:off x="2965680" y="1176480"/>
            <a:ext cx="5883120" cy="645840"/>
          </a:xfrm>
          <a:prstGeom prst="rect">
            <a:avLst/>
          </a:prstGeom>
          <a:noFill/>
          <a:ln>
            <a:noFill/>
          </a:ln>
        </p:spPr>
        <p:txBody>
          <a:bodyPr lIns="45720" rIns="45720" anchor="ctr">
            <a:normAutofit/>
          </a:bodyPr>
          <a:p>
            <a:pPr>
              <a:lnSpc>
                <a:spcPct val="90000"/>
              </a:lnSpc>
              <a:tabLst>
                <a:tab algn="l" pos="0"/>
              </a:tabLst>
            </a:pPr>
            <a:r>
              <a:rPr b="0" lang="en-US" sz="3000" spc="-1" strike="noStrike">
                <a:solidFill>
                  <a:srgbClr val="404040"/>
                </a:solidFill>
                <a:latin typeface="Poppins SemiBold"/>
                <a:ea typeface="Poppins SemiBold"/>
              </a:rPr>
              <a:t>Introduction to SLAM</a:t>
            </a:r>
            <a:endParaRPr b="0" lang="en-US" sz="3000" spc="-1" strike="noStrike">
              <a:solidFill>
                <a:srgbClr val="000000"/>
              </a:solidFill>
              <a:latin typeface="Arial"/>
            </a:endParaRPr>
          </a:p>
        </p:txBody>
      </p:sp>
      <p:pic>
        <p:nvPicPr>
          <p:cNvPr id="178" name="Picture 2" descr="ORB-SLAM Project Webpage"/>
          <p:cNvPicPr/>
          <p:nvPr/>
        </p:nvPicPr>
        <p:blipFill>
          <a:blip r:embed="rId1"/>
          <a:srcRect l="0" t="37097" r="10075" b="9554"/>
          <a:stretch/>
        </p:blipFill>
        <p:spPr>
          <a:xfrm>
            <a:off x="2530080" y="3428640"/>
            <a:ext cx="8313120" cy="27738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2346480" y="4452480"/>
            <a:ext cx="349920" cy="4069080"/>
          </a:xfrm>
          <a:prstGeom prst="rect">
            <a:avLst/>
          </a:prstGeom>
          <a:noFill/>
          <a:ln>
            <a:noFill/>
          </a:ln>
        </p:spPr>
        <p:txBody>
          <a:bodyPr lIns="45720" rIns="45720" anchor="ctr">
            <a:noAutofit/>
          </a:bodyPr>
          <a:p>
            <a:pPr>
              <a:lnSpc>
                <a:spcPct val="100000"/>
              </a:lnSpc>
              <a:tabLst>
                <a:tab algn="l" pos="0"/>
              </a:tabLst>
            </a:pPr>
            <a:fld id="{C3C57A41-F3F3-463D-B4A9-FF7E8D12C660}" type="slidenum">
              <a:rPr b="0" lang="en-US" sz="1600" spc="-1" strike="noStrike">
                <a:solidFill>
                  <a:srgbClr val="828282"/>
                </a:solidFill>
                <a:latin typeface="Open Sans"/>
                <a:ea typeface="Open Sans"/>
              </a:rPr>
              <a:t>2</a:t>
            </a:fld>
            <a:endParaRPr b="0" lang="en-US" sz="1600" spc="-1" strike="noStrike">
              <a:latin typeface="Times New Roman"/>
            </a:endParaRPr>
          </a:p>
        </p:txBody>
      </p:sp>
      <p:grpSp>
        <p:nvGrpSpPr>
          <p:cNvPr id="180" name="Group 2"/>
          <p:cNvGrpSpPr/>
          <p:nvPr/>
        </p:nvGrpSpPr>
        <p:grpSpPr>
          <a:xfrm>
            <a:off x="2363760" y="1327320"/>
            <a:ext cx="332640" cy="344160"/>
            <a:chOff x="2363760" y="1327320"/>
            <a:chExt cx="332640" cy="344160"/>
          </a:xfrm>
        </p:grpSpPr>
        <p:sp>
          <p:nvSpPr>
            <p:cNvPr id="181" name="CustomShape 3"/>
            <p:cNvSpPr/>
            <p:nvPr/>
          </p:nvSpPr>
          <p:spPr>
            <a:xfrm>
              <a:off x="2381040" y="1327320"/>
              <a:ext cx="298440" cy="207000"/>
            </a:xfrm>
            <a:custGeom>
              <a:avLst/>
              <a:gdLst/>
              <a:ahLst/>
              <a:rect l="l" t="t" r="r" b="b"/>
              <a:pathLst>
                <a:path w="784" h="542">
                  <a:moveTo>
                    <a:pt x="302" y="120"/>
                  </a:moveTo>
                  <a:lnTo>
                    <a:pt x="452" y="120"/>
                  </a:lnTo>
                  <a:lnTo>
                    <a:pt x="452" y="150"/>
                  </a:lnTo>
                  <a:lnTo>
                    <a:pt x="302" y="150"/>
                  </a:lnTo>
                  <a:lnTo>
                    <a:pt x="302" y="120"/>
                  </a:lnTo>
                  <a:close/>
                  <a:moveTo>
                    <a:pt x="16" y="542"/>
                  </a:moveTo>
                  <a:lnTo>
                    <a:pt x="768" y="542"/>
                  </a:lnTo>
                  <a:lnTo>
                    <a:pt x="772" y="542"/>
                  </a:lnTo>
                  <a:lnTo>
                    <a:pt x="775" y="540"/>
                  </a:lnTo>
                  <a:lnTo>
                    <a:pt x="777" y="539"/>
                  </a:lnTo>
                  <a:lnTo>
                    <a:pt x="780" y="537"/>
                  </a:lnTo>
                  <a:lnTo>
                    <a:pt x="781" y="535"/>
                  </a:lnTo>
                  <a:lnTo>
                    <a:pt x="783" y="533"/>
                  </a:lnTo>
                  <a:lnTo>
                    <a:pt x="783" y="529"/>
                  </a:lnTo>
                  <a:lnTo>
                    <a:pt x="784" y="527"/>
                  </a:lnTo>
                  <a:lnTo>
                    <a:pt x="784" y="135"/>
                  </a:lnTo>
                  <a:lnTo>
                    <a:pt x="783" y="132"/>
                  </a:lnTo>
                  <a:lnTo>
                    <a:pt x="783" y="129"/>
                  </a:lnTo>
                  <a:lnTo>
                    <a:pt x="781" y="127"/>
                  </a:lnTo>
                  <a:lnTo>
                    <a:pt x="780" y="125"/>
                  </a:lnTo>
                  <a:lnTo>
                    <a:pt x="777" y="123"/>
                  </a:lnTo>
                  <a:lnTo>
                    <a:pt x="775" y="121"/>
                  </a:lnTo>
                  <a:lnTo>
                    <a:pt x="772" y="120"/>
                  </a:lnTo>
                  <a:lnTo>
                    <a:pt x="768" y="120"/>
                  </a:lnTo>
                  <a:lnTo>
                    <a:pt x="483" y="120"/>
                  </a:lnTo>
                  <a:lnTo>
                    <a:pt x="483" y="105"/>
                  </a:lnTo>
                  <a:lnTo>
                    <a:pt x="483" y="102"/>
                  </a:lnTo>
                  <a:lnTo>
                    <a:pt x="481" y="99"/>
                  </a:lnTo>
                  <a:lnTo>
                    <a:pt x="480" y="97"/>
                  </a:lnTo>
                  <a:lnTo>
                    <a:pt x="478" y="94"/>
                  </a:lnTo>
                  <a:lnTo>
                    <a:pt x="476" y="92"/>
                  </a:lnTo>
                  <a:lnTo>
                    <a:pt x="474" y="91"/>
                  </a:lnTo>
                  <a:lnTo>
                    <a:pt x="470" y="90"/>
                  </a:lnTo>
                  <a:lnTo>
                    <a:pt x="468" y="90"/>
                  </a:lnTo>
                  <a:lnTo>
                    <a:pt x="392" y="90"/>
                  </a:lnTo>
                  <a:lnTo>
                    <a:pt x="392" y="14"/>
                  </a:lnTo>
                  <a:lnTo>
                    <a:pt x="392" y="12"/>
                  </a:lnTo>
                  <a:lnTo>
                    <a:pt x="391" y="9"/>
                  </a:lnTo>
                  <a:lnTo>
                    <a:pt x="390" y="6"/>
                  </a:lnTo>
                  <a:lnTo>
                    <a:pt x="388" y="4"/>
                  </a:lnTo>
                  <a:lnTo>
                    <a:pt x="385" y="2"/>
                  </a:lnTo>
                  <a:lnTo>
                    <a:pt x="383" y="1"/>
                  </a:lnTo>
                  <a:lnTo>
                    <a:pt x="380" y="0"/>
                  </a:lnTo>
                  <a:lnTo>
                    <a:pt x="378" y="0"/>
                  </a:lnTo>
                  <a:lnTo>
                    <a:pt x="374" y="0"/>
                  </a:lnTo>
                  <a:lnTo>
                    <a:pt x="371" y="1"/>
                  </a:lnTo>
                  <a:lnTo>
                    <a:pt x="369" y="2"/>
                  </a:lnTo>
                  <a:lnTo>
                    <a:pt x="366" y="4"/>
                  </a:lnTo>
                  <a:lnTo>
                    <a:pt x="365" y="6"/>
                  </a:lnTo>
                  <a:lnTo>
                    <a:pt x="363" y="9"/>
                  </a:lnTo>
                  <a:lnTo>
                    <a:pt x="363" y="12"/>
                  </a:lnTo>
                  <a:lnTo>
                    <a:pt x="362" y="14"/>
                  </a:lnTo>
                  <a:lnTo>
                    <a:pt x="362" y="90"/>
                  </a:lnTo>
                  <a:lnTo>
                    <a:pt x="287" y="90"/>
                  </a:lnTo>
                  <a:lnTo>
                    <a:pt x="284" y="90"/>
                  </a:lnTo>
                  <a:lnTo>
                    <a:pt x="282" y="91"/>
                  </a:lnTo>
                  <a:lnTo>
                    <a:pt x="278" y="92"/>
                  </a:lnTo>
                  <a:lnTo>
                    <a:pt x="276" y="94"/>
                  </a:lnTo>
                  <a:lnTo>
                    <a:pt x="275" y="97"/>
                  </a:lnTo>
                  <a:lnTo>
                    <a:pt x="273" y="99"/>
                  </a:lnTo>
                  <a:lnTo>
                    <a:pt x="273" y="102"/>
                  </a:lnTo>
                  <a:lnTo>
                    <a:pt x="271" y="105"/>
                  </a:lnTo>
                  <a:lnTo>
                    <a:pt x="271" y="120"/>
                  </a:lnTo>
                  <a:lnTo>
                    <a:pt x="16" y="120"/>
                  </a:lnTo>
                  <a:lnTo>
                    <a:pt x="13" y="120"/>
                  </a:lnTo>
                  <a:lnTo>
                    <a:pt x="11" y="121"/>
                  </a:lnTo>
                  <a:lnTo>
                    <a:pt x="7" y="123"/>
                  </a:lnTo>
                  <a:lnTo>
                    <a:pt x="5" y="125"/>
                  </a:lnTo>
                  <a:lnTo>
                    <a:pt x="4" y="127"/>
                  </a:lnTo>
                  <a:lnTo>
                    <a:pt x="1" y="129"/>
                  </a:lnTo>
                  <a:lnTo>
                    <a:pt x="1" y="132"/>
                  </a:lnTo>
                  <a:lnTo>
                    <a:pt x="0" y="135"/>
                  </a:lnTo>
                  <a:lnTo>
                    <a:pt x="0" y="527"/>
                  </a:lnTo>
                  <a:lnTo>
                    <a:pt x="1" y="529"/>
                  </a:lnTo>
                  <a:lnTo>
                    <a:pt x="1" y="533"/>
                  </a:lnTo>
                  <a:lnTo>
                    <a:pt x="4" y="535"/>
                  </a:lnTo>
                  <a:lnTo>
                    <a:pt x="5" y="537"/>
                  </a:lnTo>
                  <a:lnTo>
                    <a:pt x="7" y="539"/>
                  </a:lnTo>
                  <a:lnTo>
                    <a:pt x="11" y="540"/>
                  </a:lnTo>
                  <a:lnTo>
                    <a:pt x="13" y="542"/>
                  </a:lnTo>
                  <a:lnTo>
                    <a:pt x="16" y="542"/>
                  </a:lnTo>
                  <a:lnTo>
                    <a:pt x="16" y="542"/>
                  </a:lnTo>
                  <a:close/>
                </a:path>
              </a:pathLst>
            </a:custGeom>
            <a:solidFill>
              <a:srgbClr val="8c0000"/>
            </a:solidFill>
            <a:ln>
              <a:noFill/>
            </a:ln>
          </p:spPr>
          <p:style>
            <a:lnRef idx="0"/>
            <a:fillRef idx="0"/>
            <a:effectRef idx="0"/>
            <a:fontRef idx="minor"/>
          </p:style>
        </p:sp>
        <p:sp>
          <p:nvSpPr>
            <p:cNvPr id="182" name="CustomShape 4"/>
            <p:cNvSpPr/>
            <p:nvPr/>
          </p:nvSpPr>
          <p:spPr>
            <a:xfrm>
              <a:off x="2363760" y="1546200"/>
              <a:ext cx="332640" cy="125280"/>
            </a:xfrm>
            <a:custGeom>
              <a:avLst/>
              <a:gdLst/>
              <a:ahLst/>
              <a:rect l="l" t="t" r="r" b="b"/>
              <a:pathLst>
                <a:path w="874" h="331">
                  <a:moveTo>
                    <a:pt x="829" y="0"/>
                  </a:moveTo>
                  <a:lnTo>
                    <a:pt x="45" y="0"/>
                  </a:lnTo>
                  <a:lnTo>
                    <a:pt x="35" y="0"/>
                  </a:lnTo>
                  <a:lnTo>
                    <a:pt x="26" y="2"/>
                  </a:lnTo>
                  <a:lnTo>
                    <a:pt x="18" y="6"/>
                  </a:lnTo>
                  <a:lnTo>
                    <a:pt x="13" y="11"/>
                  </a:lnTo>
                  <a:lnTo>
                    <a:pt x="7" y="18"/>
                  </a:lnTo>
                  <a:lnTo>
                    <a:pt x="4" y="26"/>
                  </a:lnTo>
                  <a:lnTo>
                    <a:pt x="1" y="35"/>
                  </a:lnTo>
                  <a:lnTo>
                    <a:pt x="0" y="45"/>
                  </a:lnTo>
                  <a:lnTo>
                    <a:pt x="1" y="55"/>
                  </a:lnTo>
                  <a:lnTo>
                    <a:pt x="4" y="64"/>
                  </a:lnTo>
                  <a:lnTo>
                    <a:pt x="7" y="72"/>
                  </a:lnTo>
                  <a:lnTo>
                    <a:pt x="13" y="78"/>
                  </a:lnTo>
                  <a:lnTo>
                    <a:pt x="18" y="84"/>
                  </a:lnTo>
                  <a:lnTo>
                    <a:pt x="26" y="87"/>
                  </a:lnTo>
                  <a:lnTo>
                    <a:pt x="35" y="89"/>
                  </a:lnTo>
                  <a:lnTo>
                    <a:pt x="45" y="90"/>
                  </a:lnTo>
                  <a:lnTo>
                    <a:pt x="217" y="90"/>
                  </a:lnTo>
                  <a:lnTo>
                    <a:pt x="105" y="310"/>
                  </a:lnTo>
                  <a:lnTo>
                    <a:pt x="104" y="312"/>
                  </a:lnTo>
                  <a:lnTo>
                    <a:pt x="103" y="315"/>
                  </a:lnTo>
                  <a:lnTo>
                    <a:pt x="103" y="317"/>
                  </a:lnTo>
                  <a:lnTo>
                    <a:pt x="104" y="321"/>
                  </a:lnTo>
                  <a:lnTo>
                    <a:pt x="105" y="323"/>
                  </a:lnTo>
                  <a:lnTo>
                    <a:pt x="106" y="325"/>
                  </a:lnTo>
                  <a:lnTo>
                    <a:pt x="109" y="328"/>
                  </a:lnTo>
                  <a:lnTo>
                    <a:pt x="112" y="330"/>
                  </a:lnTo>
                  <a:lnTo>
                    <a:pt x="115" y="331"/>
                  </a:lnTo>
                  <a:lnTo>
                    <a:pt x="119" y="331"/>
                  </a:lnTo>
                  <a:lnTo>
                    <a:pt x="122" y="331"/>
                  </a:lnTo>
                  <a:lnTo>
                    <a:pt x="127" y="329"/>
                  </a:lnTo>
                  <a:lnTo>
                    <a:pt x="129" y="326"/>
                  </a:lnTo>
                  <a:lnTo>
                    <a:pt x="132" y="323"/>
                  </a:lnTo>
                  <a:lnTo>
                    <a:pt x="251" y="90"/>
                  </a:lnTo>
                  <a:lnTo>
                    <a:pt x="407" y="90"/>
                  </a:lnTo>
                  <a:lnTo>
                    <a:pt x="407" y="316"/>
                  </a:lnTo>
                  <a:lnTo>
                    <a:pt x="408" y="319"/>
                  </a:lnTo>
                  <a:lnTo>
                    <a:pt x="408" y="322"/>
                  </a:lnTo>
                  <a:lnTo>
                    <a:pt x="410" y="324"/>
                  </a:lnTo>
                  <a:lnTo>
                    <a:pt x="411" y="326"/>
                  </a:lnTo>
                  <a:lnTo>
                    <a:pt x="414" y="329"/>
                  </a:lnTo>
                  <a:lnTo>
                    <a:pt x="416" y="330"/>
                  </a:lnTo>
                  <a:lnTo>
                    <a:pt x="419" y="331"/>
                  </a:lnTo>
                  <a:lnTo>
                    <a:pt x="423" y="331"/>
                  </a:lnTo>
                  <a:lnTo>
                    <a:pt x="425" y="331"/>
                  </a:lnTo>
                  <a:lnTo>
                    <a:pt x="428" y="330"/>
                  </a:lnTo>
                  <a:lnTo>
                    <a:pt x="430" y="329"/>
                  </a:lnTo>
                  <a:lnTo>
                    <a:pt x="433" y="326"/>
                  </a:lnTo>
                  <a:lnTo>
                    <a:pt x="435" y="324"/>
                  </a:lnTo>
                  <a:lnTo>
                    <a:pt x="436" y="322"/>
                  </a:lnTo>
                  <a:lnTo>
                    <a:pt x="437" y="319"/>
                  </a:lnTo>
                  <a:lnTo>
                    <a:pt x="437" y="316"/>
                  </a:lnTo>
                  <a:lnTo>
                    <a:pt x="437" y="90"/>
                  </a:lnTo>
                  <a:lnTo>
                    <a:pt x="594" y="90"/>
                  </a:lnTo>
                  <a:lnTo>
                    <a:pt x="713" y="323"/>
                  </a:lnTo>
                  <a:lnTo>
                    <a:pt x="715" y="326"/>
                  </a:lnTo>
                  <a:lnTo>
                    <a:pt x="718" y="329"/>
                  </a:lnTo>
                  <a:lnTo>
                    <a:pt x="722" y="331"/>
                  </a:lnTo>
                  <a:lnTo>
                    <a:pt x="726" y="331"/>
                  </a:lnTo>
                  <a:lnTo>
                    <a:pt x="730" y="331"/>
                  </a:lnTo>
                  <a:lnTo>
                    <a:pt x="733" y="330"/>
                  </a:lnTo>
                  <a:lnTo>
                    <a:pt x="735" y="328"/>
                  </a:lnTo>
                  <a:lnTo>
                    <a:pt x="738" y="325"/>
                  </a:lnTo>
                  <a:lnTo>
                    <a:pt x="739" y="323"/>
                  </a:lnTo>
                  <a:lnTo>
                    <a:pt x="740" y="321"/>
                  </a:lnTo>
                  <a:lnTo>
                    <a:pt x="741" y="317"/>
                  </a:lnTo>
                  <a:lnTo>
                    <a:pt x="741" y="315"/>
                  </a:lnTo>
                  <a:lnTo>
                    <a:pt x="740" y="312"/>
                  </a:lnTo>
                  <a:lnTo>
                    <a:pt x="739" y="310"/>
                  </a:lnTo>
                  <a:lnTo>
                    <a:pt x="627" y="90"/>
                  </a:lnTo>
                  <a:lnTo>
                    <a:pt x="829" y="90"/>
                  </a:lnTo>
                  <a:lnTo>
                    <a:pt x="839" y="89"/>
                  </a:lnTo>
                  <a:lnTo>
                    <a:pt x="848" y="87"/>
                  </a:lnTo>
                  <a:lnTo>
                    <a:pt x="856" y="84"/>
                  </a:lnTo>
                  <a:lnTo>
                    <a:pt x="862" y="78"/>
                  </a:lnTo>
                  <a:lnTo>
                    <a:pt x="868" y="72"/>
                  </a:lnTo>
                  <a:lnTo>
                    <a:pt x="871" y="64"/>
                  </a:lnTo>
                  <a:lnTo>
                    <a:pt x="873" y="55"/>
                  </a:lnTo>
                  <a:lnTo>
                    <a:pt x="874" y="45"/>
                  </a:lnTo>
                  <a:lnTo>
                    <a:pt x="873" y="35"/>
                  </a:lnTo>
                  <a:lnTo>
                    <a:pt x="871" y="26"/>
                  </a:lnTo>
                  <a:lnTo>
                    <a:pt x="868" y="18"/>
                  </a:lnTo>
                  <a:lnTo>
                    <a:pt x="862" y="11"/>
                  </a:lnTo>
                  <a:lnTo>
                    <a:pt x="856" y="7"/>
                  </a:lnTo>
                  <a:lnTo>
                    <a:pt x="848" y="2"/>
                  </a:lnTo>
                  <a:lnTo>
                    <a:pt x="839" y="0"/>
                  </a:lnTo>
                  <a:lnTo>
                    <a:pt x="829" y="0"/>
                  </a:lnTo>
                  <a:lnTo>
                    <a:pt x="829" y="0"/>
                  </a:lnTo>
                  <a:close/>
                </a:path>
              </a:pathLst>
            </a:custGeom>
            <a:solidFill>
              <a:srgbClr val="8c0000"/>
            </a:solidFill>
            <a:ln>
              <a:noFill/>
            </a:ln>
          </p:spPr>
          <p:style>
            <a:lnRef idx="0"/>
            <a:fillRef idx="0"/>
            <a:effectRef idx="0"/>
            <a:fontRef idx="minor"/>
          </p:style>
        </p:sp>
      </p:grpSp>
      <p:sp>
        <p:nvSpPr>
          <p:cNvPr id="183" name="TextShape 5"/>
          <p:cNvSpPr txBox="1"/>
          <p:nvPr/>
        </p:nvSpPr>
        <p:spPr>
          <a:xfrm>
            <a:off x="2101320" y="2106000"/>
            <a:ext cx="10247400" cy="4096440"/>
          </a:xfrm>
          <a:prstGeom prst="rect">
            <a:avLst/>
          </a:prstGeom>
          <a:noFill/>
          <a:ln>
            <a:noFill/>
          </a:ln>
        </p:spPr>
        <p:txBody>
          <a:bodyPr lIns="45720" rIns="45720">
            <a:normAutofit/>
          </a:bodyPr>
          <a:p>
            <a:pPr marL="101520">
              <a:lnSpc>
                <a:spcPct val="150000"/>
              </a:lnSpc>
              <a:tabLst>
                <a:tab algn="l" pos="0"/>
              </a:tabLst>
            </a:pPr>
            <a:r>
              <a:rPr b="0" lang="en-US" sz="1600" spc="-1" strike="noStrike">
                <a:solidFill>
                  <a:srgbClr val="5d5d5d"/>
                </a:solidFill>
                <a:latin typeface="Poppins SemiBold"/>
                <a:ea typeface="Poppins SemiBold"/>
              </a:rPr>
              <a:t>Goal</a:t>
            </a:r>
            <a:r>
              <a:rPr b="1" lang="en-US" sz="1600" spc="-1" strike="noStrike">
                <a:solidFill>
                  <a:srgbClr val="5d5d5d"/>
                </a:solidFill>
                <a:latin typeface="Poppins"/>
                <a:ea typeface="Poppins"/>
              </a:rPr>
              <a:t>:</a:t>
            </a:r>
            <a:endParaRPr b="0" lang="en-US" sz="1600" spc="-1" strike="noStrike">
              <a:solidFill>
                <a:srgbClr val="000000"/>
              </a:solidFill>
              <a:latin typeface="Arial"/>
            </a:endParaRPr>
          </a:p>
          <a:p>
            <a:pPr marL="387360" indent="-285480">
              <a:lnSpc>
                <a:spcPct val="150000"/>
              </a:lnSpc>
              <a:buClr>
                <a:srgbClr val="5d5d5d"/>
              </a:buClr>
              <a:buFont typeface="Poppins Light"/>
              <a:buChar char="•"/>
              <a:tabLst>
                <a:tab algn="l" pos="0"/>
              </a:tabLst>
            </a:pPr>
            <a:r>
              <a:rPr b="0" lang="en-US" sz="1600" spc="-1" strike="noStrike">
                <a:solidFill>
                  <a:srgbClr val="5d5d5d"/>
                </a:solidFill>
                <a:latin typeface="Poppins Light"/>
                <a:ea typeface="Poppins Light"/>
              </a:rPr>
              <a:t>Build and deploy a small-scale monocular SLAM system for static environments</a:t>
            </a:r>
            <a:endParaRPr b="0" lang="en-US" sz="1600" spc="-1" strike="noStrike">
              <a:solidFill>
                <a:srgbClr val="000000"/>
              </a:solidFill>
              <a:latin typeface="Arial"/>
            </a:endParaRPr>
          </a:p>
          <a:p>
            <a:pPr>
              <a:lnSpc>
                <a:spcPct val="150000"/>
              </a:lnSpc>
              <a:tabLst>
                <a:tab algn="l" pos="0"/>
              </a:tabLst>
            </a:pPr>
            <a:endParaRPr b="0" lang="en-US" sz="1600" spc="-1" strike="noStrike">
              <a:solidFill>
                <a:srgbClr val="000000"/>
              </a:solidFill>
              <a:latin typeface="Arial"/>
            </a:endParaRPr>
          </a:p>
          <a:p>
            <a:pPr marL="101520">
              <a:lnSpc>
                <a:spcPct val="150000"/>
              </a:lnSpc>
              <a:tabLst>
                <a:tab algn="l" pos="0"/>
              </a:tabLst>
            </a:pPr>
            <a:r>
              <a:rPr b="0" lang="en-US" sz="1600" spc="-1" strike="noStrike">
                <a:solidFill>
                  <a:srgbClr val="5d5d5d"/>
                </a:solidFill>
                <a:latin typeface="Poppins Medium"/>
                <a:ea typeface="Poppins Light"/>
              </a:rPr>
              <a:t>Dataset considered:</a:t>
            </a:r>
            <a:endParaRPr b="0" lang="en-US" sz="1600" spc="-1" strike="noStrike">
              <a:solidFill>
                <a:srgbClr val="000000"/>
              </a:solidFill>
              <a:latin typeface="Arial"/>
            </a:endParaRPr>
          </a:p>
          <a:p>
            <a:pPr marL="387360" indent="-285480">
              <a:lnSpc>
                <a:spcPct val="150000"/>
              </a:lnSpc>
              <a:buClr>
                <a:srgbClr val="5d5d5d"/>
              </a:buClr>
              <a:buFont typeface="Arial"/>
              <a:buChar char="•"/>
              <a:tabLst>
                <a:tab algn="l" pos="0"/>
              </a:tabLst>
            </a:pPr>
            <a:r>
              <a:rPr b="0" lang="en-IN" sz="1600" spc="-1" strike="noStrike">
                <a:solidFill>
                  <a:srgbClr val="5d5d5d"/>
                </a:solidFill>
                <a:latin typeface="Poppins Light"/>
                <a:ea typeface="Poppins Light"/>
              </a:rPr>
              <a:t>T.U. Munich - RGBD dataset</a:t>
            </a:r>
            <a:endParaRPr b="0" lang="en-US" sz="1600" spc="-1" strike="noStrike">
              <a:solidFill>
                <a:srgbClr val="000000"/>
              </a:solidFill>
              <a:latin typeface="Arial"/>
            </a:endParaRPr>
          </a:p>
          <a:p>
            <a:pPr>
              <a:lnSpc>
                <a:spcPct val="150000"/>
              </a:lnSpc>
              <a:tabLst>
                <a:tab algn="l" pos="0"/>
              </a:tabLst>
            </a:pPr>
            <a:endParaRPr b="0" lang="en-US" sz="1600" spc="-1" strike="noStrike">
              <a:solidFill>
                <a:srgbClr val="000000"/>
              </a:solidFill>
              <a:latin typeface="Arial"/>
            </a:endParaRPr>
          </a:p>
          <a:p>
            <a:pPr marL="101520">
              <a:lnSpc>
                <a:spcPct val="150000"/>
              </a:lnSpc>
              <a:tabLst>
                <a:tab algn="l" pos="0"/>
              </a:tabLst>
            </a:pPr>
            <a:r>
              <a:rPr b="0" lang="en-US" sz="1600" spc="-1" strike="noStrike">
                <a:solidFill>
                  <a:srgbClr val="5d5d5d"/>
                </a:solidFill>
                <a:latin typeface="Poppins Medium"/>
                <a:ea typeface="Poppins Light"/>
              </a:rPr>
              <a:t>Primary functionality:</a:t>
            </a:r>
            <a:endParaRPr b="0" lang="en-US" sz="1600" spc="-1" strike="noStrike">
              <a:solidFill>
                <a:srgbClr val="000000"/>
              </a:solidFill>
              <a:latin typeface="Arial"/>
            </a:endParaRPr>
          </a:p>
          <a:p>
            <a:pPr marL="387360" indent="-285480">
              <a:lnSpc>
                <a:spcPct val="150000"/>
              </a:lnSpc>
              <a:buClr>
                <a:srgbClr val="5d5d5d"/>
              </a:buClr>
              <a:buFont typeface="Poppins Light"/>
              <a:buChar char="•"/>
              <a:tabLst>
                <a:tab algn="l" pos="0"/>
              </a:tabLst>
            </a:pPr>
            <a:r>
              <a:rPr b="0" lang="en-US" sz="1600" spc="-1" strike="noStrike">
                <a:solidFill>
                  <a:srgbClr val="5d5d5d"/>
                </a:solidFill>
                <a:latin typeface="Poppins Light"/>
                <a:ea typeface="Poppins Light"/>
              </a:rPr>
              <a:t> </a:t>
            </a:r>
            <a:r>
              <a:rPr b="0" lang="en-US" sz="1600" spc="-1" strike="noStrike">
                <a:solidFill>
                  <a:srgbClr val="5d5d5d"/>
                </a:solidFill>
                <a:latin typeface="Poppins Light"/>
                <a:ea typeface="Poppins Light"/>
              </a:rPr>
              <a:t>Feature detection &amp; tracking, </a:t>
            </a:r>
            <a:endParaRPr b="0" lang="en-US" sz="1600" spc="-1" strike="noStrike">
              <a:solidFill>
                <a:srgbClr val="000000"/>
              </a:solidFill>
              <a:latin typeface="Arial"/>
            </a:endParaRPr>
          </a:p>
          <a:p>
            <a:pPr marL="387360" indent="-285480">
              <a:lnSpc>
                <a:spcPct val="150000"/>
              </a:lnSpc>
              <a:buClr>
                <a:srgbClr val="5d5d5d"/>
              </a:buClr>
              <a:buFont typeface="Poppins Light"/>
              <a:buChar char="•"/>
              <a:tabLst>
                <a:tab algn="l" pos="0"/>
              </a:tabLst>
            </a:pPr>
            <a:r>
              <a:rPr b="0" lang="en-US" sz="1600" spc="-1" strike="noStrike">
                <a:solidFill>
                  <a:srgbClr val="5d5d5d"/>
                </a:solidFill>
                <a:latin typeface="Poppins Light"/>
                <a:ea typeface="Poppins Light"/>
              </a:rPr>
              <a:t> </a:t>
            </a:r>
            <a:r>
              <a:rPr b="0" lang="en-US" sz="1600" spc="-1" strike="noStrike">
                <a:solidFill>
                  <a:srgbClr val="5d5d5d"/>
                </a:solidFill>
                <a:latin typeface="Poppins Light"/>
                <a:ea typeface="Poppins Light"/>
              </a:rPr>
              <a:t>Camera poses estimation &amp; mapping</a:t>
            </a:r>
            <a:endParaRPr b="0" lang="en-US" sz="1600" spc="-1" strike="noStrike">
              <a:solidFill>
                <a:srgbClr val="000000"/>
              </a:solidFill>
              <a:latin typeface="Arial"/>
            </a:endParaRPr>
          </a:p>
          <a:p>
            <a:pPr marL="101520">
              <a:lnSpc>
                <a:spcPct val="150000"/>
              </a:lnSpc>
              <a:tabLst>
                <a:tab algn="l" pos="0"/>
              </a:tabLst>
            </a:pPr>
            <a:endParaRPr b="0" lang="en-US" sz="1600" spc="-1" strike="noStrike">
              <a:solidFill>
                <a:srgbClr val="000000"/>
              </a:solidFill>
              <a:latin typeface="Arial"/>
            </a:endParaRPr>
          </a:p>
          <a:p>
            <a:pPr marL="101520">
              <a:lnSpc>
                <a:spcPct val="150000"/>
              </a:lnSpc>
              <a:tabLst>
                <a:tab algn="l" pos="0"/>
              </a:tabLst>
            </a:pPr>
            <a:endParaRPr b="0" lang="en-US" sz="1600" spc="-1" strike="noStrike">
              <a:solidFill>
                <a:srgbClr val="000000"/>
              </a:solidFill>
              <a:latin typeface="Arial"/>
            </a:endParaRPr>
          </a:p>
        </p:txBody>
      </p:sp>
      <p:sp>
        <p:nvSpPr>
          <p:cNvPr id="184" name="TextShape 6"/>
          <p:cNvSpPr txBox="1"/>
          <p:nvPr/>
        </p:nvSpPr>
        <p:spPr>
          <a:xfrm>
            <a:off x="2965680" y="1176480"/>
            <a:ext cx="5883120" cy="645840"/>
          </a:xfrm>
          <a:prstGeom prst="rect">
            <a:avLst/>
          </a:prstGeom>
          <a:noFill/>
          <a:ln>
            <a:noFill/>
          </a:ln>
        </p:spPr>
        <p:txBody>
          <a:bodyPr lIns="45720" rIns="45720" anchor="ctr">
            <a:normAutofit/>
          </a:bodyPr>
          <a:p>
            <a:pPr>
              <a:lnSpc>
                <a:spcPct val="90000"/>
              </a:lnSpc>
              <a:tabLst>
                <a:tab algn="l" pos="0"/>
              </a:tabLst>
            </a:pPr>
            <a:r>
              <a:rPr b="0" lang="en-US" sz="3000" spc="-1" strike="noStrike">
                <a:solidFill>
                  <a:srgbClr val="404040"/>
                </a:solidFill>
                <a:latin typeface="Poppins SemiBold"/>
                <a:ea typeface="Poppins SemiBold"/>
              </a:rPr>
              <a:t>Project Overview</a:t>
            </a:r>
            <a:endParaRPr b="0" lang="en-US" sz="3000" spc="-1" strike="noStrike">
              <a:solidFill>
                <a:srgbClr val="000000"/>
              </a:solidFill>
              <a:latin typeface="Arial"/>
            </a:endParaRPr>
          </a:p>
        </p:txBody>
      </p:sp>
      <p:pic>
        <p:nvPicPr>
          <p:cNvPr id="185" name="Picture 2" descr="Excerpts on the TUM Dataset, keypoints are colored by the inverse depth |  Download Scientific Diagram"/>
          <p:cNvPicPr/>
          <p:nvPr/>
        </p:nvPicPr>
        <p:blipFill>
          <a:blip r:embed="rId1"/>
          <a:srcRect l="51223" t="0" r="569" b="13025"/>
          <a:stretch/>
        </p:blipFill>
        <p:spPr>
          <a:xfrm>
            <a:off x="7947360" y="3195720"/>
            <a:ext cx="3534120" cy="27082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3154320" y="3044880"/>
            <a:ext cx="5883120" cy="767880"/>
          </a:xfrm>
          <a:prstGeom prst="rect">
            <a:avLst/>
          </a:prstGeom>
          <a:noFill/>
          <a:ln>
            <a:noFill/>
          </a:ln>
        </p:spPr>
        <p:txBody>
          <a:bodyPr lIns="45720" rIns="45720" anchor="ctr">
            <a:noAutofit/>
          </a:bodyPr>
          <a:p>
            <a:pPr algn="ctr">
              <a:lnSpc>
                <a:spcPct val="100000"/>
              </a:lnSpc>
              <a:tabLst>
                <a:tab algn="l" pos="0"/>
              </a:tabLst>
            </a:pPr>
            <a:r>
              <a:rPr b="0" lang="en-US" sz="4400" spc="-1" strike="noStrike">
                <a:solidFill>
                  <a:srgbClr val="ffffff"/>
                </a:solidFill>
                <a:latin typeface="Montserrat Medium"/>
                <a:ea typeface="Montserrat Medium"/>
              </a:rPr>
              <a:t>Approach</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2346480" y="4452480"/>
            <a:ext cx="349920" cy="4069080"/>
          </a:xfrm>
          <a:prstGeom prst="rect">
            <a:avLst/>
          </a:prstGeom>
          <a:noFill/>
          <a:ln>
            <a:noFill/>
          </a:ln>
        </p:spPr>
        <p:txBody>
          <a:bodyPr lIns="45720" rIns="45720" anchor="ctr">
            <a:noAutofit/>
          </a:bodyPr>
          <a:p>
            <a:pPr>
              <a:lnSpc>
                <a:spcPct val="100000"/>
              </a:lnSpc>
              <a:tabLst>
                <a:tab algn="l" pos="0"/>
              </a:tabLst>
            </a:pPr>
            <a:fld id="{CD491783-4792-4E7E-A32A-FB91BEDAAB2A}" type="slidenum">
              <a:rPr b="0" lang="en-US" sz="1600" spc="-1" strike="noStrike">
                <a:solidFill>
                  <a:srgbClr val="828282"/>
                </a:solidFill>
                <a:latin typeface="Open Sans"/>
                <a:ea typeface="Open Sans"/>
              </a:rPr>
              <a:t>3</a:t>
            </a:fld>
            <a:endParaRPr b="0" lang="en-US" sz="1600" spc="-1" strike="noStrike">
              <a:latin typeface="Times New Roman"/>
            </a:endParaRPr>
          </a:p>
        </p:txBody>
      </p:sp>
      <p:grpSp>
        <p:nvGrpSpPr>
          <p:cNvPr id="188" name="Group 2"/>
          <p:cNvGrpSpPr/>
          <p:nvPr/>
        </p:nvGrpSpPr>
        <p:grpSpPr>
          <a:xfrm>
            <a:off x="2288520" y="1291680"/>
            <a:ext cx="407880" cy="344520"/>
            <a:chOff x="2288520" y="1291680"/>
            <a:chExt cx="407880" cy="344520"/>
          </a:xfrm>
        </p:grpSpPr>
        <p:sp>
          <p:nvSpPr>
            <p:cNvPr id="189" name="CustomShape 3"/>
            <p:cNvSpPr/>
            <p:nvPr/>
          </p:nvSpPr>
          <p:spPr>
            <a:xfrm>
              <a:off x="2427840" y="1292040"/>
              <a:ext cx="128880" cy="344160"/>
            </a:xfrm>
            <a:custGeom>
              <a:avLst/>
              <a:gdLst/>
              <a:ahLst/>
              <a:rect l="l" t="t" r="r" b="b"/>
              <a:pathLst>
                <a:path w="6180" h="16487">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66c4b8"/>
            </a:solidFill>
            <a:ln>
              <a:noFill/>
            </a:ln>
          </p:spPr>
          <p:style>
            <a:lnRef idx="0"/>
            <a:fillRef idx="0"/>
            <a:effectRef idx="0"/>
            <a:fontRef idx="minor"/>
          </p:style>
        </p:sp>
        <p:sp>
          <p:nvSpPr>
            <p:cNvPr id="190" name="CustomShape 4"/>
            <p:cNvSpPr/>
            <p:nvPr/>
          </p:nvSpPr>
          <p:spPr>
            <a:xfrm>
              <a:off x="2288520" y="1291680"/>
              <a:ext cx="128160" cy="340200"/>
            </a:xfrm>
            <a:custGeom>
              <a:avLst/>
              <a:gdLst/>
              <a:ahLst/>
              <a:rect l="l" t="t" r="r" b="b"/>
              <a:pathLst>
                <a:path w="6156" h="16291">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66c4b8"/>
            </a:solidFill>
            <a:ln>
              <a:noFill/>
            </a:ln>
          </p:spPr>
          <p:style>
            <a:lnRef idx="0"/>
            <a:fillRef idx="0"/>
            <a:effectRef idx="0"/>
            <a:fontRef idx="minor"/>
          </p:style>
        </p:sp>
        <p:sp>
          <p:nvSpPr>
            <p:cNvPr id="191" name="CustomShape 5"/>
            <p:cNvSpPr/>
            <p:nvPr/>
          </p:nvSpPr>
          <p:spPr>
            <a:xfrm>
              <a:off x="2568240" y="1296360"/>
              <a:ext cx="128160" cy="339480"/>
            </a:xfrm>
            <a:custGeom>
              <a:avLst/>
              <a:gdLst/>
              <a:ahLst/>
              <a:rect l="l" t="t" r="r" b="b"/>
              <a:pathLst>
                <a:path w="6156" h="16267">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66c4b8"/>
            </a:solidFill>
            <a:ln>
              <a:noFill/>
            </a:ln>
          </p:spPr>
          <p:style>
            <a:lnRef idx="0"/>
            <a:fillRef idx="0"/>
            <a:effectRef idx="0"/>
            <a:fontRef idx="minor"/>
          </p:style>
        </p:sp>
      </p:grpSp>
      <p:sp>
        <p:nvSpPr>
          <p:cNvPr id="192" name="TextShape 6"/>
          <p:cNvSpPr txBox="1"/>
          <p:nvPr/>
        </p:nvSpPr>
        <p:spPr>
          <a:xfrm>
            <a:off x="3154320" y="1141200"/>
            <a:ext cx="5883120" cy="645840"/>
          </a:xfrm>
          <a:prstGeom prst="rect">
            <a:avLst/>
          </a:prstGeom>
          <a:noFill/>
          <a:ln>
            <a:noFill/>
          </a:ln>
        </p:spPr>
        <p:txBody>
          <a:bodyPr lIns="45720" rIns="45720" anchor="ctr">
            <a:normAutofit/>
          </a:bodyPr>
          <a:p>
            <a:pPr>
              <a:lnSpc>
                <a:spcPct val="90000"/>
              </a:lnSpc>
              <a:tabLst>
                <a:tab algn="l" pos="0"/>
              </a:tabLst>
            </a:pPr>
            <a:r>
              <a:rPr b="0" lang="en-US" sz="3000" spc="-1" strike="noStrike">
                <a:solidFill>
                  <a:srgbClr val="404040"/>
                </a:solidFill>
                <a:latin typeface="Poppins SemiBold"/>
                <a:ea typeface="Poppins SemiBold"/>
              </a:rPr>
              <a:t>Methodology</a:t>
            </a:r>
            <a:endParaRPr b="0" lang="en-US" sz="3000" spc="-1" strike="noStrike">
              <a:solidFill>
                <a:srgbClr val="000000"/>
              </a:solidFill>
              <a:latin typeface="Arial"/>
            </a:endParaRPr>
          </a:p>
        </p:txBody>
      </p:sp>
      <p:sp>
        <p:nvSpPr>
          <p:cNvPr id="193" name="CustomShape 7"/>
          <p:cNvSpPr/>
          <p:nvPr/>
        </p:nvSpPr>
        <p:spPr>
          <a:xfrm>
            <a:off x="2696760" y="2334240"/>
            <a:ext cx="6129000" cy="4438440"/>
          </a:xfrm>
          <a:prstGeom prst="rect">
            <a:avLst/>
          </a:prstGeom>
          <a:noFill/>
          <a:ln>
            <a:noFill/>
          </a:ln>
        </p:spPr>
        <p:style>
          <a:lnRef idx="0"/>
          <a:fillRef idx="0"/>
          <a:effectRef idx="0"/>
          <a:fontRef idx="minor"/>
        </p:style>
        <p:txBody>
          <a:bodyPr lIns="45720" rIns="45720">
            <a:normAutofit/>
          </a:bodyPr>
          <a:p>
            <a:pPr marL="457200" indent="-355320">
              <a:lnSpc>
                <a:spcPct val="200000"/>
              </a:lnSpc>
              <a:buClr>
                <a:srgbClr val="000000"/>
              </a:buClr>
              <a:buSzPct val="102000"/>
              <a:buFont typeface="Poppins Medium"/>
              <a:buChar char="•"/>
            </a:pPr>
            <a:r>
              <a:rPr b="1" lang="en-US" sz="1600" spc="-1" strike="noStrike">
                <a:solidFill>
                  <a:srgbClr val="66a3ff"/>
                </a:solidFill>
                <a:latin typeface="Century Gothic"/>
                <a:ea typeface="Poppins Medium"/>
              </a:rPr>
              <a:t>Dataset</a:t>
            </a:r>
            <a:r>
              <a:rPr b="0" lang="en-US" sz="1600" spc="-1" strike="noStrike">
                <a:solidFill>
                  <a:srgbClr val="000000"/>
                </a:solidFill>
                <a:latin typeface="Century Gothic"/>
                <a:ea typeface="Poppins Medium"/>
              </a:rPr>
              <a:t>:  Take in image frames</a:t>
            </a:r>
            <a:endParaRPr b="0" lang="en-US" sz="1600" spc="-1" strike="noStrike">
              <a:latin typeface="Arial"/>
            </a:endParaRPr>
          </a:p>
          <a:p>
            <a:pPr marL="457200" indent="-355320">
              <a:lnSpc>
                <a:spcPct val="200000"/>
              </a:lnSpc>
              <a:spcBef>
                <a:spcPts val="1001"/>
              </a:spcBef>
              <a:buClr>
                <a:srgbClr val="000000"/>
              </a:buClr>
              <a:buSzPct val="102000"/>
              <a:buFont typeface="Poppins Medium"/>
              <a:buChar char="•"/>
            </a:pPr>
            <a:r>
              <a:rPr b="1" lang="en-US" sz="1600" spc="-1" strike="noStrike">
                <a:solidFill>
                  <a:srgbClr val="00b050"/>
                </a:solidFill>
                <a:latin typeface="Century Gothic"/>
                <a:ea typeface="Poppins Medium"/>
              </a:rPr>
              <a:t>Frontend detector</a:t>
            </a:r>
            <a:r>
              <a:rPr b="1" lang="en-US" sz="1600" spc="-1" strike="noStrike">
                <a:solidFill>
                  <a:srgbClr val="000000"/>
                </a:solidFill>
                <a:latin typeface="Century Gothic"/>
                <a:ea typeface="Poppins Medium"/>
              </a:rPr>
              <a:t>: </a:t>
            </a:r>
            <a:r>
              <a:rPr b="0" lang="en-US" sz="1600" spc="-1" strike="noStrike">
                <a:solidFill>
                  <a:srgbClr val="000000"/>
                </a:solidFill>
                <a:latin typeface="Century Gothic"/>
                <a:ea typeface="Poppins Medium"/>
              </a:rPr>
              <a:t>Detects keypoints</a:t>
            </a:r>
            <a:endParaRPr b="0" lang="en-US" sz="1600" spc="-1" strike="noStrike">
              <a:latin typeface="Arial"/>
            </a:endParaRPr>
          </a:p>
          <a:p>
            <a:pPr marL="457200" indent="-355320">
              <a:lnSpc>
                <a:spcPct val="200000"/>
              </a:lnSpc>
              <a:spcBef>
                <a:spcPts val="1001"/>
              </a:spcBef>
              <a:buClr>
                <a:srgbClr val="000000"/>
              </a:buClr>
              <a:buSzPct val="102000"/>
              <a:buFont typeface="Poppins Medium"/>
              <a:buChar char="•"/>
            </a:pPr>
            <a:r>
              <a:rPr b="1" lang="en-US" sz="1600" spc="-1" strike="noStrike">
                <a:solidFill>
                  <a:srgbClr val="045608"/>
                </a:solidFill>
                <a:latin typeface="Century Gothic"/>
                <a:ea typeface="Poppins Medium"/>
              </a:rPr>
              <a:t>Frontend tracker</a:t>
            </a:r>
            <a:r>
              <a:rPr b="1" lang="en-US" sz="1600" spc="-1" strike="noStrike">
                <a:solidFill>
                  <a:srgbClr val="000000"/>
                </a:solidFill>
                <a:latin typeface="Century Gothic"/>
                <a:ea typeface="Poppins Medium"/>
              </a:rPr>
              <a:t>: </a:t>
            </a:r>
            <a:r>
              <a:rPr b="0" lang="en-US" sz="1600" spc="-1" strike="noStrike">
                <a:solidFill>
                  <a:srgbClr val="000000"/>
                </a:solidFill>
                <a:latin typeface="Century Gothic"/>
                <a:ea typeface="Poppins Medium"/>
              </a:rPr>
              <a:t>Track keypoints across frames</a:t>
            </a:r>
            <a:endParaRPr b="0" lang="en-US" sz="1600" spc="-1" strike="noStrike">
              <a:latin typeface="Arial"/>
            </a:endParaRPr>
          </a:p>
          <a:p>
            <a:pPr marL="457200" indent="-355320">
              <a:lnSpc>
                <a:spcPct val="200000"/>
              </a:lnSpc>
              <a:spcBef>
                <a:spcPts val="1001"/>
              </a:spcBef>
              <a:buClr>
                <a:srgbClr val="000000"/>
              </a:buClr>
              <a:buSzPct val="102000"/>
              <a:buFont typeface="Poppins Medium"/>
              <a:buChar char="•"/>
            </a:pPr>
            <a:r>
              <a:rPr b="1" lang="en-US" sz="1600" spc="-1" strike="noStrike">
                <a:solidFill>
                  <a:srgbClr val="aa6600"/>
                </a:solidFill>
                <a:latin typeface="Century Gothic"/>
                <a:ea typeface="Poppins Medium"/>
              </a:rPr>
              <a:t>Viewer</a:t>
            </a:r>
            <a:r>
              <a:rPr b="1" lang="en-US" sz="1600" spc="-1" strike="noStrike">
                <a:solidFill>
                  <a:srgbClr val="303030"/>
                </a:solidFill>
                <a:latin typeface="Century Gothic"/>
                <a:ea typeface="Poppins Medium"/>
              </a:rPr>
              <a:t>:</a:t>
            </a:r>
            <a:r>
              <a:rPr b="1" lang="en-US" sz="1600" spc="-1" strike="noStrike">
                <a:solidFill>
                  <a:srgbClr val="000000"/>
                </a:solidFill>
                <a:latin typeface="Century Gothic"/>
                <a:ea typeface="Poppins Medium"/>
              </a:rPr>
              <a:t>  </a:t>
            </a:r>
            <a:r>
              <a:rPr b="0" lang="en-US" sz="1600" spc="-1" strike="noStrike">
                <a:solidFill>
                  <a:srgbClr val="000000"/>
                </a:solidFill>
                <a:latin typeface="Century Gothic"/>
                <a:ea typeface="Poppins Medium"/>
              </a:rPr>
              <a:t>Visualize tracked data</a:t>
            </a:r>
            <a:endParaRPr b="0" lang="en-US" sz="1600" spc="-1" strike="noStrike">
              <a:latin typeface="Arial"/>
            </a:endParaRPr>
          </a:p>
          <a:p>
            <a:pPr marL="457200" indent="-355320">
              <a:lnSpc>
                <a:spcPct val="200000"/>
              </a:lnSpc>
              <a:spcBef>
                <a:spcPts val="1001"/>
              </a:spcBef>
              <a:buClr>
                <a:srgbClr val="000000"/>
              </a:buClr>
              <a:buSzPct val="102000"/>
              <a:buFont typeface="Poppins Medium"/>
              <a:buChar char="•"/>
            </a:pPr>
            <a:r>
              <a:rPr b="1" lang="en-US" sz="1600" spc="-1" strike="noStrike">
                <a:solidFill>
                  <a:srgbClr val="676767"/>
                </a:solidFill>
                <a:latin typeface="Century Gothic"/>
                <a:ea typeface="Poppins Medium"/>
              </a:rPr>
              <a:t>Multithreading</a:t>
            </a:r>
            <a:r>
              <a:rPr b="1" lang="en-US" sz="1600" spc="-1" strike="noStrike">
                <a:solidFill>
                  <a:srgbClr val="000000"/>
                </a:solidFill>
                <a:latin typeface="Century Gothic"/>
                <a:ea typeface="Poppins Medium"/>
              </a:rPr>
              <a:t>: </a:t>
            </a:r>
            <a:r>
              <a:rPr b="0" lang="en-US" sz="1600" spc="-1" strike="noStrike">
                <a:solidFill>
                  <a:srgbClr val="000000"/>
                </a:solidFill>
                <a:latin typeface="Century Gothic"/>
                <a:ea typeface="Poppins Medium"/>
              </a:rPr>
              <a:t>Controller operations</a:t>
            </a:r>
            <a:endParaRPr b="0" lang="en-US" sz="1600" spc="-1" strike="noStrike">
              <a:latin typeface="Arial"/>
            </a:endParaRPr>
          </a:p>
          <a:p>
            <a:pPr marL="457200" indent="-355320">
              <a:lnSpc>
                <a:spcPct val="200000"/>
              </a:lnSpc>
              <a:spcBef>
                <a:spcPts val="1001"/>
              </a:spcBef>
              <a:spcAft>
                <a:spcPts val="1001"/>
              </a:spcAft>
              <a:buClr>
                <a:srgbClr val="000000"/>
              </a:buClr>
              <a:buSzPct val="102000"/>
              <a:buFont typeface="Poppins Medium"/>
              <a:buChar char="•"/>
            </a:pPr>
            <a:r>
              <a:rPr b="1" lang="en-US" sz="1600" spc="-1" strike="noStrike">
                <a:solidFill>
                  <a:srgbClr val="7030a0"/>
                </a:solidFill>
                <a:latin typeface="Century Gothic"/>
                <a:ea typeface="Poppins Medium"/>
              </a:rPr>
              <a:t>Backend</a:t>
            </a:r>
            <a:r>
              <a:rPr b="1" lang="en-US" sz="1600" spc="-1" strike="noStrike">
                <a:solidFill>
                  <a:srgbClr val="000000"/>
                </a:solidFill>
                <a:latin typeface="Century Gothic"/>
                <a:ea typeface="Poppins Medium"/>
              </a:rPr>
              <a:t>: </a:t>
            </a:r>
            <a:r>
              <a:rPr b="0" lang="en-US" sz="1600" spc="-1" strike="noStrike">
                <a:solidFill>
                  <a:srgbClr val="000000"/>
                </a:solidFill>
                <a:latin typeface="Century Gothic"/>
                <a:ea typeface="Poppins Medium"/>
              </a:rPr>
              <a:t>Smoothing and mapping</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3154320" y="195120"/>
            <a:ext cx="5883120" cy="645840"/>
          </a:xfrm>
          <a:prstGeom prst="rect">
            <a:avLst/>
          </a:prstGeom>
          <a:noFill/>
          <a:ln>
            <a:noFill/>
          </a:ln>
        </p:spPr>
        <p:txBody>
          <a:bodyPr lIns="45720" rIns="45720" anchor="ctr">
            <a:normAutofit/>
          </a:bodyPr>
          <a:p>
            <a:pPr algn="ctr">
              <a:lnSpc>
                <a:spcPct val="90000"/>
              </a:lnSpc>
              <a:tabLst>
                <a:tab algn="l" pos="0"/>
              </a:tabLst>
            </a:pPr>
            <a:r>
              <a:rPr b="0" lang="en-US" sz="2500" spc="-1" strike="noStrike" u="sng">
                <a:solidFill>
                  <a:srgbClr val="404040"/>
                </a:solidFill>
                <a:uFillTx/>
                <a:latin typeface="Poppins SemiBold"/>
                <a:ea typeface="Poppins SemiBold"/>
              </a:rPr>
              <a:t>Data Pipeline</a:t>
            </a:r>
            <a:endParaRPr b="0" lang="en-US" sz="2500" spc="-1" strike="noStrike">
              <a:solidFill>
                <a:srgbClr val="000000"/>
              </a:solidFill>
              <a:latin typeface="Arial"/>
            </a:endParaRPr>
          </a:p>
        </p:txBody>
      </p:sp>
      <p:pic>
        <p:nvPicPr>
          <p:cNvPr id="195" name="Picture 5" descr=""/>
          <p:cNvPicPr/>
          <p:nvPr/>
        </p:nvPicPr>
        <p:blipFill>
          <a:blip r:embed="rId1"/>
          <a:stretch/>
        </p:blipFill>
        <p:spPr>
          <a:xfrm>
            <a:off x="840960" y="1114920"/>
            <a:ext cx="10226520" cy="48920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2882160" y="3044880"/>
            <a:ext cx="6427440" cy="767880"/>
          </a:xfrm>
          <a:prstGeom prst="rect">
            <a:avLst/>
          </a:prstGeom>
          <a:noFill/>
          <a:ln>
            <a:noFill/>
          </a:ln>
        </p:spPr>
        <p:txBody>
          <a:bodyPr lIns="45720" rIns="45720" anchor="ctr">
            <a:noAutofit/>
          </a:bodyPr>
          <a:p>
            <a:pPr algn="ctr">
              <a:lnSpc>
                <a:spcPct val="100000"/>
              </a:lnSpc>
              <a:tabLst>
                <a:tab algn="l" pos="0"/>
              </a:tabLst>
            </a:pPr>
            <a:r>
              <a:rPr b="0" lang="en-US" sz="4400" spc="-1" strike="noStrike">
                <a:solidFill>
                  <a:srgbClr val="ffffff"/>
                </a:solidFill>
                <a:latin typeface="Montserrat Medium"/>
                <a:ea typeface="Montserrat Medium"/>
              </a:rPr>
              <a:t>System Setup </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3154320" y="1141200"/>
            <a:ext cx="5883120" cy="645840"/>
          </a:xfrm>
          <a:prstGeom prst="rect">
            <a:avLst/>
          </a:prstGeom>
          <a:noFill/>
          <a:ln>
            <a:noFill/>
          </a:ln>
        </p:spPr>
        <p:txBody>
          <a:bodyPr lIns="45720" rIns="45720" anchor="ctr">
            <a:normAutofit/>
          </a:bodyPr>
          <a:p>
            <a:pPr>
              <a:lnSpc>
                <a:spcPct val="90000"/>
              </a:lnSpc>
              <a:tabLst>
                <a:tab algn="l" pos="0"/>
              </a:tabLst>
            </a:pPr>
            <a:r>
              <a:rPr b="0" lang="en-US" sz="3000" spc="-1" strike="noStrike">
                <a:solidFill>
                  <a:srgbClr val="404040"/>
                </a:solidFill>
                <a:latin typeface="Poppins SemiBold"/>
                <a:ea typeface="Poppins SemiBold"/>
              </a:rPr>
              <a:t>System Description</a:t>
            </a:r>
            <a:endParaRPr b="0" lang="en-US" sz="3000" spc="-1" strike="noStrike">
              <a:solidFill>
                <a:srgbClr val="000000"/>
              </a:solidFill>
              <a:latin typeface="Arial"/>
            </a:endParaRPr>
          </a:p>
        </p:txBody>
      </p:sp>
      <p:grpSp>
        <p:nvGrpSpPr>
          <p:cNvPr id="198" name="Group 2"/>
          <p:cNvGrpSpPr/>
          <p:nvPr/>
        </p:nvGrpSpPr>
        <p:grpSpPr>
          <a:xfrm>
            <a:off x="2516400" y="1288800"/>
            <a:ext cx="214920" cy="350640"/>
            <a:chOff x="2516400" y="1288800"/>
            <a:chExt cx="214920" cy="350640"/>
          </a:xfrm>
        </p:grpSpPr>
        <p:sp>
          <p:nvSpPr>
            <p:cNvPr id="199" name="CustomShape 3"/>
            <p:cNvSpPr/>
            <p:nvPr/>
          </p:nvSpPr>
          <p:spPr>
            <a:xfrm>
              <a:off x="2581200" y="1585800"/>
              <a:ext cx="85320" cy="18720"/>
            </a:xfrm>
            <a:custGeom>
              <a:avLst/>
              <a:gdLst/>
              <a:ahLst/>
              <a:rect l="l" t="t" r="r" b="b"/>
              <a:pathLst>
                <a:path w="4104" h="905">
                  <a:moveTo>
                    <a:pt x="1" y="1"/>
                  </a:moveTo>
                  <a:lnTo>
                    <a:pt x="1" y="905"/>
                  </a:lnTo>
                  <a:lnTo>
                    <a:pt x="4104" y="905"/>
                  </a:lnTo>
                  <a:lnTo>
                    <a:pt x="4104" y="1"/>
                  </a:lnTo>
                  <a:close/>
                </a:path>
              </a:pathLst>
            </a:custGeom>
            <a:solidFill>
              <a:srgbClr val="ffff00"/>
            </a:solidFill>
            <a:ln w="9360">
              <a:solidFill>
                <a:srgbClr val="8c8c8c"/>
              </a:solidFill>
              <a:round/>
            </a:ln>
          </p:spPr>
          <p:style>
            <a:lnRef idx="0"/>
            <a:fillRef idx="0"/>
            <a:effectRef idx="0"/>
            <a:fontRef idx="minor"/>
          </p:style>
        </p:sp>
        <p:sp>
          <p:nvSpPr>
            <p:cNvPr id="200" name="CustomShape 4"/>
            <p:cNvSpPr/>
            <p:nvPr/>
          </p:nvSpPr>
          <p:spPr>
            <a:xfrm>
              <a:off x="2581200" y="1556640"/>
              <a:ext cx="85320" cy="18720"/>
            </a:xfrm>
            <a:custGeom>
              <a:avLst/>
              <a:gdLst/>
              <a:ahLst/>
              <a:rect l="l" t="t" r="r" b="b"/>
              <a:pathLst>
                <a:path w="4104" h="905">
                  <a:moveTo>
                    <a:pt x="1" y="1"/>
                  </a:moveTo>
                  <a:lnTo>
                    <a:pt x="1" y="905"/>
                  </a:lnTo>
                  <a:lnTo>
                    <a:pt x="4104" y="905"/>
                  </a:lnTo>
                  <a:lnTo>
                    <a:pt x="4104" y="1"/>
                  </a:lnTo>
                  <a:close/>
                </a:path>
              </a:pathLst>
            </a:custGeom>
            <a:solidFill>
              <a:srgbClr val="ffff00"/>
            </a:solidFill>
            <a:ln w="9360">
              <a:solidFill>
                <a:srgbClr val="8c8c8c"/>
              </a:solidFill>
              <a:round/>
            </a:ln>
          </p:spPr>
          <p:style>
            <a:lnRef idx="0"/>
            <a:fillRef idx="0"/>
            <a:effectRef idx="0"/>
            <a:fontRef idx="minor"/>
          </p:style>
        </p:sp>
        <p:sp>
          <p:nvSpPr>
            <p:cNvPr id="201" name="CustomShape 5"/>
            <p:cNvSpPr/>
            <p:nvPr/>
          </p:nvSpPr>
          <p:spPr>
            <a:xfrm>
              <a:off x="2581200" y="1614960"/>
              <a:ext cx="85320" cy="24480"/>
            </a:xfrm>
            <a:custGeom>
              <a:avLst/>
              <a:gdLst/>
              <a:ahLst/>
              <a:rect l="l" t="t" r="r" b="b"/>
              <a:pathLst>
                <a:path w="4104" h="1197">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00"/>
            </a:solidFill>
            <a:ln w="9360">
              <a:solidFill>
                <a:srgbClr val="8c8c8c"/>
              </a:solidFill>
              <a:round/>
            </a:ln>
          </p:spPr>
          <p:style>
            <a:lnRef idx="0"/>
            <a:fillRef idx="0"/>
            <a:effectRef idx="0"/>
            <a:fontRef idx="minor"/>
          </p:style>
        </p:sp>
        <p:sp>
          <p:nvSpPr>
            <p:cNvPr id="202" name="CustomShape 6"/>
            <p:cNvSpPr/>
            <p:nvPr/>
          </p:nvSpPr>
          <p:spPr>
            <a:xfrm>
              <a:off x="2584440" y="1412280"/>
              <a:ext cx="79200" cy="133920"/>
            </a:xfrm>
            <a:custGeom>
              <a:avLst/>
              <a:gdLst/>
              <a:ahLst/>
              <a:rect l="l" t="t" r="r" b="b"/>
              <a:pathLst>
                <a:path w="3811" h="6424">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00"/>
            </a:solidFill>
            <a:ln w="9360">
              <a:solidFill>
                <a:schemeClr val="lt1"/>
              </a:solidFill>
              <a:round/>
            </a:ln>
          </p:spPr>
          <p:style>
            <a:lnRef idx="0"/>
            <a:fillRef idx="0"/>
            <a:effectRef idx="0"/>
            <a:fontRef idx="minor"/>
          </p:style>
        </p:sp>
        <p:sp>
          <p:nvSpPr>
            <p:cNvPr id="203" name="CustomShape 7"/>
            <p:cNvSpPr/>
            <p:nvPr/>
          </p:nvSpPr>
          <p:spPr>
            <a:xfrm>
              <a:off x="2516400" y="1288800"/>
              <a:ext cx="214920" cy="257400"/>
            </a:xfrm>
            <a:custGeom>
              <a:avLst/>
              <a:gdLst/>
              <a:ahLst/>
              <a:rect l="l" t="t" r="r" b="b"/>
              <a:pathLst>
                <a:path w="10308" h="12335">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00"/>
            </a:solidFill>
            <a:ln w="9360">
              <a:solidFill>
                <a:srgbClr val="8c8c8c"/>
              </a:solidFill>
              <a:round/>
            </a:ln>
          </p:spPr>
          <p:style>
            <a:lnRef idx="0"/>
            <a:fillRef idx="0"/>
            <a:effectRef idx="0"/>
            <a:fontRef idx="minor"/>
          </p:style>
        </p:sp>
      </p:grpSp>
      <p:sp>
        <p:nvSpPr>
          <p:cNvPr id="204" name="TextShape 8"/>
          <p:cNvSpPr txBox="1"/>
          <p:nvPr/>
        </p:nvSpPr>
        <p:spPr>
          <a:xfrm>
            <a:off x="2346480" y="4452840"/>
            <a:ext cx="349920" cy="4069080"/>
          </a:xfrm>
          <a:prstGeom prst="rect">
            <a:avLst/>
          </a:prstGeom>
          <a:noFill/>
          <a:ln>
            <a:noFill/>
          </a:ln>
        </p:spPr>
        <p:txBody>
          <a:bodyPr lIns="45720" rIns="45720" anchor="ctr">
            <a:noAutofit/>
          </a:bodyPr>
          <a:p>
            <a:pPr>
              <a:lnSpc>
                <a:spcPct val="100000"/>
              </a:lnSpc>
              <a:tabLst>
                <a:tab algn="l" pos="0"/>
              </a:tabLst>
            </a:pPr>
            <a:fld id="{8E58DEAF-B3CD-43F1-94F1-C2879D396EF5}" type="slidenum">
              <a:rPr b="0" lang="en-US" sz="1600" spc="-1" strike="noStrike">
                <a:solidFill>
                  <a:srgbClr val="828282"/>
                </a:solidFill>
                <a:latin typeface="Open Sans"/>
                <a:ea typeface="Open Sans"/>
              </a:rPr>
              <a:t>8</a:t>
            </a:fld>
            <a:endParaRPr b="0" lang="en-US" sz="1600" spc="-1" strike="noStrike">
              <a:latin typeface="Times New Roman"/>
            </a:endParaRPr>
          </a:p>
        </p:txBody>
      </p:sp>
      <p:pic>
        <p:nvPicPr>
          <p:cNvPr id="205" name="Picture 10" descr=""/>
          <p:cNvPicPr/>
          <p:nvPr/>
        </p:nvPicPr>
        <p:blipFill>
          <a:blip r:embed="rId1"/>
          <a:stretch/>
        </p:blipFill>
        <p:spPr>
          <a:xfrm>
            <a:off x="7227720" y="2419200"/>
            <a:ext cx="4786920" cy="3461400"/>
          </a:xfrm>
          <a:prstGeom prst="rect">
            <a:avLst/>
          </a:prstGeom>
          <a:ln>
            <a:solidFill>
              <a:schemeClr val="bg1">
                <a:lumMod val="85000"/>
              </a:schemeClr>
            </a:solidFill>
          </a:ln>
        </p:spPr>
      </p:pic>
      <p:sp>
        <p:nvSpPr>
          <p:cNvPr id="206" name="CustomShape 9"/>
          <p:cNvSpPr/>
          <p:nvPr/>
        </p:nvSpPr>
        <p:spPr>
          <a:xfrm>
            <a:off x="1899720" y="2419200"/>
            <a:ext cx="5181480" cy="3927600"/>
          </a:xfrm>
          <a:prstGeom prst="rect">
            <a:avLst/>
          </a:prstGeom>
          <a:noFill/>
          <a:ln>
            <a:noFill/>
          </a:ln>
        </p:spPr>
        <p:style>
          <a:lnRef idx="0"/>
          <a:fillRef idx="0"/>
          <a:effectRef idx="0"/>
          <a:fontRef idx="minor"/>
        </p:style>
        <p:txBody>
          <a:bodyPr lIns="45720" rIns="45720">
            <a:normAutofit/>
          </a:bodyPr>
          <a:p>
            <a:pPr marL="457200" indent="-355320">
              <a:lnSpc>
                <a:spcPct val="150000"/>
              </a:lnSpc>
              <a:buClr>
                <a:srgbClr val="000000"/>
              </a:buClr>
              <a:buSzPct val="102000"/>
              <a:buFont typeface="Poppins Medium"/>
              <a:buChar char="•"/>
            </a:pPr>
            <a:r>
              <a:rPr b="0" lang="en-US" sz="1600" spc="-1" strike="noStrike">
                <a:solidFill>
                  <a:srgbClr val="0070c0"/>
                </a:solidFill>
                <a:latin typeface="Poppins Medium"/>
                <a:ea typeface="Poppins Medium"/>
              </a:rPr>
              <a:t>Input</a:t>
            </a:r>
            <a:r>
              <a:rPr b="0" lang="en-US" sz="1600" spc="-1" strike="noStrike">
                <a:solidFill>
                  <a:srgbClr val="303030"/>
                </a:solidFill>
                <a:latin typeface="Poppins Light"/>
                <a:ea typeface="Poppins Medium"/>
              </a:rPr>
              <a:t>: TUM Dataset (RGB images only)</a:t>
            </a:r>
            <a:br/>
            <a:r>
              <a:rPr b="0" lang="en-US" sz="800" spc="-1" strike="noStrike">
                <a:solidFill>
                  <a:srgbClr val="303030"/>
                </a:solidFill>
                <a:latin typeface="Poppins Light"/>
              </a:rPr>
              <a:t> </a:t>
            </a:r>
            <a:endParaRPr b="0" lang="en-US" sz="800" spc="-1" strike="noStrike">
              <a:latin typeface="Arial"/>
            </a:endParaRPr>
          </a:p>
          <a:p>
            <a:pPr marL="457200" indent="-355320">
              <a:lnSpc>
                <a:spcPct val="150000"/>
              </a:lnSpc>
              <a:buClr>
                <a:srgbClr val="000000"/>
              </a:buClr>
              <a:buSzPct val="102000"/>
              <a:buFont typeface="Poppins Medium"/>
              <a:buChar char="•"/>
            </a:pPr>
            <a:r>
              <a:rPr b="0" lang="en-US" sz="1600" spc="-1" strike="noStrike">
                <a:solidFill>
                  <a:srgbClr val="ff3d3d"/>
                </a:solidFill>
                <a:latin typeface="Poppins Medium"/>
                <a:ea typeface="Poppins Medium"/>
              </a:rPr>
              <a:t>Controller</a:t>
            </a:r>
            <a:r>
              <a:rPr b="0" lang="en-US" sz="1600" spc="-1" strike="noStrike">
                <a:solidFill>
                  <a:srgbClr val="303030"/>
                </a:solidFill>
                <a:latin typeface="Poppins Light"/>
                <a:ea typeface="Poppins Medium"/>
              </a:rPr>
              <a:t>: Thread creation across each sub-component class</a:t>
            </a:r>
            <a:br/>
            <a:r>
              <a:rPr b="0" lang="en-US" sz="800" spc="-1" strike="noStrike">
                <a:solidFill>
                  <a:srgbClr val="303030"/>
                </a:solidFill>
                <a:latin typeface="Poppins Light"/>
              </a:rPr>
              <a:t> </a:t>
            </a:r>
            <a:endParaRPr b="0" lang="en-US" sz="800" spc="-1" strike="noStrike">
              <a:latin typeface="Arial"/>
            </a:endParaRPr>
          </a:p>
          <a:p>
            <a:pPr marL="457200" indent="-355320">
              <a:lnSpc>
                <a:spcPct val="150000"/>
              </a:lnSpc>
              <a:buClr>
                <a:srgbClr val="000000"/>
              </a:buClr>
              <a:buSzPct val="102000"/>
              <a:buFont typeface="Poppins Medium"/>
              <a:buChar char="•"/>
            </a:pPr>
            <a:r>
              <a:rPr b="0" lang="en-US" sz="1600" spc="-1" strike="noStrike">
                <a:solidFill>
                  <a:srgbClr val="303030"/>
                </a:solidFill>
                <a:latin typeface="Poppins Medium"/>
                <a:ea typeface="Poppins Medium"/>
              </a:rPr>
              <a:t>Data</a:t>
            </a:r>
            <a:r>
              <a:rPr b="0" lang="en-US" sz="1600" spc="-1" strike="noStrike">
                <a:solidFill>
                  <a:srgbClr val="303030"/>
                </a:solidFill>
                <a:latin typeface="Poppins Light"/>
                <a:ea typeface="Poppins Medium"/>
              </a:rPr>
              <a:t> </a:t>
            </a:r>
            <a:r>
              <a:rPr b="0" lang="en-US" sz="1600" spc="-1" strike="noStrike">
                <a:solidFill>
                  <a:srgbClr val="303030"/>
                </a:solidFill>
                <a:latin typeface="Poppins Medium"/>
                <a:ea typeface="Poppins Medium"/>
              </a:rPr>
              <a:t>processing</a:t>
            </a:r>
            <a:r>
              <a:rPr b="0" lang="en-US" sz="1600" spc="-1" strike="noStrike">
                <a:solidFill>
                  <a:srgbClr val="303030"/>
                </a:solidFill>
                <a:latin typeface="Poppins Light"/>
                <a:ea typeface="Poppins Medium"/>
              </a:rPr>
              <a:t>: </a:t>
            </a:r>
            <a:br/>
            <a:r>
              <a:rPr b="0" lang="en-US" sz="1600" spc="-1" strike="noStrike">
                <a:solidFill>
                  <a:srgbClr val="303030"/>
                </a:solidFill>
                <a:latin typeface="Poppins Light"/>
                <a:ea typeface="Poppins Medium"/>
              </a:rPr>
              <a:t>- </a:t>
            </a:r>
            <a:r>
              <a:rPr b="0" lang="en-US" sz="1600" spc="-1" strike="noStrike">
                <a:solidFill>
                  <a:srgbClr val="045608"/>
                </a:solidFill>
                <a:latin typeface="Poppins Light"/>
                <a:ea typeface="Poppins Medium"/>
              </a:rPr>
              <a:t>Frontend</a:t>
            </a:r>
            <a:r>
              <a:rPr b="0" lang="en-US" sz="1600" spc="-1" strike="noStrike">
                <a:solidFill>
                  <a:srgbClr val="303030"/>
                </a:solidFill>
                <a:latin typeface="Poppins Light"/>
                <a:ea typeface="Poppins Medium"/>
              </a:rPr>
              <a:t> thread processes image-frames</a:t>
            </a:r>
            <a:br/>
            <a:r>
              <a:rPr b="0" lang="en-US" sz="1600" spc="-1" strike="noStrike">
                <a:solidFill>
                  <a:srgbClr val="303030"/>
                </a:solidFill>
                <a:latin typeface="Poppins Light"/>
                <a:ea typeface="Poppins Medium"/>
              </a:rPr>
              <a:t>- </a:t>
            </a:r>
            <a:r>
              <a:rPr b="0" lang="en-US" sz="1600" spc="-1" strike="noStrike">
                <a:solidFill>
                  <a:srgbClr val="7030a0"/>
                </a:solidFill>
                <a:latin typeface="Poppins Light"/>
                <a:ea typeface="Poppins Medium"/>
              </a:rPr>
              <a:t>Backend</a:t>
            </a:r>
            <a:r>
              <a:rPr b="0" lang="en-US" sz="1600" spc="-1" strike="noStrike">
                <a:solidFill>
                  <a:srgbClr val="303030"/>
                </a:solidFill>
                <a:latin typeface="Poppins Light"/>
                <a:ea typeface="Poppins Medium"/>
              </a:rPr>
              <a:t> thread processes frontend output</a:t>
            </a:r>
            <a:br/>
            <a:r>
              <a:rPr b="0" lang="en-US" sz="800" spc="-1" strike="noStrike">
                <a:solidFill>
                  <a:srgbClr val="303030"/>
                </a:solidFill>
                <a:latin typeface="Poppins Light"/>
              </a:rPr>
              <a:t> </a:t>
            </a:r>
            <a:endParaRPr b="0" lang="en-US" sz="800" spc="-1" strike="noStrike">
              <a:latin typeface="Arial"/>
            </a:endParaRPr>
          </a:p>
          <a:p>
            <a:pPr marL="457200" indent="-355320">
              <a:lnSpc>
                <a:spcPct val="150000"/>
              </a:lnSpc>
              <a:buClr>
                <a:srgbClr val="000000"/>
              </a:buClr>
              <a:buSzPct val="102000"/>
              <a:buFont typeface="Poppins Medium"/>
              <a:buChar char="•"/>
            </a:pPr>
            <a:r>
              <a:rPr b="0" lang="en-US" sz="1600" spc="-1" strike="noStrike">
                <a:solidFill>
                  <a:srgbClr val="aa6600"/>
                </a:solidFill>
                <a:latin typeface="Poppins Medium"/>
                <a:ea typeface="Poppins Medium"/>
              </a:rPr>
              <a:t>Output</a:t>
            </a:r>
            <a:r>
              <a:rPr b="0" lang="en-US" sz="1600" spc="-1" strike="noStrike">
                <a:solidFill>
                  <a:srgbClr val="303030"/>
                </a:solidFill>
                <a:latin typeface="Poppins Light"/>
                <a:ea typeface="Poppins Medium"/>
              </a:rPr>
              <a:t>: Pangolin viewer combines image data and localization map generated.</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2346480" y="1508400"/>
            <a:ext cx="9530280" cy="781920"/>
          </a:xfrm>
          <a:prstGeom prst="rect">
            <a:avLst/>
          </a:prstGeom>
          <a:solidFill>
            <a:schemeClr val="bg1"/>
          </a:solidFill>
          <a:ln>
            <a:noFill/>
          </a:ln>
        </p:spPr>
        <p:style>
          <a:lnRef idx="0"/>
          <a:fillRef idx="0"/>
          <a:effectRef idx="0"/>
          <a:fontRef idx="minor"/>
        </p:style>
      </p:sp>
      <p:sp>
        <p:nvSpPr>
          <p:cNvPr id="208" name="CustomShape 2"/>
          <p:cNvSpPr/>
          <p:nvPr/>
        </p:nvSpPr>
        <p:spPr>
          <a:xfrm>
            <a:off x="1217520" y="6028920"/>
            <a:ext cx="6888600" cy="763200"/>
          </a:xfrm>
          <a:prstGeom prst="rect">
            <a:avLst/>
          </a:prstGeom>
          <a:solidFill>
            <a:schemeClr val="lt1"/>
          </a:solidFill>
          <a:ln w="9360">
            <a:solidFill>
              <a:schemeClr val="lt1"/>
            </a:solidFill>
            <a:round/>
          </a:ln>
        </p:spPr>
        <p:style>
          <a:lnRef idx="0"/>
          <a:fillRef idx="0"/>
          <a:effectRef idx="0"/>
          <a:fontRef idx="minor"/>
        </p:style>
      </p:sp>
      <p:sp>
        <p:nvSpPr>
          <p:cNvPr id="209" name="CustomShape 3"/>
          <p:cNvSpPr/>
          <p:nvPr/>
        </p:nvSpPr>
        <p:spPr>
          <a:xfrm>
            <a:off x="1217520" y="6047640"/>
            <a:ext cx="6888600" cy="763200"/>
          </a:xfrm>
          <a:prstGeom prst="rect">
            <a:avLst/>
          </a:prstGeom>
          <a:solidFill>
            <a:schemeClr val="lt1"/>
          </a:solidFill>
          <a:ln w="9360">
            <a:solidFill>
              <a:schemeClr val="lt1"/>
            </a:solidFill>
            <a:round/>
          </a:ln>
        </p:spPr>
        <p:style>
          <a:lnRef idx="0"/>
          <a:fillRef idx="0"/>
          <a:effectRef idx="0"/>
          <a:fontRef idx="minor"/>
        </p:style>
      </p:sp>
      <p:sp>
        <p:nvSpPr>
          <p:cNvPr id="210" name="CustomShape 4"/>
          <p:cNvSpPr/>
          <p:nvPr/>
        </p:nvSpPr>
        <p:spPr>
          <a:xfrm>
            <a:off x="2346480" y="1508400"/>
            <a:ext cx="9530280" cy="781920"/>
          </a:xfrm>
          <a:prstGeom prst="rect">
            <a:avLst/>
          </a:prstGeom>
          <a:solidFill>
            <a:schemeClr val="bg1"/>
          </a:solidFill>
          <a:ln>
            <a:noFill/>
          </a:ln>
        </p:spPr>
        <p:style>
          <a:lnRef idx="0"/>
          <a:fillRef idx="0"/>
          <a:effectRef idx="0"/>
          <a:fontRef idx="minor"/>
        </p:style>
      </p:sp>
      <p:pic>
        <p:nvPicPr>
          <p:cNvPr id="211" name="Picture 9" descr=""/>
          <p:cNvPicPr/>
          <p:nvPr/>
        </p:nvPicPr>
        <p:blipFill>
          <a:blip r:embed="rId1"/>
          <a:srcRect l="1907" t="0" r="792" b="0"/>
          <a:stretch/>
        </p:blipFill>
        <p:spPr>
          <a:xfrm>
            <a:off x="1217520" y="567360"/>
            <a:ext cx="7850880" cy="4841280"/>
          </a:xfrm>
          <a:prstGeom prst="rect">
            <a:avLst/>
          </a:prstGeom>
          <a:ln>
            <a:noFill/>
          </a:ln>
        </p:spPr>
      </p:pic>
      <p:sp>
        <p:nvSpPr>
          <p:cNvPr id="212" name="CustomShape 5"/>
          <p:cNvSpPr/>
          <p:nvPr/>
        </p:nvSpPr>
        <p:spPr>
          <a:xfrm>
            <a:off x="1447560" y="65520"/>
            <a:ext cx="8123040" cy="645840"/>
          </a:xfrm>
          <a:prstGeom prst="rect">
            <a:avLst/>
          </a:prstGeom>
          <a:noFill/>
          <a:ln>
            <a:noFill/>
          </a:ln>
        </p:spPr>
        <p:style>
          <a:lnRef idx="0"/>
          <a:fillRef idx="0"/>
          <a:effectRef idx="0"/>
          <a:fontRef idx="minor"/>
        </p:style>
        <p:txBody>
          <a:bodyPr lIns="45720" rIns="45720" anchor="ctr">
            <a:normAutofit/>
          </a:bodyPr>
          <a:p>
            <a:pPr>
              <a:lnSpc>
                <a:spcPct val="90000"/>
              </a:lnSpc>
              <a:tabLst>
                <a:tab algn="l" pos="0"/>
              </a:tabLst>
            </a:pPr>
            <a:r>
              <a:rPr b="0" lang="en-US" sz="2400" spc="-1" strike="noStrike" u="sng">
                <a:solidFill>
                  <a:srgbClr val="404040"/>
                </a:solidFill>
                <a:uFillTx/>
                <a:latin typeface="Poppins SemiBold"/>
                <a:ea typeface="Poppins SemiBold"/>
              </a:rPr>
              <a:t>ORB-SLAM Data Processing</a:t>
            </a:r>
            <a:endParaRPr b="0" lang="en-US" sz="2400" spc="-1" strike="noStrike">
              <a:latin typeface="Arial"/>
            </a:endParaRPr>
          </a:p>
        </p:txBody>
      </p:sp>
      <p:pic>
        <p:nvPicPr>
          <p:cNvPr id="213" name="Picture 13" descr=""/>
          <p:cNvPicPr/>
          <p:nvPr/>
        </p:nvPicPr>
        <p:blipFill>
          <a:blip r:embed="rId2"/>
          <a:stretch/>
        </p:blipFill>
        <p:spPr>
          <a:xfrm>
            <a:off x="7132320" y="4567320"/>
            <a:ext cx="5018760" cy="2290320"/>
          </a:xfrm>
          <a:prstGeom prst="rect">
            <a:avLst/>
          </a:prstGeom>
          <a:ln>
            <a:noFill/>
          </a:ln>
        </p:spPr>
      </p:pic>
      <p:sp>
        <p:nvSpPr>
          <p:cNvPr id="214" name="Line 6"/>
          <p:cNvSpPr/>
          <p:nvPr/>
        </p:nvSpPr>
        <p:spPr>
          <a:xfrm flipH="1" flipV="1">
            <a:off x="6573240" y="4496040"/>
            <a:ext cx="10440" cy="1823400"/>
          </a:xfrm>
          <a:prstGeom prst="line">
            <a:avLst/>
          </a:prstGeom>
          <a:ln>
            <a:solidFill>
              <a:srgbClr val="b5b5b5"/>
            </a:solidFill>
            <a:round/>
          </a:ln>
        </p:spPr>
        <p:style>
          <a:lnRef idx="1">
            <a:schemeClr val="accent3"/>
          </a:lnRef>
          <a:fillRef idx="0">
            <a:schemeClr val="accent3"/>
          </a:fillRef>
          <a:effectRef idx="0">
            <a:schemeClr val="accent3"/>
          </a:effectRef>
          <a:fontRef idx="minor"/>
        </p:style>
      </p:sp>
      <p:sp>
        <p:nvSpPr>
          <p:cNvPr id="215" name="Line 7"/>
          <p:cNvSpPr/>
          <p:nvPr/>
        </p:nvSpPr>
        <p:spPr>
          <a:xfrm>
            <a:off x="6573240" y="4496040"/>
            <a:ext cx="3383280" cy="14760"/>
          </a:xfrm>
          <a:prstGeom prst="line">
            <a:avLst/>
          </a:prstGeom>
          <a:ln>
            <a:solidFill>
              <a:srgbClr val="b5b5b5"/>
            </a:solidFill>
            <a:round/>
          </a:ln>
        </p:spPr>
        <p:style>
          <a:lnRef idx="1">
            <a:schemeClr val="accent3"/>
          </a:lnRef>
          <a:fillRef idx="0">
            <a:schemeClr val="accent3"/>
          </a:fillRef>
          <a:effectRef idx="0">
            <a:schemeClr val="accent3"/>
          </a:effectRef>
          <a:fontRef idx="minor"/>
        </p:style>
      </p:sp>
      <p:sp>
        <p:nvSpPr>
          <p:cNvPr id="216" name="Line 8"/>
          <p:cNvSpPr/>
          <p:nvPr/>
        </p:nvSpPr>
        <p:spPr>
          <a:xfrm flipV="1">
            <a:off x="9956520" y="2672640"/>
            <a:ext cx="0" cy="1838160"/>
          </a:xfrm>
          <a:prstGeom prst="line">
            <a:avLst/>
          </a:prstGeom>
          <a:ln>
            <a:solidFill>
              <a:srgbClr val="b5b5b5"/>
            </a:solidFill>
            <a:round/>
          </a:ln>
        </p:spPr>
        <p:style>
          <a:lnRef idx="1">
            <a:schemeClr val="accent3"/>
          </a:lnRef>
          <a:fillRef idx="0">
            <a:schemeClr val="accent3"/>
          </a:fillRef>
          <a:effectRef idx="0">
            <a:schemeClr val="accent3"/>
          </a:effectRef>
          <a:fontRef idx="minor"/>
        </p:style>
      </p:sp>
      <p:sp>
        <p:nvSpPr>
          <p:cNvPr id="217" name="TextShape 9"/>
          <p:cNvSpPr txBox="1"/>
          <p:nvPr/>
        </p:nvSpPr>
        <p:spPr>
          <a:xfrm>
            <a:off x="2346480" y="4453200"/>
            <a:ext cx="349920" cy="4069080"/>
          </a:xfrm>
          <a:prstGeom prst="rect">
            <a:avLst/>
          </a:prstGeom>
          <a:noFill/>
          <a:ln>
            <a:noFill/>
          </a:ln>
        </p:spPr>
        <p:txBody>
          <a:bodyPr lIns="45720" rIns="45720" anchor="ctr">
            <a:noAutofit/>
          </a:bodyPr>
          <a:p>
            <a:pPr>
              <a:lnSpc>
                <a:spcPct val="100000"/>
              </a:lnSpc>
              <a:tabLst>
                <a:tab algn="l" pos="0"/>
              </a:tabLst>
            </a:pPr>
            <a:fld id="{87181DCC-046C-4E94-94B9-F3B3A3F29C18}" type="slidenum">
              <a:rPr b="0" lang="en-US" sz="1600" spc="-1" strike="noStrike">
                <a:solidFill>
                  <a:srgbClr val="828282"/>
                </a:solidFill>
                <a:latin typeface="Open Sans"/>
                <a:ea typeface="Open Sans"/>
              </a:rPr>
              <a:t>9</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898989"/>
      </a:dk2>
      <a:lt2>
        <a:srgbClr val="bababa"/>
      </a:lt2>
      <a:accent1>
        <a:srgbClr val="bb0000"/>
      </a:accent1>
      <a:accent2>
        <a:srgbClr val="404040"/>
      </a:accent2>
      <a:accent3>
        <a:srgbClr val="bababa"/>
      </a:accent3>
      <a:accent4>
        <a:srgbClr val="00337f"/>
      </a:accent4>
      <a:accent5>
        <a:srgbClr val="aa6600"/>
      </a:accent5>
      <a:accent6>
        <a:srgbClr val="006677"/>
      </a:accent6>
      <a:hlink>
        <a:srgbClr val="00337f"/>
      </a:hlink>
      <a:folHlink>
        <a:srgbClr val="aa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898989"/>
      </a:dk2>
      <a:lt2>
        <a:srgbClr val="bababa"/>
      </a:lt2>
      <a:accent1>
        <a:srgbClr val="bb0000"/>
      </a:accent1>
      <a:accent2>
        <a:srgbClr val="404040"/>
      </a:accent2>
      <a:accent3>
        <a:srgbClr val="bababa"/>
      </a:accent3>
      <a:accent4>
        <a:srgbClr val="00337f"/>
      </a:accent4>
      <a:accent5>
        <a:srgbClr val="aa6600"/>
      </a:accent5>
      <a:accent6>
        <a:srgbClr val="006677"/>
      </a:accent6>
      <a:hlink>
        <a:srgbClr val="00337f"/>
      </a:hlink>
      <a:folHlink>
        <a:srgbClr val="aa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898989"/>
      </a:dk2>
      <a:lt2>
        <a:srgbClr val="bababa"/>
      </a:lt2>
      <a:accent1>
        <a:srgbClr val="bb0000"/>
      </a:accent1>
      <a:accent2>
        <a:srgbClr val="404040"/>
      </a:accent2>
      <a:accent3>
        <a:srgbClr val="bababa"/>
      </a:accent3>
      <a:accent4>
        <a:srgbClr val="00337f"/>
      </a:accent4>
      <a:accent5>
        <a:srgbClr val="aa6600"/>
      </a:accent5>
      <a:accent6>
        <a:srgbClr val="006677"/>
      </a:accent6>
      <a:hlink>
        <a:srgbClr val="00337f"/>
      </a:hlink>
      <a:folHlink>
        <a:srgbClr val="aa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898989"/>
      </a:dk2>
      <a:lt2>
        <a:srgbClr val="bababa"/>
      </a:lt2>
      <a:accent1>
        <a:srgbClr val="bb0000"/>
      </a:accent1>
      <a:accent2>
        <a:srgbClr val="404040"/>
      </a:accent2>
      <a:accent3>
        <a:srgbClr val="bababa"/>
      </a:accent3>
      <a:accent4>
        <a:srgbClr val="00337f"/>
      </a:accent4>
      <a:accent5>
        <a:srgbClr val="aa6600"/>
      </a:accent5>
      <a:accent6>
        <a:srgbClr val="006677"/>
      </a:accent6>
      <a:hlink>
        <a:srgbClr val="00337f"/>
      </a:hlink>
      <a:folHlink>
        <a:srgbClr val="aa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898989"/>
      </a:dk2>
      <a:lt2>
        <a:srgbClr val="bababa"/>
      </a:lt2>
      <a:accent1>
        <a:srgbClr val="bb0000"/>
      </a:accent1>
      <a:accent2>
        <a:srgbClr val="404040"/>
      </a:accent2>
      <a:accent3>
        <a:srgbClr val="bababa"/>
      </a:accent3>
      <a:accent4>
        <a:srgbClr val="00337f"/>
      </a:accent4>
      <a:accent5>
        <a:srgbClr val="aa6600"/>
      </a:accent5>
      <a:accent6>
        <a:srgbClr val="006677"/>
      </a:accent6>
      <a:hlink>
        <a:srgbClr val="00337f"/>
      </a:hlink>
      <a:folHlink>
        <a:srgbClr val="aa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345</TotalTime>
  <Application>LibreOffice/6.4.7.2$Linux_X86_64 LibreOffice_project/40$Build-2</Application>
  <Words>904</Words>
  <Paragraphs>93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2022-04-27T11:46:58Z</dcterms:modified>
  <cp:revision>59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