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8" r:id="rId5"/>
    <p:sldId id="269" r:id="rId6"/>
    <p:sldId id="270" r:id="rId7"/>
    <p:sldId id="271" r:id="rId8"/>
    <p:sldId id="272" r:id="rId9"/>
    <p:sldId id="273" r:id="rId10"/>
    <p:sldId id="274"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D2C12D-1AE1-4999-A6B9-DBCE56BA3F6E}"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AFBA2-C56F-4081-99D9-7DF030B8B71F}" type="slidenum">
              <a:rPr lang="en-IN" smtClean="0"/>
              <a:t>‹#›</a:t>
            </a:fld>
            <a:endParaRPr lang="en-IN"/>
          </a:p>
        </p:txBody>
      </p:sp>
    </p:spTree>
    <p:extLst>
      <p:ext uri="{BB962C8B-B14F-4D97-AF65-F5344CB8AC3E}">
        <p14:creationId xmlns:p14="http://schemas.microsoft.com/office/powerpoint/2010/main" val="3867918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D2C12D-1AE1-4999-A6B9-DBCE56BA3F6E}" type="datetimeFigureOut">
              <a:rPr lang="en-IN" smtClean="0"/>
              <a:t>04-06-2021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AFBA2-C56F-4081-99D9-7DF030B8B71F}" type="slidenum">
              <a:rPr lang="en-IN" smtClean="0"/>
              <a:t>‹#›</a:t>
            </a:fld>
            <a:endParaRPr lang="en-IN"/>
          </a:p>
        </p:txBody>
      </p:sp>
    </p:spTree>
    <p:extLst>
      <p:ext uri="{BB962C8B-B14F-4D97-AF65-F5344CB8AC3E}">
        <p14:creationId xmlns:p14="http://schemas.microsoft.com/office/powerpoint/2010/main" val="242499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D2C12D-1AE1-4999-A6B9-DBCE56BA3F6E}"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AFBA2-C56F-4081-99D9-7DF030B8B71F}" type="slidenum">
              <a:rPr lang="en-IN" smtClean="0"/>
              <a:t>‹#›</a:t>
            </a:fld>
            <a:endParaRPr lang="en-IN"/>
          </a:p>
        </p:txBody>
      </p:sp>
    </p:spTree>
    <p:extLst>
      <p:ext uri="{BB962C8B-B14F-4D97-AF65-F5344CB8AC3E}">
        <p14:creationId xmlns:p14="http://schemas.microsoft.com/office/powerpoint/2010/main" val="305049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D2C12D-1AE1-4999-A6B9-DBCE56BA3F6E}"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AFBA2-C56F-4081-99D9-7DF030B8B71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79312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2C12D-1AE1-4999-A6B9-DBCE56BA3F6E}"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AFBA2-C56F-4081-99D9-7DF030B8B71F}" type="slidenum">
              <a:rPr lang="en-IN" smtClean="0"/>
              <a:t>‹#›</a:t>
            </a:fld>
            <a:endParaRPr lang="en-IN"/>
          </a:p>
        </p:txBody>
      </p:sp>
    </p:spTree>
    <p:extLst>
      <p:ext uri="{BB962C8B-B14F-4D97-AF65-F5344CB8AC3E}">
        <p14:creationId xmlns:p14="http://schemas.microsoft.com/office/powerpoint/2010/main" val="596053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D2C12D-1AE1-4999-A6B9-DBCE56BA3F6E}" type="datetimeFigureOut">
              <a:rPr lang="en-IN" smtClean="0"/>
              <a:t>04-06-2021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AFBA2-C56F-4081-99D9-7DF030B8B71F}" type="slidenum">
              <a:rPr lang="en-IN" smtClean="0"/>
              <a:t>‹#›</a:t>
            </a:fld>
            <a:endParaRPr lang="en-IN"/>
          </a:p>
        </p:txBody>
      </p:sp>
    </p:spTree>
    <p:extLst>
      <p:ext uri="{BB962C8B-B14F-4D97-AF65-F5344CB8AC3E}">
        <p14:creationId xmlns:p14="http://schemas.microsoft.com/office/powerpoint/2010/main" val="38178707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D2C12D-1AE1-4999-A6B9-DBCE56BA3F6E}" type="datetimeFigureOut">
              <a:rPr lang="en-IN" smtClean="0"/>
              <a:t>04-06-2021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AFBA2-C56F-4081-99D9-7DF030B8B71F}" type="slidenum">
              <a:rPr lang="en-IN" smtClean="0"/>
              <a:t>‹#›</a:t>
            </a:fld>
            <a:endParaRPr lang="en-IN"/>
          </a:p>
        </p:txBody>
      </p:sp>
    </p:spTree>
    <p:extLst>
      <p:ext uri="{BB962C8B-B14F-4D97-AF65-F5344CB8AC3E}">
        <p14:creationId xmlns:p14="http://schemas.microsoft.com/office/powerpoint/2010/main" val="2930604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2C12D-1AE1-4999-A6B9-DBCE56BA3F6E}"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AFBA2-C56F-4081-99D9-7DF030B8B71F}" type="slidenum">
              <a:rPr lang="en-IN" smtClean="0"/>
              <a:t>‹#›</a:t>
            </a:fld>
            <a:endParaRPr lang="en-IN"/>
          </a:p>
        </p:txBody>
      </p:sp>
    </p:spTree>
    <p:extLst>
      <p:ext uri="{BB962C8B-B14F-4D97-AF65-F5344CB8AC3E}">
        <p14:creationId xmlns:p14="http://schemas.microsoft.com/office/powerpoint/2010/main" val="1726137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D2C12D-1AE1-4999-A6B9-DBCE56BA3F6E}"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AFBA2-C56F-4081-99D9-7DF030B8B71F}" type="slidenum">
              <a:rPr lang="en-IN" smtClean="0"/>
              <a:t>‹#›</a:t>
            </a:fld>
            <a:endParaRPr lang="en-IN"/>
          </a:p>
        </p:txBody>
      </p:sp>
    </p:spTree>
    <p:extLst>
      <p:ext uri="{BB962C8B-B14F-4D97-AF65-F5344CB8AC3E}">
        <p14:creationId xmlns:p14="http://schemas.microsoft.com/office/powerpoint/2010/main" val="176533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6D2C12D-1AE1-4999-A6B9-DBCE56BA3F6E}"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AFBA2-C56F-4081-99D9-7DF030B8B71F}" type="slidenum">
              <a:rPr lang="en-IN" smtClean="0"/>
              <a:t>‹#›</a:t>
            </a:fld>
            <a:endParaRPr lang="en-IN"/>
          </a:p>
        </p:txBody>
      </p:sp>
    </p:spTree>
    <p:extLst>
      <p:ext uri="{BB962C8B-B14F-4D97-AF65-F5344CB8AC3E}">
        <p14:creationId xmlns:p14="http://schemas.microsoft.com/office/powerpoint/2010/main" val="1411093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2C12D-1AE1-4999-A6B9-DBCE56BA3F6E}"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AFBA2-C56F-4081-99D9-7DF030B8B71F}" type="slidenum">
              <a:rPr lang="en-IN" smtClean="0"/>
              <a:t>‹#›</a:t>
            </a:fld>
            <a:endParaRPr lang="en-IN"/>
          </a:p>
        </p:txBody>
      </p:sp>
    </p:spTree>
    <p:extLst>
      <p:ext uri="{BB962C8B-B14F-4D97-AF65-F5344CB8AC3E}">
        <p14:creationId xmlns:p14="http://schemas.microsoft.com/office/powerpoint/2010/main" val="303826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D2C12D-1AE1-4999-A6B9-DBCE56BA3F6E}" type="datetimeFigureOut">
              <a:rPr lang="en-IN" smtClean="0"/>
              <a:t>04-06-2021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AFBA2-C56F-4081-99D9-7DF030B8B71F}" type="slidenum">
              <a:rPr lang="en-IN" smtClean="0"/>
              <a:t>‹#›</a:t>
            </a:fld>
            <a:endParaRPr lang="en-IN"/>
          </a:p>
        </p:txBody>
      </p:sp>
    </p:spTree>
    <p:extLst>
      <p:ext uri="{BB962C8B-B14F-4D97-AF65-F5344CB8AC3E}">
        <p14:creationId xmlns:p14="http://schemas.microsoft.com/office/powerpoint/2010/main" val="3659956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D2C12D-1AE1-4999-A6B9-DBCE56BA3F6E}" type="datetimeFigureOut">
              <a:rPr lang="en-IN" smtClean="0"/>
              <a:t>04-06-2021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BAFBA2-C56F-4081-99D9-7DF030B8B71F}" type="slidenum">
              <a:rPr lang="en-IN" smtClean="0"/>
              <a:t>‹#›</a:t>
            </a:fld>
            <a:endParaRPr lang="en-IN"/>
          </a:p>
        </p:txBody>
      </p:sp>
    </p:spTree>
    <p:extLst>
      <p:ext uri="{BB962C8B-B14F-4D97-AF65-F5344CB8AC3E}">
        <p14:creationId xmlns:p14="http://schemas.microsoft.com/office/powerpoint/2010/main" val="3063052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6D2C12D-1AE1-4999-A6B9-DBCE56BA3F6E}" type="datetimeFigureOut">
              <a:rPr lang="en-IN" smtClean="0"/>
              <a:t>04-06-2021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DBAFBA2-C56F-4081-99D9-7DF030B8B71F}" type="slidenum">
              <a:rPr lang="en-IN" smtClean="0"/>
              <a:t>‹#›</a:t>
            </a:fld>
            <a:endParaRPr lang="en-IN"/>
          </a:p>
        </p:txBody>
      </p:sp>
    </p:spTree>
    <p:extLst>
      <p:ext uri="{BB962C8B-B14F-4D97-AF65-F5344CB8AC3E}">
        <p14:creationId xmlns:p14="http://schemas.microsoft.com/office/powerpoint/2010/main" val="1493260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D2C12D-1AE1-4999-A6B9-DBCE56BA3F6E}" type="datetimeFigureOut">
              <a:rPr lang="en-IN" smtClean="0"/>
              <a:t>04-06-2021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DBAFBA2-C56F-4081-99D9-7DF030B8B71F}" type="slidenum">
              <a:rPr lang="en-IN" smtClean="0"/>
              <a:t>‹#›</a:t>
            </a:fld>
            <a:endParaRPr lang="en-IN"/>
          </a:p>
        </p:txBody>
      </p:sp>
    </p:spTree>
    <p:extLst>
      <p:ext uri="{BB962C8B-B14F-4D97-AF65-F5344CB8AC3E}">
        <p14:creationId xmlns:p14="http://schemas.microsoft.com/office/powerpoint/2010/main" val="389365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6D2C12D-1AE1-4999-A6B9-DBCE56BA3F6E}" type="datetimeFigureOut">
              <a:rPr lang="en-IN" smtClean="0"/>
              <a:t>04-06-2021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DBAFBA2-C56F-4081-99D9-7DF030B8B71F}" type="slidenum">
              <a:rPr lang="en-IN" smtClean="0"/>
              <a:t>‹#›</a:t>
            </a:fld>
            <a:endParaRPr lang="en-IN"/>
          </a:p>
        </p:txBody>
      </p:sp>
    </p:spTree>
    <p:extLst>
      <p:ext uri="{BB962C8B-B14F-4D97-AF65-F5344CB8AC3E}">
        <p14:creationId xmlns:p14="http://schemas.microsoft.com/office/powerpoint/2010/main" val="189122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D2C12D-1AE1-4999-A6B9-DBCE56BA3F6E}" type="datetimeFigureOut">
              <a:rPr lang="en-IN" smtClean="0"/>
              <a:t>04-06-2021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AFBA2-C56F-4081-99D9-7DF030B8B71F}" type="slidenum">
              <a:rPr lang="en-IN" smtClean="0"/>
              <a:t>‹#›</a:t>
            </a:fld>
            <a:endParaRPr lang="en-IN"/>
          </a:p>
        </p:txBody>
      </p:sp>
    </p:spTree>
    <p:extLst>
      <p:ext uri="{BB962C8B-B14F-4D97-AF65-F5344CB8AC3E}">
        <p14:creationId xmlns:p14="http://schemas.microsoft.com/office/powerpoint/2010/main" val="2352889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D2C12D-1AE1-4999-A6B9-DBCE56BA3F6E}" type="datetimeFigureOut">
              <a:rPr lang="en-IN" smtClean="0"/>
              <a:t>04-06-2021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DBAFBA2-C56F-4081-99D9-7DF030B8B71F}" type="slidenum">
              <a:rPr lang="en-IN" smtClean="0"/>
              <a:t>‹#›</a:t>
            </a:fld>
            <a:endParaRPr lang="en-IN"/>
          </a:p>
        </p:txBody>
      </p:sp>
    </p:spTree>
    <p:extLst>
      <p:ext uri="{BB962C8B-B14F-4D97-AF65-F5344CB8AC3E}">
        <p14:creationId xmlns:p14="http://schemas.microsoft.com/office/powerpoint/2010/main" val="137569217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onos.com/digitalguide/websites/website-creation/learn-php-our-all-encompassing-php-tutorial-for-beginn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CC115-2CC7-4961-81E4-94E4357E7008}"/>
              </a:ext>
            </a:extLst>
          </p:cNvPr>
          <p:cNvSpPr>
            <a:spLocks noGrp="1"/>
          </p:cNvSpPr>
          <p:nvPr>
            <p:ph type="ctrTitle"/>
          </p:nvPr>
        </p:nvSpPr>
        <p:spPr>
          <a:xfrm>
            <a:off x="1923068" y="1442301"/>
            <a:ext cx="8125905" cy="2498104"/>
          </a:xfrm>
        </p:spPr>
        <p:txBody>
          <a:bodyPr/>
          <a:lstStyle/>
          <a:p>
            <a:pPr algn="ctr"/>
            <a:r>
              <a:rPr lang="en-IN" sz="6000" dirty="0"/>
              <a:t>Version Control like GitHub</a:t>
            </a:r>
          </a:p>
        </p:txBody>
      </p:sp>
      <p:sp>
        <p:nvSpPr>
          <p:cNvPr id="3" name="Subtitle 2">
            <a:extLst>
              <a:ext uri="{FF2B5EF4-FFF2-40B4-BE49-F238E27FC236}">
                <a16:creationId xmlns:a16="http://schemas.microsoft.com/office/drawing/2014/main" id="{214D0C26-6A8A-4AB8-A543-F1DC3615A40D}"/>
              </a:ext>
            </a:extLst>
          </p:cNvPr>
          <p:cNvSpPr>
            <a:spLocks noGrp="1"/>
          </p:cNvSpPr>
          <p:nvPr>
            <p:ph type="subTitle" idx="1"/>
          </p:nvPr>
        </p:nvSpPr>
        <p:spPr>
          <a:xfrm>
            <a:off x="1154955" y="4777380"/>
            <a:ext cx="8825658" cy="861419"/>
          </a:xfrm>
        </p:spPr>
        <p:txBody>
          <a:bodyPr>
            <a:noAutofit/>
          </a:bodyPr>
          <a:lstStyle/>
          <a:p>
            <a:r>
              <a:rPr lang="en-IN" sz="1400" dirty="0"/>
              <a:t>FINAL PROJECT REVIEW								ADITYA ROHILLA(18BCE0929)</a:t>
            </a:r>
          </a:p>
          <a:p>
            <a:r>
              <a:rPr lang="en-IN" sz="1400" dirty="0"/>
              <a:t>SOFTWARE ENGINEERING (CSE3001)				    D VENKATA RAJESWARA ADITYA(18BCE0949)</a:t>
            </a:r>
          </a:p>
          <a:p>
            <a:r>
              <a:rPr lang="en-IN" sz="1400" dirty="0"/>
              <a:t>WINTER SEM 2020-21</a:t>
            </a:r>
          </a:p>
        </p:txBody>
      </p:sp>
    </p:spTree>
    <p:extLst>
      <p:ext uri="{BB962C8B-B14F-4D97-AF65-F5344CB8AC3E}">
        <p14:creationId xmlns:p14="http://schemas.microsoft.com/office/powerpoint/2010/main" val="3591632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7D04-F282-41C5-B645-5AFCAD9ED27B}"/>
              </a:ext>
            </a:extLst>
          </p:cNvPr>
          <p:cNvSpPr>
            <a:spLocks noGrp="1"/>
          </p:cNvSpPr>
          <p:nvPr>
            <p:ph type="title"/>
          </p:nvPr>
        </p:nvSpPr>
        <p:spPr/>
        <p:txBody>
          <a:bodyPr/>
          <a:lstStyle/>
          <a:p>
            <a:pPr algn="ctr"/>
            <a:r>
              <a:rPr lang="en-IN" dirty="0">
                <a:solidFill>
                  <a:schemeClr val="bg2">
                    <a:lumMod val="60000"/>
                    <a:lumOff val="40000"/>
                  </a:schemeClr>
                </a:solidFill>
              </a:rPr>
              <a:t>RESULTS AND FUTURE WORKS</a:t>
            </a:r>
          </a:p>
        </p:txBody>
      </p:sp>
      <p:sp>
        <p:nvSpPr>
          <p:cNvPr id="3" name="Content Placeholder 2">
            <a:extLst>
              <a:ext uri="{FF2B5EF4-FFF2-40B4-BE49-F238E27FC236}">
                <a16:creationId xmlns:a16="http://schemas.microsoft.com/office/drawing/2014/main" id="{E068685B-DD8C-4604-9181-BC97FA5C230E}"/>
              </a:ext>
            </a:extLst>
          </p:cNvPr>
          <p:cNvSpPr>
            <a:spLocks noGrp="1"/>
          </p:cNvSpPr>
          <p:nvPr>
            <p:ph idx="1"/>
          </p:nvPr>
        </p:nvSpPr>
        <p:spPr/>
        <p:txBody>
          <a:bodyPr/>
          <a:lstStyle/>
          <a:p>
            <a:r>
              <a:rPr lang="en-US" sz="1800" b="0" i="0" u="none" strike="noStrike" dirty="0">
                <a:effectLst/>
                <a:latin typeface="Times New Roman" panose="02020603050405020304" pitchFamily="18" charset="0"/>
              </a:rPr>
              <a:t>We were able to create a File management platform for developers with all the Functionalities. We also hosted and tested the Beta version in localhost for testing all the functionalities.</a:t>
            </a:r>
          </a:p>
          <a:p>
            <a:r>
              <a:rPr lang="en-US" sz="1800" b="0" i="0" u="none" strike="noStrike" dirty="0">
                <a:effectLst/>
                <a:latin typeface="Times New Roman" panose="02020603050405020304" pitchFamily="18" charset="0"/>
              </a:rPr>
              <a:t>We will work more on the Front-end part for making the </a:t>
            </a:r>
            <a:r>
              <a:rPr lang="en-US" sz="1800" b="0" i="0" u="none" strike="noStrike" dirty="0" err="1">
                <a:effectLst/>
                <a:latin typeface="Times New Roman" panose="02020603050405020304" pitchFamily="18" charset="0"/>
              </a:rPr>
              <a:t>Prohub</a:t>
            </a:r>
            <a:r>
              <a:rPr lang="en-US" sz="1800" b="0" i="0" u="none" strike="noStrike" dirty="0">
                <a:effectLst/>
                <a:latin typeface="Times New Roman" panose="02020603050405020304" pitchFamily="18" charset="0"/>
              </a:rPr>
              <a:t> Application as a finished web application and host it for the public domain by purchasing the web hosting domain on </a:t>
            </a:r>
            <a:r>
              <a:rPr lang="en-US" sz="1800" b="0" i="0" u="none" strike="noStrike" dirty="0" err="1">
                <a:effectLst/>
                <a:latin typeface="Times New Roman" panose="02020603050405020304" pitchFamily="18" charset="0"/>
              </a:rPr>
              <a:t>Godaddy</a:t>
            </a:r>
            <a:r>
              <a:rPr lang="en-US" sz="1800" b="0" i="0" u="none" strike="noStrike" dirty="0">
                <a:effectLst/>
                <a:latin typeface="Times New Roman" panose="02020603050405020304" pitchFamily="18" charset="0"/>
              </a:rPr>
              <a:t>. Also, we will be working on adding the version control functionalities and testing them before launching the final website.</a:t>
            </a:r>
            <a:endParaRPr lang="en-IN" dirty="0"/>
          </a:p>
        </p:txBody>
      </p:sp>
    </p:spTree>
    <p:extLst>
      <p:ext uri="{BB962C8B-B14F-4D97-AF65-F5344CB8AC3E}">
        <p14:creationId xmlns:p14="http://schemas.microsoft.com/office/powerpoint/2010/main" val="312094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A1972-6A02-4728-8AA3-E29079910294}"/>
              </a:ext>
            </a:extLst>
          </p:cNvPr>
          <p:cNvSpPr>
            <a:spLocks noGrp="1"/>
          </p:cNvSpPr>
          <p:nvPr>
            <p:ph type="title"/>
          </p:nvPr>
        </p:nvSpPr>
        <p:spPr>
          <a:xfrm>
            <a:off x="646111" y="452717"/>
            <a:ext cx="10477518" cy="3855331"/>
          </a:xfrm>
        </p:spPr>
        <p:txBody>
          <a:bodyPr/>
          <a:lstStyle/>
          <a:p>
            <a:pPr algn="ctr"/>
            <a:br>
              <a:rPr lang="en-IN" dirty="0">
                <a:solidFill>
                  <a:schemeClr val="bg2">
                    <a:lumMod val="40000"/>
                    <a:lumOff val="60000"/>
                  </a:schemeClr>
                </a:solidFill>
              </a:rPr>
            </a:br>
            <a:br>
              <a:rPr lang="en-IN" dirty="0">
                <a:solidFill>
                  <a:schemeClr val="bg2">
                    <a:lumMod val="40000"/>
                    <a:lumOff val="60000"/>
                  </a:schemeClr>
                </a:solidFill>
              </a:rPr>
            </a:br>
            <a:br>
              <a:rPr lang="en-IN" dirty="0">
                <a:solidFill>
                  <a:schemeClr val="bg2">
                    <a:lumMod val="40000"/>
                    <a:lumOff val="60000"/>
                  </a:schemeClr>
                </a:solidFill>
              </a:rPr>
            </a:br>
            <a:r>
              <a:rPr lang="en-IN" sz="6600" dirty="0">
                <a:solidFill>
                  <a:schemeClr val="bg2">
                    <a:lumMod val="40000"/>
                    <a:lumOff val="60000"/>
                  </a:schemeClr>
                </a:solidFill>
              </a:rPr>
              <a:t>THANK YOU!</a:t>
            </a:r>
          </a:p>
        </p:txBody>
      </p:sp>
    </p:spTree>
    <p:extLst>
      <p:ext uri="{BB962C8B-B14F-4D97-AF65-F5344CB8AC3E}">
        <p14:creationId xmlns:p14="http://schemas.microsoft.com/office/powerpoint/2010/main" val="50736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ED3D-4ED1-4D30-BB49-FA1C056E772C}"/>
              </a:ext>
            </a:extLst>
          </p:cNvPr>
          <p:cNvSpPr>
            <a:spLocks noGrp="1"/>
          </p:cNvSpPr>
          <p:nvPr>
            <p:ph type="title"/>
          </p:nvPr>
        </p:nvSpPr>
        <p:spPr/>
        <p:txBody>
          <a:bodyPr/>
          <a:lstStyle/>
          <a:p>
            <a:r>
              <a:rPr lang="en-IN" dirty="0">
                <a:solidFill>
                  <a:schemeClr val="bg2">
                    <a:lumMod val="40000"/>
                    <a:lumOff val="60000"/>
                  </a:schemeClr>
                </a:solidFill>
              </a:rPr>
              <a:t>ABSTRACT</a:t>
            </a:r>
          </a:p>
        </p:txBody>
      </p:sp>
      <p:sp>
        <p:nvSpPr>
          <p:cNvPr id="3" name="Content Placeholder 2">
            <a:extLst>
              <a:ext uri="{FF2B5EF4-FFF2-40B4-BE49-F238E27FC236}">
                <a16:creationId xmlns:a16="http://schemas.microsoft.com/office/drawing/2014/main" id="{414CE218-FAFD-4392-A524-EC1B77A69FEA}"/>
              </a:ext>
            </a:extLst>
          </p:cNvPr>
          <p:cNvSpPr>
            <a:spLocks noGrp="1"/>
          </p:cNvSpPr>
          <p:nvPr>
            <p:ph idx="1"/>
          </p:nvPr>
        </p:nvSpPr>
        <p:spPr/>
        <p:txBody>
          <a:bodyPr>
            <a:normAutofit/>
          </a:bodyPr>
          <a:lstStyle/>
          <a:p>
            <a:r>
              <a:rPr lang="en-US" b="0" i="0" dirty="0">
                <a:solidFill>
                  <a:schemeClr val="tx1">
                    <a:lumMod val="95000"/>
                  </a:schemeClr>
                </a:solidFill>
                <a:effectLst/>
                <a:latin typeface="urw-din"/>
              </a:rPr>
              <a:t>As we know that a software product is developed in collaboration by a group of developers they might be located at different locations and each one of them contributes in some specific kind of functionality/features. So in order to contribute to the product, they made modifications in the source code(either by adding or removing). </a:t>
            </a:r>
          </a:p>
          <a:p>
            <a:r>
              <a:rPr lang="en-US" b="0" i="0" dirty="0">
                <a:effectLst/>
                <a:latin typeface="urw-din"/>
              </a:rPr>
              <a:t>A version control system is a kind of software that helps the developer team to efficiently communicate and manage(track) all the changes that have been made to the source code along with the information like who made and what change has been made.</a:t>
            </a:r>
          </a:p>
        </p:txBody>
      </p:sp>
    </p:spTree>
    <p:extLst>
      <p:ext uri="{BB962C8B-B14F-4D97-AF65-F5344CB8AC3E}">
        <p14:creationId xmlns:p14="http://schemas.microsoft.com/office/powerpoint/2010/main" val="2773401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7FDDD-4D55-4B76-88EB-6083CCDB4B7B}"/>
              </a:ext>
            </a:extLst>
          </p:cNvPr>
          <p:cNvSpPr>
            <a:spLocks noGrp="1"/>
          </p:cNvSpPr>
          <p:nvPr>
            <p:ph type="title"/>
          </p:nvPr>
        </p:nvSpPr>
        <p:spPr/>
        <p:txBody>
          <a:bodyPr/>
          <a:lstStyle/>
          <a:p>
            <a:r>
              <a:rPr lang="en-IN" dirty="0">
                <a:solidFill>
                  <a:schemeClr val="bg2">
                    <a:lumMod val="40000"/>
                    <a:lumOff val="60000"/>
                  </a:schemeClr>
                </a:solidFill>
              </a:rPr>
              <a:t>PURPOSE OF PROHUB</a:t>
            </a:r>
          </a:p>
        </p:txBody>
      </p:sp>
      <p:sp>
        <p:nvSpPr>
          <p:cNvPr id="3" name="Content Placeholder 2">
            <a:extLst>
              <a:ext uri="{FF2B5EF4-FFF2-40B4-BE49-F238E27FC236}">
                <a16:creationId xmlns:a16="http://schemas.microsoft.com/office/drawing/2014/main" id="{DB04D4BC-93CC-4498-9983-B49B82A6B2BA}"/>
              </a:ext>
            </a:extLst>
          </p:cNvPr>
          <p:cNvSpPr>
            <a:spLocks noGrp="1"/>
          </p:cNvSpPr>
          <p:nvPr>
            <p:ph idx="1"/>
          </p:nvPr>
        </p:nvSpPr>
        <p:spPr/>
        <p:txBody>
          <a:bodyPr/>
          <a:lstStyle/>
          <a:p>
            <a:r>
              <a:rPr lang="en-US" b="0" i="0" dirty="0">
                <a:effectLst/>
                <a:latin typeface="urw-din"/>
              </a:rPr>
              <a:t>Multiple people can work simultaneously on a single project. Everyone works on and edits their own copy of the files and it is up to them when they wish to share the changes made by them with the rest of the team.</a:t>
            </a:r>
          </a:p>
          <a:p>
            <a:r>
              <a:rPr lang="en-US" b="0" i="0" dirty="0">
                <a:effectLst/>
                <a:latin typeface="urw-din"/>
              </a:rPr>
              <a:t>It also enables one person to use multiple computers to work on a project, so it is valuable even if you are working by yourself.</a:t>
            </a:r>
          </a:p>
          <a:p>
            <a:r>
              <a:rPr lang="en-US" b="0" i="0" dirty="0">
                <a:effectLst/>
                <a:latin typeface="urw-din"/>
              </a:rPr>
              <a:t>It integrates the work that is done simultaneously by different members of the team.</a:t>
            </a:r>
          </a:p>
          <a:p>
            <a:r>
              <a:rPr lang="en-US" dirty="0" err="1">
                <a:latin typeface="urw-din"/>
              </a:rPr>
              <a:t>Prohub</a:t>
            </a:r>
            <a:r>
              <a:rPr lang="en-US" b="0" i="0" dirty="0">
                <a:effectLst/>
                <a:latin typeface="urw-din"/>
              </a:rPr>
              <a:t> provides access to the historical versions of a project. This is insurance against computer crashes or data loss. If any mistake is made, you can easily roll back to a previous version. </a:t>
            </a:r>
          </a:p>
          <a:p>
            <a:r>
              <a:rPr lang="en-US" b="0" i="0" dirty="0">
                <a:effectLst/>
                <a:latin typeface="urw-din"/>
              </a:rPr>
              <a:t>Enhances the project development speed by providing efficient collaboration</a:t>
            </a:r>
            <a:endParaRPr lang="en-IN" dirty="0"/>
          </a:p>
        </p:txBody>
      </p:sp>
    </p:spTree>
    <p:extLst>
      <p:ext uri="{BB962C8B-B14F-4D97-AF65-F5344CB8AC3E}">
        <p14:creationId xmlns:p14="http://schemas.microsoft.com/office/powerpoint/2010/main" val="510955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E172-A206-4A89-844F-35A0DB52B20B}"/>
              </a:ext>
            </a:extLst>
          </p:cNvPr>
          <p:cNvSpPr>
            <a:spLocks noGrp="1"/>
          </p:cNvSpPr>
          <p:nvPr>
            <p:ph type="title"/>
          </p:nvPr>
        </p:nvSpPr>
        <p:spPr/>
        <p:txBody>
          <a:bodyPr/>
          <a:lstStyle/>
          <a:p>
            <a:pPr algn="ctr"/>
            <a:r>
              <a:rPr lang="en-IN" dirty="0">
                <a:solidFill>
                  <a:schemeClr val="bg2">
                    <a:lumMod val="40000"/>
                    <a:lumOff val="60000"/>
                  </a:schemeClr>
                </a:solidFill>
              </a:rPr>
              <a:t>PRODUCT DESCRIPTION</a:t>
            </a:r>
          </a:p>
        </p:txBody>
      </p:sp>
      <p:sp>
        <p:nvSpPr>
          <p:cNvPr id="3" name="Content Placeholder 2">
            <a:extLst>
              <a:ext uri="{FF2B5EF4-FFF2-40B4-BE49-F238E27FC236}">
                <a16:creationId xmlns:a16="http://schemas.microsoft.com/office/drawing/2014/main" id="{F50B88BA-70DE-4833-9B79-0FB090DE5C14}"/>
              </a:ext>
            </a:extLst>
          </p:cNvPr>
          <p:cNvSpPr>
            <a:spLocks noGrp="1"/>
          </p:cNvSpPr>
          <p:nvPr>
            <p:ph idx="1"/>
          </p:nvPr>
        </p:nvSpPr>
        <p:spPr/>
        <p:txBody>
          <a:bodyPr/>
          <a:lstStyle/>
          <a:p>
            <a:r>
              <a:rPr lang="en-US" sz="1800" b="0" i="0" u="none" strike="noStrike" dirty="0">
                <a:effectLst/>
                <a:latin typeface="Times New Roman" panose="02020603050405020304" pitchFamily="18" charset="0"/>
              </a:rPr>
              <a:t>The </a:t>
            </a:r>
            <a:r>
              <a:rPr lang="en-US" sz="1800" b="0" i="0" u="none" strike="noStrike" dirty="0" err="1">
                <a:effectLst/>
                <a:latin typeface="Times New Roman" panose="02020603050405020304" pitchFamily="18" charset="0"/>
              </a:rPr>
              <a:t>Prohub</a:t>
            </a:r>
            <a:r>
              <a:rPr lang="en-US" sz="1800" b="0" i="0" u="none" strike="noStrike" dirty="0">
                <a:effectLst/>
                <a:latin typeface="Times New Roman" panose="02020603050405020304" pitchFamily="18" charset="0"/>
              </a:rPr>
              <a:t> software that is to be developed by us is a complete code hosting platform for version control and collaboration. It lets you and others work together on projects from anywhere. Good planning is the bedrock of every successful software development project. Our product’s aim is to provide effective software to create and collaborate for projects in the form of an easy-to-use and user-friendly web application that fulfills the requirements mentioned.</a:t>
            </a:r>
            <a:endParaRPr lang="en-IN" dirty="0"/>
          </a:p>
        </p:txBody>
      </p:sp>
    </p:spTree>
    <p:extLst>
      <p:ext uri="{BB962C8B-B14F-4D97-AF65-F5344CB8AC3E}">
        <p14:creationId xmlns:p14="http://schemas.microsoft.com/office/powerpoint/2010/main" val="428031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0DC7-A8E3-4681-82D9-FBA953EDAA3B}"/>
              </a:ext>
            </a:extLst>
          </p:cNvPr>
          <p:cNvSpPr>
            <a:spLocks noGrp="1"/>
          </p:cNvSpPr>
          <p:nvPr>
            <p:ph type="title"/>
          </p:nvPr>
        </p:nvSpPr>
        <p:spPr/>
        <p:txBody>
          <a:bodyPr/>
          <a:lstStyle/>
          <a:p>
            <a:pPr algn="ctr"/>
            <a:r>
              <a:rPr lang="en-IN" dirty="0">
                <a:solidFill>
                  <a:schemeClr val="bg2">
                    <a:lumMod val="40000"/>
                    <a:lumOff val="60000"/>
                  </a:schemeClr>
                </a:solidFill>
              </a:rPr>
              <a:t>TECHNICAL SPECIFICATION</a:t>
            </a:r>
          </a:p>
        </p:txBody>
      </p:sp>
      <p:sp>
        <p:nvSpPr>
          <p:cNvPr id="3" name="Content Placeholder 2">
            <a:extLst>
              <a:ext uri="{FF2B5EF4-FFF2-40B4-BE49-F238E27FC236}">
                <a16:creationId xmlns:a16="http://schemas.microsoft.com/office/drawing/2014/main" id="{BC79D153-CDF4-49D3-924B-5D0FA5035943}"/>
              </a:ext>
            </a:extLst>
          </p:cNvPr>
          <p:cNvSpPr>
            <a:spLocks noGrp="1"/>
          </p:cNvSpPr>
          <p:nvPr>
            <p:ph idx="1"/>
          </p:nvPr>
        </p:nvSpPr>
        <p:spPr/>
        <p:txBody>
          <a:bodyPr/>
          <a:lstStyle/>
          <a:p>
            <a:pPr algn="just" rtl="0">
              <a:spcBef>
                <a:spcPts val="1200"/>
              </a:spcBef>
              <a:spcAft>
                <a:spcPts val="1200"/>
              </a:spcAft>
            </a:pPr>
            <a:r>
              <a:rPr lang="en-US" sz="1800" b="0" i="0" u="none" strike="noStrike" dirty="0">
                <a:effectLst/>
                <a:latin typeface="Times New Roman" panose="02020603050405020304" pitchFamily="18" charset="0"/>
              </a:rPr>
              <a:t>We used Apache and PHP servers for hosting the website.</a:t>
            </a:r>
            <a:endParaRPr lang="en-US" b="0" dirty="0">
              <a:effectLst/>
            </a:endParaRPr>
          </a:p>
          <a:p>
            <a:pPr algn="just" rtl="0" fontAlgn="base">
              <a:spcBef>
                <a:spcPts val="1200"/>
              </a:spcBef>
              <a:spcAft>
                <a:spcPts val="0"/>
              </a:spcAft>
              <a:buFont typeface="+mj-lt"/>
              <a:buAutoNum type="arabicPeriod"/>
            </a:pPr>
            <a:r>
              <a:rPr lang="en-US" sz="1800" b="1" i="0" u="none" strike="noStrike" dirty="0">
                <a:effectLst/>
                <a:latin typeface="Times New Roman" panose="02020603050405020304" pitchFamily="18" charset="0"/>
              </a:rPr>
              <a:t>APACHE:-</a:t>
            </a:r>
            <a:r>
              <a:rPr lang="en-US" sz="1800" b="0" i="0" u="none" strike="noStrike" dirty="0">
                <a:effectLst/>
                <a:latin typeface="Times New Roman" panose="02020603050405020304" pitchFamily="18" charset="0"/>
              </a:rPr>
              <a:t> The open-source web server Apache is the most widely used server worldwide for the delivery of web content. The server application is made available as free software by the Apache Software Foundation.</a:t>
            </a:r>
          </a:p>
          <a:p>
            <a:pPr algn="just" rtl="0" fontAlgn="base">
              <a:spcBef>
                <a:spcPts val="0"/>
              </a:spcBef>
              <a:spcAft>
                <a:spcPts val="600"/>
              </a:spcAft>
              <a:buFont typeface="+mj-lt"/>
              <a:buAutoNum type="arabicPeriod"/>
            </a:pPr>
            <a:r>
              <a:rPr lang="en-US" sz="1800" b="1" i="0" u="none" strike="noStrike" dirty="0">
                <a:effectLst/>
                <a:latin typeface="Times New Roman" panose="02020603050405020304" pitchFamily="18" charset="0"/>
              </a:rPr>
              <a:t>PHP:</a:t>
            </a:r>
            <a:r>
              <a:rPr lang="en-US" sz="1800" b="0" i="0" u="none" strike="noStrike" dirty="0">
                <a:effectLst/>
                <a:latin typeface="Times New Roman" panose="02020603050405020304" pitchFamily="18" charset="0"/>
              </a:rPr>
              <a:t> The server-side programming language </a:t>
            </a:r>
            <a:r>
              <a:rPr lang="en-US" sz="1800" b="0" i="0" u="sng" strike="noStrike" dirty="0">
                <a:effectLst/>
                <a:latin typeface="Times New Roman" panose="02020603050405020304" pitchFamily="18" charset="0"/>
                <a:hlinkClick r:id="rId2">
                  <a:extLst>
                    <a:ext uri="{A12FA001-AC4F-418D-AE19-62706E023703}">
                      <ahyp:hlinkClr xmlns:ahyp="http://schemas.microsoft.com/office/drawing/2018/hyperlinkcolor" val="tx"/>
                    </a:ext>
                  </a:extLst>
                </a:hlinkClick>
              </a:rPr>
              <a:t>PHP</a:t>
            </a:r>
            <a:r>
              <a:rPr lang="en-US" sz="1800" b="0" i="0" u="none" strike="noStrike" dirty="0">
                <a:effectLst/>
                <a:latin typeface="Times New Roman" panose="02020603050405020304" pitchFamily="18" charset="0"/>
              </a:rPr>
              <a:t> enables users to create dynamic websites or applications. PHP can be installed on all platforms and supports a number of diverse database systems.</a:t>
            </a:r>
            <a:endParaRPr lang="en-US" sz="1800" b="0" i="0" u="none" strike="noStrike"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3834705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06F6-022A-4AE1-9191-29C9D0F720E1}"/>
              </a:ext>
            </a:extLst>
          </p:cNvPr>
          <p:cNvSpPr>
            <a:spLocks noGrp="1"/>
          </p:cNvSpPr>
          <p:nvPr>
            <p:ph type="title"/>
          </p:nvPr>
        </p:nvSpPr>
        <p:spPr/>
        <p:txBody>
          <a:bodyPr/>
          <a:lstStyle/>
          <a:p>
            <a:pPr algn="ctr"/>
            <a:r>
              <a:rPr lang="en-IN" dirty="0">
                <a:solidFill>
                  <a:schemeClr val="bg2">
                    <a:lumMod val="60000"/>
                    <a:lumOff val="40000"/>
                  </a:schemeClr>
                </a:solidFill>
              </a:rPr>
              <a:t>ARCHITECTURE DIAGRAM</a:t>
            </a:r>
          </a:p>
        </p:txBody>
      </p:sp>
      <p:pic>
        <p:nvPicPr>
          <p:cNvPr id="1026" name="Picture 2">
            <a:extLst>
              <a:ext uri="{FF2B5EF4-FFF2-40B4-BE49-F238E27FC236}">
                <a16:creationId xmlns:a16="http://schemas.microsoft.com/office/drawing/2014/main" id="{A6A9DB7C-5D8B-410B-AA20-3F4B45E8C2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7808" y="1352841"/>
            <a:ext cx="4747032" cy="4917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148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275C-1029-43FE-B725-3966F21D9BCB}"/>
              </a:ext>
            </a:extLst>
          </p:cNvPr>
          <p:cNvSpPr>
            <a:spLocks noGrp="1"/>
          </p:cNvSpPr>
          <p:nvPr>
            <p:ph type="title"/>
          </p:nvPr>
        </p:nvSpPr>
        <p:spPr/>
        <p:txBody>
          <a:bodyPr/>
          <a:lstStyle/>
          <a:p>
            <a:pPr algn="ctr"/>
            <a:r>
              <a:rPr lang="en-IN" dirty="0">
                <a:solidFill>
                  <a:schemeClr val="bg2">
                    <a:lumMod val="60000"/>
                    <a:lumOff val="40000"/>
                  </a:schemeClr>
                </a:solidFill>
              </a:rPr>
              <a:t>DEPENDENCY DESCRIPTION</a:t>
            </a:r>
          </a:p>
        </p:txBody>
      </p:sp>
      <p:sp>
        <p:nvSpPr>
          <p:cNvPr id="3" name="Content Placeholder 2">
            <a:extLst>
              <a:ext uri="{FF2B5EF4-FFF2-40B4-BE49-F238E27FC236}">
                <a16:creationId xmlns:a16="http://schemas.microsoft.com/office/drawing/2014/main" id="{D5942686-9399-4898-8E92-4849DF7E949D}"/>
              </a:ext>
            </a:extLst>
          </p:cNvPr>
          <p:cNvSpPr>
            <a:spLocks noGrp="1"/>
          </p:cNvSpPr>
          <p:nvPr>
            <p:ph idx="1"/>
          </p:nvPr>
        </p:nvSpPr>
        <p:spPr/>
        <p:txBody>
          <a:bodyPr/>
          <a:lstStyle/>
          <a:p>
            <a:pPr algn="just" rtl="0">
              <a:spcBef>
                <a:spcPts val="1200"/>
              </a:spcBef>
              <a:spcAft>
                <a:spcPts val="1200"/>
              </a:spcAft>
            </a:pPr>
            <a:r>
              <a:rPr lang="en-US" sz="1800" b="1" i="0" u="none" strike="noStrike" dirty="0">
                <a:effectLst/>
                <a:latin typeface="Times New Roman" panose="02020603050405020304" pitchFamily="18" charset="0"/>
              </a:rPr>
              <a:t>Independent Modules</a:t>
            </a:r>
            <a:endParaRPr lang="en-US" b="0" dirty="0">
              <a:effectLst/>
            </a:endParaRPr>
          </a:p>
          <a:p>
            <a:pPr algn="just" rtl="0">
              <a:spcBef>
                <a:spcPts val="1200"/>
              </a:spcBef>
              <a:spcAft>
                <a:spcPts val="1200"/>
              </a:spcAft>
            </a:pPr>
            <a:r>
              <a:rPr lang="en-US" sz="1800" b="0" i="0" u="none" strike="noStrike" dirty="0">
                <a:effectLst/>
                <a:latin typeface="Times New Roman" panose="02020603050405020304" pitchFamily="18" charset="0"/>
              </a:rPr>
              <a:t>● </a:t>
            </a:r>
            <a:r>
              <a:rPr lang="en-US" sz="1800" b="0" i="0" u="sng" dirty="0">
                <a:effectLst/>
                <a:latin typeface="Times New Roman" panose="02020603050405020304" pitchFamily="18" charset="0"/>
              </a:rPr>
              <a:t>Profile Module:</a:t>
            </a:r>
            <a:r>
              <a:rPr lang="en-US" sz="1800" b="0" i="0" u="none" strike="noStrike" dirty="0">
                <a:effectLst/>
                <a:latin typeface="Times New Roman" panose="02020603050405020304" pitchFamily="18" charset="0"/>
              </a:rPr>
              <a:t> This module collects data from the user to uniquely identify everyone on the platform </a:t>
            </a:r>
            <a:endParaRPr lang="en-US" b="0" dirty="0">
              <a:effectLst/>
            </a:endParaRPr>
          </a:p>
          <a:p>
            <a:pPr algn="just" rtl="0">
              <a:spcBef>
                <a:spcPts val="1200"/>
              </a:spcBef>
              <a:spcAft>
                <a:spcPts val="1200"/>
              </a:spcAft>
            </a:pPr>
            <a:r>
              <a:rPr lang="en-US" sz="1800" b="0" i="0" u="none" strike="noStrike" dirty="0">
                <a:effectLst/>
                <a:latin typeface="Times New Roman" panose="02020603050405020304" pitchFamily="18" charset="0"/>
              </a:rPr>
              <a:t>● </a:t>
            </a:r>
            <a:r>
              <a:rPr lang="en-US" sz="1800" b="0" i="0" u="sng" dirty="0">
                <a:effectLst/>
                <a:latin typeface="Times New Roman" panose="02020603050405020304" pitchFamily="18" charset="0"/>
              </a:rPr>
              <a:t>Editor Module:</a:t>
            </a:r>
            <a:r>
              <a:rPr lang="en-US" sz="1800" b="0" i="0" u="none" strike="noStrike" dirty="0">
                <a:effectLst/>
                <a:latin typeface="Times New Roman" panose="02020603050405020304" pitchFamily="18" charset="0"/>
              </a:rPr>
              <a:t> This module is used to edit the project files that the user has uploaded on the platform if the user needs to change something. </a:t>
            </a:r>
            <a:endParaRPr lang="en-US" b="0" dirty="0">
              <a:effectLst/>
            </a:endParaRPr>
          </a:p>
          <a:p>
            <a:r>
              <a:rPr lang="en-US" sz="1800" b="0" i="0" u="none" strike="noStrike" dirty="0">
                <a:effectLst/>
                <a:latin typeface="Times New Roman" panose="02020603050405020304" pitchFamily="18" charset="0"/>
              </a:rPr>
              <a:t>● </a:t>
            </a:r>
            <a:r>
              <a:rPr lang="en-US" sz="1800" b="0" i="0" u="sng" dirty="0">
                <a:effectLst/>
                <a:latin typeface="Times New Roman" panose="02020603050405020304" pitchFamily="18" charset="0"/>
              </a:rPr>
              <a:t>File Manager Module:</a:t>
            </a:r>
            <a:r>
              <a:rPr lang="en-US" sz="1800" b="0" i="0" u="none" strike="noStrike" dirty="0">
                <a:effectLst/>
                <a:latin typeface="Times New Roman" panose="02020603050405020304" pitchFamily="18" charset="0"/>
              </a:rPr>
              <a:t> This module manages all the file </a:t>
            </a:r>
            <a:r>
              <a:rPr lang="en-US" sz="1800" b="0" i="0" u="none" strike="noStrike" dirty="0" err="1">
                <a:effectLst/>
                <a:latin typeface="Times New Roman" panose="02020603050405020304" pitchFamily="18" charset="0"/>
              </a:rPr>
              <a:t>i</a:t>
            </a:r>
            <a:r>
              <a:rPr lang="en-US" sz="1800" b="0" i="0" u="none" strike="noStrike" dirty="0">
                <a:effectLst/>
                <a:latin typeface="Times New Roman" panose="02020603050405020304" pitchFamily="18" charset="0"/>
              </a:rPr>
              <a:t>/o operations like upload and download etc.</a:t>
            </a:r>
            <a:endParaRPr lang="en-IN" dirty="0"/>
          </a:p>
        </p:txBody>
      </p:sp>
    </p:spTree>
    <p:extLst>
      <p:ext uri="{BB962C8B-B14F-4D97-AF65-F5344CB8AC3E}">
        <p14:creationId xmlns:p14="http://schemas.microsoft.com/office/powerpoint/2010/main" val="122328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7937-BB27-45AB-A326-28D6AE4628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C4921F-BAB2-4E80-A54B-4BCC1649E7AC}"/>
              </a:ext>
            </a:extLst>
          </p:cNvPr>
          <p:cNvSpPr>
            <a:spLocks noGrp="1"/>
          </p:cNvSpPr>
          <p:nvPr>
            <p:ph idx="1"/>
          </p:nvPr>
        </p:nvSpPr>
        <p:spPr/>
        <p:txBody>
          <a:bodyPr>
            <a:normAutofit/>
          </a:bodyPr>
          <a:lstStyle/>
          <a:p>
            <a:pPr algn="just" rtl="0">
              <a:spcBef>
                <a:spcPts val="1200"/>
              </a:spcBef>
              <a:spcAft>
                <a:spcPts val="1200"/>
              </a:spcAft>
            </a:pPr>
            <a:r>
              <a:rPr lang="en-US" sz="1800" b="1" i="0" u="none" strike="noStrike" dirty="0">
                <a:effectLst/>
                <a:latin typeface="Times New Roman" panose="02020603050405020304" pitchFamily="18" charset="0"/>
              </a:rPr>
              <a:t>Dependent Modules</a:t>
            </a:r>
            <a:endParaRPr lang="en-US" b="0" dirty="0">
              <a:effectLst/>
            </a:endParaRPr>
          </a:p>
          <a:p>
            <a:pPr algn="just" rtl="0">
              <a:spcBef>
                <a:spcPts val="1200"/>
              </a:spcBef>
              <a:spcAft>
                <a:spcPts val="1200"/>
              </a:spcAft>
            </a:pPr>
            <a:r>
              <a:rPr lang="en-US" sz="1800" b="0" i="0" u="none" strike="noStrike" dirty="0">
                <a:effectLst/>
                <a:latin typeface="Times New Roman" panose="02020603050405020304" pitchFamily="18" charset="0"/>
              </a:rPr>
              <a:t>● </a:t>
            </a:r>
            <a:r>
              <a:rPr lang="en-US" sz="1800" b="0" i="0" u="sng" dirty="0">
                <a:effectLst/>
                <a:latin typeface="Times New Roman" panose="02020603050405020304" pitchFamily="18" charset="0"/>
              </a:rPr>
              <a:t>Authentication Module:</a:t>
            </a:r>
            <a:r>
              <a:rPr lang="en-US" sz="1800" b="0" i="0" u="none" strike="noStrike" dirty="0">
                <a:effectLst/>
                <a:latin typeface="Times New Roman" panose="02020603050405020304" pitchFamily="18" charset="0"/>
              </a:rPr>
              <a:t> This module authenticates users to access their respective repositories. It also enables users to manage their profile/identity on the </a:t>
            </a:r>
            <a:r>
              <a:rPr lang="en-US" sz="1800" b="0" i="0" u="none" strike="noStrike" dirty="0" err="1">
                <a:effectLst/>
                <a:latin typeface="Times New Roman" panose="02020603050405020304" pitchFamily="18" charset="0"/>
              </a:rPr>
              <a:t>platform.Depends</a:t>
            </a:r>
            <a:r>
              <a:rPr lang="en-US" sz="1800" b="0" i="0" u="none" strike="noStrike" dirty="0">
                <a:effectLst/>
                <a:latin typeface="Times New Roman" panose="02020603050405020304" pitchFamily="18" charset="0"/>
              </a:rPr>
              <a:t> on the data received from profile module.</a:t>
            </a:r>
            <a:endParaRPr lang="en-US" b="0" dirty="0">
              <a:effectLst/>
            </a:endParaRPr>
          </a:p>
          <a:p>
            <a:pPr algn="just" rtl="0">
              <a:spcBef>
                <a:spcPts val="1200"/>
              </a:spcBef>
              <a:spcAft>
                <a:spcPts val="1200"/>
              </a:spcAft>
            </a:pPr>
            <a:r>
              <a:rPr lang="en-US" sz="1800" b="0" i="0" u="none" strike="noStrike" dirty="0">
                <a:effectLst/>
                <a:latin typeface="Times New Roman" panose="02020603050405020304" pitchFamily="18" charset="0"/>
              </a:rPr>
              <a:t>● </a:t>
            </a:r>
            <a:r>
              <a:rPr lang="en-US" sz="1800" b="0" i="0" u="sng" dirty="0">
                <a:effectLst/>
                <a:latin typeface="Times New Roman" panose="02020603050405020304" pitchFamily="18" charset="0"/>
              </a:rPr>
              <a:t>Version Control Module:</a:t>
            </a:r>
            <a:r>
              <a:rPr lang="en-US" sz="1800" b="0" i="0" u="none" strike="noStrike" dirty="0">
                <a:effectLst/>
                <a:latin typeface="Times New Roman" panose="02020603050405020304" pitchFamily="18" charset="0"/>
              </a:rPr>
              <a:t> This module receives </a:t>
            </a:r>
            <a:r>
              <a:rPr lang="en-US" sz="1800" b="0" i="0" u="none" strike="noStrike" dirty="0" err="1">
                <a:effectLst/>
                <a:latin typeface="Times New Roman" panose="02020603050405020304" pitchFamily="18" charset="0"/>
              </a:rPr>
              <a:t>vcs</a:t>
            </a:r>
            <a:r>
              <a:rPr lang="en-US" sz="1800" b="0" i="0" u="none" strike="noStrike" dirty="0">
                <a:effectLst/>
                <a:latin typeface="Times New Roman" panose="02020603050405020304" pitchFamily="18" charset="0"/>
              </a:rPr>
              <a:t> commands and executes requested operations. Depends on the file management module.</a:t>
            </a:r>
            <a:endParaRPr lang="en-US" b="0" dirty="0">
              <a:effectLst/>
            </a:endParaRPr>
          </a:p>
          <a:p>
            <a:pPr algn="just" rtl="0">
              <a:spcBef>
                <a:spcPts val="1200"/>
              </a:spcBef>
              <a:spcAft>
                <a:spcPts val="1200"/>
              </a:spcAft>
            </a:pPr>
            <a:r>
              <a:rPr lang="en-US" sz="1800" b="0" i="0" u="none" strike="noStrike" dirty="0">
                <a:effectLst/>
                <a:latin typeface="Times New Roman" panose="02020603050405020304" pitchFamily="18" charset="0"/>
              </a:rPr>
              <a:t>● </a:t>
            </a:r>
            <a:r>
              <a:rPr lang="en-US" sz="1800" b="0" i="0" u="sng" dirty="0">
                <a:effectLst/>
                <a:latin typeface="Times New Roman" panose="02020603050405020304" pitchFamily="18" charset="0"/>
              </a:rPr>
              <a:t>Communication Module:</a:t>
            </a:r>
            <a:r>
              <a:rPr lang="en-US" sz="1800" b="0" i="0" u="none" strike="noStrike" dirty="0">
                <a:effectLst/>
                <a:latin typeface="Times New Roman" panose="02020603050405020304" pitchFamily="18" charset="0"/>
              </a:rPr>
              <a:t> This module manages the discussions and wiki comments section. Depends on profile and file management module</a:t>
            </a:r>
            <a:endParaRPr lang="en-US" b="0" dirty="0">
              <a:effectLst/>
            </a:endParaRPr>
          </a:p>
          <a:p>
            <a:br>
              <a:rPr lang="en-US" dirty="0"/>
            </a:br>
            <a:endParaRPr lang="en-IN" dirty="0"/>
          </a:p>
        </p:txBody>
      </p:sp>
    </p:spTree>
    <p:extLst>
      <p:ext uri="{BB962C8B-B14F-4D97-AF65-F5344CB8AC3E}">
        <p14:creationId xmlns:p14="http://schemas.microsoft.com/office/powerpoint/2010/main" val="32475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6D95A-1122-4CC6-BB6A-9080D34C5638}"/>
              </a:ext>
            </a:extLst>
          </p:cNvPr>
          <p:cNvSpPr>
            <a:spLocks noGrp="1"/>
          </p:cNvSpPr>
          <p:nvPr>
            <p:ph type="title"/>
          </p:nvPr>
        </p:nvSpPr>
        <p:spPr/>
        <p:txBody>
          <a:bodyPr/>
          <a:lstStyle/>
          <a:p>
            <a:pPr algn="ctr"/>
            <a:r>
              <a:rPr lang="en-IN" dirty="0">
                <a:solidFill>
                  <a:schemeClr val="bg2">
                    <a:lumMod val="60000"/>
                    <a:lumOff val="40000"/>
                  </a:schemeClr>
                </a:solidFill>
              </a:rPr>
              <a:t>COST ANALYSIS</a:t>
            </a:r>
          </a:p>
        </p:txBody>
      </p:sp>
      <p:sp>
        <p:nvSpPr>
          <p:cNvPr id="9" name="Rectangle 3">
            <a:extLst>
              <a:ext uri="{FF2B5EF4-FFF2-40B4-BE49-F238E27FC236}">
                <a16:creationId xmlns:a16="http://schemas.microsoft.com/office/drawing/2014/main" id="{50AB3536-585E-4348-961F-B41726D841D8}"/>
              </a:ext>
            </a:extLst>
          </p:cNvPr>
          <p:cNvSpPr>
            <a:spLocks noChangeArrowheads="1"/>
          </p:cNvSpPr>
          <p:nvPr/>
        </p:nvSpPr>
        <p:spPr bwMode="auto">
          <a:xfrm>
            <a:off x="83976" y="-15800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Content Placeholder 10">
            <a:extLst>
              <a:ext uri="{FF2B5EF4-FFF2-40B4-BE49-F238E27FC236}">
                <a16:creationId xmlns:a16="http://schemas.microsoft.com/office/drawing/2014/main" id="{AE78E844-ABBF-433A-832C-A1F77D2FBEE3}"/>
              </a:ext>
            </a:extLst>
          </p:cNvPr>
          <p:cNvSpPr>
            <a:spLocks noGrp="1"/>
          </p:cNvSpPr>
          <p:nvPr>
            <p:ph idx="1"/>
          </p:nvPr>
        </p:nvSpPr>
        <p:spPr/>
        <p:txBody>
          <a:bodyPr/>
          <a:lstStyle/>
          <a:p>
            <a:pPr algn="just" rtl="0">
              <a:spcBef>
                <a:spcPts val="1200"/>
              </a:spcBef>
              <a:spcAft>
                <a:spcPts val="1200"/>
              </a:spcAft>
            </a:pPr>
            <a:r>
              <a:rPr lang="en-US" sz="1800" b="0" i="0" u="none" strike="noStrike" dirty="0">
                <a:effectLst/>
                <a:latin typeface="Times New Roman" panose="02020603050405020304" pitchFamily="18" charset="0"/>
              </a:rPr>
              <a:t>Since All the tools used are Open Source therefore they are free of cost to use. So the total Project cost is free.</a:t>
            </a:r>
            <a:endParaRPr lang="en-US" b="0" dirty="0">
              <a:effectLst/>
            </a:endParaRPr>
          </a:p>
          <a:p>
            <a:pPr algn="just" rtl="0">
              <a:spcBef>
                <a:spcPts val="1200"/>
              </a:spcBef>
              <a:spcAft>
                <a:spcPts val="1200"/>
              </a:spcAft>
            </a:pPr>
            <a:r>
              <a:rPr lang="en-US" sz="1800" b="0" i="0" u="none" strike="noStrike" dirty="0">
                <a:effectLst/>
                <a:latin typeface="Times New Roman" panose="02020603050405020304" pitchFamily="18" charset="0"/>
              </a:rPr>
              <a:t>For hosting the website for the public domain we need to take the services of </a:t>
            </a:r>
            <a:r>
              <a:rPr lang="en-US" sz="1800" b="0" i="0" u="none" strike="noStrike" dirty="0" err="1">
                <a:effectLst/>
                <a:latin typeface="Times New Roman" panose="02020603050405020304" pitchFamily="18" charset="0"/>
              </a:rPr>
              <a:t>Hostinger</a:t>
            </a:r>
            <a:r>
              <a:rPr lang="en-US" sz="1800" b="0" i="0" u="none" strike="noStrike" dirty="0">
                <a:effectLst/>
                <a:latin typeface="Times New Roman" panose="02020603050405020304" pitchFamily="18" charset="0"/>
              </a:rPr>
              <a:t>/</a:t>
            </a:r>
            <a:r>
              <a:rPr lang="en-US" sz="1800" b="0" i="0" u="none" strike="noStrike" dirty="0" err="1">
                <a:effectLst/>
                <a:latin typeface="Times New Roman" panose="02020603050405020304" pitchFamily="18" charset="0"/>
              </a:rPr>
              <a:t>Godaddy</a:t>
            </a:r>
            <a:r>
              <a:rPr lang="en-US" sz="1800" b="0" i="0" u="none" strike="noStrike" dirty="0">
                <a:effectLst/>
                <a:latin typeface="Times New Roman" panose="02020603050405020304" pitchFamily="18" charset="0"/>
              </a:rPr>
              <a:t> which cost around 79/</a:t>
            </a:r>
            <a:r>
              <a:rPr lang="en-US" sz="1800" b="0" i="0" u="none" strike="noStrike" dirty="0" err="1">
                <a:effectLst/>
                <a:latin typeface="Times New Roman" panose="02020603050405020304" pitchFamily="18" charset="0"/>
              </a:rPr>
              <a:t>mo</a:t>
            </a:r>
            <a:r>
              <a:rPr lang="en-US" sz="1800" b="0" i="0" u="none" strike="noStrike" dirty="0">
                <a:effectLst/>
                <a:latin typeface="Times New Roman" panose="02020603050405020304" pitchFamily="18" charset="0"/>
              </a:rPr>
              <a:t> - 599/</a:t>
            </a:r>
            <a:r>
              <a:rPr lang="en-US" sz="1800" b="0" i="0" u="none" strike="noStrike" dirty="0" err="1">
                <a:effectLst/>
                <a:latin typeface="Times New Roman" panose="02020603050405020304" pitchFamily="18" charset="0"/>
              </a:rPr>
              <a:t>mo</a:t>
            </a:r>
            <a:endParaRPr lang="en-US" b="0" dirty="0">
              <a:effectLst/>
            </a:endParaRPr>
          </a:p>
          <a:p>
            <a:pPr marL="0" indent="0">
              <a:buNone/>
            </a:pPr>
            <a:br>
              <a:rPr lang="en-US" dirty="0"/>
            </a:br>
            <a:endParaRPr lang="en-IN" dirty="0"/>
          </a:p>
        </p:txBody>
      </p:sp>
      <p:graphicFrame>
        <p:nvGraphicFramePr>
          <p:cNvPr id="12" name="Table 11">
            <a:extLst>
              <a:ext uri="{FF2B5EF4-FFF2-40B4-BE49-F238E27FC236}">
                <a16:creationId xmlns:a16="http://schemas.microsoft.com/office/drawing/2014/main" id="{4C4B868F-25E0-4E5A-B090-8E0911D0311C}"/>
              </a:ext>
            </a:extLst>
          </p:cNvPr>
          <p:cNvGraphicFramePr>
            <a:graphicFrameLocks noGrp="1"/>
          </p:cNvGraphicFramePr>
          <p:nvPr>
            <p:extLst>
              <p:ext uri="{D42A27DB-BD31-4B8C-83A1-F6EECF244321}">
                <p14:modId xmlns:p14="http://schemas.microsoft.com/office/powerpoint/2010/main" val="3126826759"/>
              </p:ext>
            </p:extLst>
          </p:nvPr>
        </p:nvGraphicFramePr>
        <p:xfrm>
          <a:off x="2837752" y="4216126"/>
          <a:ext cx="5731192" cy="1717040"/>
        </p:xfrm>
        <a:graphic>
          <a:graphicData uri="http://schemas.openxmlformats.org/drawingml/2006/table">
            <a:tbl>
              <a:tblPr/>
              <a:tblGrid>
                <a:gridCol w="2865596">
                  <a:extLst>
                    <a:ext uri="{9D8B030D-6E8A-4147-A177-3AD203B41FA5}">
                      <a16:colId xmlns:a16="http://schemas.microsoft.com/office/drawing/2014/main" val="648219620"/>
                    </a:ext>
                  </a:extLst>
                </a:gridCol>
                <a:gridCol w="2865596">
                  <a:extLst>
                    <a:ext uri="{9D8B030D-6E8A-4147-A177-3AD203B41FA5}">
                      <a16:colId xmlns:a16="http://schemas.microsoft.com/office/drawing/2014/main" val="1656124162"/>
                    </a:ext>
                  </a:extLst>
                </a:gridCol>
              </a:tblGrid>
              <a:tr h="0">
                <a:tc>
                  <a:txBody>
                    <a:bodyPr/>
                    <a:lstStyle/>
                    <a:p>
                      <a:pPr algn="just" rtl="0" fontAlgn="t">
                        <a:spcBef>
                          <a:spcPts val="0"/>
                        </a:spcBef>
                        <a:spcAft>
                          <a:spcPts val="0"/>
                        </a:spcAft>
                      </a:pPr>
                      <a:r>
                        <a:rPr lang="en-IN" sz="1500" b="1" i="0" u="none" strike="noStrike">
                          <a:solidFill>
                            <a:srgbClr val="000000"/>
                          </a:solidFill>
                          <a:effectLst/>
                          <a:latin typeface="Times New Roman" panose="02020603050405020304" pitchFamily="18" charset="0"/>
                        </a:rPr>
                        <a:t>TOOLS USED</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500" b="1" i="0" u="none" strike="noStrike" dirty="0">
                          <a:solidFill>
                            <a:srgbClr val="000000"/>
                          </a:solidFill>
                          <a:effectLst/>
                          <a:latin typeface="Times New Roman" panose="02020603050405020304" pitchFamily="18" charset="0"/>
                        </a:rPr>
                        <a:t>OPEN SOURCE/COST</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1349001"/>
                  </a:ext>
                </a:extLst>
              </a:tr>
              <a:tr h="0">
                <a:tc>
                  <a:txBody>
                    <a:bodyPr/>
                    <a:lstStyle/>
                    <a:p>
                      <a:pPr algn="just" rtl="0" fontAlgn="base">
                        <a:spcBef>
                          <a:spcPts val="0"/>
                        </a:spcBef>
                        <a:spcAft>
                          <a:spcPts val="0"/>
                        </a:spcAft>
                        <a:buFont typeface="+mj-lt"/>
                        <a:buAutoNum type="arabicPeriod"/>
                      </a:pPr>
                      <a:r>
                        <a:rPr lang="en-IN" sz="1400" b="0" i="0" u="none" strike="noStrike">
                          <a:solidFill>
                            <a:srgbClr val="000000"/>
                          </a:solidFill>
                          <a:effectLst/>
                          <a:latin typeface="Times New Roman" panose="02020603050405020304" pitchFamily="18" charset="0"/>
                        </a:rPr>
                        <a:t>Creatly</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0" i="0" u="none" strike="noStrike">
                          <a:solidFill>
                            <a:srgbClr val="000000"/>
                          </a:solidFill>
                          <a:effectLst/>
                          <a:latin typeface="Times New Roman" panose="02020603050405020304" pitchFamily="18" charset="0"/>
                        </a:rPr>
                        <a:t>Open Source (FREE)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83834151"/>
                  </a:ext>
                </a:extLst>
              </a:tr>
              <a:tr h="0">
                <a:tc>
                  <a:txBody>
                    <a:bodyPr/>
                    <a:lstStyle/>
                    <a:p>
                      <a:pPr algn="just" rtl="0" fontAlgn="base">
                        <a:spcBef>
                          <a:spcPts val="0"/>
                        </a:spcBef>
                        <a:spcAft>
                          <a:spcPts val="0"/>
                        </a:spcAft>
                        <a:buFont typeface="+mj-lt"/>
                        <a:buAutoNum type="arabicPeriod" startAt="2"/>
                      </a:pPr>
                      <a:r>
                        <a:rPr lang="en-IN" sz="1400" b="0" i="0" u="none" strike="noStrike">
                          <a:solidFill>
                            <a:srgbClr val="000000"/>
                          </a:solidFill>
                          <a:effectLst/>
                          <a:latin typeface="Times New Roman" panose="02020603050405020304" pitchFamily="18" charset="0"/>
                        </a:rPr>
                        <a:t>Visual Paradigm</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0" i="0" u="none" strike="noStrike">
                          <a:solidFill>
                            <a:srgbClr val="000000"/>
                          </a:solidFill>
                          <a:effectLst/>
                          <a:latin typeface="Times New Roman" panose="02020603050405020304" pitchFamily="18" charset="0"/>
                        </a:rPr>
                        <a:t>Open Source (FREE)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99341858"/>
                  </a:ext>
                </a:extLst>
              </a:tr>
              <a:tr h="0">
                <a:tc>
                  <a:txBody>
                    <a:bodyPr/>
                    <a:lstStyle/>
                    <a:p>
                      <a:pPr algn="just" rtl="0" fontAlgn="base">
                        <a:spcBef>
                          <a:spcPts val="0"/>
                        </a:spcBef>
                        <a:spcAft>
                          <a:spcPts val="0"/>
                        </a:spcAft>
                        <a:buFont typeface="+mj-lt"/>
                        <a:buAutoNum type="arabicPeriod" startAt="3"/>
                      </a:pPr>
                      <a:r>
                        <a:rPr lang="en-IN" sz="1400" b="0" i="0" u="none" strike="noStrike">
                          <a:solidFill>
                            <a:srgbClr val="000000"/>
                          </a:solidFill>
                          <a:effectLst/>
                          <a:latin typeface="Times New Roman" panose="02020603050405020304" pitchFamily="18" charset="0"/>
                        </a:rPr>
                        <a:t>StarUML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0" i="0" u="none" strike="noStrike">
                          <a:solidFill>
                            <a:srgbClr val="000000"/>
                          </a:solidFill>
                          <a:effectLst/>
                          <a:latin typeface="Times New Roman" panose="02020603050405020304" pitchFamily="18" charset="0"/>
                        </a:rPr>
                        <a:t>Open Source (FREE)</a:t>
                      </a:r>
                      <a:endParaRPr lang="en-IN">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2926858"/>
                  </a:ext>
                </a:extLst>
              </a:tr>
              <a:tr h="0">
                <a:tc>
                  <a:txBody>
                    <a:bodyPr/>
                    <a:lstStyle/>
                    <a:p>
                      <a:pPr algn="just" rtl="0" fontAlgn="base">
                        <a:spcBef>
                          <a:spcPts val="0"/>
                        </a:spcBef>
                        <a:spcAft>
                          <a:spcPts val="0"/>
                        </a:spcAft>
                        <a:buFont typeface="+mj-lt"/>
                        <a:buAutoNum type="arabicPeriod" startAt="4"/>
                      </a:pPr>
                      <a:r>
                        <a:rPr lang="en-IN" sz="1400" b="0" i="0" u="none" strike="noStrike">
                          <a:solidFill>
                            <a:srgbClr val="000000"/>
                          </a:solidFill>
                          <a:effectLst/>
                          <a:latin typeface="Times New Roman" panose="02020603050405020304" pitchFamily="18" charset="0"/>
                        </a:rPr>
                        <a:t>Xampp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rtl="0" fontAlgn="t">
                        <a:spcBef>
                          <a:spcPts val="0"/>
                        </a:spcBef>
                        <a:spcAft>
                          <a:spcPts val="0"/>
                        </a:spcAft>
                      </a:pPr>
                      <a:r>
                        <a:rPr lang="en-IN" sz="1400" b="0" i="0" u="none" strike="noStrike" dirty="0">
                          <a:solidFill>
                            <a:srgbClr val="000000"/>
                          </a:solidFill>
                          <a:effectLst/>
                          <a:latin typeface="Times New Roman" panose="02020603050405020304" pitchFamily="18" charset="0"/>
                        </a:rPr>
                        <a:t>Open Source (FREE)</a:t>
                      </a:r>
                      <a:endParaRPr lang="en-IN"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8359112"/>
                  </a:ext>
                </a:extLst>
              </a:tr>
            </a:tbl>
          </a:graphicData>
        </a:graphic>
      </p:graphicFrame>
      <p:sp>
        <p:nvSpPr>
          <p:cNvPr id="13" name="Rectangle 4">
            <a:extLst>
              <a:ext uri="{FF2B5EF4-FFF2-40B4-BE49-F238E27FC236}">
                <a16:creationId xmlns:a16="http://schemas.microsoft.com/office/drawing/2014/main" id="{FB5D7BDE-FB97-4942-954D-EA5877FB6C98}"/>
              </a:ext>
            </a:extLst>
          </p:cNvPr>
          <p:cNvSpPr>
            <a:spLocks noChangeArrowheads="1"/>
          </p:cNvSpPr>
          <p:nvPr/>
        </p:nvSpPr>
        <p:spPr bwMode="auto">
          <a:xfrm>
            <a:off x="2837910" y="42166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55554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67</TotalTime>
  <Words>784</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Century Gothic</vt:lpstr>
      <vt:lpstr>Times New Roman</vt:lpstr>
      <vt:lpstr>urw-din</vt:lpstr>
      <vt:lpstr>Wingdings 3</vt:lpstr>
      <vt:lpstr>Ion</vt:lpstr>
      <vt:lpstr>Version Control like GitHub</vt:lpstr>
      <vt:lpstr>ABSTRACT</vt:lpstr>
      <vt:lpstr>PURPOSE OF PROHUB</vt:lpstr>
      <vt:lpstr>PRODUCT DESCRIPTION</vt:lpstr>
      <vt:lpstr>TECHNICAL SPECIFICATION</vt:lpstr>
      <vt:lpstr>ARCHITECTURE DIAGRAM</vt:lpstr>
      <vt:lpstr>DEPENDENCY DESCRIPTION</vt:lpstr>
      <vt:lpstr>PowerPoint Presentation</vt:lpstr>
      <vt:lpstr>COST ANALYSIS</vt:lpstr>
      <vt:lpstr>RESULTS AND FUTURE WORKS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like GitHub</dc:title>
  <dc:creator>Aditya Rohilla</dc:creator>
  <cp:lastModifiedBy>dvr aditya</cp:lastModifiedBy>
  <cp:revision>10</cp:revision>
  <dcterms:created xsi:type="dcterms:W3CDTF">2021-03-25T07:29:51Z</dcterms:created>
  <dcterms:modified xsi:type="dcterms:W3CDTF">2021-06-04T10:19:26Z</dcterms:modified>
</cp:coreProperties>
</file>