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6" r:id="rId2"/>
    <p:sldMasterId id="2147483679" r:id="rId3"/>
    <p:sldMasterId id="2147483692" r:id="rId4"/>
  </p:sldMasterIdLst>
  <p:notesMasterIdLst>
    <p:notesMasterId r:id="rId32"/>
  </p:notesMasterIdLst>
  <p:sldIdLst>
    <p:sldId id="260" r:id="rId5"/>
    <p:sldId id="264" r:id="rId6"/>
    <p:sldId id="284" r:id="rId7"/>
    <p:sldId id="315" r:id="rId8"/>
    <p:sldId id="317" r:id="rId9"/>
    <p:sldId id="318" r:id="rId10"/>
    <p:sldId id="319" r:id="rId11"/>
    <p:sldId id="320" r:id="rId12"/>
    <p:sldId id="321" r:id="rId13"/>
    <p:sldId id="322" r:id="rId14"/>
    <p:sldId id="323" r:id="rId15"/>
    <p:sldId id="324" r:id="rId16"/>
    <p:sldId id="325" r:id="rId17"/>
    <p:sldId id="326" r:id="rId18"/>
    <p:sldId id="327" r:id="rId19"/>
    <p:sldId id="276" r:id="rId20"/>
    <p:sldId id="299" r:id="rId21"/>
    <p:sldId id="300" r:id="rId22"/>
    <p:sldId id="313" r:id="rId23"/>
    <p:sldId id="314" r:id="rId24"/>
    <p:sldId id="311" r:id="rId25"/>
    <p:sldId id="312" r:id="rId26"/>
    <p:sldId id="305" r:id="rId27"/>
    <p:sldId id="303" r:id="rId28"/>
    <p:sldId id="259" r:id="rId29"/>
    <p:sldId id="302" r:id="rId30"/>
    <p:sldId id="283" r:id="rId31"/>
  </p:sldIdLst>
  <p:sldSz cx="12166600" cy="6858000"/>
  <p:notesSz cx="121666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 Ngoc Le (RBVH/ETI41)" initials="TNL(" lastIdx="1" clrIdx="0">
    <p:extLst>
      <p:ext uri="{19B8F6BF-5375-455C-9EA6-DF929625EA0E}">
        <p15:presenceInfo xmlns:p15="http://schemas.microsoft.com/office/powerpoint/2012/main" userId="S::rle1hc@bosch.com::060fec42-6c93-40d8-b3cb-ee234db015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FF"/>
    <a:srgbClr val="C4691E"/>
    <a:srgbClr val="92D050"/>
    <a:srgbClr val="DEDEDE"/>
    <a:srgbClr val="055477"/>
    <a:srgbClr val="B3A2C7"/>
    <a:srgbClr val="CDCCFE"/>
    <a:srgbClr val="CCCCFF"/>
    <a:srgbClr val="008984"/>
    <a:srgbClr val="015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5A126-D3D6-47FC-B290-6D8B332A1553}" v="36" dt="2021-12-30T11:29:10.627"/>
    <p1510:client id="{9FE6E9EC-7A1D-4976-B035-3EC43B208C33}" v="271" dt="2021-12-30T04:29:12.7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2" autoAdjust="0"/>
    <p:restoredTop sz="94201" autoAdjust="0"/>
  </p:normalViewPr>
  <p:slideViewPr>
    <p:cSldViewPr>
      <p:cViewPr varScale="1">
        <p:scale>
          <a:sx n="104" d="100"/>
          <a:sy n="104" d="100"/>
        </p:scale>
        <p:origin x="714"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72088"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891338" y="0"/>
            <a:ext cx="5272087" cy="344488"/>
          </a:xfrm>
          <a:prstGeom prst="rect">
            <a:avLst/>
          </a:prstGeom>
        </p:spPr>
        <p:txBody>
          <a:bodyPr vert="horz" lIns="91440" tIns="45720" rIns="91440" bIns="45720" rtlCol="0"/>
          <a:lstStyle>
            <a:lvl1pPr algn="r">
              <a:defRPr sz="1200"/>
            </a:lvl1pPr>
          </a:lstStyle>
          <a:p>
            <a:fld id="{41DB2F6B-0995-4995-AEAC-26FF2500BE70}" type="datetimeFigureOut">
              <a:rPr lang="en-US" smtClean="0"/>
              <a:t>5/9/2022</a:t>
            </a:fld>
            <a:endParaRPr lang="en-US"/>
          </a:p>
        </p:txBody>
      </p:sp>
      <p:sp>
        <p:nvSpPr>
          <p:cNvPr id="4" name="Slide Image Placeholder 3"/>
          <p:cNvSpPr>
            <a:spLocks noGrp="1" noRot="1" noChangeAspect="1"/>
          </p:cNvSpPr>
          <p:nvPr>
            <p:ph type="sldImg" idx="2"/>
          </p:nvPr>
        </p:nvSpPr>
        <p:spPr>
          <a:xfrm>
            <a:off x="4030663" y="857250"/>
            <a:ext cx="41052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6025" y="3300413"/>
            <a:ext cx="973455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72088"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891338" y="6513513"/>
            <a:ext cx="5272087" cy="344487"/>
          </a:xfrm>
          <a:prstGeom prst="rect">
            <a:avLst/>
          </a:prstGeom>
        </p:spPr>
        <p:txBody>
          <a:bodyPr vert="horz" lIns="91440" tIns="45720" rIns="91440" bIns="45720" rtlCol="0" anchor="b"/>
          <a:lstStyle>
            <a:lvl1pPr algn="r">
              <a:defRPr sz="1200"/>
            </a:lvl1pPr>
          </a:lstStyle>
          <a:p>
            <a:fld id="{8D80FDCA-DEE3-4367-9C48-EA0CFDAC143B}" type="slidenum">
              <a:rPr lang="en-US" smtClean="0"/>
              <a:t>‹#›</a:t>
            </a:fld>
            <a:endParaRPr lang="en-US"/>
          </a:p>
        </p:txBody>
      </p:sp>
    </p:spTree>
    <p:extLst>
      <p:ext uri="{BB962C8B-B14F-4D97-AF65-F5344CB8AC3E}">
        <p14:creationId xmlns:p14="http://schemas.microsoft.com/office/powerpoint/2010/main" val="2895046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2</a:t>
            </a:fld>
            <a:endParaRPr lang="en-US"/>
          </a:p>
        </p:txBody>
      </p:sp>
    </p:spTree>
    <p:extLst>
      <p:ext uri="{BB962C8B-B14F-4D97-AF65-F5344CB8AC3E}">
        <p14:creationId xmlns:p14="http://schemas.microsoft.com/office/powerpoint/2010/main" val="101546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14</a:t>
            </a:fld>
            <a:endParaRPr lang="en-US"/>
          </a:p>
        </p:txBody>
      </p:sp>
    </p:spTree>
    <p:extLst>
      <p:ext uri="{BB962C8B-B14F-4D97-AF65-F5344CB8AC3E}">
        <p14:creationId xmlns:p14="http://schemas.microsoft.com/office/powerpoint/2010/main" val="3574430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15</a:t>
            </a:fld>
            <a:endParaRPr lang="en-US"/>
          </a:p>
        </p:txBody>
      </p:sp>
    </p:spTree>
    <p:extLst>
      <p:ext uri="{BB962C8B-B14F-4D97-AF65-F5344CB8AC3E}">
        <p14:creationId xmlns:p14="http://schemas.microsoft.com/office/powerpoint/2010/main" val="342059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6</a:t>
            </a:fld>
            <a:endParaRPr lang="en-US"/>
          </a:p>
        </p:txBody>
      </p:sp>
    </p:spTree>
    <p:extLst>
      <p:ext uri="{BB962C8B-B14F-4D97-AF65-F5344CB8AC3E}">
        <p14:creationId xmlns:p14="http://schemas.microsoft.com/office/powerpoint/2010/main" val="4152149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7</a:t>
            </a:fld>
            <a:endParaRPr lang="en-US"/>
          </a:p>
        </p:txBody>
      </p:sp>
    </p:spTree>
    <p:extLst>
      <p:ext uri="{BB962C8B-B14F-4D97-AF65-F5344CB8AC3E}">
        <p14:creationId xmlns:p14="http://schemas.microsoft.com/office/powerpoint/2010/main" val="412965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8</a:t>
            </a:fld>
            <a:endParaRPr lang="en-US"/>
          </a:p>
        </p:txBody>
      </p:sp>
    </p:spTree>
    <p:extLst>
      <p:ext uri="{BB962C8B-B14F-4D97-AF65-F5344CB8AC3E}">
        <p14:creationId xmlns:p14="http://schemas.microsoft.com/office/powerpoint/2010/main" val="2467208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9</a:t>
            </a:fld>
            <a:endParaRPr lang="en-US"/>
          </a:p>
        </p:txBody>
      </p:sp>
    </p:spTree>
    <p:extLst>
      <p:ext uri="{BB962C8B-B14F-4D97-AF65-F5344CB8AC3E}">
        <p14:creationId xmlns:p14="http://schemas.microsoft.com/office/powerpoint/2010/main" val="92734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10</a:t>
            </a:fld>
            <a:endParaRPr lang="en-US"/>
          </a:p>
        </p:txBody>
      </p:sp>
    </p:spTree>
    <p:extLst>
      <p:ext uri="{BB962C8B-B14F-4D97-AF65-F5344CB8AC3E}">
        <p14:creationId xmlns:p14="http://schemas.microsoft.com/office/powerpoint/2010/main" val="3259866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11</a:t>
            </a:fld>
            <a:endParaRPr lang="en-US"/>
          </a:p>
        </p:txBody>
      </p:sp>
    </p:spTree>
    <p:extLst>
      <p:ext uri="{BB962C8B-B14F-4D97-AF65-F5344CB8AC3E}">
        <p14:creationId xmlns:p14="http://schemas.microsoft.com/office/powerpoint/2010/main" val="3643155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12</a:t>
            </a:fld>
            <a:endParaRPr lang="en-US"/>
          </a:p>
        </p:txBody>
      </p:sp>
    </p:spTree>
    <p:extLst>
      <p:ext uri="{BB962C8B-B14F-4D97-AF65-F5344CB8AC3E}">
        <p14:creationId xmlns:p14="http://schemas.microsoft.com/office/powerpoint/2010/main" val="51625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13</a:t>
            </a:fld>
            <a:endParaRPr lang="en-US"/>
          </a:p>
        </p:txBody>
      </p:sp>
    </p:spTree>
    <p:extLst>
      <p:ext uri="{BB962C8B-B14F-4D97-AF65-F5344CB8AC3E}">
        <p14:creationId xmlns:p14="http://schemas.microsoft.com/office/powerpoint/2010/main" val="2801442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19352" y="679649"/>
            <a:ext cx="9722815" cy="5498510"/>
          </a:xfrm>
          <a:prstGeom prst="rect">
            <a:avLst/>
          </a:prstGeom>
        </p:spPr>
      </p:pic>
      <p:pic>
        <p:nvPicPr>
          <p:cNvPr id="18" name="bg object 18"/>
          <p:cNvPicPr/>
          <p:nvPr/>
        </p:nvPicPr>
        <p:blipFill>
          <a:blip r:embed="rId3" cstate="print"/>
          <a:stretch>
            <a:fillRect/>
          </a:stretch>
        </p:blipFill>
        <p:spPr>
          <a:xfrm>
            <a:off x="7356712" y="4829615"/>
            <a:ext cx="2874328" cy="1337783"/>
          </a:xfrm>
          <a:prstGeom prst="rect">
            <a:avLst/>
          </a:prstGeom>
        </p:spPr>
      </p:pic>
      <p:sp>
        <p:nvSpPr>
          <p:cNvPr id="19" name="bg object 19"/>
          <p:cNvSpPr/>
          <p:nvPr/>
        </p:nvSpPr>
        <p:spPr>
          <a:xfrm>
            <a:off x="2422220" y="2021814"/>
            <a:ext cx="6644005" cy="2814955"/>
          </a:xfrm>
          <a:custGeom>
            <a:avLst/>
            <a:gdLst/>
            <a:ahLst/>
            <a:cxnLst/>
            <a:rect l="l" t="t" r="r" b="b"/>
            <a:pathLst>
              <a:path w="6644005" h="2814954">
                <a:moveTo>
                  <a:pt x="6643573" y="0"/>
                </a:moveTo>
                <a:lnTo>
                  <a:pt x="0" y="0"/>
                </a:lnTo>
                <a:lnTo>
                  <a:pt x="0" y="2814383"/>
                </a:lnTo>
                <a:lnTo>
                  <a:pt x="6643573" y="2814383"/>
                </a:lnTo>
                <a:lnTo>
                  <a:pt x="6643573"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B07CCC1-6755-45BA-908B-6735372CD53A}" type="datetime1">
              <a:rPr lang="en-US" smtClean="0"/>
              <a:t>5/9/2022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C80-125F-4AD0-8623-EC55CF1E1242}"/>
              </a:ext>
            </a:extLst>
          </p:cNvPr>
          <p:cNvSpPr>
            <a:spLocks noGrp="1"/>
          </p:cNvSpPr>
          <p:nvPr>
            <p:ph type="title"/>
          </p:nvPr>
        </p:nvSpPr>
        <p:spPr>
          <a:xfrm>
            <a:off x="838200" y="365125"/>
            <a:ext cx="10493375"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C82AB9D-9442-40AF-B20E-FA3BB9AA26C8}"/>
              </a:ext>
            </a:extLst>
          </p:cNvPr>
          <p:cNvSpPr>
            <a:spLocks noGrp="1"/>
          </p:cNvSpPr>
          <p:nvPr>
            <p:ph type="body" idx="1"/>
          </p:nvPr>
        </p:nvSpPr>
        <p:spPr>
          <a:xfrm>
            <a:off x="838200" y="1681163"/>
            <a:ext cx="51466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4067C-148C-48D0-BE6A-A8A4F0E040AF}"/>
              </a:ext>
            </a:extLst>
          </p:cNvPr>
          <p:cNvSpPr>
            <a:spLocks noGrp="1"/>
          </p:cNvSpPr>
          <p:nvPr>
            <p:ph sz="half" idx="2"/>
          </p:nvPr>
        </p:nvSpPr>
        <p:spPr>
          <a:xfrm>
            <a:off x="838200" y="2505075"/>
            <a:ext cx="51466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CDBA3-2767-48DE-AB72-E35F9EBC09AA}"/>
              </a:ext>
            </a:extLst>
          </p:cNvPr>
          <p:cNvSpPr>
            <a:spLocks noGrp="1"/>
          </p:cNvSpPr>
          <p:nvPr>
            <p:ph type="body" sz="quarter" idx="3"/>
          </p:nvPr>
        </p:nvSpPr>
        <p:spPr>
          <a:xfrm>
            <a:off x="6159500" y="1681163"/>
            <a:ext cx="51720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E85D4C-45DA-485E-BC41-185B357F6479}"/>
              </a:ext>
            </a:extLst>
          </p:cNvPr>
          <p:cNvSpPr>
            <a:spLocks noGrp="1"/>
          </p:cNvSpPr>
          <p:nvPr>
            <p:ph sz="quarter" idx="4"/>
          </p:nvPr>
        </p:nvSpPr>
        <p:spPr>
          <a:xfrm>
            <a:off x="6159500" y="2505075"/>
            <a:ext cx="51720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0E1B3-ACA8-4D4B-B616-53AD4C434F99}"/>
              </a:ext>
            </a:extLst>
          </p:cNvPr>
          <p:cNvSpPr>
            <a:spLocks noGrp="1"/>
          </p:cNvSpPr>
          <p:nvPr>
            <p:ph type="dt" sz="half" idx="10"/>
          </p:nvPr>
        </p:nvSpPr>
        <p:spPr>
          <a:xfrm>
            <a:off x="836613" y="6356350"/>
            <a:ext cx="2736850" cy="365125"/>
          </a:xfrm>
          <a:prstGeom prst="rect">
            <a:avLst/>
          </a:prstGeom>
        </p:spPr>
        <p:txBody>
          <a:bodyPr/>
          <a:lstStyle/>
          <a:p>
            <a:fld id="{F54EC10F-FAAB-4F0F-BE05-9328F1F1B9DF}" type="datetime1">
              <a:rPr lang="en-US" smtClean="0"/>
              <a:t>5/9/2022</a:t>
            </a:fld>
            <a:endParaRPr lang="en-US"/>
          </a:p>
        </p:txBody>
      </p:sp>
      <p:sp>
        <p:nvSpPr>
          <p:cNvPr id="8" name="Footer Placeholder 7">
            <a:extLst>
              <a:ext uri="{FF2B5EF4-FFF2-40B4-BE49-F238E27FC236}">
                <a16:creationId xmlns:a16="http://schemas.microsoft.com/office/drawing/2014/main" id="{F8C842FE-02FC-44ED-9CDD-E12AC58A6B17}"/>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8BA6025-0EC5-4BA3-8464-E51CDB5F6D09}"/>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59878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FB44-51A9-4296-A111-A76864129EC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F6C4DC5-6DB5-4E65-98FE-FFAA2DD31F9A}"/>
              </a:ext>
            </a:extLst>
          </p:cNvPr>
          <p:cNvSpPr>
            <a:spLocks noGrp="1"/>
          </p:cNvSpPr>
          <p:nvPr>
            <p:ph type="dt" sz="half" idx="10"/>
          </p:nvPr>
        </p:nvSpPr>
        <p:spPr>
          <a:xfrm>
            <a:off x="836613" y="6356350"/>
            <a:ext cx="2736850" cy="365125"/>
          </a:xfrm>
          <a:prstGeom prst="rect">
            <a:avLst/>
          </a:prstGeom>
        </p:spPr>
        <p:txBody>
          <a:bodyPr/>
          <a:lstStyle/>
          <a:p>
            <a:fld id="{C24D3BA9-87FC-4AF0-8828-0B9BC4EDE296}" type="datetime1">
              <a:rPr lang="en-US" smtClean="0"/>
              <a:t>5/9/2022</a:t>
            </a:fld>
            <a:endParaRPr lang="en-US"/>
          </a:p>
        </p:txBody>
      </p:sp>
      <p:sp>
        <p:nvSpPr>
          <p:cNvPr id="4" name="Footer Placeholder 3">
            <a:extLst>
              <a:ext uri="{FF2B5EF4-FFF2-40B4-BE49-F238E27FC236}">
                <a16:creationId xmlns:a16="http://schemas.microsoft.com/office/drawing/2014/main" id="{06F9BE3D-3C75-4F7E-B631-8B069F3028D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08A5EC-E52E-412A-BB3D-4926DAB30C02}"/>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32573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81E22-2A79-47AF-8EAE-710483789116}"/>
              </a:ext>
            </a:extLst>
          </p:cNvPr>
          <p:cNvSpPr>
            <a:spLocks noGrp="1"/>
          </p:cNvSpPr>
          <p:nvPr>
            <p:ph type="dt" sz="half" idx="10"/>
          </p:nvPr>
        </p:nvSpPr>
        <p:spPr>
          <a:xfrm>
            <a:off x="836613" y="6356350"/>
            <a:ext cx="2736850" cy="365125"/>
          </a:xfrm>
          <a:prstGeom prst="rect">
            <a:avLst/>
          </a:prstGeom>
        </p:spPr>
        <p:txBody>
          <a:bodyPr/>
          <a:lstStyle/>
          <a:p>
            <a:fld id="{70E23F1C-75BD-46C6-856C-1ED8ACBBF219}" type="datetime1">
              <a:rPr lang="en-US" smtClean="0"/>
              <a:t>5/9/2022</a:t>
            </a:fld>
            <a:endParaRPr lang="en-US"/>
          </a:p>
        </p:txBody>
      </p:sp>
      <p:sp>
        <p:nvSpPr>
          <p:cNvPr id="3" name="Footer Placeholder 2">
            <a:extLst>
              <a:ext uri="{FF2B5EF4-FFF2-40B4-BE49-F238E27FC236}">
                <a16:creationId xmlns:a16="http://schemas.microsoft.com/office/drawing/2014/main" id="{D62C498B-FB12-4E2C-9B2A-92612986C00B}"/>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F40E66-1030-4F5B-9861-A89742C6D98D}"/>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81623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739-DA07-451B-B2A9-150E6B5C9380}"/>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CE8D92-5764-4D60-AD27-BF9BB1F1D467}"/>
              </a:ext>
            </a:extLst>
          </p:cNvPr>
          <p:cNvSpPr>
            <a:spLocks noGrp="1"/>
          </p:cNvSpPr>
          <p:nvPr>
            <p:ph idx="1"/>
          </p:nvPr>
        </p:nvSpPr>
        <p:spPr>
          <a:xfrm>
            <a:off x="5172075" y="987425"/>
            <a:ext cx="61595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93319-093B-4B1B-A388-7FBBB263A8B0}"/>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E97D9-B35B-4BE1-8A29-40FCFC35FAD7}"/>
              </a:ext>
            </a:extLst>
          </p:cNvPr>
          <p:cNvSpPr>
            <a:spLocks noGrp="1"/>
          </p:cNvSpPr>
          <p:nvPr>
            <p:ph type="dt" sz="half" idx="10"/>
          </p:nvPr>
        </p:nvSpPr>
        <p:spPr>
          <a:xfrm>
            <a:off x="836613" y="6356350"/>
            <a:ext cx="2736850" cy="365125"/>
          </a:xfrm>
          <a:prstGeom prst="rect">
            <a:avLst/>
          </a:prstGeom>
        </p:spPr>
        <p:txBody>
          <a:bodyPr/>
          <a:lstStyle/>
          <a:p>
            <a:fld id="{6BBB717A-1948-4E8F-AA40-2C8970EFF856}" type="datetime1">
              <a:rPr lang="en-US" smtClean="0"/>
              <a:t>5/9/2022</a:t>
            </a:fld>
            <a:endParaRPr lang="en-US"/>
          </a:p>
        </p:txBody>
      </p:sp>
      <p:sp>
        <p:nvSpPr>
          <p:cNvPr id="6" name="Footer Placeholder 5">
            <a:extLst>
              <a:ext uri="{FF2B5EF4-FFF2-40B4-BE49-F238E27FC236}">
                <a16:creationId xmlns:a16="http://schemas.microsoft.com/office/drawing/2014/main" id="{2D9FD390-2451-4082-9A69-39D37F06CDE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8DDC381-06F7-4F88-A084-2C739AFA3965}"/>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674116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3B5-2A3C-4B3F-AFC4-0CA3F063AC18}"/>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EE360-421A-4719-B91E-3B060F1D81EE}"/>
              </a:ext>
            </a:extLst>
          </p:cNvPr>
          <p:cNvSpPr>
            <a:spLocks noGrp="1"/>
          </p:cNvSpPr>
          <p:nvPr>
            <p:ph type="pic" idx="1"/>
          </p:nvPr>
        </p:nvSpPr>
        <p:spPr>
          <a:xfrm>
            <a:off x="5172075" y="987425"/>
            <a:ext cx="61595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9D788-7248-428C-B2DC-C3E537080555}"/>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6635C-703C-4BBE-A773-5751FA80AB20}"/>
              </a:ext>
            </a:extLst>
          </p:cNvPr>
          <p:cNvSpPr>
            <a:spLocks noGrp="1"/>
          </p:cNvSpPr>
          <p:nvPr>
            <p:ph type="dt" sz="half" idx="10"/>
          </p:nvPr>
        </p:nvSpPr>
        <p:spPr>
          <a:xfrm>
            <a:off x="836613" y="6356350"/>
            <a:ext cx="2736850" cy="365125"/>
          </a:xfrm>
          <a:prstGeom prst="rect">
            <a:avLst/>
          </a:prstGeom>
        </p:spPr>
        <p:txBody>
          <a:bodyPr/>
          <a:lstStyle/>
          <a:p>
            <a:fld id="{27C94050-9B73-48E0-B18B-D08A22793630}" type="datetime1">
              <a:rPr lang="en-US" smtClean="0"/>
              <a:t>5/9/2022</a:t>
            </a:fld>
            <a:endParaRPr lang="en-US"/>
          </a:p>
        </p:txBody>
      </p:sp>
      <p:sp>
        <p:nvSpPr>
          <p:cNvPr id="6" name="Footer Placeholder 5">
            <a:extLst>
              <a:ext uri="{FF2B5EF4-FFF2-40B4-BE49-F238E27FC236}">
                <a16:creationId xmlns:a16="http://schemas.microsoft.com/office/drawing/2014/main" id="{AA925834-B1C1-4814-820D-A5AE8382714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35136CA-64C0-4030-BA69-8FD1D6F19C0D}"/>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981507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C355-5BD4-4B5F-988D-5C3568EE3A51}"/>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E0239-41FA-4645-84B5-F0A3990F2F31}"/>
              </a:ext>
            </a:extLst>
          </p:cNvPr>
          <p:cNvSpPr>
            <a:spLocks noGrp="1"/>
          </p:cNvSpPr>
          <p:nvPr>
            <p:ph type="body" orient="vert" idx="1"/>
          </p:nvPr>
        </p:nvSpPr>
        <p:spPr>
          <a:xfrm>
            <a:off x="836613" y="1825625"/>
            <a:ext cx="10493375"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0174A-0DD0-48A1-B33E-7D08179EE832}"/>
              </a:ext>
            </a:extLst>
          </p:cNvPr>
          <p:cNvSpPr>
            <a:spLocks noGrp="1"/>
          </p:cNvSpPr>
          <p:nvPr>
            <p:ph type="dt" sz="half" idx="10"/>
          </p:nvPr>
        </p:nvSpPr>
        <p:spPr>
          <a:xfrm>
            <a:off x="836613" y="6356350"/>
            <a:ext cx="2736850" cy="365125"/>
          </a:xfrm>
          <a:prstGeom prst="rect">
            <a:avLst/>
          </a:prstGeom>
        </p:spPr>
        <p:txBody>
          <a:bodyPr/>
          <a:lstStyle/>
          <a:p>
            <a:fld id="{1A5AD689-4AEC-4018-8B7E-655D5A8D7CE5}" type="datetime1">
              <a:rPr lang="en-US" smtClean="0"/>
              <a:t>5/9/2022</a:t>
            </a:fld>
            <a:endParaRPr lang="en-US"/>
          </a:p>
        </p:txBody>
      </p:sp>
      <p:sp>
        <p:nvSpPr>
          <p:cNvPr id="5" name="Footer Placeholder 4">
            <a:extLst>
              <a:ext uri="{FF2B5EF4-FFF2-40B4-BE49-F238E27FC236}">
                <a16:creationId xmlns:a16="http://schemas.microsoft.com/office/drawing/2014/main" id="{6EFB8E16-4619-488B-9E9D-21D7017123C9}"/>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09B0FD9-B780-4CBB-95C5-E65561427918}"/>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42709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006ED-A6D6-4331-A2B1-5868D882729A}"/>
              </a:ext>
            </a:extLst>
          </p:cNvPr>
          <p:cNvSpPr>
            <a:spLocks noGrp="1"/>
          </p:cNvSpPr>
          <p:nvPr>
            <p:ph type="title" orient="vert"/>
          </p:nvPr>
        </p:nvSpPr>
        <p:spPr>
          <a:xfrm>
            <a:off x="8707438" y="365125"/>
            <a:ext cx="262255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8B856-4B72-4CA1-B370-DB242214B705}"/>
              </a:ext>
            </a:extLst>
          </p:cNvPr>
          <p:cNvSpPr>
            <a:spLocks noGrp="1"/>
          </p:cNvSpPr>
          <p:nvPr>
            <p:ph type="body" orient="vert" idx="1"/>
          </p:nvPr>
        </p:nvSpPr>
        <p:spPr>
          <a:xfrm>
            <a:off x="836613" y="365125"/>
            <a:ext cx="77184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CC57D-D912-427F-BB44-F0956F4E1EF3}"/>
              </a:ext>
            </a:extLst>
          </p:cNvPr>
          <p:cNvSpPr>
            <a:spLocks noGrp="1"/>
          </p:cNvSpPr>
          <p:nvPr>
            <p:ph type="dt" sz="half" idx="10"/>
          </p:nvPr>
        </p:nvSpPr>
        <p:spPr>
          <a:xfrm>
            <a:off x="836613" y="6356350"/>
            <a:ext cx="2736850" cy="365125"/>
          </a:xfrm>
          <a:prstGeom prst="rect">
            <a:avLst/>
          </a:prstGeom>
        </p:spPr>
        <p:txBody>
          <a:bodyPr/>
          <a:lstStyle/>
          <a:p>
            <a:fld id="{FA00CF38-2534-4789-8785-2F8BC25DFC77}" type="datetime1">
              <a:rPr lang="en-US" smtClean="0"/>
              <a:t>5/9/2022</a:t>
            </a:fld>
            <a:endParaRPr lang="en-US"/>
          </a:p>
        </p:txBody>
      </p:sp>
      <p:sp>
        <p:nvSpPr>
          <p:cNvPr id="5" name="Footer Placeholder 4">
            <a:extLst>
              <a:ext uri="{FF2B5EF4-FFF2-40B4-BE49-F238E27FC236}">
                <a16:creationId xmlns:a16="http://schemas.microsoft.com/office/drawing/2014/main" id="{7D71485D-B186-4EBB-9230-175D1049D31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41E2F9-4D1D-4AB6-8C3E-065792B8A994}"/>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2967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B0A1-1A67-42A1-AE41-70829DF02817}"/>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F6801AA-96A7-4A2B-8A95-01942D8B6E98}"/>
              </a:ext>
            </a:extLst>
          </p:cNvPr>
          <p:cNvSpPr>
            <a:spLocks noGrp="1"/>
          </p:cNvSpPr>
          <p:nvPr>
            <p:ph type="sldNum" sz="quarter" idx="10"/>
          </p:nvPr>
        </p:nvSpPr>
        <p:spPr>
          <a:xfrm>
            <a:off x="520700" y="6019800"/>
            <a:ext cx="457200" cy="365125"/>
          </a:xfrm>
          <a:prstGeom prst="rect">
            <a:avLst/>
          </a:prstGeom>
        </p:spPr>
        <p:txBody>
          <a:body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2743882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2AE-3822-45A1-9916-06410FC1009D}"/>
              </a:ext>
            </a:extLst>
          </p:cNvPr>
          <p:cNvSpPr>
            <a:spLocks noGrp="1"/>
          </p:cNvSpPr>
          <p:nvPr>
            <p:ph type="ctrTitle"/>
          </p:nvPr>
        </p:nvSpPr>
        <p:spPr>
          <a:xfrm>
            <a:off x="1520825" y="1122363"/>
            <a:ext cx="912495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5426A4-0A4F-417E-8284-AA057ADAC3BE}"/>
              </a:ext>
            </a:extLst>
          </p:cNvPr>
          <p:cNvSpPr>
            <a:spLocks noGrp="1"/>
          </p:cNvSpPr>
          <p:nvPr>
            <p:ph type="subTitle" idx="1"/>
          </p:nvPr>
        </p:nvSpPr>
        <p:spPr>
          <a:xfrm>
            <a:off x="1520825" y="3602038"/>
            <a:ext cx="912495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203865-98F7-432E-B70F-5F81D05D21E7}"/>
              </a:ext>
            </a:extLst>
          </p:cNvPr>
          <p:cNvSpPr>
            <a:spLocks noGrp="1"/>
          </p:cNvSpPr>
          <p:nvPr>
            <p:ph type="dt" sz="half" idx="10"/>
          </p:nvPr>
        </p:nvSpPr>
        <p:spPr>
          <a:xfrm>
            <a:off x="836613" y="6356350"/>
            <a:ext cx="2736850" cy="365125"/>
          </a:xfrm>
          <a:prstGeom prst="rect">
            <a:avLst/>
          </a:prstGeom>
        </p:spPr>
        <p:txBody>
          <a:bodyPr/>
          <a:lstStyle/>
          <a:p>
            <a:fld id="{260AC1E2-EF85-4393-9678-7623D5580323}" type="datetime1">
              <a:rPr lang="en-US" smtClean="0"/>
              <a:t>5/9/2022</a:t>
            </a:fld>
            <a:endParaRPr lang="en-US"/>
          </a:p>
        </p:txBody>
      </p:sp>
      <p:sp>
        <p:nvSpPr>
          <p:cNvPr id="5" name="Footer Placeholder 4">
            <a:extLst>
              <a:ext uri="{FF2B5EF4-FFF2-40B4-BE49-F238E27FC236}">
                <a16:creationId xmlns:a16="http://schemas.microsoft.com/office/drawing/2014/main" id="{211F5E3C-86E3-4420-9DDD-EB352BFD358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AC3DA80-A6E7-4286-BEA1-927A5FA4A8D0}"/>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077942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18C7-5844-4C5C-9513-8B8D082B083B}"/>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AF89043-07C9-4EC9-A216-8025AAF1269B}"/>
              </a:ext>
            </a:extLst>
          </p:cNvPr>
          <p:cNvSpPr>
            <a:spLocks noGrp="1"/>
          </p:cNvSpPr>
          <p:nvPr>
            <p:ph idx="1"/>
          </p:nvPr>
        </p:nvSpPr>
        <p:spPr>
          <a:xfrm>
            <a:off x="836613" y="1825625"/>
            <a:ext cx="10493375"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CF65-3CFA-4A36-A15A-E289E9B895A6}"/>
              </a:ext>
            </a:extLst>
          </p:cNvPr>
          <p:cNvSpPr>
            <a:spLocks noGrp="1"/>
          </p:cNvSpPr>
          <p:nvPr>
            <p:ph type="dt" sz="half" idx="10"/>
          </p:nvPr>
        </p:nvSpPr>
        <p:spPr>
          <a:xfrm>
            <a:off x="836613" y="6356350"/>
            <a:ext cx="2736850" cy="365125"/>
          </a:xfrm>
          <a:prstGeom prst="rect">
            <a:avLst/>
          </a:prstGeom>
        </p:spPr>
        <p:txBody>
          <a:bodyPr/>
          <a:lstStyle/>
          <a:p>
            <a:fld id="{B08C1480-D6FC-4E82-883E-1C87F6B26E8B}" type="datetime1">
              <a:rPr lang="en-US" smtClean="0"/>
              <a:t>5/9/2022</a:t>
            </a:fld>
            <a:endParaRPr lang="en-US"/>
          </a:p>
        </p:txBody>
      </p:sp>
      <p:sp>
        <p:nvSpPr>
          <p:cNvPr id="5" name="Footer Placeholder 4">
            <a:extLst>
              <a:ext uri="{FF2B5EF4-FFF2-40B4-BE49-F238E27FC236}">
                <a16:creationId xmlns:a16="http://schemas.microsoft.com/office/drawing/2014/main" id="{6724F855-3C6A-46DD-BA9D-FE0B97CEC37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38F3D8-D3EB-47B6-845D-392AC9D55F58}"/>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91138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25306" y="2187943"/>
            <a:ext cx="2623184" cy="544194"/>
          </a:xfrm>
          <a:prstGeom prst="rect">
            <a:avLst/>
          </a:prstGeom>
        </p:spPr>
        <p:txBody>
          <a:bodyPr wrap="square" lIns="0" tIns="0" rIns="0" bIns="0">
            <a:spAutoFit/>
          </a:bodyPr>
          <a:lstStyle>
            <a:lvl1pPr>
              <a:defRPr sz="3400" b="1" i="0">
                <a:solidFill>
                  <a:schemeClr val="bg1"/>
                </a:solidFill>
                <a:latin typeface="Arial"/>
                <a:cs typeface="Arial"/>
              </a:defRPr>
            </a:lvl1pPr>
          </a:lstStyle>
          <a:p>
            <a:endParaRPr/>
          </a:p>
        </p:txBody>
      </p:sp>
      <p:sp>
        <p:nvSpPr>
          <p:cNvPr id="3" name="Holder 3"/>
          <p:cNvSpPr>
            <a:spLocks noGrp="1"/>
          </p:cNvSpPr>
          <p:nvPr>
            <p:ph type="subTitle" idx="4"/>
          </p:nvPr>
        </p:nvSpPr>
        <p:spPr>
          <a:xfrm>
            <a:off x="1824990" y="3840480"/>
            <a:ext cx="851662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E7BECD6-636E-4FB2-93D5-AD3417DAA93D}" type="datetime1">
              <a:rPr lang="en-US" smtClean="0"/>
              <a:t>5/9/2022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FC58-F8A4-48EB-99A0-3F93F2233DB4}"/>
              </a:ext>
            </a:extLst>
          </p:cNvPr>
          <p:cNvSpPr>
            <a:spLocks noGrp="1"/>
          </p:cNvSpPr>
          <p:nvPr>
            <p:ph type="title"/>
          </p:nvPr>
        </p:nvSpPr>
        <p:spPr>
          <a:xfrm>
            <a:off x="830263" y="1709738"/>
            <a:ext cx="10493375"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D8B883-5688-494C-BA73-82266D46FD60}"/>
              </a:ext>
            </a:extLst>
          </p:cNvPr>
          <p:cNvSpPr>
            <a:spLocks noGrp="1"/>
          </p:cNvSpPr>
          <p:nvPr>
            <p:ph type="body" idx="1"/>
          </p:nvPr>
        </p:nvSpPr>
        <p:spPr>
          <a:xfrm>
            <a:off x="830263" y="4589463"/>
            <a:ext cx="10493375"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42BC5-B3AB-4933-BAAF-2739DB3BDC64}"/>
              </a:ext>
            </a:extLst>
          </p:cNvPr>
          <p:cNvSpPr>
            <a:spLocks noGrp="1"/>
          </p:cNvSpPr>
          <p:nvPr>
            <p:ph type="dt" sz="half" idx="10"/>
          </p:nvPr>
        </p:nvSpPr>
        <p:spPr>
          <a:xfrm>
            <a:off x="836613" y="6356350"/>
            <a:ext cx="2736850" cy="365125"/>
          </a:xfrm>
          <a:prstGeom prst="rect">
            <a:avLst/>
          </a:prstGeom>
        </p:spPr>
        <p:txBody>
          <a:bodyPr/>
          <a:lstStyle/>
          <a:p>
            <a:fld id="{30AC8960-0E45-4AEB-9F37-09842ED7AC11}" type="datetime1">
              <a:rPr lang="en-US" smtClean="0"/>
              <a:t>5/9/2022</a:t>
            </a:fld>
            <a:endParaRPr lang="en-US"/>
          </a:p>
        </p:txBody>
      </p:sp>
      <p:sp>
        <p:nvSpPr>
          <p:cNvPr id="5" name="Footer Placeholder 4">
            <a:extLst>
              <a:ext uri="{FF2B5EF4-FFF2-40B4-BE49-F238E27FC236}">
                <a16:creationId xmlns:a16="http://schemas.microsoft.com/office/drawing/2014/main" id="{F41C1B8C-7061-4350-883B-368944737358}"/>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03C177E-F214-4447-9D11-483B73277A1A}"/>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328671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5524-AC52-4ECB-AE22-F44B0DFF18E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E538276-7862-40B8-A161-A945639CBC14}"/>
              </a:ext>
            </a:extLst>
          </p:cNvPr>
          <p:cNvSpPr>
            <a:spLocks noGrp="1"/>
          </p:cNvSpPr>
          <p:nvPr>
            <p:ph sz="half" idx="1"/>
          </p:nvPr>
        </p:nvSpPr>
        <p:spPr>
          <a:xfrm>
            <a:off x="836613" y="1825625"/>
            <a:ext cx="5170487"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79747-844F-42D8-BB27-5973F4F2AFFE}"/>
              </a:ext>
            </a:extLst>
          </p:cNvPr>
          <p:cNvSpPr>
            <a:spLocks noGrp="1"/>
          </p:cNvSpPr>
          <p:nvPr>
            <p:ph sz="half" idx="2"/>
          </p:nvPr>
        </p:nvSpPr>
        <p:spPr>
          <a:xfrm>
            <a:off x="6159500" y="1825625"/>
            <a:ext cx="51704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B3891-1344-4153-A633-7B7DC873B0EA}"/>
              </a:ext>
            </a:extLst>
          </p:cNvPr>
          <p:cNvSpPr>
            <a:spLocks noGrp="1"/>
          </p:cNvSpPr>
          <p:nvPr>
            <p:ph type="dt" sz="half" idx="10"/>
          </p:nvPr>
        </p:nvSpPr>
        <p:spPr>
          <a:xfrm>
            <a:off x="836613" y="6356350"/>
            <a:ext cx="2736850" cy="365125"/>
          </a:xfrm>
          <a:prstGeom prst="rect">
            <a:avLst/>
          </a:prstGeom>
        </p:spPr>
        <p:txBody>
          <a:bodyPr/>
          <a:lstStyle/>
          <a:p>
            <a:fld id="{075590FA-5DA3-42E8-A472-B8B9D7C6F6AC}" type="datetime1">
              <a:rPr lang="en-US" smtClean="0"/>
              <a:t>5/9/2022</a:t>
            </a:fld>
            <a:endParaRPr lang="en-US"/>
          </a:p>
        </p:txBody>
      </p:sp>
      <p:sp>
        <p:nvSpPr>
          <p:cNvPr id="6" name="Footer Placeholder 5">
            <a:extLst>
              <a:ext uri="{FF2B5EF4-FFF2-40B4-BE49-F238E27FC236}">
                <a16:creationId xmlns:a16="http://schemas.microsoft.com/office/drawing/2014/main" id="{C3C85B9D-1D8C-4C69-A57C-B0FA7D84A8B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2826C5D-FE85-4414-894F-3FF8DFD6E952}"/>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6244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C80-125F-4AD0-8623-EC55CF1E1242}"/>
              </a:ext>
            </a:extLst>
          </p:cNvPr>
          <p:cNvSpPr>
            <a:spLocks noGrp="1"/>
          </p:cNvSpPr>
          <p:nvPr>
            <p:ph type="title"/>
          </p:nvPr>
        </p:nvSpPr>
        <p:spPr>
          <a:xfrm>
            <a:off x="838200" y="365125"/>
            <a:ext cx="10493375"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C82AB9D-9442-40AF-B20E-FA3BB9AA26C8}"/>
              </a:ext>
            </a:extLst>
          </p:cNvPr>
          <p:cNvSpPr>
            <a:spLocks noGrp="1"/>
          </p:cNvSpPr>
          <p:nvPr>
            <p:ph type="body" idx="1"/>
          </p:nvPr>
        </p:nvSpPr>
        <p:spPr>
          <a:xfrm>
            <a:off x="838200" y="1681163"/>
            <a:ext cx="51466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4067C-148C-48D0-BE6A-A8A4F0E040AF}"/>
              </a:ext>
            </a:extLst>
          </p:cNvPr>
          <p:cNvSpPr>
            <a:spLocks noGrp="1"/>
          </p:cNvSpPr>
          <p:nvPr>
            <p:ph sz="half" idx="2"/>
          </p:nvPr>
        </p:nvSpPr>
        <p:spPr>
          <a:xfrm>
            <a:off x="838200" y="2505075"/>
            <a:ext cx="51466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CDBA3-2767-48DE-AB72-E35F9EBC09AA}"/>
              </a:ext>
            </a:extLst>
          </p:cNvPr>
          <p:cNvSpPr>
            <a:spLocks noGrp="1"/>
          </p:cNvSpPr>
          <p:nvPr>
            <p:ph type="body" sz="quarter" idx="3"/>
          </p:nvPr>
        </p:nvSpPr>
        <p:spPr>
          <a:xfrm>
            <a:off x="6159500" y="1681163"/>
            <a:ext cx="51720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E85D4C-45DA-485E-BC41-185B357F6479}"/>
              </a:ext>
            </a:extLst>
          </p:cNvPr>
          <p:cNvSpPr>
            <a:spLocks noGrp="1"/>
          </p:cNvSpPr>
          <p:nvPr>
            <p:ph sz="quarter" idx="4"/>
          </p:nvPr>
        </p:nvSpPr>
        <p:spPr>
          <a:xfrm>
            <a:off x="6159500" y="2505075"/>
            <a:ext cx="51720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0E1B3-ACA8-4D4B-B616-53AD4C434F99}"/>
              </a:ext>
            </a:extLst>
          </p:cNvPr>
          <p:cNvSpPr>
            <a:spLocks noGrp="1"/>
          </p:cNvSpPr>
          <p:nvPr>
            <p:ph type="dt" sz="half" idx="10"/>
          </p:nvPr>
        </p:nvSpPr>
        <p:spPr>
          <a:xfrm>
            <a:off x="836613" y="6356350"/>
            <a:ext cx="2736850" cy="365125"/>
          </a:xfrm>
          <a:prstGeom prst="rect">
            <a:avLst/>
          </a:prstGeom>
        </p:spPr>
        <p:txBody>
          <a:bodyPr/>
          <a:lstStyle/>
          <a:p>
            <a:fld id="{F54EC10F-FAAB-4F0F-BE05-9328F1F1B9DF}" type="datetime1">
              <a:rPr lang="en-US" smtClean="0"/>
              <a:t>5/9/2022</a:t>
            </a:fld>
            <a:endParaRPr lang="en-US"/>
          </a:p>
        </p:txBody>
      </p:sp>
      <p:sp>
        <p:nvSpPr>
          <p:cNvPr id="8" name="Footer Placeholder 7">
            <a:extLst>
              <a:ext uri="{FF2B5EF4-FFF2-40B4-BE49-F238E27FC236}">
                <a16:creationId xmlns:a16="http://schemas.microsoft.com/office/drawing/2014/main" id="{F8C842FE-02FC-44ED-9CDD-E12AC58A6B17}"/>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8BA6025-0EC5-4BA3-8464-E51CDB5F6D09}"/>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4273986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FB44-51A9-4296-A111-A76864129EC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F6C4DC5-6DB5-4E65-98FE-FFAA2DD31F9A}"/>
              </a:ext>
            </a:extLst>
          </p:cNvPr>
          <p:cNvSpPr>
            <a:spLocks noGrp="1"/>
          </p:cNvSpPr>
          <p:nvPr>
            <p:ph type="dt" sz="half" idx="10"/>
          </p:nvPr>
        </p:nvSpPr>
        <p:spPr>
          <a:xfrm>
            <a:off x="836613" y="6356350"/>
            <a:ext cx="2736850" cy="365125"/>
          </a:xfrm>
          <a:prstGeom prst="rect">
            <a:avLst/>
          </a:prstGeom>
        </p:spPr>
        <p:txBody>
          <a:bodyPr/>
          <a:lstStyle/>
          <a:p>
            <a:fld id="{C24D3BA9-87FC-4AF0-8828-0B9BC4EDE296}" type="datetime1">
              <a:rPr lang="en-US" smtClean="0"/>
              <a:t>5/9/2022</a:t>
            </a:fld>
            <a:endParaRPr lang="en-US"/>
          </a:p>
        </p:txBody>
      </p:sp>
      <p:sp>
        <p:nvSpPr>
          <p:cNvPr id="4" name="Footer Placeholder 3">
            <a:extLst>
              <a:ext uri="{FF2B5EF4-FFF2-40B4-BE49-F238E27FC236}">
                <a16:creationId xmlns:a16="http://schemas.microsoft.com/office/drawing/2014/main" id="{06F9BE3D-3C75-4F7E-B631-8B069F3028D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08A5EC-E52E-412A-BB3D-4926DAB30C02}"/>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650059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81E22-2A79-47AF-8EAE-710483789116}"/>
              </a:ext>
            </a:extLst>
          </p:cNvPr>
          <p:cNvSpPr>
            <a:spLocks noGrp="1"/>
          </p:cNvSpPr>
          <p:nvPr>
            <p:ph type="dt" sz="half" idx="10"/>
          </p:nvPr>
        </p:nvSpPr>
        <p:spPr>
          <a:xfrm>
            <a:off x="836613" y="6356350"/>
            <a:ext cx="2736850" cy="365125"/>
          </a:xfrm>
          <a:prstGeom prst="rect">
            <a:avLst/>
          </a:prstGeom>
        </p:spPr>
        <p:txBody>
          <a:bodyPr/>
          <a:lstStyle/>
          <a:p>
            <a:fld id="{70E23F1C-75BD-46C6-856C-1ED8ACBBF219}" type="datetime1">
              <a:rPr lang="en-US" smtClean="0"/>
              <a:t>5/9/2022</a:t>
            </a:fld>
            <a:endParaRPr lang="en-US"/>
          </a:p>
        </p:txBody>
      </p:sp>
      <p:sp>
        <p:nvSpPr>
          <p:cNvPr id="3" name="Footer Placeholder 2">
            <a:extLst>
              <a:ext uri="{FF2B5EF4-FFF2-40B4-BE49-F238E27FC236}">
                <a16:creationId xmlns:a16="http://schemas.microsoft.com/office/drawing/2014/main" id="{D62C498B-FB12-4E2C-9B2A-92612986C00B}"/>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F40E66-1030-4F5B-9861-A89742C6D98D}"/>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860036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739-DA07-451B-B2A9-150E6B5C9380}"/>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CE8D92-5764-4D60-AD27-BF9BB1F1D467}"/>
              </a:ext>
            </a:extLst>
          </p:cNvPr>
          <p:cNvSpPr>
            <a:spLocks noGrp="1"/>
          </p:cNvSpPr>
          <p:nvPr>
            <p:ph idx="1"/>
          </p:nvPr>
        </p:nvSpPr>
        <p:spPr>
          <a:xfrm>
            <a:off x="5172075" y="987425"/>
            <a:ext cx="61595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93319-093B-4B1B-A388-7FBBB263A8B0}"/>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E97D9-B35B-4BE1-8A29-40FCFC35FAD7}"/>
              </a:ext>
            </a:extLst>
          </p:cNvPr>
          <p:cNvSpPr>
            <a:spLocks noGrp="1"/>
          </p:cNvSpPr>
          <p:nvPr>
            <p:ph type="dt" sz="half" idx="10"/>
          </p:nvPr>
        </p:nvSpPr>
        <p:spPr>
          <a:xfrm>
            <a:off x="836613" y="6356350"/>
            <a:ext cx="2736850" cy="365125"/>
          </a:xfrm>
          <a:prstGeom prst="rect">
            <a:avLst/>
          </a:prstGeom>
        </p:spPr>
        <p:txBody>
          <a:bodyPr/>
          <a:lstStyle/>
          <a:p>
            <a:fld id="{6BBB717A-1948-4E8F-AA40-2C8970EFF856}" type="datetime1">
              <a:rPr lang="en-US" smtClean="0"/>
              <a:t>5/9/2022</a:t>
            </a:fld>
            <a:endParaRPr lang="en-US"/>
          </a:p>
        </p:txBody>
      </p:sp>
      <p:sp>
        <p:nvSpPr>
          <p:cNvPr id="6" name="Footer Placeholder 5">
            <a:extLst>
              <a:ext uri="{FF2B5EF4-FFF2-40B4-BE49-F238E27FC236}">
                <a16:creationId xmlns:a16="http://schemas.microsoft.com/office/drawing/2014/main" id="{2D9FD390-2451-4082-9A69-39D37F06CDE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8DDC381-06F7-4F88-A084-2C739AFA3965}"/>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467767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3B5-2A3C-4B3F-AFC4-0CA3F063AC18}"/>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EE360-421A-4719-B91E-3B060F1D81EE}"/>
              </a:ext>
            </a:extLst>
          </p:cNvPr>
          <p:cNvSpPr>
            <a:spLocks noGrp="1"/>
          </p:cNvSpPr>
          <p:nvPr>
            <p:ph type="pic" idx="1"/>
          </p:nvPr>
        </p:nvSpPr>
        <p:spPr>
          <a:xfrm>
            <a:off x="5172075" y="987425"/>
            <a:ext cx="61595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9D788-7248-428C-B2DC-C3E537080555}"/>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6635C-703C-4BBE-A773-5751FA80AB20}"/>
              </a:ext>
            </a:extLst>
          </p:cNvPr>
          <p:cNvSpPr>
            <a:spLocks noGrp="1"/>
          </p:cNvSpPr>
          <p:nvPr>
            <p:ph type="dt" sz="half" idx="10"/>
          </p:nvPr>
        </p:nvSpPr>
        <p:spPr>
          <a:xfrm>
            <a:off x="836613" y="6356350"/>
            <a:ext cx="2736850" cy="365125"/>
          </a:xfrm>
          <a:prstGeom prst="rect">
            <a:avLst/>
          </a:prstGeom>
        </p:spPr>
        <p:txBody>
          <a:bodyPr/>
          <a:lstStyle/>
          <a:p>
            <a:fld id="{27C94050-9B73-48E0-B18B-D08A22793630}" type="datetime1">
              <a:rPr lang="en-US" smtClean="0"/>
              <a:t>5/9/2022</a:t>
            </a:fld>
            <a:endParaRPr lang="en-US"/>
          </a:p>
        </p:txBody>
      </p:sp>
      <p:sp>
        <p:nvSpPr>
          <p:cNvPr id="6" name="Footer Placeholder 5">
            <a:extLst>
              <a:ext uri="{FF2B5EF4-FFF2-40B4-BE49-F238E27FC236}">
                <a16:creationId xmlns:a16="http://schemas.microsoft.com/office/drawing/2014/main" id="{AA925834-B1C1-4814-820D-A5AE8382714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35136CA-64C0-4030-BA69-8FD1D6F19C0D}"/>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7856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C355-5BD4-4B5F-988D-5C3568EE3A51}"/>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E0239-41FA-4645-84B5-F0A3990F2F31}"/>
              </a:ext>
            </a:extLst>
          </p:cNvPr>
          <p:cNvSpPr>
            <a:spLocks noGrp="1"/>
          </p:cNvSpPr>
          <p:nvPr>
            <p:ph type="body" orient="vert" idx="1"/>
          </p:nvPr>
        </p:nvSpPr>
        <p:spPr>
          <a:xfrm>
            <a:off x="836613" y="1825625"/>
            <a:ext cx="10493375"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0174A-0DD0-48A1-B33E-7D08179EE832}"/>
              </a:ext>
            </a:extLst>
          </p:cNvPr>
          <p:cNvSpPr>
            <a:spLocks noGrp="1"/>
          </p:cNvSpPr>
          <p:nvPr>
            <p:ph type="dt" sz="half" idx="10"/>
          </p:nvPr>
        </p:nvSpPr>
        <p:spPr>
          <a:xfrm>
            <a:off x="836613" y="6356350"/>
            <a:ext cx="2736850" cy="365125"/>
          </a:xfrm>
          <a:prstGeom prst="rect">
            <a:avLst/>
          </a:prstGeom>
        </p:spPr>
        <p:txBody>
          <a:bodyPr/>
          <a:lstStyle/>
          <a:p>
            <a:fld id="{1A5AD689-4AEC-4018-8B7E-655D5A8D7CE5}" type="datetime1">
              <a:rPr lang="en-US" smtClean="0"/>
              <a:t>5/9/2022</a:t>
            </a:fld>
            <a:endParaRPr lang="en-US"/>
          </a:p>
        </p:txBody>
      </p:sp>
      <p:sp>
        <p:nvSpPr>
          <p:cNvPr id="5" name="Footer Placeholder 4">
            <a:extLst>
              <a:ext uri="{FF2B5EF4-FFF2-40B4-BE49-F238E27FC236}">
                <a16:creationId xmlns:a16="http://schemas.microsoft.com/office/drawing/2014/main" id="{6EFB8E16-4619-488B-9E9D-21D7017123C9}"/>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09B0FD9-B780-4CBB-95C5-E65561427918}"/>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657129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006ED-A6D6-4331-A2B1-5868D882729A}"/>
              </a:ext>
            </a:extLst>
          </p:cNvPr>
          <p:cNvSpPr>
            <a:spLocks noGrp="1"/>
          </p:cNvSpPr>
          <p:nvPr>
            <p:ph type="title" orient="vert"/>
          </p:nvPr>
        </p:nvSpPr>
        <p:spPr>
          <a:xfrm>
            <a:off x="8707438" y="365125"/>
            <a:ext cx="262255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8B856-4B72-4CA1-B370-DB242214B705}"/>
              </a:ext>
            </a:extLst>
          </p:cNvPr>
          <p:cNvSpPr>
            <a:spLocks noGrp="1"/>
          </p:cNvSpPr>
          <p:nvPr>
            <p:ph type="body" orient="vert" idx="1"/>
          </p:nvPr>
        </p:nvSpPr>
        <p:spPr>
          <a:xfrm>
            <a:off x="836613" y="365125"/>
            <a:ext cx="77184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CC57D-D912-427F-BB44-F0956F4E1EF3}"/>
              </a:ext>
            </a:extLst>
          </p:cNvPr>
          <p:cNvSpPr>
            <a:spLocks noGrp="1"/>
          </p:cNvSpPr>
          <p:nvPr>
            <p:ph type="dt" sz="half" idx="10"/>
          </p:nvPr>
        </p:nvSpPr>
        <p:spPr>
          <a:xfrm>
            <a:off x="836613" y="6356350"/>
            <a:ext cx="2736850" cy="365125"/>
          </a:xfrm>
          <a:prstGeom prst="rect">
            <a:avLst/>
          </a:prstGeom>
        </p:spPr>
        <p:txBody>
          <a:bodyPr/>
          <a:lstStyle/>
          <a:p>
            <a:fld id="{FA00CF38-2534-4789-8785-2F8BC25DFC77}" type="datetime1">
              <a:rPr lang="en-US" smtClean="0"/>
              <a:t>5/9/2022</a:t>
            </a:fld>
            <a:endParaRPr lang="en-US"/>
          </a:p>
        </p:txBody>
      </p:sp>
      <p:sp>
        <p:nvSpPr>
          <p:cNvPr id="5" name="Footer Placeholder 4">
            <a:extLst>
              <a:ext uri="{FF2B5EF4-FFF2-40B4-BE49-F238E27FC236}">
                <a16:creationId xmlns:a16="http://schemas.microsoft.com/office/drawing/2014/main" id="{7D71485D-B186-4EBB-9230-175D1049D31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41E2F9-4D1D-4AB6-8C3E-065792B8A994}"/>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797248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B0A1-1A67-42A1-AE41-70829DF02817}"/>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F6801AA-96A7-4A2B-8A95-01942D8B6E98}"/>
              </a:ext>
            </a:extLst>
          </p:cNvPr>
          <p:cNvSpPr>
            <a:spLocks noGrp="1"/>
          </p:cNvSpPr>
          <p:nvPr>
            <p:ph type="sldNum" sz="quarter" idx="10"/>
          </p:nvPr>
        </p:nvSpPr>
        <p:spPr/>
        <p:txBody>
          <a:body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110907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sz="half" idx="2"/>
          </p:nvPr>
        </p:nvSpPr>
        <p:spPr>
          <a:xfrm>
            <a:off x="608330" y="1577340"/>
            <a:ext cx="5292471"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65799" y="1577340"/>
            <a:ext cx="5292471"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0727C4E-A5D1-499D-A811-65E58FAD68CD}" type="datetime1">
              <a:rPr lang="en-US" smtClean="0"/>
              <a:t>5/9/2022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25306" y="2187943"/>
            <a:ext cx="2623184" cy="544194"/>
          </a:xfrm>
          <a:prstGeom prst="rect">
            <a:avLst/>
          </a:prstGeom>
        </p:spPr>
        <p:txBody>
          <a:bodyPr wrap="square" lIns="0" tIns="0" rIns="0" bIns="0">
            <a:spAutoFit/>
          </a:bodyPr>
          <a:lstStyle>
            <a:lvl1pPr>
              <a:defRPr sz="3400" b="1" i="0">
                <a:solidFill>
                  <a:schemeClr val="bg1"/>
                </a:solidFill>
                <a:latin typeface="Arial"/>
                <a:cs typeface="Arial"/>
              </a:defRPr>
            </a:lvl1pPr>
          </a:lstStyle>
          <a:p>
            <a:endParaRPr/>
          </a:p>
        </p:txBody>
      </p:sp>
      <p:sp>
        <p:nvSpPr>
          <p:cNvPr id="3" name="Holder 3"/>
          <p:cNvSpPr>
            <a:spLocks noGrp="1"/>
          </p:cNvSpPr>
          <p:nvPr>
            <p:ph type="subTitle" idx="4"/>
          </p:nvPr>
        </p:nvSpPr>
        <p:spPr>
          <a:xfrm>
            <a:off x="1824990" y="3840480"/>
            <a:ext cx="851662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598391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19352" y="679649"/>
            <a:ext cx="9722815" cy="5498510"/>
          </a:xfrm>
          <a:prstGeom prst="rect">
            <a:avLst/>
          </a:prstGeom>
        </p:spPr>
      </p:pic>
      <p:pic>
        <p:nvPicPr>
          <p:cNvPr id="18" name="bg object 18"/>
          <p:cNvPicPr/>
          <p:nvPr/>
        </p:nvPicPr>
        <p:blipFill>
          <a:blip r:embed="rId3" cstate="print"/>
          <a:stretch>
            <a:fillRect/>
          </a:stretch>
        </p:blipFill>
        <p:spPr>
          <a:xfrm>
            <a:off x="7356712" y="4829615"/>
            <a:ext cx="2874328" cy="1337783"/>
          </a:xfrm>
          <a:prstGeom prst="rect">
            <a:avLst/>
          </a:prstGeom>
        </p:spPr>
      </p:pic>
      <p:sp>
        <p:nvSpPr>
          <p:cNvPr id="19" name="bg object 19"/>
          <p:cNvSpPr/>
          <p:nvPr/>
        </p:nvSpPr>
        <p:spPr>
          <a:xfrm>
            <a:off x="2422220" y="2021814"/>
            <a:ext cx="6644005" cy="2814955"/>
          </a:xfrm>
          <a:custGeom>
            <a:avLst/>
            <a:gdLst/>
            <a:ahLst/>
            <a:cxnLst/>
            <a:rect l="l" t="t" r="r" b="b"/>
            <a:pathLst>
              <a:path w="6644005" h="2814954">
                <a:moveTo>
                  <a:pt x="6643573" y="0"/>
                </a:moveTo>
                <a:lnTo>
                  <a:pt x="0" y="0"/>
                </a:lnTo>
                <a:lnTo>
                  <a:pt x="0" y="2814383"/>
                </a:lnTo>
                <a:lnTo>
                  <a:pt x="6643573" y="2814383"/>
                </a:lnTo>
                <a:lnTo>
                  <a:pt x="6643573"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569733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sz="half" idx="2"/>
          </p:nvPr>
        </p:nvSpPr>
        <p:spPr>
          <a:xfrm>
            <a:off x="608330" y="1577340"/>
            <a:ext cx="5292471"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65799" y="1577340"/>
            <a:ext cx="5292471"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199289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4047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6434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CE4DFC7-6827-4E46-AC65-00BFAB10DB0A}" type="datetime1">
              <a:rPr lang="en-US" smtClean="0"/>
              <a:t>5/9/2022</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88266E9-8DC1-464E-BA80-B3A850BDE324}" type="datetime1">
              <a:rPr lang="en-US" smtClean="0"/>
              <a:t>5/9/2022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2AE-3822-45A1-9916-06410FC1009D}"/>
              </a:ext>
            </a:extLst>
          </p:cNvPr>
          <p:cNvSpPr>
            <a:spLocks noGrp="1"/>
          </p:cNvSpPr>
          <p:nvPr>
            <p:ph type="ctrTitle"/>
          </p:nvPr>
        </p:nvSpPr>
        <p:spPr>
          <a:xfrm>
            <a:off x="1520825" y="1122363"/>
            <a:ext cx="912495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5426A4-0A4F-417E-8284-AA057ADAC3BE}"/>
              </a:ext>
            </a:extLst>
          </p:cNvPr>
          <p:cNvSpPr>
            <a:spLocks noGrp="1"/>
          </p:cNvSpPr>
          <p:nvPr>
            <p:ph type="subTitle" idx="1"/>
          </p:nvPr>
        </p:nvSpPr>
        <p:spPr>
          <a:xfrm>
            <a:off x="1520825" y="3602038"/>
            <a:ext cx="912495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203865-98F7-432E-B70F-5F81D05D21E7}"/>
              </a:ext>
            </a:extLst>
          </p:cNvPr>
          <p:cNvSpPr>
            <a:spLocks noGrp="1"/>
          </p:cNvSpPr>
          <p:nvPr>
            <p:ph type="dt" sz="half" idx="10"/>
          </p:nvPr>
        </p:nvSpPr>
        <p:spPr>
          <a:xfrm>
            <a:off x="836613" y="6356350"/>
            <a:ext cx="2736850" cy="365125"/>
          </a:xfrm>
          <a:prstGeom prst="rect">
            <a:avLst/>
          </a:prstGeom>
        </p:spPr>
        <p:txBody>
          <a:bodyPr/>
          <a:lstStyle/>
          <a:p>
            <a:fld id="{260AC1E2-EF85-4393-9678-7623D5580323}" type="datetime1">
              <a:rPr lang="en-US" smtClean="0"/>
              <a:t>5/9/2022</a:t>
            </a:fld>
            <a:endParaRPr lang="en-US"/>
          </a:p>
        </p:txBody>
      </p:sp>
      <p:sp>
        <p:nvSpPr>
          <p:cNvPr id="5" name="Footer Placeholder 4">
            <a:extLst>
              <a:ext uri="{FF2B5EF4-FFF2-40B4-BE49-F238E27FC236}">
                <a16:creationId xmlns:a16="http://schemas.microsoft.com/office/drawing/2014/main" id="{211F5E3C-86E3-4420-9DDD-EB352BFD358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AC3DA80-A6E7-4286-BEA1-927A5FA4A8D0}"/>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51019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18C7-5844-4C5C-9513-8B8D082B083B}"/>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AF89043-07C9-4EC9-A216-8025AAF1269B}"/>
              </a:ext>
            </a:extLst>
          </p:cNvPr>
          <p:cNvSpPr>
            <a:spLocks noGrp="1"/>
          </p:cNvSpPr>
          <p:nvPr>
            <p:ph idx="1"/>
          </p:nvPr>
        </p:nvSpPr>
        <p:spPr>
          <a:xfrm>
            <a:off x="836613" y="1825625"/>
            <a:ext cx="10493375"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CF65-3CFA-4A36-A15A-E289E9B895A6}"/>
              </a:ext>
            </a:extLst>
          </p:cNvPr>
          <p:cNvSpPr>
            <a:spLocks noGrp="1"/>
          </p:cNvSpPr>
          <p:nvPr>
            <p:ph type="dt" sz="half" idx="10"/>
          </p:nvPr>
        </p:nvSpPr>
        <p:spPr>
          <a:xfrm>
            <a:off x="836613" y="6356350"/>
            <a:ext cx="2736850" cy="365125"/>
          </a:xfrm>
          <a:prstGeom prst="rect">
            <a:avLst/>
          </a:prstGeom>
        </p:spPr>
        <p:txBody>
          <a:bodyPr/>
          <a:lstStyle/>
          <a:p>
            <a:fld id="{B08C1480-D6FC-4E82-883E-1C87F6B26E8B}" type="datetime1">
              <a:rPr lang="en-US" smtClean="0"/>
              <a:t>5/9/2022</a:t>
            </a:fld>
            <a:endParaRPr lang="en-US"/>
          </a:p>
        </p:txBody>
      </p:sp>
      <p:sp>
        <p:nvSpPr>
          <p:cNvPr id="5" name="Footer Placeholder 4">
            <a:extLst>
              <a:ext uri="{FF2B5EF4-FFF2-40B4-BE49-F238E27FC236}">
                <a16:creationId xmlns:a16="http://schemas.microsoft.com/office/drawing/2014/main" id="{6724F855-3C6A-46DD-BA9D-FE0B97CEC37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38F3D8-D3EB-47B6-845D-392AC9D55F58}"/>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2455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FC58-F8A4-48EB-99A0-3F93F2233DB4}"/>
              </a:ext>
            </a:extLst>
          </p:cNvPr>
          <p:cNvSpPr>
            <a:spLocks noGrp="1"/>
          </p:cNvSpPr>
          <p:nvPr>
            <p:ph type="title"/>
          </p:nvPr>
        </p:nvSpPr>
        <p:spPr>
          <a:xfrm>
            <a:off x="830263" y="1709738"/>
            <a:ext cx="10493375"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D8B883-5688-494C-BA73-82266D46FD60}"/>
              </a:ext>
            </a:extLst>
          </p:cNvPr>
          <p:cNvSpPr>
            <a:spLocks noGrp="1"/>
          </p:cNvSpPr>
          <p:nvPr>
            <p:ph type="body" idx="1"/>
          </p:nvPr>
        </p:nvSpPr>
        <p:spPr>
          <a:xfrm>
            <a:off x="830263" y="4589463"/>
            <a:ext cx="10493375"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42BC5-B3AB-4933-BAAF-2739DB3BDC64}"/>
              </a:ext>
            </a:extLst>
          </p:cNvPr>
          <p:cNvSpPr>
            <a:spLocks noGrp="1"/>
          </p:cNvSpPr>
          <p:nvPr>
            <p:ph type="dt" sz="half" idx="10"/>
          </p:nvPr>
        </p:nvSpPr>
        <p:spPr>
          <a:xfrm>
            <a:off x="836613" y="6356350"/>
            <a:ext cx="2736850" cy="365125"/>
          </a:xfrm>
          <a:prstGeom prst="rect">
            <a:avLst/>
          </a:prstGeom>
        </p:spPr>
        <p:txBody>
          <a:bodyPr/>
          <a:lstStyle/>
          <a:p>
            <a:fld id="{30AC8960-0E45-4AEB-9F37-09842ED7AC11}" type="datetime1">
              <a:rPr lang="en-US" smtClean="0"/>
              <a:t>5/9/2022</a:t>
            </a:fld>
            <a:endParaRPr lang="en-US"/>
          </a:p>
        </p:txBody>
      </p:sp>
      <p:sp>
        <p:nvSpPr>
          <p:cNvPr id="5" name="Footer Placeholder 4">
            <a:extLst>
              <a:ext uri="{FF2B5EF4-FFF2-40B4-BE49-F238E27FC236}">
                <a16:creationId xmlns:a16="http://schemas.microsoft.com/office/drawing/2014/main" id="{F41C1B8C-7061-4350-883B-368944737358}"/>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03C177E-F214-4447-9D11-483B73277A1A}"/>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3833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5524-AC52-4ECB-AE22-F44B0DFF18E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E538276-7862-40B8-A161-A945639CBC14}"/>
              </a:ext>
            </a:extLst>
          </p:cNvPr>
          <p:cNvSpPr>
            <a:spLocks noGrp="1"/>
          </p:cNvSpPr>
          <p:nvPr>
            <p:ph sz="half" idx="1"/>
          </p:nvPr>
        </p:nvSpPr>
        <p:spPr>
          <a:xfrm>
            <a:off x="836613" y="1825625"/>
            <a:ext cx="5170487"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79747-844F-42D8-BB27-5973F4F2AFFE}"/>
              </a:ext>
            </a:extLst>
          </p:cNvPr>
          <p:cNvSpPr>
            <a:spLocks noGrp="1"/>
          </p:cNvSpPr>
          <p:nvPr>
            <p:ph sz="half" idx="2"/>
          </p:nvPr>
        </p:nvSpPr>
        <p:spPr>
          <a:xfrm>
            <a:off x="6159500" y="1825625"/>
            <a:ext cx="51704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B3891-1344-4153-A633-7B7DC873B0EA}"/>
              </a:ext>
            </a:extLst>
          </p:cNvPr>
          <p:cNvSpPr>
            <a:spLocks noGrp="1"/>
          </p:cNvSpPr>
          <p:nvPr>
            <p:ph type="dt" sz="half" idx="10"/>
          </p:nvPr>
        </p:nvSpPr>
        <p:spPr>
          <a:xfrm>
            <a:off x="836613" y="6356350"/>
            <a:ext cx="2736850" cy="365125"/>
          </a:xfrm>
          <a:prstGeom prst="rect">
            <a:avLst/>
          </a:prstGeom>
        </p:spPr>
        <p:txBody>
          <a:bodyPr/>
          <a:lstStyle/>
          <a:p>
            <a:fld id="{075590FA-5DA3-42E8-A472-B8B9D7C6F6AC}" type="datetime1">
              <a:rPr lang="en-US" smtClean="0"/>
              <a:t>5/9/2022</a:t>
            </a:fld>
            <a:endParaRPr lang="en-US"/>
          </a:p>
        </p:txBody>
      </p:sp>
      <p:sp>
        <p:nvSpPr>
          <p:cNvPr id="6" name="Footer Placeholder 5">
            <a:extLst>
              <a:ext uri="{FF2B5EF4-FFF2-40B4-BE49-F238E27FC236}">
                <a16:creationId xmlns:a16="http://schemas.microsoft.com/office/drawing/2014/main" id="{C3C85B9D-1D8C-4C69-A57C-B0FA7D84A8B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2826C5D-FE85-4414-894F-3FF8DFD6E952}"/>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3874387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4.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sp>
        <p:nvSpPr>
          <p:cNvPr id="2" name="Holder 2"/>
          <p:cNvSpPr>
            <a:spLocks noGrp="1"/>
          </p:cNvSpPr>
          <p:nvPr>
            <p:ph type="title"/>
          </p:nvPr>
        </p:nvSpPr>
        <p:spPr>
          <a:xfrm>
            <a:off x="3644788" y="2739028"/>
            <a:ext cx="2610485" cy="544195"/>
          </a:xfrm>
          <a:prstGeom prst="rect">
            <a:avLst/>
          </a:prstGeom>
        </p:spPr>
        <p:txBody>
          <a:bodyPr wrap="square" lIns="0" tIns="0" rIns="0" bIns="0">
            <a:spAutoFit/>
          </a:bodyPr>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a:xfrm>
            <a:off x="608330" y="1577340"/>
            <a:ext cx="109499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36644" y="6377940"/>
            <a:ext cx="389331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8330" y="6377940"/>
            <a:ext cx="2798318" cy="342900"/>
          </a:xfrm>
          <a:prstGeom prst="rect">
            <a:avLst/>
          </a:prstGeom>
        </p:spPr>
        <p:txBody>
          <a:bodyPr wrap="square" lIns="0" tIns="0" rIns="0" bIns="0">
            <a:spAutoFit/>
          </a:bodyPr>
          <a:lstStyle>
            <a:lvl1pPr algn="l">
              <a:defRPr>
                <a:solidFill>
                  <a:schemeClr val="tx1">
                    <a:tint val="75000"/>
                  </a:schemeClr>
                </a:solidFill>
              </a:defRPr>
            </a:lvl1pPr>
          </a:lstStyle>
          <a:p>
            <a:fld id="{CAE9949A-E84B-4DA0-A06E-842E3F8E9ECF}" type="datetime1">
              <a:rPr lang="en-US" smtClean="0"/>
              <a:t>5/9/2022</a:t>
            </a:fld>
            <a:endParaRPr lang="en-US"/>
          </a:p>
        </p:txBody>
      </p:sp>
      <p:sp>
        <p:nvSpPr>
          <p:cNvPr id="6" name="Holder 6"/>
          <p:cNvSpPr>
            <a:spLocks noGrp="1"/>
          </p:cNvSpPr>
          <p:nvPr>
            <p:ph type="sldNum" sz="quarter" idx="7"/>
          </p:nvPr>
        </p:nvSpPr>
        <p:spPr>
          <a:xfrm>
            <a:off x="8759952" y="6377940"/>
            <a:ext cx="2798318"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898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9FFA697-E36A-4D76-8CE6-AAB6391A7591}"/>
              </a:ext>
            </a:extLst>
          </p:cNvPr>
          <p:cNvSpPr>
            <a:spLocks noGrp="1"/>
          </p:cNvSpPr>
          <p:nvPr>
            <p:ph type="sldNum" sz="quarter" idx="4"/>
          </p:nvPr>
        </p:nvSpPr>
        <p:spPr>
          <a:xfrm>
            <a:off x="520700" y="6019800"/>
            <a:ext cx="457200" cy="365125"/>
          </a:xfrm>
          <a:prstGeom prst="rect">
            <a:avLst/>
          </a:prstGeom>
        </p:spPr>
        <p:txBody>
          <a:bodyPr vert="horz" lIns="91440" tIns="45720" rIns="91440" bIns="45720" rtlCol="0" anchor="ctr"/>
          <a:lstStyle>
            <a:lvl1pPr algn="ctr">
              <a:defRPr sz="1600">
                <a:solidFill>
                  <a:srgbClr val="BD0F79"/>
                </a:solidFill>
                <a:latin typeface="Bosch Sans Light" panose="020B0504020202020204" pitchFamily="34" charset="0"/>
              </a:defRPr>
            </a:lvl1p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8858944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sp>
        <p:nvSpPr>
          <p:cNvPr id="2" name="Holder 2"/>
          <p:cNvSpPr>
            <a:spLocks noGrp="1"/>
          </p:cNvSpPr>
          <p:nvPr>
            <p:ph type="title"/>
          </p:nvPr>
        </p:nvSpPr>
        <p:spPr>
          <a:xfrm>
            <a:off x="3644788" y="2739028"/>
            <a:ext cx="2610485" cy="544195"/>
          </a:xfrm>
          <a:prstGeom prst="rect">
            <a:avLst/>
          </a:prstGeom>
        </p:spPr>
        <p:txBody>
          <a:bodyPr wrap="square" lIns="0" tIns="0" rIns="0" bIns="0">
            <a:spAutoFit/>
          </a:bodyPr>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a:xfrm>
            <a:off x="608330" y="1577340"/>
            <a:ext cx="109499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36644" y="6377940"/>
            <a:ext cx="389331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8330" y="6377940"/>
            <a:ext cx="2798318"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a:xfrm>
            <a:off x="8759952" y="6377940"/>
            <a:ext cx="2798318"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2539289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5.svg"/><Relationship Id="rId9" Type="http://schemas.openxmlformats.org/officeDocument/2006/relationships/image" Target="../media/image20.jpeg"/></Relationships>
</file>

<file path=ppt/slides/_rels/slide11.xml.rels><?xml version="1.0" encoding="UTF-8" standalone="yes"?>
<Relationships xmlns="http://schemas.openxmlformats.org/package/2006/relationships"><Relationship Id="rId8" Type="http://schemas.openxmlformats.org/officeDocument/2006/relationships/hyperlink" Target="http://www.iso.org/iso/home/store/catalogue_tc/catalogue_detail.htm?csnumber=59804" TargetMode="External"/><Relationship Id="rId3" Type="http://schemas.openxmlformats.org/officeDocument/2006/relationships/slideLayout" Target="../slideLayouts/slideLayout5.xml"/><Relationship Id="rId7" Type="http://schemas.openxmlformats.org/officeDocument/2006/relationships/image" Target="../media/image5.sv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14.png"/><Relationship Id="rId4" Type="http://schemas.openxmlformats.org/officeDocument/2006/relationships/notesSlide" Target="../notesSlides/notesSlide7.xml"/><Relationship Id="rId9" Type="http://schemas.openxmlformats.org/officeDocument/2006/relationships/hyperlink" Target="http://www.iso.org/iso/home/store/catalogue_tc/catalogue_detail.htm?csnumber=59809" TargetMode="Externa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32.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14.png"/><Relationship Id="rId2" Type="http://schemas.openxmlformats.org/officeDocument/2006/relationships/tags" Target="../tags/tag4.xml"/><Relationship Id="rId16" Type="http://schemas.openxmlformats.org/officeDocument/2006/relationships/image" Target="../media/image35.wmf"/><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image" Target="../media/image5.svg"/><Relationship Id="rId5" Type="http://schemas.openxmlformats.org/officeDocument/2006/relationships/tags" Target="../tags/tag7.xml"/><Relationship Id="rId15" Type="http://schemas.openxmlformats.org/officeDocument/2006/relationships/image" Target="../media/image34.wmf"/><Relationship Id="rId10" Type="http://schemas.openxmlformats.org/officeDocument/2006/relationships/image" Target="../media/image4.png"/><Relationship Id="rId4" Type="http://schemas.openxmlformats.org/officeDocument/2006/relationships/tags" Target="../tags/tag6.xml"/><Relationship Id="rId9" Type="http://schemas.openxmlformats.org/officeDocument/2006/relationships/notesSlide" Target="../notesSlides/notesSlide8.xml"/><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12.xml"/><Relationship Id="rId7" Type="http://schemas.openxmlformats.org/officeDocument/2006/relationships/image" Target="../media/image4.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9.xml"/><Relationship Id="rId11" Type="http://schemas.openxmlformats.org/officeDocument/2006/relationships/image" Target="../media/image37.png"/><Relationship Id="rId5" Type="http://schemas.openxmlformats.org/officeDocument/2006/relationships/slideLayout" Target="../slideLayouts/slideLayout5.xml"/><Relationship Id="rId10" Type="http://schemas.openxmlformats.org/officeDocument/2006/relationships/image" Target="../media/image36.png"/><Relationship Id="rId4" Type="http://schemas.openxmlformats.org/officeDocument/2006/relationships/tags" Target="../tags/tag13.xml"/><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8.png"/><Relationship Id="rId2" Type="http://schemas.openxmlformats.org/officeDocument/2006/relationships/slideLayout" Target="../slideLayouts/slideLayout5.xml"/><Relationship Id="rId1" Type="http://schemas.openxmlformats.org/officeDocument/2006/relationships/tags" Target="../tags/tag14.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5.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ags" Target="../tags/tag16.xml"/><Relationship Id="rId5" Type="http://schemas.openxmlformats.org/officeDocument/2006/relationships/image" Target="../media/image41.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ags" Target="../tags/tag17.xml"/><Relationship Id="rId5" Type="http://schemas.openxmlformats.org/officeDocument/2006/relationships/image" Target="../media/image42.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30.xml"/><Relationship Id="rId4" Type="http://schemas.openxmlformats.org/officeDocument/2006/relationships/image" Target="../media/image44.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4.xml"/><Relationship Id="rId1" Type="http://schemas.openxmlformats.org/officeDocument/2006/relationships/tags" Target="../tags/tag18.xml"/><Relationship Id="rId5" Type="http://schemas.openxmlformats.org/officeDocument/2006/relationships/image" Target="../media/image42.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30.xml"/><Relationship Id="rId4" Type="http://schemas.openxmlformats.org/officeDocument/2006/relationships/image" Target="../media/image44.sv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4.xml"/><Relationship Id="rId1" Type="http://schemas.openxmlformats.org/officeDocument/2006/relationships/tags" Target="../tags/tag19.xml"/><Relationship Id="rId5" Type="http://schemas.openxmlformats.org/officeDocument/2006/relationships/image" Target="../media/image42.png"/><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30.xml"/><Relationship Id="rId4" Type="http://schemas.openxmlformats.org/officeDocument/2006/relationships/image" Target="../media/image44.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4.xml"/><Relationship Id="rId1" Type="http://schemas.openxmlformats.org/officeDocument/2006/relationships/tags" Target="../tags/tag20.xml"/><Relationship Id="rId5" Type="http://schemas.openxmlformats.org/officeDocument/2006/relationships/image" Target="../media/image42.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30.xml"/><Relationship Id="rId4" Type="http://schemas.openxmlformats.org/officeDocument/2006/relationships/image" Target="../media/image44.svg"/></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4.xml"/><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5.svg"/><Relationship Id="rId9" Type="http://schemas.openxmlformats.org/officeDocument/2006/relationships/image" Target="../media/image17.jpe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en.wikipedia.org/wiki/Local_Interconnect_Network#Overview" TargetMode="External"/><Relationship Id="rId5" Type="http://schemas.openxmlformats.org/officeDocument/2006/relationships/image" Target="../media/image1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B878DB9-9710-4983-A1E4-F05A3709232E}"/>
              </a:ext>
            </a:extLst>
          </p:cNvPr>
          <p:cNvPicPr>
            <a:picLocks noChangeAspect="1"/>
          </p:cNvPicPr>
          <p:nvPr/>
        </p:nvPicPr>
        <p:blipFill>
          <a:blip r:embed="rId2">
            <a:extLst>
              <a:ext uri="{28A0092B-C50C-407E-A947-70E740481C1C}">
                <a14:useLocalDpi xmlns:a14="http://schemas.microsoft.com/office/drawing/2010/main" val="0"/>
              </a:ext>
            </a:extLst>
          </a:blip>
          <a:srcRect t="67" b="67"/>
          <a:stretch/>
        </p:blipFill>
        <p:spPr>
          <a:xfrm>
            <a:off x="0" y="-1"/>
            <a:ext cx="12179300" cy="6858001"/>
          </a:xfrm>
          <a:prstGeom prst="rect">
            <a:avLst/>
          </a:prstGeom>
        </p:spPr>
      </p:pic>
      <p:sp>
        <p:nvSpPr>
          <p:cNvPr id="12" name="Rectangle 11">
            <a:extLst>
              <a:ext uri="{FF2B5EF4-FFF2-40B4-BE49-F238E27FC236}">
                <a16:creationId xmlns:a16="http://schemas.microsoft.com/office/drawing/2014/main" id="{98514681-1370-4AEC-8EAA-022EF0C9E4FB}"/>
              </a:ext>
            </a:extLst>
          </p:cNvPr>
          <p:cNvSpPr/>
          <p:nvPr/>
        </p:nvSpPr>
        <p:spPr>
          <a:xfrm>
            <a:off x="1591334" y="1665731"/>
            <a:ext cx="8304760" cy="351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endParaRPr lang="en-GB" dirty="0"/>
          </a:p>
        </p:txBody>
      </p:sp>
      <p:sp>
        <p:nvSpPr>
          <p:cNvPr id="21" name="object 2">
            <a:extLst>
              <a:ext uri="{FF2B5EF4-FFF2-40B4-BE49-F238E27FC236}">
                <a16:creationId xmlns:a16="http://schemas.microsoft.com/office/drawing/2014/main" id="{66A4063A-3D09-413B-B4DB-D56FFFBDB9C7}"/>
              </a:ext>
            </a:extLst>
          </p:cNvPr>
          <p:cNvSpPr txBox="1">
            <a:spLocks noGrp="1"/>
          </p:cNvSpPr>
          <p:nvPr>
            <p:ph type="title"/>
          </p:nvPr>
        </p:nvSpPr>
        <p:spPr>
          <a:xfrm>
            <a:off x="2334491" y="2469408"/>
            <a:ext cx="6632194" cy="1785232"/>
          </a:xfrm>
          <a:prstGeom prst="rect">
            <a:avLst/>
          </a:prstGeom>
        </p:spPr>
        <p:txBody>
          <a:bodyPr vert="horz" wrap="square" lIns="0" tIns="12700" rIns="0" bIns="0" rtlCol="0">
            <a:spAutoFit/>
          </a:bodyPr>
          <a:lstStyle/>
          <a:p>
            <a:pPr algn="l" rtl="0">
              <a:lnSpc>
                <a:spcPts val="3400"/>
              </a:lnSpc>
            </a:pPr>
            <a:br>
              <a:rPr lang="en-US" sz="4000" b="0" spc="-190" dirty="0">
                <a:latin typeface="Bosch Sans Bold" panose="020B0704020202020204" pitchFamily="34" charset="0"/>
              </a:rPr>
            </a:br>
            <a:br>
              <a:rPr lang="en-US" sz="4000" b="0" spc="-190" dirty="0">
                <a:latin typeface="Bosch Sans Bold" panose="020B0704020202020204" pitchFamily="34" charset="0"/>
              </a:rPr>
            </a:br>
            <a:r>
              <a:rPr lang="en-US" sz="4000" b="0" spc="-190" dirty="0">
                <a:latin typeface="Bosch Sans Bold" panose="020B0704020202020204" pitchFamily="34" charset="0"/>
              </a:rPr>
              <a:t>Automotive Communication Stack</a:t>
            </a:r>
            <a:endParaRPr sz="4000" b="0" spc="-245" dirty="0">
              <a:latin typeface="Bosch Sans Bold" panose="020B0704020202020204" pitchFamily="34" charset="0"/>
            </a:endParaRPr>
          </a:p>
        </p:txBody>
      </p:sp>
      <p:sp>
        <p:nvSpPr>
          <p:cNvPr id="22" name="object 3">
            <a:extLst>
              <a:ext uri="{FF2B5EF4-FFF2-40B4-BE49-F238E27FC236}">
                <a16:creationId xmlns:a16="http://schemas.microsoft.com/office/drawing/2014/main" id="{C0D858CE-B79B-4220-AAE6-3468E284F81E}"/>
              </a:ext>
            </a:extLst>
          </p:cNvPr>
          <p:cNvSpPr txBox="1"/>
          <p:nvPr/>
        </p:nvSpPr>
        <p:spPr>
          <a:xfrm>
            <a:off x="5626100" y="4002007"/>
            <a:ext cx="4191000" cy="751488"/>
          </a:xfrm>
          <a:prstGeom prst="rect">
            <a:avLst/>
          </a:prstGeom>
        </p:spPr>
        <p:txBody>
          <a:bodyPr vert="horz" wrap="square" lIns="0" tIns="12700" rIns="0" bIns="0" rtlCol="0">
            <a:spAutoFit/>
          </a:bodyPr>
          <a:lstStyle/>
          <a:p>
            <a:pPr marL="0" marR="0" lvl="0" indent="0" algn="ctr" defTabSz="914400" rtl="0" eaLnBrk="1" fontAlgn="auto" latinLnBrk="0" hangingPunct="1">
              <a:spcBef>
                <a:spcPts val="0"/>
              </a:spcBef>
              <a:spcAft>
                <a:spcPts val="0"/>
              </a:spcAft>
              <a:buClrTx/>
              <a:buSzTx/>
              <a:buFontTx/>
              <a:buNone/>
              <a:tabLst/>
              <a:defRPr/>
            </a:pPr>
            <a:r>
              <a:rPr lang="en-US" sz="1600" spc="-55" dirty="0">
                <a:latin typeface="Bosch Sans Bold" panose="020B0704020202020204" pitchFamily="34" charset="0"/>
                <a:cs typeface="Arial"/>
              </a:rPr>
              <a:t>- </a:t>
            </a:r>
            <a:r>
              <a:rPr kumimoji="0" lang="en-US" sz="1600" i="0" u="none" strike="noStrike" kern="1200" cap="none" spc="-55" normalizeH="0" baseline="0" noProof="0" dirty="0">
                <a:ln>
                  <a:noFill/>
                </a:ln>
                <a:effectLst/>
                <a:uLnTx/>
                <a:uFillTx/>
                <a:latin typeface="Bosch Sans Bold" panose="020B0704020202020204" pitchFamily="34" charset="0"/>
                <a:cs typeface="Arial"/>
              </a:rPr>
              <a:t>Durga Venkata Shyam Sundar Mandala &amp; Karthikeyan KS </a:t>
            </a:r>
          </a:p>
          <a:p>
            <a:pPr marL="0" marR="0" lvl="0" indent="0" defTabSz="914400" rtl="0" eaLnBrk="1" fontAlgn="auto" latinLnBrk="0" hangingPunct="1">
              <a:spcBef>
                <a:spcPts val="0"/>
              </a:spcBef>
              <a:spcAft>
                <a:spcPts val="0"/>
              </a:spcAft>
              <a:buClrTx/>
              <a:buSzTx/>
              <a:buFontTx/>
              <a:buNone/>
              <a:tabLst/>
              <a:defRPr/>
            </a:pPr>
            <a:r>
              <a:rPr kumimoji="0" lang="en-US" sz="1600" i="0" u="none" strike="noStrike" kern="1200" cap="none" spc="-55" normalizeH="0" baseline="0" noProof="0" dirty="0">
                <a:ln>
                  <a:noFill/>
                </a:ln>
                <a:effectLst/>
                <a:uLnTx/>
                <a:uFillTx/>
                <a:latin typeface="Bosch Sans Bold" panose="020B0704020202020204" pitchFamily="34" charset="0"/>
                <a:cs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 – CAN Arbitration</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10</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sp>
        <p:nvSpPr>
          <p:cNvPr id="14" name="TextBox 13">
            <a:extLst>
              <a:ext uri="{FF2B5EF4-FFF2-40B4-BE49-F238E27FC236}">
                <a16:creationId xmlns:a16="http://schemas.microsoft.com/office/drawing/2014/main" id="{AB3ACA2E-93EF-491F-8280-4B32AD5553F6}"/>
              </a:ext>
            </a:extLst>
          </p:cNvPr>
          <p:cNvSpPr txBox="1"/>
          <p:nvPr/>
        </p:nvSpPr>
        <p:spPr>
          <a:xfrm>
            <a:off x="5168900" y="1609724"/>
            <a:ext cx="4800600"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CAN Node Tx &amp; Rx pins are connected to the same Bus point, So a CAN node always receive its own transmitted value and compare it during arbitration phase.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If the received bit is different than the transmitted bit during arbitration, the Node understand that it lost the arbitration, so it will switch to listening mode and retry in the next arbitration phase.</a:t>
            </a:r>
          </a:p>
          <a:p>
            <a:endParaRPr lang="en-GB" sz="1400" b="1" dirty="0">
              <a:solidFill>
                <a:srgbClr val="BD0F79"/>
              </a:solidFill>
              <a:latin typeface="Bosch Sans Light" panose="020B0504020202020204" pitchFamily="34" charset="0"/>
            </a:endParaRPr>
          </a:p>
        </p:txBody>
      </p:sp>
      <p:pic>
        <p:nvPicPr>
          <p:cNvPr id="3" name="Picture 2">
            <a:extLst>
              <a:ext uri="{FF2B5EF4-FFF2-40B4-BE49-F238E27FC236}">
                <a16:creationId xmlns:a16="http://schemas.microsoft.com/office/drawing/2014/main" id="{72C2ED0E-BA6F-40B6-BF82-D22F882E3FE4}"/>
              </a:ext>
            </a:extLst>
          </p:cNvPr>
          <p:cNvPicPr>
            <a:picLocks noChangeAspect="1"/>
          </p:cNvPicPr>
          <p:nvPr/>
        </p:nvPicPr>
        <p:blipFill>
          <a:blip r:embed="rId5"/>
          <a:stretch>
            <a:fillRect/>
          </a:stretch>
        </p:blipFill>
        <p:spPr>
          <a:xfrm>
            <a:off x="1677151" y="3246393"/>
            <a:ext cx="3427797" cy="3189007"/>
          </a:xfrm>
          <a:prstGeom prst="rect">
            <a:avLst/>
          </a:prstGeom>
        </p:spPr>
      </p:pic>
      <p:pic>
        <p:nvPicPr>
          <p:cNvPr id="1026" name="Picture 2" descr="Controller Area Network - an overview | ScienceDirect Topics">
            <a:extLst>
              <a:ext uri="{FF2B5EF4-FFF2-40B4-BE49-F238E27FC236}">
                <a16:creationId xmlns:a16="http://schemas.microsoft.com/office/drawing/2014/main" id="{6639F3D0-4316-47A5-A34D-BFFD83AD9D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5100" y="1825273"/>
            <a:ext cx="3220820" cy="12655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9E10998-2D62-4852-B75F-2A746FE81626}"/>
              </a:ext>
            </a:extLst>
          </p:cNvPr>
          <p:cNvPicPr>
            <a:picLocks noChangeAspect="1"/>
          </p:cNvPicPr>
          <p:nvPr/>
        </p:nvPicPr>
        <p:blipFill>
          <a:blip r:embed="rId7"/>
          <a:stretch>
            <a:fillRect/>
          </a:stretch>
        </p:blipFill>
        <p:spPr>
          <a:xfrm>
            <a:off x="5819899" y="3734020"/>
            <a:ext cx="2752751" cy="1676180"/>
          </a:xfrm>
          <a:prstGeom prst="rect">
            <a:avLst/>
          </a:prstGeom>
        </p:spPr>
      </p:pic>
      <p:pic>
        <p:nvPicPr>
          <p:cNvPr id="11" name="Picture 10">
            <a:extLst>
              <a:ext uri="{FF2B5EF4-FFF2-40B4-BE49-F238E27FC236}">
                <a16:creationId xmlns:a16="http://schemas.microsoft.com/office/drawing/2014/main" id="{7A94BF94-9F19-42AD-9473-929CCC0952FD}"/>
              </a:ext>
            </a:extLst>
          </p:cNvPr>
          <p:cNvPicPr>
            <a:picLocks noChangeAspect="1"/>
          </p:cNvPicPr>
          <p:nvPr/>
        </p:nvPicPr>
        <p:blipFill>
          <a:blip r:embed="rId8"/>
          <a:stretch>
            <a:fillRect/>
          </a:stretch>
        </p:blipFill>
        <p:spPr>
          <a:xfrm>
            <a:off x="8369300" y="4571946"/>
            <a:ext cx="1981200" cy="1212292"/>
          </a:xfrm>
          <a:prstGeom prst="rect">
            <a:avLst/>
          </a:prstGeom>
        </p:spPr>
      </p:pic>
      <p:grpSp>
        <p:nvGrpSpPr>
          <p:cNvPr id="25" name="Group 24">
            <a:extLst>
              <a:ext uri="{FF2B5EF4-FFF2-40B4-BE49-F238E27FC236}">
                <a16:creationId xmlns:a16="http://schemas.microsoft.com/office/drawing/2014/main" id="{7F904961-5BFC-44D8-90D1-BBD6696ABDF6}"/>
              </a:ext>
            </a:extLst>
          </p:cNvPr>
          <p:cNvGrpSpPr/>
          <p:nvPr/>
        </p:nvGrpSpPr>
        <p:grpSpPr>
          <a:xfrm>
            <a:off x="9969500" y="1020193"/>
            <a:ext cx="2015952" cy="1256112"/>
            <a:chOff x="9359900" y="1020194"/>
            <a:chExt cx="2625552" cy="1554835"/>
          </a:xfrm>
        </p:grpSpPr>
        <p:pic>
          <p:nvPicPr>
            <p:cNvPr id="26" name="Picture 6" descr="CANbus Multi-Function Display Interface Module | Rockford Fosgate ®">
              <a:extLst>
                <a:ext uri="{FF2B5EF4-FFF2-40B4-BE49-F238E27FC236}">
                  <a16:creationId xmlns:a16="http://schemas.microsoft.com/office/drawing/2014/main" id="{1CF5AC8A-EF48-4E78-A2A2-DD73F63FC4AC}"/>
                </a:ext>
              </a:extLst>
            </p:cNvPr>
            <p:cNvPicPr>
              <a:picLocks noChangeAspect="1" noChangeArrowheads="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59900" y="1020194"/>
              <a:ext cx="2625552" cy="151590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354DEB31-8584-4933-8804-2C10CFA6BBD2}"/>
                </a:ext>
              </a:extLst>
            </p:cNvPr>
            <p:cNvSpPr txBox="1"/>
            <p:nvPr/>
          </p:nvSpPr>
          <p:spPr>
            <a:xfrm>
              <a:off x="9433295" y="2232155"/>
              <a:ext cx="2552157" cy="342874"/>
            </a:xfrm>
            <a:prstGeom prst="rect">
              <a:avLst/>
            </a:prstGeom>
            <a:noFill/>
          </p:spPr>
          <p:txBody>
            <a:bodyPr wrap="square" rtlCol="0">
              <a:spAutoFit/>
            </a:bodyPr>
            <a:lstStyle/>
            <a:p>
              <a:pPr algn="l"/>
              <a:r>
                <a:rPr lang="en-GB" sz="1200" b="1" dirty="0">
                  <a:solidFill>
                    <a:srgbClr val="C4691E"/>
                  </a:solidFill>
                  <a:latin typeface="Bosch Sans Light" panose="020B0504020202020204" pitchFamily="34" charset="0"/>
                </a:rPr>
                <a:t>Controller Area Network</a:t>
              </a:r>
            </a:p>
          </p:txBody>
        </p:sp>
      </p:grpSp>
    </p:spTree>
    <p:extLst>
      <p:ext uri="{BB962C8B-B14F-4D97-AF65-F5344CB8AC3E}">
        <p14:creationId xmlns:p14="http://schemas.microsoft.com/office/powerpoint/2010/main" val="112861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13">
            <a:extLst>
              <a:ext uri="{FF2B5EF4-FFF2-40B4-BE49-F238E27FC236}">
                <a16:creationId xmlns:a16="http://schemas.microsoft.com/office/drawing/2014/main" id="{841D6BEB-EF97-46A1-8B1D-2F01C762A4CF}"/>
              </a:ext>
            </a:extLst>
          </p:cNvPr>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2926139" y="3998344"/>
            <a:ext cx="6098943" cy="236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 – </a:t>
            </a:r>
            <a:r>
              <a:rPr lang="en-US" sz="2000" dirty="0" err="1">
                <a:solidFill>
                  <a:srgbClr val="008380"/>
                </a:solidFill>
                <a:latin typeface="Bosch Sans Bold" panose="020B0704020202020204" pitchFamily="34" charset="0"/>
                <a:cs typeface="Arial"/>
              </a:rPr>
              <a:t>FlexRay</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11</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sp>
        <p:nvSpPr>
          <p:cNvPr id="14" name="TextBox 13">
            <a:extLst>
              <a:ext uri="{FF2B5EF4-FFF2-40B4-BE49-F238E27FC236}">
                <a16:creationId xmlns:a16="http://schemas.microsoft.com/office/drawing/2014/main" id="{AB3ACA2E-93EF-491F-8280-4B32AD5553F6}"/>
              </a:ext>
            </a:extLst>
          </p:cNvPr>
          <p:cNvSpPr txBox="1"/>
          <p:nvPr/>
        </p:nvSpPr>
        <p:spPr>
          <a:xfrm>
            <a:off x="1130300" y="1558906"/>
            <a:ext cx="8534400" cy="1815882"/>
          </a:xfrm>
          <a:prstGeom prst="rect">
            <a:avLst/>
          </a:prstGeom>
          <a:noFill/>
        </p:spPr>
        <p:txBody>
          <a:bodyPr wrap="square" rtlCol="0">
            <a:spAutoFit/>
          </a:bodyPr>
          <a:lstStyle/>
          <a:p>
            <a:pPr marL="285750" indent="-285750">
              <a:buFont typeface="Arial" panose="020B0604020202020204" pitchFamily="34" charset="0"/>
              <a:buChar char="•"/>
            </a:pPr>
            <a:r>
              <a:rPr lang="en-US" altLang="en-US" sz="1400" dirty="0" err="1"/>
              <a:t>FlexRay</a:t>
            </a:r>
            <a:r>
              <a:rPr lang="en-US" altLang="en-US" sz="1400" dirty="0"/>
              <a:t> was developed by </a:t>
            </a:r>
            <a:r>
              <a:rPr lang="en-US" altLang="en-US" sz="1400" dirty="0" err="1"/>
              <a:t>FlexRay</a:t>
            </a:r>
            <a:r>
              <a:rPr lang="en-US" altLang="en-US" sz="1400" dirty="0"/>
              <a:t> Consortium (</a:t>
            </a:r>
            <a:r>
              <a:rPr lang="en-GB" altLang="en-US" sz="1400" dirty="0"/>
              <a:t>BMW, Bosch, Daimler Chrysler , Freescale , General Motors , Phillips and Volkswagen </a:t>
            </a:r>
            <a:r>
              <a:rPr lang="en-US" altLang="en-US" sz="1400" dirty="0"/>
              <a:t>) and standardized as </a:t>
            </a:r>
            <a:r>
              <a:rPr lang="en-US" sz="1400" dirty="0"/>
              <a:t>ISO </a:t>
            </a:r>
            <a:r>
              <a:rPr lang="en-US" sz="1400" dirty="0">
                <a:hlinkClick r:id="rId8">
                  <a:extLst>
                    <a:ext uri="{A12FA001-AC4F-418D-AE19-62706E023703}">
                      <ahyp:hlinkClr xmlns:ahyp="http://schemas.microsoft.com/office/drawing/2018/hyperlinkcolor" val="tx"/>
                    </a:ext>
                  </a:extLst>
                </a:hlinkClick>
              </a:rPr>
              <a:t>17458-1</a:t>
            </a:r>
            <a:r>
              <a:rPr lang="en-US" sz="1400" dirty="0"/>
              <a:t> to </a:t>
            </a:r>
            <a:r>
              <a:rPr lang="en-US" sz="1400" dirty="0">
                <a:hlinkClick r:id="rId9">
                  <a:extLst>
                    <a:ext uri="{A12FA001-AC4F-418D-AE19-62706E023703}">
                      <ahyp:hlinkClr xmlns:ahyp="http://schemas.microsoft.com/office/drawing/2018/hyperlinkcolor" val="tx"/>
                    </a:ext>
                  </a:extLst>
                </a:hlinkClick>
              </a:rPr>
              <a:t>17458-5</a:t>
            </a:r>
            <a:endParaRPr lang="en-US" altLang="en-US" sz="1400" dirty="0"/>
          </a:p>
          <a:p>
            <a:pPr marL="285750" indent="-285750">
              <a:buFont typeface="Arial" panose="020B0604020202020204" pitchFamily="34" charset="0"/>
              <a:buChar char="•"/>
            </a:pPr>
            <a:r>
              <a:rPr lang="en-US" altLang="en-US" sz="1400" dirty="0"/>
              <a:t>Transmission rate up to 10Mbit/s</a:t>
            </a:r>
          </a:p>
          <a:p>
            <a:pPr marL="285750" indent="-285750">
              <a:buFont typeface="Arial" panose="020B0604020202020204" pitchFamily="34" charset="0"/>
              <a:buChar char="•"/>
            </a:pPr>
            <a:r>
              <a:rPr lang="en-US" altLang="en-US" sz="1400" dirty="0"/>
              <a:t>Redundant communication channels – to transmit data redundant, or to double the data rate(</a:t>
            </a:r>
            <a:r>
              <a:rPr lang="en-US" altLang="en-US" sz="1400" dirty="0" err="1"/>
              <a:t>upto</a:t>
            </a:r>
            <a:r>
              <a:rPr lang="en-US" altLang="en-US" sz="1400" dirty="0"/>
              <a:t> 20Mbps).</a:t>
            </a:r>
          </a:p>
          <a:p>
            <a:pPr marL="285750" indent="-285750">
              <a:buFont typeface="Arial" panose="020B0604020202020204" pitchFamily="34" charset="0"/>
              <a:buChar char="•"/>
            </a:pPr>
            <a:r>
              <a:rPr lang="en-US" altLang="en-US" sz="1400" dirty="0"/>
              <a:t>Reliability of transmission – Transmission of information should be reliable and have deterministic timing, since the CSMA method used by the CAN bus can lead to massive fluctuations in timing.</a:t>
            </a:r>
          </a:p>
          <a:p>
            <a:pPr marL="285750" indent="-285750">
              <a:buFont typeface="Arial" panose="020B0604020202020204" pitchFamily="34" charset="0"/>
              <a:buChar char="•"/>
            </a:pPr>
            <a:endParaRPr lang="en-US" sz="1400" dirty="0"/>
          </a:p>
          <a:p>
            <a:endParaRPr lang="en-GB" sz="1400" b="1" dirty="0">
              <a:solidFill>
                <a:srgbClr val="BD0F79"/>
              </a:solidFill>
              <a:latin typeface="Bosch Sans Light" panose="020B0504020202020204" pitchFamily="34" charset="0"/>
            </a:endParaRPr>
          </a:p>
        </p:txBody>
      </p:sp>
      <p:pic>
        <p:nvPicPr>
          <p:cNvPr id="18" name="Picture 10" descr="FlexRay Communications System Protocol Specification V3.0.1">
            <a:extLst>
              <a:ext uri="{FF2B5EF4-FFF2-40B4-BE49-F238E27FC236}">
                <a16:creationId xmlns:a16="http://schemas.microsoft.com/office/drawing/2014/main" id="{25336075-C47E-4E30-B56C-C7B0A8F92BA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10115" y="1124682"/>
            <a:ext cx="2228850" cy="141476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1">
            <a:extLst>
              <a:ext uri="{FF2B5EF4-FFF2-40B4-BE49-F238E27FC236}">
                <a16:creationId xmlns:a16="http://schemas.microsoft.com/office/drawing/2014/main" id="{9F453206-76A3-4C90-99D3-FB1D62B7E807}"/>
              </a:ext>
            </a:extLst>
          </p:cNvPr>
          <p:cNvPicPr>
            <a:picLocks noChangeAspect="1" noChangeArrowheads="1"/>
          </p:cNvPicPr>
          <p:nvPr>
            <p:custDataLst>
              <p:tags r:id="rId2"/>
            </p:custDataLst>
          </p:nvPr>
        </p:nvPicPr>
        <p:blipFill>
          <a:blip r:embed="rId11">
            <a:extLst>
              <a:ext uri="{28A0092B-C50C-407E-A947-70E740481C1C}">
                <a14:useLocalDpi xmlns:a14="http://schemas.microsoft.com/office/drawing/2010/main" val="0"/>
              </a:ext>
            </a:extLst>
          </a:blip>
          <a:srcRect/>
          <a:stretch>
            <a:fillRect/>
          </a:stretch>
        </p:blipFill>
        <p:spPr bwMode="auto">
          <a:xfrm>
            <a:off x="3864494" y="3219965"/>
            <a:ext cx="4565015" cy="1288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31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 – </a:t>
            </a:r>
            <a:r>
              <a:rPr lang="en-US" sz="2000" dirty="0" err="1">
                <a:solidFill>
                  <a:srgbClr val="008380"/>
                </a:solidFill>
                <a:latin typeface="Bosch Sans Bold" panose="020B0704020202020204" pitchFamily="34" charset="0"/>
                <a:cs typeface="Arial"/>
              </a:rPr>
              <a:t>FlexRay</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12</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18" name="Picture 10" descr="FlexRay Communications System Protocol Specification V3.0.1">
            <a:extLst>
              <a:ext uri="{FF2B5EF4-FFF2-40B4-BE49-F238E27FC236}">
                <a16:creationId xmlns:a16="http://schemas.microsoft.com/office/drawing/2014/main" id="{25336075-C47E-4E30-B56C-C7B0A8F92B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10115" y="1124682"/>
            <a:ext cx="2228850" cy="141476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a:extLst>
              <a:ext uri="{FF2B5EF4-FFF2-40B4-BE49-F238E27FC236}">
                <a16:creationId xmlns:a16="http://schemas.microsoft.com/office/drawing/2014/main" id="{E9409A1C-EFA7-406A-A2D1-68DB8F7897BE}"/>
              </a:ext>
            </a:extLst>
          </p:cNvPr>
          <p:cNvSpPr txBox="1">
            <a:spLocks noChangeArrowheads="1"/>
          </p:cNvSpPr>
          <p:nvPr>
            <p:custDataLst>
              <p:tags r:id="rId1"/>
            </p:custDataLst>
          </p:nvPr>
        </p:nvSpPr>
        <p:spPr>
          <a:xfrm>
            <a:off x="1054100" y="1499635"/>
            <a:ext cx="7315200" cy="533400"/>
          </a:xfrm>
          <a:prstGeom prst="rect">
            <a:avLst/>
          </a:prstGeom>
          <a:noFill/>
        </p:spPr>
        <p:txBody>
          <a:bodyPr/>
          <a:lstStyle>
            <a:lvl1pPr>
              <a:defRPr>
                <a:latin typeface="+mj-lt"/>
                <a:ea typeface="+mj-ea"/>
                <a:cs typeface="+mj-cs"/>
              </a:defRPr>
            </a:lvl1pPr>
          </a:lstStyle>
          <a:p>
            <a:r>
              <a:rPr lang="en-GB" altLang="en-US" kern="0" dirty="0">
                <a:solidFill>
                  <a:sysClr val="windowText" lastClr="000000"/>
                </a:solidFill>
              </a:rPr>
              <a:t>Deterministic and Time Triggered</a:t>
            </a:r>
          </a:p>
        </p:txBody>
      </p:sp>
      <p:pic>
        <p:nvPicPr>
          <p:cNvPr id="13" name="Picture 13">
            <a:extLst>
              <a:ext uri="{FF2B5EF4-FFF2-40B4-BE49-F238E27FC236}">
                <a16:creationId xmlns:a16="http://schemas.microsoft.com/office/drawing/2014/main" id="{DE347F4B-A710-4E86-AC02-6D3B75F947CB}"/>
              </a:ext>
            </a:extLst>
          </p:cNvPr>
          <p:cNvPicPr>
            <a:picLocks noChangeAspect="1" noChangeArrowheads="1"/>
          </p:cNvPicPr>
          <p:nvPr>
            <p:custDataLst>
              <p:tags r:id="rId2"/>
            </p:custDataLst>
          </p:nvPr>
        </p:nvPicPr>
        <p:blipFill>
          <a:blip r:embed="rId13">
            <a:extLst>
              <a:ext uri="{28A0092B-C50C-407E-A947-70E740481C1C}">
                <a14:useLocalDpi xmlns:a14="http://schemas.microsoft.com/office/drawing/2010/main" val="0"/>
              </a:ext>
            </a:extLst>
          </a:blip>
          <a:srcRect/>
          <a:stretch>
            <a:fillRect/>
          </a:stretch>
        </p:blipFill>
        <p:spPr bwMode="auto">
          <a:xfrm>
            <a:off x="7058025" y="2172818"/>
            <a:ext cx="25717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DC715854-C956-405E-88B6-2F7868F57C8B}"/>
              </a:ext>
            </a:extLst>
          </p:cNvPr>
          <p:cNvPicPr>
            <a:picLocks noChangeAspect="1" noChangeArrowheads="1"/>
          </p:cNvPicPr>
          <p:nvPr>
            <p:custDataLst>
              <p:tags r:id="rId3"/>
            </p:custDataLst>
          </p:nvPr>
        </p:nvPicPr>
        <p:blipFill>
          <a:blip r:embed="rId14">
            <a:extLst>
              <a:ext uri="{28A0092B-C50C-407E-A947-70E740481C1C}">
                <a14:useLocalDpi xmlns:a14="http://schemas.microsoft.com/office/drawing/2010/main" val="0"/>
              </a:ext>
            </a:extLst>
          </a:blip>
          <a:srcRect/>
          <a:stretch>
            <a:fillRect/>
          </a:stretch>
        </p:blipFill>
        <p:spPr bwMode="auto">
          <a:xfrm>
            <a:off x="6769100" y="4331818"/>
            <a:ext cx="32607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915CB4C7-EAF0-4626-949A-5072912473E1}"/>
              </a:ext>
            </a:extLst>
          </p:cNvPr>
          <p:cNvPicPr>
            <a:picLocks noChangeAspect="1" noChangeArrowheads="1"/>
          </p:cNvPicPr>
          <p:nvPr>
            <p:custDataLst>
              <p:tags r:id="rId4"/>
            </p:custDataLst>
          </p:nvPr>
        </p:nvPicPr>
        <p:blipFill>
          <a:blip r:embed="rId15">
            <a:extLst>
              <a:ext uri="{28A0092B-C50C-407E-A947-70E740481C1C}">
                <a14:useLocalDpi xmlns:a14="http://schemas.microsoft.com/office/drawing/2010/main" val="0"/>
              </a:ext>
            </a:extLst>
          </a:blip>
          <a:srcRect/>
          <a:stretch>
            <a:fillRect/>
          </a:stretch>
        </p:blipFill>
        <p:spPr bwMode="auto">
          <a:xfrm>
            <a:off x="2376488" y="2460155"/>
            <a:ext cx="4535487"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6">
            <a:extLst>
              <a:ext uri="{FF2B5EF4-FFF2-40B4-BE49-F238E27FC236}">
                <a16:creationId xmlns:a16="http://schemas.microsoft.com/office/drawing/2014/main" id="{4252233D-38F3-45E4-A33C-3C7D39981233}"/>
              </a:ext>
            </a:extLst>
          </p:cNvPr>
          <p:cNvSpPr txBox="1">
            <a:spLocks noChangeArrowheads="1"/>
          </p:cNvSpPr>
          <p:nvPr>
            <p:custDataLst>
              <p:tags r:id="rId5"/>
            </p:custDataLst>
          </p:nvPr>
        </p:nvSpPr>
        <p:spPr bwMode="auto">
          <a:xfrm>
            <a:off x="1546225" y="2623668"/>
            <a:ext cx="84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r>
              <a:rPr lang="en-GB" altLang="en-US"/>
              <a:t>CSMA</a:t>
            </a:r>
          </a:p>
          <a:p>
            <a:pPr eaLnBrk="1" hangingPunct="1"/>
            <a:r>
              <a:rPr lang="en-GB" altLang="en-US"/>
              <a:t>(CAN)</a:t>
            </a:r>
          </a:p>
        </p:txBody>
      </p:sp>
      <p:pic>
        <p:nvPicPr>
          <p:cNvPr id="25" name="Picture 17">
            <a:extLst>
              <a:ext uri="{FF2B5EF4-FFF2-40B4-BE49-F238E27FC236}">
                <a16:creationId xmlns:a16="http://schemas.microsoft.com/office/drawing/2014/main" id="{54CA3902-9F04-43DD-8626-7F70DA505799}"/>
              </a:ext>
            </a:extLst>
          </p:cNvPr>
          <p:cNvPicPr>
            <a:picLocks noChangeAspect="1" noChangeArrowheads="1"/>
          </p:cNvPicPr>
          <p:nvPr>
            <p:custDataLst>
              <p:tags r:id="rId6"/>
            </p:custDataLst>
          </p:nvPr>
        </p:nvPicPr>
        <p:blipFill>
          <a:blip r:embed="rId16">
            <a:extLst>
              <a:ext uri="{28A0092B-C50C-407E-A947-70E740481C1C}">
                <a14:useLocalDpi xmlns:a14="http://schemas.microsoft.com/office/drawing/2010/main" val="0"/>
              </a:ext>
            </a:extLst>
          </a:blip>
          <a:srcRect/>
          <a:stretch>
            <a:fillRect/>
          </a:stretch>
        </p:blipFill>
        <p:spPr bwMode="auto">
          <a:xfrm>
            <a:off x="2089150" y="4692180"/>
            <a:ext cx="4535488"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18">
            <a:extLst>
              <a:ext uri="{FF2B5EF4-FFF2-40B4-BE49-F238E27FC236}">
                <a16:creationId xmlns:a16="http://schemas.microsoft.com/office/drawing/2014/main" id="{3A48061F-FFC8-49EB-B8B5-FFC71712A70F}"/>
              </a:ext>
            </a:extLst>
          </p:cNvPr>
          <p:cNvSpPr txBox="1">
            <a:spLocks noChangeArrowheads="1"/>
          </p:cNvSpPr>
          <p:nvPr>
            <p:custDataLst>
              <p:tags r:id="rId7"/>
            </p:custDataLst>
          </p:nvPr>
        </p:nvSpPr>
        <p:spPr bwMode="auto">
          <a:xfrm>
            <a:off x="1638300" y="4188943"/>
            <a:ext cx="1174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Bosch Office Sans" pitchFamily="2" charset="0"/>
              </a:defRPr>
            </a:lvl1pPr>
            <a:lvl2pPr marL="742950" indent="-285750" eaLnBrk="0" hangingPunct="0">
              <a:defRPr>
                <a:solidFill>
                  <a:schemeClr val="tx1"/>
                </a:solidFill>
                <a:latin typeface="Bosch Office Sans" pitchFamily="2" charset="0"/>
              </a:defRPr>
            </a:lvl2pPr>
            <a:lvl3pPr marL="1143000" indent="-228600" eaLnBrk="0" hangingPunct="0">
              <a:defRPr>
                <a:solidFill>
                  <a:schemeClr val="tx1"/>
                </a:solidFill>
                <a:latin typeface="Bosch Office Sans" pitchFamily="2" charset="0"/>
              </a:defRPr>
            </a:lvl3pPr>
            <a:lvl4pPr marL="1600200" indent="-228600" eaLnBrk="0" hangingPunct="0">
              <a:defRPr>
                <a:solidFill>
                  <a:schemeClr val="tx1"/>
                </a:solidFill>
                <a:latin typeface="Bosch Office Sans" pitchFamily="2" charset="0"/>
              </a:defRPr>
            </a:lvl4pPr>
            <a:lvl5pPr marL="2057400" indent="-228600" eaLnBrk="0" hangingPunct="0">
              <a:defRPr>
                <a:solidFill>
                  <a:schemeClr val="tx1"/>
                </a:solidFill>
                <a:latin typeface="Bosch Office Sans" pitchFamily="2" charset="0"/>
              </a:defRPr>
            </a:lvl5pPr>
            <a:lvl6pPr marL="2514600" indent="-228600" eaLnBrk="0" fontAlgn="base" hangingPunct="0">
              <a:spcBef>
                <a:spcPct val="0"/>
              </a:spcBef>
              <a:spcAft>
                <a:spcPct val="0"/>
              </a:spcAft>
              <a:defRPr>
                <a:solidFill>
                  <a:schemeClr val="tx1"/>
                </a:solidFill>
                <a:latin typeface="Bosch Office Sans" pitchFamily="2" charset="0"/>
              </a:defRPr>
            </a:lvl6pPr>
            <a:lvl7pPr marL="2971800" indent="-228600" eaLnBrk="0" fontAlgn="base" hangingPunct="0">
              <a:spcBef>
                <a:spcPct val="0"/>
              </a:spcBef>
              <a:spcAft>
                <a:spcPct val="0"/>
              </a:spcAft>
              <a:defRPr>
                <a:solidFill>
                  <a:schemeClr val="tx1"/>
                </a:solidFill>
                <a:latin typeface="Bosch Office Sans" pitchFamily="2" charset="0"/>
              </a:defRPr>
            </a:lvl7pPr>
            <a:lvl8pPr marL="3429000" indent="-228600" eaLnBrk="0" fontAlgn="base" hangingPunct="0">
              <a:spcBef>
                <a:spcPct val="0"/>
              </a:spcBef>
              <a:spcAft>
                <a:spcPct val="0"/>
              </a:spcAft>
              <a:defRPr>
                <a:solidFill>
                  <a:schemeClr val="tx1"/>
                </a:solidFill>
                <a:latin typeface="Bosch Office Sans" pitchFamily="2" charset="0"/>
              </a:defRPr>
            </a:lvl8pPr>
            <a:lvl9pPr marL="3886200" indent="-228600" eaLnBrk="0" fontAlgn="base" hangingPunct="0">
              <a:spcBef>
                <a:spcPct val="0"/>
              </a:spcBef>
              <a:spcAft>
                <a:spcPct val="0"/>
              </a:spcAft>
              <a:defRPr>
                <a:solidFill>
                  <a:schemeClr val="tx1"/>
                </a:solidFill>
                <a:latin typeface="Bosch Office Sans" pitchFamily="2" charset="0"/>
              </a:defRPr>
            </a:lvl9pPr>
          </a:lstStyle>
          <a:p>
            <a:pPr eaLnBrk="1" hangingPunct="1"/>
            <a:r>
              <a:rPr lang="en-GB" altLang="en-US"/>
              <a:t>TDMA</a:t>
            </a:r>
          </a:p>
          <a:p>
            <a:pPr eaLnBrk="1" hangingPunct="1"/>
            <a:r>
              <a:rPr lang="en-GB" altLang="en-US"/>
              <a:t>(FlexRay)</a:t>
            </a:r>
          </a:p>
        </p:txBody>
      </p:sp>
    </p:spTree>
    <p:extLst>
      <p:ext uri="{BB962C8B-B14F-4D97-AF65-F5344CB8AC3E}">
        <p14:creationId xmlns:p14="http://schemas.microsoft.com/office/powerpoint/2010/main" val="251916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 – </a:t>
            </a:r>
            <a:r>
              <a:rPr lang="en-US" sz="2000" dirty="0" err="1">
                <a:solidFill>
                  <a:srgbClr val="008380"/>
                </a:solidFill>
                <a:latin typeface="Bosch Sans Bold" panose="020B0704020202020204" pitchFamily="34" charset="0"/>
                <a:cs typeface="Arial"/>
              </a:rPr>
              <a:t>FlexRay</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13</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18" name="Picture 10" descr="FlexRay Communications System Protocol Specification V3.0.1">
            <a:extLst>
              <a:ext uri="{FF2B5EF4-FFF2-40B4-BE49-F238E27FC236}">
                <a16:creationId xmlns:a16="http://schemas.microsoft.com/office/drawing/2014/main" id="{25336075-C47E-4E30-B56C-C7B0A8F92B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10115" y="1124682"/>
            <a:ext cx="2228850" cy="141476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EC6D0794-9803-401E-A9BF-491AC50A2901}"/>
              </a:ext>
            </a:extLst>
          </p:cNvPr>
          <p:cNvGrpSpPr/>
          <p:nvPr/>
        </p:nvGrpSpPr>
        <p:grpSpPr>
          <a:xfrm>
            <a:off x="2746375" y="3752242"/>
            <a:ext cx="6673850" cy="2170409"/>
            <a:chOff x="260350" y="2293938"/>
            <a:chExt cx="8274050" cy="2690812"/>
          </a:xfrm>
        </p:grpSpPr>
        <p:pic>
          <p:nvPicPr>
            <p:cNvPr id="27" name="Picture 12">
              <a:extLst>
                <a:ext uri="{FF2B5EF4-FFF2-40B4-BE49-F238E27FC236}">
                  <a16:creationId xmlns:a16="http://schemas.microsoft.com/office/drawing/2014/main" id="{4D2D5EAD-4E28-4BEE-8F60-0CD55DB6D4F7}"/>
                </a:ext>
              </a:extLst>
            </p:cNvPr>
            <p:cNvPicPr>
              <a:picLocks noChangeAspect="1" noChangeArrowheads="1"/>
            </p:cNvPicPr>
            <p:nvPr>
              <p:custDataLst>
                <p:tags r:id="rId1"/>
              </p:custDataLst>
            </p:nvPr>
          </p:nvPicPr>
          <p:blipFill>
            <a:blip r:embed="rId10">
              <a:extLst>
                <a:ext uri="{28A0092B-C50C-407E-A947-70E740481C1C}">
                  <a14:useLocalDpi xmlns:a14="http://schemas.microsoft.com/office/drawing/2010/main" val="0"/>
                </a:ext>
              </a:extLst>
            </a:blip>
            <a:srcRect/>
            <a:stretch>
              <a:fillRect/>
            </a:stretch>
          </p:blipFill>
          <p:spPr bwMode="auto">
            <a:xfrm>
              <a:off x="1530350" y="2293938"/>
              <a:ext cx="52578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3">
              <a:extLst>
                <a:ext uri="{FF2B5EF4-FFF2-40B4-BE49-F238E27FC236}">
                  <a16:creationId xmlns:a16="http://schemas.microsoft.com/office/drawing/2014/main" id="{720182B1-A363-492F-BAC4-985B44557458}"/>
                </a:ext>
              </a:extLst>
            </p:cNvPr>
            <p:cNvPicPr>
              <a:picLocks noChangeAspect="1" noChangeArrowheads="1"/>
            </p:cNvPicPr>
            <p:nvPr>
              <p:custDataLst>
                <p:tags r:id="rId2"/>
              </p:custDataLst>
            </p:nvPr>
          </p:nvPicPr>
          <p:blipFill>
            <a:blip r:embed="rId11">
              <a:extLst>
                <a:ext uri="{28A0092B-C50C-407E-A947-70E740481C1C}">
                  <a14:useLocalDpi xmlns:a14="http://schemas.microsoft.com/office/drawing/2010/main" val="0"/>
                </a:ext>
              </a:extLst>
            </a:blip>
            <a:srcRect/>
            <a:stretch>
              <a:fillRect/>
            </a:stretch>
          </p:blipFill>
          <p:spPr bwMode="auto">
            <a:xfrm>
              <a:off x="260350" y="3157538"/>
              <a:ext cx="827405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Line 14">
              <a:extLst>
                <a:ext uri="{FF2B5EF4-FFF2-40B4-BE49-F238E27FC236}">
                  <a16:creationId xmlns:a16="http://schemas.microsoft.com/office/drawing/2014/main" id="{4528616E-7008-475A-B390-574458B89A62}"/>
                </a:ext>
              </a:extLst>
            </p:cNvPr>
            <p:cNvSpPr>
              <a:spLocks noChangeShapeType="1"/>
            </p:cNvSpPr>
            <p:nvPr>
              <p:custDataLst>
                <p:tags r:id="rId3"/>
              </p:custDataLst>
            </p:nvPr>
          </p:nvSpPr>
          <p:spPr bwMode="auto">
            <a:xfrm flipH="1">
              <a:off x="882650" y="2868613"/>
              <a:ext cx="1081088" cy="6492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 name="Line 15">
              <a:extLst>
                <a:ext uri="{FF2B5EF4-FFF2-40B4-BE49-F238E27FC236}">
                  <a16:creationId xmlns:a16="http://schemas.microsoft.com/office/drawing/2014/main" id="{8AC2CC2C-AADE-4B2D-9F5D-4A3AC72EC17C}"/>
                </a:ext>
              </a:extLst>
            </p:cNvPr>
            <p:cNvSpPr>
              <a:spLocks noChangeShapeType="1"/>
            </p:cNvSpPr>
            <p:nvPr>
              <p:custDataLst>
                <p:tags r:id="rId4"/>
              </p:custDataLst>
            </p:nvPr>
          </p:nvSpPr>
          <p:spPr bwMode="auto">
            <a:xfrm>
              <a:off x="2322513" y="2868613"/>
              <a:ext cx="1296987" cy="6492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31" name="TextBox 30">
            <a:extLst>
              <a:ext uri="{FF2B5EF4-FFF2-40B4-BE49-F238E27FC236}">
                <a16:creationId xmlns:a16="http://schemas.microsoft.com/office/drawing/2014/main" id="{8DB987C8-6BB2-4D9C-B7B6-2FE02BD09848}"/>
              </a:ext>
            </a:extLst>
          </p:cNvPr>
          <p:cNvSpPr txBox="1"/>
          <p:nvPr/>
        </p:nvSpPr>
        <p:spPr>
          <a:xfrm>
            <a:off x="1130300" y="1558906"/>
            <a:ext cx="8534400" cy="2462213"/>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GB" altLang="en-US" sz="1400" dirty="0"/>
              <a:t>1 </a:t>
            </a:r>
            <a:r>
              <a:rPr lang="en-GB" altLang="en-US" sz="1400" dirty="0" err="1"/>
              <a:t>FlexRay</a:t>
            </a:r>
            <a:r>
              <a:rPr lang="en-GB" altLang="en-US" sz="1400" dirty="0"/>
              <a:t> cycle = 64 Communication Cycle (CC)</a:t>
            </a:r>
          </a:p>
          <a:p>
            <a:pPr marL="285750" indent="-285750" eaLnBrk="1" hangingPunct="1">
              <a:buFont typeface="Arial" panose="020B0604020202020204" pitchFamily="34" charset="0"/>
              <a:buChar char="•"/>
            </a:pPr>
            <a:r>
              <a:rPr lang="en-GB" altLang="en-US" sz="1400" dirty="0"/>
              <a:t>1 CC = 5ms</a:t>
            </a:r>
          </a:p>
          <a:p>
            <a:pPr marL="285750" indent="-285750" eaLnBrk="1" hangingPunct="1">
              <a:buFont typeface="Arial" panose="020B0604020202020204" pitchFamily="34" charset="0"/>
              <a:buChar char="•"/>
            </a:pPr>
            <a:r>
              <a:rPr lang="en-GB" altLang="en-US" sz="1400" dirty="0"/>
              <a:t>1 </a:t>
            </a:r>
            <a:r>
              <a:rPr lang="en-GB" altLang="en-US" sz="1400" dirty="0" err="1"/>
              <a:t>FlexRay</a:t>
            </a:r>
            <a:r>
              <a:rPr lang="en-GB" altLang="en-US" sz="1400" dirty="0"/>
              <a:t> cycle = 64(CC) * 5 </a:t>
            </a:r>
            <a:r>
              <a:rPr lang="en-GB" altLang="en-US" sz="1400" dirty="0" err="1"/>
              <a:t>ms</a:t>
            </a:r>
            <a:r>
              <a:rPr lang="en-GB" altLang="en-US" sz="1400" dirty="0"/>
              <a:t> = 320ms</a:t>
            </a:r>
          </a:p>
          <a:p>
            <a:pPr marL="285750" indent="-285750">
              <a:buFont typeface="Arial" panose="020B0604020202020204" pitchFamily="34" charset="0"/>
              <a:buChar char="•"/>
            </a:pPr>
            <a:r>
              <a:rPr lang="en-GB" altLang="en-US" sz="1400" dirty="0"/>
              <a:t>1 CC is divided into Static Segment, Dynamic Segment, Symbol window, Network Idle Time</a:t>
            </a:r>
          </a:p>
          <a:p>
            <a:pPr marL="285750" indent="-285750">
              <a:buFont typeface="Arial" panose="020B0604020202020204" pitchFamily="34" charset="0"/>
              <a:buChar char="•"/>
            </a:pPr>
            <a:r>
              <a:rPr lang="en-GB" altLang="en-US" sz="1400" dirty="0"/>
              <a:t>Static Segment and NIT are mandatory</a:t>
            </a:r>
          </a:p>
          <a:p>
            <a:pPr marL="285750" indent="-285750">
              <a:buFont typeface="Arial" panose="020B0604020202020204" pitchFamily="34" charset="0"/>
              <a:buChar char="•"/>
            </a:pPr>
            <a:r>
              <a:rPr lang="en-GB" altLang="en-US" sz="1400" dirty="0"/>
              <a:t>Dynamic Segment and Symbol window are optional</a:t>
            </a:r>
          </a:p>
          <a:p>
            <a:pPr marL="285750" indent="-285750">
              <a:buFont typeface="Arial" panose="020B0604020202020204" pitchFamily="34" charset="0"/>
              <a:buChar char="•"/>
            </a:pPr>
            <a:r>
              <a:rPr lang="en-GB" altLang="en-US" sz="1400" dirty="0"/>
              <a:t>Symbol window used to check the Bus Guardian</a:t>
            </a:r>
          </a:p>
          <a:p>
            <a:pPr marL="285750" indent="-285750">
              <a:buFont typeface="Arial" panose="020B0604020202020204" pitchFamily="34" charset="0"/>
              <a:buChar char="•"/>
            </a:pPr>
            <a:r>
              <a:rPr lang="en-GB" altLang="en-US" sz="1400" dirty="0"/>
              <a:t>During NIT no communication Used to synchronise ECU’s</a:t>
            </a:r>
          </a:p>
          <a:p>
            <a:pPr marL="285750" indent="-285750">
              <a:buFont typeface="Arial" panose="020B0604020202020204" pitchFamily="34" charset="0"/>
              <a:buChar char="•"/>
            </a:pPr>
            <a:endParaRPr lang="en-GB" altLang="en-US" sz="1400" dirty="0"/>
          </a:p>
          <a:p>
            <a:pPr marL="285750" indent="-285750">
              <a:buFont typeface="Arial" panose="020B0604020202020204" pitchFamily="34" charset="0"/>
              <a:buChar char="•"/>
            </a:pPr>
            <a:endParaRPr lang="en-GB" altLang="en-US" sz="1400" dirty="0"/>
          </a:p>
          <a:p>
            <a:pPr marL="285750" indent="-285750" eaLnBrk="1" hangingPunct="1">
              <a:buFont typeface="Arial" panose="020B0604020202020204" pitchFamily="34" charset="0"/>
              <a:buChar char="•"/>
            </a:pPr>
            <a:endParaRPr lang="en-GB" altLang="en-US" sz="1400" dirty="0"/>
          </a:p>
        </p:txBody>
      </p:sp>
    </p:spTree>
    <p:extLst>
      <p:ext uri="{BB962C8B-B14F-4D97-AF65-F5344CB8AC3E}">
        <p14:creationId xmlns:p14="http://schemas.microsoft.com/office/powerpoint/2010/main" val="198284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 – Automotive Ethernet</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14</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sp>
        <p:nvSpPr>
          <p:cNvPr id="31" name="TextBox 30">
            <a:extLst>
              <a:ext uri="{FF2B5EF4-FFF2-40B4-BE49-F238E27FC236}">
                <a16:creationId xmlns:a16="http://schemas.microsoft.com/office/drawing/2014/main" id="{8DB987C8-6BB2-4D9C-B7B6-2FE02BD09848}"/>
              </a:ext>
            </a:extLst>
          </p:cNvPr>
          <p:cNvSpPr txBox="1"/>
          <p:nvPr/>
        </p:nvSpPr>
        <p:spPr>
          <a:xfrm>
            <a:off x="1130300" y="1558906"/>
            <a:ext cx="8534400" cy="4616648"/>
          </a:xfrm>
          <a:prstGeom prst="rect">
            <a:avLst/>
          </a:prstGeom>
          <a:noFill/>
        </p:spPr>
        <p:txBody>
          <a:bodyPr wrap="square" rtlCol="0">
            <a:spAutoFit/>
          </a:bodyPr>
          <a:lstStyle/>
          <a:p>
            <a:pPr marL="285750" indent="-285750">
              <a:buFont typeface="Arial" panose="020B0604020202020204" pitchFamily="34" charset="0"/>
              <a:buChar char="•"/>
            </a:pPr>
            <a:r>
              <a:rPr lang="en-US" sz="1400" dirty="0"/>
              <a:t>Bandwidth: supports guaranteed ,high rate(100 MB to 10/100 GB)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Established and stable: high quality and less failure risk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Scalability: LAN/WAN, fieldbus, automotive, …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Interoperability: with </a:t>
            </a:r>
            <a:r>
              <a:rPr lang="en-US" sz="1400" dirty="0" err="1"/>
              <a:t>WiFi</a:t>
            </a:r>
            <a:r>
              <a:rPr lang="en-US" sz="1400" dirty="0"/>
              <a:t>, 3G, 4G, …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OPEN: expandable and adaptable, keeps increasing without end in sight!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Flexible ISO/OSI model: layer separation </a:t>
            </a:r>
          </a:p>
          <a:p>
            <a:pPr marL="457200" lvl="2"/>
            <a:r>
              <a:rPr lang="en-US" sz="1400" dirty="0"/>
              <a:t>Each protocol is specialist on his layer: interface to be good specified </a:t>
            </a:r>
          </a:p>
          <a:p>
            <a:pPr marL="457200" lvl="2"/>
            <a:r>
              <a:rPr lang="en-US" sz="1400" dirty="0"/>
              <a:t>Ethernet is 2nd layer: no PHY dependencies / domain specific upper layer protocols are </a:t>
            </a:r>
          </a:p>
          <a:p>
            <a:pPr marL="457200" lvl="2"/>
            <a:endParaRPr lang="en-US" sz="1400" dirty="0"/>
          </a:p>
          <a:p>
            <a:pPr marL="285750" indent="-285750">
              <a:buFont typeface="Arial" panose="020B0604020202020204" pitchFamily="34" charset="0"/>
              <a:buChar char="•"/>
            </a:pPr>
            <a:r>
              <a:rPr lang="en-US" sz="1400" dirty="0"/>
              <a:t>Contributes to fuel economy</a:t>
            </a:r>
          </a:p>
          <a:p>
            <a:pPr marL="457200" lvl="2"/>
            <a:r>
              <a:rPr lang="en-US" sz="1400" dirty="0"/>
              <a:t>wiring harness is the 3rd highest cost and heavy component in a car.</a:t>
            </a:r>
          </a:p>
          <a:p>
            <a:pPr marL="457200" lvl="2"/>
            <a:r>
              <a:rPr lang="en-US" sz="1400" dirty="0"/>
              <a:t>Ethernet will help reduce this .</a:t>
            </a:r>
          </a:p>
          <a:p>
            <a:pPr marL="285750" indent="-285750">
              <a:buFont typeface="Arial" panose="020B0604020202020204" pitchFamily="34" charset="0"/>
              <a:buChar char="•"/>
            </a:pPr>
            <a:endParaRPr lang="en-GB" altLang="en-US" sz="1400" dirty="0"/>
          </a:p>
          <a:p>
            <a:pPr marL="285750" indent="-285750">
              <a:buFont typeface="Arial" panose="020B0604020202020204" pitchFamily="34" charset="0"/>
              <a:buChar char="•"/>
            </a:pPr>
            <a:endParaRPr lang="en-GB" altLang="en-US" sz="1400" dirty="0"/>
          </a:p>
          <a:p>
            <a:pPr marL="285750" indent="-285750">
              <a:buFont typeface="Arial" panose="020B0604020202020204" pitchFamily="34" charset="0"/>
              <a:buChar char="•"/>
            </a:pPr>
            <a:endParaRPr lang="en-GB" altLang="en-US" sz="1400" dirty="0"/>
          </a:p>
          <a:p>
            <a:pPr marL="285750" indent="-285750" eaLnBrk="1" hangingPunct="1">
              <a:buFont typeface="Arial" panose="020B0604020202020204" pitchFamily="34" charset="0"/>
              <a:buChar char="•"/>
            </a:pPr>
            <a:endParaRPr lang="en-GB" altLang="en-US" sz="1400" dirty="0"/>
          </a:p>
        </p:txBody>
      </p:sp>
      <p:pic>
        <p:nvPicPr>
          <p:cNvPr id="15" name="Picture 12" descr="Automotive Ethernet Tests - GÖPEL electronic">
            <a:extLst>
              <a:ext uri="{FF2B5EF4-FFF2-40B4-BE49-F238E27FC236}">
                <a16:creationId xmlns:a16="http://schemas.microsoft.com/office/drawing/2014/main" id="{DC793E40-9344-436A-BF9B-A3E5018FDDD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17000" y="972212"/>
            <a:ext cx="3119216" cy="1472270"/>
          </a:xfrm>
          <a:prstGeom prst="rect">
            <a:avLst/>
          </a:prstGeom>
          <a:noFill/>
          <a:extLst>
            <a:ext uri="{909E8E84-426E-40DD-AFC4-6F175D3DCCD1}">
              <a14:hiddenFill xmlns:a14="http://schemas.microsoft.com/office/drawing/2010/main">
                <a:solidFill>
                  <a:srgbClr val="FFFFFF"/>
                </a:solidFill>
              </a14:hiddenFill>
            </a:ext>
          </a:extLst>
        </p:spPr>
      </p:pic>
      <p:pic>
        <p:nvPicPr>
          <p:cNvPr id="16" name="Content Placeholder 9">
            <a:extLst>
              <a:ext uri="{FF2B5EF4-FFF2-40B4-BE49-F238E27FC236}">
                <a16:creationId xmlns:a16="http://schemas.microsoft.com/office/drawing/2014/main" id="{D6B54A69-1870-4786-ABFF-529F88169099}"/>
              </a:ext>
            </a:extLst>
          </p:cNvPr>
          <p:cNvPicPr>
            <a:picLocks noChangeAspect="1"/>
          </p:cNvPicPr>
          <p:nvPr>
            <p:custDataLst>
              <p:tags r:id="rId1"/>
            </p:custDataLst>
          </p:nvPr>
        </p:nvPicPr>
        <p:blipFill>
          <a:blip r:embed="rId7"/>
          <a:stretch>
            <a:fillRect/>
          </a:stretch>
        </p:blipFill>
        <p:spPr>
          <a:xfrm>
            <a:off x="1816100" y="5382861"/>
            <a:ext cx="7681913" cy="1280318"/>
          </a:xfrm>
          <a:prstGeom prst="rect">
            <a:avLst/>
          </a:prstGeom>
        </p:spPr>
      </p:pic>
    </p:spTree>
    <p:extLst>
      <p:ext uri="{BB962C8B-B14F-4D97-AF65-F5344CB8AC3E}">
        <p14:creationId xmlns:p14="http://schemas.microsoft.com/office/powerpoint/2010/main" val="340331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 – Automotive Ethernet</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15</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15" name="Picture 12" descr="Automotive Ethernet Tests - GÖPEL electronic">
            <a:extLst>
              <a:ext uri="{FF2B5EF4-FFF2-40B4-BE49-F238E27FC236}">
                <a16:creationId xmlns:a16="http://schemas.microsoft.com/office/drawing/2014/main" id="{DC793E40-9344-436A-BF9B-A3E5018FDDD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17000" y="972212"/>
            <a:ext cx="3119216" cy="14722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ontent Placeholder 9">
            <a:extLst>
              <a:ext uri="{FF2B5EF4-FFF2-40B4-BE49-F238E27FC236}">
                <a16:creationId xmlns:a16="http://schemas.microsoft.com/office/drawing/2014/main" id="{7F58654C-3A94-4B66-BB00-8FAF798EB995}"/>
              </a:ext>
            </a:extLst>
          </p:cNvPr>
          <p:cNvGraphicFramePr>
            <a:graphicFrameLocks/>
          </p:cNvGraphicFramePr>
          <p:nvPr>
            <p:custDataLst>
              <p:tags r:id="rId1"/>
            </p:custDataLst>
            <p:extLst>
              <p:ext uri="{D42A27DB-BD31-4B8C-83A1-F6EECF244321}">
                <p14:modId xmlns:p14="http://schemas.microsoft.com/office/powerpoint/2010/main" val="3899503790"/>
              </p:ext>
            </p:extLst>
          </p:nvPr>
        </p:nvGraphicFramePr>
        <p:xfrm>
          <a:off x="1663700" y="2004318"/>
          <a:ext cx="7681914" cy="3773043"/>
        </p:xfrm>
        <a:graphic>
          <a:graphicData uri="http://schemas.openxmlformats.org/drawingml/2006/table">
            <a:tbl>
              <a:tblPr firstRow="1" bandRow="1">
                <a:tableStyleId>{5C22544A-7EE6-4342-B048-85BDC9FD1C3A}</a:tableStyleId>
              </a:tblPr>
              <a:tblGrid>
                <a:gridCol w="1819825">
                  <a:extLst>
                    <a:ext uri="{9D8B030D-6E8A-4147-A177-3AD203B41FA5}">
                      <a16:colId xmlns:a16="http://schemas.microsoft.com/office/drawing/2014/main" val="20000"/>
                    </a:ext>
                  </a:extLst>
                </a:gridCol>
                <a:gridCol w="3301451">
                  <a:extLst>
                    <a:ext uri="{9D8B030D-6E8A-4147-A177-3AD203B41FA5}">
                      <a16:colId xmlns:a16="http://schemas.microsoft.com/office/drawing/2014/main" val="20001"/>
                    </a:ext>
                  </a:extLst>
                </a:gridCol>
                <a:gridCol w="2560638">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             Ethernet </a:t>
                      </a:r>
                    </a:p>
                  </a:txBody>
                  <a:tcPr/>
                </a:tc>
                <a:tc>
                  <a:txBody>
                    <a:bodyPr/>
                    <a:lstStyle/>
                    <a:p>
                      <a:r>
                        <a:rPr lang="en-US" dirty="0"/>
                        <a:t>               Flexray</a:t>
                      </a:r>
                    </a:p>
                  </a:txBody>
                  <a:tcPr/>
                </a:tc>
                <a:extLst>
                  <a:ext uri="{0D108BD9-81ED-4DB2-BD59-A6C34878D82A}">
                    <a16:rowId xmlns:a16="http://schemas.microsoft.com/office/drawing/2014/main" val="10000"/>
                  </a:ext>
                </a:extLst>
              </a:tr>
              <a:tr h="370840">
                <a:tc>
                  <a:txBody>
                    <a:bodyPr/>
                    <a:lstStyle/>
                    <a:p>
                      <a:r>
                        <a:rPr lang="en-US" dirty="0"/>
                        <a:t>Bandwidth</a:t>
                      </a:r>
                    </a:p>
                  </a:txBody>
                  <a:tcPr/>
                </a:tc>
                <a:tc>
                  <a:txBody>
                    <a:bodyPr/>
                    <a:lstStyle/>
                    <a:p>
                      <a:r>
                        <a:rPr lang="en-US" dirty="0"/>
                        <a:t>100 Mbit/s</a:t>
                      </a:r>
                    </a:p>
                  </a:txBody>
                  <a:tcPr/>
                </a:tc>
                <a:tc>
                  <a:txBody>
                    <a:bodyPr/>
                    <a:lstStyle/>
                    <a:p>
                      <a:r>
                        <a:rPr lang="en-US" dirty="0"/>
                        <a:t>10 Mbit/s</a:t>
                      </a:r>
                    </a:p>
                  </a:txBody>
                  <a:tcPr/>
                </a:tc>
                <a:extLst>
                  <a:ext uri="{0D108BD9-81ED-4DB2-BD59-A6C34878D82A}">
                    <a16:rowId xmlns:a16="http://schemas.microsoft.com/office/drawing/2014/main" val="10001"/>
                  </a:ext>
                </a:extLst>
              </a:tr>
              <a:tr h="370840">
                <a:tc>
                  <a:txBody>
                    <a:bodyPr/>
                    <a:lstStyle/>
                    <a:p>
                      <a:r>
                        <a:rPr lang="en-US" dirty="0"/>
                        <a:t>Transmission</a:t>
                      </a:r>
                    </a:p>
                  </a:txBody>
                  <a:tcPr/>
                </a:tc>
                <a:tc>
                  <a:txBody>
                    <a:bodyPr/>
                    <a:lstStyle/>
                    <a:p>
                      <a:r>
                        <a:rPr lang="en-US" dirty="0"/>
                        <a:t>Suitable for video data due to higher bandwidth.</a:t>
                      </a:r>
                    </a:p>
                  </a:txBody>
                  <a:tcPr/>
                </a:tc>
                <a:tc>
                  <a:txBody>
                    <a:bodyPr/>
                    <a:lstStyle/>
                    <a:p>
                      <a:r>
                        <a:rPr lang="en-US" dirty="0"/>
                        <a:t>Suitable for Time critical control data due to determinism &amp; redundancy.</a:t>
                      </a:r>
                    </a:p>
                  </a:txBody>
                  <a:tcPr/>
                </a:tc>
                <a:extLst>
                  <a:ext uri="{0D108BD9-81ED-4DB2-BD59-A6C34878D82A}">
                    <a16:rowId xmlns:a16="http://schemas.microsoft.com/office/drawing/2014/main" val="10002"/>
                  </a:ext>
                </a:extLst>
              </a:tr>
              <a:tr h="370840">
                <a:tc>
                  <a:txBody>
                    <a:bodyPr/>
                    <a:lstStyle/>
                    <a:p>
                      <a:r>
                        <a:rPr lang="en-US" dirty="0"/>
                        <a:t>Access Method</a:t>
                      </a:r>
                    </a:p>
                  </a:txBody>
                  <a:tcPr/>
                </a:tc>
                <a:tc>
                  <a:txBody>
                    <a:bodyPr/>
                    <a:lstStyle/>
                    <a:p>
                      <a:r>
                        <a:rPr lang="en-US" dirty="0"/>
                        <a:t>CSMA/CD</a:t>
                      </a:r>
                    </a:p>
                  </a:txBody>
                  <a:tcPr/>
                </a:tc>
                <a:tc>
                  <a:txBody>
                    <a:bodyPr/>
                    <a:lstStyle/>
                    <a:p>
                      <a:r>
                        <a:rPr lang="en-US" dirty="0"/>
                        <a:t>TDMA</a:t>
                      </a:r>
                    </a:p>
                  </a:txBody>
                  <a:tcPr/>
                </a:tc>
                <a:extLst>
                  <a:ext uri="{0D108BD9-81ED-4DB2-BD59-A6C34878D82A}">
                    <a16:rowId xmlns:a16="http://schemas.microsoft.com/office/drawing/2014/main" val="10003"/>
                  </a:ext>
                </a:extLst>
              </a:tr>
              <a:tr h="370840">
                <a:tc>
                  <a:txBody>
                    <a:bodyPr/>
                    <a:lstStyle/>
                    <a:p>
                      <a:r>
                        <a:rPr lang="en-US" dirty="0"/>
                        <a:t>Cost </a:t>
                      </a:r>
                    </a:p>
                  </a:txBody>
                  <a:tcPr/>
                </a:tc>
                <a:tc>
                  <a:txBody>
                    <a:bodyPr/>
                    <a:lstStyle/>
                    <a:p>
                      <a:r>
                        <a:rPr lang="en-US" dirty="0"/>
                        <a:t>Cheaper with </a:t>
                      </a:r>
                      <a:r>
                        <a:rPr lang="en-US" dirty="0" err="1"/>
                        <a:t>BroadR</a:t>
                      </a:r>
                      <a:r>
                        <a:rPr lang="en-US" dirty="0"/>
                        <a:t>-Reach</a:t>
                      </a:r>
                    </a:p>
                  </a:txBody>
                  <a:tcPr/>
                </a:tc>
                <a:tc>
                  <a:txBody>
                    <a:bodyPr/>
                    <a:lstStyle/>
                    <a:p>
                      <a:r>
                        <a:rPr lang="en-US" dirty="0"/>
                        <a:t>Costlier because of mechanical</a:t>
                      </a:r>
                      <a:r>
                        <a:rPr lang="en-US" baseline="0" dirty="0"/>
                        <a:t> parts .</a:t>
                      </a:r>
                      <a:endParaRPr lang="en-US" dirty="0"/>
                    </a:p>
                  </a:txBody>
                  <a:tcPr/>
                </a:tc>
                <a:extLst>
                  <a:ext uri="{0D108BD9-81ED-4DB2-BD59-A6C34878D82A}">
                    <a16:rowId xmlns:a16="http://schemas.microsoft.com/office/drawing/2014/main" val="10004"/>
                  </a:ext>
                </a:extLst>
              </a:tr>
              <a:tr h="370840">
                <a:tc>
                  <a:txBody>
                    <a:bodyPr/>
                    <a:lstStyle/>
                    <a:p>
                      <a:r>
                        <a:rPr lang="en-US" dirty="0"/>
                        <a:t>Fault Tolerance</a:t>
                      </a:r>
                    </a:p>
                  </a:txBody>
                  <a:tcPr/>
                </a:tc>
                <a:tc>
                  <a:txBody>
                    <a:bodyPr/>
                    <a:lstStyle/>
                    <a:p>
                      <a:r>
                        <a:rPr lang="en-US" sz="1619" b="0" i="0" u="none" strike="noStrike" kern="1200" baseline="0" dirty="0">
                          <a:solidFill>
                            <a:schemeClr val="dk1"/>
                          </a:solidFill>
                          <a:latin typeface="+mn-lt"/>
                          <a:ea typeface="+mn-ea"/>
                          <a:cs typeface="+mn-cs"/>
                        </a:rPr>
                        <a:t>less capable in fault tolerance, is still quite promising</a:t>
                      </a:r>
                    </a:p>
                    <a:p>
                      <a:r>
                        <a:rPr lang="en-US" sz="1619" b="0" i="0" u="none" strike="noStrike" kern="1200" baseline="0" dirty="0">
                          <a:solidFill>
                            <a:schemeClr val="dk1"/>
                          </a:solidFill>
                          <a:latin typeface="+mn-lt"/>
                          <a:ea typeface="+mn-ea"/>
                          <a:cs typeface="+mn-cs"/>
                        </a:rPr>
                        <a:t>in time-critical transmission</a:t>
                      </a:r>
                      <a:endParaRPr lang="en-US" dirty="0"/>
                    </a:p>
                  </a:txBody>
                  <a:tcPr/>
                </a:tc>
                <a:tc>
                  <a:txBody>
                    <a:bodyPr/>
                    <a:lstStyle/>
                    <a:p>
                      <a:r>
                        <a:rPr lang="en-US" sz="1619" b="0" i="0" u="none" strike="noStrike" kern="1200" baseline="0" dirty="0">
                          <a:solidFill>
                            <a:schemeClr val="dk1"/>
                          </a:solidFill>
                          <a:latin typeface="+mn-lt"/>
                          <a:ea typeface="+mn-ea"/>
                          <a:cs typeface="+mn-cs"/>
                        </a:rPr>
                        <a:t> fault tolerant, optimal in</a:t>
                      </a:r>
                    </a:p>
                    <a:p>
                      <a:r>
                        <a:rPr lang="en-US" sz="1619" b="0" i="0" u="none" strike="noStrike" kern="1200" baseline="0" dirty="0">
                          <a:solidFill>
                            <a:schemeClr val="dk1"/>
                          </a:solidFill>
                          <a:latin typeface="+mn-lt"/>
                          <a:ea typeface="+mn-ea"/>
                          <a:cs typeface="+mn-cs"/>
                        </a:rPr>
                        <a:t>applications such as steering and brake controls</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8570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E1B84"/>
        </a:solidFill>
        <a:effectLst/>
      </p:bgPr>
    </p:bg>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9893300" y="5105400"/>
            <a:ext cx="1671166" cy="1232875"/>
          </a:xfrm>
          <a:prstGeom prst="rect">
            <a:avLst/>
          </a:prstGeom>
        </p:spPr>
      </p:pic>
      <p:sp>
        <p:nvSpPr>
          <p:cNvPr id="11" name="object 2">
            <a:extLst>
              <a:ext uri="{FF2B5EF4-FFF2-40B4-BE49-F238E27FC236}">
                <a16:creationId xmlns:a16="http://schemas.microsoft.com/office/drawing/2014/main" id="{40FCF0E6-7EBB-4A2D-B530-D717CD55FADA}"/>
              </a:ext>
            </a:extLst>
          </p:cNvPr>
          <p:cNvSpPr txBox="1">
            <a:spLocks/>
          </p:cNvSpPr>
          <p:nvPr/>
        </p:nvSpPr>
        <p:spPr>
          <a:xfrm>
            <a:off x="4989456" y="2285828"/>
            <a:ext cx="4903843" cy="477182"/>
          </a:xfrm>
          <a:prstGeom prst="rect">
            <a:avLst/>
          </a:prstGeom>
        </p:spPr>
        <p:txBody>
          <a:bodyPr vert="horz" wrap="square" lIns="0" tIns="12700" rIns="0" bIns="0" rtlCol="0">
            <a:spAutoFit/>
          </a:bodyPr>
          <a:lstStyle>
            <a:lvl1pPr>
              <a:defRPr sz="3400" b="1" i="0">
                <a:solidFill>
                  <a:schemeClr val="bg1"/>
                </a:solidFill>
                <a:latin typeface="Arial"/>
                <a:ea typeface="+mj-ea"/>
                <a:cs typeface="Arial"/>
              </a:defRPr>
            </a:lvl1pPr>
          </a:lstStyle>
          <a:p>
            <a:pPr algn="l" rtl="0">
              <a:lnSpc>
                <a:spcPts val="3400"/>
              </a:lnSpc>
            </a:pPr>
            <a:r>
              <a:rPr lang="en-US" sz="4000" b="0" kern="0" spc="-190" dirty="0" err="1">
                <a:latin typeface="Bosch Sans Bold" panose="020B0704020202020204" pitchFamily="34" charset="0"/>
              </a:rPr>
              <a:t>Autosar</a:t>
            </a:r>
            <a:r>
              <a:rPr lang="en-US" sz="4000" b="0" kern="0" spc="-190" dirty="0">
                <a:latin typeface="Bosch Sans Bold" panose="020B0704020202020204" pitchFamily="34" charset="0"/>
              </a:rPr>
              <a:t> COM Stack</a:t>
            </a:r>
            <a:endParaRPr lang="en-US" sz="4000" b="0" kern="0" spc="-245" dirty="0">
              <a:latin typeface="Bosch Sans Bold" panose="020B0704020202020204" pitchFamily="34" charset="0"/>
            </a:endParaRPr>
          </a:p>
        </p:txBody>
      </p:sp>
      <p:pic>
        <p:nvPicPr>
          <p:cNvPr id="6" name="Picture 5">
            <a:extLst>
              <a:ext uri="{FF2B5EF4-FFF2-40B4-BE49-F238E27FC236}">
                <a16:creationId xmlns:a16="http://schemas.microsoft.com/office/drawing/2014/main" id="{5EDDCA5D-7D0C-4EC6-A992-AB4B53426A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4080692"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 - Landscape</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17</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14" name="Picture 13">
            <a:extLst>
              <a:ext uri="{FF2B5EF4-FFF2-40B4-BE49-F238E27FC236}">
                <a16:creationId xmlns:a16="http://schemas.microsoft.com/office/drawing/2014/main" id="{D928311C-E4CA-480C-81ED-7C459AF69582}"/>
              </a:ext>
            </a:extLst>
          </p:cNvPr>
          <p:cNvPicPr>
            <a:picLocks noChangeAspect="1"/>
          </p:cNvPicPr>
          <p:nvPr>
            <p:custDataLst>
              <p:tags r:id="rId1"/>
            </p:custDataLst>
          </p:nvPr>
        </p:nvPicPr>
        <p:blipFill>
          <a:blip r:embed="rId5"/>
          <a:stretch>
            <a:fillRect/>
          </a:stretch>
        </p:blipFill>
        <p:spPr>
          <a:xfrm>
            <a:off x="2044700" y="1463040"/>
            <a:ext cx="8247373" cy="4648391"/>
          </a:xfrm>
          <a:prstGeom prst="rect">
            <a:avLst/>
          </a:prstGeom>
        </p:spPr>
      </p:pic>
      <p:sp>
        <p:nvSpPr>
          <p:cNvPr id="2" name="Rectangle 1">
            <a:extLst>
              <a:ext uri="{FF2B5EF4-FFF2-40B4-BE49-F238E27FC236}">
                <a16:creationId xmlns:a16="http://schemas.microsoft.com/office/drawing/2014/main" id="{7742BF7D-7B26-48A7-B60E-7497E6C7CD63}"/>
              </a:ext>
            </a:extLst>
          </p:cNvPr>
          <p:cNvSpPr/>
          <p:nvPr/>
        </p:nvSpPr>
        <p:spPr>
          <a:xfrm>
            <a:off x="6045200" y="2819400"/>
            <a:ext cx="1524000" cy="2667000"/>
          </a:xfrm>
          <a:prstGeom prst="rect">
            <a:avLst/>
          </a:prstGeom>
          <a:noFill/>
          <a:ln>
            <a:solidFill>
              <a:srgbClr val="FFFF00"/>
            </a:solidFill>
          </a:ln>
          <a:effectLst>
            <a:glow rad="1905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0172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226300" y="935349"/>
            <a:ext cx="3657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Overview – COM Stack</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18</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9" name="Picture 8">
            <a:extLst>
              <a:ext uri="{FF2B5EF4-FFF2-40B4-BE49-F238E27FC236}">
                <a16:creationId xmlns:a16="http://schemas.microsoft.com/office/drawing/2014/main" id="{52F8AB0E-0FA4-4689-BFBB-62BF0B0985AB}"/>
              </a:ext>
            </a:extLst>
          </p:cNvPr>
          <p:cNvPicPr>
            <a:picLocks noChangeAspect="1"/>
          </p:cNvPicPr>
          <p:nvPr>
            <p:custDataLst>
              <p:tags r:id="rId1"/>
            </p:custDataLst>
          </p:nvPr>
        </p:nvPicPr>
        <p:blipFill>
          <a:blip r:embed="rId5"/>
          <a:stretch>
            <a:fillRect/>
          </a:stretch>
        </p:blipFill>
        <p:spPr>
          <a:xfrm>
            <a:off x="2333117" y="1592650"/>
            <a:ext cx="7316908" cy="4463518"/>
          </a:xfrm>
          <a:prstGeom prst="rect">
            <a:avLst/>
          </a:prstGeom>
        </p:spPr>
      </p:pic>
      <p:sp>
        <p:nvSpPr>
          <p:cNvPr id="3" name="TextBox 2">
            <a:extLst>
              <a:ext uri="{FF2B5EF4-FFF2-40B4-BE49-F238E27FC236}">
                <a16:creationId xmlns:a16="http://schemas.microsoft.com/office/drawing/2014/main" id="{0E1F893A-CC62-4F07-8F85-1BA1232C0F39}"/>
              </a:ext>
            </a:extLst>
          </p:cNvPr>
          <p:cNvSpPr txBox="1"/>
          <p:nvPr/>
        </p:nvSpPr>
        <p:spPr>
          <a:xfrm>
            <a:off x="9699670" y="3583062"/>
            <a:ext cx="1282210" cy="307777"/>
          </a:xfrm>
          <a:prstGeom prst="rect">
            <a:avLst/>
          </a:prstGeom>
          <a:noFill/>
        </p:spPr>
        <p:txBody>
          <a:bodyPr wrap="none" rtlCol="0">
            <a:spAutoFit/>
          </a:bodyPr>
          <a:lstStyle/>
          <a:p>
            <a:pPr algn="l"/>
            <a:r>
              <a:rPr lang="en-GB" sz="1400" b="1" dirty="0">
                <a:solidFill>
                  <a:srgbClr val="BD0F79"/>
                </a:solidFill>
                <a:latin typeface="Bosch Sans Light" panose="020B0504020202020204" pitchFamily="34" charset="0"/>
              </a:rPr>
              <a:t>Service Layer</a:t>
            </a:r>
          </a:p>
        </p:txBody>
      </p:sp>
      <p:sp>
        <p:nvSpPr>
          <p:cNvPr id="12" name="TextBox 11">
            <a:extLst>
              <a:ext uri="{FF2B5EF4-FFF2-40B4-BE49-F238E27FC236}">
                <a16:creationId xmlns:a16="http://schemas.microsoft.com/office/drawing/2014/main" id="{D921CBB6-87DC-4AEA-B861-07FE67BAE09F}"/>
              </a:ext>
            </a:extLst>
          </p:cNvPr>
          <p:cNvSpPr txBox="1"/>
          <p:nvPr/>
        </p:nvSpPr>
        <p:spPr>
          <a:xfrm>
            <a:off x="9699670" y="5105400"/>
            <a:ext cx="1531638" cy="307777"/>
          </a:xfrm>
          <a:prstGeom prst="rect">
            <a:avLst/>
          </a:prstGeom>
          <a:noFill/>
        </p:spPr>
        <p:txBody>
          <a:bodyPr wrap="none" rtlCol="0">
            <a:spAutoFit/>
          </a:bodyPr>
          <a:lstStyle/>
          <a:p>
            <a:pPr algn="l"/>
            <a:r>
              <a:rPr lang="en-GB" sz="1400" b="1" dirty="0">
                <a:solidFill>
                  <a:srgbClr val="BD0F79"/>
                </a:solidFill>
                <a:latin typeface="Bosch Sans Light" panose="020B0504020202020204" pitchFamily="34" charset="0"/>
              </a:rPr>
              <a:t>ECU Abstraction</a:t>
            </a:r>
          </a:p>
        </p:txBody>
      </p:sp>
      <p:sp>
        <p:nvSpPr>
          <p:cNvPr id="13" name="TextBox 12">
            <a:extLst>
              <a:ext uri="{FF2B5EF4-FFF2-40B4-BE49-F238E27FC236}">
                <a16:creationId xmlns:a16="http://schemas.microsoft.com/office/drawing/2014/main" id="{B8287C5A-10DC-499E-A8B3-CD966B63B320}"/>
              </a:ext>
            </a:extLst>
          </p:cNvPr>
          <p:cNvSpPr txBox="1"/>
          <p:nvPr/>
        </p:nvSpPr>
        <p:spPr>
          <a:xfrm>
            <a:off x="9703134" y="5685864"/>
            <a:ext cx="678647" cy="307777"/>
          </a:xfrm>
          <a:prstGeom prst="rect">
            <a:avLst/>
          </a:prstGeom>
          <a:noFill/>
        </p:spPr>
        <p:txBody>
          <a:bodyPr wrap="none" rtlCol="0">
            <a:spAutoFit/>
          </a:bodyPr>
          <a:lstStyle/>
          <a:p>
            <a:pPr algn="l"/>
            <a:r>
              <a:rPr lang="en-GB" sz="1400" b="1" dirty="0">
                <a:solidFill>
                  <a:srgbClr val="BD0F79"/>
                </a:solidFill>
                <a:latin typeface="Bosch Sans Light" panose="020B0504020202020204" pitchFamily="34" charset="0"/>
              </a:rPr>
              <a:t>MCAL</a:t>
            </a:r>
          </a:p>
        </p:txBody>
      </p:sp>
    </p:spTree>
    <p:extLst>
      <p:ext uri="{BB962C8B-B14F-4D97-AF65-F5344CB8AC3E}">
        <p14:creationId xmlns:p14="http://schemas.microsoft.com/office/powerpoint/2010/main" val="2125493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008380"/>
        </a:solidFill>
        <a:effectLst/>
      </p:bgPr>
    </p:bg>
    <p:spTree>
      <p:nvGrpSpPr>
        <p:cNvPr id="1" name=""/>
        <p:cNvGrpSpPr/>
        <p:nvPr/>
      </p:nvGrpSpPr>
      <p:grpSpPr>
        <a:xfrm>
          <a:off x="0" y="0"/>
          <a:ext cx="0" cy="0"/>
          <a:chOff x="0" y="0"/>
          <a:chExt cx="0" cy="0"/>
        </a:xfrm>
      </p:grpSpPr>
      <p:pic>
        <p:nvPicPr>
          <p:cNvPr id="4" name="object 7">
            <a:extLst>
              <a:ext uri="{FF2B5EF4-FFF2-40B4-BE49-F238E27FC236}">
                <a16:creationId xmlns:a16="http://schemas.microsoft.com/office/drawing/2014/main" id="{55370DF0-C825-4A15-ADEA-42B805C81B5D}"/>
              </a:ext>
            </a:extLst>
          </p:cNvPr>
          <p:cNvPicPr/>
          <p:nvPr/>
        </p:nvPicPr>
        <p:blipFill>
          <a:blip r:embed="rId2" cstate="print"/>
          <a:stretch>
            <a:fillRect/>
          </a:stretch>
        </p:blipFill>
        <p:spPr>
          <a:xfrm>
            <a:off x="11135360" y="5966460"/>
            <a:ext cx="692039" cy="510540"/>
          </a:xfrm>
          <a:prstGeom prst="rect">
            <a:avLst/>
          </a:prstGeom>
        </p:spPr>
      </p:pic>
      <p:sp>
        <p:nvSpPr>
          <p:cNvPr id="5" name="object 3">
            <a:extLst>
              <a:ext uri="{FF2B5EF4-FFF2-40B4-BE49-F238E27FC236}">
                <a16:creationId xmlns:a16="http://schemas.microsoft.com/office/drawing/2014/main" id="{8B8A0815-0C98-48DA-970B-7BB061F21E04}"/>
              </a:ext>
            </a:extLst>
          </p:cNvPr>
          <p:cNvSpPr txBox="1"/>
          <p:nvPr/>
        </p:nvSpPr>
        <p:spPr>
          <a:xfrm>
            <a:off x="4490281" y="3124200"/>
            <a:ext cx="5171440" cy="859210"/>
          </a:xfrm>
          <a:prstGeom prst="rect">
            <a:avLst/>
          </a:prstGeom>
        </p:spPr>
        <p:txBody>
          <a:bodyPr vert="horz" wrap="square" lIns="0" tIns="12700" rIns="0" bIns="0" rtlCol="0">
            <a:spAutoFit/>
          </a:bodyPr>
          <a:lstStyle/>
          <a:p>
            <a:pPr marL="0" marR="0" lvl="0" indent="0" algn="l" defTabSz="914400" rtl="0" eaLnBrk="1" fontAlgn="auto" latinLnBrk="0" hangingPunct="1">
              <a:lnSpc>
                <a:spcPts val="3300"/>
              </a:lnSpc>
              <a:spcBef>
                <a:spcPts val="0"/>
              </a:spcBef>
              <a:spcAft>
                <a:spcPts val="0"/>
              </a:spcAft>
              <a:buClrTx/>
              <a:buSzTx/>
              <a:buFontTx/>
              <a:buNone/>
              <a:tabLst/>
              <a:defRPr/>
            </a:pPr>
            <a:r>
              <a:rPr kumimoji="0" lang="en-US" sz="2800" i="0" u="none" strike="noStrike" kern="1200" cap="none" spc="-55" normalizeH="0" baseline="0" noProof="0" dirty="0">
                <a:ln>
                  <a:noFill/>
                </a:ln>
                <a:solidFill>
                  <a:schemeClr val="bg1"/>
                </a:solidFill>
                <a:effectLst/>
                <a:uLnTx/>
                <a:uFillTx/>
                <a:latin typeface="Bosch Sans Bold" panose="020B0704020202020204" pitchFamily="34" charset="0"/>
                <a:cs typeface="Arial"/>
              </a:rPr>
              <a:t>Microcontroller Abstraction Layer</a:t>
            </a:r>
            <a:endParaRPr kumimoji="0" lang="en-US" sz="280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pic>
        <p:nvPicPr>
          <p:cNvPr id="6" name="Graphic 5">
            <a:extLst>
              <a:ext uri="{FF2B5EF4-FFF2-40B4-BE49-F238E27FC236}">
                <a16:creationId xmlns:a16="http://schemas.microsoft.com/office/drawing/2014/main" id="{37B8384A-C926-4BDB-A401-3E811353C2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8465" y="720437"/>
            <a:ext cx="6048746" cy="5908964"/>
          </a:xfrm>
          <a:prstGeom prst="rect">
            <a:avLst/>
          </a:prstGeom>
        </p:spPr>
      </p:pic>
    </p:spTree>
    <p:extLst>
      <p:ext uri="{BB962C8B-B14F-4D97-AF65-F5344CB8AC3E}">
        <p14:creationId xmlns:p14="http://schemas.microsoft.com/office/powerpoint/2010/main" val="339527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1234440" y="685800"/>
            <a:ext cx="6830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1242060" y="1035038"/>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rPr>
              <a:t>Agenda</a:t>
            </a:r>
            <a:endParaRPr kumimoji="0"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02</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sp>
        <p:nvSpPr>
          <p:cNvPr id="10" name="Rectangle 9">
            <a:extLst>
              <a:ext uri="{FF2B5EF4-FFF2-40B4-BE49-F238E27FC236}">
                <a16:creationId xmlns:a16="http://schemas.microsoft.com/office/drawing/2014/main" id="{E3534D07-99D0-461D-A2F1-448A971FBC97}"/>
              </a:ext>
            </a:extLst>
          </p:cNvPr>
          <p:cNvSpPr/>
          <p:nvPr/>
        </p:nvSpPr>
        <p:spPr>
          <a:xfrm>
            <a:off x="0" y="1969382"/>
            <a:ext cx="5891645" cy="3548191"/>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a:extLst>
              <a:ext uri="{FF2B5EF4-FFF2-40B4-BE49-F238E27FC236}">
                <a16:creationId xmlns:a16="http://schemas.microsoft.com/office/drawing/2014/main" id="{7CDAD170-90CD-4B6D-B54E-8F6B4ADA2B96}"/>
              </a:ext>
            </a:extLst>
          </p:cNvPr>
          <p:cNvGrpSpPr/>
          <p:nvPr/>
        </p:nvGrpSpPr>
        <p:grpSpPr>
          <a:xfrm>
            <a:off x="6274957" y="2455864"/>
            <a:ext cx="4884531" cy="324213"/>
            <a:chOff x="6274957" y="1960188"/>
            <a:chExt cx="4884531" cy="324213"/>
          </a:xfrm>
        </p:grpSpPr>
        <p:grpSp>
          <p:nvGrpSpPr>
            <p:cNvPr id="13" name="Group 12">
              <a:extLst>
                <a:ext uri="{FF2B5EF4-FFF2-40B4-BE49-F238E27FC236}">
                  <a16:creationId xmlns:a16="http://schemas.microsoft.com/office/drawing/2014/main" id="{80415744-7669-4A0D-B50A-2B86C1F5BD89}"/>
                </a:ext>
              </a:extLst>
            </p:cNvPr>
            <p:cNvGrpSpPr>
              <a:grpSpLocks/>
            </p:cNvGrpSpPr>
            <p:nvPr/>
          </p:nvGrpSpPr>
          <p:grpSpPr>
            <a:xfrm>
              <a:off x="6274957" y="2018858"/>
              <a:ext cx="265543" cy="265543"/>
              <a:chOff x="6787088" y="2028385"/>
              <a:chExt cx="909112" cy="909112"/>
            </a:xfrm>
          </p:grpSpPr>
          <p:sp>
            <p:nvSpPr>
              <p:cNvPr id="11" name="Oval 10">
                <a:extLst>
                  <a:ext uri="{FF2B5EF4-FFF2-40B4-BE49-F238E27FC236}">
                    <a16:creationId xmlns:a16="http://schemas.microsoft.com/office/drawing/2014/main" id="{B9A15FBE-310E-445A-8D63-735F3EC9911C}"/>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EFE9EF50-6EC4-41AE-AEC9-F4BDF2B58CF7}"/>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object 3">
              <a:extLst>
                <a:ext uri="{FF2B5EF4-FFF2-40B4-BE49-F238E27FC236}">
                  <a16:creationId xmlns:a16="http://schemas.microsoft.com/office/drawing/2014/main" id="{23A979CB-851D-4011-9046-1A15C86189BC}"/>
                </a:ext>
              </a:extLst>
            </p:cNvPr>
            <p:cNvSpPr txBox="1">
              <a:spLocks/>
            </p:cNvSpPr>
            <p:nvPr/>
          </p:nvSpPr>
          <p:spPr>
            <a:xfrm>
              <a:off x="6791389" y="1960188"/>
              <a:ext cx="4368099" cy="30816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Overview – Lin, CAN, </a:t>
              </a:r>
              <a:r>
                <a:rPr kumimoji="0" lang="en-US" sz="1600" i="0" u="none" strike="noStrike" kern="1200" cap="none" spc="0" normalizeH="0" baseline="0" noProof="0" dirty="0" err="1">
                  <a:ln>
                    <a:noFill/>
                  </a:ln>
                  <a:solidFill>
                    <a:srgbClr val="032828"/>
                  </a:solidFill>
                  <a:effectLst/>
                  <a:uLnTx/>
                  <a:uFillTx/>
                  <a:latin typeface="Bosch Sans Bold" panose="020B0704020202020204" pitchFamily="34" charset="0"/>
                  <a:cs typeface="Arial"/>
                </a:rPr>
                <a:t>FlexRay</a:t>
              </a: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 Eth</a:t>
              </a:r>
              <a:endParaRPr kumimoji="0" sz="1600" i="0" u="none" strike="noStrike" kern="1200" cap="none" spc="0" normalizeH="0" baseline="0" noProof="0" dirty="0">
                <a:ln>
                  <a:noFill/>
                </a:ln>
                <a:solidFill>
                  <a:srgbClr val="032828"/>
                </a:solidFill>
                <a:effectLst/>
                <a:uLnTx/>
                <a:uFillTx/>
                <a:latin typeface="Bosch Sans Bold" panose="020B0704020202020204" pitchFamily="34" charset="0"/>
                <a:cs typeface="Arial"/>
              </a:endParaRPr>
            </a:p>
          </p:txBody>
        </p:sp>
      </p:gr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7537714" y="935349"/>
            <a:ext cx="4617456"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BFB676C-458B-46BC-AC48-5A8703ED5A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975290"/>
            <a:ext cx="5742694" cy="3536373"/>
          </a:xfrm>
          <a:prstGeom prst="rect">
            <a:avLst/>
          </a:prstGeom>
        </p:spPr>
      </p:pic>
      <p:grpSp>
        <p:nvGrpSpPr>
          <p:cNvPr id="6" name="Group 5">
            <a:extLst>
              <a:ext uri="{FF2B5EF4-FFF2-40B4-BE49-F238E27FC236}">
                <a16:creationId xmlns:a16="http://schemas.microsoft.com/office/drawing/2014/main" id="{F9AC9098-D24B-43A4-95DB-3E4DD805F573}"/>
              </a:ext>
            </a:extLst>
          </p:cNvPr>
          <p:cNvGrpSpPr/>
          <p:nvPr/>
        </p:nvGrpSpPr>
        <p:grpSpPr>
          <a:xfrm>
            <a:off x="6274957" y="2934076"/>
            <a:ext cx="4871831" cy="308161"/>
            <a:chOff x="6274957" y="2511239"/>
            <a:chExt cx="4871831" cy="308161"/>
          </a:xfrm>
        </p:grpSpPr>
        <p:grpSp>
          <p:nvGrpSpPr>
            <p:cNvPr id="27" name="Group 26">
              <a:extLst>
                <a:ext uri="{FF2B5EF4-FFF2-40B4-BE49-F238E27FC236}">
                  <a16:creationId xmlns:a16="http://schemas.microsoft.com/office/drawing/2014/main" id="{2BB4A4F3-A27F-4CAB-B8A5-D2AD6C308B7B}"/>
                </a:ext>
              </a:extLst>
            </p:cNvPr>
            <p:cNvGrpSpPr>
              <a:grpSpLocks/>
            </p:cNvGrpSpPr>
            <p:nvPr/>
          </p:nvGrpSpPr>
          <p:grpSpPr>
            <a:xfrm>
              <a:off x="6274957" y="2532549"/>
              <a:ext cx="265543" cy="265543"/>
              <a:chOff x="6787088" y="2028385"/>
              <a:chExt cx="909112" cy="909112"/>
            </a:xfrm>
          </p:grpSpPr>
          <p:sp>
            <p:nvSpPr>
              <p:cNvPr id="29" name="Oval 28">
                <a:extLst>
                  <a:ext uri="{FF2B5EF4-FFF2-40B4-BE49-F238E27FC236}">
                    <a16:creationId xmlns:a16="http://schemas.microsoft.com/office/drawing/2014/main" id="{E3B41C4C-F120-49FE-BE06-21BEA918DB13}"/>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74FD13DD-A129-4BE1-8C1B-80DAA67D35EF}"/>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1" name="object 3">
              <a:extLst>
                <a:ext uri="{FF2B5EF4-FFF2-40B4-BE49-F238E27FC236}">
                  <a16:creationId xmlns:a16="http://schemas.microsoft.com/office/drawing/2014/main" id="{C1917905-7198-480A-B092-81310241711B}"/>
                </a:ext>
              </a:extLst>
            </p:cNvPr>
            <p:cNvSpPr txBox="1">
              <a:spLocks/>
            </p:cNvSpPr>
            <p:nvPr/>
          </p:nvSpPr>
          <p:spPr>
            <a:xfrm>
              <a:off x="6778689" y="2511239"/>
              <a:ext cx="4368099" cy="30816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err="1">
                  <a:ln>
                    <a:noFill/>
                  </a:ln>
                  <a:solidFill>
                    <a:srgbClr val="032828"/>
                  </a:solidFill>
                  <a:effectLst/>
                  <a:uLnTx/>
                  <a:uFillTx/>
                  <a:latin typeface="Bosch Sans Bold" panose="020B0704020202020204" pitchFamily="34" charset="0"/>
                  <a:cs typeface="Arial"/>
                </a:rPr>
                <a:t>Autosar</a:t>
              </a: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 COM Stack -</a:t>
              </a:r>
            </a:p>
          </p:txBody>
        </p:sp>
      </p:grpSp>
      <p:grpSp>
        <p:nvGrpSpPr>
          <p:cNvPr id="14" name="Group 13">
            <a:extLst>
              <a:ext uri="{FF2B5EF4-FFF2-40B4-BE49-F238E27FC236}">
                <a16:creationId xmlns:a16="http://schemas.microsoft.com/office/drawing/2014/main" id="{67DBABDA-CCCD-43FA-8294-79166A7F2127}"/>
              </a:ext>
            </a:extLst>
          </p:cNvPr>
          <p:cNvGrpSpPr/>
          <p:nvPr/>
        </p:nvGrpSpPr>
        <p:grpSpPr>
          <a:xfrm>
            <a:off x="6274957" y="3467476"/>
            <a:ext cx="4871831" cy="308161"/>
            <a:chOff x="6274957" y="3120839"/>
            <a:chExt cx="4871831" cy="308161"/>
          </a:xfrm>
        </p:grpSpPr>
        <p:grpSp>
          <p:nvGrpSpPr>
            <p:cNvPr id="32" name="Group 31">
              <a:extLst>
                <a:ext uri="{FF2B5EF4-FFF2-40B4-BE49-F238E27FC236}">
                  <a16:creationId xmlns:a16="http://schemas.microsoft.com/office/drawing/2014/main" id="{E22B9D65-E139-44AF-A04F-5A6B05362620}"/>
                </a:ext>
              </a:extLst>
            </p:cNvPr>
            <p:cNvGrpSpPr>
              <a:grpSpLocks/>
            </p:cNvGrpSpPr>
            <p:nvPr/>
          </p:nvGrpSpPr>
          <p:grpSpPr>
            <a:xfrm>
              <a:off x="6274957" y="3142149"/>
              <a:ext cx="265543" cy="265543"/>
              <a:chOff x="6787088" y="2028385"/>
              <a:chExt cx="909112" cy="909112"/>
            </a:xfrm>
          </p:grpSpPr>
          <p:sp>
            <p:nvSpPr>
              <p:cNvPr id="33" name="Oval 32">
                <a:extLst>
                  <a:ext uri="{FF2B5EF4-FFF2-40B4-BE49-F238E27FC236}">
                    <a16:creationId xmlns:a16="http://schemas.microsoft.com/office/drawing/2014/main" id="{630A6DA0-1025-404A-A42B-D12334B82EB8}"/>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2CCB31A-31EF-4D7D-8BDB-0377B4ADD048}"/>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5" name="object 3">
              <a:extLst>
                <a:ext uri="{FF2B5EF4-FFF2-40B4-BE49-F238E27FC236}">
                  <a16:creationId xmlns:a16="http://schemas.microsoft.com/office/drawing/2014/main" id="{B243BC18-C333-4E6A-B49D-B80F29FFC2F6}"/>
                </a:ext>
              </a:extLst>
            </p:cNvPr>
            <p:cNvSpPr txBox="1">
              <a:spLocks/>
            </p:cNvSpPr>
            <p:nvPr/>
          </p:nvSpPr>
          <p:spPr>
            <a:xfrm>
              <a:off x="6778689" y="3120839"/>
              <a:ext cx="4368099" cy="30816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MCAL</a:t>
              </a:r>
              <a:endParaRPr kumimoji="0" sz="1600" i="0" u="none" strike="noStrike" kern="1200" cap="none" spc="0" normalizeH="0" baseline="0" noProof="0" dirty="0">
                <a:ln>
                  <a:noFill/>
                </a:ln>
                <a:solidFill>
                  <a:srgbClr val="032828"/>
                </a:solidFill>
                <a:effectLst/>
                <a:uLnTx/>
                <a:uFillTx/>
                <a:latin typeface="Bosch Sans Bold" panose="020B0704020202020204" pitchFamily="34" charset="0"/>
                <a:cs typeface="Arial"/>
              </a:endParaRPr>
            </a:p>
          </p:txBody>
        </p:sp>
      </p:grpSp>
      <p:grpSp>
        <p:nvGrpSpPr>
          <p:cNvPr id="16" name="Group 15">
            <a:extLst>
              <a:ext uri="{FF2B5EF4-FFF2-40B4-BE49-F238E27FC236}">
                <a16:creationId xmlns:a16="http://schemas.microsoft.com/office/drawing/2014/main" id="{21C50C08-7E9B-4AE4-94F2-79B7648D7081}"/>
              </a:ext>
            </a:extLst>
          </p:cNvPr>
          <p:cNvGrpSpPr/>
          <p:nvPr/>
        </p:nvGrpSpPr>
        <p:grpSpPr>
          <a:xfrm>
            <a:off x="6274957" y="4000876"/>
            <a:ext cx="4871831" cy="308161"/>
            <a:chOff x="6274957" y="3806639"/>
            <a:chExt cx="4871831" cy="308161"/>
          </a:xfrm>
        </p:grpSpPr>
        <p:grpSp>
          <p:nvGrpSpPr>
            <p:cNvPr id="36" name="Group 35">
              <a:extLst>
                <a:ext uri="{FF2B5EF4-FFF2-40B4-BE49-F238E27FC236}">
                  <a16:creationId xmlns:a16="http://schemas.microsoft.com/office/drawing/2014/main" id="{3A69D63E-F914-4566-AFAB-EB4460CF1CB6}"/>
                </a:ext>
              </a:extLst>
            </p:cNvPr>
            <p:cNvGrpSpPr>
              <a:grpSpLocks/>
            </p:cNvGrpSpPr>
            <p:nvPr/>
          </p:nvGrpSpPr>
          <p:grpSpPr>
            <a:xfrm>
              <a:off x="6274957" y="3827949"/>
              <a:ext cx="265543" cy="265543"/>
              <a:chOff x="6787088" y="2028385"/>
              <a:chExt cx="909112" cy="909112"/>
            </a:xfrm>
          </p:grpSpPr>
          <p:sp>
            <p:nvSpPr>
              <p:cNvPr id="37" name="Oval 36">
                <a:extLst>
                  <a:ext uri="{FF2B5EF4-FFF2-40B4-BE49-F238E27FC236}">
                    <a16:creationId xmlns:a16="http://schemas.microsoft.com/office/drawing/2014/main" id="{7A82B5DA-4D95-4A31-9CB7-C1E93ADD3422}"/>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00538A6-3681-4400-8F87-D0E919C98627}"/>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9" name="object 3">
              <a:extLst>
                <a:ext uri="{FF2B5EF4-FFF2-40B4-BE49-F238E27FC236}">
                  <a16:creationId xmlns:a16="http://schemas.microsoft.com/office/drawing/2014/main" id="{7E53D167-A546-43B0-A612-0BD0CC637EE9}"/>
                </a:ext>
              </a:extLst>
            </p:cNvPr>
            <p:cNvSpPr txBox="1">
              <a:spLocks/>
            </p:cNvSpPr>
            <p:nvPr/>
          </p:nvSpPr>
          <p:spPr>
            <a:xfrm>
              <a:off x="6778689" y="3806639"/>
              <a:ext cx="4368099" cy="30816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ECU Abstraction Layer</a:t>
              </a:r>
              <a:endParaRPr kumimoji="0" sz="1600" i="0" u="none" strike="noStrike" kern="1200" cap="none" spc="0" normalizeH="0" baseline="0" noProof="0" dirty="0">
                <a:ln>
                  <a:noFill/>
                </a:ln>
                <a:solidFill>
                  <a:srgbClr val="032828"/>
                </a:solidFill>
                <a:effectLst/>
                <a:uLnTx/>
                <a:uFillTx/>
                <a:latin typeface="Bosch Sans Bold" panose="020B0704020202020204" pitchFamily="34" charset="0"/>
                <a:cs typeface="Arial"/>
              </a:endParaRPr>
            </a:p>
          </p:txBody>
        </p:sp>
      </p:grpSp>
      <p:grpSp>
        <p:nvGrpSpPr>
          <p:cNvPr id="17" name="Group 16">
            <a:extLst>
              <a:ext uri="{FF2B5EF4-FFF2-40B4-BE49-F238E27FC236}">
                <a16:creationId xmlns:a16="http://schemas.microsoft.com/office/drawing/2014/main" id="{DF1F48BE-EACD-4DEF-A528-6BF1126CA394}"/>
              </a:ext>
            </a:extLst>
          </p:cNvPr>
          <p:cNvGrpSpPr/>
          <p:nvPr/>
        </p:nvGrpSpPr>
        <p:grpSpPr>
          <a:xfrm>
            <a:off x="6274957" y="4534276"/>
            <a:ext cx="4871831" cy="308161"/>
            <a:chOff x="6274957" y="4492439"/>
            <a:chExt cx="4871831" cy="308161"/>
          </a:xfrm>
        </p:grpSpPr>
        <p:grpSp>
          <p:nvGrpSpPr>
            <p:cNvPr id="40" name="Group 39">
              <a:extLst>
                <a:ext uri="{FF2B5EF4-FFF2-40B4-BE49-F238E27FC236}">
                  <a16:creationId xmlns:a16="http://schemas.microsoft.com/office/drawing/2014/main" id="{4ACFEAE6-B1EB-4315-9A57-70500ADD82B9}"/>
                </a:ext>
              </a:extLst>
            </p:cNvPr>
            <p:cNvGrpSpPr>
              <a:grpSpLocks/>
            </p:cNvGrpSpPr>
            <p:nvPr/>
          </p:nvGrpSpPr>
          <p:grpSpPr>
            <a:xfrm>
              <a:off x="6274957" y="4513749"/>
              <a:ext cx="265543" cy="265543"/>
              <a:chOff x="6787088" y="2028385"/>
              <a:chExt cx="909112" cy="909112"/>
            </a:xfrm>
          </p:grpSpPr>
          <p:sp>
            <p:nvSpPr>
              <p:cNvPr id="41" name="Oval 40">
                <a:extLst>
                  <a:ext uri="{FF2B5EF4-FFF2-40B4-BE49-F238E27FC236}">
                    <a16:creationId xmlns:a16="http://schemas.microsoft.com/office/drawing/2014/main" id="{3734760E-33D2-466B-909B-62F307BE8344}"/>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A70C13AF-F00E-4BCF-BA5D-21D36545B98C}"/>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object 3">
              <a:extLst>
                <a:ext uri="{FF2B5EF4-FFF2-40B4-BE49-F238E27FC236}">
                  <a16:creationId xmlns:a16="http://schemas.microsoft.com/office/drawing/2014/main" id="{CE642EB3-27AE-4841-8D51-A327B86B4965}"/>
                </a:ext>
              </a:extLst>
            </p:cNvPr>
            <p:cNvSpPr txBox="1">
              <a:spLocks/>
            </p:cNvSpPr>
            <p:nvPr/>
          </p:nvSpPr>
          <p:spPr>
            <a:xfrm>
              <a:off x="6778689" y="4492439"/>
              <a:ext cx="4368099" cy="308161"/>
            </a:xfrm>
            <a:prstGeom prst="rect">
              <a:avLst/>
            </a:prstGeom>
          </p:spPr>
          <p:txBody>
            <a:bodyPr vert="horz" wrap="square" lIns="0" tIns="12700" rIns="0" bIns="0" rtlCol="0">
              <a:spAutoFit/>
            </a:bodyPr>
            <a:lstStyle/>
            <a:p>
              <a:pPr>
                <a:lnSpc>
                  <a:spcPts val="2530"/>
                </a:lnSpc>
                <a:defRPr/>
              </a:pP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Service Layer</a:t>
              </a:r>
              <a:endParaRPr kumimoji="0" sz="1600" i="0" u="none" strike="noStrike" kern="1200" cap="none" spc="0" normalizeH="0" baseline="0" noProof="0" dirty="0">
                <a:ln>
                  <a:noFill/>
                </a:ln>
                <a:solidFill>
                  <a:srgbClr val="032828"/>
                </a:solidFill>
                <a:effectLst/>
                <a:uLnTx/>
                <a:uFillTx/>
                <a:latin typeface="Bosch Sans Bold" panose="020B0704020202020204" pitchFamily="34" charset="0"/>
                <a:cs typeface="Arial"/>
              </a:endParaRPr>
            </a:p>
          </p:txBody>
        </p:sp>
      </p:grpSp>
      <p:grpSp>
        <p:nvGrpSpPr>
          <p:cNvPr id="44" name="Group 43">
            <a:extLst>
              <a:ext uri="{FF2B5EF4-FFF2-40B4-BE49-F238E27FC236}">
                <a16:creationId xmlns:a16="http://schemas.microsoft.com/office/drawing/2014/main" id="{17E43F34-E0F0-48AB-A819-C611F13EBE0D}"/>
              </a:ext>
            </a:extLst>
          </p:cNvPr>
          <p:cNvGrpSpPr/>
          <p:nvPr/>
        </p:nvGrpSpPr>
        <p:grpSpPr>
          <a:xfrm>
            <a:off x="6274957" y="5088986"/>
            <a:ext cx="4871831" cy="308161"/>
            <a:chOff x="6274957" y="3120839"/>
            <a:chExt cx="4871831" cy="308161"/>
          </a:xfrm>
        </p:grpSpPr>
        <p:grpSp>
          <p:nvGrpSpPr>
            <p:cNvPr id="45" name="Group 44">
              <a:extLst>
                <a:ext uri="{FF2B5EF4-FFF2-40B4-BE49-F238E27FC236}">
                  <a16:creationId xmlns:a16="http://schemas.microsoft.com/office/drawing/2014/main" id="{3ED9B508-041F-40FC-A73A-F17998F4D8EE}"/>
                </a:ext>
              </a:extLst>
            </p:cNvPr>
            <p:cNvGrpSpPr>
              <a:grpSpLocks/>
            </p:cNvGrpSpPr>
            <p:nvPr/>
          </p:nvGrpSpPr>
          <p:grpSpPr>
            <a:xfrm>
              <a:off x="6274957" y="3142149"/>
              <a:ext cx="265543" cy="265543"/>
              <a:chOff x="6787088" y="2028385"/>
              <a:chExt cx="909112" cy="909112"/>
            </a:xfrm>
          </p:grpSpPr>
          <p:sp>
            <p:nvSpPr>
              <p:cNvPr id="47" name="Oval 46">
                <a:extLst>
                  <a:ext uri="{FF2B5EF4-FFF2-40B4-BE49-F238E27FC236}">
                    <a16:creationId xmlns:a16="http://schemas.microsoft.com/office/drawing/2014/main" id="{332ED235-DB8D-4D9D-B3B9-708918C43626}"/>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1E9384A2-37E3-41D7-B412-756C145DED95}"/>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6" name="object 3">
              <a:extLst>
                <a:ext uri="{FF2B5EF4-FFF2-40B4-BE49-F238E27FC236}">
                  <a16:creationId xmlns:a16="http://schemas.microsoft.com/office/drawing/2014/main" id="{20F95386-9CAB-45C0-8322-3733DD7CA550}"/>
                </a:ext>
              </a:extLst>
            </p:cNvPr>
            <p:cNvSpPr txBox="1">
              <a:spLocks/>
            </p:cNvSpPr>
            <p:nvPr/>
          </p:nvSpPr>
          <p:spPr>
            <a:xfrm>
              <a:off x="6778689" y="3120839"/>
              <a:ext cx="4368099" cy="30816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COM  Flow Path</a:t>
              </a:r>
              <a:endParaRPr kumimoji="0" sz="1600" i="0" u="none" strike="noStrike" kern="1200" cap="none" spc="0" normalizeH="0" baseline="0" noProof="0" dirty="0">
                <a:ln>
                  <a:noFill/>
                </a:ln>
                <a:solidFill>
                  <a:srgbClr val="032828"/>
                </a:solidFill>
                <a:effectLst/>
                <a:uLnTx/>
                <a:uFillTx/>
                <a:latin typeface="Bosch Sans Bold" panose="020B0704020202020204" pitchFamily="34" charset="0"/>
                <a:cs typeface="Arial"/>
              </a:endParaRPr>
            </a:p>
          </p:txBody>
        </p:sp>
      </p:grpSp>
    </p:spTree>
    <p:extLst>
      <p:ext uri="{BB962C8B-B14F-4D97-AF65-F5344CB8AC3E}">
        <p14:creationId xmlns:p14="http://schemas.microsoft.com/office/powerpoint/2010/main" val="59027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1+#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125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1+#ppt_w/2"/>
                                          </p:val>
                                        </p:tav>
                                        <p:tav tm="100000">
                                          <p:val>
                                            <p:strVal val="#ppt_x"/>
                                          </p:val>
                                        </p:tav>
                                      </p:tavLst>
                                    </p:anim>
                                    <p:anim calcmode="lin" valueType="num">
                                      <p:cBhvr additive="base">
                                        <p:cTn id="28"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226300" y="935349"/>
            <a:ext cx="3657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Overview – COM Stack</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20</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pSp>
        <p:nvGrpSpPr>
          <p:cNvPr id="4" name="Group 3">
            <a:extLst>
              <a:ext uri="{FF2B5EF4-FFF2-40B4-BE49-F238E27FC236}">
                <a16:creationId xmlns:a16="http://schemas.microsoft.com/office/drawing/2014/main" id="{6CD6A3B2-603B-4F46-B32C-84C0349A48E2}"/>
              </a:ext>
            </a:extLst>
          </p:cNvPr>
          <p:cNvGrpSpPr/>
          <p:nvPr/>
        </p:nvGrpSpPr>
        <p:grpSpPr>
          <a:xfrm>
            <a:off x="992564" y="2184738"/>
            <a:ext cx="5638800" cy="3439825"/>
            <a:chOff x="1130300" y="1456674"/>
            <a:chExt cx="7316908" cy="4463518"/>
          </a:xfrm>
        </p:grpSpPr>
        <p:pic>
          <p:nvPicPr>
            <p:cNvPr id="9" name="Picture 8">
              <a:extLst>
                <a:ext uri="{FF2B5EF4-FFF2-40B4-BE49-F238E27FC236}">
                  <a16:creationId xmlns:a16="http://schemas.microsoft.com/office/drawing/2014/main" id="{52F8AB0E-0FA4-4689-BFBB-62BF0B0985AB}"/>
                </a:ext>
              </a:extLst>
            </p:cNvPr>
            <p:cNvPicPr>
              <a:picLocks noChangeAspect="1"/>
            </p:cNvPicPr>
            <p:nvPr>
              <p:custDataLst>
                <p:tags r:id="rId1"/>
              </p:custDataLst>
            </p:nvPr>
          </p:nvPicPr>
          <p:blipFill>
            <a:blip r:embed="rId5"/>
            <a:stretch>
              <a:fillRect/>
            </a:stretch>
          </p:blipFill>
          <p:spPr>
            <a:xfrm>
              <a:off x="1130300" y="1456674"/>
              <a:ext cx="7316908" cy="4463518"/>
            </a:xfrm>
            <a:prstGeom prst="rect">
              <a:avLst/>
            </a:prstGeom>
          </p:spPr>
        </p:pic>
        <p:sp>
          <p:nvSpPr>
            <p:cNvPr id="14" name="Rectangle 13">
              <a:extLst>
                <a:ext uri="{FF2B5EF4-FFF2-40B4-BE49-F238E27FC236}">
                  <a16:creationId xmlns:a16="http://schemas.microsoft.com/office/drawing/2014/main" id="{7B8E152C-62C8-4525-B081-44D88E6ADC8E}"/>
                </a:ext>
              </a:extLst>
            </p:cNvPr>
            <p:cNvSpPr/>
            <p:nvPr/>
          </p:nvSpPr>
          <p:spPr>
            <a:xfrm>
              <a:off x="1169254" y="1456674"/>
              <a:ext cx="7239000" cy="3888729"/>
            </a:xfrm>
            <a:prstGeom prst="rect">
              <a:avLst/>
            </a:prstGeom>
            <a:solidFill>
              <a:schemeClr val="bg1">
                <a:lumMod val="5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BD8743ED-8122-4FDB-A92E-25DEB4A3BB96}"/>
              </a:ext>
            </a:extLst>
          </p:cNvPr>
          <p:cNvSpPr txBox="1"/>
          <p:nvPr/>
        </p:nvSpPr>
        <p:spPr>
          <a:xfrm>
            <a:off x="6946594" y="3179478"/>
            <a:ext cx="4557797" cy="1015663"/>
          </a:xfrm>
          <a:prstGeom prst="rect">
            <a:avLst/>
          </a:prstGeom>
          <a:noFill/>
        </p:spPr>
        <p:txBody>
          <a:bodyPr wrap="square" rtlCol="0">
            <a:spAutoFit/>
          </a:bodyPr>
          <a:lstStyle/>
          <a:p>
            <a:r>
              <a:rPr lang="en-US" sz="1200" b="0" i="0" dirty="0">
                <a:solidFill>
                  <a:srgbClr val="676767"/>
                </a:solidFill>
                <a:effectLst/>
                <a:latin typeface="LatoWeb"/>
              </a:rPr>
              <a:t>This specification specifies the functionality, API and the configuration of the AUTOSAR Basic Software module CAN Driver, </a:t>
            </a:r>
            <a:r>
              <a:rPr lang="en-US" sz="1200" b="0" i="0" dirty="0" err="1">
                <a:solidFill>
                  <a:srgbClr val="676767"/>
                </a:solidFill>
                <a:effectLst/>
                <a:latin typeface="LatoWeb"/>
              </a:rPr>
              <a:t>Flexray</a:t>
            </a:r>
            <a:r>
              <a:rPr lang="en-US" sz="1200" b="0" i="0" dirty="0">
                <a:solidFill>
                  <a:srgbClr val="676767"/>
                </a:solidFill>
                <a:effectLst/>
                <a:latin typeface="LatoWeb"/>
              </a:rPr>
              <a:t> Driver, Eth Driver.</a:t>
            </a:r>
          </a:p>
          <a:p>
            <a:r>
              <a:rPr lang="en-US" sz="1200" b="0" i="0" dirty="0">
                <a:solidFill>
                  <a:srgbClr val="676767"/>
                </a:solidFill>
                <a:effectLst/>
                <a:latin typeface="LatoWeb"/>
              </a:rPr>
              <a:t>This module is part of the lowest layer, performs the hardware access and offers a hardware independent API to the upper layer.</a:t>
            </a:r>
            <a:endParaRPr lang="en-US" sz="1200" dirty="0">
              <a:latin typeface="Bosch Sans Medium" panose="020B0604020202020204" pitchFamily="34" charset="0"/>
            </a:endParaRPr>
          </a:p>
        </p:txBody>
      </p:sp>
    </p:spTree>
    <p:extLst>
      <p:ext uri="{BB962C8B-B14F-4D97-AF65-F5344CB8AC3E}">
        <p14:creationId xmlns:p14="http://schemas.microsoft.com/office/powerpoint/2010/main" val="287364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008380"/>
        </a:solidFill>
        <a:effectLst/>
      </p:bgPr>
    </p:bg>
    <p:spTree>
      <p:nvGrpSpPr>
        <p:cNvPr id="1" name=""/>
        <p:cNvGrpSpPr/>
        <p:nvPr/>
      </p:nvGrpSpPr>
      <p:grpSpPr>
        <a:xfrm>
          <a:off x="0" y="0"/>
          <a:ext cx="0" cy="0"/>
          <a:chOff x="0" y="0"/>
          <a:chExt cx="0" cy="0"/>
        </a:xfrm>
      </p:grpSpPr>
      <p:pic>
        <p:nvPicPr>
          <p:cNvPr id="4" name="object 7">
            <a:extLst>
              <a:ext uri="{FF2B5EF4-FFF2-40B4-BE49-F238E27FC236}">
                <a16:creationId xmlns:a16="http://schemas.microsoft.com/office/drawing/2014/main" id="{55370DF0-C825-4A15-ADEA-42B805C81B5D}"/>
              </a:ext>
            </a:extLst>
          </p:cNvPr>
          <p:cNvPicPr/>
          <p:nvPr/>
        </p:nvPicPr>
        <p:blipFill>
          <a:blip r:embed="rId2" cstate="print"/>
          <a:stretch>
            <a:fillRect/>
          </a:stretch>
        </p:blipFill>
        <p:spPr>
          <a:xfrm>
            <a:off x="11135360" y="5966460"/>
            <a:ext cx="692039" cy="510540"/>
          </a:xfrm>
          <a:prstGeom prst="rect">
            <a:avLst/>
          </a:prstGeom>
        </p:spPr>
      </p:pic>
      <p:sp>
        <p:nvSpPr>
          <p:cNvPr id="5" name="object 3">
            <a:extLst>
              <a:ext uri="{FF2B5EF4-FFF2-40B4-BE49-F238E27FC236}">
                <a16:creationId xmlns:a16="http://schemas.microsoft.com/office/drawing/2014/main" id="{8B8A0815-0C98-48DA-970B-7BB061F21E04}"/>
              </a:ext>
            </a:extLst>
          </p:cNvPr>
          <p:cNvSpPr txBox="1"/>
          <p:nvPr/>
        </p:nvSpPr>
        <p:spPr>
          <a:xfrm>
            <a:off x="4490281" y="3124200"/>
            <a:ext cx="5171440" cy="436017"/>
          </a:xfrm>
          <a:prstGeom prst="rect">
            <a:avLst/>
          </a:prstGeom>
        </p:spPr>
        <p:txBody>
          <a:bodyPr vert="horz" wrap="square" lIns="0" tIns="12700" rIns="0" bIns="0" rtlCol="0">
            <a:spAutoFit/>
          </a:bodyPr>
          <a:lstStyle/>
          <a:p>
            <a:pPr marL="0" marR="0" lvl="0" indent="0" algn="l" defTabSz="914400" rtl="0" eaLnBrk="1" fontAlgn="auto" latinLnBrk="0" hangingPunct="1">
              <a:lnSpc>
                <a:spcPts val="3300"/>
              </a:lnSpc>
              <a:spcBef>
                <a:spcPts val="0"/>
              </a:spcBef>
              <a:spcAft>
                <a:spcPts val="0"/>
              </a:spcAft>
              <a:buClrTx/>
              <a:buSzTx/>
              <a:buFontTx/>
              <a:buNone/>
              <a:tabLst/>
              <a:defRPr/>
            </a:pPr>
            <a:r>
              <a:rPr kumimoji="0" lang="en-US" sz="2800" i="0" u="none" strike="noStrike" kern="1200" cap="none" spc="-55" normalizeH="0" baseline="0" noProof="0" dirty="0">
                <a:ln>
                  <a:noFill/>
                </a:ln>
                <a:solidFill>
                  <a:schemeClr val="bg1"/>
                </a:solidFill>
                <a:effectLst/>
                <a:uLnTx/>
                <a:uFillTx/>
                <a:latin typeface="Bosch Sans Bold" panose="020B0704020202020204" pitchFamily="34" charset="0"/>
                <a:cs typeface="Arial"/>
              </a:rPr>
              <a:t>ECU Abstraction Layer</a:t>
            </a:r>
            <a:endParaRPr kumimoji="0" lang="en-US" sz="280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pic>
        <p:nvPicPr>
          <p:cNvPr id="6" name="Graphic 5">
            <a:extLst>
              <a:ext uri="{FF2B5EF4-FFF2-40B4-BE49-F238E27FC236}">
                <a16:creationId xmlns:a16="http://schemas.microsoft.com/office/drawing/2014/main" id="{37B8384A-C926-4BDB-A401-3E811353C2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8465" y="720437"/>
            <a:ext cx="6048746" cy="5908964"/>
          </a:xfrm>
          <a:prstGeom prst="rect">
            <a:avLst/>
          </a:prstGeom>
        </p:spPr>
      </p:pic>
    </p:spTree>
    <p:extLst>
      <p:ext uri="{BB962C8B-B14F-4D97-AF65-F5344CB8AC3E}">
        <p14:creationId xmlns:p14="http://schemas.microsoft.com/office/powerpoint/2010/main" val="4082380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226300" y="935349"/>
            <a:ext cx="3657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Overview – COM Stack</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22</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pSp>
        <p:nvGrpSpPr>
          <p:cNvPr id="4" name="Group 3">
            <a:extLst>
              <a:ext uri="{FF2B5EF4-FFF2-40B4-BE49-F238E27FC236}">
                <a16:creationId xmlns:a16="http://schemas.microsoft.com/office/drawing/2014/main" id="{6CD6A3B2-603B-4F46-B32C-84C0349A48E2}"/>
              </a:ext>
            </a:extLst>
          </p:cNvPr>
          <p:cNvGrpSpPr/>
          <p:nvPr/>
        </p:nvGrpSpPr>
        <p:grpSpPr>
          <a:xfrm>
            <a:off x="992564" y="2184738"/>
            <a:ext cx="5638800" cy="3454061"/>
            <a:chOff x="1130300" y="1456674"/>
            <a:chExt cx="7316908" cy="4481990"/>
          </a:xfrm>
        </p:grpSpPr>
        <p:pic>
          <p:nvPicPr>
            <p:cNvPr id="9" name="Picture 8">
              <a:extLst>
                <a:ext uri="{FF2B5EF4-FFF2-40B4-BE49-F238E27FC236}">
                  <a16:creationId xmlns:a16="http://schemas.microsoft.com/office/drawing/2014/main" id="{52F8AB0E-0FA4-4689-BFBB-62BF0B0985AB}"/>
                </a:ext>
              </a:extLst>
            </p:cNvPr>
            <p:cNvPicPr>
              <a:picLocks noChangeAspect="1"/>
            </p:cNvPicPr>
            <p:nvPr>
              <p:custDataLst>
                <p:tags r:id="rId1"/>
              </p:custDataLst>
            </p:nvPr>
          </p:nvPicPr>
          <p:blipFill>
            <a:blip r:embed="rId5"/>
            <a:stretch>
              <a:fillRect/>
            </a:stretch>
          </p:blipFill>
          <p:spPr>
            <a:xfrm>
              <a:off x="1130300" y="1456674"/>
              <a:ext cx="7316908" cy="4463518"/>
            </a:xfrm>
            <a:prstGeom prst="rect">
              <a:avLst/>
            </a:prstGeom>
          </p:spPr>
        </p:pic>
        <p:sp>
          <p:nvSpPr>
            <p:cNvPr id="2" name="Rectangle 1">
              <a:extLst>
                <a:ext uri="{FF2B5EF4-FFF2-40B4-BE49-F238E27FC236}">
                  <a16:creationId xmlns:a16="http://schemas.microsoft.com/office/drawing/2014/main" id="{8640E62D-E9BB-47CF-8B84-442CDD31D746}"/>
                </a:ext>
              </a:extLst>
            </p:cNvPr>
            <p:cNvSpPr/>
            <p:nvPr/>
          </p:nvSpPr>
          <p:spPr>
            <a:xfrm>
              <a:off x="1169254" y="5443428"/>
              <a:ext cx="7239000" cy="495236"/>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7B8E152C-62C8-4525-B081-44D88E6ADC8E}"/>
                </a:ext>
              </a:extLst>
            </p:cNvPr>
            <p:cNvSpPr/>
            <p:nvPr/>
          </p:nvSpPr>
          <p:spPr>
            <a:xfrm>
              <a:off x="1169254" y="1456674"/>
              <a:ext cx="7239000" cy="3394343"/>
            </a:xfrm>
            <a:prstGeom prst="rect">
              <a:avLst/>
            </a:prstGeom>
            <a:solidFill>
              <a:schemeClr val="bg1">
                <a:lumMod val="5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BD8743ED-8122-4FDB-A92E-25DEB4A3BB96}"/>
              </a:ext>
            </a:extLst>
          </p:cNvPr>
          <p:cNvSpPr txBox="1"/>
          <p:nvPr/>
        </p:nvSpPr>
        <p:spPr>
          <a:xfrm>
            <a:off x="6946594" y="3179478"/>
            <a:ext cx="4557797" cy="830997"/>
          </a:xfrm>
          <a:prstGeom prst="rect">
            <a:avLst/>
          </a:prstGeom>
          <a:noFill/>
        </p:spPr>
        <p:txBody>
          <a:bodyPr wrap="square" rtlCol="0">
            <a:spAutoFit/>
          </a:bodyPr>
          <a:lstStyle/>
          <a:p>
            <a:r>
              <a:rPr lang="en-US" sz="1200" b="0" i="0" dirty="0">
                <a:solidFill>
                  <a:srgbClr val="676767"/>
                </a:solidFill>
                <a:effectLst/>
                <a:latin typeface="LatoWeb"/>
              </a:rPr>
              <a:t>Interface (CANIF, </a:t>
            </a:r>
            <a:r>
              <a:rPr lang="en-US" sz="1200" b="0" i="0" dirty="0" err="1">
                <a:solidFill>
                  <a:srgbClr val="676767"/>
                </a:solidFill>
                <a:effectLst/>
                <a:latin typeface="LatoWeb"/>
              </a:rPr>
              <a:t>Flexray</a:t>
            </a:r>
            <a:r>
              <a:rPr lang="en-US" sz="1200" b="0" i="0" dirty="0">
                <a:solidFill>
                  <a:srgbClr val="676767"/>
                </a:solidFill>
                <a:effectLst/>
                <a:latin typeface="LatoWeb"/>
              </a:rPr>
              <a:t> IF, </a:t>
            </a:r>
            <a:r>
              <a:rPr lang="en-US" sz="1200" b="0" i="0" dirty="0" err="1">
                <a:solidFill>
                  <a:srgbClr val="676767"/>
                </a:solidFill>
                <a:effectLst/>
                <a:latin typeface="LatoWeb"/>
              </a:rPr>
              <a:t>EthIF</a:t>
            </a:r>
            <a:r>
              <a:rPr lang="en-US" sz="1200" b="0" i="0" dirty="0">
                <a:solidFill>
                  <a:srgbClr val="676767"/>
                </a:solidFill>
                <a:effectLst/>
                <a:latin typeface="LatoWeb"/>
              </a:rPr>
              <a:t>) is a module in the ECU Abstraction Layer, which is responsible for services like Transmit Request, Transmit Confirmation, Reception Indication, Controller mode control and PDU mode control.</a:t>
            </a:r>
            <a:endParaRPr lang="en-US" sz="1200" dirty="0">
              <a:latin typeface="Bosch Sans Medium" panose="020B0604020202020204" pitchFamily="34" charset="0"/>
            </a:endParaRPr>
          </a:p>
        </p:txBody>
      </p:sp>
    </p:spTree>
    <p:extLst>
      <p:ext uri="{BB962C8B-B14F-4D97-AF65-F5344CB8AC3E}">
        <p14:creationId xmlns:p14="http://schemas.microsoft.com/office/powerpoint/2010/main" val="354623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008380"/>
        </a:solidFill>
        <a:effectLst/>
      </p:bgPr>
    </p:bg>
    <p:spTree>
      <p:nvGrpSpPr>
        <p:cNvPr id="1" name=""/>
        <p:cNvGrpSpPr/>
        <p:nvPr/>
      </p:nvGrpSpPr>
      <p:grpSpPr>
        <a:xfrm>
          <a:off x="0" y="0"/>
          <a:ext cx="0" cy="0"/>
          <a:chOff x="0" y="0"/>
          <a:chExt cx="0" cy="0"/>
        </a:xfrm>
      </p:grpSpPr>
      <p:pic>
        <p:nvPicPr>
          <p:cNvPr id="4" name="object 7">
            <a:extLst>
              <a:ext uri="{FF2B5EF4-FFF2-40B4-BE49-F238E27FC236}">
                <a16:creationId xmlns:a16="http://schemas.microsoft.com/office/drawing/2014/main" id="{55370DF0-C825-4A15-ADEA-42B805C81B5D}"/>
              </a:ext>
            </a:extLst>
          </p:cNvPr>
          <p:cNvPicPr/>
          <p:nvPr/>
        </p:nvPicPr>
        <p:blipFill>
          <a:blip r:embed="rId2" cstate="print"/>
          <a:stretch>
            <a:fillRect/>
          </a:stretch>
        </p:blipFill>
        <p:spPr>
          <a:xfrm>
            <a:off x="11135360" y="5966460"/>
            <a:ext cx="692039" cy="510540"/>
          </a:xfrm>
          <a:prstGeom prst="rect">
            <a:avLst/>
          </a:prstGeom>
        </p:spPr>
      </p:pic>
      <p:sp>
        <p:nvSpPr>
          <p:cNvPr id="5" name="object 3">
            <a:extLst>
              <a:ext uri="{FF2B5EF4-FFF2-40B4-BE49-F238E27FC236}">
                <a16:creationId xmlns:a16="http://schemas.microsoft.com/office/drawing/2014/main" id="{8B8A0815-0C98-48DA-970B-7BB061F21E04}"/>
              </a:ext>
            </a:extLst>
          </p:cNvPr>
          <p:cNvSpPr txBox="1"/>
          <p:nvPr/>
        </p:nvSpPr>
        <p:spPr>
          <a:xfrm>
            <a:off x="4490281" y="3124200"/>
            <a:ext cx="5171440" cy="436017"/>
          </a:xfrm>
          <a:prstGeom prst="rect">
            <a:avLst/>
          </a:prstGeom>
        </p:spPr>
        <p:txBody>
          <a:bodyPr vert="horz" wrap="square" lIns="0" tIns="12700" rIns="0" bIns="0" rtlCol="0">
            <a:spAutoFit/>
          </a:bodyPr>
          <a:lstStyle/>
          <a:p>
            <a:pPr marL="0" marR="0" lvl="0" indent="0" algn="l" defTabSz="914400" rtl="0" eaLnBrk="1" fontAlgn="auto" latinLnBrk="0" hangingPunct="1">
              <a:lnSpc>
                <a:spcPts val="3300"/>
              </a:lnSpc>
              <a:spcBef>
                <a:spcPts val="0"/>
              </a:spcBef>
              <a:spcAft>
                <a:spcPts val="0"/>
              </a:spcAft>
              <a:buClrTx/>
              <a:buSzTx/>
              <a:buFontTx/>
              <a:buNone/>
              <a:tabLst/>
              <a:defRPr/>
            </a:pPr>
            <a:r>
              <a:rPr kumimoji="0" lang="en-US" sz="2800" i="0" u="none" strike="noStrike" kern="1200" cap="none" spc="-55" normalizeH="0" baseline="0" noProof="0" dirty="0">
                <a:ln>
                  <a:noFill/>
                </a:ln>
                <a:solidFill>
                  <a:schemeClr val="bg1"/>
                </a:solidFill>
                <a:effectLst/>
                <a:uLnTx/>
                <a:uFillTx/>
                <a:latin typeface="Bosch Sans Bold" panose="020B0704020202020204" pitchFamily="34" charset="0"/>
                <a:cs typeface="Arial"/>
              </a:rPr>
              <a:t>Service Layer</a:t>
            </a:r>
            <a:endParaRPr kumimoji="0" lang="en-US" sz="280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pic>
        <p:nvPicPr>
          <p:cNvPr id="6" name="Graphic 5">
            <a:extLst>
              <a:ext uri="{FF2B5EF4-FFF2-40B4-BE49-F238E27FC236}">
                <a16:creationId xmlns:a16="http://schemas.microsoft.com/office/drawing/2014/main" id="{37B8384A-C926-4BDB-A401-3E811353C2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8465" y="720437"/>
            <a:ext cx="6048746" cy="5908964"/>
          </a:xfrm>
          <a:prstGeom prst="rect">
            <a:avLst/>
          </a:prstGeom>
        </p:spPr>
      </p:pic>
    </p:spTree>
    <p:extLst>
      <p:ext uri="{BB962C8B-B14F-4D97-AF65-F5344CB8AC3E}">
        <p14:creationId xmlns:p14="http://schemas.microsoft.com/office/powerpoint/2010/main" val="129479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226300" y="935349"/>
            <a:ext cx="3657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Overview – COM Stack</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24</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pSp>
        <p:nvGrpSpPr>
          <p:cNvPr id="4" name="Group 3">
            <a:extLst>
              <a:ext uri="{FF2B5EF4-FFF2-40B4-BE49-F238E27FC236}">
                <a16:creationId xmlns:a16="http://schemas.microsoft.com/office/drawing/2014/main" id="{6CD6A3B2-603B-4F46-B32C-84C0349A48E2}"/>
              </a:ext>
            </a:extLst>
          </p:cNvPr>
          <p:cNvGrpSpPr/>
          <p:nvPr/>
        </p:nvGrpSpPr>
        <p:grpSpPr>
          <a:xfrm>
            <a:off x="992564" y="2184738"/>
            <a:ext cx="5638800" cy="3454062"/>
            <a:chOff x="1130300" y="1456674"/>
            <a:chExt cx="7316908" cy="4481991"/>
          </a:xfrm>
        </p:grpSpPr>
        <p:pic>
          <p:nvPicPr>
            <p:cNvPr id="9" name="Picture 8">
              <a:extLst>
                <a:ext uri="{FF2B5EF4-FFF2-40B4-BE49-F238E27FC236}">
                  <a16:creationId xmlns:a16="http://schemas.microsoft.com/office/drawing/2014/main" id="{52F8AB0E-0FA4-4689-BFBB-62BF0B0985AB}"/>
                </a:ext>
              </a:extLst>
            </p:cNvPr>
            <p:cNvPicPr>
              <a:picLocks noChangeAspect="1"/>
            </p:cNvPicPr>
            <p:nvPr>
              <p:custDataLst>
                <p:tags r:id="rId1"/>
              </p:custDataLst>
            </p:nvPr>
          </p:nvPicPr>
          <p:blipFill>
            <a:blip r:embed="rId5"/>
            <a:stretch>
              <a:fillRect/>
            </a:stretch>
          </p:blipFill>
          <p:spPr>
            <a:xfrm>
              <a:off x="1130300" y="1456674"/>
              <a:ext cx="7316908" cy="4463518"/>
            </a:xfrm>
            <a:prstGeom prst="rect">
              <a:avLst/>
            </a:prstGeom>
          </p:spPr>
        </p:pic>
        <p:sp>
          <p:nvSpPr>
            <p:cNvPr id="2" name="Rectangle 1">
              <a:extLst>
                <a:ext uri="{FF2B5EF4-FFF2-40B4-BE49-F238E27FC236}">
                  <a16:creationId xmlns:a16="http://schemas.microsoft.com/office/drawing/2014/main" id="{8640E62D-E9BB-47CF-8B84-442CDD31D746}"/>
                </a:ext>
              </a:extLst>
            </p:cNvPr>
            <p:cNvSpPr/>
            <p:nvPr/>
          </p:nvSpPr>
          <p:spPr>
            <a:xfrm>
              <a:off x="1169254" y="4895273"/>
              <a:ext cx="7239000" cy="1043392"/>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7B8E152C-62C8-4525-B081-44D88E6ADC8E}"/>
                </a:ext>
              </a:extLst>
            </p:cNvPr>
            <p:cNvSpPr/>
            <p:nvPr/>
          </p:nvSpPr>
          <p:spPr>
            <a:xfrm>
              <a:off x="1169254" y="1456674"/>
              <a:ext cx="7239000" cy="422008"/>
            </a:xfrm>
            <a:prstGeom prst="rect">
              <a:avLst/>
            </a:prstGeom>
            <a:solidFill>
              <a:schemeClr val="bg1">
                <a:lumMod val="5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TextBox 14">
            <a:extLst>
              <a:ext uri="{FF2B5EF4-FFF2-40B4-BE49-F238E27FC236}">
                <a16:creationId xmlns:a16="http://schemas.microsoft.com/office/drawing/2014/main" id="{E8953BA5-E52C-4EE7-ABB0-7397D7297600}"/>
              </a:ext>
            </a:extLst>
          </p:cNvPr>
          <p:cNvSpPr txBox="1"/>
          <p:nvPr/>
        </p:nvSpPr>
        <p:spPr>
          <a:xfrm>
            <a:off x="6697175" y="2158769"/>
            <a:ext cx="5578760" cy="4093428"/>
          </a:xfrm>
          <a:prstGeom prst="rect">
            <a:avLst/>
          </a:prstGeom>
          <a:noFill/>
        </p:spPr>
        <p:txBody>
          <a:bodyPr wrap="square" rtlCol="0">
            <a:spAutoFit/>
          </a:bodyPr>
          <a:lstStyle/>
          <a:p>
            <a:r>
              <a:rPr lang="en-US" sz="1000" b="1" dirty="0">
                <a:latin typeface="Bosch Sans Medium" panose="020B0604020202020204" pitchFamily="34" charset="0"/>
              </a:rPr>
              <a:t>PDU Router:</a:t>
            </a:r>
          </a:p>
          <a:p>
            <a:pPr marL="171450" indent="-171450">
              <a:buFont typeface="Arial" panose="020B0604020202020204" pitchFamily="34" charset="0"/>
              <a:buChar char="•"/>
            </a:pPr>
            <a:r>
              <a:rPr lang="en-US" sz="1000" dirty="0">
                <a:latin typeface="Bosch Sans Medium" panose="020B0604020202020204" pitchFamily="34" charset="0"/>
              </a:rPr>
              <a:t>Provides routing of PDUs between different abstract communication controllers and upper layers</a:t>
            </a:r>
          </a:p>
          <a:p>
            <a:pPr marL="171450" indent="-171450">
              <a:buFont typeface="Arial" panose="020B0604020202020204" pitchFamily="34" charset="0"/>
              <a:buChar char="•"/>
            </a:pPr>
            <a:r>
              <a:rPr lang="en-US" sz="1000" dirty="0">
                <a:latin typeface="Bosch Sans Medium" panose="020B0604020202020204" pitchFamily="34" charset="0"/>
              </a:rPr>
              <a:t>Scale of the Router is ECU specific (down to no size if e.g. only one communication controller exists)</a:t>
            </a:r>
          </a:p>
          <a:p>
            <a:pPr marL="171450" indent="-171450">
              <a:buFont typeface="Arial" panose="020B0604020202020204" pitchFamily="34" charset="0"/>
              <a:buChar char="•"/>
            </a:pPr>
            <a:r>
              <a:rPr lang="en-US" sz="1000" dirty="0">
                <a:latin typeface="Bosch Sans Medium" panose="020B0604020202020204" pitchFamily="34" charset="0"/>
              </a:rPr>
              <a:t>Provides TP routing on-the-fly. Transfer of TP data is started before full TP data is buffered</a:t>
            </a:r>
          </a:p>
          <a:p>
            <a:r>
              <a:rPr lang="en-US" sz="1000" b="1" dirty="0">
                <a:latin typeface="Bosch Sans Medium" panose="020B0604020202020204" pitchFamily="34" charset="0"/>
              </a:rPr>
              <a:t>AUTOSAR COM:</a:t>
            </a:r>
          </a:p>
          <a:p>
            <a:pPr marL="171450" indent="-171450">
              <a:buFont typeface="Arial" panose="020B0604020202020204" pitchFamily="34" charset="0"/>
              <a:buChar char="•"/>
            </a:pPr>
            <a:r>
              <a:rPr lang="en-US" sz="1000" dirty="0">
                <a:latin typeface="Bosch Sans Medium" panose="020B0604020202020204" pitchFamily="34" charset="0"/>
              </a:rPr>
              <a:t>Provides routing of individual signals or groups of signals between different I-PDUs</a:t>
            </a:r>
          </a:p>
          <a:p>
            <a:r>
              <a:rPr lang="en-US" sz="1000" b="1" dirty="0">
                <a:latin typeface="Bosch Sans Medium" panose="020B0604020202020204" pitchFamily="34" charset="0"/>
              </a:rPr>
              <a:t>NM Coordinator: (CAN NM, </a:t>
            </a:r>
            <a:r>
              <a:rPr lang="en-US" sz="1000" b="1" dirty="0" err="1">
                <a:latin typeface="Bosch Sans Medium" panose="020B0604020202020204" pitchFamily="34" charset="0"/>
              </a:rPr>
              <a:t>Flexray</a:t>
            </a:r>
            <a:r>
              <a:rPr lang="en-US" sz="1000" b="1" dirty="0">
                <a:latin typeface="Bosch Sans Medium" panose="020B0604020202020204" pitchFamily="34" charset="0"/>
              </a:rPr>
              <a:t> NM, Eth NM, </a:t>
            </a:r>
            <a:r>
              <a:rPr lang="en-US" sz="1000" b="1" dirty="0" err="1">
                <a:latin typeface="Bosch Sans Medium" panose="020B0604020202020204" pitchFamily="34" charset="0"/>
              </a:rPr>
              <a:t>etc</a:t>
            </a:r>
            <a:r>
              <a:rPr lang="en-US" sz="1000" b="1" dirty="0">
                <a:latin typeface="Bosch Sans Medium" panose="020B0604020202020204" pitchFamily="34" charset="0"/>
              </a:rPr>
              <a:t>)</a:t>
            </a:r>
          </a:p>
          <a:p>
            <a:pPr marL="171450" indent="-171450">
              <a:buFont typeface="Arial" panose="020B0604020202020204" pitchFamily="34" charset="0"/>
              <a:buChar char="•"/>
            </a:pPr>
            <a:r>
              <a:rPr lang="en-US" sz="1000" dirty="0">
                <a:latin typeface="Bosch Sans Medium" panose="020B0604020202020204" pitchFamily="34" charset="0"/>
              </a:rPr>
              <a:t>Synchronization of Network States of different communication channels connected to an ECU via the network managements handled by the NM Coordinator</a:t>
            </a:r>
          </a:p>
          <a:p>
            <a:r>
              <a:rPr lang="en-US" sz="1000" b="1" dirty="0">
                <a:latin typeface="Bosch Sans Medium" panose="020B0604020202020204" pitchFamily="34" charset="0"/>
              </a:rPr>
              <a:t>Communication State Managers: (CAN SM, </a:t>
            </a:r>
            <a:r>
              <a:rPr lang="en-US" sz="1000" b="1" dirty="0" err="1">
                <a:latin typeface="Bosch Sans Medium" panose="020B0604020202020204" pitchFamily="34" charset="0"/>
              </a:rPr>
              <a:t>Flexray</a:t>
            </a:r>
            <a:r>
              <a:rPr lang="en-US" sz="1000" b="1" dirty="0">
                <a:latin typeface="Bosch Sans Medium" panose="020B0604020202020204" pitchFamily="34" charset="0"/>
              </a:rPr>
              <a:t> SM, Eth SM, </a:t>
            </a:r>
            <a:r>
              <a:rPr lang="en-US" sz="1000" b="1" dirty="0" err="1">
                <a:latin typeface="Bosch Sans Medium" panose="020B0604020202020204" pitchFamily="34" charset="0"/>
              </a:rPr>
              <a:t>etc</a:t>
            </a:r>
            <a:r>
              <a:rPr lang="en-US" sz="1000" b="1" dirty="0">
                <a:latin typeface="Bosch Sans Medium" panose="020B0604020202020204" pitchFamily="34" charset="0"/>
              </a:rPr>
              <a:t>)</a:t>
            </a:r>
          </a:p>
          <a:p>
            <a:pPr marL="171450" indent="-171450">
              <a:buFont typeface="Arial" panose="020B0604020202020204" pitchFamily="34" charset="0"/>
              <a:buChar char="•"/>
            </a:pPr>
            <a:r>
              <a:rPr lang="en-US" sz="1000" dirty="0">
                <a:latin typeface="Bosch Sans Medium" panose="020B0604020202020204" pitchFamily="34" charset="0"/>
              </a:rPr>
              <a:t>Start and Shutdown the hardware units of the communication systems via the interfaces</a:t>
            </a:r>
          </a:p>
          <a:p>
            <a:pPr marL="171450" indent="-171450">
              <a:buFont typeface="Arial" panose="020B0604020202020204" pitchFamily="34" charset="0"/>
              <a:buChar char="•"/>
            </a:pPr>
            <a:r>
              <a:rPr lang="en-US" sz="1000" dirty="0">
                <a:latin typeface="Bosch Sans Medium" panose="020B0604020202020204" pitchFamily="34" charset="0"/>
              </a:rPr>
              <a:t>Control PDU groups</a:t>
            </a:r>
          </a:p>
          <a:p>
            <a:r>
              <a:rPr lang="en-US" sz="1000" b="1" dirty="0">
                <a:latin typeface="Bosch Sans Medium" panose="020B0604020202020204" pitchFamily="34" charset="0"/>
              </a:rPr>
              <a:t>Transport Module (CAN TP, </a:t>
            </a:r>
            <a:r>
              <a:rPr lang="en-US" sz="1000" b="1" dirty="0" err="1">
                <a:latin typeface="Bosch Sans Medium" panose="020B0604020202020204" pitchFamily="34" charset="0"/>
              </a:rPr>
              <a:t>Flexray</a:t>
            </a:r>
            <a:r>
              <a:rPr lang="en-US" sz="1000" b="1" dirty="0">
                <a:latin typeface="Bosch Sans Medium" panose="020B0604020202020204" pitchFamily="34" charset="0"/>
              </a:rPr>
              <a:t> TP)</a:t>
            </a:r>
          </a:p>
          <a:p>
            <a:pPr marL="171450" indent="-171450">
              <a:buFont typeface="Arial" panose="020B0604020202020204" pitchFamily="34" charset="0"/>
              <a:buChar char="•"/>
            </a:pPr>
            <a:r>
              <a:rPr lang="en-US" sz="1000" dirty="0">
                <a:latin typeface="Bosch Sans Medium" panose="020B0604020202020204" pitchFamily="34" charset="0"/>
              </a:rPr>
              <a:t>Transport layer for segmented transmission. Components CAN TP, </a:t>
            </a:r>
            <a:r>
              <a:rPr lang="en-US" sz="1000" dirty="0" err="1">
                <a:latin typeface="Bosch Sans Medium" panose="020B0604020202020204" pitchFamily="34" charset="0"/>
              </a:rPr>
              <a:t>FlexRay</a:t>
            </a:r>
            <a:r>
              <a:rPr lang="en-US" sz="1000" dirty="0">
                <a:latin typeface="Bosch Sans Medium" panose="020B0604020202020204" pitchFamily="34" charset="0"/>
              </a:rPr>
              <a:t> TP, </a:t>
            </a:r>
            <a:r>
              <a:rPr lang="en-US" sz="1000" dirty="0" err="1">
                <a:latin typeface="Bosch Sans Medium" panose="020B0604020202020204" pitchFamily="34" charset="0"/>
              </a:rPr>
              <a:t>etc</a:t>
            </a:r>
            <a:endParaRPr lang="en-US" sz="1000" dirty="0">
              <a:latin typeface="Bosch Sans Medium" panose="020B0604020202020204" pitchFamily="34" charset="0"/>
            </a:endParaRPr>
          </a:p>
          <a:p>
            <a:r>
              <a:rPr lang="en-US" sz="1000" b="1" dirty="0">
                <a:latin typeface="Bosch Sans Medium" panose="020B0604020202020204" pitchFamily="34" charset="0"/>
              </a:rPr>
              <a:t>DCM</a:t>
            </a:r>
          </a:p>
          <a:p>
            <a:pPr marL="171450" indent="-171450">
              <a:buFont typeface="Arial" panose="020B0604020202020204" pitchFamily="34" charset="0"/>
              <a:buChar char="•"/>
            </a:pPr>
            <a:r>
              <a:rPr lang="en-US" sz="1000" dirty="0">
                <a:latin typeface="Bosch Sans Medium" panose="020B0604020202020204" pitchFamily="34" charset="0"/>
              </a:rPr>
              <a:t>Diagnostic Communication manager handle ISO 14229 defined diagnostics services</a:t>
            </a:r>
          </a:p>
          <a:p>
            <a:r>
              <a:rPr lang="en-US" sz="1000" b="1" dirty="0">
                <a:latin typeface="Bosch Sans Medium" panose="020B0604020202020204" pitchFamily="34" charset="0"/>
              </a:rPr>
              <a:t>COMM (Communication Manager)</a:t>
            </a:r>
          </a:p>
          <a:p>
            <a:pPr marL="171450" indent="-171450">
              <a:buFont typeface="Arial" panose="020B0604020202020204" pitchFamily="34" charset="0"/>
              <a:buChar char="•"/>
            </a:pPr>
            <a:r>
              <a:rPr lang="en-US" sz="1000" dirty="0">
                <a:latin typeface="Bosch Sans Medium" panose="020B0604020202020204" pitchFamily="34" charset="0"/>
              </a:rPr>
              <a:t>Simplifying the usage of the bus communication stack for the user. This includes a simplified network management handling. Handles modes like Full Communication, Silent Communication, No Communication</a:t>
            </a:r>
          </a:p>
        </p:txBody>
      </p:sp>
      <p:sp>
        <p:nvSpPr>
          <p:cNvPr id="13" name="TextBox 12">
            <a:extLst>
              <a:ext uri="{FF2B5EF4-FFF2-40B4-BE49-F238E27FC236}">
                <a16:creationId xmlns:a16="http://schemas.microsoft.com/office/drawing/2014/main" id="{BD8743ED-8122-4FDB-A92E-25DEB4A3BB96}"/>
              </a:ext>
            </a:extLst>
          </p:cNvPr>
          <p:cNvSpPr txBox="1"/>
          <p:nvPr/>
        </p:nvSpPr>
        <p:spPr>
          <a:xfrm>
            <a:off x="1053757" y="1600855"/>
            <a:ext cx="10577940" cy="276999"/>
          </a:xfrm>
          <a:prstGeom prst="rect">
            <a:avLst/>
          </a:prstGeom>
          <a:noFill/>
        </p:spPr>
        <p:txBody>
          <a:bodyPr wrap="square" rtlCol="0">
            <a:spAutoFit/>
          </a:bodyPr>
          <a:lstStyle/>
          <a:p>
            <a:r>
              <a:rPr lang="en-US" sz="1200" dirty="0">
                <a:latin typeface="Bosch Sans Medium" panose="020B0604020202020204" pitchFamily="34" charset="0"/>
              </a:rPr>
              <a:t>Communication Services provides Application Layer an access to vehicle network communication (CAN, Ethernet, LIN and </a:t>
            </a:r>
            <a:r>
              <a:rPr lang="en-US" sz="1200" dirty="0" err="1">
                <a:latin typeface="Bosch Sans Medium" panose="020B0604020202020204" pitchFamily="34" charset="0"/>
              </a:rPr>
              <a:t>FlexRay</a:t>
            </a:r>
            <a:r>
              <a:rPr lang="en-US" sz="1200" dirty="0">
                <a:latin typeface="Bosch Sans Medium" panose="020B0604020202020204" pitchFamily="34" charset="0"/>
              </a:rPr>
              <a:t>).</a:t>
            </a:r>
          </a:p>
        </p:txBody>
      </p:sp>
    </p:spTree>
    <p:extLst>
      <p:ext uri="{BB962C8B-B14F-4D97-AF65-F5344CB8AC3E}">
        <p14:creationId xmlns:p14="http://schemas.microsoft.com/office/powerpoint/2010/main" val="881395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008380"/>
        </a:solidFill>
        <a:effectLst/>
      </p:bgPr>
    </p:bg>
    <p:spTree>
      <p:nvGrpSpPr>
        <p:cNvPr id="1" name=""/>
        <p:cNvGrpSpPr/>
        <p:nvPr/>
      </p:nvGrpSpPr>
      <p:grpSpPr>
        <a:xfrm>
          <a:off x="0" y="0"/>
          <a:ext cx="0" cy="0"/>
          <a:chOff x="0" y="0"/>
          <a:chExt cx="0" cy="0"/>
        </a:xfrm>
      </p:grpSpPr>
      <p:pic>
        <p:nvPicPr>
          <p:cNvPr id="4" name="object 7">
            <a:extLst>
              <a:ext uri="{FF2B5EF4-FFF2-40B4-BE49-F238E27FC236}">
                <a16:creationId xmlns:a16="http://schemas.microsoft.com/office/drawing/2014/main" id="{55370DF0-C825-4A15-ADEA-42B805C81B5D}"/>
              </a:ext>
            </a:extLst>
          </p:cNvPr>
          <p:cNvPicPr/>
          <p:nvPr/>
        </p:nvPicPr>
        <p:blipFill>
          <a:blip r:embed="rId2" cstate="print"/>
          <a:stretch>
            <a:fillRect/>
          </a:stretch>
        </p:blipFill>
        <p:spPr>
          <a:xfrm>
            <a:off x="11135360" y="5966460"/>
            <a:ext cx="692039" cy="510540"/>
          </a:xfrm>
          <a:prstGeom prst="rect">
            <a:avLst/>
          </a:prstGeom>
        </p:spPr>
      </p:pic>
      <p:sp>
        <p:nvSpPr>
          <p:cNvPr id="5" name="object 3">
            <a:extLst>
              <a:ext uri="{FF2B5EF4-FFF2-40B4-BE49-F238E27FC236}">
                <a16:creationId xmlns:a16="http://schemas.microsoft.com/office/drawing/2014/main" id="{8B8A0815-0C98-48DA-970B-7BB061F21E04}"/>
              </a:ext>
            </a:extLst>
          </p:cNvPr>
          <p:cNvSpPr txBox="1"/>
          <p:nvPr/>
        </p:nvSpPr>
        <p:spPr>
          <a:xfrm>
            <a:off x="4490281" y="3124200"/>
            <a:ext cx="5171440" cy="436017"/>
          </a:xfrm>
          <a:prstGeom prst="rect">
            <a:avLst/>
          </a:prstGeom>
        </p:spPr>
        <p:txBody>
          <a:bodyPr vert="horz" wrap="square" lIns="0" tIns="12700" rIns="0" bIns="0" rtlCol="0">
            <a:spAutoFit/>
          </a:bodyPr>
          <a:lstStyle/>
          <a:p>
            <a:pPr marL="0" marR="0" lvl="0" indent="0" algn="l" defTabSz="914400" rtl="0" eaLnBrk="1" fontAlgn="auto" latinLnBrk="0" hangingPunct="1">
              <a:lnSpc>
                <a:spcPts val="3300"/>
              </a:lnSpc>
              <a:spcBef>
                <a:spcPts val="0"/>
              </a:spcBef>
              <a:spcAft>
                <a:spcPts val="0"/>
              </a:spcAft>
              <a:buClrTx/>
              <a:buSzTx/>
              <a:buFontTx/>
              <a:buNone/>
              <a:tabLst/>
              <a:defRPr/>
            </a:pPr>
            <a:r>
              <a:rPr kumimoji="0" lang="en-US" sz="2800" i="0" u="none" strike="noStrike" kern="1200" cap="none" spc="-55" normalizeH="0" baseline="0" noProof="0" dirty="0">
                <a:ln>
                  <a:noFill/>
                </a:ln>
                <a:solidFill>
                  <a:schemeClr val="bg1"/>
                </a:solidFill>
                <a:effectLst/>
                <a:uLnTx/>
                <a:uFillTx/>
                <a:latin typeface="Bosch Sans Bold" panose="020B0704020202020204" pitchFamily="34" charset="0"/>
                <a:cs typeface="Arial"/>
              </a:rPr>
              <a:t>COM Flow Path</a:t>
            </a:r>
            <a:endParaRPr kumimoji="0" lang="en-US" sz="280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pic>
        <p:nvPicPr>
          <p:cNvPr id="6" name="Graphic 5">
            <a:extLst>
              <a:ext uri="{FF2B5EF4-FFF2-40B4-BE49-F238E27FC236}">
                <a16:creationId xmlns:a16="http://schemas.microsoft.com/office/drawing/2014/main" id="{37B8384A-C926-4BDB-A401-3E811353C2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8465" y="720437"/>
            <a:ext cx="6048746" cy="590896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226300" y="935349"/>
            <a:ext cx="36576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2372770" y="1658748"/>
            <a:ext cx="225044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COM Data Path</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26</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4" name="Picture 3">
            <a:extLst>
              <a:ext uri="{FF2B5EF4-FFF2-40B4-BE49-F238E27FC236}">
                <a16:creationId xmlns:a16="http://schemas.microsoft.com/office/drawing/2014/main" id="{120F5194-DEE5-42D4-8A87-55C44EA9AEA5}"/>
              </a:ext>
            </a:extLst>
          </p:cNvPr>
          <p:cNvPicPr>
            <a:picLocks noChangeAspect="1"/>
          </p:cNvPicPr>
          <p:nvPr/>
        </p:nvPicPr>
        <p:blipFill>
          <a:blip r:embed="rId4"/>
          <a:stretch>
            <a:fillRect/>
          </a:stretch>
        </p:blipFill>
        <p:spPr>
          <a:xfrm>
            <a:off x="1436780" y="1999951"/>
            <a:ext cx="4122420" cy="2487930"/>
          </a:xfrm>
          <a:prstGeom prst="rect">
            <a:avLst/>
          </a:prstGeom>
        </p:spPr>
      </p:pic>
      <p:pic>
        <p:nvPicPr>
          <p:cNvPr id="9" name="Picture 8">
            <a:extLst>
              <a:ext uri="{FF2B5EF4-FFF2-40B4-BE49-F238E27FC236}">
                <a16:creationId xmlns:a16="http://schemas.microsoft.com/office/drawing/2014/main" id="{AFDBBE39-7E65-480E-9916-F2F778574535}"/>
              </a:ext>
            </a:extLst>
          </p:cNvPr>
          <p:cNvPicPr>
            <a:picLocks noChangeAspect="1"/>
          </p:cNvPicPr>
          <p:nvPr/>
        </p:nvPicPr>
        <p:blipFill>
          <a:blip r:embed="rId5"/>
          <a:stretch>
            <a:fillRect/>
          </a:stretch>
        </p:blipFill>
        <p:spPr>
          <a:xfrm>
            <a:off x="6761480" y="1979730"/>
            <a:ext cx="4122420" cy="2506826"/>
          </a:xfrm>
          <a:prstGeom prst="rect">
            <a:avLst/>
          </a:prstGeom>
        </p:spPr>
      </p:pic>
      <p:sp>
        <p:nvSpPr>
          <p:cNvPr id="10" name="object 3">
            <a:extLst>
              <a:ext uri="{FF2B5EF4-FFF2-40B4-BE49-F238E27FC236}">
                <a16:creationId xmlns:a16="http://schemas.microsoft.com/office/drawing/2014/main" id="{C4E3CAEB-E5F0-4334-991D-65304CE2C792}"/>
              </a:ext>
            </a:extLst>
          </p:cNvPr>
          <p:cNvSpPr txBox="1"/>
          <p:nvPr/>
        </p:nvSpPr>
        <p:spPr>
          <a:xfrm>
            <a:off x="7465921" y="1589774"/>
            <a:ext cx="3679713"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Diagnostics Data Path</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graphicFrame>
        <p:nvGraphicFramePr>
          <p:cNvPr id="11" name="Table 64">
            <a:extLst>
              <a:ext uri="{FF2B5EF4-FFF2-40B4-BE49-F238E27FC236}">
                <a16:creationId xmlns:a16="http://schemas.microsoft.com/office/drawing/2014/main" id="{21D9CC2A-7A33-4D8E-95F3-3F5B5A7E65DE}"/>
              </a:ext>
            </a:extLst>
          </p:cNvPr>
          <p:cNvGraphicFramePr>
            <a:graphicFrameLocks noGrp="1"/>
          </p:cNvGraphicFramePr>
          <p:nvPr>
            <p:extLst>
              <p:ext uri="{D42A27DB-BD31-4B8C-83A1-F6EECF244321}">
                <p14:modId xmlns:p14="http://schemas.microsoft.com/office/powerpoint/2010/main" val="3196795697"/>
              </p:ext>
            </p:extLst>
          </p:nvPr>
        </p:nvGraphicFramePr>
        <p:xfrm>
          <a:off x="3035300" y="5130036"/>
          <a:ext cx="5196378" cy="1280160"/>
        </p:xfrm>
        <a:graphic>
          <a:graphicData uri="http://schemas.openxmlformats.org/drawingml/2006/table">
            <a:tbl>
              <a:tblPr firstRow="1" bandRow="1">
                <a:tableStyleId>{5C22544A-7EE6-4342-B048-85BDC9FD1C3A}</a:tableStyleId>
              </a:tblPr>
              <a:tblGrid>
                <a:gridCol w="1274695">
                  <a:extLst>
                    <a:ext uri="{9D8B030D-6E8A-4147-A177-3AD203B41FA5}">
                      <a16:colId xmlns:a16="http://schemas.microsoft.com/office/drawing/2014/main" val="3530821151"/>
                    </a:ext>
                  </a:extLst>
                </a:gridCol>
                <a:gridCol w="2822467">
                  <a:extLst>
                    <a:ext uri="{9D8B030D-6E8A-4147-A177-3AD203B41FA5}">
                      <a16:colId xmlns:a16="http://schemas.microsoft.com/office/drawing/2014/main" val="1852809743"/>
                    </a:ext>
                  </a:extLst>
                </a:gridCol>
                <a:gridCol w="1099216">
                  <a:extLst>
                    <a:ext uri="{9D8B030D-6E8A-4147-A177-3AD203B41FA5}">
                      <a16:colId xmlns:a16="http://schemas.microsoft.com/office/drawing/2014/main" val="4172477661"/>
                    </a:ext>
                  </a:extLst>
                </a:gridCol>
              </a:tblGrid>
              <a:tr h="0">
                <a:tc>
                  <a:txBody>
                    <a:bodyPr/>
                    <a:lstStyle/>
                    <a:p>
                      <a:r>
                        <a:rPr lang="en-GB" sz="1200" dirty="0"/>
                        <a:t>ISO Layer</a:t>
                      </a:r>
                    </a:p>
                  </a:txBody>
                  <a:tcPr/>
                </a:tc>
                <a:tc>
                  <a:txBody>
                    <a:bodyPr/>
                    <a:lstStyle/>
                    <a:p>
                      <a:r>
                        <a:rPr lang="en-GB" sz="1200" dirty="0" err="1"/>
                        <a:t>Autosar</a:t>
                      </a:r>
                      <a:r>
                        <a:rPr lang="en-GB" sz="1200" dirty="0"/>
                        <a:t> Modules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200" dirty="0"/>
                        <a:t>PDU Name</a:t>
                      </a:r>
                    </a:p>
                  </a:txBody>
                  <a:tcPr/>
                </a:tc>
                <a:extLst>
                  <a:ext uri="{0D108BD9-81ED-4DB2-BD59-A6C34878D82A}">
                    <a16:rowId xmlns:a16="http://schemas.microsoft.com/office/drawing/2014/main" val="4054490576"/>
                  </a:ext>
                </a:extLst>
              </a:tr>
              <a:tr h="133442">
                <a:tc>
                  <a:txBody>
                    <a:bodyPr/>
                    <a:lstStyle/>
                    <a:p>
                      <a:r>
                        <a:rPr lang="en-GB" sz="1200" dirty="0"/>
                        <a:t>Presentation (Interaction)</a:t>
                      </a:r>
                    </a:p>
                  </a:txBody>
                  <a:tcPr/>
                </a:tc>
                <a:tc>
                  <a:txBody>
                    <a:bodyPr/>
                    <a:lstStyle/>
                    <a:p>
                      <a:r>
                        <a:rPr lang="en-GB" sz="1200" dirty="0"/>
                        <a:t>COM, DCM, </a:t>
                      </a:r>
                      <a:r>
                        <a:rPr lang="en-GB" sz="1200" dirty="0" err="1"/>
                        <a:t>PduR</a:t>
                      </a:r>
                      <a:endParaRPr lang="en-GB" sz="1200" dirty="0"/>
                    </a:p>
                  </a:txBody>
                  <a:tcPr/>
                </a:tc>
                <a:tc>
                  <a:txBody>
                    <a:bodyPr/>
                    <a:lstStyle/>
                    <a:p>
                      <a:r>
                        <a:rPr lang="en-GB" sz="1200" dirty="0"/>
                        <a:t>I-PDU</a:t>
                      </a:r>
                    </a:p>
                  </a:txBody>
                  <a:tcPr/>
                </a:tc>
                <a:extLst>
                  <a:ext uri="{0D108BD9-81ED-4DB2-BD59-A6C34878D82A}">
                    <a16:rowId xmlns:a16="http://schemas.microsoft.com/office/drawing/2014/main" val="174307990"/>
                  </a:ext>
                </a:extLst>
              </a:tr>
              <a:tr h="133442">
                <a:tc>
                  <a:txBody>
                    <a:bodyPr/>
                    <a:lstStyle/>
                    <a:p>
                      <a:r>
                        <a:rPr lang="en-GB" sz="1200" dirty="0"/>
                        <a:t>Network Layer</a:t>
                      </a:r>
                    </a:p>
                  </a:txBody>
                  <a:tcPr/>
                </a:tc>
                <a:tc>
                  <a:txBody>
                    <a:bodyPr/>
                    <a:lstStyle/>
                    <a:p>
                      <a:r>
                        <a:rPr lang="en-GB" sz="1200" dirty="0"/>
                        <a:t>Transport Layer(CAN-TP, FR-TP, etc)</a:t>
                      </a:r>
                    </a:p>
                  </a:txBody>
                  <a:tcPr/>
                </a:tc>
                <a:tc>
                  <a:txBody>
                    <a:bodyPr/>
                    <a:lstStyle/>
                    <a:p>
                      <a:r>
                        <a:rPr lang="en-GB" sz="1200" dirty="0"/>
                        <a:t>N-PDU</a:t>
                      </a:r>
                    </a:p>
                  </a:txBody>
                  <a:tcPr/>
                </a:tc>
                <a:extLst>
                  <a:ext uri="{0D108BD9-81ED-4DB2-BD59-A6C34878D82A}">
                    <a16:rowId xmlns:a16="http://schemas.microsoft.com/office/drawing/2014/main" val="3537867909"/>
                  </a:ext>
                </a:extLst>
              </a:tr>
              <a:tr h="133442">
                <a:tc>
                  <a:txBody>
                    <a:bodyPr/>
                    <a:lstStyle/>
                    <a:p>
                      <a:r>
                        <a:rPr lang="en-GB" sz="1200" dirty="0"/>
                        <a:t>Data Link Layer</a:t>
                      </a:r>
                    </a:p>
                  </a:txBody>
                  <a:tcPr/>
                </a:tc>
                <a:tc>
                  <a:txBody>
                    <a:bodyPr/>
                    <a:lstStyle/>
                    <a:p>
                      <a:r>
                        <a:rPr lang="en-GB" sz="1200" dirty="0"/>
                        <a:t>Driver, Interface (CAN-IF, CAN, FR-IF, etc)</a:t>
                      </a:r>
                    </a:p>
                  </a:txBody>
                  <a:tcPr/>
                </a:tc>
                <a:tc>
                  <a:txBody>
                    <a:bodyPr/>
                    <a:lstStyle/>
                    <a:p>
                      <a:r>
                        <a:rPr lang="en-GB" sz="1200" dirty="0"/>
                        <a:t>L-PDU</a:t>
                      </a:r>
                    </a:p>
                  </a:txBody>
                  <a:tcPr/>
                </a:tc>
                <a:extLst>
                  <a:ext uri="{0D108BD9-81ED-4DB2-BD59-A6C34878D82A}">
                    <a16:rowId xmlns:a16="http://schemas.microsoft.com/office/drawing/2014/main" val="188013234"/>
                  </a:ext>
                </a:extLst>
              </a:tr>
            </a:tbl>
          </a:graphicData>
        </a:graphic>
      </p:graphicFrame>
      <p:sp>
        <p:nvSpPr>
          <p:cNvPr id="12" name="TextBox 11">
            <a:extLst>
              <a:ext uri="{FF2B5EF4-FFF2-40B4-BE49-F238E27FC236}">
                <a16:creationId xmlns:a16="http://schemas.microsoft.com/office/drawing/2014/main" id="{97F5DF02-4FBC-4163-9CF8-18A89A171E15}"/>
              </a:ext>
            </a:extLst>
          </p:cNvPr>
          <p:cNvSpPr txBox="1"/>
          <p:nvPr/>
        </p:nvSpPr>
        <p:spPr>
          <a:xfrm>
            <a:off x="2946400" y="4791482"/>
            <a:ext cx="4397490" cy="338554"/>
          </a:xfrm>
          <a:prstGeom prst="rect">
            <a:avLst/>
          </a:prstGeom>
          <a:noFill/>
        </p:spPr>
        <p:txBody>
          <a:bodyPr wrap="square" rtlCol="0">
            <a:spAutoFit/>
          </a:bodyPr>
          <a:lstStyle/>
          <a:p>
            <a:r>
              <a:rPr lang="en-US" sz="1600" dirty="0">
                <a:latin typeface="Bosch Sans Bold" panose="020B0704020202020204" pitchFamily="34" charset="0"/>
              </a:rPr>
              <a:t>Naming of </a:t>
            </a:r>
            <a:r>
              <a:rPr lang="en-US" sz="1600" b="1" dirty="0">
                <a:latin typeface="Bosch Sans Bold" panose="020B0704020202020204" pitchFamily="34" charset="0"/>
              </a:rPr>
              <a:t>PDU’s</a:t>
            </a:r>
          </a:p>
        </p:txBody>
      </p:sp>
    </p:spTree>
    <p:extLst>
      <p:ext uri="{BB962C8B-B14F-4D97-AF65-F5344CB8AC3E}">
        <p14:creationId xmlns:p14="http://schemas.microsoft.com/office/powerpoint/2010/main" val="2897157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BD0F79"/>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B3B198-407F-44B9-85EE-0782215235E1}"/>
              </a:ext>
            </a:extLst>
          </p:cNvPr>
          <p:cNvSpPr>
            <a:spLocks noGrp="1"/>
          </p:cNvSpPr>
          <p:nvPr>
            <p:ph type="sldNum" sz="quarter" idx="12"/>
          </p:nvPr>
        </p:nvSpPr>
        <p:spPr>
          <a:xfrm>
            <a:off x="520700" y="6019800"/>
            <a:ext cx="4572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rgbClr val="BD0F79"/>
                </a:solidFill>
                <a:latin typeface="Bosch Sans Ligh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B50ECF-6316-4AFD-AF7B-6A0672E9EA7A}" type="slidenum">
              <a:rPr lang="en-US" smtClean="0"/>
              <a:pPr/>
              <a:t>27</a:t>
            </a:fld>
            <a:endParaRPr lang="en-US"/>
          </a:p>
        </p:txBody>
      </p:sp>
      <p:sp>
        <p:nvSpPr>
          <p:cNvPr id="4" name="TextBox 3">
            <a:extLst>
              <a:ext uri="{FF2B5EF4-FFF2-40B4-BE49-F238E27FC236}">
                <a16:creationId xmlns:a16="http://schemas.microsoft.com/office/drawing/2014/main" id="{EA5463D7-5859-4BDA-9A2A-BC4BCEB7632F}"/>
              </a:ext>
            </a:extLst>
          </p:cNvPr>
          <p:cNvSpPr txBox="1"/>
          <p:nvPr/>
        </p:nvSpPr>
        <p:spPr>
          <a:xfrm>
            <a:off x="441954" y="761698"/>
            <a:ext cx="11277600" cy="2246769"/>
          </a:xfrm>
          <a:prstGeom prst="rect">
            <a:avLst/>
          </a:prstGeom>
          <a:noFill/>
        </p:spPr>
        <p:txBody>
          <a:bodyPr wrap="square" rtlCol="0">
            <a:spAutoFit/>
          </a:bodyPr>
          <a:lstStyle/>
          <a:p>
            <a:r>
              <a:rPr lang="en-US" sz="14000" dirty="0">
                <a:solidFill>
                  <a:schemeClr val="bg1"/>
                </a:solidFill>
                <a:latin typeface="Bosch Sans Medium" panose="020B0604020202020204" pitchFamily="34" charset="0"/>
              </a:rPr>
              <a:t>Thank you!</a:t>
            </a:r>
          </a:p>
        </p:txBody>
      </p:sp>
      <p:pic>
        <p:nvPicPr>
          <p:cNvPr id="12" name="Graphic 11">
            <a:extLst>
              <a:ext uri="{FF2B5EF4-FFF2-40B4-BE49-F238E27FC236}">
                <a16:creationId xmlns:a16="http://schemas.microsoft.com/office/drawing/2014/main" id="{0ACBBBE6-139C-421A-B374-4DE5CBFF9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3300" y="5105400"/>
            <a:ext cx="1685717" cy="1246729"/>
          </a:xfrm>
          <a:prstGeom prst="rect">
            <a:avLst/>
          </a:prstGeom>
        </p:spPr>
      </p:pic>
    </p:spTree>
    <p:extLst>
      <p:ext uri="{BB962C8B-B14F-4D97-AF65-F5344CB8AC3E}">
        <p14:creationId xmlns:p14="http://schemas.microsoft.com/office/powerpoint/2010/main" val="113903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1767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AD9153-D2A8-4179-A403-8F2366D646D6}"/>
              </a:ext>
            </a:extLst>
          </p:cNvPr>
          <p:cNvSpPr txBox="1"/>
          <p:nvPr/>
        </p:nvSpPr>
        <p:spPr>
          <a:xfrm>
            <a:off x="4787900" y="1871990"/>
            <a:ext cx="60960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Bosch Sans Bold" panose="020B0704020202020204" pitchFamily="34" charset="0"/>
                <a:ea typeface="+mn-ea"/>
                <a:cs typeface="+mn-cs"/>
              </a:rPr>
              <a:t>Overview</a:t>
            </a:r>
          </a:p>
        </p:txBody>
      </p:sp>
      <p:pic>
        <p:nvPicPr>
          <p:cNvPr id="4" name="Graphic 3">
            <a:extLst>
              <a:ext uri="{FF2B5EF4-FFF2-40B4-BE49-F238E27FC236}">
                <a16:creationId xmlns:a16="http://schemas.microsoft.com/office/drawing/2014/main" id="{BEED00DE-F562-46B4-84E7-D0477AD161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4014132" cy="6858000"/>
          </a:xfrm>
          <a:prstGeom prst="rect">
            <a:avLst/>
          </a:prstGeom>
        </p:spPr>
      </p:pic>
      <p:pic>
        <p:nvPicPr>
          <p:cNvPr id="10" name="Picture 9">
            <a:extLst>
              <a:ext uri="{FF2B5EF4-FFF2-40B4-BE49-F238E27FC236}">
                <a16:creationId xmlns:a16="http://schemas.microsoft.com/office/drawing/2014/main" id="{1B6A0A2F-0C29-4A83-918F-EE21A27E2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8600"/>
            <a:ext cx="1908213" cy="902286"/>
          </a:xfrm>
          <a:prstGeom prst="rect">
            <a:avLst/>
          </a:prstGeom>
        </p:spPr>
      </p:pic>
      <p:pic>
        <p:nvPicPr>
          <p:cNvPr id="14" name="Graphic 13">
            <a:extLst>
              <a:ext uri="{FF2B5EF4-FFF2-40B4-BE49-F238E27FC236}">
                <a16:creationId xmlns:a16="http://schemas.microsoft.com/office/drawing/2014/main" id="{1B3E0DF7-EE06-441B-AE50-1308BBD422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33479" y="5397275"/>
            <a:ext cx="1381928" cy="1011514"/>
          </a:xfrm>
          <a:prstGeom prst="rect">
            <a:avLst/>
          </a:prstGeom>
        </p:spPr>
      </p:pic>
    </p:spTree>
    <p:extLst>
      <p:ext uri="{BB962C8B-B14F-4D97-AF65-F5344CB8AC3E}">
        <p14:creationId xmlns:p14="http://schemas.microsoft.com/office/powerpoint/2010/main" val="152435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 </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04</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pSp>
        <p:nvGrpSpPr>
          <p:cNvPr id="81" name="Group 80">
            <a:extLst>
              <a:ext uri="{FF2B5EF4-FFF2-40B4-BE49-F238E27FC236}">
                <a16:creationId xmlns:a16="http://schemas.microsoft.com/office/drawing/2014/main" id="{FB930665-9F38-4FEF-93BD-E4B09782B00A}"/>
              </a:ext>
            </a:extLst>
          </p:cNvPr>
          <p:cNvGrpSpPr/>
          <p:nvPr/>
        </p:nvGrpSpPr>
        <p:grpSpPr>
          <a:xfrm>
            <a:off x="1371600" y="1554480"/>
            <a:ext cx="6949440" cy="4389120"/>
            <a:chOff x="2286000" y="1554480"/>
            <a:chExt cx="6949440" cy="4389120"/>
          </a:xfrm>
        </p:grpSpPr>
        <p:pic>
          <p:nvPicPr>
            <p:cNvPr id="1032" name="Picture 8" descr="See the source image">
              <a:extLst>
                <a:ext uri="{FF2B5EF4-FFF2-40B4-BE49-F238E27FC236}">
                  <a16:creationId xmlns:a16="http://schemas.microsoft.com/office/drawing/2014/main" id="{287CD132-764A-4BBB-AFCB-6B04154195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007" t="15733" r="14934" b="8420"/>
            <a:stretch/>
          </p:blipFill>
          <p:spPr bwMode="auto">
            <a:xfrm>
              <a:off x="2286000" y="1554480"/>
              <a:ext cx="6949440" cy="438912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116C27E8-AD6C-4FD5-80FA-C2F02077863B}"/>
                </a:ext>
              </a:extLst>
            </p:cNvPr>
            <p:cNvSpPr/>
            <p:nvPr/>
          </p:nvSpPr>
          <p:spPr>
            <a:xfrm rot="1481902">
              <a:off x="2955527" y="3539442"/>
              <a:ext cx="152400" cy="381000"/>
            </a:xfrm>
            <a:prstGeom prst="ellipse">
              <a:avLst/>
            </a:prstGeom>
            <a:solidFill>
              <a:srgbClr val="0554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786A1D98-3B64-4056-9F30-F02A57D694E2}"/>
                </a:ext>
              </a:extLst>
            </p:cNvPr>
            <p:cNvSpPr/>
            <p:nvPr/>
          </p:nvSpPr>
          <p:spPr>
            <a:xfrm rot="2003490">
              <a:off x="2645141" y="4182933"/>
              <a:ext cx="572036" cy="158459"/>
            </a:xfrm>
            <a:prstGeom prst="ellipse">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2" name="Group 81">
            <a:extLst>
              <a:ext uri="{FF2B5EF4-FFF2-40B4-BE49-F238E27FC236}">
                <a16:creationId xmlns:a16="http://schemas.microsoft.com/office/drawing/2014/main" id="{FA14EA4B-C3B7-41F9-86C7-7EEAD74E4118}"/>
              </a:ext>
            </a:extLst>
          </p:cNvPr>
          <p:cNvGrpSpPr/>
          <p:nvPr/>
        </p:nvGrpSpPr>
        <p:grpSpPr>
          <a:xfrm>
            <a:off x="215900" y="4099828"/>
            <a:ext cx="1953259" cy="1206371"/>
            <a:chOff x="1130300" y="4099828"/>
            <a:chExt cx="1953259" cy="1206371"/>
          </a:xfrm>
        </p:grpSpPr>
        <p:grpSp>
          <p:nvGrpSpPr>
            <p:cNvPr id="5" name="Group 4">
              <a:extLst>
                <a:ext uri="{FF2B5EF4-FFF2-40B4-BE49-F238E27FC236}">
                  <a16:creationId xmlns:a16="http://schemas.microsoft.com/office/drawing/2014/main" id="{4F46818D-A832-4E6B-ACA9-EF86E6F8D5CC}"/>
                </a:ext>
              </a:extLst>
            </p:cNvPr>
            <p:cNvGrpSpPr/>
            <p:nvPr/>
          </p:nvGrpSpPr>
          <p:grpSpPr>
            <a:xfrm>
              <a:off x="2778759" y="4099828"/>
              <a:ext cx="304800" cy="304800"/>
              <a:chOff x="3119120" y="4724400"/>
              <a:chExt cx="304800" cy="304800"/>
            </a:xfrm>
          </p:grpSpPr>
          <p:sp>
            <p:nvSpPr>
              <p:cNvPr id="4" name="Oval 3">
                <a:extLst>
                  <a:ext uri="{FF2B5EF4-FFF2-40B4-BE49-F238E27FC236}">
                    <a16:creationId xmlns:a16="http://schemas.microsoft.com/office/drawing/2014/main" id="{A9F0ED5F-0482-4574-A3A6-4CA76775F0F5}"/>
                  </a:ext>
                </a:extLst>
              </p:cNvPr>
              <p:cNvSpPr/>
              <p:nvPr/>
            </p:nvSpPr>
            <p:spPr>
              <a:xfrm>
                <a:off x="3119120" y="4724400"/>
                <a:ext cx="304800" cy="304800"/>
              </a:xfrm>
              <a:prstGeom prst="ellipse">
                <a:avLst/>
              </a:prstGeom>
              <a:solidFill>
                <a:srgbClr val="FF0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F0000"/>
                  </a:highlight>
                </a:endParaRPr>
              </a:p>
            </p:txBody>
          </p:sp>
          <p:sp>
            <p:nvSpPr>
              <p:cNvPr id="13" name="Oval 12">
                <a:extLst>
                  <a:ext uri="{FF2B5EF4-FFF2-40B4-BE49-F238E27FC236}">
                    <a16:creationId xmlns:a16="http://schemas.microsoft.com/office/drawing/2014/main" id="{74CF1359-55C1-47CE-80A6-6192D10770B8}"/>
                  </a:ext>
                </a:extLst>
              </p:cNvPr>
              <p:cNvSpPr/>
              <p:nvPr/>
            </p:nvSpPr>
            <p:spPr>
              <a:xfrm rot="1245193">
                <a:off x="3187700" y="4800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a:extLst>
                <a:ext uri="{FF2B5EF4-FFF2-40B4-BE49-F238E27FC236}">
                  <a16:creationId xmlns:a16="http://schemas.microsoft.com/office/drawing/2014/main" id="{4419BD97-1DF5-4984-B99D-B65EA842767D}"/>
                </a:ext>
              </a:extLst>
            </p:cNvPr>
            <p:cNvSpPr txBox="1"/>
            <p:nvPr/>
          </p:nvSpPr>
          <p:spPr>
            <a:xfrm>
              <a:off x="1130300" y="5029200"/>
              <a:ext cx="598369" cy="276999"/>
            </a:xfrm>
            <a:prstGeom prst="rect">
              <a:avLst/>
            </a:prstGeom>
            <a:noFill/>
          </p:spPr>
          <p:txBody>
            <a:bodyPr wrap="none" rtlCol="0">
              <a:spAutoFit/>
            </a:bodyPr>
            <a:lstStyle/>
            <a:p>
              <a:pPr algn="l"/>
              <a:r>
                <a:rPr lang="en-GB" sz="1200" b="1" dirty="0">
                  <a:solidFill>
                    <a:srgbClr val="FF0000"/>
                  </a:solidFill>
                  <a:latin typeface="Bosch Sans Light" panose="020B0504020202020204" pitchFamily="34" charset="0"/>
                </a:rPr>
                <a:t>Radar</a:t>
              </a:r>
            </a:p>
          </p:txBody>
        </p:sp>
        <p:cxnSp>
          <p:nvCxnSpPr>
            <p:cNvPr id="18" name="Straight Connector 17">
              <a:extLst>
                <a:ext uri="{FF2B5EF4-FFF2-40B4-BE49-F238E27FC236}">
                  <a16:creationId xmlns:a16="http://schemas.microsoft.com/office/drawing/2014/main" id="{3B468ADC-8F0F-412B-A290-EF5383DF749F}"/>
                </a:ext>
              </a:extLst>
            </p:cNvPr>
            <p:cNvCxnSpPr>
              <a:cxnSpLocks/>
              <a:stCxn id="13" idx="3"/>
            </p:cNvCxnSpPr>
            <p:nvPr/>
          </p:nvCxnSpPr>
          <p:spPr>
            <a:xfrm flipH="1">
              <a:off x="2197101" y="4283521"/>
              <a:ext cx="656959" cy="8980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BC992B2-6794-4958-B2B8-82223916E678}"/>
                </a:ext>
              </a:extLst>
            </p:cNvPr>
            <p:cNvCxnSpPr>
              <a:endCxn id="11" idx="3"/>
            </p:cNvCxnSpPr>
            <p:nvPr/>
          </p:nvCxnSpPr>
          <p:spPr>
            <a:xfrm flipH="1" flipV="1">
              <a:off x="1728669" y="5167700"/>
              <a:ext cx="468433" cy="139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AE30BD71-440B-40E4-A9D2-EDB75B96B9F6}"/>
              </a:ext>
            </a:extLst>
          </p:cNvPr>
          <p:cNvGrpSpPr/>
          <p:nvPr/>
        </p:nvGrpSpPr>
        <p:grpSpPr>
          <a:xfrm>
            <a:off x="4540620" y="1283965"/>
            <a:ext cx="1685001" cy="1002349"/>
            <a:chOff x="5473700" y="1283651"/>
            <a:chExt cx="1685001" cy="1002349"/>
          </a:xfrm>
        </p:grpSpPr>
        <p:grpSp>
          <p:nvGrpSpPr>
            <p:cNvPr id="32" name="Group 31">
              <a:extLst>
                <a:ext uri="{FF2B5EF4-FFF2-40B4-BE49-F238E27FC236}">
                  <a16:creationId xmlns:a16="http://schemas.microsoft.com/office/drawing/2014/main" id="{81316A95-F2AB-4727-9F23-51281E5130F2}"/>
                </a:ext>
              </a:extLst>
            </p:cNvPr>
            <p:cNvGrpSpPr/>
            <p:nvPr/>
          </p:nvGrpSpPr>
          <p:grpSpPr>
            <a:xfrm>
              <a:off x="5473700" y="1981200"/>
              <a:ext cx="304800" cy="304800"/>
              <a:chOff x="3136900" y="4698126"/>
              <a:chExt cx="304800" cy="304800"/>
            </a:xfrm>
          </p:grpSpPr>
          <p:sp>
            <p:nvSpPr>
              <p:cNvPr id="33" name="Oval 32">
                <a:extLst>
                  <a:ext uri="{FF2B5EF4-FFF2-40B4-BE49-F238E27FC236}">
                    <a16:creationId xmlns:a16="http://schemas.microsoft.com/office/drawing/2014/main" id="{0835D176-4046-4AA4-AF2A-08E4F56F65D2}"/>
                  </a:ext>
                </a:extLst>
              </p:cNvPr>
              <p:cNvSpPr/>
              <p:nvPr/>
            </p:nvSpPr>
            <p:spPr>
              <a:xfrm>
                <a:off x="3136900" y="4698126"/>
                <a:ext cx="304800" cy="304800"/>
              </a:xfrm>
              <a:prstGeom prst="ellipse">
                <a:avLst/>
              </a:prstGeom>
              <a:solidFill>
                <a:srgbClr val="FF0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F0000"/>
                  </a:highlight>
                </a:endParaRPr>
              </a:p>
            </p:txBody>
          </p:sp>
          <p:sp>
            <p:nvSpPr>
              <p:cNvPr id="34" name="Oval 33">
                <a:extLst>
                  <a:ext uri="{FF2B5EF4-FFF2-40B4-BE49-F238E27FC236}">
                    <a16:creationId xmlns:a16="http://schemas.microsoft.com/office/drawing/2014/main" id="{8669148B-030D-4FC9-AE07-36496E99338C}"/>
                  </a:ext>
                </a:extLst>
              </p:cNvPr>
              <p:cNvSpPr/>
              <p:nvPr/>
            </p:nvSpPr>
            <p:spPr>
              <a:xfrm rot="18631840">
                <a:off x="3235514" y="4761104"/>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TextBox 34">
              <a:extLst>
                <a:ext uri="{FF2B5EF4-FFF2-40B4-BE49-F238E27FC236}">
                  <a16:creationId xmlns:a16="http://schemas.microsoft.com/office/drawing/2014/main" id="{AE32E39B-9016-4FE0-9303-A256E0FA60E5}"/>
                </a:ext>
              </a:extLst>
            </p:cNvPr>
            <p:cNvSpPr txBox="1"/>
            <p:nvPr/>
          </p:nvSpPr>
          <p:spPr>
            <a:xfrm>
              <a:off x="6504932" y="1283651"/>
              <a:ext cx="653769" cy="307777"/>
            </a:xfrm>
            <a:prstGeom prst="rect">
              <a:avLst/>
            </a:prstGeom>
            <a:noFill/>
          </p:spPr>
          <p:txBody>
            <a:bodyPr wrap="none" rtlCol="0">
              <a:spAutoFit/>
            </a:bodyPr>
            <a:lstStyle/>
            <a:p>
              <a:pPr algn="l"/>
              <a:r>
                <a:rPr lang="en-GB" sz="1400" b="1" dirty="0">
                  <a:solidFill>
                    <a:srgbClr val="FF0000"/>
                  </a:solidFill>
                  <a:latin typeface="Bosch Sans Light" panose="020B0504020202020204" pitchFamily="34" charset="0"/>
                </a:rPr>
                <a:t>Video</a:t>
              </a:r>
            </a:p>
          </p:txBody>
        </p:sp>
        <p:cxnSp>
          <p:nvCxnSpPr>
            <p:cNvPr id="29" name="Straight Connector 28">
              <a:extLst>
                <a:ext uri="{FF2B5EF4-FFF2-40B4-BE49-F238E27FC236}">
                  <a16:creationId xmlns:a16="http://schemas.microsoft.com/office/drawing/2014/main" id="{3DFCBA10-39B6-487C-9C04-881BABE2417A}"/>
                </a:ext>
              </a:extLst>
            </p:cNvPr>
            <p:cNvCxnSpPr>
              <a:stCxn id="34" idx="7"/>
            </p:cNvCxnSpPr>
            <p:nvPr/>
          </p:nvCxnSpPr>
          <p:spPr>
            <a:xfrm flipV="1">
              <a:off x="5642576" y="1431788"/>
              <a:ext cx="488538" cy="6126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F425BD8-20EC-4A72-B936-A0532FB28972}"/>
                </a:ext>
              </a:extLst>
            </p:cNvPr>
            <p:cNvCxnSpPr>
              <a:cxnSpLocks/>
            </p:cNvCxnSpPr>
            <p:nvPr/>
          </p:nvCxnSpPr>
          <p:spPr>
            <a:xfrm>
              <a:off x="6145500" y="1431370"/>
              <a:ext cx="330659" cy="59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DBBD109-5CBC-4C69-8CB1-537E42FD79C7}"/>
              </a:ext>
            </a:extLst>
          </p:cNvPr>
          <p:cNvGrpSpPr/>
          <p:nvPr/>
        </p:nvGrpSpPr>
        <p:grpSpPr>
          <a:xfrm>
            <a:off x="1083009" y="1757317"/>
            <a:ext cx="2908979" cy="960192"/>
            <a:chOff x="1997409" y="1757317"/>
            <a:chExt cx="2908979" cy="960192"/>
          </a:xfrm>
        </p:grpSpPr>
        <p:grpSp>
          <p:nvGrpSpPr>
            <p:cNvPr id="51" name="Group 50">
              <a:extLst>
                <a:ext uri="{FF2B5EF4-FFF2-40B4-BE49-F238E27FC236}">
                  <a16:creationId xmlns:a16="http://schemas.microsoft.com/office/drawing/2014/main" id="{FD1FB6CA-4C84-472E-B050-65DF8B139F69}"/>
                </a:ext>
              </a:extLst>
            </p:cNvPr>
            <p:cNvGrpSpPr/>
            <p:nvPr/>
          </p:nvGrpSpPr>
          <p:grpSpPr>
            <a:xfrm rot="21444786">
              <a:off x="4601588" y="2412709"/>
              <a:ext cx="304800" cy="304800"/>
              <a:chOff x="3119120" y="4724400"/>
              <a:chExt cx="304800" cy="304800"/>
            </a:xfrm>
          </p:grpSpPr>
          <p:sp>
            <p:nvSpPr>
              <p:cNvPr id="52" name="Oval 51">
                <a:extLst>
                  <a:ext uri="{FF2B5EF4-FFF2-40B4-BE49-F238E27FC236}">
                    <a16:creationId xmlns:a16="http://schemas.microsoft.com/office/drawing/2014/main" id="{10ACF7EE-3FED-4D31-882D-8CD36FA4AC37}"/>
                  </a:ext>
                </a:extLst>
              </p:cNvPr>
              <p:cNvSpPr/>
              <p:nvPr/>
            </p:nvSpPr>
            <p:spPr>
              <a:xfrm>
                <a:off x="3119120" y="4724400"/>
                <a:ext cx="304800" cy="304800"/>
              </a:xfrm>
              <a:prstGeom prst="ellipse">
                <a:avLst/>
              </a:prstGeom>
              <a:solidFill>
                <a:srgbClr val="FF0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F0000"/>
                  </a:highlight>
                </a:endParaRPr>
              </a:p>
            </p:txBody>
          </p:sp>
          <p:sp>
            <p:nvSpPr>
              <p:cNvPr id="53" name="Oval 52">
                <a:extLst>
                  <a:ext uri="{FF2B5EF4-FFF2-40B4-BE49-F238E27FC236}">
                    <a16:creationId xmlns:a16="http://schemas.microsoft.com/office/drawing/2014/main" id="{7EA8F053-7A45-41EA-A4BE-26E993B7ACD8}"/>
                  </a:ext>
                </a:extLst>
              </p:cNvPr>
              <p:cNvSpPr/>
              <p:nvPr/>
            </p:nvSpPr>
            <p:spPr>
              <a:xfrm>
                <a:off x="3187700" y="4800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4" name="Straight Connector 53">
              <a:extLst>
                <a:ext uri="{FF2B5EF4-FFF2-40B4-BE49-F238E27FC236}">
                  <a16:creationId xmlns:a16="http://schemas.microsoft.com/office/drawing/2014/main" id="{35A0980B-1F1C-4B63-AFB8-057723C8D319}"/>
                </a:ext>
              </a:extLst>
            </p:cNvPr>
            <p:cNvCxnSpPr>
              <a:cxnSpLocks/>
              <a:stCxn id="53" idx="0"/>
            </p:cNvCxnSpPr>
            <p:nvPr/>
          </p:nvCxnSpPr>
          <p:spPr>
            <a:xfrm flipH="1" flipV="1">
              <a:off x="4375150" y="1911206"/>
              <a:ext cx="367787" cy="5781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D000B44-CCBB-48B0-B2E6-19879318667F}"/>
                </a:ext>
              </a:extLst>
            </p:cNvPr>
            <p:cNvSpPr txBox="1"/>
            <p:nvPr/>
          </p:nvSpPr>
          <p:spPr>
            <a:xfrm>
              <a:off x="1997409" y="1757317"/>
              <a:ext cx="1346138" cy="276999"/>
            </a:xfrm>
            <a:prstGeom prst="rect">
              <a:avLst/>
            </a:prstGeom>
            <a:noFill/>
          </p:spPr>
          <p:txBody>
            <a:bodyPr wrap="none" rtlCol="0">
              <a:spAutoFit/>
            </a:bodyPr>
            <a:lstStyle/>
            <a:p>
              <a:pPr algn="l"/>
              <a:r>
                <a:rPr lang="en-GB" sz="1200" b="1" dirty="0">
                  <a:solidFill>
                    <a:srgbClr val="FF0000"/>
                  </a:solidFill>
                  <a:latin typeface="Bosch Sans Light" panose="020B0504020202020204" pitchFamily="34" charset="0"/>
                </a:rPr>
                <a:t>Steering Control</a:t>
              </a:r>
            </a:p>
          </p:txBody>
        </p:sp>
        <p:cxnSp>
          <p:nvCxnSpPr>
            <p:cNvPr id="56" name="Straight Connector 55">
              <a:extLst>
                <a:ext uri="{FF2B5EF4-FFF2-40B4-BE49-F238E27FC236}">
                  <a16:creationId xmlns:a16="http://schemas.microsoft.com/office/drawing/2014/main" id="{A2BC647B-D3F1-44A6-9C0C-7E906C60DD71}"/>
                </a:ext>
              </a:extLst>
            </p:cNvPr>
            <p:cNvCxnSpPr>
              <a:cxnSpLocks/>
              <a:endCxn id="55" idx="3"/>
            </p:cNvCxnSpPr>
            <p:nvPr/>
          </p:nvCxnSpPr>
          <p:spPr>
            <a:xfrm flipH="1" flipV="1">
              <a:off x="3343547" y="1895817"/>
              <a:ext cx="1032427" cy="153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F6D816E8-211A-4B35-9290-D66B4CB6B2B4}"/>
              </a:ext>
            </a:extLst>
          </p:cNvPr>
          <p:cNvGrpSpPr/>
          <p:nvPr/>
        </p:nvGrpSpPr>
        <p:grpSpPr>
          <a:xfrm>
            <a:off x="4355204" y="4591455"/>
            <a:ext cx="2118514" cy="1109644"/>
            <a:chOff x="5269604" y="4591455"/>
            <a:chExt cx="2118514" cy="1109644"/>
          </a:xfrm>
        </p:grpSpPr>
        <p:grpSp>
          <p:nvGrpSpPr>
            <p:cNvPr id="62" name="Group 61">
              <a:extLst>
                <a:ext uri="{FF2B5EF4-FFF2-40B4-BE49-F238E27FC236}">
                  <a16:creationId xmlns:a16="http://schemas.microsoft.com/office/drawing/2014/main" id="{FC4181EA-213B-479F-9CE8-EA0D533840CB}"/>
                </a:ext>
              </a:extLst>
            </p:cNvPr>
            <p:cNvGrpSpPr/>
            <p:nvPr/>
          </p:nvGrpSpPr>
          <p:grpSpPr>
            <a:xfrm>
              <a:off x="5269604" y="4591455"/>
              <a:ext cx="304800" cy="304800"/>
              <a:chOff x="3119120" y="4724400"/>
              <a:chExt cx="304800" cy="304800"/>
            </a:xfrm>
          </p:grpSpPr>
          <p:sp>
            <p:nvSpPr>
              <p:cNvPr id="63" name="Oval 62">
                <a:extLst>
                  <a:ext uri="{FF2B5EF4-FFF2-40B4-BE49-F238E27FC236}">
                    <a16:creationId xmlns:a16="http://schemas.microsoft.com/office/drawing/2014/main" id="{C798F189-18EE-4462-B3F5-FC6358F8D57C}"/>
                  </a:ext>
                </a:extLst>
              </p:cNvPr>
              <p:cNvSpPr/>
              <p:nvPr/>
            </p:nvSpPr>
            <p:spPr>
              <a:xfrm>
                <a:off x="3119120" y="4724400"/>
                <a:ext cx="304800" cy="304800"/>
              </a:xfrm>
              <a:prstGeom prst="ellipse">
                <a:avLst/>
              </a:prstGeom>
              <a:solidFill>
                <a:srgbClr val="FF0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F0000"/>
                  </a:highlight>
                </a:endParaRPr>
              </a:p>
            </p:txBody>
          </p:sp>
          <p:sp>
            <p:nvSpPr>
              <p:cNvPr id="64" name="Oval 63">
                <a:extLst>
                  <a:ext uri="{FF2B5EF4-FFF2-40B4-BE49-F238E27FC236}">
                    <a16:creationId xmlns:a16="http://schemas.microsoft.com/office/drawing/2014/main" id="{365CF346-8D03-41DD-9258-C006CDD9538C}"/>
                  </a:ext>
                </a:extLst>
              </p:cNvPr>
              <p:cNvSpPr/>
              <p:nvPr/>
            </p:nvSpPr>
            <p:spPr>
              <a:xfrm>
                <a:off x="3187700" y="4800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9" name="Straight Connector 58">
              <a:extLst>
                <a:ext uri="{FF2B5EF4-FFF2-40B4-BE49-F238E27FC236}">
                  <a16:creationId xmlns:a16="http://schemas.microsoft.com/office/drawing/2014/main" id="{0360DB96-0C6B-49A2-89CE-BA0A21F8B622}"/>
                </a:ext>
              </a:extLst>
            </p:cNvPr>
            <p:cNvCxnSpPr>
              <a:cxnSpLocks/>
              <a:stCxn id="64" idx="5"/>
            </p:cNvCxnSpPr>
            <p:nvPr/>
          </p:nvCxnSpPr>
          <p:spPr>
            <a:xfrm>
              <a:off x="5468266" y="4797737"/>
              <a:ext cx="431882" cy="7648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AD93955-DB4E-4076-BAE0-FFEED9FD9FA5}"/>
                </a:ext>
              </a:extLst>
            </p:cNvPr>
            <p:cNvCxnSpPr>
              <a:cxnSpLocks/>
              <a:endCxn id="69" idx="1"/>
            </p:cNvCxnSpPr>
            <p:nvPr/>
          </p:nvCxnSpPr>
          <p:spPr>
            <a:xfrm>
              <a:off x="5900148" y="5562600"/>
              <a:ext cx="55733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B9659E9D-FAEB-4B5B-8D67-1E96948C719B}"/>
                </a:ext>
              </a:extLst>
            </p:cNvPr>
            <p:cNvSpPr txBox="1"/>
            <p:nvPr/>
          </p:nvSpPr>
          <p:spPr>
            <a:xfrm>
              <a:off x="6457479" y="5424100"/>
              <a:ext cx="930639" cy="276999"/>
            </a:xfrm>
            <a:prstGeom prst="rect">
              <a:avLst/>
            </a:prstGeom>
            <a:noFill/>
          </p:spPr>
          <p:txBody>
            <a:bodyPr wrap="none" rtlCol="0">
              <a:spAutoFit/>
            </a:bodyPr>
            <a:lstStyle/>
            <a:p>
              <a:pPr algn="l"/>
              <a:r>
                <a:rPr lang="en-GB" sz="1200" b="1" dirty="0">
                  <a:solidFill>
                    <a:srgbClr val="FF0000"/>
                  </a:solidFill>
                  <a:latin typeface="Bosch Sans Light" panose="020B0504020202020204" pitchFamily="34" charset="0"/>
                </a:rPr>
                <a:t>Brake ECU</a:t>
              </a:r>
            </a:p>
          </p:txBody>
        </p:sp>
      </p:grpSp>
      <p:grpSp>
        <p:nvGrpSpPr>
          <p:cNvPr id="84" name="Group 83">
            <a:extLst>
              <a:ext uri="{FF2B5EF4-FFF2-40B4-BE49-F238E27FC236}">
                <a16:creationId xmlns:a16="http://schemas.microsoft.com/office/drawing/2014/main" id="{CAE97806-C277-4A50-BC62-B17B4F4B3B3A}"/>
              </a:ext>
            </a:extLst>
          </p:cNvPr>
          <p:cNvGrpSpPr/>
          <p:nvPr/>
        </p:nvGrpSpPr>
        <p:grpSpPr>
          <a:xfrm>
            <a:off x="6936590" y="2743514"/>
            <a:ext cx="1552186" cy="2111638"/>
            <a:chOff x="7850990" y="2743514"/>
            <a:chExt cx="1552186" cy="2111638"/>
          </a:xfrm>
        </p:grpSpPr>
        <p:grpSp>
          <p:nvGrpSpPr>
            <p:cNvPr id="76" name="Group 75">
              <a:extLst>
                <a:ext uri="{FF2B5EF4-FFF2-40B4-BE49-F238E27FC236}">
                  <a16:creationId xmlns:a16="http://schemas.microsoft.com/office/drawing/2014/main" id="{B561E4A9-CD7A-40F7-A307-AAA8261941D9}"/>
                </a:ext>
              </a:extLst>
            </p:cNvPr>
            <p:cNvGrpSpPr/>
            <p:nvPr/>
          </p:nvGrpSpPr>
          <p:grpSpPr>
            <a:xfrm>
              <a:off x="8712200" y="2743514"/>
              <a:ext cx="304800" cy="304800"/>
              <a:chOff x="3119120" y="4724400"/>
              <a:chExt cx="304800" cy="304800"/>
            </a:xfrm>
          </p:grpSpPr>
          <p:sp>
            <p:nvSpPr>
              <p:cNvPr id="77" name="Oval 76">
                <a:extLst>
                  <a:ext uri="{FF2B5EF4-FFF2-40B4-BE49-F238E27FC236}">
                    <a16:creationId xmlns:a16="http://schemas.microsoft.com/office/drawing/2014/main" id="{427F15A3-8273-4474-A1C3-29B5C6D5F6F7}"/>
                  </a:ext>
                </a:extLst>
              </p:cNvPr>
              <p:cNvSpPr/>
              <p:nvPr/>
            </p:nvSpPr>
            <p:spPr>
              <a:xfrm>
                <a:off x="3119120" y="4724400"/>
                <a:ext cx="304800" cy="304800"/>
              </a:xfrm>
              <a:prstGeom prst="ellipse">
                <a:avLst/>
              </a:prstGeom>
              <a:solidFill>
                <a:srgbClr val="FF0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F0000"/>
                  </a:highlight>
                </a:endParaRPr>
              </a:p>
            </p:txBody>
          </p:sp>
          <p:sp>
            <p:nvSpPr>
              <p:cNvPr id="78" name="Oval 77">
                <a:extLst>
                  <a:ext uri="{FF2B5EF4-FFF2-40B4-BE49-F238E27FC236}">
                    <a16:creationId xmlns:a16="http://schemas.microsoft.com/office/drawing/2014/main" id="{9F182DB2-4F01-4916-B60C-9B6CD7227BC8}"/>
                  </a:ext>
                </a:extLst>
              </p:cNvPr>
              <p:cNvSpPr/>
              <p:nvPr/>
            </p:nvSpPr>
            <p:spPr>
              <a:xfrm>
                <a:off x="3187700" y="4800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9" name="TextBox 78">
              <a:extLst>
                <a:ext uri="{FF2B5EF4-FFF2-40B4-BE49-F238E27FC236}">
                  <a16:creationId xmlns:a16="http://schemas.microsoft.com/office/drawing/2014/main" id="{AE69CFA4-3DE6-497C-A252-2CDF2A98DDCB}"/>
                </a:ext>
              </a:extLst>
            </p:cNvPr>
            <p:cNvSpPr txBox="1"/>
            <p:nvPr/>
          </p:nvSpPr>
          <p:spPr>
            <a:xfrm>
              <a:off x="7850990" y="4608931"/>
              <a:ext cx="1335622" cy="246221"/>
            </a:xfrm>
            <a:prstGeom prst="rect">
              <a:avLst/>
            </a:prstGeom>
            <a:noFill/>
          </p:spPr>
          <p:txBody>
            <a:bodyPr wrap="none" rtlCol="0">
              <a:spAutoFit/>
            </a:bodyPr>
            <a:lstStyle/>
            <a:p>
              <a:pPr algn="l"/>
              <a:r>
                <a:rPr lang="en-GB" sz="1000" b="1" dirty="0">
                  <a:solidFill>
                    <a:srgbClr val="FF0000"/>
                  </a:solidFill>
                  <a:latin typeface="Bosch Sans Light" panose="020B0504020202020204" pitchFamily="34" charset="0"/>
                </a:rPr>
                <a:t>USS parking sensor</a:t>
              </a:r>
            </a:p>
          </p:txBody>
        </p:sp>
        <p:cxnSp>
          <p:nvCxnSpPr>
            <p:cNvPr id="73" name="Straight Connector 72">
              <a:extLst>
                <a:ext uri="{FF2B5EF4-FFF2-40B4-BE49-F238E27FC236}">
                  <a16:creationId xmlns:a16="http://schemas.microsoft.com/office/drawing/2014/main" id="{D2A1FC71-CBEE-4765-B0C4-7DC6408ABF82}"/>
                </a:ext>
              </a:extLst>
            </p:cNvPr>
            <p:cNvCxnSpPr>
              <a:cxnSpLocks/>
              <a:stCxn id="78" idx="5"/>
            </p:cNvCxnSpPr>
            <p:nvPr/>
          </p:nvCxnSpPr>
          <p:spPr>
            <a:xfrm>
              <a:off x="8910862" y="2949796"/>
              <a:ext cx="492314" cy="3268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616E0AB-ADB3-45DC-9B72-2ED57B6E99CC}"/>
                </a:ext>
              </a:extLst>
            </p:cNvPr>
            <p:cNvCxnSpPr>
              <a:cxnSpLocks/>
              <a:endCxn id="79" idx="3"/>
            </p:cNvCxnSpPr>
            <p:nvPr/>
          </p:nvCxnSpPr>
          <p:spPr>
            <a:xfrm flipH="1">
              <a:off x="9186612" y="3276600"/>
              <a:ext cx="216564" cy="14554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2A3A5A28-93FE-45F1-A6F3-ED416DC72821}"/>
              </a:ext>
            </a:extLst>
          </p:cNvPr>
          <p:cNvGrpSpPr/>
          <p:nvPr/>
        </p:nvGrpSpPr>
        <p:grpSpPr>
          <a:xfrm>
            <a:off x="2078618" y="2196661"/>
            <a:ext cx="5787762" cy="2493312"/>
            <a:chOff x="2993018" y="2196661"/>
            <a:chExt cx="5787762" cy="2493312"/>
          </a:xfrm>
        </p:grpSpPr>
        <p:cxnSp>
          <p:nvCxnSpPr>
            <p:cNvPr id="90" name="Straight Connector 89">
              <a:extLst>
                <a:ext uri="{FF2B5EF4-FFF2-40B4-BE49-F238E27FC236}">
                  <a16:creationId xmlns:a16="http://schemas.microsoft.com/office/drawing/2014/main" id="{FBDAB317-6E38-41FD-997C-9B14BDD4428F}"/>
                </a:ext>
              </a:extLst>
            </p:cNvPr>
            <p:cNvCxnSpPr>
              <a:cxnSpLocks/>
              <a:stCxn id="13" idx="7"/>
              <a:endCxn id="53" idx="3"/>
            </p:cNvCxnSpPr>
            <p:nvPr/>
          </p:nvCxnSpPr>
          <p:spPr>
            <a:xfrm flipV="1">
              <a:off x="2993018" y="2621712"/>
              <a:ext cx="1701963" cy="1599223"/>
            </a:xfrm>
            <a:prstGeom prst="line">
              <a:avLst/>
            </a:prstGeom>
            <a:ln w="19050">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E45F2D6-50C7-4EB8-95BD-B692292852D1}"/>
                </a:ext>
              </a:extLst>
            </p:cNvPr>
            <p:cNvCxnSpPr>
              <a:cxnSpLocks/>
              <a:stCxn id="13" idx="7"/>
              <a:endCxn id="34" idx="3"/>
            </p:cNvCxnSpPr>
            <p:nvPr/>
          </p:nvCxnSpPr>
          <p:spPr>
            <a:xfrm flipV="1">
              <a:off x="2993018" y="2196661"/>
              <a:ext cx="2642754" cy="2024274"/>
            </a:xfrm>
            <a:prstGeom prst="line">
              <a:avLst/>
            </a:prstGeom>
            <a:ln w="19050">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F32590B-70D2-4C52-A630-B78B5FA322F5}"/>
                </a:ext>
              </a:extLst>
            </p:cNvPr>
            <p:cNvCxnSpPr>
              <a:cxnSpLocks/>
              <a:stCxn id="13" idx="7"/>
              <a:endCxn id="78" idx="2"/>
            </p:cNvCxnSpPr>
            <p:nvPr/>
          </p:nvCxnSpPr>
          <p:spPr>
            <a:xfrm flipV="1">
              <a:off x="2993018" y="2895914"/>
              <a:ext cx="5787762" cy="1325021"/>
            </a:xfrm>
            <a:prstGeom prst="line">
              <a:avLst/>
            </a:prstGeom>
            <a:ln w="19050">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1CD6B12-ED6F-4913-908B-692034A66A69}"/>
                </a:ext>
              </a:extLst>
            </p:cNvPr>
            <p:cNvCxnSpPr>
              <a:cxnSpLocks/>
              <a:stCxn id="13" idx="7"/>
              <a:endCxn id="64" idx="1"/>
            </p:cNvCxnSpPr>
            <p:nvPr/>
          </p:nvCxnSpPr>
          <p:spPr>
            <a:xfrm>
              <a:off x="2993018" y="4220935"/>
              <a:ext cx="2367484" cy="469038"/>
            </a:xfrm>
            <a:prstGeom prst="line">
              <a:avLst/>
            </a:prstGeom>
            <a:ln w="19050">
              <a:solidFill>
                <a:srgbClr val="FFFF00"/>
              </a:solidFill>
              <a:prstDash val="dash"/>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0AC01B67-4ADC-4AEB-8D56-883AEFB99E05}"/>
              </a:ext>
            </a:extLst>
          </p:cNvPr>
          <p:cNvGrpSpPr/>
          <p:nvPr/>
        </p:nvGrpSpPr>
        <p:grpSpPr>
          <a:xfrm>
            <a:off x="3888235" y="2196661"/>
            <a:ext cx="3978145" cy="2493312"/>
            <a:chOff x="4806885" y="2196661"/>
            <a:chExt cx="3978145" cy="2493312"/>
          </a:xfrm>
        </p:grpSpPr>
        <p:cxnSp>
          <p:nvCxnSpPr>
            <p:cNvPr id="107" name="Straight Connector 106">
              <a:extLst>
                <a:ext uri="{FF2B5EF4-FFF2-40B4-BE49-F238E27FC236}">
                  <a16:creationId xmlns:a16="http://schemas.microsoft.com/office/drawing/2014/main" id="{240E32E9-1F53-4AE1-9FF2-8219D0568E0A}"/>
                </a:ext>
              </a:extLst>
            </p:cNvPr>
            <p:cNvCxnSpPr>
              <a:cxnSpLocks/>
              <a:stCxn id="53" idx="5"/>
              <a:endCxn id="34" idx="3"/>
            </p:cNvCxnSpPr>
            <p:nvPr/>
          </p:nvCxnSpPr>
          <p:spPr>
            <a:xfrm flipV="1">
              <a:off x="4806885" y="2196661"/>
              <a:ext cx="833137" cy="420187"/>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1B11D03-FB8C-466F-A6CB-D9B027BB7E5A}"/>
                </a:ext>
              </a:extLst>
            </p:cNvPr>
            <p:cNvCxnSpPr>
              <a:cxnSpLocks/>
              <a:stCxn id="64" idx="1"/>
              <a:endCxn id="34" idx="3"/>
            </p:cNvCxnSpPr>
            <p:nvPr/>
          </p:nvCxnSpPr>
          <p:spPr>
            <a:xfrm flipV="1">
              <a:off x="5364752" y="2196661"/>
              <a:ext cx="275270" cy="2493312"/>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6D058C2-760F-4B4D-813A-CA4DE599B695}"/>
                </a:ext>
              </a:extLst>
            </p:cNvPr>
            <p:cNvCxnSpPr>
              <a:cxnSpLocks/>
              <a:stCxn id="78" idx="2"/>
              <a:endCxn id="34" idx="3"/>
            </p:cNvCxnSpPr>
            <p:nvPr/>
          </p:nvCxnSpPr>
          <p:spPr>
            <a:xfrm flipH="1" flipV="1">
              <a:off x="5640022" y="2196661"/>
              <a:ext cx="3145008" cy="699253"/>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17B042C6-2369-4994-BDE2-B7827DE0D360}"/>
              </a:ext>
            </a:extLst>
          </p:cNvPr>
          <p:cNvGrpSpPr/>
          <p:nvPr/>
        </p:nvGrpSpPr>
        <p:grpSpPr>
          <a:xfrm>
            <a:off x="3888235" y="2616848"/>
            <a:ext cx="3978145" cy="2050807"/>
            <a:chOff x="4802635" y="2587534"/>
            <a:chExt cx="3978145" cy="2050807"/>
          </a:xfrm>
        </p:grpSpPr>
        <p:cxnSp>
          <p:nvCxnSpPr>
            <p:cNvPr id="123" name="Straight Connector 122">
              <a:extLst>
                <a:ext uri="{FF2B5EF4-FFF2-40B4-BE49-F238E27FC236}">
                  <a16:creationId xmlns:a16="http://schemas.microsoft.com/office/drawing/2014/main" id="{14C27B0A-6D39-41C6-BD34-A49581F251FE}"/>
                </a:ext>
              </a:extLst>
            </p:cNvPr>
            <p:cNvCxnSpPr>
              <a:cxnSpLocks/>
              <a:stCxn id="78" idx="2"/>
              <a:endCxn id="53" idx="5"/>
            </p:cNvCxnSpPr>
            <p:nvPr/>
          </p:nvCxnSpPr>
          <p:spPr>
            <a:xfrm flipH="1" flipV="1">
              <a:off x="4802635" y="2587534"/>
              <a:ext cx="3978145" cy="279066"/>
            </a:xfrm>
            <a:prstGeom prst="line">
              <a:avLst/>
            </a:prstGeom>
            <a:ln w="190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A54E309-3184-4F12-8837-A1466EA99E4F}"/>
                </a:ext>
              </a:extLst>
            </p:cNvPr>
            <p:cNvCxnSpPr>
              <a:cxnSpLocks/>
              <a:stCxn id="64" idx="0"/>
              <a:endCxn id="78" idx="2"/>
            </p:cNvCxnSpPr>
            <p:nvPr/>
          </p:nvCxnSpPr>
          <p:spPr>
            <a:xfrm flipV="1">
              <a:off x="5414384" y="2866600"/>
              <a:ext cx="3366396" cy="1771741"/>
            </a:xfrm>
            <a:prstGeom prst="line">
              <a:avLst/>
            </a:prstGeom>
            <a:ln w="19050">
              <a:solidFill>
                <a:srgbClr val="92D050"/>
              </a:solidFill>
              <a:prstDash val="dash"/>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C440E23B-040B-4D24-AFE9-7794D72550E5}"/>
              </a:ext>
            </a:extLst>
          </p:cNvPr>
          <p:cNvSpPr txBox="1"/>
          <p:nvPr/>
        </p:nvSpPr>
        <p:spPr>
          <a:xfrm>
            <a:off x="9588500" y="2586335"/>
            <a:ext cx="1109631" cy="461665"/>
          </a:xfrm>
          <a:prstGeom prst="rect">
            <a:avLst/>
          </a:prstGeom>
          <a:noFill/>
        </p:spPr>
        <p:txBody>
          <a:bodyPr wrap="square" rtlCol="0">
            <a:spAutoFit/>
          </a:bodyPr>
          <a:lstStyle/>
          <a:p>
            <a:pPr algn="l"/>
            <a:r>
              <a:rPr lang="en-GB" sz="2400" b="1" dirty="0">
                <a:latin typeface="Bosch Office Sans" pitchFamily="2" charset="0"/>
              </a:rPr>
              <a:t>Why?</a:t>
            </a:r>
          </a:p>
        </p:txBody>
      </p:sp>
      <p:sp>
        <p:nvSpPr>
          <p:cNvPr id="67" name="Rectangle 66">
            <a:extLst>
              <a:ext uri="{FF2B5EF4-FFF2-40B4-BE49-F238E27FC236}">
                <a16:creationId xmlns:a16="http://schemas.microsoft.com/office/drawing/2014/main" id="{FF857D5B-A3DC-4885-B7FF-E583026FD45B}"/>
              </a:ext>
            </a:extLst>
          </p:cNvPr>
          <p:cNvSpPr/>
          <p:nvPr/>
        </p:nvSpPr>
        <p:spPr>
          <a:xfrm>
            <a:off x="8678045" y="3706335"/>
            <a:ext cx="2914704" cy="1608407"/>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en-GB" sz="1400" dirty="0"/>
              <a:t>Point to Point Communication:</a:t>
            </a:r>
          </a:p>
          <a:p>
            <a:pPr marL="285750" indent="-285750">
              <a:buFont typeface="Arial" panose="020B0604020202020204" pitchFamily="34" charset="0"/>
              <a:buChar char="•"/>
            </a:pPr>
            <a:r>
              <a:rPr lang="en-GB" sz="1400" dirty="0"/>
              <a:t>More cable length &amp; weight</a:t>
            </a:r>
          </a:p>
          <a:p>
            <a:pPr marL="285750" indent="-285750">
              <a:buFont typeface="Arial" panose="020B0604020202020204" pitchFamily="34" charset="0"/>
              <a:buChar char="•"/>
            </a:pPr>
            <a:r>
              <a:rPr lang="en-GB" sz="1400" dirty="0"/>
              <a:t>More material Cost</a:t>
            </a:r>
          </a:p>
          <a:p>
            <a:pPr marL="285750" indent="-285750">
              <a:buFont typeface="Arial" panose="020B0604020202020204" pitchFamily="34" charset="0"/>
              <a:buChar char="•"/>
            </a:pPr>
            <a:r>
              <a:rPr lang="en-US" sz="1400" b="0" i="0" dirty="0">
                <a:solidFill>
                  <a:srgbClr val="273239"/>
                </a:solidFill>
                <a:effectLst/>
                <a:latin typeface="urw-din"/>
              </a:rPr>
              <a:t>Installation is extremely difficult</a:t>
            </a:r>
            <a:r>
              <a:rPr lang="en-GB" sz="1400" b="0" i="0" dirty="0">
                <a:solidFill>
                  <a:srgbClr val="273239"/>
                </a:solidFill>
                <a:effectLst/>
                <a:latin typeface="urw-din"/>
              </a:rPr>
              <a:t> &amp; complex</a:t>
            </a:r>
          </a:p>
          <a:p>
            <a:pPr marL="285750" indent="-285750">
              <a:buFont typeface="Arial" panose="020B0604020202020204" pitchFamily="34" charset="0"/>
              <a:buChar char="•"/>
            </a:pPr>
            <a:r>
              <a:rPr lang="en-US" sz="1400" b="0" i="0" dirty="0">
                <a:solidFill>
                  <a:srgbClr val="273239"/>
                </a:solidFill>
                <a:effectLst/>
                <a:latin typeface="urw-din"/>
              </a:rPr>
              <a:t>Maintenance is challenging </a:t>
            </a:r>
            <a:endParaRPr lang="en-GB" sz="1400" dirty="0"/>
          </a:p>
        </p:txBody>
      </p:sp>
      <p:sp>
        <p:nvSpPr>
          <p:cNvPr id="66" name="Rectangle 65">
            <a:extLst>
              <a:ext uri="{FF2B5EF4-FFF2-40B4-BE49-F238E27FC236}">
                <a16:creationId xmlns:a16="http://schemas.microsoft.com/office/drawing/2014/main" id="{D2420C64-A989-44ED-BB08-64FC4B915E7E}"/>
              </a:ext>
            </a:extLst>
          </p:cNvPr>
          <p:cNvSpPr/>
          <p:nvPr/>
        </p:nvSpPr>
        <p:spPr>
          <a:xfrm>
            <a:off x="8683789" y="1828800"/>
            <a:ext cx="2908959" cy="1747986"/>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a:t>Todays vehicles have many ECU’s each carrying out a specific functionality. Communication between these systems is essential for the effective function of the vehicle</a:t>
            </a:r>
          </a:p>
        </p:txBody>
      </p:sp>
    </p:spTree>
    <p:extLst>
      <p:ext uri="{BB962C8B-B14F-4D97-AF65-F5344CB8AC3E}">
        <p14:creationId xmlns:p14="http://schemas.microsoft.com/office/powerpoint/2010/main" val="23949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up)">
                                      <p:cBhvr>
                                        <p:cTn id="16" dur="500"/>
                                        <p:tgtEl>
                                          <p:spTgt spid="8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wipe(down)">
                                      <p:cBhvr>
                                        <p:cTn id="21" dur="500"/>
                                        <p:tgtEl>
                                          <p:spTgt spid="8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wipe(left)">
                                      <p:cBhvr>
                                        <p:cTn id="26" dur="500"/>
                                        <p:tgtEl>
                                          <p:spTgt spid="8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wipe(down)">
                                      <p:cBhvr>
                                        <p:cTn id="31" dur="500"/>
                                        <p:tgtEl>
                                          <p:spTgt spid="8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wipe(left)">
                                      <p:cBhvr>
                                        <p:cTn id="36" dur="500"/>
                                        <p:tgtEl>
                                          <p:spTgt spid="8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wipe(left)">
                                      <p:cBhvr>
                                        <p:cTn id="41" dur="500"/>
                                        <p:tgtEl>
                                          <p:spTgt spid="10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wipe(up)">
                                      <p:cBhvr>
                                        <p:cTn id="46" dur="500"/>
                                        <p:tgtEl>
                                          <p:spTgt spid="1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25"/>
                                        </p:tgtEl>
                                        <p:attrNameLst>
                                          <p:attrName>style.visibility</p:attrName>
                                        </p:attrNameLst>
                                      </p:cBhvr>
                                      <p:to>
                                        <p:strVal val="visible"/>
                                      </p:to>
                                    </p:set>
                                    <p:animEffect transition="in" filter="wipe(right)">
                                      <p:cBhvr>
                                        <p:cTn id="51" dur="500"/>
                                        <p:tgtEl>
                                          <p:spTgt spid="12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7" grpId="0" animBg="1"/>
      <p:bldP spid="6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05</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grpSp>
        <p:nvGrpSpPr>
          <p:cNvPr id="81" name="Group 80">
            <a:extLst>
              <a:ext uri="{FF2B5EF4-FFF2-40B4-BE49-F238E27FC236}">
                <a16:creationId xmlns:a16="http://schemas.microsoft.com/office/drawing/2014/main" id="{FB930665-9F38-4FEF-93BD-E4B09782B00A}"/>
              </a:ext>
            </a:extLst>
          </p:cNvPr>
          <p:cNvGrpSpPr/>
          <p:nvPr/>
        </p:nvGrpSpPr>
        <p:grpSpPr>
          <a:xfrm>
            <a:off x="1371600" y="1554480"/>
            <a:ext cx="6949440" cy="4389120"/>
            <a:chOff x="2286000" y="1554480"/>
            <a:chExt cx="6949440" cy="4389120"/>
          </a:xfrm>
        </p:grpSpPr>
        <p:pic>
          <p:nvPicPr>
            <p:cNvPr id="1032" name="Picture 8" descr="See the source image">
              <a:extLst>
                <a:ext uri="{FF2B5EF4-FFF2-40B4-BE49-F238E27FC236}">
                  <a16:creationId xmlns:a16="http://schemas.microsoft.com/office/drawing/2014/main" id="{287CD132-764A-4BBB-AFCB-6B04154195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007" t="15733" r="14934" b="8420"/>
            <a:stretch/>
          </p:blipFill>
          <p:spPr bwMode="auto">
            <a:xfrm>
              <a:off x="2286000" y="1554480"/>
              <a:ext cx="6949440" cy="438912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116C27E8-AD6C-4FD5-80FA-C2F02077863B}"/>
                </a:ext>
              </a:extLst>
            </p:cNvPr>
            <p:cNvSpPr/>
            <p:nvPr/>
          </p:nvSpPr>
          <p:spPr>
            <a:xfrm rot="1481902">
              <a:off x="2955527" y="3539442"/>
              <a:ext cx="152400" cy="381000"/>
            </a:xfrm>
            <a:prstGeom prst="ellipse">
              <a:avLst/>
            </a:prstGeom>
            <a:solidFill>
              <a:srgbClr val="0554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786A1D98-3B64-4056-9F30-F02A57D694E2}"/>
                </a:ext>
              </a:extLst>
            </p:cNvPr>
            <p:cNvSpPr/>
            <p:nvPr/>
          </p:nvSpPr>
          <p:spPr>
            <a:xfrm rot="2003490">
              <a:off x="2645141" y="4182933"/>
              <a:ext cx="572036" cy="158459"/>
            </a:xfrm>
            <a:prstGeom prst="ellipse">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2" name="Group 81">
            <a:extLst>
              <a:ext uri="{FF2B5EF4-FFF2-40B4-BE49-F238E27FC236}">
                <a16:creationId xmlns:a16="http://schemas.microsoft.com/office/drawing/2014/main" id="{FA14EA4B-C3B7-41F9-86C7-7EEAD74E4118}"/>
              </a:ext>
            </a:extLst>
          </p:cNvPr>
          <p:cNvGrpSpPr/>
          <p:nvPr/>
        </p:nvGrpSpPr>
        <p:grpSpPr>
          <a:xfrm>
            <a:off x="215900" y="4099828"/>
            <a:ext cx="1953259" cy="1206371"/>
            <a:chOff x="1130300" y="4099828"/>
            <a:chExt cx="1953259" cy="1206371"/>
          </a:xfrm>
        </p:grpSpPr>
        <p:grpSp>
          <p:nvGrpSpPr>
            <p:cNvPr id="5" name="Group 4">
              <a:extLst>
                <a:ext uri="{FF2B5EF4-FFF2-40B4-BE49-F238E27FC236}">
                  <a16:creationId xmlns:a16="http://schemas.microsoft.com/office/drawing/2014/main" id="{4F46818D-A832-4E6B-ACA9-EF86E6F8D5CC}"/>
                </a:ext>
              </a:extLst>
            </p:cNvPr>
            <p:cNvGrpSpPr/>
            <p:nvPr/>
          </p:nvGrpSpPr>
          <p:grpSpPr>
            <a:xfrm>
              <a:off x="2778759" y="4099828"/>
              <a:ext cx="304800" cy="304800"/>
              <a:chOff x="3119120" y="4724400"/>
              <a:chExt cx="304800" cy="304800"/>
            </a:xfrm>
          </p:grpSpPr>
          <p:sp>
            <p:nvSpPr>
              <p:cNvPr id="4" name="Oval 3">
                <a:extLst>
                  <a:ext uri="{FF2B5EF4-FFF2-40B4-BE49-F238E27FC236}">
                    <a16:creationId xmlns:a16="http://schemas.microsoft.com/office/drawing/2014/main" id="{A9F0ED5F-0482-4574-A3A6-4CA76775F0F5}"/>
                  </a:ext>
                </a:extLst>
              </p:cNvPr>
              <p:cNvSpPr/>
              <p:nvPr/>
            </p:nvSpPr>
            <p:spPr>
              <a:xfrm>
                <a:off x="3119120" y="4724400"/>
                <a:ext cx="304800" cy="304800"/>
              </a:xfrm>
              <a:prstGeom prst="ellipse">
                <a:avLst/>
              </a:prstGeom>
              <a:solidFill>
                <a:srgbClr val="FF0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F0000"/>
                  </a:highlight>
                </a:endParaRPr>
              </a:p>
            </p:txBody>
          </p:sp>
          <p:sp>
            <p:nvSpPr>
              <p:cNvPr id="13" name="Oval 12">
                <a:extLst>
                  <a:ext uri="{FF2B5EF4-FFF2-40B4-BE49-F238E27FC236}">
                    <a16:creationId xmlns:a16="http://schemas.microsoft.com/office/drawing/2014/main" id="{74CF1359-55C1-47CE-80A6-6192D10770B8}"/>
                  </a:ext>
                </a:extLst>
              </p:cNvPr>
              <p:cNvSpPr/>
              <p:nvPr/>
            </p:nvSpPr>
            <p:spPr>
              <a:xfrm rot="1245193">
                <a:off x="3187700" y="4800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a:extLst>
                <a:ext uri="{FF2B5EF4-FFF2-40B4-BE49-F238E27FC236}">
                  <a16:creationId xmlns:a16="http://schemas.microsoft.com/office/drawing/2014/main" id="{4419BD97-1DF5-4984-B99D-B65EA842767D}"/>
                </a:ext>
              </a:extLst>
            </p:cNvPr>
            <p:cNvSpPr txBox="1"/>
            <p:nvPr/>
          </p:nvSpPr>
          <p:spPr>
            <a:xfrm>
              <a:off x="1130300" y="5029200"/>
              <a:ext cx="598369" cy="276999"/>
            </a:xfrm>
            <a:prstGeom prst="rect">
              <a:avLst/>
            </a:prstGeom>
            <a:noFill/>
          </p:spPr>
          <p:txBody>
            <a:bodyPr wrap="none" rtlCol="0">
              <a:spAutoFit/>
            </a:bodyPr>
            <a:lstStyle/>
            <a:p>
              <a:pPr algn="l"/>
              <a:r>
                <a:rPr lang="en-GB" sz="1200" b="1" dirty="0">
                  <a:solidFill>
                    <a:srgbClr val="FF0000"/>
                  </a:solidFill>
                  <a:latin typeface="Bosch Sans Light" panose="020B0504020202020204" pitchFamily="34" charset="0"/>
                </a:rPr>
                <a:t>Radar</a:t>
              </a:r>
            </a:p>
          </p:txBody>
        </p:sp>
        <p:cxnSp>
          <p:nvCxnSpPr>
            <p:cNvPr id="18" name="Straight Connector 17">
              <a:extLst>
                <a:ext uri="{FF2B5EF4-FFF2-40B4-BE49-F238E27FC236}">
                  <a16:creationId xmlns:a16="http://schemas.microsoft.com/office/drawing/2014/main" id="{3B468ADC-8F0F-412B-A290-EF5383DF749F}"/>
                </a:ext>
              </a:extLst>
            </p:cNvPr>
            <p:cNvCxnSpPr>
              <a:cxnSpLocks/>
              <a:stCxn id="13" idx="3"/>
            </p:cNvCxnSpPr>
            <p:nvPr/>
          </p:nvCxnSpPr>
          <p:spPr>
            <a:xfrm flipH="1">
              <a:off x="2197101" y="4283521"/>
              <a:ext cx="656959" cy="8980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BC992B2-6794-4958-B2B8-82223916E678}"/>
                </a:ext>
              </a:extLst>
            </p:cNvPr>
            <p:cNvCxnSpPr>
              <a:endCxn id="11" idx="3"/>
            </p:cNvCxnSpPr>
            <p:nvPr/>
          </p:nvCxnSpPr>
          <p:spPr>
            <a:xfrm flipH="1" flipV="1">
              <a:off x="1728669" y="5167700"/>
              <a:ext cx="468433" cy="139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AE30BD71-440B-40E4-A9D2-EDB75B96B9F6}"/>
              </a:ext>
            </a:extLst>
          </p:cNvPr>
          <p:cNvGrpSpPr/>
          <p:nvPr/>
        </p:nvGrpSpPr>
        <p:grpSpPr>
          <a:xfrm>
            <a:off x="4540620" y="1283965"/>
            <a:ext cx="1685001" cy="1002349"/>
            <a:chOff x="5473700" y="1283651"/>
            <a:chExt cx="1685001" cy="1002349"/>
          </a:xfrm>
        </p:grpSpPr>
        <p:grpSp>
          <p:nvGrpSpPr>
            <p:cNvPr id="32" name="Group 31">
              <a:extLst>
                <a:ext uri="{FF2B5EF4-FFF2-40B4-BE49-F238E27FC236}">
                  <a16:creationId xmlns:a16="http://schemas.microsoft.com/office/drawing/2014/main" id="{81316A95-F2AB-4727-9F23-51281E5130F2}"/>
                </a:ext>
              </a:extLst>
            </p:cNvPr>
            <p:cNvGrpSpPr/>
            <p:nvPr/>
          </p:nvGrpSpPr>
          <p:grpSpPr>
            <a:xfrm>
              <a:off x="5473700" y="1981200"/>
              <a:ext cx="304800" cy="304800"/>
              <a:chOff x="3136900" y="4698126"/>
              <a:chExt cx="304800" cy="304800"/>
            </a:xfrm>
          </p:grpSpPr>
          <p:sp>
            <p:nvSpPr>
              <p:cNvPr id="33" name="Oval 32">
                <a:extLst>
                  <a:ext uri="{FF2B5EF4-FFF2-40B4-BE49-F238E27FC236}">
                    <a16:creationId xmlns:a16="http://schemas.microsoft.com/office/drawing/2014/main" id="{0835D176-4046-4AA4-AF2A-08E4F56F65D2}"/>
                  </a:ext>
                </a:extLst>
              </p:cNvPr>
              <p:cNvSpPr/>
              <p:nvPr/>
            </p:nvSpPr>
            <p:spPr>
              <a:xfrm>
                <a:off x="3136900" y="4698126"/>
                <a:ext cx="304800" cy="304800"/>
              </a:xfrm>
              <a:prstGeom prst="ellipse">
                <a:avLst/>
              </a:prstGeom>
              <a:solidFill>
                <a:srgbClr val="FF0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F0000"/>
                  </a:highlight>
                </a:endParaRPr>
              </a:p>
            </p:txBody>
          </p:sp>
          <p:sp>
            <p:nvSpPr>
              <p:cNvPr id="34" name="Oval 33">
                <a:extLst>
                  <a:ext uri="{FF2B5EF4-FFF2-40B4-BE49-F238E27FC236}">
                    <a16:creationId xmlns:a16="http://schemas.microsoft.com/office/drawing/2014/main" id="{8669148B-030D-4FC9-AE07-36496E99338C}"/>
                  </a:ext>
                </a:extLst>
              </p:cNvPr>
              <p:cNvSpPr/>
              <p:nvPr/>
            </p:nvSpPr>
            <p:spPr>
              <a:xfrm rot="18631840">
                <a:off x="3235514" y="4761104"/>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TextBox 34">
              <a:extLst>
                <a:ext uri="{FF2B5EF4-FFF2-40B4-BE49-F238E27FC236}">
                  <a16:creationId xmlns:a16="http://schemas.microsoft.com/office/drawing/2014/main" id="{AE32E39B-9016-4FE0-9303-A256E0FA60E5}"/>
                </a:ext>
              </a:extLst>
            </p:cNvPr>
            <p:cNvSpPr txBox="1"/>
            <p:nvPr/>
          </p:nvSpPr>
          <p:spPr>
            <a:xfrm>
              <a:off x="6504932" y="1283651"/>
              <a:ext cx="653769" cy="307777"/>
            </a:xfrm>
            <a:prstGeom prst="rect">
              <a:avLst/>
            </a:prstGeom>
            <a:noFill/>
          </p:spPr>
          <p:txBody>
            <a:bodyPr wrap="none" rtlCol="0">
              <a:spAutoFit/>
            </a:bodyPr>
            <a:lstStyle/>
            <a:p>
              <a:pPr algn="l"/>
              <a:r>
                <a:rPr lang="en-GB" sz="1400" b="1" dirty="0">
                  <a:solidFill>
                    <a:srgbClr val="FF0000"/>
                  </a:solidFill>
                  <a:latin typeface="Bosch Sans Light" panose="020B0504020202020204" pitchFamily="34" charset="0"/>
                </a:rPr>
                <a:t>Video</a:t>
              </a:r>
            </a:p>
          </p:txBody>
        </p:sp>
        <p:cxnSp>
          <p:nvCxnSpPr>
            <p:cNvPr id="29" name="Straight Connector 28">
              <a:extLst>
                <a:ext uri="{FF2B5EF4-FFF2-40B4-BE49-F238E27FC236}">
                  <a16:creationId xmlns:a16="http://schemas.microsoft.com/office/drawing/2014/main" id="{3DFCBA10-39B6-487C-9C04-881BABE2417A}"/>
                </a:ext>
              </a:extLst>
            </p:cNvPr>
            <p:cNvCxnSpPr>
              <a:stCxn id="34" idx="7"/>
            </p:cNvCxnSpPr>
            <p:nvPr/>
          </p:nvCxnSpPr>
          <p:spPr>
            <a:xfrm flipV="1">
              <a:off x="5642576" y="1431788"/>
              <a:ext cx="488538" cy="6126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F425BD8-20EC-4A72-B936-A0532FB28972}"/>
                </a:ext>
              </a:extLst>
            </p:cNvPr>
            <p:cNvCxnSpPr>
              <a:cxnSpLocks/>
            </p:cNvCxnSpPr>
            <p:nvPr/>
          </p:nvCxnSpPr>
          <p:spPr>
            <a:xfrm>
              <a:off x="6145500" y="1431370"/>
              <a:ext cx="330659" cy="59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DBBD109-5CBC-4C69-8CB1-537E42FD79C7}"/>
              </a:ext>
            </a:extLst>
          </p:cNvPr>
          <p:cNvGrpSpPr/>
          <p:nvPr/>
        </p:nvGrpSpPr>
        <p:grpSpPr>
          <a:xfrm>
            <a:off x="1083009" y="1757317"/>
            <a:ext cx="2908979" cy="960192"/>
            <a:chOff x="1997409" y="1757317"/>
            <a:chExt cx="2908979" cy="960192"/>
          </a:xfrm>
        </p:grpSpPr>
        <p:grpSp>
          <p:nvGrpSpPr>
            <p:cNvPr id="51" name="Group 50">
              <a:extLst>
                <a:ext uri="{FF2B5EF4-FFF2-40B4-BE49-F238E27FC236}">
                  <a16:creationId xmlns:a16="http://schemas.microsoft.com/office/drawing/2014/main" id="{FD1FB6CA-4C84-472E-B050-65DF8B139F69}"/>
                </a:ext>
              </a:extLst>
            </p:cNvPr>
            <p:cNvGrpSpPr/>
            <p:nvPr/>
          </p:nvGrpSpPr>
          <p:grpSpPr>
            <a:xfrm rot="21444786">
              <a:off x="4601588" y="2412709"/>
              <a:ext cx="304800" cy="304800"/>
              <a:chOff x="3119120" y="4724400"/>
              <a:chExt cx="304800" cy="304800"/>
            </a:xfrm>
          </p:grpSpPr>
          <p:sp>
            <p:nvSpPr>
              <p:cNvPr id="52" name="Oval 51">
                <a:extLst>
                  <a:ext uri="{FF2B5EF4-FFF2-40B4-BE49-F238E27FC236}">
                    <a16:creationId xmlns:a16="http://schemas.microsoft.com/office/drawing/2014/main" id="{10ACF7EE-3FED-4D31-882D-8CD36FA4AC37}"/>
                  </a:ext>
                </a:extLst>
              </p:cNvPr>
              <p:cNvSpPr/>
              <p:nvPr/>
            </p:nvSpPr>
            <p:spPr>
              <a:xfrm>
                <a:off x="3119120" y="4724400"/>
                <a:ext cx="304800" cy="304800"/>
              </a:xfrm>
              <a:prstGeom prst="ellipse">
                <a:avLst/>
              </a:prstGeom>
              <a:solidFill>
                <a:srgbClr val="FF0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F0000"/>
                  </a:highlight>
                </a:endParaRPr>
              </a:p>
            </p:txBody>
          </p:sp>
          <p:sp>
            <p:nvSpPr>
              <p:cNvPr id="53" name="Oval 52">
                <a:extLst>
                  <a:ext uri="{FF2B5EF4-FFF2-40B4-BE49-F238E27FC236}">
                    <a16:creationId xmlns:a16="http://schemas.microsoft.com/office/drawing/2014/main" id="{7EA8F053-7A45-41EA-A4BE-26E993B7ACD8}"/>
                  </a:ext>
                </a:extLst>
              </p:cNvPr>
              <p:cNvSpPr/>
              <p:nvPr/>
            </p:nvSpPr>
            <p:spPr>
              <a:xfrm>
                <a:off x="3187700" y="4800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4" name="Straight Connector 53">
              <a:extLst>
                <a:ext uri="{FF2B5EF4-FFF2-40B4-BE49-F238E27FC236}">
                  <a16:creationId xmlns:a16="http://schemas.microsoft.com/office/drawing/2014/main" id="{35A0980B-1F1C-4B63-AFB8-057723C8D319}"/>
                </a:ext>
              </a:extLst>
            </p:cNvPr>
            <p:cNvCxnSpPr>
              <a:cxnSpLocks/>
              <a:stCxn id="53" idx="0"/>
            </p:cNvCxnSpPr>
            <p:nvPr/>
          </p:nvCxnSpPr>
          <p:spPr>
            <a:xfrm flipH="1" flipV="1">
              <a:off x="4375150" y="1911206"/>
              <a:ext cx="367787" cy="5781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D000B44-CCBB-48B0-B2E6-19879318667F}"/>
                </a:ext>
              </a:extLst>
            </p:cNvPr>
            <p:cNvSpPr txBox="1"/>
            <p:nvPr/>
          </p:nvSpPr>
          <p:spPr>
            <a:xfrm>
              <a:off x="1997409" y="1757317"/>
              <a:ext cx="1346138" cy="276999"/>
            </a:xfrm>
            <a:prstGeom prst="rect">
              <a:avLst/>
            </a:prstGeom>
            <a:noFill/>
          </p:spPr>
          <p:txBody>
            <a:bodyPr wrap="none" rtlCol="0">
              <a:spAutoFit/>
            </a:bodyPr>
            <a:lstStyle/>
            <a:p>
              <a:pPr algn="l"/>
              <a:r>
                <a:rPr lang="en-GB" sz="1200" b="1" dirty="0">
                  <a:solidFill>
                    <a:srgbClr val="FF0000"/>
                  </a:solidFill>
                  <a:latin typeface="Bosch Sans Light" panose="020B0504020202020204" pitchFamily="34" charset="0"/>
                </a:rPr>
                <a:t>Steering Control</a:t>
              </a:r>
            </a:p>
          </p:txBody>
        </p:sp>
        <p:cxnSp>
          <p:nvCxnSpPr>
            <p:cNvPr id="56" name="Straight Connector 55">
              <a:extLst>
                <a:ext uri="{FF2B5EF4-FFF2-40B4-BE49-F238E27FC236}">
                  <a16:creationId xmlns:a16="http://schemas.microsoft.com/office/drawing/2014/main" id="{A2BC647B-D3F1-44A6-9C0C-7E906C60DD71}"/>
                </a:ext>
              </a:extLst>
            </p:cNvPr>
            <p:cNvCxnSpPr>
              <a:cxnSpLocks/>
              <a:endCxn id="55" idx="3"/>
            </p:cNvCxnSpPr>
            <p:nvPr/>
          </p:nvCxnSpPr>
          <p:spPr>
            <a:xfrm flipH="1" flipV="1">
              <a:off x="3343547" y="1895817"/>
              <a:ext cx="1032427" cy="153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F6D816E8-211A-4B35-9290-D66B4CB6B2B4}"/>
              </a:ext>
            </a:extLst>
          </p:cNvPr>
          <p:cNvGrpSpPr/>
          <p:nvPr/>
        </p:nvGrpSpPr>
        <p:grpSpPr>
          <a:xfrm>
            <a:off x="4355204" y="4591455"/>
            <a:ext cx="2118514" cy="1109644"/>
            <a:chOff x="5269604" y="4591455"/>
            <a:chExt cx="2118514" cy="1109644"/>
          </a:xfrm>
        </p:grpSpPr>
        <p:grpSp>
          <p:nvGrpSpPr>
            <p:cNvPr id="62" name="Group 61">
              <a:extLst>
                <a:ext uri="{FF2B5EF4-FFF2-40B4-BE49-F238E27FC236}">
                  <a16:creationId xmlns:a16="http://schemas.microsoft.com/office/drawing/2014/main" id="{FC4181EA-213B-479F-9CE8-EA0D533840CB}"/>
                </a:ext>
              </a:extLst>
            </p:cNvPr>
            <p:cNvGrpSpPr/>
            <p:nvPr/>
          </p:nvGrpSpPr>
          <p:grpSpPr>
            <a:xfrm>
              <a:off x="5269604" y="4591455"/>
              <a:ext cx="304800" cy="304800"/>
              <a:chOff x="3119120" y="4724400"/>
              <a:chExt cx="304800" cy="304800"/>
            </a:xfrm>
          </p:grpSpPr>
          <p:sp>
            <p:nvSpPr>
              <p:cNvPr id="63" name="Oval 62">
                <a:extLst>
                  <a:ext uri="{FF2B5EF4-FFF2-40B4-BE49-F238E27FC236}">
                    <a16:creationId xmlns:a16="http://schemas.microsoft.com/office/drawing/2014/main" id="{C798F189-18EE-4462-B3F5-FC6358F8D57C}"/>
                  </a:ext>
                </a:extLst>
              </p:cNvPr>
              <p:cNvSpPr/>
              <p:nvPr/>
            </p:nvSpPr>
            <p:spPr>
              <a:xfrm>
                <a:off x="3119120" y="4724400"/>
                <a:ext cx="304800" cy="304800"/>
              </a:xfrm>
              <a:prstGeom prst="ellipse">
                <a:avLst/>
              </a:prstGeom>
              <a:solidFill>
                <a:srgbClr val="FF0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F0000"/>
                  </a:highlight>
                </a:endParaRPr>
              </a:p>
            </p:txBody>
          </p:sp>
          <p:sp>
            <p:nvSpPr>
              <p:cNvPr id="64" name="Oval 63">
                <a:extLst>
                  <a:ext uri="{FF2B5EF4-FFF2-40B4-BE49-F238E27FC236}">
                    <a16:creationId xmlns:a16="http://schemas.microsoft.com/office/drawing/2014/main" id="{365CF346-8D03-41DD-9258-C006CDD9538C}"/>
                  </a:ext>
                </a:extLst>
              </p:cNvPr>
              <p:cNvSpPr/>
              <p:nvPr/>
            </p:nvSpPr>
            <p:spPr>
              <a:xfrm>
                <a:off x="3187700" y="4800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9" name="Straight Connector 58">
              <a:extLst>
                <a:ext uri="{FF2B5EF4-FFF2-40B4-BE49-F238E27FC236}">
                  <a16:creationId xmlns:a16="http://schemas.microsoft.com/office/drawing/2014/main" id="{0360DB96-0C6B-49A2-89CE-BA0A21F8B622}"/>
                </a:ext>
              </a:extLst>
            </p:cNvPr>
            <p:cNvCxnSpPr>
              <a:cxnSpLocks/>
              <a:stCxn id="64" idx="5"/>
            </p:cNvCxnSpPr>
            <p:nvPr/>
          </p:nvCxnSpPr>
          <p:spPr>
            <a:xfrm>
              <a:off x="5468266" y="4797737"/>
              <a:ext cx="431882" cy="7648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AD93955-DB4E-4076-BAE0-FFEED9FD9FA5}"/>
                </a:ext>
              </a:extLst>
            </p:cNvPr>
            <p:cNvCxnSpPr>
              <a:cxnSpLocks/>
              <a:endCxn id="69" idx="1"/>
            </p:cNvCxnSpPr>
            <p:nvPr/>
          </p:nvCxnSpPr>
          <p:spPr>
            <a:xfrm>
              <a:off x="5900148" y="5562600"/>
              <a:ext cx="55733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B9659E9D-FAEB-4B5B-8D67-1E96948C719B}"/>
                </a:ext>
              </a:extLst>
            </p:cNvPr>
            <p:cNvSpPr txBox="1"/>
            <p:nvPr/>
          </p:nvSpPr>
          <p:spPr>
            <a:xfrm>
              <a:off x="6457479" y="5424100"/>
              <a:ext cx="930639" cy="276999"/>
            </a:xfrm>
            <a:prstGeom prst="rect">
              <a:avLst/>
            </a:prstGeom>
            <a:noFill/>
          </p:spPr>
          <p:txBody>
            <a:bodyPr wrap="none" rtlCol="0">
              <a:spAutoFit/>
            </a:bodyPr>
            <a:lstStyle/>
            <a:p>
              <a:pPr algn="l"/>
              <a:r>
                <a:rPr lang="en-GB" sz="1200" b="1" dirty="0">
                  <a:solidFill>
                    <a:srgbClr val="FF0000"/>
                  </a:solidFill>
                  <a:latin typeface="Bosch Sans Light" panose="020B0504020202020204" pitchFamily="34" charset="0"/>
                </a:rPr>
                <a:t>Brake ECU</a:t>
              </a:r>
            </a:p>
          </p:txBody>
        </p:sp>
      </p:grpSp>
      <p:grpSp>
        <p:nvGrpSpPr>
          <p:cNvPr id="84" name="Group 83">
            <a:extLst>
              <a:ext uri="{FF2B5EF4-FFF2-40B4-BE49-F238E27FC236}">
                <a16:creationId xmlns:a16="http://schemas.microsoft.com/office/drawing/2014/main" id="{CAE97806-C277-4A50-BC62-B17B4F4B3B3A}"/>
              </a:ext>
            </a:extLst>
          </p:cNvPr>
          <p:cNvGrpSpPr/>
          <p:nvPr/>
        </p:nvGrpSpPr>
        <p:grpSpPr>
          <a:xfrm>
            <a:off x="6936590" y="2743514"/>
            <a:ext cx="1552186" cy="2111638"/>
            <a:chOff x="7850990" y="2743514"/>
            <a:chExt cx="1552186" cy="2111638"/>
          </a:xfrm>
        </p:grpSpPr>
        <p:grpSp>
          <p:nvGrpSpPr>
            <p:cNvPr id="76" name="Group 75">
              <a:extLst>
                <a:ext uri="{FF2B5EF4-FFF2-40B4-BE49-F238E27FC236}">
                  <a16:creationId xmlns:a16="http://schemas.microsoft.com/office/drawing/2014/main" id="{B561E4A9-CD7A-40F7-A307-AAA8261941D9}"/>
                </a:ext>
              </a:extLst>
            </p:cNvPr>
            <p:cNvGrpSpPr/>
            <p:nvPr/>
          </p:nvGrpSpPr>
          <p:grpSpPr>
            <a:xfrm>
              <a:off x="8712200" y="2743514"/>
              <a:ext cx="304800" cy="304800"/>
              <a:chOff x="3119120" y="4724400"/>
              <a:chExt cx="304800" cy="304800"/>
            </a:xfrm>
          </p:grpSpPr>
          <p:sp>
            <p:nvSpPr>
              <p:cNvPr id="77" name="Oval 76">
                <a:extLst>
                  <a:ext uri="{FF2B5EF4-FFF2-40B4-BE49-F238E27FC236}">
                    <a16:creationId xmlns:a16="http://schemas.microsoft.com/office/drawing/2014/main" id="{427F15A3-8273-4474-A1C3-29B5C6D5F6F7}"/>
                  </a:ext>
                </a:extLst>
              </p:cNvPr>
              <p:cNvSpPr/>
              <p:nvPr/>
            </p:nvSpPr>
            <p:spPr>
              <a:xfrm>
                <a:off x="3119120" y="4724400"/>
                <a:ext cx="304800" cy="304800"/>
              </a:xfrm>
              <a:prstGeom prst="ellipse">
                <a:avLst/>
              </a:prstGeom>
              <a:solidFill>
                <a:srgbClr val="FF0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FF0000"/>
                  </a:highlight>
                </a:endParaRPr>
              </a:p>
            </p:txBody>
          </p:sp>
          <p:sp>
            <p:nvSpPr>
              <p:cNvPr id="78" name="Oval 77">
                <a:extLst>
                  <a:ext uri="{FF2B5EF4-FFF2-40B4-BE49-F238E27FC236}">
                    <a16:creationId xmlns:a16="http://schemas.microsoft.com/office/drawing/2014/main" id="{9F182DB2-4F01-4916-B60C-9B6CD7227BC8}"/>
                  </a:ext>
                </a:extLst>
              </p:cNvPr>
              <p:cNvSpPr/>
              <p:nvPr/>
            </p:nvSpPr>
            <p:spPr>
              <a:xfrm>
                <a:off x="3187700" y="4800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9" name="TextBox 78">
              <a:extLst>
                <a:ext uri="{FF2B5EF4-FFF2-40B4-BE49-F238E27FC236}">
                  <a16:creationId xmlns:a16="http://schemas.microsoft.com/office/drawing/2014/main" id="{AE69CFA4-3DE6-497C-A252-2CDF2A98DDCB}"/>
                </a:ext>
              </a:extLst>
            </p:cNvPr>
            <p:cNvSpPr txBox="1"/>
            <p:nvPr/>
          </p:nvSpPr>
          <p:spPr>
            <a:xfrm>
              <a:off x="7850990" y="4608931"/>
              <a:ext cx="1335622" cy="246221"/>
            </a:xfrm>
            <a:prstGeom prst="rect">
              <a:avLst/>
            </a:prstGeom>
            <a:noFill/>
          </p:spPr>
          <p:txBody>
            <a:bodyPr wrap="none" rtlCol="0">
              <a:spAutoFit/>
            </a:bodyPr>
            <a:lstStyle/>
            <a:p>
              <a:pPr algn="l"/>
              <a:r>
                <a:rPr lang="en-GB" sz="1000" b="1" dirty="0">
                  <a:solidFill>
                    <a:srgbClr val="FF0000"/>
                  </a:solidFill>
                  <a:latin typeface="Bosch Sans Light" panose="020B0504020202020204" pitchFamily="34" charset="0"/>
                </a:rPr>
                <a:t>USS parking sensor</a:t>
              </a:r>
            </a:p>
          </p:txBody>
        </p:sp>
        <p:cxnSp>
          <p:nvCxnSpPr>
            <p:cNvPr id="73" name="Straight Connector 72">
              <a:extLst>
                <a:ext uri="{FF2B5EF4-FFF2-40B4-BE49-F238E27FC236}">
                  <a16:creationId xmlns:a16="http://schemas.microsoft.com/office/drawing/2014/main" id="{D2A1FC71-CBEE-4765-B0C4-7DC6408ABF82}"/>
                </a:ext>
              </a:extLst>
            </p:cNvPr>
            <p:cNvCxnSpPr>
              <a:cxnSpLocks/>
              <a:stCxn id="78" idx="5"/>
            </p:cNvCxnSpPr>
            <p:nvPr/>
          </p:nvCxnSpPr>
          <p:spPr>
            <a:xfrm>
              <a:off x="8910862" y="2949796"/>
              <a:ext cx="492314" cy="3268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616E0AB-ADB3-45DC-9B72-2ED57B6E99CC}"/>
                </a:ext>
              </a:extLst>
            </p:cNvPr>
            <p:cNvCxnSpPr>
              <a:cxnSpLocks/>
              <a:endCxn id="79" idx="3"/>
            </p:cNvCxnSpPr>
            <p:nvPr/>
          </p:nvCxnSpPr>
          <p:spPr>
            <a:xfrm flipH="1">
              <a:off x="9186612" y="3276600"/>
              <a:ext cx="216564" cy="14554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D4CB87A-7BED-4FD7-B36F-32C95F15E0D6}"/>
              </a:ext>
            </a:extLst>
          </p:cNvPr>
          <p:cNvGrpSpPr/>
          <p:nvPr/>
        </p:nvGrpSpPr>
        <p:grpSpPr>
          <a:xfrm>
            <a:off x="1632776" y="2196661"/>
            <a:ext cx="6609843" cy="2623394"/>
            <a:chOff x="1632776" y="2196661"/>
            <a:chExt cx="6609843" cy="2623394"/>
          </a:xfrm>
        </p:grpSpPr>
        <p:cxnSp>
          <p:nvCxnSpPr>
            <p:cNvPr id="3" name="Straight Connector 2">
              <a:extLst>
                <a:ext uri="{FF2B5EF4-FFF2-40B4-BE49-F238E27FC236}">
                  <a16:creationId xmlns:a16="http://schemas.microsoft.com/office/drawing/2014/main" id="{687B13F5-787F-42A4-9D1E-57834A6370B8}"/>
                </a:ext>
              </a:extLst>
            </p:cNvPr>
            <p:cNvCxnSpPr>
              <a:cxnSpLocks/>
            </p:cNvCxnSpPr>
            <p:nvPr/>
          </p:nvCxnSpPr>
          <p:spPr>
            <a:xfrm flipV="1">
              <a:off x="1632776" y="2286315"/>
              <a:ext cx="6609843" cy="2533740"/>
            </a:xfrm>
            <a:prstGeom prst="line">
              <a:avLst/>
            </a:prstGeom>
            <a:ln w="571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A8F13A9-07BD-47C0-BE89-791A02430B4D}"/>
                </a:ext>
              </a:extLst>
            </p:cNvPr>
            <p:cNvCxnSpPr>
              <a:cxnSpLocks/>
            </p:cNvCxnSpPr>
            <p:nvPr/>
          </p:nvCxnSpPr>
          <p:spPr>
            <a:xfrm>
              <a:off x="2044700" y="4323484"/>
              <a:ext cx="0" cy="3441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CA4449-4E62-4F7C-BAA0-79E504F62B58}"/>
                </a:ext>
              </a:extLst>
            </p:cNvPr>
            <p:cNvCxnSpPr>
              <a:stCxn id="53" idx="4"/>
            </p:cNvCxnSpPr>
            <p:nvPr/>
          </p:nvCxnSpPr>
          <p:spPr>
            <a:xfrm flipH="1">
              <a:off x="3828537" y="2641575"/>
              <a:ext cx="6878" cy="132958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E7B07F-595B-4768-9BDD-3C0F2088887B}"/>
                </a:ext>
              </a:extLst>
            </p:cNvPr>
            <p:cNvCxnSpPr>
              <a:stCxn id="34" idx="3"/>
            </p:cNvCxnSpPr>
            <p:nvPr/>
          </p:nvCxnSpPr>
          <p:spPr>
            <a:xfrm flipH="1">
              <a:off x="4709496" y="2196661"/>
              <a:ext cx="11876" cy="146093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85B0E2-280F-4503-93F4-9E464A1979C9}"/>
                </a:ext>
              </a:extLst>
            </p:cNvPr>
            <p:cNvCxnSpPr>
              <a:stCxn id="64" idx="0"/>
            </p:cNvCxnSpPr>
            <p:nvPr/>
          </p:nvCxnSpPr>
          <p:spPr>
            <a:xfrm flipV="1">
              <a:off x="4499984" y="3729942"/>
              <a:ext cx="7620" cy="93771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E9F054-1A3E-4F90-A541-C91A9F919176}"/>
                </a:ext>
              </a:extLst>
            </p:cNvPr>
            <p:cNvCxnSpPr>
              <a:cxnSpLocks/>
              <a:endCxn id="78" idx="1"/>
            </p:cNvCxnSpPr>
            <p:nvPr/>
          </p:nvCxnSpPr>
          <p:spPr>
            <a:xfrm>
              <a:off x="7888698" y="2405985"/>
              <a:ext cx="0" cy="43604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C65AFF4D-9273-47B2-9C54-B3065AA6D40A}"/>
              </a:ext>
            </a:extLst>
          </p:cNvPr>
          <p:cNvSpPr/>
          <p:nvPr/>
        </p:nvSpPr>
        <p:spPr>
          <a:xfrm>
            <a:off x="8743621" y="2447748"/>
            <a:ext cx="2908959" cy="1747986"/>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r>
              <a:rPr lang="en-US" sz="1400" b="1" dirty="0"/>
              <a:t>BUS Topology</a:t>
            </a:r>
          </a:p>
          <a:p>
            <a:endParaRPr lang="en-US" sz="1400" b="1" dirty="0"/>
          </a:p>
          <a:p>
            <a:pPr marL="285750" indent="-285750">
              <a:buFont typeface="Arial" panose="020B0604020202020204" pitchFamily="34" charset="0"/>
              <a:buChar char="•"/>
            </a:pPr>
            <a:r>
              <a:rPr lang="en-US" sz="1400" dirty="0"/>
              <a:t>Easy to Install</a:t>
            </a:r>
          </a:p>
          <a:p>
            <a:pPr marL="285750" indent="-285750">
              <a:buFont typeface="Arial" panose="020B0604020202020204" pitchFamily="34" charset="0"/>
              <a:buChar char="•"/>
            </a:pPr>
            <a:r>
              <a:rPr lang="en-US" sz="1400" dirty="0"/>
              <a:t>Less cable length &amp; less cost </a:t>
            </a:r>
          </a:p>
          <a:p>
            <a:pPr marL="285750" indent="-285750">
              <a:buFont typeface="Arial" panose="020B0604020202020204" pitchFamily="34" charset="0"/>
              <a:buChar char="•"/>
            </a:pPr>
            <a:r>
              <a:rPr lang="en-US" sz="1400" dirty="0"/>
              <a:t>Maintenance is simple</a:t>
            </a:r>
          </a:p>
          <a:p>
            <a:pPr marL="285750" indent="-285750">
              <a:buFont typeface="Arial" panose="020B0604020202020204" pitchFamily="34" charset="0"/>
              <a:buChar char="•"/>
            </a:pPr>
            <a:r>
              <a:rPr lang="en-US" sz="1400" dirty="0"/>
              <a:t>Easy to add more devices in a network</a:t>
            </a:r>
          </a:p>
          <a:p>
            <a:pPr marL="285750" indent="-285750">
              <a:buFont typeface="Arial" panose="020B0604020202020204" pitchFamily="34" charset="0"/>
              <a:buChar char="•"/>
            </a:pPr>
            <a:endParaRPr lang="en-GB" sz="1400" dirty="0"/>
          </a:p>
        </p:txBody>
      </p:sp>
      <p:sp>
        <p:nvSpPr>
          <p:cNvPr id="58" name="Rectangle 57">
            <a:extLst>
              <a:ext uri="{FF2B5EF4-FFF2-40B4-BE49-F238E27FC236}">
                <a16:creationId xmlns:a16="http://schemas.microsoft.com/office/drawing/2014/main" id="{C9052513-9F9A-4CD0-92FE-698C7FC7432A}"/>
              </a:ext>
            </a:extLst>
          </p:cNvPr>
          <p:cNvSpPr/>
          <p:nvPr/>
        </p:nvSpPr>
        <p:spPr>
          <a:xfrm>
            <a:off x="8743621" y="4214555"/>
            <a:ext cx="2914704" cy="1608407"/>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en-US" sz="1400" dirty="0"/>
              <a:t>In modern vehicles major safety critical functions are controlled via In vehicle communication. So If a vehicle network isn’t properly protected, hackers can steal data or even take control of the vehicle. </a:t>
            </a:r>
            <a:endParaRPr lang="en-GB" sz="1400" dirty="0"/>
          </a:p>
        </p:txBody>
      </p:sp>
    </p:spTree>
    <p:extLst>
      <p:ext uri="{BB962C8B-B14F-4D97-AF65-F5344CB8AC3E}">
        <p14:creationId xmlns:p14="http://schemas.microsoft.com/office/powerpoint/2010/main" val="82420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06</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1038" name="Picture 14" descr="Automotive Power Line Communication - Yamar Electronics">
            <a:extLst>
              <a:ext uri="{FF2B5EF4-FFF2-40B4-BE49-F238E27FC236}">
                <a16:creationId xmlns:a16="http://schemas.microsoft.com/office/drawing/2014/main" id="{30ED055A-275F-4CC3-987B-FD8AA83EC5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2949" y="2537273"/>
            <a:ext cx="6083300" cy="260746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4" name="Picture 10" descr="FlexRay Communications System Protocol Specification V3.0.1">
            <a:extLst>
              <a:ext uri="{FF2B5EF4-FFF2-40B4-BE49-F238E27FC236}">
                <a16:creationId xmlns:a16="http://schemas.microsoft.com/office/drawing/2014/main" id="{FE38AF83-65B4-426A-92EF-045AED0240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2868" y="4443846"/>
            <a:ext cx="2228850" cy="14147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utomotive Ethernet Tests - GÖPEL electronic">
            <a:extLst>
              <a:ext uri="{FF2B5EF4-FFF2-40B4-BE49-F238E27FC236}">
                <a16:creationId xmlns:a16="http://schemas.microsoft.com/office/drawing/2014/main" id="{156F2070-90B6-4AFE-9200-4AE365CF181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46722" y="4516496"/>
            <a:ext cx="3119216" cy="14722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1B62337-C2A2-48DA-B4A4-9B115C0772A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68500" y="1723582"/>
            <a:ext cx="21336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6" name="object 3">
            <a:extLst>
              <a:ext uri="{FF2B5EF4-FFF2-40B4-BE49-F238E27FC236}">
                <a16:creationId xmlns:a16="http://schemas.microsoft.com/office/drawing/2014/main" id="{B4ED23DF-6371-434B-852D-DCE22E2CE1F6}"/>
              </a:ext>
            </a:extLst>
          </p:cNvPr>
          <p:cNvSpPr txBox="1"/>
          <p:nvPr/>
        </p:nvSpPr>
        <p:spPr>
          <a:xfrm>
            <a:off x="3409949" y="1353142"/>
            <a:ext cx="4578351" cy="321948"/>
          </a:xfrm>
          <a:prstGeom prst="rect">
            <a:avLst/>
          </a:prstGeom>
        </p:spPr>
        <p:txBody>
          <a:bodyPr vert="horz" wrap="square" lIns="0" tIns="12700" rIns="0" bIns="0" rtlCol="0">
            <a:spAutoFit/>
          </a:bodyPr>
          <a:lstStyle/>
          <a:p>
            <a:pPr>
              <a:lnSpc>
                <a:spcPts val="2530"/>
              </a:lnSpc>
              <a:defRPr/>
            </a:pPr>
            <a:r>
              <a:rPr lang="en-US" sz="2000" dirty="0">
                <a:latin typeface="Bosch Sans Bold" panose="020B0704020202020204" pitchFamily="34" charset="0"/>
                <a:cs typeface="Arial"/>
              </a:rPr>
              <a:t>Communication Network Protocols</a:t>
            </a:r>
            <a:endParaRPr kumimoji="0" lang="en-US" sz="2000" i="0" u="none" strike="noStrike" kern="1200" cap="none" spc="0" normalizeH="0" baseline="0" noProof="0" dirty="0">
              <a:ln>
                <a:noFill/>
              </a:ln>
              <a:effectLst/>
              <a:uLnTx/>
              <a:uFillTx/>
              <a:latin typeface="Bosch Sans Bold" panose="020B0704020202020204" pitchFamily="34" charset="0"/>
              <a:cs typeface="Arial"/>
            </a:endParaRPr>
          </a:p>
        </p:txBody>
      </p:sp>
      <p:grpSp>
        <p:nvGrpSpPr>
          <p:cNvPr id="2" name="Group 1">
            <a:extLst>
              <a:ext uri="{FF2B5EF4-FFF2-40B4-BE49-F238E27FC236}">
                <a16:creationId xmlns:a16="http://schemas.microsoft.com/office/drawing/2014/main" id="{0B92E231-FC01-484A-8A4F-651B9040CCC6}"/>
              </a:ext>
            </a:extLst>
          </p:cNvPr>
          <p:cNvGrpSpPr/>
          <p:nvPr/>
        </p:nvGrpSpPr>
        <p:grpSpPr>
          <a:xfrm>
            <a:off x="7150100" y="1692157"/>
            <a:ext cx="2625552" cy="1515907"/>
            <a:chOff x="7150100" y="1692157"/>
            <a:chExt cx="2625552" cy="1515907"/>
          </a:xfrm>
        </p:grpSpPr>
        <p:pic>
          <p:nvPicPr>
            <p:cNvPr id="1030" name="Picture 6" descr="CANbus Multi-Function Display Interface Module | Rockford Fosgate ®">
              <a:extLst>
                <a:ext uri="{FF2B5EF4-FFF2-40B4-BE49-F238E27FC236}">
                  <a16:creationId xmlns:a16="http://schemas.microsoft.com/office/drawing/2014/main" id="{FF7C546A-B806-440A-B313-E02FBB59B210}"/>
                </a:ext>
              </a:extLst>
            </p:cNvPr>
            <p:cNvPicPr>
              <a:picLocks noChangeAspect="1" noChangeArrowheads="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0100" y="1692157"/>
              <a:ext cx="2625552" cy="15159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C808B3D-1290-4520-B62C-1EC451038326}"/>
                </a:ext>
              </a:extLst>
            </p:cNvPr>
            <p:cNvSpPr txBox="1"/>
            <p:nvPr/>
          </p:nvSpPr>
          <p:spPr>
            <a:xfrm>
              <a:off x="7247778" y="2818420"/>
              <a:ext cx="2178225" cy="307777"/>
            </a:xfrm>
            <a:prstGeom prst="rect">
              <a:avLst/>
            </a:prstGeom>
            <a:noFill/>
          </p:spPr>
          <p:txBody>
            <a:bodyPr wrap="none" rtlCol="0">
              <a:spAutoFit/>
            </a:bodyPr>
            <a:lstStyle/>
            <a:p>
              <a:pPr algn="l"/>
              <a:r>
                <a:rPr lang="en-GB" sz="1400" b="1" dirty="0">
                  <a:solidFill>
                    <a:srgbClr val="C4691E"/>
                  </a:solidFill>
                  <a:latin typeface="Bosch Sans Light" panose="020B0504020202020204" pitchFamily="34" charset="0"/>
                </a:rPr>
                <a:t>Controller Area Network</a:t>
              </a:r>
            </a:p>
          </p:txBody>
        </p:sp>
      </p:grpSp>
    </p:spTree>
    <p:extLst>
      <p:ext uri="{BB962C8B-B14F-4D97-AF65-F5344CB8AC3E}">
        <p14:creationId xmlns:p14="http://schemas.microsoft.com/office/powerpoint/2010/main" val="183535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036"/>
                                        </p:tgtEl>
                                        <p:attrNameLst>
                                          <p:attrName>style.visibility</p:attrName>
                                        </p:attrNameLst>
                                      </p:cBhvr>
                                      <p:to>
                                        <p:strVal val="visible"/>
                                      </p:to>
                                    </p:set>
                                    <p:anim calcmode="lin" valueType="num">
                                      <p:cBhvr additive="base">
                                        <p:cTn id="11" dur="500" fill="hold"/>
                                        <p:tgtEl>
                                          <p:spTgt spid="1036"/>
                                        </p:tgtEl>
                                        <p:attrNameLst>
                                          <p:attrName>ppt_x</p:attrName>
                                        </p:attrNameLst>
                                      </p:cBhvr>
                                      <p:tavLst>
                                        <p:tav tm="0">
                                          <p:val>
                                            <p:strVal val="1+#ppt_w/2"/>
                                          </p:val>
                                        </p:tav>
                                        <p:tav tm="100000">
                                          <p:val>
                                            <p:strVal val="#ppt_x"/>
                                          </p:val>
                                        </p:tav>
                                      </p:tavLst>
                                    </p:anim>
                                    <p:anim calcmode="lin" valueType="num">
                                      <p:cBhvr additive="base">
                                        <p:cTn id="12" dur="500" fill="hold"/>
                                        <p:tgtEl>
                                          <p:spTgt spid="1036"/>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anim calcmode="lin" valueType="num">
                                      <p:cBhvr additive="base">
                                        <p:cTn id="15" dur="500" fill="hold"/>
                                        <p:tgtEl>
                                          <p:spTgt spid="1034"/>
                                        </p:tgtEl>
                                        <p:attrNameLst>
                                          <p:attrName>ppt_x</p:attrName>
                                        </p:attrNameLst>
                                      </p:cBhvr>
                                      <p:tavLst>
                                        <p:tav tm="0">
                                          <p:val>
                                            <p:strVal val="1+#ppt_w/2"/>
                                          </p:val>
                                        </p:tav>
                                        <p:tav tm="100000">
                                          <p:val>
                                            <p:strVal val="#ppt_x"/>
                                          </p:val>
                                        </p:tav>
                                      </p:tavLst>
                                    </p:anim>
                                    <p:anim calcmode="lin" valueType="num">
                                      <p:cBhvr additive="base">
                                        <p:cTn id="16" dur="500" fill="hold"/>
                                        <p:tgtEl>
                                          <p:spTgt spid="1034"/>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 - LIN</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07</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1026" name="Picture 2">
            <a:extLst>
              <a:ext uri="{FF2B5EF4-FFF2-40B4-BE49-F238E27FC236}">
                <a16:creationId xmlns:a16="http://schemas.microsoft.com/office/drawing/2014/main" id="{51B62337-C2A2-48DA-B4A4-9B115C0772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96644" y="1204918"/>
            <a:ext cx="2133600"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D7619E-8271-4AFD-A9E3-7B2A1D84F379}"/>
              </a:ext>
            </a:extLst>
          </p:cNvPr>
          <p:cNvSpPr txBox="1"/>
          <p:nvPr/>
        </p:nvSpPr>
        <p:spPr>
          <a:xfrm>
            <a:off x="1234440" y="1447800"/>
            <a:ext cx="8658860" cy="3323987"/>
          </a:xfrm>
          <a:prstGeom prst="rect">
            <a:avLst/>
          </a:prstGeom>
          <a:noFill/>
        </p:spPr>
        <p:txBody>
          <a:bodyPr wrap="square" rtlCol="0">
            <a:spAutoFit/>
          </a:bodyPr>
          <a:lstStyle/>
          <a:p>
            <a:pPr marL="285750" indent="-285750">
              <a:buFont typeface="Arial" panose="020B0604020202020204" pitchFamily="34" charset="0"/>
              <a:buChar char="•"/>
            </a:pPr>
            <a:r>
              <a:rPr lang="en-US" sz="1400" dirty="0"/>
              <a:t>LIN is a low-speed asynchronous bus offering a data rate of up to 20kbps,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Operating voltage of </a:t>
            </a:r>
            <a:r>
              <a:rPr lang="en-US" sz="1400" dirty="0">
                <a:hlinkClick r:id="rId6">
                  <a:extLst>
                    <a:ext uri="{A12FA001-AC4F-418D-AE19-62706E023703}">
                      <ahyp:hlinkClr xmlns:ahyp="http://schemas.microsoft.com/office/drawing/2018/hyperlinkcolor" val="tx"/>
                    </a:ext>
                  </a:extLst>
                </a:hlinkClick>
              </a:rPr>
              <a:t>12V</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Physical layer is based on ISO 9141 (K-line)</a:t>
            </a:r>
          </a:p>
          <a:p>
            <a:pPr marL="285750" indent="-285750">
              <a:buFont typeface="Arial" panose="020B0604020202020204" pitchFamily="34" charset="0"/>
              <a:buChar char="•"/>
            </a:pPr>
            <a:endParaRPr lang="en-US" sz="1400" dirty="0"/>
          </a:p>
          <a:p>
            <a:pPr marL="285750" indent="-285750" algn="l">
              <a:buFont typeface="Arial" panose="020B0604020202020204" pitchFamily="34" charset="0"/>
              <a:buChar char="•"/>
            </a:pPr>
            <a:r>
              <a:rPr lang="en-US" sz="1400" dirty="0"/>
              <a:t>low cost and single wire communication network used in the non-critical applications like window lift, doors switches, door lock, seat positioning motors, seat switches, wiper control, light switches, etc. </a:t>
            </a:r>
          </a:p>
          <a:p>
            <a:pPr marL="285750" indent="-285750" algn="l">
              <a:buFont typeface="Arial" panose="020B0604020202020204" pitchFamily="34" charset="0"/>
              <a:buChar char="•"/>
            </a:pPr>
            <a:endParaRPr lang="en-US" sz="1400" b="1" dirty="0">
              <a:solidFill>
                <a:srgbClr val="BD0F79"/>
              </a:solidFill>
              <a:latin typeface="Bosch Sans Light" panose="020B0504020202020204" pitchFamily="34" charset="0"/>
            </a:endParaRPr>
          </a:p>
          <a:p>
            <a:pPr marL="285750" indent="-285750" algn="l">
              <a:buFont typeface="Arial" panose="020B0604020202020204" pitchFamily="34" charset="0"/>
              <a:buChar char="•"/>
            </a:pPr>
            <a:r>
              <a:rPr lang="en-US" sz="1400" dirty="0"/>
              <a:t>Implemented using the UART/SCI interface in microcontroller</a:t>
            </a:r>
          </a:p>
          <a:p>
            <a:pPr marL="285750" indent="-285750" algn="l">
              <a:buFont typeface="Arial" panose="020B0604020202020204" pitchFamily="34" charset="0"/>
              <a:buChar char="•"/>
            </a:pPr>
            <a:endParaRPr lang="en-US" sz="1400" b="1" dirty="0">
              <a:solidFill>
                <a:srgbClr val="BD0F79"/>
              </a:solidFill>
              <a:latin typeface="Bosch Sans Light" panose="020B0504020202020204" pitchFamily="34" charset="0"/>
            </a:endParaRPr>
          </a:p>
          <a:p>
            <a:pPr marL="285750" indent="-285750" algn="l">
              <a:buFont typeface="Arial" panose="020B0604020202020204" pitchFamily="34" charset="0"/>
              <a:buChar char="•"/>
            </a:pPr>
            <a:r>
              <a:rPr lang="en-US" sz="1400" dirty="0"/>
              <a:t>Typically, &lt; 12 nodes, (64 identifiers &amp; relatively low transmission speed)</a:t>
            </a:r>
            <a:endParaRPr lang="en-US" sz="1400" b="1" dirty="0">
              <a:solidFill>
                <a:srgbClr val="BD0F79"/>
              </a:solidFill>
              <a:latin typeface="Bosch Sans Light" panose="020B0504020202020204" pitchFamily="34" charset="0"/>
            </a:endParaRPr>
          </a:p>
          <a:p>
            <a:pPr marL="285750" indent="-285750" algn="l">
              <a:buFont typeface="Arial" panose="020B0604020202020204" pitchFamily="34" charset="0"/>
              <a:buChar char="•"/>
            </a:pPr>
            <a:endParaRPr lang="en-US" sz="1400" b="1" dirty="0">
              <a:solidFill>
                <a:srgbClr val="BD0F79"/>
              </a:solidFill>
              <a:latin typeface="Bosch Sans Light" panose="020B0504020202020204" pitchFamily="34" charset="0"/>
            </a:endParaRPr>
          </a:p>
          <a:p>
            <a:pPr marL="285750" indent="-285750" algn="l">
              <a:buFont typeface="Arial" panose="020B0604020202020204" pitchFamily="34" charset="0"/>
              <a:buChar char="•"/>
            </a:pPr>
            <a:r>
              <a:rPr lang="en-US" sz="1400" dirty="0"/>
              <a:t>LIN network uses master-slave architecture where master controls the medium access: no arbitration or collision management guaranteed latency times</a:t>
            </a:r>
            <a:endParaRPr lang="en-GB" sz="1400" b="1" dirty="0">
              <a:solidFill>
                <a:srgbClr val="BD0F79"/>
              </a:solidFill>
              <a:latin typeface="Bosch Sans Light" panose="020B0504020202020204" pitchFamily="34" charset="0"/>
            </a:endParaRPr>
          </a:p>
        </p:txBody>
      </p:sp>
      <p:pic>
        <p:nvPicPr>
          <p:cNvPr id="6" name="Picture 5">
            <a:extLst>
              <a:ext uri="{FF2B5EF4-FFF2-40B4-BE49-F238E27FC236}">
                <a16:creationId xmlns:a16="http://schemas.microsoft.com/office/drawing/2014/main" id="{2CA48EC9-48BE-4232-A674-F048F8A5CF85}"/>
              </a:ext>
            </a:extLst>
          </p:cNvPr>
          <p:cNvPicPr>
            <a:picLocks noChangeAspect="1"/>
          </p:cNvPicPr>
          <p:nvPr/>
        </p:nvPicPr>
        <p:blipFill>
          <a:blip r:embed="rId7"/>
          <a:stretch>
            <a:fillRect/>
          </a:stretch>
        </p:blipFill>
        <p:spPr>
          <a:xfrm>
            <a:off x="7150100" y="4491237"/>
            <a:ext cx="3124200" cy="1837765"/>
          </a:xfrm>
          <a:prstGeom prst="rect">
            <a:avLst/>
          </a:prstGeom>
        </p:spPr>
      </p:pic>
      <p:pic>
        <p:nvPicPr>
          <p:cNvPr id="8" name="Picture 7">
            <a:extLst>
              <a:ext uri="{FF2B5EF4-FFF2-40B4-BE49-F238E27FC236}">
                <a16:creationId xmlns:a16="http://schemas.microsoft.com/office/drawing/2014/main" id="{EC5D2692-8626-4559-AF2D-996397CA2F45}"/>
              </a:ext>
            </a:extLst>
          </p:cNvPr>
          <p:cNvPicPr>
            <a:picLocks noChangeAspect="1"/>
          </p:cNvPicPr>
          <p:nvPr/>
        </p:nvPicPr>
        <p:blipFill>
          <a:blip r:embed="rId8"/>
          <a:stretch>
            <a:fillRect/>
          </a:stretch>
        </p:blipFill>
        <p:spPr>
          <a:xfrm>
            <a:off x="1511300" y="4674076"/>
            <a:ext cx="5022218" cy="1516735"/>
          </a:xfrm>
          <a:prstGeom prst="rect">
            <a:avLst/>
          </a:prstGeom>
        </p:spPr>
      </p:pic>
    </p:spTree>
    <p:extLst>
      <p:ext uri="{BB962C8B-B14F-4D97-AF65-F5344CB8AC3E}">
        <p14:creationId xmlns:p14="http://schemas.microsoft.com/office/powerpoint/2010/main" val="315799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 - CAN</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08</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sp>
        <p:nvSpPr>
          <p:cNvPr id="2" name="TextBox 1">
            <a:extLst>
              <a:ext uri="{FF2B5EF4-FFF2-40B4-BE49-F238E27FC236}">
                <a16:creationId xmlns:a16="http://schemas.microsoft.com/office/drawing/2014/main" id="{CCD7619E-8271-4AFD-A9E3-7B2A1D84F379}"/>
              </a:ext>
            </a:extLst>
          </p:cNvPr>
          <p:cNvSpPr txBox="1"/>
          <p:nvPr/>
        </p:nvSpPr>
        <p:spPr>
          <a:xfrm>
            <a:off x="1123218" y="1445759"/>
            <a:ext cx="9913082"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t>CAN is a medium speed asynchronous bus offering a data rate of up to 1Mbps</a:t>
            </a:r>
          </a:p>
          <a:p>
            <a:pPr marL="285750" indent="-285750">
              <a:buFont typeface="Arial" panose="020B0604020202020204" pitchFamily="34" charset="0"/>
              <a:buChar char="•"/>
            </a:pPr>
            <a:endParaRPr lang="en-US" altLang="en-US" sz="1400" dirty="0"/>
          </a:p>
          <a:p>
            <a:pPr marL="285750" indent="-285750">
              <a:buFont typeface="Arial" panose="020B0604020202020204" pitchFamily="34" charset="0"/>
              <a:buChar char="•"/>
            </a:pPr>
            <a:r>
              <a:rPr lang="en-US" altLang="en-US" sz="1400" dirty="0"/>
              <a:t>CAN was developed by Bosch in late 1980s and standardized as </a:t>
            </a:r>
            <a:r>
              <a:rPr lang="en-US" sz="1400" dirty="0"/>
              <a:t>ISO 11898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Twisted pair wire as the physical transmission medium based on multi-master architecture.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ISO 11898 describes the CAN Data link layer &amp; Physical layer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All nodes can send a message at any time, when two nodes are accessing the bus together, arbitration decides who will continue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Standard CAN supports 11 bit identifier &amp; Extended CAN supports 29 bit identifier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CAN supports MAX payload size of 8 bytes.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CAN-FD(Flexible Data Rate) is introduced to achieve High data rate(8 Mbps) and larger payload(</a:t>
            </a:r>
            <a:r>
              <a:rPr lang="en-US" sz="1400" dirty="0" err="1"/>
              <a:t>Upto</a:t>
            </a:r>
            <a:r>
              <a:rPr lang="en-US" sz="1400" dirty="0"/>
              <a:t> 64 bytes). </a:t>
            </a:r>
          </a:p>
          <a:p>
            <a:pPr marL="285750" indent="-285750">
              <a:buFont typeface="Arial" panose="020B0604020202020204" pitchFamily="34" charset="0"/>
              <a:buChar char="•"/>
            </a:pPr>
            <a:endParaRPr lang="en-GB" sz="1400" b="1" dirty="0">
              <a:solidFill>
                <a:srgbClr val="BD0F79"/>
              </a:solidFill>
              <a:latin typeface="Bosch Sans Light" panose="020B0504020202020204" pitchFamily="34" charset="0"/>
            </a:endParaRPr>
          </a:p>
          <a:p>
            <a:endParaRPr lang="en-GB" sz="1400" b="1" dirty="0">
              <a:solidFill>
                <a:srgbClr val="BD0F79"/>
              </a:solidFill>
              <a:latin typeface="Bosch Sans Light" panose="020B0504020202020204" pitchFamily="34" charset="0"/>
            </a:endParaRPr>
          </a:p>
        </p:txBody>
      </p:sp>
      <p:grpSp>
        <p:nvGrpSpPr>
          <p:cNvPr id="10" name="Group 9">
            <a:extLst>
              <a:ext uri="{FF2B5EF4-FFF2-40B4-BE49-F238E27FC236}">
                <a16:creationId xmlns:a16="http://schemas.microsoft.com/office/drawing/2014/main" id="{1BD00597-6A44-471C-9E27-50DC9EE51873}"/>
              </a:ext>
            </a:extLst>
          </p:cNvPr>
          <p:cNvGrpSpPr/>
          <p:nvPr/>
        </p:nvGrpSpPr>
        <p:grpSpPr>
          <a:xfrm>
            <a:off x="9969500" y="1020193"/>
            <a:ext cx="2015952" cy="1256112"/>
            <a:chOff x="9359900" y="1020194"/>
            <a:chExt cx="2625552" cy="1554835"/>
          </a:xfrm>
        </p:grpSpPr>
        <p:pic>
          <p:nvPicPr>
            <p:cNvPr id="12" name="Picture 6" descr="CANbus Multi-Function Display Interface Module | Rockford Fosgate ®">
              <a:extLst>
                <a:ext uri="{FF2B5EF4-FFF2-40B4-BE49-F238E27FC236}">
                  <a16:creationId xmlns:a16="http://schemas.microsoft.com/office/drawing/2014/main" id="{F0BA9F79-A4FE-4E22-B1FD-87E6894B5D75}"/>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59900" y="1020194"/>
              <a:ext cx="2625552" cy="15159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A5EA4-F4FC-4145-964A-E329221B660D}"/>
                </a:ext>
              </a:extLst>
            </p:cNvPr>
            <p:cNvSpPr txBox="1"/>
            <p:nvPr/>
          </p:nvSpPr>
          <p:spPr>
            <a:xfrm>
              <a:off x="9433295" y="2232155"/>
              <a:ext cx="2552157" cy="342874"/>
            </a:xfrm>
            <a:prstGeom prst="rect">
              <a:avLst/>
            </a:prstGeom>
            <a:noFill/>
          </p:spPr>
          <p:txBody>
            <a:bodyPr wrap="square" rtlCol="0">
              <a:spAutoFit/>
            </a:bodyPr>
            <a:lstStyle/>
            <a:p>
              <a:pPr algn="l"/>
              <a:r>
                <a:rPr lang="en-GB" sz="1200" b="1" dirty="0">
                  <a:solidFill>
                    <a:srgbClr val="C4691E"/>
                  </a:solidFill>
                  <a:latin typeface="Bosch Sans Light" panose="020B0504020202020204" pitchFamily="34" charset="0"/>
                </a:rPr>
                <a:t>Controller Area Network</a:t>
              </a:r>
            </a:p>
          </p:txBody>
        </p:sp>
      </p:grpSp>
      <p:pic>
        <p:nvPicPr>
          <p:cNvPr id="11" name="Picture 10">
            <a:extLst>
              <a:ext uri="{FF2B5EF4-FFF2-40B4-BE49-F238E27FC236}">
                <a16:creationId xmlns:a16="http://schemas.microsoft.com/office/drawing/2014/main" id="{13738D5D-B35F-4006-9B74-FAA6C79B4AE7}"/>
              </a:ext>
            </a:extLst>
          </p:cNvPr>
          <p:cNvPicPr>
            <a:picLocks noChangeAspect="1"/>
          </p:cNvPicPr>
          <p:nvPr/>
        </p:nvPicPr>
        <p:blipFill>
          <a:blip r:embed="rId6"/>
          <a:stretch>
            <a:fillRect/>
          </a:stretch>
        </p:blipFill>
        <p:spPr>
          <a:xfrm>
            <a:off x="1242060" y="5018611"/>
            <a:ext cx="4365369" cy="1144064"/>
          </a:xfrm>
          <a:prstGeom prst="rect">
            <a:avLst/>
          </a:prstGeom>
        </p:spPr>
      </p:pic>
      <p:pic>
        <p:nvPicPr>
          <p:cNvPr id="6" name="Picture 5">
            <a:extLst>
              <a:ext uri="{FF2B5EF4-FFF2-40B4-BE49-F238E27FC236}">
                <a16:creationId xmlns:a16="http://schemas.microsoft.com/office/drawing/2014/main" id="{1CC586D8-EC0E-4215-84F3-0C6435EFB376}"/>
              </a:ext>
            </a:extLst>
          </p:cNvPr>
          <p:cNvPicPr>
            <a:picLocks noChangeAspect="1"/>
          </p:cNvPicPr>
          <p:nvPr/>
        </p:nvPicPr>
        <p:blipFill>
          <a:blip r:embed="rId7"/>
          <a:stretch>
            <a:fillRect/>
          </a:stretch>
        </p:blipFill>
        <p:spPr>
          <a:xfrm>
            <a:off x="6130608" y="4821627"/>
            <a:ext cx="3247077" cy="1758243"/>
          </a:xfrm>
          <a:prstGeom prst="rect">
            <a:avLst/>
          </a:prstGeom>
        </p:spPr>
      </p:pic>
    </p:spTree>
    <p:extLst>
      <p:ext uri="{BB962C8B-B14F-4D97-AF65-F5344CB8AC3E}">
        <p14:creationId xmlns:p14="http://schemas.microsoft.com/office/powerpoint/2010/main" val="171068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746ADF1-BFD7-4D9A-B62F-CDD1C50CAE23}"/>
              </a:ext>
            </a:extLst>
          </p:cNvPr>
          <p:cNvCxnSpPr>
            <a:cxnSpLocks/>
          </p:cNvCxnSpPr>
          <p:nvPr/>
        </p:nvCxnSpPr>
        <p:spPr>
          <a:xfrm flipH="1">
            <a:off x="7150100" y="935349"/>
            <a:ext cx="37338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9" name="object 3">
            <a:extLst>
              <a:ext uri="{FF2B5EF4-FFF2-40B4-BE49-F238E27FC236}">
                <a16:creationId xmlns:a16="http://schemas.microsoft.com/office/drawing/2014/main" id="{97AB76FA-6AF4-44BE-98A9-60F7B9618C55}"/>
              </a:ext>
            </a:extLst>
          </p:cNvPr>
          <p:cNvSpPr txBox="1"/>
          <p:nvPr/>
        </p:nvSpPr>
        <p:spPr>
          <a:xfrm>
            <a:off x="1234440" y="685800"/>
            <a:ext cx="6449060" cy="34939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Automotive Communication Stack</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20" name="object 3">
            <a:extLst>
              <a:ext uri="{FF2B5EF4-FFF2-40B4-BE49-F238E27FC236}">
                <a16:creationId xmlns:a16="http://schemas.microsoft.com/office/drawing/2014/main" id="{60074E9F-C238-476C-A39E-91AE26358CB6}"/>
              </a:ext>
            </a:extLst>
          </p:cNvPr>
          <p:cNvSpPr txBox="1"/>
          <p:nvPr/>
        </p:nvSpPr>
        <p:spPr>
          <a:xfrm>
            <a:off x="1242060" y="1035038"/>
            <a:ext cx="7736840" cy="3219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Overview – CAN Bus Logic</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21" name="Graphic 20">
            <a:extLst>
              <a:ext uri="{FF2B5EF4-FFF2-40B4-BE49-F238E27FC236}">
                <a16:creationId xmlns:a16="http://schemas.microsoft.com/office/drawing/2014/main" id="{6A2BA127-C4C6-4DCB-A509-B5346B939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22" name="Rectangle 21">
            <a:extLst>
              <a:ext uri="{FF2B5EF4-FFF2-40B4-BE49-F238E27FC236}">
                <a16:creationId xmlns:a16="http://schemas.microsoft.com/office/drawing/2014/main" id="{B873A65A-25CD-48C6-B0B0-686C26389677}"/>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bject 3">
            <a:extLst>
              <a:ext uri="{FF2B5EF4-FFF2-40B4-BE49-F238E27FC236}">
                <a16:creationId xmlns:a16="http://schemas.microsoft.com/office/drawing/2014/main" id="{90C4315D-917B-43E8-957A-85BAC494BC14}"/>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09</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pic>
        <p:nvPicPr>
          <p:cNvPr id="8" name="Picture 7">
            <a:extLst>
              <a:ext uri="{FF2B5EF4-FFF2-40B4-BE49-F238E27FC236}">
                <a16:creationId xmlns:a16="http://schemas.microsoft.com/office/drawing/2014/main" id="{91D63A92-3969-4A3C-A658-E59314F8608C}"/>
              </a:ext>
            </a:extLst>
          </p:cNvPr>
          <p:cNvPicPr>
            <a:picLocks noChangeAspect="1"/>
          </p:cNvPicPr>
          <p:nvPr/>
        </p:nvPicPr>
        <p:blipFill rotWithShape="1">
          <a:blip r:embed="rId5"/>
          <a:srcRect t="7363" b="-1310"/>
          <a:stretch/>
        </p:blipFill>
        <p:spPr>
          <a:xfrm>
            <a:off x="4330700" y="3699516"/>
            <a:ext cx="2971552" cy="2194560"/>
          </a:xfrm>
          <a:prstGeom prst="rect">
            <a:avLst/>
          </a:prstGeom>
        </p:spPr>
      </p:pic>
      <p:sp>
        <p:nvSpPr>
          <p:cNvPr id="14" name="TextBox 13">
            <a:extLst>
              <a:ext uri="{FF2B5EF4-FFF2-40B4-BE49-F238E27FC236}">
                <a16:creationId xmlns:a16="http://schemas.microsoft.com/office/drawing/2014/main" id="{AB3ACA2E-93EF-491F-8280-4B32AD5553F6}"/>
              </a:ext>
            </a:extLst>
          </p:cNvPr>
          <p:cNvSpPr txBox="1"/>
          <p:nvPr/>
        </p:nvSpPr>
        <p:spPr>
          <a:xfrm>
            <a:off x="1130300" y="1828800"/>
            <a:ext cx="10183091"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Logic 1 is a recessive state. To transmit 1 on CAN bus, both CAN high and CAN low should be applied with 2.5V.</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Logic 0 is a dominant state. To transmit 0 on CAN bus, CAN high should be applied at 3.5V and CAN low should be applied at 1.5V.</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ideal state of the bus is recessive.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If the node reaches the dominant state, it cannot move back to the recessive state by any other node.</a:t>
            </a:r>
          </a:p>
          <a:p>
            <a:endParaRPr lang="en-GB" sz="1400" b="1" dirty="0">
              <a:solidFill>
                <a:srgbClr val="BD0F79"/>
              </a:solidFill>
              <a:latin typeface="Bosch Sans Light" panose="020B0504020202020204" pitchFamily="34" charset="0"/>
            </a:endParaRPr>
          </a:p>
        </p:txBody>
      </p:sp>
      <p:pic>
        <p:nvPicPr>
          <p:cNvPr id="5" name="Picture 4">
            <a:extLst>
              <a:ext uri="{FF2B5EF4-FFF2-40B4-BE49-F238E27FC236}">
                <a16:creationId xmlns:a16="http://schemas.microsoft.com/office/drawing/2014/main" id="{767D7F1F-D4F1-4451-8CC2-43B252066B65}"/>
              </a:ext>
            </a:extLst>
          </p:cNvPr>
          <p:cNvPicPr>
            <a:picLocks noChangeAspect="1"/>
          </p:cNvPicPr>
          <p:nvPr/>
        </p:nvPicPr>
        <p:blipFill>
          <a:blip r:embed="rId6"/>
          <a:stretch>
            <a:fillRect/>
          </a:stretch>
        </p:blipFill>
        <p:spPr>
          <a:xfrm>
            <a:off x="1038181" y="3879909"/>
            <a:ext cx="2559638" cy="1381890"/>
          </a:xfrm>
          <a:prstGeom prst="rect">
            <a:avLst/>
          </a:prstGeom>
        </p:spPr>
      </p:pic>
      <p:grpSp>
        <p:nvGrpSpPr>
          <p:cNvPr id="15" name="Group 14">
            <a:extLst>
              <a:ext uri="{FF2B5EF4-FFF2-40B4-BE49-F238E27FC236}">
                <a16:creationId xmlns:a16="http://schemas.microsoft.com/office/drawing/2014/main" id="{485F21A4-63B4-4446-93F9-7BB2BCC4A302}"/>
              </a:ext>
            </a:extLst>
          </p:cNvPr>
          <p:cNvGrpSpPr/>
          <p:nvPr/>
        </p:nvGrpSpPr>
        <p:grpSpPr>
          <a:xfrm>
            <a:off x="7912100" y="3762318"/>
            <a:ext cx="3853238" cy="2222420"/>
            <a:chOff x="4458970" y="4480560"/>
            <a:chExt cx="3853238" cy="2222420"/>
          </a:xfrm>
        </p:grpSpPr>
        <p:pic>
          <p:nvPicPr>
            <p:cNvPr id="9" name="Picture 8">
              <a:extLst>
                <a:ext uri="{FF2B5EF4-FFF2-40B4-BE49-F238E27FC236}">
                  <a16:creationId xmlns:a16="http://schemas.microsoft.com/office/drawing/2014/main" id="{4BE2E281-9EF6-44AB-A3A3-C2A8C2A71BAB}"/>
                </a:ext>
              </a:extLst>
            </p:cNvPr>
            <p:cNvPicPr>
              <a:picLocks noChangeAspect="1"/>
            </p:cNvPicPr>
            <p:nvPr/>
          </p:nvPicPr>
          <p:blipFill rotWithShape="1">
            <a:blip r:embed="rId7"/>
            <a:srcRect t="10897" b="-488"/>
            <a:stretch/>
          </p:blipFill>
          <p:spPr>
            <a:xfrm>
              <a:off x="4458970" y="4480560"/>
              <a:ext cx="3698173" cy="2194560"/>
            </a:xfrm>
            <a:prstGeom prst="rect">
              <a:avLst/>
            </a:prstGeom>
          </p:spPr>
        </p:pic>
        <p:sp>
          <p:nvSpPr>
            <p:cNvPr id="10" name="Rectangle 9">
              <a:extLst>
                <a:ext uri="{FF2B5EF4-FFF2-40B4-BE49-F238E27FC236}">
                  <a16:creationId xmlns:a16="http://schemas.microsoft.com/office/drawing/2014/main" id="{DFE97B30-D9DC-494E-BC80-A4A639068403}"/>
                </a:ext>
              </a:extLst>
            </p:cNvPr>
            <p:cNvSpPr/>
            <p:nvPr/>
          </p:nvSpPr>
          <p:spPr>
            <a:xfrm>
              <a:off x="7569200" y="5065267"/>
              <a:ext cx="228600" cy="1338788"/>
            </a:xfrm>
            <a:prstGeom prst="rect">
              <a:avLst/>
            </a:prstGeom>
            <a:noFill/>
            <a:ln>
              <a:solidFill>
                <a:srgbClr val="191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9C13B9CF-70F4-45E7-B5FC-0A5CD452E28E}"/>
                </a:ext>
              </a:extLst>
            </p:cNvPr>
            <p:cNvSpPr txBox="1"/>
            <p:nvPr/>
          </p:nvSpPr>
          <p:spPr>
            <a:xfrm>
              <a:off x="7435908" y="6456759"/>
              <a:ext cx="876300" cy="246221"/>
            </a:xfrm>
            <a:prstGeom prst="rect">
              <a:avLst/>
            </a:prstGeom>
            <a:noFill/>
          </p:spPr>
          <p:txBody>
            <a:bodyPr wrap="square" rtlCol="0">
              <a:spAutoFit/>
            </a:bodyPr>
            <a:lstStyle/>
            <a:p>
              <a:pPr algn="l"/>
              <a:r>
                <a:rPr lang="en-GB" sz="1000" b="1" dirty="0">
                  <a:latin typeface="Bosch Sans Bold" panose="020B0704020202020204" pitchFamily="34" charset="0"/>
                </a:rPr>
                <a:t>Recessive</a:t>
              </a:r>
            </a:p>
          </p:txBody>
        </p:sp>
      </p:grpSp>
      <p:grpSp>
        <p:nvGrpSpPr>
          <p:cNvPr id="25" name="Group 24">
            <a:extLst>
              <a:ext uri="{FF2B5EF4-FFF2-40B4-BE49-F238E27FC236}">
                <a16:creationId xmlns:a16="http://schemas.microsoft.com/office/drawing/2014/main" id="{DFB4E706-19C0-426E-8A11-605B94C85F3D}"/>
              </a:ext>
            </a:extLst>
          </p:cNvPr>
          <p:cNvGrpSpPr/>
          <p:nvPr/>
        </p:nvGrpSpPr>
        <p:grpSpPr>
          <a:xfrm>
            <a:off x="9969500" y="1020193"/>
            <a:ext cx="2015952" cy="1256112"/>
            <a:chOff x="9359900" y="1020194"/>
            <a:chExt cx="2625552" cy="1554835"/>
          </a:xfrm>
        </p:grpSpPr>
        <p:pic>
          <p:nvPicPr>
            <p:cNvPr id="26" name="Picture 6" descr="CANbus Multi-Function Display Interface Module | Rockford Fosgate ®">
              <a:extLst>
                <a:ext uri="{FF2B5EF4-FFF2-40B4-BE49-F238E27FC236}">
                  <a16:creationId xmlns:a16="http://schemas.microsoft.com/office/drawing/2014/main" id="{7216E9CE-97B7-4D8E-8216-263DEE30910C}"/>
                </a:ext>
              </a:extLst>
            </p:cNvPr>
            <p:cNvPicPr>
              <a:picLocks noChangeAspect="1" noChangeArrowheads="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59900" y="1020194"/>
              <a:ext cx="2625552" cy="151590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F498451-5C7C-4738-9CD9-6037661B250E}"/>
                </a:ext>
              </a:extLst>
            </p:cNvPr>
            <p:cNvSpPr txBox="1"/>
            <p:nvPr/>
          </p:nvSpPr>
          <p:spPr>
            <a:xfrm>
              <a:off x="9433295" y="2232155"/>
              <a:ext cx="2552157" cy="342874"/>
            </a:xfrm>
            <a:prstGeom prst="rect">
              <a:avLst/>
            </a:prstGeom>
            <a:noFill/>
          </p:spPr>
          <p:txBody>
            <a:bodyPr wrap="square" rtlCol="0">
              <a:spAutoFit/>
            </a:bodyPr>
            <a:lstStyle/>
            <a:p>
              <a:pPr algn="l"/>
              <a:r>
                <a:rPr lang="en-GB" sz="1200" b="1" dirty="0">
                  <a:solidFill>
                    <a:srgbClr val="C4691E"/>
                  </a:solidFill>
                  <a:latin typeface="Bosch Sans Light" panose="020B0504020202020204" pitchFamily="34" charset="0"/>
                </a:rPr>
                <a:t>Controller Area Network</a:t>
              </a:r>
            </a:p>
          </p:txBody>
        </p:sp>
      </p:grpSp>
    </p:spTree>
    <p:extLst>
      <p:ext uri="{BB962C8B-B14F-4D97-AF65-F5344CB8AC3E}">
        <p14:creationId xmlns:p14="http://schemas.microsoft.com/office/powerpoint/2010/main" val="224919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400" b="1" dirty="0" smtClean="0">
            <a:solidFill>
              <a:srgbClr val="BD0F79"/>
            </a:solidFill>
            <a:latin typeface="Bosch Sans Light" panose="020B0504020202020204" pitchFamily="34" charset="0"/>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FF"/>
        </a:solidFill>
        <a:ln w="57150">
          <a:solidFill>
            <a:schemeClr val="accent1"/>
          </a:solidFill>
        </a:ln>
      </a:spPr>
      <a:bodyPr lIns="36000" rIns="36000" rtlCol="0" anchor="ct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kern="1200" cap="none" spc="0" normalizeH="0" baseline="0" noProof="0" dirty="0">
            <a:ln>
              <a:noFill/>
            </a:ln>
            <a:solidFill>
              <a:srgbClr val="000000"/>
            </a:solidFill>
            <a:effectLst/>
            <a:uLnTx/>
            <a:uFillTx/>
            <a:latin typeface="Bosch Office Sans"/>
            <a:ea typeface="+mn-ea"/>
            <a:cs typeface="+mn-cs"/>
          </a:defRPr>
        </a:defPPr>
      </a:lstStyle>
      <a:style>
        <a:lnRef idx="2">
          <a:srgbClr val="A80163">
            <a:shade val="50000"/>
          </a:srgbClr>
        </a:lnRef>
        <a:fillRef idx="1">
          <a:srgbClr val="A80163"/>
        </a:fillRef>
        <a:effectRef idx="0">
          <a:srgbClr val="A80163"/>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1471</Words>
  <Application>Microsoft Office PowerPoint</Application>
  <PresentationFormat>Custom</PresentationFormat>
  <Paragraphs>247</Paragraphs>
  <Slides>27</Slides>
  <Notes>11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27</vt:i4>
      </vt:variant>
    </vt:vector>
  </HeadingPairs>
  <TitlesOfParts>
    <vt:vector size="40" baseType="lpstr">
      <vt:lpstr>Arial</vt:lpstr>
      <vt:lpstr>Bosch Office Sans</vt:lpstr>
      <vt:lpstr>Bosch Sans Bold</vt:lpstr>
      <vt:lpstr>Bosch Sans Light</vt:lpstr>
      <vt:lpstr>Bosch Sans Medium</vt:lpstr>
      <vt:lpstr>Calibri</vt:lpstr>
      <vt:lpstr>Calibri Light</vt:lpstr>
      <vt:lpstr>LatoWeb</vt:lpstr>
      <vt:lpstr>urw-din</vt:lpstr>
      <vt:lpstr>Office Theme</vt:lpstr>
      <vt:lpstr>Custom Design</vt:lpstr>
      <vt:lpstr>1_Custom Design</vt:lpstr>
      <vt:lpstr>1_Office Theme</vt:lpstr>
      <vt:lpstr>  Automotive Communication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dc:title>
  <dc:creator>Samarpita Chakraborty</dc:creator>
  <cp:lastModifiedBy>Karthikeyan Karatholuvu Selvakumar (MS/ESD-PP2-XC)</cp:lastModifiedBy>
  <cp:revision>265</cp:revision>
  <dcterms:created xsi:type="dcterms:W3CDTF">2021-12-13T13:11:50Z</dcterms:created>
  <dcterms:modified xsi:type="dcterms:W3CDTF">2022-05-09T10:09:46Z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2021-12-13T00:00:00Z</vt:filetime>
  </property>
  <property fmtid="{D5CDD505-2E9C-101B-9397-08002B2CF9AE}" pid="3" name="Creator">
    <vt:lpwstr>Adobe Illustrator 25.4 (Macintosh)</vt:lpwstr>
  </property>
  <property fmtid="{D5CDD505-2E9C-101B-9397-08002B2CF9AE}" pid="4" name="LastSaved">
    <vt:filetime>2021-12-13T00:00:00Z</vt:filetime>
  </property>
</Properties>
</file>