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ustom.xml" ContentType="application/vnd.openxmlformats-officedocument.custom-properties+xml"/>
  <Override PartName="/ppt/tags/tag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6" r:id="rId2"/>
    <p:sldMasterId id="2147483679" r:id="rId3"/>
  </p:sldMasterIdLst>
  <p:notesMasterIdLst>
    <p:notesMasterId r:id="rId22"/>
  </p:notesMasterIdLst>
  <p:sldIdLst>
    <p:sldId id="276" r:id="rId4"/>
    <p:sldId id="307" r:id="rId5"/>
    <p:sldId id="327" r:id="rId6"/>
    <p:sldId id="264" r:id="rId7"/>
    <p:sldId id="290" r:id="rId8"/>
    <p:sldId id="296" r:id="rId9"/>
    <p:sldId id="297" r:id="rId10"/>
    <p:sldId id="298" r:id="rId11"/>
    <p:sldId id="299" r:id="rId12"/>
    <p:sldId id="301" r:id="rId13"/>
    <p:sldId id="302" r:id="rId14"/>
    <p:sldId id="305" r:id="rId15"/>
    <p:sldId id="306" r:id="rId16"/>
    <p:sldId id="328" r:id="rId17"/>
    <p:sldId id="329" r:id="rId18"/>
    <p:sldId id="294" r:id="rId19"/>
    <p:sldId id="326" r:id="rId20"/>
    <p:sldId id="283" r:id="rId21"/>
  </p:sldIdLst>
  <p:sldSz cx="12166600" cy="6858000"/>
  <p:notesSz cx="121666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n Ngoc Le (RBVH/ETI41)" initials="TNL(" lastIdx="1" clrIdx="0">
    <p:extLst>
      <p:ext uri="{19B8F6BF-5375-455C-9EA6-DF929625EA0E}">
        <p15:presenceInfo xmlns:p15="http://schemas.microsoft.com/office/powerpoint/2012/main" userId="S::rle1hc@bosch.com::060fec42-6c93-40d8-b3cb-ee234db015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2828"/>
    <a:srgbClr val="BE1B84"/>
    <a:srgbClr val="71767C"/>
    <a:srgbClr val="BD0F79"/>
    <a:srgbClr val="BC0F79"/>
    <a:srgbClr val="008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C5A126-D3D6-47FC-B290-6D8B332A1553}" v="36" dt="2021-12-30T11:29:10.627"/>
    <p1510:client id="{9FE6E9EC-7A1D-4976-B035-3EC43B208C33}" v="271" dt="2021-12-30T04:29:12.75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2" autoAdjust="0"/>
    <p:restoredTop sz="92479" autoAdjust="0"/>
  </p:normalViewPr>
  <p:slideViewPr>
    <p:cSldViewPr>
      <p:cViewPr varScale="1">
        <p:scale>
          <a:sx n="62" d="100"/>
          <a:sy n="62" d="100"/>
        </p:scale>
        <p:origin x="780" y="3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customXml" Target="../customXml/item3.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72088"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891338" y="0"/>
            <a:ext cx="5272087" cy="344488"/>
          </a:xfrm>
          <a:prstGeom prst="rect">
            <a:avLst/>
          </a:prstGeom>
        </p:spPr>
        <p:txBody>
          <a:bodyPr vert="horz" lIns="91440" tIns="45720" rIns="91440" bIns="45720" rtlCol="0"/>
          <a:lstStyle>
            <a:lvl1pPr algn="r">
              <a:defRPr sz="1200"/>
            </a:lvl1pPr>
          </a:lstStyle>
          <a:p>
            <a:fld id="{41DB2F6B-0995-4995-AEAC-26FF2500BE70}" type="datetimeFigureOut">
              <a:rPr lang="en-US" smtClean="0"/>
              <a:t>4/28/2023</a:t>
            </a:fld>
            <a:endParaRPr lang="en-US"/>
          </a:p>
        </p:txBody>
      </p:sp>
      <p:sp>
        <p:nvSpPr>
          <p:cNvPr id="4" name="Slide Image Placeholder 3"/>
          <p:cNvSpPr>
            <a:spLocks noGrp="1" noRot="1" noChangeAspect="1"/>
          </p:cNvSpPr>
          <p:nvPr>
            <p:ph type="sldImg" idx="2"/>
          </p:nvPr>
        </p:nvSpPr>
        <p:spPr>
          <a:xfrm>
            <a:off x="4030663" y="857250"/>
            <a:ext cx="410527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6025" y="3300413"/>
            <a:ext cx="973455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72088"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891338" y="6513513"/>
            <a:ext cx="5272087" cy="344487"/>
          </a:xfrm>
          <a:prstGeom prst="rect">
            <a:avLst/>
          </a:prstGeom>
        </p:spPr>
        <p:txBody>
          <a:bodyPr vert="horz" lIns="91440" tIns="45720" rIns="91440" bIns="45720" rtlCol="0" anchor="b"/>
          <a:lstStyle>
            <a:lvl1pPr algn="r">
              <a:defRPr sz="1200"/>
            </a:lvl1pPr>
          </a:lstStyle>
          <a:p>
            <a:fld id="{8D80FDCA-DEE3-4367-9C48-EA0CFDAC143B}" type="slidenum">
              <a:rPr lang="en-US" smtClean="0"/>
              <a:t>‹#›</a:t>
            </a:fld>
            <a:endParaRPr lang="en-US"/>
          </a:p>
        </p:txBody>
      </p:sp>
    </p:spTree>
    <p:extLst>
      <p:ext uri="{BB962C8B-B14F-4D97-AF65-F5344CB8AC3E}">
        <p14:creationId xmlns:p14="http://schemas.microsoft.com/office/powerpoint/2010/main" val="2895046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80FDCA-DEE3-4367-9C48-EA0CFDAC143B}" type="slidenum">
              <a:rPr lang="en-US" smtClean="0"/>
              <a:t>2</a:t>
            </a:fld>
            <a:endParaRPr lang="en-US"/>
          </a:p>
        </p:txBody>
      </p:sp>
    </p:spTree>
    <p:extLst>
      <p:ext uri="{BB962C8B-B14F-4D97-AF65-F5344CB8AC3E}">
        <p14:creationId xmlns:p14="http://schemas.microsoft.com/office/powerpoint/2010/main" val="1015461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0FDCA-DEE3-4367-9C48-EA0CFDAC143B}" type="slidenum">
              <a:rPr lang="en-US" smtClean="0"/>
              <a:t>14</a:t>
            </a:fld>
            <a:endParaRPr lang="en-US"/>
          </a:p>
        </p:txBody>
      </p:sp>
    </p:spTree>
    <p:extLst>
      <p:ext uri="{BB962C8B-B14F-4D97-AF65-F5344CB8AC3E}">
        <p14:creationId xmlns:p14="http://schemas.microsoft.com/office/powerpoint/2010/main" val="804315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0FDCA-DEE3-4367-9C48-EA0CFDAC143B}" type="slidenum">
              <a:rPr lang="en-US" smtClean="0"/>
              <a:t>15</a:t>
            </a:fld>
            <a:endParaRPr lang="en-US"/>
          </a:p>
        </p:txBody>
      </p:sp>
    </p:spTree>
    <p:extLst>
      <p:ext uri="{BB962C8B-B14F-4D97-AF65-F5344CB8AC3E}">
        <p14:creationId xmlns:p14="http://schemas.microsoft.com/office/powerpoint/2010/main" val="444230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0FDCA-DEE3-4367-9C48-EA0CFDAC143B}" type="slidenum">
              <a:rPr lang="en-US" smtClean="0"/>
              <a:t>16</a:t>
            </a:fld>
            <a:endParaRPr lang="en-US"/>
          </a:p>
        </p:txBody>
      </p:sp>
    </p:spTree>
    <p:extLst>
      <p:ext uri="{BB962C8B-B14F-4D97-AF65-F5344CB8AC3E}">
        <p14:creationId xmlns:p14="http://schemas.microsoft.com/office/powerpoint/2010/main" val="2224450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0FDCA-DEE3-4367-9C48-EA0CFDAC143B}" type="slidenum">
              <a:rPr lang="en-US" smtClean="0"/>
              <a:t>17</a:t>
            </a:fld>
            <a:endParaRPr lang="en-US"/>
          </a:p>
        </p:txBody>
      </p:sp>
    </p:spTree>
    <p:extLst>
      <p:ext uri="{BB962C8B-B14F-4D97-AF65-F5344CB8AC3E}">
        <p14:creationId xmlns:p14="http://schemas.microsoft.com/office/powerpoint/2010/main" val="3910302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0FDCA-DEE3-4367-9C48-EA0CFDAC143B}" type="slidenum">
              <a:rPr lang="en-US" smtClean="0"/>
              <a:t>6</a:t>
            </a:fld>
            <a:endParaRPr lang="en-US"/>
          </a:p>
        </p:txBody>
      </p:sp>
    </p:spTree>
    <p:extLst>
      <p:ext uri="{BB962C8B-B14F-4D97-AF65-F5344CB8AC3E}">
        <p14:creationId xmlns:p14="http://schemas.microsoft.com/office/powerpoint/2010/main" val="2633202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sz="1200" dirty="0">
                <a:solidFill>
                  <a:srgbClr val="000000"/>
                </a:solidFill>
                <a:latin typeface="Bosch Sans Medium" panose="020B0604020202020204"/>
              </a:rPr>
              <a:t>Based on the exchange of information on the security stack, each CSM key is mapped to a CRYIF key and a Crypto Driver key.</a:t>
            </a:r>
          </a:p>
          <a:p>
            <a:pPr algn="l" fontAlgn="base"/>
            <a:r>
              <a:rPr lang="en-US" sz="1200" dirty="0">
                <a:solidFill>
                  <a:srgbClr val="000000"/>
                </a:solidFill>
                <a:latin typeface="Bosch Sans Medium" panose="020B0604020202020204"/>
              </a:rPr>
              <a:t>CSM Queues are mapped based on the Crypto Driver, CRYIF uses one channel for each CSM Queue to a Crypto Driver in order to process one job at a time.</a:t>
            </a:r>
          </a:p>
          <a:p>
            <a:endParaRPr lang="en-US" dirty="0"/>
          </a:p>
        </p:txBody>
      </p:sp>
      <p:sp>
        <p:nvSpPr>
          <p:cNvPr id="4" name="Slide Number Placeholder 3"/>
          <p:cNvSpPr>
            <a:spLocks noGrp="1"/>
          </p:cNvSpPr>
          <p:nvPr>
            <p:ph type="sldNum" sz="quarter" idx="5"/>
          </p:nvPr>
        </p:nvSpPr>
        <p:spPr/>
        <p:txBody>
          <a:bodyPr/>
          <a:lstStyle/>
          <a:p>
            <a:fld id="{8D80FDCA-DEE3-4367-9C48-EA0CFDAC143B}" type="slidenum">
              <a:rPr lang="en-US" smtClean="0"/>
              <a:t>7</a:t>
            </a:fld>
            <a:endParaRPr lang="en-US"/>
          </a:p>
        </p:txBody>
      </p:sp>
    </p:spTree>
    <p:extLst>
      <p:ext uri="{BB962C8B-B14F-4D97-AF65-F5344CB8AC3E}">
        <p14:creationId xmlns:p14="http://schemas.microsoft.com/office/powerpoint/2010/main" val="633511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0FDCA-DEE3-4367-9C48-EA0CFDAC143B}" type="slidenum">
              <a:rPr lang="en-US" smtClean="0"/>
              <a:t>8</a:t>
            </a:fld>
            <a:endParaRPr lang="en-US"/>
          </a:p>
        </p:txBody>
      </p:sp>
    </p:spTree>
    <p:extLst>
      <p:ext uri="{BB962C8B-B14F-4D97-AF65-F5344CB8AC3E}">
        <p14:creationId xmlns:p14="http://schemas.microsoft.com/office/powerpoint/2010/main" val="1873543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0FDCA-DEE3-4367-9C48-EA0CFDAC143B}" type="slidenum">
              <a:rPr lang="en-US" smtClean="0"/>
              <a:t>9</a:t>
            </a:fld>
            <a:endParaRPr lang="en-US"/>
          </a:p>
        </p:txBody>
      </p:sp>
    </p:spTree>
    <p:extLst>
      <p:ext uri="{BB962C8B-B14F-4D97-AF65-F5344CB8AC3E}">
        <p14:creationId xmlns:p14="http://schemas.microsoft.com/office/powerpoint/2010/main" val="1451433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0FDCA-DEE3-4367-9C48-EA0CFDAC143B}" type="slidenum">
              <a:rPr lang="en-US" smtClean="0"/>
              <a:t>10</a:t>
            </a:fld>
            <a:endParaRPr lang="en-US"/>
          </a:p>
        </p:txBody>
      </p:sp>
    </p:spTree>
    <p:extLst>
      <p:ext uri="{BB962C8B-B14F-4D97-AF65-F5344CB8AC3E}">
        <p14:creationId xmlns:p14="http://schemas.microsoft.com/office/powerpoint/2010/main" val="1376181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0FDCA-DEE3-4367-9C48-EA0CFDAC143B}" type="slidenum">
              <a:rPr lang="en-US" smtClean="0"/>
              <a:t>11</a:t>
            </a:fld>
            <a:endParaRPr lang="en-US"/>
          </a:p>
        </p:txBody>
      </p:sp>
    </p:spTree>
    <p:extLst>
      <p:ext uri="{BB962C8B-B14F-4D97-AF65-F5344CB8AC3E}">
        <p14:creationId xmlns:p14="http://schemas.microsoft.com/office/powerpoint/2010/main" val="1814761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0FDCA-DEE3-4367-9C48-EA0CFDAC143B}" type="slidenum">
              <a:rPr lang="en-US" smtClean="0"/>
              <a:t>12</a:t>
            </a:fld>
            <a:endParaRPr lang="en-US"/>
          </a:p>
        </p:txBody>
      </p:sp>
    </p:spTree>
    <p:extLst>
      <p:ext uri="{BB962C8B-B14F-4D97-AF65-F5344CB8AC3E}">
        <p14:creationId xmlns:p14="http://schemas.microsoft.com/office/powerpoint/2010/main" val="753846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0FDCA-DEE3-4367-9C48-EA0CFDAC143B}" type="slidenum">
              <a:rPr lang="en-US" smtClean="0"/>
              <a:t>13</a:t>
            </a:fld>
            <a:endParaRPr lang="en-US"/>
          </a:p>
        </p:txBody>
      </p:sp>
    </p:spTree>
    <p:extLst>
      <p:ext uri="{BB962C8B-B14F-4D97-AF65-F5344CB8AC3E}">
        <p14:creationId xmlns:p14="http://schemas.microsoft.com/office/powerpoint/2010/main" val="4961396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6" name="bg object 16"/>
          <p:cNvSpPr/>
          <p:nvPr/>
        </p:nvSpPr>
        <p:spPr>
          <a:xfrm>
            <a:off x="0" y="0"/>
            <a:ext cx="12161520" cy="6858000"/>
          </a:xfrm>
          <a:custGeom>
            <a:avLst/>
            <a:gdLst/>
            <a:ahLst/>
            <a:cxnLst/>
            <a:rect l="l" t="t" r="r" b="b"/>
            <a:pathLst>
              <a:path w="12161520" h="6858000">
                <a:moveTo>
                  <a:pt x="12161520" y="0"/>
                </a:moveTo>
                <a:lnTo>
                  <a:pt x="0" y="0"/>
                </a:lnTo>
                <a:lnTo>
                  <a:pt x="0" y="6858000"/>
                </a:lnTo>
                <a:lnTo>
                  <a:pt x="12161520" y="6858000"/>
                </a:lnTo>
                <a:lnTo>
                  <a:pt x="12161520" y="0"/>
                </a:lnTo>
                <a:close/>
              </a:path>
            </a:pathLst>
          </a:custGeom>
          <a:solidFill>
            <a:srgbClr val="D2D1D2"/>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219352" y="679649"/>
            <a:ext cx="9722815" cy="5498510"/>
          </a:xfrm>
          <a:prstGeom prst="rect">
            <a:avLst/>
          </a:prstGeom>
        </p:spPr>
      </p:pic>
      <p:pic>
        <p:nvPicPr>
          <p:cNvPr id="18" name="bg object 18"/>
          <p:cNvPicPr/>
          <p:nvPr/>
        </p:nvPicPr>
        <p:blipFill>
          <a:blip r:embed="rId3" cstate="print"/>
          <a:stretch>
            <a:fillRect/>
          </a:stretch>
        </p:blipFill>
        <p:spPr>
          <a:xfrm>
            <a:off x="7356712" y="4829615"/>
            <a:ext cx="2874328" cy="1337783"/>
          </a:xfrm>
          <a:prstGeom prst="rect">
            <a:avLst/>
          </a:prstGeom>
        </p:spPr>
      </p:pic>
      <p:sp>
        <p:nvSpPr>
          <p:cNvPr id="19" name="bg object 19"/>
          <p:cNvSpPr/>
          <p:nvPr/>
        </p:nvSpPr>
        <p:spPr>
          <a:xfrm>
            <a:off x="2422220" y="2021814"/>
            <a:ext cx="6644005" cy="2814955"/>
          </a:xfrm>
          <a:custGeom>
            <a:avLst/>
            <a:gdLst/>
            <a:ahLst/>
            <a:cxnLst/>
            <a:rect l="l" t="t" r="r" b="b"/>
            <a:pathLst>
              <a:path w="6644005" h="2814954">
                <a:moveTo>
                  <a:pt x="6643573" y="0"/>
                </a:moveTo>
                <a:lnTo>
                  <a:pt x="0" y="0"/>
                </a:lnTo>
                <a:lnTo>
                  <a:pt x="0" y="2814383"/>
                </a:lnTo>
                <a:lnTo>
                  <a:pt x="6643573" y="2814383"/>
                </a:lnTo>
                <a:lnTo>
                  <a:pt x="6643573"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400" b="1" i="0">
                <a:solidFill>
                  <a:srgbClr val="BC0F7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B07CCC1-6755-45BA-908B-6735372CD53A}" type="datetime1">
              <a:rPr lang="en-US" smtClean="0"/>
              <a:t>4/28/2023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6C80-125F-4AD0-8623-EC55CF1E1242}"/>
              </a:ext>
            </a:extLst>
          </p:cNvPr>
          <p:cNvSpPr>
            <a:spLocks noGrp="1"/>
          </p:cNvSpPr>
          <p:nvPr>
            <p:ph type="title"/>
          </p:nvPr>
        </p:nvSpPr>
        <p:spPr>
          <a:xfrm>
            <a:off x="838200" y="365125"/>
            <a:ext cx="10493375"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C82AB9D-9442-40AF-B20E-FA3BB9AA26C8}"/>
              </a:ext>
            </a:extLst>
          </p:cNvPr>
          <p:cNvSpPr>
            <a:spLocks noGrp="1"/>
          </p:cNvSpPr>
          <p:nvPr>
            <p:ph type="body" idx="1"/>
          </p:nvPr>
        </p:nvSpPr>
        <p:spPr>
          <a:xfrm>
            <a:off x="838200" y="1681163"/>
            <a:ext cx="514667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64067C-148C-48D0-BE6A-A8A4F0E040AF}"/>
              </a:ext>
            </a:extLst>
          </p:cNvPr>
          <p:cNvSpPr>
            <a:spLocks noGrp="1"/>
          </p:cNvSpPr>
          <p:nvPr>
            <p:ph sz="half" idx="2"/>
          </p:nvPr>
        </p:nvSpPr>
        <p:spPr>
          <a:xfrm>
            <a:off x="838200" y="2505075"/>
            <a:ext cx="5146675"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4CDBA3-2767-48DE-AB72-E35F9EBC09AA}"/>
              </a:ext>
            </a:extLst>
          </p:cNvPr>
          <p:cNvSpPr>
            <a:spLocks noGrp="1"/>
          </p:cNvSpPr>
          <p:nvPr>
            <p:ph type="body" sz="quarter" idx="3"/>
          </p:nvPr>
        </p:nvSpPr>
        <p:spPr>
          <a:xfrm>
            <a:off x="6159500" y="1681163"/>
            <a:ext cx="517207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E85D4C-45DA-485E-BC41-185B357F6479}"/>
              </a:ext>
            </a:extLst>
          </p:cNvPr>
          <p:cNvSpPr>
            <a:spLocks noGrp="1"/>
          </p:cNvSpPr>
          <p:nvPr>
            <p:ph sz="quarter" idx="4"/>
          </p:nvPr>
        </p:nvSpPr>
        <p:spPr>
          <a:xfrm>
            <a:off x="6159500" y="2505075"/>
            <a:ext cx="5172075"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50E1B3-ACA8-4D4B-B616-53AD4C434F99}"/>
              </a:ext>
            </a:extLst>
          </p:cNvPr>
          <p:cNvSpPr>
            <a:spLocks noGrp="1"/>
          </p:cNvSpPr>
          <p:nvPr>
            <p:ph type="dt" sz="half" idx="10"/>
          </p:nvPr>
        </p:nvSpPr>
        <p:spPr>
          <a:xfrm>
            <a:off x="836613" y="6356350"/>
            <a:ext cx="2736850" cy="365125"/>
          </a:xfrm>
          <a:prstGeom prst="rect">
            <a:avLst/>
          </a:prstGeom>
        </p:spPr>
        <p:txBody>
          <a:bodyPr/>
          <a:lstStyle/>
          <a:p>
            <a:fld id="{F54EC10F-FAAB-4F0F-BE05-9328F1F1B9DF}" type="datetime1">
              <a:rPr lang="en-US" smtClean="0"/>
              <a:t>4/28/2023</a:t>
            </a:fld>
            <a:endParaRPr lang="en-US"/>
          </a:p>
        </p:txBody>
      </p:sp>
      <p:sp>
        <p:nvSpPr>
          <p:cNvPr id="8" name="Footer Placeholder 7">
            <a:extLst>
              <a:ext uri="{FF2B5EF4-FFF2-40B4-BE49-F238E27FC236}">
                <a16:creationId xmlns:a16="http://schemas.microsoft.com/office/drawing/2014/main" id="{F8C842FE-02FC-44ED-9CDD-E12AC58A6B17}"/>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78BA6025-0EC5-4BA3-8464-E51CDB5F6D09}"/>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598780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FB44-51A9-4296-A111-A76864129ECF}"/>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7F6C4DC5-6DB5-4E65-98FE-FFAA2DD31F9A}"/>
              </a:ext>
            </a:extLst>
          </p:cNvPr>
          <p:cNvSpPr>
            <a:spLocks noGrp="1"/>
          </p:cNvSpPr>
          <p:nvPr>
            <p:ph type="dt" sz="half" idx="10"/>
          </p:nvPr>
        </p:nvSpPr>
        <p:spPr>
          <a:xfrm>
            <a:off x="836613" y="6356350"/>
            <a:ext cx="2736850" cy="365125"/>
          </a:xfrm>
          <a:prstGeom prst="rect">
            <a:avLst/>
          </a:prstGeom>
        </p:spPr>
        <p:txBody>
          <a:bodyPr/>
          <a:lstStyle/>
          <a:p>
            <a:fld id="{C24D3BA9-87FC-4AF0-8828-0B9BC4EDE296}" type="datetime1">
              <a:rPr lang="en-US" smtClean="0"/>
              <a:t>4/28/2023</a:t>
            </a:fld>
            <a:endParaRPr lang="en-US"/>
          </a:p>
        </p:txBody>
      </p:sp>
      <p:sp>
        <p:nvSpPr>
          <p:cNvPr id="4" name="Footer Placeholder 3">
            <a:extLst>
              <a:ext uri="{FF2B5EF4-FFF2-40B4-BE49-F238E27FC236}">
                <a16:creationId xmlns:a16="http://schemas.microsoft.com/office/drawing/2014/main" id="{06F9BE3D-3C75-4F7E-B631-8B069F3028D0}"/>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808A5EC-E52E-412A-BB3D-4926DAB30C02}"/>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325735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81E22-2A79-47AF-8EAE-710483789116}"/>
              </a:ext>
            </a:extLst>
          </p:cNvPr>
          <p:cNvSpPr>
            <a:spLocks noGrp="1"/>
          </p:cNvSpPr>
          <p:nvPr>
            <p:ph type="dt" sz="half" idx="10"/>
          </p:nvPr>
        </p:nvSpPr>
        <p:spPr>
          <a:xfrm>
            <a:off x="836613" y="6356350"/>
            <a:ext cx="2736850" cy="365125"/>
          </a:xfrm>
          <a:prstGeom prst="rect">
            <a:avLst/>
          </a:prstGeom>
        </p:spPr>
        <p:txBody>
          <a:bodyPr/>
          <a:lstStyle/>
          <a:p>
            <a:fld id="{70E23F1C-75BD-46C6-856C-1ED8ACBBF219}" type="datetime1">
              <a:rPr lang="en-US" smtClean="0"/>
              <a:t>4/28/2023</a:t>
            </a:fld>
            <a:endParaRPr lang="en-US"/>
          </a:p>
        </p:txBody>
      </p:sp>
      <p:sp>
        <p:nvSpPr>
          <p:cNvPr id="3" name="Footer Placeholder 2">
            <a:extLst>
              <a:ext uri="{FF2B5EF4-FFF2-40B4-BE49-F238E27FC236}">
                <a16:creationId xmlns:a16="http://schemas.microsoft.com/office/drawing/2014/main" id="{D62C498B-FB12-4E2C-9B2A-92612986C00B}"/>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2F40E66-1030-4F5B-9861-A89742C6D98D}"/>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816231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F739-DA07-451B-B2A9-150E6B5C9380}"/>
              </a:ext>
            </a:extLst>
          </p:cNvPr>
          <p:cNvSpPr>
            <a:spLocks noGrp="1"/>
          </p:cNvSpPr>
          <p:nvPr>
            <p:ph type="title"/>
          </p:nvPr>
        </p:nvSpPr>
        <p:spPr>
          <a:xfrm>
            <a:off x="838200" y="457200"/>
            <a:ext cx="3924300"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CE8D92-5764-4D60-AD27-BF9BB1F1D467}"/>
              </a:ext>
            </a:extLst>
          </p:cNvPr>
          <p:cNvSpPr>
            <a:spLocks noGrp="1"/>
          </p:cNvSpPr>
          <p:nvPr>
            <p:ph idx="1"/>
          </p:nvPr>
        </p:nvSpPr>
        <p:spPr>
          <a:xfrm>
            <a:off x="5172075" y="987425"/>
            <a:ext cx="61595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93319-093B-4B1B-A388-7FBBB263A8B0}"/>
              </a:ext>
            </a:extLst>
          </p:cNvPr>
          <p:cNvSpPr>
            <a:spLocks noGrp="1"/>
          </p:cNvSpPr>
          <p:nvPr>
            <p:ph type="body" sz="half" idx="2"/>
          </p:nvPr>
        </p:nvSpPr>
        <p:spPr>
          <a:xfrm>
            <a:off x="838200" y="2057400"/>
            <a:ext cx="392430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BE97D9-B35B-4BE1-8A29-40FCFC35FAD7}"/>
              </a:ext>
            </a:extLst>
          </p:cNvPr>
          <p:cNvSpPr>
            <a:spLocks noGrp="1"/>
          </p:cNvSpPr>
          <p:nvPr>
            <p:ph type="dt" sz="half" idx="10"/>
          </p:nvPr>
        </p:nvSpPr>
        <p:spPr>
          <a:xfrm>
            <a:off x="836613" y="6356350"/>
            <a:ext cx="2736850" cy="365125"/>
          </a:xfrm>
          <a:prstGeom prst="rect">
            <a:avLst/>
          </a:prstGeom>
        </p:spPr>
        <p:txBody>
          <a:bodyPr/>
          <a:lstStyle/>
          <a:p>
            <a:fld id="{6BBB717A-1948-4E8F-AA40-2C8970EFF856}" type="datetime1">
              <a:rPr lang="en-US" smtClean="0"/>
              <a:t>4/28/2023</a:t>
            </a:fld>
            <a:endParaRPr lang="en-US"/>
          </a:p>
        </p:txBody>
      </p:sp>
      <p:sp>
        <p:nvSpPr>
          <p:cNvPr id="6" name="Footer Placeholder 5">
            <a:extLst>
              <a:ext uri="{FF2B5EF4-FFF2-40B4-BE49-F238E27FC236}">
                <a16:creationId xmlns:a16="http://schemas.microsoft.com/office/drawing/2014/main" id="{2D9FD390-2451-4082-9A69-39D37F06CDE0}"/>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8DDC381-06F7-4F88-A084-2C739AFA3965}"/>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674116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03B5-2A3C-4B3F-AFC4-0CA3F063AC18}"/>
              </a:ext>
            </a:extLst>
          </p:cNvPr>
          <p:cNvSpPr>
            <a:spLocks noGrp="1"/>
          </p:cNvSpPr>
          <p:nvPr>
            <p:ph type="title"/>
          </p:nvPr>
        </p:nvSpPr>
        <p:spPr>
          <a:xfrm>
            <a:off x="838200" y="457200"/>
            <a:ext cx="3924300"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2EE360-421A-4719-B91E-3B060F1D81EE}"/>
              </a:ext>
            </a:extLst>
          </p:cNvPr>
          <p:cNvSpPr>
            <a:spLocks noGrp="1"/>
          </p:cNvSpPr>
          <p:nvPr>
            <p:ph type="pic" idx="1"/>
          </p:nvPr>
        </p:nvSpPr>
        <p:spPr>
          <a:xfrm>
            <a:off x="5172075" y="987425"/>
            <a:ext cx="61595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19D788-7248-428C-B2DC-C3E537080555}"/>
              </a:ext>
            </a:extLst>
          </p:cNvPr>
          <p:cNvSpPr>
            <a:spLocks noGrp="1"/>
          </p:cNvSpPr>
          <p:nvPr>
            <p:ph type="body" sz="half" idx="2"/>
          </p:nvPr>
        </p:nvSpPr>
        <p:spPr>
          <a:xfrm>
            <a:off x="838200" y="2057400"/>
            <a:ext cx="392430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D6635C-703C-4BBE-A773-5751FA80AB20}"/>
              </a:ext>
            </a:extLst>
          </p:cNvPr>
          <p:cNvSpPr>
            <a:spLocks noGrp="1"/>
          </p:cNvSpPr>
          <p:nvPr>
            <p:ph type="dt" sz="half" idx="10"/>
          </p:nvPr>
        </p:nvSpPr>
        <p:spPr>
          <a:xfrm>
            <a:off x="836613" y="6356350"/>
            <a:ext cx="2736850" cy="365125"/>
          </a:xfrm>
          <a:prstGeom prst="rect">
            <a:avLst/>
          </a:prstGeom>
        </p:spPr>
        <p:txBody>
          <a:bodyPr/>
          <a:lstStyle/>
          <a:p>
            <a:fld id="{27C94050-9B73-48E0-B18B-D08A22793630}" type="datetime1">
              <a:rPr lang="en-US" smtClean="0"/>
              <a:t>4/28/2023</a:t>
            </a:fld>
            <a:endParaRPr lang="en-US"/>
          </a:p>
        </p:txBody>
      </p:sp>
      <p:sp>
        <p:nvSpPr>
          <p:cNvPr id="6" name="Footer Placeholder 5">
            <a:extLst>
              <a:ext uri="{FF2B5EF4-FFF2-40B4-BE49-F238E27FC236}">
                <a16:creationId xmlns:a16="http://schemas.microsoft.com/office/drawing/2014/main" id="{AA925834-B1C1-4814-820D-A5AE83827146}"/>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35136CA-64C0-4030-BA69-8FD1D6F19C0D}"/>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981507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C355-5BD4-4B5F-988D-5C3568EE3A51}"/>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9E0239-41FA-4645-84B5-F0A3990F2F31}"/>
              </a:ext>
            </a:extLst>
          </p:cNvPr>
          <p:cNvSpPr>
            <a:spLocks noGrp="1"/>
          </p:cNvSpPr>
          <p:nvPr>
            <p:ph type="body" orient="vert" idx="1"/>
          </p:nvPr>
        </p:nvSpPr>
        <p:spPr>
          <a:xfrm>
            <a:off x="836613" y="1825625"/>
            <a:ext cx="10493375"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0174A-0DD0-48A1-B33E-7D08179EE832}"/>
              </a:ext>
            </a:extLst>
          </p:cNvPr>
          <p:cNvSpPr>
            <a:spLocks noGrp="1"/>
          </p:cNvSpPr>
          <p:nvPr>
            <p:ph type="dt" sz="half" idx="10"/>
          </p:nvPr>
        </p:nvSpPr>
        <p:spPr>
          <a:xfrm>
            <a:off x="836613" y="6356350"/>
            <a:ext cx="2736850" cy="365125"/>
          </a:xfrm>
          <a:prstGeom prst="rect">
            <a:avLst/>
          </a:prstGeom>
        </p:spPr>
        <p:txBody>
          <a:bodyPr/>
          <a:lstStyle/>
          <a:p>
            <a:fld id="{1A5AD689-4AEC-4018-8B7E-655D5A8D7CE5}" type="datetime1">
              <a:rPr lang="en-US" smtClean="0"/>
              <a:t>4/28/2023</a:t>
            </a:fld>
            <a:endParaRPr lang="en-US"/>
          </a:p>
        </p:txBody>
      </p:sp>
      <p:sp>
        <p:nvSpPr>
          <p:cNvPr id="5" name="Footer Placeholder 4">
            <a:extLst>
              <a:ext uri="{FF2B5EF4-FFF2-40B4-BE49-F238E27FC236}">
                <a16:creationId xmlns:a16="http://schemas.microsoft.com/office/drawing/2014/main" id="{6EFB8E16-4619-488B-9E9D-21D7017123C9}"/>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09B0FD9-B780-4CBB-95C5-E65561427918}"/>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427094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9006ED-A6D6-4331-A2B1-5868D882729A}"/>
              </a:ext>
            </a:extLst>
          </p:cNvPr>
          <p:cNvSpPr>
            <a:spLocks noGrp="1"/>
          </p:cNvSpPr>
          <p:nvPr>
            <p:ph type="title" orient="vert"/>
          </p:nvPr>
        </p:nvSpPr>
        <p:spPr>
          <a:xfrm>
            <a:off x="8707438" y="365125"/>
            <a:ext cx="262255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A8B856-4B72-4CA1-B370-DB242214B705}"/>
              </a:ext>
            </a:extLst>
          </p:cNvPr>
          <p:cNvSpPr>
            <a:spLocks noGrp="1"/>
          </p:cNvSpPr>
          <p:nvPr>
            <p:ph type="body" orient="vert" idx="1"/>
          </p:nvPr>
        </p:nvSpPr>
        <p:spPr>
          <a:xfrm>
            <a:off x="836613" y="365125"/>
            <a:ext cx="77184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CC57D-D912-427F-BB44-F0956F4E1EF3}"/>
              </a:ext>
            </a:extLst>
          </p:cNvPr>
          <p:cNvSpPr>
            <a:spLocks noGrp="1"/>
          </p:cNvSpPr>
          <p:nvPr>
            <p:ph type="dt" sz="half" idx="10"/>
          </p:nvPr>
        </p:nvSpPr>
        <p:spPr>
          <a:xfrm>
            <a:off x="836613" y="6356350"/>
            <a:ext cx="2736850" cy="365125"/>
          </a:xfrm>
          <a:prstGeom prst="rect">
            <a:avLst/>
          </a:prstGeom>
        </p:spPr>
        <p:txBody>
          <a:bodyPr/>
          <a:lstStyle/>
          <a:p>
            <a:fld id="{FA00CF38-2534-4789-8785-2F8BC25DFC77}" type="datetime1">
              <a:rPr lang="en-US" smtClean="0"/>
              <a:t>4/28/2023</a:t>
            </a:fld>
            <a:endParaRPr lang="en-US"/>
          </a:p>
        </p:txBody>
      </p:sp>
      <p:sp>
        <p:nvSpPr>
          <p:cNvPr id="5" name="Footer Placeholder 4">
            <a:extLst>
              <a:ext uri="{FF2B5EF4-FFF2-40B4-BE49-F238E27FC236}">
                <a16:creationId xmlns:a16="http://schemas.microsoft.com/office/drawing/2014/main" id="{7D71485D-B186-4EBB-9230-175D1049D311}"/>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E41E2F9-4D1D-4AB6-8C3E-065792B8A994}"/>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792967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B0A1-1A67-42A1-AE41-70829DF02817}"/>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F6801AA-96A7-4A2B-8A95-01942D8B6E98}"/>
              </a:ext>
            </a:extLst>
          </p:cNvPr>
          <p:cNvSpPr>
            <a:spLocks noGrp="1"/>
          </p:cNvSpPr>
          <p:nvPr>
            <p:ph type="sldNum" sz="quarter" idx="10"/>
          </p:nvPr>
        </p:nvSpPr>
        <p:spPr>
          <a:xfrm>
            <a:off x="520700" y="6019800"/>
            <a:ext cx="457200" cy="365125"/>
          </a:xfrm>
          <a:prstGeom prst="rect">
            <a:avLst/>
          </a:prstGeom>
        </p:spPr>
        <p:txBody>
          <a:bodyPr/>
          <a:lstStyle/>
          <a:p>
            <a:fld id="{64B50ECF-6316-4AFD-AF7B-6A0672E9EA7A}" type="slidenum">
              <a:rPr lang="en-US" smtClean="0"/>
              <a:pPr/>
              <a:t>‹#›</a:t>
            </a:fld>
            <a:endParaRPr lang="en-US" dirty="0"/>
          </a:p>
        </p:txBody>
      </p:sp>
    </p:spTree>
    <p:extLst>
      <p:ext uri="{BB962C8B-B14F-4D97-AF65-F5344CB8AC3E}">
        <p14:creationId xmlns:p14="http://schemas.microsoft.com/office/powerpoint/2010/main" val="2743882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F2AE-3822-45A1-9916-06410FC1009D}"/>
              </a:ext>
            </a:extLst>
          </p:cNvPr>
          <p:cNvSpPr>
            <a:spLocks noGrp="1"/>
          </p:cNvSpPr>
          <p:nvPr>
            <p:ph type="ctrTitle"/>
          </p:nvPr>
        </p:nvSpPr>
        <p:spPr>
          <a:xfrm>
            <a:off x="1520825" y="1122363"/>
            <a:ext cx="912495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5426A4-0A4F-417E-8284-AA057ADAC3BE}"/>
              </a:ext>
            </a:extLst>
          </p:cNvPr>
          <p:cNvSpPr>
            <a:spLocks noGrp="1"/>
          </p:cNvSpPr>
          <p:nvPr>
            <p:ph type="subTitle" idx="1"/>
          </p:nvPr>
        </p:nvSpPr>
        <p:spPr>
          <a:xfrm>
            <a:off x="1520825" y="3602038"/>
            <a:ext cx="912495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203865-98F7-432E-B70F-5F81D05D21E7}"/>
              </a:ext>
            </a:extLst>
          </p:cNvPr>
          <p:cNvSpPr>
            <a:spLocks noGrp="1"/>
          </p:cNvSpPr>
          <p:nvPr>
            <p:ph type="dt" sz="half" idx="10"/>
          </p:nvPr>
        </p:nvSpPr>
        <p:spPr>
          <a:xfrm>
            <a:off x="836613" y="6356350"/>
            <a:ext cx="2736850" cy="365125"/>
          </a:xfrm>
          <a:prstGeom prst="rect">
            <a:avLst/>
          </a:prstGeom>
        </p:spPr>
        <p:txBody>
          <a:bodyPr/>
          <a:lstStyle/>
          <a:p>
            <a:fld id="{260AC1E2-EF85-4393-9678-7623D5580323}" type="datetime1">
              <a:rPr lang="en-US" smtClean="0"/>
              <a:t>4/28/2023</a:t>
            </a:fld>
            <a:endParaRPr lang="en-US"/>
          </a:p>
        </p:txBody>
      </p:sp>
      <p:sp>
        <p:nvSpPr>
          <p:cNvPr id="5" name="Footer Placeholder 4">
            <a:extLst>
              <a:ext uri="{FF2B5EF4-FFF2-40B4-BE49-F238E27FC236}">
                <a16:creationId xmlns:a16="http://schemas.microsoft.com/office/drawing/2014/main" id="{211F5E3C-86E3-4420-9DDD-EB352BFD3581}"/>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AC3DA80-A6E7-4286-BEA1-927A5FA4A8D0}"/>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0779422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18C7-5844-4C5C-9513-8B8D082B083B}"/>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AF89043-07C9-4EC9-A216-8025AAF1269B}"/>
              </a:ext>
            </a:extLst>
          </p:cNvPr>
          <p:cNvSpPr>
            <a:spLocks noGrp="1"/>
          </p:cNvSpPr>
          <p:nvPr>
            <p:ph idx="1"/>
          </p:nvPr>
        </p:nvSpPr>
        <p:spPr>
          <a:xfrm>
            <a:off x="836613" y="1825625"/>
            <a:ext cx="10493375"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9CF65-3CFA-4A36-A15A-E289E9B895A6}"/>
              </a:ext>
            </a:extLst>
          </p:cNvPr>
          <p:cNvSpPr>
            <a:spLocks noGrp="1"/>
          </p:cNvSpPr>
          <p:nvPr>
            <p:ph type="dt" sz="half" idx="10"/>
          </p:nvPr>
        </p:nvSpPr>
        <p:spPr>
          <a:xfrm>
            <a:off x="836613" y="6356350"/>
            <a:ext cx="2736850" cy="365125"/>
          </a:xfrm>
          <a:prstGeom prst="rect">
            <a:avLst/>
          </a:prstGeom>
        </p:spPr>
        <p:txBody>
          <a:bodyPr/>
          <a:lstStyle/>
          <a:p>
            <a:fld id="{B08C1480-D6FC-4E82-883E-1C87F6B26E8B}" type="datetime1">
              <a:rPr lang="en-US" smtClean="0"/>
              <a:t>4/28/2023</a:t>
            </a:fld>
            <a:endParaRPr lang="en-US"/>
          </a:p>
        </p:txBody>
      </p:sp>
      <p:sp>
        <p:nvSpPr>
          <p:cNvPr id="5" name="Footer Placeholder 4">
            <a:extLst>
              <a:ext uri="{FF2B5EF4-FFF2-40B4-BE49-F238E27FC236}">
                <a16:creationId xmlns:a16="http://schemas.microsoft.com/office/drawing/2014/main" id="{6724F855-3C6A-46DD-BA9D-FE0B97CEC371}"/>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938F3D8-D3EB-47B6-845D-392AC9D55F58}"/>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911388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025306" y="2187943"/>
            <a:ext cx="2623184" cy="544194"/>
          </a:xfrm>
          <a:prstGeom prst="rect">
            <a:avLst/>
          </a:prstGeom>
        </p:spPr>
        <p:txBody>
          <a:bodyPr wrap="square" lIns="0" tIns="0" rIns="0" bIns="0">
            <a:spAutoFit/>
          </a:bodyPr>
          <a:lstStyle>
            <a:lvl1pPr>
              <a:defRPr sz="3400" b="1" i="0">
                <a:solidFill>
                  <a:schemeClr val="bg1"/>
                </a:solidFill>
                <a:latin typeface="Arial"/>
                <a:cs typeface="Arial"/>
              </a:defRPr>
            </a:lvl1pPr>
          </a:lstStyle>
          <a:p>
            <a:endParaRPr/>
          </a:p>
        </p:txBody>
      </p:sp>
      <p:sp>
        <p:nvSpPr>
          <p:cNvPr id="3" name="Holder 3"/>
          <p:cNvSpPr>
            <a:spLocks noGrp="1"/>
          </p:cNvSpPr>
          <p:nvPr>
            <p:ph type="subTitle" idx="4"/>
          </p:nvPr>
        </p:nvSpPr>
        <p:spPr>
          <a:xfrm>
            <a:off x="1824990" y="3840480"/>
            <a:ext cx="851662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E7BECD6-636E-4FB2-93D5-AD3417DAA93D}" type="datetime1">
              <a:rPr lang="en-US" smtClean="0"/>
              <a:t>4/28/2023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FC58-F8A4-48EB-99A0-3F93F2233DB4}"/>
              </a:ext>
            </a:extLst>
          </p:cNvPr>
          <p:cNvSpPr>
            <a:spLocks noGrp="1"/>
          </p:cNvSpPr>
          <p:nvPr>
            <p:ph type="title"/>
          </p:nvPr>
        </p:nvSpPr>
        <p:spPr>
          <a:xfrm>
            <a:off x="830263" y="1709738"/>
            <a:ext cx="10493375"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D8B883-5688-494C-BA73-82266D46FD60}"/>
              </a:ext>
            </a:extLst>
          </p:cNvPr>
          <p:cNvSpPr>
            <a:spLocks noGrp="1"/>
          </p:cNvSpPr>
          <p:nvPr>
            <p:ph type="body" idx="1"/>
          </p:nvPr>
        </p:nvSpPr>
        <p:spPr>
          <a:xfrm>
            <a:off x="830263" y="4589463"/>
            <a:ext cx="10493375"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542BC5-B3AB-4933-BAAF-2739DB3BDC64}"/>
              </a:ext>
            </a:extLst>
          </p:cNvPr>
          <p:cNvSpPr>
            <a:spLocks noGrp="1"/>
          </p:cNvSpPr>
          <p:nvPr>
            <p:ph type="dt" sz="half" idx="10"/>
          </p:nvPr>
        </p:nvSpPr>
        <p:spPr>
          <a:xfrm>
            <a:off x="836613" y="6356350"/>
            <a:ext cx="2736850" cy="365125"/>
          </a:xfrm>
          <a:prstGeom prst="rect">
            <a:avLst/>
          </a:prstGeom>
        </p:spPr>
        <p:txBody>
          <a:bodyPr/>
          <a:lstStyle/>
          <a:p>
            <a:fld id="{30AC8960-0E45-4AEB-9F37-09842ED7AC11}" type="datetime1">
              <a:rPr lang="en-US" smtClean="0"/>
              <a:t>4/28/2023</a:t>
            </a:fld>
            <a:endParaRPr lang="en-US"/>
          </a:p>
        </p:txBody>
      </p:sp>
      <p:sp>
        <p:nvSpPr>
          <p:cNvPr id="5" name="Footer Placeholder 4">
            <a:extLst>
              <a:ext uri="{FF2B5EF4-FFF2-40B4-BE49-F238E27FC236}">
                <a16:creationId xmlns:a16="http://schemas.microsoft.com/office/drawing/2014/main" id="{F41C1B8C-7061-4350-883B-368944737358}"/>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03C177E-F214-4447-9D11-483B73277A1A}"/>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3286710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5524-AC52-4ECB-AE22-F44B0DFF18EF}"/>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E538276-7862-40B8-A161-A945639CBC14}"/>
              </a:ext>
            </a:extLst>
          </p:cNvPr>
          <p:cNvSpPr>
            <a:spLocks noGrp="1"/>
          </p:cNvSpPr>
          <p:nvPr>
            <p:ph sz="half" idx="1"/>
          </p:nvPr>
        </p:nvSpPr>
        <p:spPr>
          <a:xfrm>
            <a:off x="836613" y="1825625"/>
            <a:ext cx="5170487"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479747-844F-42D8-BB27-5973F4F2AFFE}"/>
              </a:ext>
            </a:extLst>
          </p:cNvPr>
          <p:cNvSpPr>
            <a:spLocks noGrp="1"/>
          </p:cNvSpPr>
          <p:nvPr>
            <p:ph sz="half" idx="2"/>
          </p:nvPr>
        </p:nvSpPr>
        <p:spPr>
          <a:xfrm>
            <a:off x="6159500" y="1825625"/>
            <a:ext cx="51704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AB3891-1344-4153-A633-7B7DC873B0EA}"/>
              </a:ext>
            </a:extLst>
          </p:cNvPr>
          <p:cNvSpPr>
            <a:spLocks noGrp="1"/>
          </p:cNvSpPr>
          <p:nvPr>
            <p:ph type="dt" sz="half" idx="10"/>
          </p:nvPr>
        </p:nvSpPr>
        <p:spPr>
          <a:xfrm>
            <a:off x="836613" y="6356350"/>
            <a:ext cx="2736850" cy="365125"/>
          </a:xfrm>
          <a:prstGeom prst="rect">
            <a:avLst/>
          </a:prstGeom>
        </p:spPr>
        <p:txBody>
          <a:bodyPr/>
          <a:lstStyle/>
          <a:p>
            <a:fld id="{075590FA-5DA3-42E8-A472-B8B9D7C6F6AC}" type="datetime1">
              <a:rPr lang="en-US" smtClean="0"/>
              <a:t>4/28/2023</a:t>
            </a:fld>
            <a:endParaRPr lang="en-US"/>
          </a:p>
        </p:txBody>
      </p:sp>
      <p:sp>
        <p:nvSpPr>
          <p:cNvPr id="6" name="Footer Placeholder 5">
            <a:extLst>
              <a:ext uri="{FF2B5EF4-FFF2-40B4-BE49-F238E27FC236}">
                <a16:creationId xmlns:a16="http://schemas.microsoft.com/office/drawing/2014/main" id="{C3C85B9D-1D8C-4C69-A57C-B0FA7D84A8B6}"/>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2826C5D-FE85-4414-894F-3FF8DFD6E952}"/>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7962441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6C80-125F-4AD0-8623-EC55CF1E1242}"/>
              </a:ext>
            </a:extLst>
          </p:cNvPr>
          <p:cNvSpPr>
            <a:spLocks noGrp="1"/>
          </p:cNvSpPr>
          <p:nvPr>
            <p:ph type="title"/>
          </p:nvPr>
        </p:nvSpPr>
        <p:spPr>
          <a:xfrm>
            <a:off x="838200" y="365125"/>
            <a:ext cx="10493375"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C82AB9D-9442-40AF-B20E-FA3BB9AA26C8}"/>
              </a:ext>
            </a:extLst>
          </p:cNvPr>
          <p:cNvSpPr>
            <a:spLocks noGrp="1"/>
          </p:cNvSpPr>
          <p:nvPr>
            <p:ph type="body" idx="1"/>
          </p:nvPr>
        </p:nvSpPr>
        <p:spPr>
          <a:xfrm>
            <a:off x="838200" y="1681163"/>
            <a:ext cx="514667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64067C-148C-48D0-BE6A-A8A4F0E040AF}"/>
              </a:ext>
            </a:extLst>
          </p:cNvPr>
          <p:cNvSpPr>
            <a:spLocks noGrp="1"/>
          </p:cNvSpPr>
          <p:nvPr>
            <p:ph sz="half" idx="2"/>
          </p:nvPr>
        </p:nvSpPr>
        <p:spPr>
          <a:xfrm>
            <a:off x="838200" y="2505075"/>
            <a:ext cx="5146675"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4CDBA3-2767-48DE-AB72-E35F9EBC09AA}"/>
              </a:ext>
            </a:extLst>
          </p:cNvPr>
          <p:cNvSpPr>
            <a:spLocks noGrp="1"/>
          </p:cNvSpPr>
          <p:nvPr>
            <p:ph type="body" sz="quarter" idx="3"/>
          </p:nvPr>
        </p:nvSpPr>
        <p:spPr>
          <a:xfrm>
            <a:off x="6159500" y="1681163"/>
            <a:ext cx="5172075"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E85D4C-45DA-485E-BC41-185B357F6479}"/>
              </a:ext>
            </a:extLst>
          </p:cNvPr>
          <p:cNvSpPr>
            <a:spLocks noGrp="1"/>
          </p:cNvSpPr>
          <p:nvPr>
            <p:ph sz="quarter" idx="4"/>
          </p:nvPr>
        </p:nvSpPr>
        <p:spPr>
          <a:xfrm>
            <a:off x="6159500" y="2505075"/>
            <a:ext cx="5172075"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50E1B3-ACA8-4D4B-B616-53AD4C434F99}"/>
              </a:ext>
            </a:extLst>
          </p:cNvPr>
          <p:cNvSpPr>
            <a:spLocks noGrp="1"/>
          </p:cNvSpPr>
          <p:nvPr>
            <p:ph type="dt" sz="half" idx="10"/>
          </p:nvPr>
        </p:nvSpPr>
        <p:spPr>
          <a:xfrm>
            <a:off x="836613" y="6356350"/>
            <a:ext cx="2736850" cy="365125"/>
          </a:xfrm>
          <a:prstGeom prst="rect">
            <a:avLst/>
          </a:prstGeom>
        </p:spPr>
        <p:txBody>
          <a:bodyPr/>
          <a:lstStyle/>
          <a:p>
            <a:fld id="{F54EC10F-FAAB-4F0F-BE05-9328F1F1B9DF}" type="datetime1">
              <a:rPr lang="en-US" smtClean="0"/>
              <a:t>4/28/2023</a:t>
            </a:fld>
            <a:endParaRPr lang="en-US"/>
          </a:p>
        </p:txBody>
      </p:sp>
      <p:sp>
        <p:nvSpPr>
          <p:cNvPr id="8" name="Footer Placeholder 7">
            <a:extLst>
              <a:ext uri="{FF2B5EF4-FFF2-40B4-BE49-F238E27FC236}">
                <a16:creationId xmlns:a16="http://schemas.microsoft.com/office/drawing/2014/main" id="{F8C842FE-02FC-44ED-9CDD-E12AC58A6B17}"/>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78BA6025-0EC5-4BA3-8464-E51CDB5F6D09}"/>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4273986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FB44-51A9-4296-A111-A76864129ECF}"/>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7F6C4DC5-6DB5-4E65-98FE-FFAA2DD31F9A}"/>
              </a:ext>
            </a:extLst>
          </p:cNvPr>
          <p:cNvSpPr>
            <a:spLocks noGrp="1"/>
          </p:cNvSpPr>
          <p:nvPr>
            <p:ph type="dt" sz="half" idx="10"/>
          </p:nvPr>
        </p:nvSpPr>
        <p:spPr>
          <a:xfrm>
            <a:off x="836613" y="6356350"/>
            <a:ext cx="2736850" cy="365125"/>
          </a:xfrm>
          <a:prstGeom prst="rect">
            <a:avLst/>
          </a:prstGeom>
        </p:spPr>
        <p:txBody>
          <a:bodyPr/>
          <a:lstStyle/>
          <a:p>
            <a:fld id="{C24D3BA9-87FC-4AF0-8828-0B9BC4EDE296}" type="datetime1">
              <a:rPr lang="en-US" smtClean="0"/>
              <a:t>4/28/2023</a:t>
            </a:fld>
            <a:endParaRPr lang="en-US"/>
          </a:p>
        </p:txBody>
      </p:sp>
      <p:sp>
        <p:nvSpPr>
          <p:cNvPr id="4" name="Footer Placeholder 3">
            <a:extLst>
              <a:ext uri="{FF2B5EF4-FFF2-40B4-BE49-F238E27FC236}">
                <a16:creationId xmlns:a16="http://schemas.microsoft.com/office/drawing/2014/main" id="{06F9BE3D-3C75-4F7E-B631-8B069F3028D0}"/>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808A5EC-E52E-412A-BB3D-4926DAB30C02}"/>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6500590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81E22-2A79-47AF-8EAE-710483789116}"/>
              </a:ext>
            </a:extLst>
          </p:cNvPr>
          <p:cNvSpPr>
            <a:spLocks noGrp="1"/>
          </p:cNvSpPr>
          <p:nvPr>
            <p:ph type="dt" sz="half" idx="10"/>
          </p:nvPr>
        </p:nvSpPr>
        <p:spPr>
          <a:xfrm>
            <a:off x="836613" y="6356350"/>
            <a:ext cx="2736850" cy="365125"/>
          </a:xfrm>
          <a:prstGeom prst="rect">
            <a:avLst/>
          </a:prstGeom>
        </p:spPr>
        <p:txBody>
          <a:bodyPr/>
          <a:lstStyle/>
          <a:p>
            <a:fld id="{70E23F1C-75BD-46C6-856C-1ED8ACBBF219}" type="datetime1">
              <a:rPr lang="en-US" smtClean="0"/>
              <a:t>4/28/2023</a:t>
            </a:fld>
            <a:endParaRPr lang="en-US"/>
          </a:p>
        </p:txBody>
      </p:sp>
      <p:sp>
        <p:nvSpPr>
          <p:cNvPr id="3" name="Footer Placeholder 2">
            <a:extLst>
              <a:ext uri="{FF2B5EF4-FFF2-40B4-BE49-F238E27FC236}">
                <a16:creationId xmlns:a16="http://schemas.microsoft.com/office/drawing/2014/main" id="{D62C498B-FB12-4E2C-9B2A-92612986C00B}"/>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2F40E66-1030-4F5B-9861-A89742C6D98D}"/>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1860036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F739-DA07-451B-B2A9-150E6B5C9380}"/>
              </a:ext>
            </a:extLst>
          </p:cNvPr>
          <p:cNvSpPr>
            <a:spLocks noGrp="1"/>
          </p:cNvSpPr>
          <p:nvPr>
            <p:ph type="title"/>
          </p:nvPr>
        </p:nvSpPr>
        <p:spPr>
          <a:xfrm>
            <a:off x="838200" y="457200"/>
            <a:ext cx="3924300"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CE8D92-5764-4D60-AD27-BF9BB1F1D467}"/>
              </a:ext>
            </a:extLst>
          </p:cNvPr>
          <p:cNvSpPr>
            <a:spLocks noGrp="1"/>
          </p:cNvSpPr>
          <p:nvPr>
            <p:ph idx="1"/>
          </p:nvPr>
        </p:nvSpPr>
        <p:spPr>
          <a:xfrm>
            <a:off x="5172075" y="987425"/>
            <a:ext cx="61595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93319-093B-4B1B-A388-7FBBB263A8B0}"/>
              </a:ext>
            </a:extLst>
          </p:cNvPr>
          <p:cNvSpPr>
            <a:spLocks noGrp="1"/>
          </p:cNvSpPr>
          <p:nvPr>
            <p:ph type="body" sz="half" idx="2"/>
          </p:nvPr>
        </p:nvSpPr>
        <p:spPr>
          <a:xfrm>
            <a:off x="838200" y="2057400"/>
            <a:ext cx="392430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BE97D9-B35B-4BE1-8A29-40FCFC35FAD7}"/>
              </a:ext>
            </a:extLst>
          </p:cNvPr>
          <p:cNvSpPr>
            <a:spLocks noGrp="1"/>
          </p:cNvSpPr>
          <p:nvPr>
            <p:ph type="dt" sz="half" idx="10"/>
          </p:nvPr>
        </p:nvSpPr>
        <p:spPr>
          <a:xfrm>
            <a:off x="836613" y="6356350"/>
            <a:ext cx="2736850" cy="365125"/>
          </a:xfrm>
          <a:prstGeom prst="rect">
            <a:avLst/>
          </a:prstGeom>
        </p:spPr>
        <p:txBody>
          <a:bodyPr/>
          <a:lstStyle/>
          <a:p>
            <a:fld id="{6BBB717A-1948-4E8F-AA40-2C8970EFF856}" type="datetime1">
              <a:rPr lang="en-US" smtClean="0"/>
              <a:t>4/28/2023</a:t>
            </a:fld>
            <a:endParaRPr lang="en-US"/>
          </a:p>
        </p:txBody>
      </p:sp>
      <p:sp>
        <p:nvSpPr>
          <p:cNvPr id="6" name="Footer Placeholder 5">
            <a:extLst>
              <a:ext uri="{FF2B5EF4-FFF2-40B4-BE49-F238E27FC236}">
                <a16:creationId xmlns:a16="http://schemas.microsoft.com/office/drawing/2014/main" id="{2D9FD390-2451-4082-9A69-39D37F06CDE0}"/>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8DDC381-06F7-4F88-A084-2C739AFA3965}"/>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4677676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03B5-2A3C-4B3F-AFC4-0CA3F063AC18}"/>
              </a:ext>
            </a:extLst>
          </p:cNvPr>
          <p:cNvSpPr>
            <a:spLocks noGrp="1"/>
          </p:cNvSpPr>
          <p:nvPr>
            <p:ph type="title"/>
          </p:nvPr>
        </p:nvSpPr>
        <p:spPr>
          <a:xfrm>
            <a:off x="838200" y="457200"/>
            <a:ext cx="3924300"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2EE360-421A-4719-B91E-3B060F1D81EE}"/>
              </a:ext>
            </a:extLst>
          </p:cNvPr>
          <p:cNvSpPr>
            <a:spLocks noGrp="1"/>
          </p:cNvSpPr>
          <p:nvPr>
            <p:ph type="pic" idx="1"/>
          </p:nvPr>
        </p:nvSpPr>
        <p:spPr>
          <a:xfrm>
            <a:off x="5172075" y="987425"/>
            <a:ext cx="61595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19D788-7248-428C-B2DC-C3E537080555}"/>
              </a:ext>
            </a:extLst>
          </p:cNvPr>
          <p:cNvSpPr>
            <a:spLocks noGrp="1"/>
          </p:cNvSpPr>
          <p:nvPr>
            <p:ph type="body" sz="half" idx="2"/>
          </p:nvPr>
        </p:nvSpPr>
        <p:spPr>
          <a:xfrm>
            <a:off x="838200" y="2057400"/>
            <a:ext cx="3924300"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D6635C-703C-4BBE-A773-5751FA80AB20}"/>
              </a:ext>
            </a:extLst>
          </p:cNvPr>
          <p:cNvSpPr>
            <a:spLocks noGrp="1"/>
          </p:cNvSpPr>
          <p:nvPr>
            <p:ph type="dt" sz="half" idx="10"/>
          </p:nvPr>
        </p:nvSpPr>
        <p:spPr>
          <a:xfrm>
            <a:off x="836613" y="6356350"/>
            <a:ext cx="2736850" cy="365125"/>
          </a:xfrm>
          <a:prstGeom prst="rect">
            <a:avLst/>
          </a:prstGeom>
        </p:spPr>
        <p:txBody>
          <a:bodyPr/>
          <a:lstStyle/>
          <a:p>
            <a:fld id="{27C94050-9B73-48E0-B18B-D08A22793630}" type="datetime1">
              <a:rPr lang="en-US" smtClean="0"/>
              <a:t>4/28/2023</a:t>
            </a:fld>
            <a:endParaRPr lang="en-US"/>
          </a:p>
        </p:txBody>
      </p:sp>
      <p:sp>
        <p:nvSpPr>
          <p:cNvPr id="6" name="Footer Placeholder 5">
            <a:extLst>
              <a:ext uri="{FF2B5EF4-FFF2-40B4-BE49-F238E27FC236}">
                <a16:creationId xmlns:a16="http://schemas.microsoft.com/office/drawing/2014/main" id="{AA925834-B1C1-4814-820D-A5AE83827146}"/>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35136CA-64C0-4030-BA69-8FD1D6F19C0D}"/>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7978569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C355-5BD4-4B5F-988D-5C3568EE3A51}"/>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9E0239-41FA-4645-84B5-F0A3990F2F31}"/>
              </a:ext>
            </a:extLst>
          </p:cNvPr>
          <p:cNvSpPr>
            <a:spLocks noGrp="1"/>
          </p:cNvSpPr>
          <p:nvPr>
            <p:ph type="body" orient="vert" idx="1"/>
          </p:nvPr>
        </p:nvSpPr>
        <p:spPr>
          <a:xfrm>
            <a:off x="836613" y="1825625"/>
            <a:ext cx="10493375"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0174A-0DD0-48A1-B33E-7D08179EE832}"/>
              </a:ext>
            </a:extLst>
          </p:cNvPr>
          <p:cNvSpPr>
            <a:spLocks noGrp="1"/>
          </p:cNvSpPr>
          <p:nvPr>
            <p:ph type="dt" sz="half" idx="10"/>
          </p:nvPr>
        </p:nvSpPr>
        <p:spPr>
          <a:xfrm>
            <a:off x="836613" y="6356350"/>
            <a:ext cx="2736850" cy="365125"/>
          </a:xfrm>
          <a:prstGeom prst="rect">
            <a:avLst/>
          </a:prstGeom>
        </p:spPr>
        <p:txBody>
          <a:bodyPr/>
          <a:lstStyle/>
          <a:p>
            <a:fld id="{1A5AD689-4AEC-4018-8B7E-655D5A8D7CE5}" type="datetime1">
              <a:rPr lang="en-US" smtClean="0"/>
              <a:t>4/28/2023</a:t>
            </a:fld>
            <a:endParaRPr lang="en-US"/>
          </a:p>
        </p:txBody>
      </p:sp>
      <p:sp>
        <p:nvSpPr>
          <p:cNvPr id="5" name="Footer Placeholder 4">
            <a:extLst>
              <a:ext uri="{FF2B5EF4-FFF2-40B4-BE49-F238E27FC236}">
                <a16:creationId xmlns:a16="http://schemas.microsoft.com/office/drawing/2014/main" id="{6EFB8E16-4619-488B-9E9D-21D7017123C9}"/>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09B0FD9-B780-4CBB-95C5-E65561427918}"/>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1657129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9006ED-A6D6-4331-A2B1-5868D882729A}"/>
              </a:ext>
            </a:extLst>
          </p:cNvPr>
          <p:cNvSpPr>
            <a:spLocks noGrp="1"/>
          </p:cNvSpPr>
          <p:nvPr>
            <p:ph type="title" orient="vert"/>
          </p:nvPr>
        </p:nvSpPr>
        <p:spPr>
          <a:xfrm>
            <a:off x="8707438" y="365125"/>
            <a:ext cx="262255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A8B856-4B72-4CA1-B370-DB242214B705}"/>
              </a:ext>
            </a:extLst>
          </p:cNvPr>
          <p:cNvSpPr>
            <a:spLocks noGrp="1"/>
          </p:cNvSpPr>
          <p:nvPr>
            <p:ph type="body" orient="vert" idx="1"/>
          </p:nvPr>
        </p:nvSpPr>
        <p:spPr>
          <a:xfrm>
            <a:off x="836613" y="365125"/>
            <a:ext cx="77184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CC57D-D912-427F-BB44-F0956F4E1EF3}"/>
              </a:ext>
            </a:extLst>
          </p:cNvPr>
          <p:cNvSpPr>
            <a:spLocks noGrp="1"/>
          </p:cNvSpPr>
          <p:nvPr>
            <p:ph type="dt" sz="half" idx="10"/>
          </p:nvPr>
        </p:nvSpPr>
        <p:spPr>
          <a:xfrm>
            <a:off x="836613" y="6356350"/>
            <a:ext cx="2736850" cy="365125"/>
          </a:xfrm>
          <a:prstGeom prst="rect">
            <a:avLst/>
          </a:prstGeom>
        </p:spPr>
        <p:txBody>
          <a:bodyPr/>
          <a:lstStyle/>
          <a:p>
            <a:fld id="{FA00CF38-2534-4789-8785-2F8BC25DFC77}" type="datetime1">
              <a:rPr lang="en-US" smtClean="0"/>
              <a:t>4/28/2023</a:t>
            </a:fld>
            <a:endParaRPr lang="en-US"/>
          </a:p>
        </p:txBody>
      </p:sp>
      <p:sp>
        <p:nvSpPr>
          <p:cNvPr id="5" name="Footer Placeholder 4">
            <a:extLst>
              <a:ext uri="{FF2B5EF4-FFF2-40B4-BE49-F238E27FC236}">
                <a16:creationId xmlns:a16="http://schemas.microsoft.com/office/drawing/2014/main" id="{7D71485D-B186-4EBB-9230-175D1049D311}"/>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E41E2F9-4D1D-4AB6-8C3E-065792B8A994}"/>
              </a:ext>
            </a:extLst>
          </p:cNvPr>
          <p:cNvSpPr>
            <a:spLocks noGrp="1"/>
          </p:cNvSpPr>
          <p:nvPr>
            <p:ph type="sldNum" sz="quarter" idx="12"/>
          </p:nvPr>
        </p:nvSpPr>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27972485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B0A1-1A67-42A1-AE41-70829DF02817}"/>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F6801AA-96A7-4A2B-8A95-01942D8B6E98}"/>
              </a:ext>
            </a:extLst>
          </p:cNvPr>
          <p:cNvSpPr>
            <a:spLocks noGrp="1"/>
          </p:cNvSpPr>
          <p:nvPr>
            <p:ph type="sldNum" sz="quarter" idx="10"/>
          </p:nvPr>
        </p:nvSpPr>
        <p:spPr/>
        <p:txBody>
          <a:bodyPr/>
          <a:lstStyle/>
          <a:p>
            <a:fld id="{64B50ECF-6316-4AFD-AF7B-6A0672E9EA7A}" type="slidenum">
              <a:rPr lang="en-US" smtClean="0"/>
              <a:pPr/>
              <a:t>‹#›</a:t>
            </a:fld>
            <a:endParaRPr lang="en-US" dirty="0"/>
          </a:p>
        </p:txBody>
      </p:sp>
    </p:spTree>
    <p:extLst>
      <p:ext uri="{BB962C8B-B14F-4D97-AF65-F5344CB8AC3E}">
        <p14:creationId xmlns:p14="http://schemas.microsoft.com/office/powerpoint/2010/main" val="110907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BC0F79"/>
                </a:solidFill>
                <a:latin typeface="Arial"/>
                <a:cs typeface="Arial"/>
              </a:defRPr>
            </a:lvl1pPr>
          </a:lstStyle>
          <a:p>
            <a:endParaRPr/>
          </a:p>
        </p:txBody>
      </p:sp>
      <p:sp>
        <p:nvSpPr>
          <p:cNvPr id="3" name="Holder 3"/>
          <p:cNvSpPr>
            <a:spLocks noGrp="1"/>
          </p:cNvSpPr>
          <p:nvPr>
            <p:ph sz="half" idx="2"/>
          </p:nvPr>
        </p:nvSpPr>
        <p:spPr>
          <a:xfrm>
            <a:off x="608330" y="1577340"/>
            <a:ext cx="5292471"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65799" y="1577340"/>
            <a:ext cx="5292471"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0727C4E-A5D1-499D-A811-65E58FAD68CD}" type="datetime1">
              <a:rPr lang="en-US" smtClean="0"/>
              <a:t>4/28/2023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rgbClr val="BC0F7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CE4DFC7-6827-4E46-AC65-00BFAB10DB0A}" type="datetime1">
              <a:rPr lang="en-US" smtClean="0"/>
              <a:t>4/28/2023</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88266E9-8DC1-464E-BA80-B3A850BDE324}" type="datetime1">
              <a:rPr lang="en-US" smtClean="0"/>
              <a:t>4/28/2023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F2AE-3822-45A1-9916-06410FC1009D}"/>
              </a:ext>
            </a:extLst>
          </p:cNvPr>
          <p:cNvSpPr>
            <a:spLocks noGrp="1"/>
          </p:cNvSpPr>
          <p:nvPr>
            <p:ph type="ctrTitle"/>
          </p:nvPr>
        </p:nvSpPr>
        <p:spPr>
          <a:xfrm>
            <a:off x="1520825" y="1122363"/>
            <a:ext cx="912495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5426A4-0A4F-417E-8284-AA057ADAC3BE}"/>
              </a:ext>
            </a:extLst>
          </p:cNvPr>
          <p:cNvSpPr>
            <a:spLocks noGrp="1"/>
          </p:cNvSpPr>
          <p:nvPr>
            <p:ph type="subTitle" idx="1"/>
          </p:nvPr>
        </p:nvSpPr>
        <p:spPr>
          <a:xfrm>
            <a:off x="1520825" y="3602038"/>
            <a:ext cx="912495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203865-98F7-432E-B70F-5F81D05D21E7}"/>
              </a:ext>
            </a:extLst>
          </p:cNvPr>
          <p:cNvSpPr>
            <a:spLocks noGrp="1"/>
          </p:cNvSpPr>
          <p:nvPr>
            <p:ph type="dt" sz="half" idx="10"/>
          </p:nvPr>
        </p:nvSpPr>
        <p:spPr>
          <a:xfrm>
            <a:off x="836613" y="6356350"/>
            <a:ext cx="2736850" cy="365125"/>
          </a:xfrm>
          <a:prstGeom prst="rect">
            <a:avLst/>
          </a:prstGeom>
        </p:spPr>
        <p:txBody>
          <a:bodyPr/>
          <a:lstStyle/>
          <a:p>
            <a:fld id="{260AC1E2-EF85-4393-9678-7623D5580323}" type="datetime1">
              <a:rPr lang="en-US" smtClean="0"/>
              <a:t>4/28/2023</a:t>
            </a:fld>
            <a:endParaRPr lang="en-US"/>
          </a:p>
        </p:txBody>
      </p:sp>
      <p:sp>
        <p:nvSpPr>
          <p:cNvPr id="5" name="Footer Placeholder 4">
            <a:extLst>
              <a:ext uri="{FF2B5EF4-FFF2-40B4-BE49-F238E27FC236}">
                <a16:creationId xmlns:a16="http://schemas.microsoft.com/office/drawing/2014/main" id="{211F5E3C-86E3-4420-9DDD-EB352BFD3581}"/>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AC3DA80-A6E7-4286-BEA1-927A5FA4A8D0}"/>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510196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18C7-5844-4C5C-9513-8B8D082B083B}"/>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AF89043-07C9-4EC9-A216-8025AAF1269B}"/>
              </a:ext>
            </a:extLst>
          </p:cNvPr>
          <p:cNvSpPr>
            <a:spLocks noGrp="1"/>
          </p:cNvSpPr>
          <p:nvPr>
            <p:ph idx="1"/>
          </p:nvPr>
        </p:nvSpPr>
        <p:spPr>
          <a:xfrm>
            <a:off x="836613" y="1825625"/>
            <a:ext cx="10493375"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9CF65-3CFA-4A36-A15A-E289E9B895A6}"/>
              </a:ext>
            </a:extLst>
          </p:cNvPr>
          <p:cNvSpPr>
            <a:spLocks noGrp="1"/>
          </p:cNvSpPr>
          <p:nvPr>
            <p:ph type="dt" sz="half" idx="10"/>
          </p:nvPr>
        </p:nvSpPr>
        <p:spPr>
          <a:xfrm>
            <a:off x="836613" y="6356350"/>
            <a:ext cx="2736850" cy="365125"/>
          </a:xfrm>
          <a:prstGeom prst="rect">
            <a:avLst/>
          </a:prstGeom>
        </p:spPr>
        <p:txBody>
          <a:bodyPr/>
          <a:lstStyle/>
          <a:p>
            <a:fld id="{B08C1480-D6FC-4E82-883E-1C87F6B26E8B}" type="datetime1">
              <a:rPr lang="en-US" smtClean="0"/>
              <a:t>4/28/2023</a:t>
            </a:fld>
            <a:endParaRPr lang="en-US"/>
          </a:p>
        </p:txBody>
      </p:sp>
      <p:sp>
        <p:nvSpPr>
          <p:cNvPr id="5" name="Footer Placeholder 4">
            <a:extLst>
              <a:ext uri="{FF2B5EF4-FFF2-40B4-BE49-F238E27FC236}">
                <a16:creationId xmlns:a16="http://schemas.microsoft.com/office/drawing/2014/main" id="{6724F855-3C6A-46DD-BA9D-FE0B97CEC371}"/>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938F3D8-D3EB-47B6-845D-392AC9D55F58}"/>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324552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FC58-F8A4-48EB-99A0-3F93F2233DB4}"/>
              </a:ext>
            </a:extLst>
          </p:cNvPr>
          <p:cNvSpPr>
            <a:spLocks noGrp="1"/>
          </p:cNvSpPr>
          <p:nvPr>
            <p:ph type="title"/>
          </p:nvPr>
        </p:nvSpPr>
        <p:spPr>
          <a:xfrm>
            <a:off x="830263" y="1709738"/>
            <a:ext cx="10493375"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D8B883-5688-494C-BA73-82266D46FD60}"/>
              </a:ext>
            </a:extLst>
          </p:cNvPr>
          <p:cNvSpPr>
            <a:spLocks noGrp="1"/>
          </p:cNvSpPr>
          <p:nvPr>
            <p:ph type="body" idx="1"/>
          </p:nvPr>
        </p:nvSpPr>
        <p:spPr>
          <a:xfrm>
            <a:off x="830263" y="4589463"/>
            <a:ext cx="10493375"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542BC5-B3AB-4933-BAAF-2739DB3BDC64}"/>
              </a:ext>
            </a:extLst>
          </p:cNvPr>
          <p:cNvSpPr>
            <a:spLocks noGrp="1"/>
          </p:cNvSpPr>
          <p:nvPr>
            <p:ph type="dt" sz="half" idx="10"/>
          </p:nvPr>
        </p:nvSpPr>
        <p:spPr>
          <a:xfrm>
            <a:off x="836613" y="6356350"/>
            <a:ext cx="2736850" cy="365125"/>
          </a:xfrm>
          <a:prstGeom prst="rect">
            <a:avLst/>
          </a:prstGeom>
        </p:spPr>
        <p:txBody>
          <a:bodyPr/>
          <a:lstStyle/>
          <a:p>
            <a:fld id="{30AC8960-0E45-4AEB-9F37-09842ED7AC11}" type="datetime1">
              <a:rPr lang="en-US" smtClean="0"/>
              <a:t>4/28/2023</a:t>
            </a:fld>
            <a:endParaRPr lang="en-US"/>
          </a:p>
        </p:txBody>
      </p:sp>
      <p:sp>
        <p:nvSpPr>
          <p:cNvPr id="5" name="Footer Placeholder 4">
            <a:extLst>
              <a:ext uri="{FF2B5EF4-FFF2-40B4-BE49-F238E27FC236}">
                <a16:creationId xmlns:a16="http://schemas.microsoft.com/office/drawing/2014/main" id="{F41C1B8C-7061-4350-883B-368944737358}"/>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03C177E-F214-4447-9D11-483B73277A1A}"/>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13833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5524-AC52-4ECB-AE22-F44B0DFF18EF}"/>
              </a:ext>
            </a:extLst>
          </p:cNvPr>
          <p:cNvSpPr>
            <a:spLocks noGrp="1"/>
          </p:cNvSpPr>
          <p:nvPr>
            <p:ph type="title"/>
          </p:nvPr>
        </p:nvSpPr>
        <p:spPr>
          <a:xfrm>
            <a:off x="836613" y="365125"/>
            <a:ext cx="10493375"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E538276-7862-40B8-A161-A945639CBC14}"/>
              </a:ext>
            </a:extLst>
          </p:cNvPr>
          <p:cNvSpPr>
            <a:spLocks noGrp="1"/>
          </p:cNvSpPr>
          <p:nvPr>
            <p:ph sz="half" idx="1"/>
          </p:nvPr>
        </p:nvSpPr>
        <p:spPr>
          <a:xfrm>
            <a:off x="836613" y="1825625"/>
            <a:ext cx="5170487"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479747-844F-42D8-BB27-5973F4F2AFFE}"/>
              </a:ext>
            </a:extLst>
          </p:cNvPr>
          <p:cNvSpPr>
            <a:spLocks noGrp="1"/>
          </p:cNvSpPr>
          <p:nvPr>
            <p:ph sz="half" idx="2"/>
          </p:nvPr>
        </p:nvSpPr>
        <p:spPr>
          <a:xfrm>
            <a:off x="6159500" y="1825625"/>
            <a:ext cx="51704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AB3891-1344-4153-A633-7B7DC873B0EA}"/>
              </a:ext>
            </a:extLst>
          </p:cNvPr>
          <p:cNvSpPr>
            <a:spLocks noGrp="1"/>
          </p:cNvSpPr>
          <p:nvPr>
            <p:ph type="dt" sz="half" idx="10"/>
          </p:nvPr>
        </p:nvSpPr>
        <p:spPr>
          <a:xfrm>
            <a:off x="836613" y="6356350"/>
            <a:ext cx="2736850" cy="365125"/>
          </a:xfrm>
          <a:prstGeom prst="rect">
            <a:avLst/>
          </a:prstGeom>
        </p:spPr>
        <p:txBody>
          <a:bodyPr/>
          <a:lstStyle/>
          <a:p>
            <a:fld id="{075590FA-5DA3-42E8-A472-B8B9D7C6F6AC}" type="datetime1">
              <a:rPr lang="en-US" smtClean="0"/>
              <a:t>4/28/2023</a:t>
            </a:fld>
            <a:endParaRPr lang="en-US"/>
          </a:p>
        </p:txBody>
      </p:sp>
      <p:sp>
        <p:nvSpPr>
          <p:cNvPr id="6" name="Footer Placeholder 5">
            <a:extLst>
              <a:ext uri="{FF2B5EF4-FFF2-40B4-BE49-F238E27FC236}">
                <a16:creationId xmlns:a16="http://schemas.microsoft.com/office/drawing/2014/main" id="{C3C85B9D-1D8C-4C69-A57C-B0FA7D84A8B6}"/>
              </a:ext>
            </a:extLst>
          </p:cNvPr>
          <p:cNvSpPr>
            <a:spLocks noGrp="1"/>
          </p:cNvSpPr>
          <p:nvPr>
            <p:ph type="ftr" sz="quarter" idx="11"/>
          </p:nvPr>
        </p:nvSpPr>
        <p:spPr>
          <a:xfrm>
            <a:off x="4030663" y="6356350"/>
            <a:ext cx="4105275"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2826C5D-FE85-4414-894F-3FF8DFD6E952}"/>
              </a:ext>
            </a:extLst>
          </p:cNvPr>
          <p:cNvSpPr>
            <a:spLocks noGrp="1"/>
          </p:cNvSpPr>
          <p:nvPr>
            <p:ph type="sldNum" sz="quarter" idx="12"/>
          </p:nvPr>
        </p:nvSpPr>
        <p:spPr>
          <a:xfrm>
            <a:off x="520700" y="6019800"/>
            <a:ext cx="457200" cy="365125"/>
          </a:xfrm>
          <a:prstGeom prst="rect">
            <a:avLst/>
          </a:prstGeom>
        </p:spPr>
        <p:txBody>
          <a:bodyPr/>
          <a:lstStyle/>
          <a:p>
            <a:fld id="{64B50ECF-6316-4AFD-AF7B-6A0672E9EA7A}" type="slidenum">
              <a:rPr lang="en-US" smtClean="0"/>
              <a:t>‹#›</a:t>
            </a:fld>
            <a:endParaRPr lang="en-US"/>
          </a:p>
        </p:txBody>
      </p:sp>
    </p:spTree>
    <p:extLst>
      <p:ext uri="{BB962C8B-B14F-4D97-AF65-F5344CB8AC3E}">
        <p14:creationId xmlns:p14="http://schemas.microsoft.com/office/powerpoint/2010/main" val="13874387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61520" cy="6858000"/>
          </a:xfrm>
          <a:custGeom>
            <a:avLst/>
            <a:gdLst/>
            <a:ahLst/>
            <a:cxnLst/>
            <a:rect l="l" t="t" r="r" b="b"/>
            <a:pathLst>
              <a:path w="12161520" h="6858000">
                <a:moveTo>
                  <a:pt x="12161520" y="0"/>
                </a:moveTo>
                <a:lnTo>
                  <a:pt x="0" y="0"/>
                </a:lnTo>
                <a:lnTo>
                  <a:pt x="0" y="6858000"/>
                </a:lnTo>
                <a:lnTo>
                  <a:pt x="12161520" y="6858000"/>
                </a:lnTo>
                <a:lnTo>
                  <a:pt x="12161520" y="0"/>
                </a:lnTo>
                <a:close/>
              </a:path>
            </a:pathLst>
          </a:custGeom>
          <a:solidFill>
            <a:srgbClr val="D2D1D2"/>
          </a:solidFill>
        </p:spPr>
        <p:txBody>
          <a:bodyPr wrap="square" lIns="0" tIns="0" rIns="0" bIns="0" rtlCol="0"/>
          <a:lstStyle/>
          <a:p>
            <a:endParaRPr/>
          </a:p>
        </p:txBody>
      </p:sp>
      <p:sp>
        <p:nvSpPr>
          <p:cNvPr id="2" name="Holder 2"/>
          <p:cNvSpPr>
            <a:spLocks noGrp="1"/>
          </p:cNvSpPr>
          <p:nvPr>
            <p:ph type="title"/>
          </p:nvPr>
        </p:nvSpPr>
        <p:spPr>
          <a:xfrm>
            <a:off x="3644788" y="2739028"/>
            <a:ext cx="2610485" cy="544195"/>
          </a:xfrm>
          <a:prstGeom prst="rect">
            <a:avLst/>
          </a:prstGeom>
        </p:spPr>
        <p:txBody>
          <a:bodyPr wrap="square" lIns="0" tIns="0" rIns="0" bIns="0">
            <a:spAutoFit/>
          </a:bodyPr>
          <a:lstStyle>
            <a:lvl1pPr>
              <a:defRPr sz="3400" b="1" i="0">
                <a:solidFill>
                  <a:srgbClr val="BC0F79"/>
                </a:solidFill>
                <a:latin typeface="Arial"/>
                <a:cs typeface="Arial"/>
              </a:defRPr>
            </a:lvl1pPr>
          </a:lstStyle>
          <a:p>
            <a:endParaRPr/>
          </a:p>
        </p:txBody>
      </p:sp>
      <p:sp>
        <p:nvSpPr>
          <p:cNvPr id="3" name="Holder 3"/>
          <p:cNvSpPr>
            <a:spLocks noGrp="1"/>
          </p:cNvSpPr>
          <p:nvPr>
            <p:ph type="body" idx="1"/>
          </p:nvPr>
        </p:nvSpPr>
        <p:spPr>
          <a:xfrm>
            <a:off x="608330" y="1577340"/>
            <a:ext cx="109499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36644" y="6377940"/>
            <a:ext cx="3893312"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8330" y="6377940"/>
            <a:ext cx="2798318" cy="342900"/>
          </a:xfrm>
          <a:prstGeom prst="rect">
            <a:avLst/>
          </a:prstGeom>
        </p:spPr>
        <p:txBody>
          <a:bodyPr wrap="square" lIns="0" tIns="0" rIns="0" bIns="0">
            <a:spAutoFit/>
          </a:bodyPr>
          <a:lstStyle>
            <a:lvl1pPr algn="l">
              <a:defRPr>
                <a:solidFill>
                  <a:schemeClr val="tx1">
                    <a:tint val="75000"/>
                  </a:schemeClr>
                </a:solidFill>
              </a:defRPr>
            </a:lvl1pPr>
          </a:lstStyle>
          <a:p>
            <a:fld id="{CAE9949A-E84B-4DA0-A06E-842E3F8E9ECF}" type="datetime1">
              <a:rPr lang="en-US" smtClean="0"/>
              <a:t>4/28/2023</a:t>
            </a:fld>
            <a:endParaRPr lang="en-US"/>
          </a:p>
        </p:txBody>
      </p:sp>
      <p:sp>
        <p:nvSpPr>
          <p:cNvPr id="6" name="Holder 6"/>
          <p:cNvSpPr>
            <a:spLocks noGrp="1"/>
          </p:cNvSpPr>
          <p:nvPr>
            <p:ph type="sldNum" sz="quarter" idx="7"/>
          </p:nvPr>
        </p:nvSpPr>
        <p:spPr>
          <a:xfrm>
            <a:off x="8759952" y="6377940"/>
            <a:ext cx="2798318"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58986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9FFA697-E36A-4D76-8CE6-AAB6391A7591}"/>
              </a:ext>
            </a:extLst>
          </p:cNvPr>
          <p:cNvSpPr>
            <a:spLocks noGrp="1"/>
          </p:cNvSpPr>
          <p:nvPr>
            <p:ph type="sldNum" sz="quarter" idx="4"/>
          </p:nvPr>
        </p:nvSpPr>
        <p:spPr>
          <a:xfrm>
            <a:off x="520700" y="6019800"/>
            <a:ext cx="457200" cy="365125"/>
          </a:xfrm>
          <a:prstGeom prst="rect">
            <a:avLst/>
          </a:prstGeom>
        </p:spPr>
        <p:txBody>
          <a:bodyPr vert="horz" lIns="91440" tIns="45720" rIns="91440" bIns="45720" rtlCol="0" anchor="ctr"/>
          <a:lstStyle>
            <a:lvl1pPr algn="ctr">
              <a:defRPr sz="1600">
                <a:solidFill>
                  <a:srgbClr val="BD0F79"/>
                </a:solidFill>
                <a:latin typeface="Bosch Sans Light" panose="020B0504020202020204" pitchFamily="34" charset="0"/>
              </a:defRPr>
            </a:lvl1pPr>
          </a:lstStyle>
          <a:p>
            <a:fld id="{64B50ECF-6316-4AFD-AF7B-6A0672E9EA7A}" type="slidenum">
              <a:rPr lang="en-US" smtClean="0"/>
              <a:pPr/>
              <a:t>‹#›</a:t>
            </a:fld>
            <a:endParaRPr lang="en-US" dirty="0"/>
          </a:p>
        </p:txBody>
      </p:sp>
    </p:spTree>
    <p:extLst>
      <p:ext uri="{BB962C8B-B14F-4D97-AF65-F5344CB8AC3E}">
        <p14:creationId xmlns:p14="http://schemas.microsoft.com/office/powerpoint/2010/main" val="8858944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9.jpeg"/><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E1B84"/>
        </a:solidFill>
        <a:effectLst/>
      </p:bgPr>
    </p:bg>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9893300" y="5105400"/>
            <a:ext cx="1671166" cy="1232875"/>
          </a:xfrm>
          <a:prstGeom prst="rect">
            <a:avLst/>
          </a:prstGeom>
        </p:spPr>
      </p:pic>
      <p:sp>
        <p:nvSpPr>
          <p:cNvPr id="11" name="object 2">
            <a:extLst>
              <a:ext uri="{FF2B5EF4-FFF2-40B4-BE49-F238E27FC236}">
                <a16:creationId xmlns:a16="http://schemas.microsoft.com/office/drawing/2014/main" id="{40FCF0E6-7EBB-4A2D-B530-D717CD55FADA}"/>
              </a:ext>
            </a:extLst>
          </p:cNvPr>
          <p:cNvSpPr txBox="1">
            <a:spLocks/>
          </p:cNvSpPr>
          <p:nvPr/>
        </p:nvSpPr>
        <p:spPr>
          <a:xfrm>
            <a:off x="4501741" y="1994865"/>
            <a:ext cx="7010401" cy="871970"/>
          </a:xfrm>
          <a:prstGeom prst="rect">
            <a:avLst/>
          </a:prstGeom>
        </p:spPr>
        <p:txBody>
          <a:bodyPr vert="horz" wrap="square" lIns="0" tIns="12700" rIns="0" bIns="0" rtlCol="0">
            <a:spAutoFit/>
          </a:bodyPr>
          <a:lstStyle>
            <a:lvl1pPr>
              <a:defRPr sz="3400" b="1" i="0">
                <a:solidFill>
                  <a:schemeClr val="bg1"/>
                </a:solidFill>
                <a:latin typeface="Arial"/>
                <a:ea typeface="+mj-ea"/>
                <a:cs typeface="Arial"/>
              </a:defRPr>
            </a:lvl1pPr>
          </a:lstStyle>
          <a:p>
            <a:pPr algn="l" rtl="0">
              <a:lnSpc>
                <a:spcPts val="3400"/>
              </a:lnSpc>
            </a:pPr>
            <a:endParaRPr lang="en-US" sz="2800" b="0" spc="-190" dirty="0">
              <a:latin typeface="Bosch Sans Bold" panose="020B0704020202020204" pitchFamily="34" charset="0"/>
            </a:endParaRPr>
          </a:p>
          <a:p>
            <a:pPr algn="l" rtl="0">
              <a:lnSpc>
                <a:spcPts val="3400"/>
              </a:lnSpc>
            </a:pPr>
            <a:r>
              <a:rPr lang="en-US" sz="2800" b="0" spc="-190" dirty="0">
                <a:latin typeface="Bosch Sans Bold" panose="020B0704020202020204" pitchFamily="34" charset="0"/>
              </a:rPr>
              <a:t>Autosar Crypto Stack overview</a:t>
            </a:r>
            <a:endParaRPr lang="en-US" sz="2800" b="0" kern="0" spc="-245" dirty="0">
              <a:latin typeface="Bosch Sans Bold" panose="020B0704020202020204" pitchFamily="34" charset="0"/>
            </a:endParaRPr>
          </a:p>
        </p:txBody>
      </p:sp>
      <p:sp>
        <p:nvSpPr>
          <p:cNvPr id="12" name="object 3">
            <a:extLst>
              <a:ext uri="{FF2B5EF4-FFF2-40B4-BE49-F238E27FC236}">
                <a16:creationId xmlns:a16="http://schemas.microsoft.com/office/drawing/2014/main" id="{47B98124-D98F-470E-BBB8-26675EB2CD1F}"/>
              </a:ext>
            </a:extLst>
          </p:cNvPr>
          <p:cNvSpPr txBox="1"/>
          <p:nvPr/>
        </p:nvSpPr>
        <p:spPr>
          <a:xfrm>
            <a:off x="4492088" y="3429000"/>
            <a:ext cx="5020211" cy="342530"/>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600" i="0" u="none" strike="noStrike" kern="1200" cap="none" spc="-55" normalizeH="0" baseline="0" noProof="0" dirty="0">
                <a:ln>
                  <a:noFill/>
                </a:ln>
                <a:solidFill>
                  <a:schemeClr val="bg1">
                    <a:lumMod val="95000"/>
                  </a:schemeClr>
                </a:solidFill>
                <a:effectLst/>
                <a:uLnTx/>
                <a:uFillTx/>
                <a:latin typeface="Bosch Sans Bold" panose="020B0704020202020204" pitchFamily="34" charset="0"/>
                <a:cs typeface="Arial"/>
              </a:rPr>
              <a:t>Sathyamoorthy Ilangovan</a:t>
            </a:r>
            <a:endParaRPr kumimoji="0" lang="en-US" sz="2600" i="0" u="none" strike="noStrike" kern="1200" cap="none" spc="0" normalizeH="0" baseline="0" noProof="0" dirty="0">
              <a:ln>
                <a:noFill/>
              </a:ln>
              <a:solidFill>
                <a:schemeClr val="bg1">
                  <a:lumMod val="95000"/>
                </a:schemeClr>
              </a:solidFill>
              <a:effectLst/>
              <a:uLnTx/>
              <a:uFillTx/>
              <a:latin typeface="Bosch Sans Bold" panose="020B0704020202020204" pitchFamily="34" charset="0"/>
              <a:cs typeface="Arial"/>
            </a:endParaRPr>
          </a:p>
        </p:txBody>
      </p:sp>
      <p:pic>
        <p:nvPicPr>
          <p:cNvPr id="6" name="Picture 5">
            <a:extLst>
              <a:ext uri="{FF2B5EF4-FFF2-40B4-BE49-F238E27FC236}">
                <a16:creationId xmlns:a16="http://schemas.microsoft.com/office/drawing/2014/main" id="{5EDDCA5D-7D0C-4EC6-A992-AB4B53426A7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4080692" cy="6858000"/>
          </a:xfrm>
          <a:prstGeom prst="rect">
            <a:avLst/>
          </a:prstGeom>
        </p:spPr>
      </p:pic>
      <p:sp>
        <p:nvSpPr>
          <p:cNvPr id="8" name="TextBox 7">
            <a:extLst>
              <a:ext uri="{FF2B5EF4-FFF2-40B4-BE49-F238E27FC236}">
                <a16:creationId xmlns:a16="http://schemas.microsoft.com/office/drawing/2014/main" id="{FDCAD8B7-E1E0-423A-BF5F-0013BBC956DF}"/>
              </a:ext>
            </a:extLst>
          </p:cNvPr>
          <p:cNvSpPr txBox="1"/>
          <p:nvPr/>
        </p:nvSpPr>
        <p:spPr>
          <a:xfrm>
            <a:off x="4161610" y="507533"/>
            <a:ext cx="7848600" cy="556691"/>
          </a:xfrm>
          <a:prstGeom prst="rect">
            <a:avLst/>
          </a:prstGeom>
          <a:noFill/>
        </p:spPr>
        <p:txBody>
          <a:bodyPr wrap="square">
            <a:spAutoFit/>
          </a:bodyPr>
          <a:lstStyle/>
          <a:p>
            <a:pPr marL="0" marR="0" lvl="0" indent="0" algn="l" defTabSz="914400" rtl="0" eaLnBrk="1" fontAlgn="auto" latinLnBrk="0" hangingPunct="1">
              <a:lnSpc>
                <a:spcPts val="3400"/>
              </a:lnSpc>
              <a:spcBef>
                <a:spcPts val="0"/>
              </a:spcBef>
              <a:spcAft>
                <a:spcPts val="0"/>
              </a:spcAft>
              <a:buClrTx/>
              <a:buSzTx/>
              <a:buFontTx/>
              <a:buNone/>
              <a:tabLst/>
              <a:defRPr/>
            </a:pPr>
            <a:r>
              <a:rPr lang="en-US" sz="4000" spc="-190" dirty="0">
                <a:solidFill>
                  <a:schemeClr val="bg1"/>
                </a:solidFill>
                <a:latin typeface="Bosch Sans Bold" panose="020B0704020202020204" pitchFamily="34" charset="0"/>
                <a:ea typeface="+mj-ea"/>
                <a:cs typeface="Arial"/>
              </a:rPr>
              <a:t>BGSW- SJCE Academy Connect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AB6CD1DC-E29C-4079-A304-C064A1471C32}"/>
              </a:ext>
            </a:extLst>
          </p:cNvPr>
          <p:cNvSpPr txBox="1"/>
          <p:nvPr/>
        </p:nvSpPr>
        <p:spPr>
          <a:xfrm>
            <a:off x="491836" y="538135"/>
            <a:ext cx="5715000" cy="34669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Crypto stack overview</a:t>
            </a:r>
            <a:endParaRPr kumimoji="0"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5" name="object 3">
            <a:extLst>
              <a:ext uri="{FF2B5EF4-FFF2-40B4-BE49-F238E27FC236}">
                <a16:creationId xmlns:a16="http://schemas.microsoft.com/office/drawing/2014/main" id="{DF5F5E8C-205E-4493-B5F6-E0322A8CBA83}"/>
              </a:ext>
            </a:extLst>
          </p:cNvPr>
          <p:cNvSpPr txBox="1"/>
          <p:nvPr/>
        </p:nvSpPr>
        <p:spPr>
          <a:xfrm>
            <a:off x="499456" y="887373"/>
            <a:ext cx="5583844" cy="963149"/>
          </a:xfrm>
          <a:prstGeom prst="rect">
            <a:avLst/>
          </a:prstGeom>
        </p:spPr>
        <p:txBody>
          <a:bodyPr vert="horz" wrap="square" lIns="0" tIns="12700" rIns="0" bIns="0" rtlCol="0">
            <a:spAutoFit/>
          </a:bodyPr>
          <a:lstStyle/>
          <a:p>
            <a:pPr>
              <a:lnSpc>
                <a:spcPts val="2530"/>
              </a:lnSpc>
              <a:defRPr/>
            </a:pPr>
            <a:r>
              <a:rPr lang="en-US" sz="2000" dirty="0">
                <a:solidFill>
                  <a:srgbClr val="008380"/>
                </a:solidFill>
                <a:latin typeface="Bosch Sans Bold" panose="020B0704020202020204" pitchFamily="34" charset="0"/>
                <a:cs typeface="Arial"/>
              </a:rPr>
              <a:t>Usage Aspects</a:t>
            </a:r>
          </a:p>
          <a:p>
            <a:pPr>
              <a:lnSpc>
                <a:spcPts val="2530"/>
              </a:lnSpc>
              <a:defRPr/>
            </a:pPr>
            <a:endParaRPr lang="en-US" sz="2000" dirty="0">
              <a:solidFill>
                <a:srgbClr val="008380"/>
              </a:solidFill>
              <a:latin typeface="Bosch Sans Bold" panose="020B0704020202020204" pitchFamily="34" charset="0"/>
              <a:cs typeface="Arial"/>
            </a:endParaRPr>
          </a:p>
          <a:p>
            <a:pPr marL="0" marR="0" lvl="0" indent="0" algn="l" defTabSz="914400" rtl="0" eaLnBrk="1" fontAlgn="auto" latinLnBrk="0" hangingPunct="1">
              <a:lnSpc>
                <a:spcPts val="2530"/>
              </a:lnSpc>
              <a:spcBef>
                <a:spcPts val="0"/>
              </a:spcBef>
              <a:spcAft>
                <a:spcPts val="0"/>
              </a:spcAft>
              <a:buClrTx/>
              <a:buSzTx/>
              <a:buFontTx/>
              <a:buNone/>
              <a:tabLst/>
              <a:defRPr/>
            </a:pP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7" name="Graphic 6">
            <a:extLst>
              <a:ext uri="{FF2B5EF4-FFF2-40B4-BE49-F238E27FC236}">
                <a16:creationId xmlns:a16="http://schemas.microsoft.com/office/drawing/2014/main" id="{4E6258DC-8874-4E13-B379-B891BD04AD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8" name="Rectangle 7">
            <a:extLst>
              <a:ext uri="{FF2B5EF4-FFF2-40B4-BE49-F238E27FC236}">
                <a16:creationId xmlns:a16="http://schemas.microsoft.com/office/drawing/2014/main" id="{DE090575-61C9-404F-95F2-299DFB34F21B}"/>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bject 3">
            <a:extLst>
              <a:ext uri="{FF2B5EF4-FFF2-40B4-BE49-F238E27FC236}">
                <a16:creationId xmlns:a16="http://schemas.microsoft.com/office/drawing/2014/main" id="{CF4306F8-B6D8-4326-B385-53E4897BB30E}"/>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1400" spc="-55" dirty="0">
                <a:solidFill>
                  <a:srgbClr val="BC0F79"/>
                </a:solidFill>
                <a:latin typeface="Bosch Sans Medium" panose="020B0604020202020204" pitchFamily="34" charset="0"/>
                <a:cs typeface="Arial"/>
              </a:rPr>
              <a:t>10</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cxnSp>
        <p:nvCxnSpPr>
          <p:cNvPr id="28" name="Straight Connector 27">
            <a:extLst>
              <a:ext uri="{FF2B5EF4-FFF2-40B4-BE49-F238E27FC236}">
                <a16:creationId xmlns:a16="http://schemas.microsoft.com/office/drawing/2014/main" id="{DA4CBC81-B8ED-4D24-8F23-891688B45B08}"/>
              </a:ext>
            </a:extLst>
          </p:cNvPr>
          <p:cNvCxnSpPr>
            <a:cxnSpLocks/>
          </p:cNvCxnSpPr>
          <p:nvPr/>
        </p:nvCxnSpPr>
        <p:spPr>
          <a:xfrm flipH="1">
            <a:off x="4654896" y="787684"/>
            <a:ext cx="675767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02FFB28-A008-46FC-A129-D9FF3DD1A542}"/>
              </a:ext>
            </a:extLst>
          </p:cNvPr>
          <p:cNvSpPr txBox="1"/>
          <p:nvPr/>
        </p:nvSpPr>
        <p:spPr>
          <a:xfrm>
            <a:off x="741680" y="1418523"/>
            <a:ext cx="10670886" cy="4216539"/>
          </a:xfrm>
          <a:prstGeom prst="rect">
            <a:avLst/>
          </a:prstGeom>
          <a:noFill/>
        </p:spPr>
        <p:txBody>
          <a:bodyPr wrap="square">
            <a:spAutoFit/>
          </a:bodyPr>
          <a:lstStyle/>
          <a:p>
            <a:r>
              <a:rPr lang="en-US" sz="1600" b="1" i="0" u="none" strike="noStrike" baseline="0" dirty="0">
                <a:solidFill>
                  <a:srgbClr val="000000"/>
                </a:solidFill>
                <a:latin typeface="Bosch Sans Medium" panose="020B0604020202020204"/>
              </a:rPr>
              <a:t>Job Concept </a:t>
            </a:r>
            <a:endParaRPr lang="en-US" sz="1600" b="0" i="0" u="none" strike="noStrike" baseline="0" dirty="0">
              <a:solidFill>
                <a:srgbClr val="000000"/>
              </a:solidFill>
              <a:latin typeface="Bosch Sans Medium" panose="020B0604020202020204"/>
            </a:endParaRPr>
          </a:p>
          <a:p>
            <a:r>
              <a:rPr lang="en-US" sz="1600" b="0" i="0" u="none" strike="noStrike" baseline="0" dirty="0">
                <a:solidFill>
                  <a:srgbClr val="000000"/>
                </a:solidFill>
                <a:latin typeface="Bosch Sans Medium" panose="020B0604020202020204"/>
              </a:rPr>
              <a:t>Requests to the CSM for cryptographic routines are represented as jobs. A job contains the information which cryptographic routine and which cryptographic key shall be processed. A job does not contain the actual key data itself but references the appropriate key. Key management functions are not processed as jobs. </a:t>
            </a:r>
          </a:p>
          <a:p>
            <a:endParaRPr lang="en-US" sz="1600" b="0" i="0" u="none" strike="noStrike" baseline="0" dirty="0">
              <a:solidFill>
                <a:srgbClr val="000000"/>
              </a:solidFill>
              <a:latin typeface="Bosch Sans Medium" panose="020B0604020202020204"/>
            </a:endParaRPr>
          </a:p>
          <a:p>
            <a:r>
              <a:rPr lang="en-US" sz="1600" b="1" i="0" u="none" strike="noStrike" baseline="0" dirty="0">
                <a:solidFill>
                  <a:srgbClr val="000000"/>
                </a:solidFill>
                <a:latin typeface="Bosch Sans Medium" panose="020B0604020202020204"/>
              </a:rPr>
              <a:t>Synchronous and Asynchronous Mode </a:t>
            </a:r>
            <a:endParaRPr lang="en-US" sz="1600" b="0" i="0" u="none" strike="noStrike" baseline="0" dirty="0">
              <a:solidFill>
                <a:srgbClr val="000000"/>
              </a:solidFill>
              <a:latin typeface="Bosch Sans Medium" panose="020B0604020202020204"/>
            </a:endParaRPr>
          </a:p>
          <a:p>
            <a:r>
              <a:rPr lang="en-US" sz="1600" b="0" i="0" u="none" strike="noStrike" baseline="0" dirty="0">
                <a:solidFill>
                  <a:srgbClr val="000000"/>
                </a:solidFill>
                <a:latin typeface="Bosch Sans Medium" panose="020B0604020202020204"/>
              </a:rPr>
              <a:t>Since the computation of cryptographic services might be very computationally intensive, job processing shall be considered as synchronous or asynchronous. </a:t>
            </a:r>
          </a:p>
          <a:p>
            <a:endParaRPr lang="en-US" sz="1600" b="0" i="0" u="none" strike="noStrike" baseline="0" dirty="0">
              <a:solidFill>
                <a:srgbClr val="000000"/>
              </a:solidFill>
              <a:latin typeface="Bosch Sans Medium" panose="020B0604020202020204"/>
            </a:endParaRPr>
          </a:p>
          <a:p>
            <a:r>
              <a:rPr lang="en-US" sz="1600" b="0" i="0" u="none" strike="noStrike" baseline="0" dirty="0">
                <a:solidFill>
                  <a:srgbClr val="000000"/>
                </a:solidFill>
                <a:latin typeface="Bosch Sans Medium" panose="020B0604020202020204"/>
              </a:rPr>
              <a:t>When synchronous job processing is used, the CSM service will be executed immediately in the context of the caller. The result of the cryptographic routine will be available directly when the function returns. </a:t>
            </a:r>
          </a:p>
          <a:p>
            <a:endParaRPr lang="en-US" sz="1600" b="0" i="0" u="none" strike="noStrike" baseline="0" dirty="0">
              <a:solidFill>
                <a:srgbClr val="000000"/>
              </a:solidFill>
              <a:latin typeface="Bosch Sans Medium" panose="020B0604020202020204"/>
            </a:endParaRPr>
          </a:p>
          <a:p>
            <a:r>
              <a:rPr lang="en-US" sz="1600" b="0" i="0" u="none" strike="noStrike" baseline="0" dirty="0">
                <a:solidFill>
                  <a:srgbClr val="000000"/>
                </a:solidFill>
                <a:latin typeface="Bosch Sans Medium" panose="020B0604020202020204"/>
              </a:rPr>
              <a:t>Asynchronous jobs are processed later by the dedicated CRYPTO, in the context of a scheduled main function or in hardware. If the particular CRYPTO driver object rejects the job because it is busy, the CSM places the service request at the respective CSM job queue The CRYPTO notifies CRYIF about the completion of an asynchronous job using a callback function of the CRYIF. And CRYIF forwards the results by a callback function of the CSM. </a:t>
            </a:r>
          </a:p>
          <a:p>
            <a:endParaRPr lang="en-US" sz="12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2760337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AB6CD1DC-E29C-4079-A304-C064A1471C32}"/>
              </a:ext>
            </a:extLst>
          </p:cNvPr>
          <p:cNvSpPr txBox="1"/>
          <p:nvPr/>
        </p:nvSpPr>
        <p:spPr>
          <a:xfrm>
            <a:off x="491836" y="538135"/>
            <a:ext cx="5715000" cy="34669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Crypto stack overview</a:t>
            </a:r>
            <a:endParaRPr kumimoji="0"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5" name="object 3">
            <a:extLst>
              <a:ext uri="{FF2B5EF4-FFF2-40B4-BE49-F238E27FC236}">
                <a16:creationId xmlns:a16="http://schemas.microsoft.com/office/drawing/2014/main" id="{DF5F5E8C-205E-4493-B5F6-E0322A8CBA83}"/>
              </a:ext>
            </a:extLst>
          </p:cNvPr>
          <p:cNvSpPr txBox="1"/>
          <p:nvPr/>
        </p:nvSpPr>
        <p:spPr>
          <a:xfrm>
            <a:off x="499456" y="887373"/>
            <a:ext cx="5583844" cy="963149"/>
          </a:xfrm>
          <a:prstGeom prst="rect">
            <a:avLst/>
          </a:prstGeom>
        </p:spPr>
        <p:txBody>
          <a:bodyPr vert="horz" wrap="square" lIns="0" tIns="12700" rIns="0" bIns="0" rtlCol="0">
            <a:spAutoFit/>
          </a:bodyPr>
          <a:lstStyle/>
          <a:p>
            <a:pPr>
              <a:lnSpc>
                <a:spcPts val="2530"/>
              </a:lnSpc>
              <a:defRPr/>
            </a:pPr>
            <a:r>
              <a:rPr lang="en-US" sz="2000" dirty="0">
                <a:solidFill>
                  <a:srgbClr val="008380"/>
                </a:solidFill>
                <a:latin typeface="Bosch Sans Bold" panose="020B0704020202020204" pitchFamily="34" charset="0"/>
                <a:cs typeface="Arial"/>
              </a:rPr>
              <a:t>Usage Aspects</a:t>
            </a:r>
          </a:p>
          <a:p>
            <a:pPr>
              <a:lnSpc>
                <a:spcPts val="2530"/>
              </a:lnSpc>
              <a:defRPr/>
            </a:pPr>
            <a:endParaRPr lang="en-US" sz="2000" dirty="0">
              <a:solidFill>
                <a:srgbClr val="008380"/>
              </a:solidFill>
              <a:latin typeface="Bosch Sans Bold" panose="020B0704020202020204" pitchFamily="34" charset="0"/>
              <a:cs typeface="Arial"/>
            </a:endParaRPr>
          </a:p>
          <a:p>
            <a:pPr marL="0" marR="0" lvl="0" indent="0" algn="l" defTabSz="914400" rtl="0" eaLnBrk="1" fontAlgn="auto" latinLnBrk="0" hangingPunct="1">
              <a:lnSpc>
                <a:spcPts val="2530"/>
              </a:lnSpc>
              <a:spcBef>
                <a:spcPts val="0"/>
              </a:spcBef>
              <a:spcAft>
                <a:spcPts val="0"/>
              </a:spcAft>
              <a:buClrTx/>
              <a:buSzTx/>
              <a:buFontTx/>
              <a:buNone/>
              <a:tabLst/>
              <a:defRPr/>
            </a:pP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7" name="Graphic 6">
            <a:extLst>
              <a:ext uri="{FF2B5EF4-FFF2-40B4-BE49-F238E27FC236}">
                <a16:creationId xmlns:a16="http://schemas.microsoft.com/office/drawing/2014/main" id="{4E6258DC-8874-4E13-B379-B891BD04AD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8" name="Rectangle 7">
            <a:extLst>
              <a:ext uri="{FF2B5EF4-FFF2-40B4-BE49-F238E27FC236}">
                <a16:creationId xmlns:a16="http://schemas.microsoft.com/office/drawing/2014/main" id="{DE090575-61C9-404F-95F2-299DFB34F21B}"/>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bject 3">
            <a:extLst>
              <a:ext uri="{FF2B5EF4-FFF2-40B4-BE49-F238E27FC236}">
                <a16:creationId xmlns:a16="http://schemas.microsoft.com/office/drawing/2014/main" id="{CF4306F8-B6D8-4326-B385-53E4897BB30E}"/>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1400" spc="-55" dirty="0">
                <a:solidFill>
                  <a:srgbClr val="BC0F79"/>
                </a:solidFill>
                <a:latin typeface="Bosch Sans Medium" panose="020B0604020202020204" pitchFamily="34" charset="0"/>
                <a:cs typeface="Arial"/>
              </a:rPr>
              <a:t>11</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cxnSp>
        <p:nvCxnSpPr>
          <p:cNvPr id="28" name="Straight Connector 27">
            <a:extLst>
              <a:ext uri="{FF2B5EF4-FFF2-40B4-BE49-F238E27FC236}">
                <a16:creationId xmlns:a16="http://schemas.microsoft.com/office/drawing/2014/main" id="{DA4CBC81-B8ED-4D24-8F23-891688B45B08}"/>
              </a:ext>
            </a:extLst>
          </p:cNvPr>
          <p:cNvCxnSpPr>
            <a:cxnSpLocks/>
          </p:cNvCxnSpPr>
          <p:nvPr/>
        </p:nvCxnSpPr>
        <p:spPr>
          <a:xfrm flipH="1">
            <a:off x="4654896" y="787684"/>
            <a:ext cx="675767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02FFB28-A008-46FC-A129-D9FF3DD1A542}"/>
              </a:ext>
            </a:extLst>
          </p:cNvPr>
          <p:cNvSpPr txBox="1"/>
          <p:nvPr/>
        </p:nvSpPr>
        <p:spPr>
          <a:xfrm>
            <a:off x="741680" y="1418523"/>
            <a:ext cx="10670886" cy="3539430"/>
          </a:xfrm>
          <a:prstGeom prst="rect">
            <a:avLst/>
          </a:prstGeom>
          <a:noFill/>
        </p:spPr>
        <p:txBody>
          <a:bodyPr wrap="square">
            <a:spAutoFit/>
          </a:bodyPr>
          <a:lstStyle/>
          <a:p>
            <a:r>
              <a:rPr lang="en-US" sz="1800" b="1" i="0" u="none" strike="noStrike" baseline="0" dirty="0">
                <a:solidFill>
                  <a:srgbClr val="000000"/>
                </a:solidFill>
                <a:latin typeface="Bosch Sans Medium" panose="020B0604020202020204"/>
              </a:rPr>
              <a:t>Queuing and Priorities </a:t>
            </a:r>
          </a:p>
          <a:p>
            <a:endParaRPr lang="en-US" sz="1800" b="0" i="0" u="none" strike="noStrike" baseline="0" dirty="0">
              <a:solidFill>
                <a:srgbClr val="000000"/>
              </a:solidFill>
              <a:latin typeface="Bosch Sans Medium" panose="020B0604020202020204"/>
            </a:endParaRPr>
          </a:p>
          <a:p>
            <a:r>
              <a:rPr lang="en-US" sz="1600" b="0" i="0" u="none" strike="noStrike" baseline="0" dirty="0">
                <a:solidFill>
                  <a:srgbClr val="000000"/>
                </a:solidFill>
                <a:latin typeface="Bosch Sans Medium" panose="020B0604020202020204"/>
              </a:rPr>
              <a:t>The CSM may have several queues where asynchronous jobs are processed according to their priority. Each queue of the CSM is mapped to one single Crypto Driver Object, thereby enabling access to the crypto primitives of the selected Crypto Driver Object. After CRYPTO has rejected a CSM service request because it is busy, the particular job is put into the appropriate CSM queue, corresponding to its priority. </a:t>
            </a:r>
          </a:p>
          <a:p>
            <a:endParaRPr lang="en-US" sz="1600" dirty="0">
              <a:solidFill>
                <a:srgbClr val="000000"/>
              </a:solidFill>
              <a:latin typeface="Bosch Sans Medium" panose="020B0604020202020204"/>
            </a:endParaRPr>
          </a:p>
          <a:p>
            <a:r>
              <a:rPr lang="en-US" sz="1600" b="0" i="0" u="none" strike="noStrike" baseline="0" dirty="0">
                <a:solidFill>
                  <a:srgbClr val="000000"/>
                </a:solidFill>
                <a:latin typeface="Bosch Sans Medium" panose="020B0604020202020204"/>
              </a:rPr>
              <a:t>The queued jobs are passed to the CRYIF during the cyclic </a:t>
            </a:r>
            <a:r>
              <a:rPr lang="en-US" sz="1600" b="0" i="0" u="none" strike="noStrike" baseline="0" dirty="0" err="1">
                <a:solidFill>
                  <a:srgbClr val="000000"/>
                </a:solidFill>
                <a:latin typeface="Bosch Sans Medium" panose="020B0604020202020204"/>
              </a:rPr>
              <a:t>Csm_MainFunction</a:t>
            </a:r>
            <a:r>
              <a:rPr lang="en-US" sz="1600" b="0" i="0" u="none" strike="noStrike" baseline="0" dirty="0">
                <a:solidFill>
                  <a:srgbClr val="000000"/>
                </a:solidFill>
                <a:latin typeface="Bosch Sans Medium" panose="020B0604020202020204"/>
              </a:rPr>
              <a:t>(). The CRYIF will forward the jobs to the particular CRYPTO. Optionally, a Crypto Driver Object may also have a job queue. This might be useful to optimize the hardware usage of a Crypto Driver Object. </a:t>
            </a:r>
          </a:p>
          <a:p>
            <a:endParaRPr lang="en-US" sz="1600" b="0" i="0" u="none" strike="noStrike" baseline="0" dirty="0">
              <a:solidFill>
                <a:srgbClr val="000000"/>
              </a:solidFill>
              <a:latin typeface="Bosch Sans Medium" panose="020B0604020202020204"/>
            </a:endParaRPr>
          </a:p>
          <a:p>
            <a:r>
              <a:rPr lang="en-US" sz="1600" b="0" i="0" u="none" strike="noStrike" baseline="0" dirty="0">
                <a:solidFill>
                  <a:srgbClr val="000000"/>
                </a:solidFill>
                <a:latin typeface="Bosch Sans Medium" panose="020B0604020202020204"/>
              </a:rPr>
              <a:t>The priority of each job will be defined by its configuration. The higher the priority value, the higher the job’s priority. Jobs will be executed corresponding to their priority. </a:t>
            </a:r>
          </a:p>
          <a:p>
            <a:endParaRPr lang="en-US" sz="12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2253088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AB6CD1DC-E29C-4079-A304-C064A1471C32}"/>
              </a:ext>
            </a:extLst>
          </p:cNvPr>
          <p:cNvSpPr txBox="1"/>
          <p:nvPr/>
        </p:nvSpPr>
        <p:spPr>
          <a:xfrm>
            <a:off x="491836" y="538135"/>
            <a:ext cx="5715000" cy="34669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Crypto stack overview</a:t>
            </a:r>
            <a:endParaRPr kumimoji="0"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5" name="object 3">
            <a:extLst>
              <a:ext uri="{FF2B5EF4-FFF2-40B4-BE49-F238E27FC236}">
                <a16:creationId xmlns:a16="http://schemas.microsoft.com/office/drawing/2014/main" id="{DF5F5E8C-205E-4493-B5F6-E0322A8CBA83}"/>
              </a:ext>
            </a:extLst>
          </p:cNvPr>
          <p:cNvSpPr txBox="1"/>
          <p:nvPr/>
        </p:nvSpPr>
        <p:spPr>
          <a:xfrm>
            <a:off x="499456" y="887373"/>
            <a:ext cx="5583844" cy="963149"/>
          </a:xfrm>
          <a:prstGeom prst="rect">
            <a:avLst/>
          </a:prstGeom>
        </p:spPr>
        <p:txBody>
          <a:bodyPr vert="horz" wrap="square" lIns="0" tIns="12700" rIns="0" bIns="0" rtlCol="0">
            <a:spAutoFit/>
          </a:bodyPr>
          <a:lstStyle/>
          <a:p>
            <a:pPr>
              <a:lnSpc>
                <a:spcPts val="2530"/>
              </a:lnSpc>
              <a:defRPr/>
            </a:pPr>
            <a:r>
              <a:rPr lang="en-US" sz="2000" dirty="0">
                <a:solidFill>
                  <a:srgbClr val="008380"/>
                </a:solidFill>
                <a:latin typeface="Bosch Sans Bold" panose="020B0704020202020204" pitchFamily="34" charset="0"/>
                <a:cs typeface="Arial"/>
              </a:rPr>
              <a:t>Crypto stack and COM stack</a:t>
            </a:r>
          </a:p>
          <a:p>
            <a:pPr>
              <a:lnSpc>
                <a:spcPts val="2530"/>
              </a:lnSpc>
              <a:defRPr/>
            </a:pPr>
            <a:endParaRPr lang="en-US" sz="2000" dirty="0">
              <a:solidFill>
                <a:srgbClr val="008380"/>
              </a:solidFill>
              <a:latin typeface="Bosch Sans Bold" panose="020B0704020202020204" pitchFamily="34" charset="0"/>
              <a:cs typeface="Arial"/>
            </a:endParaRPr>
          </a:p>
          <a:p>
            <a:pPr marL="0" marR="0" lvl="0" indent="0" algn="l" defTabSz="914400" rtl="0" eaLnBrk="1" fontAlgn="auto" latinLnBrk="0" hangingPunct="1">
              <a:lnSpc>
                <a:spcPts val="2530"/>
              </a:lnSpc>
              <a:spcBef>
                <a:spcPts val="0"/>
              </a:spcBef>
              <a:spcAft>
                <a:spcPts val="0"/>
              </a:spcAft>
              <a:buClrTx/>
              <a:buSzTx/>
              <a:buFontTx/>
              <a:buNone/>
              <a:tabLst/>
              <a:defRPr/>
            </a:pP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7" name="Graphic 6">
            <a:extLst>
              <a:ext uri="{FF2B5EF4-FFF2-40B4-BE49-F238E27FC236}">
                <a16:creationId xmlns:a16="http://schemas.microsoft.com/office/drawing/2014/main" id="{4E6258DC-8874-4E13-B379-B891BD04AD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8" name="Rectangle 7">
            <a:extLst>
              <a:ext uri="{FF2B5EF4-FFF2-40B4-BE49-F238E27FC236}">
                <a16:creationId xmlns:a16="http://schemas.microsoft.com/office/drawing/2014/main" id="{DE090575-61C9-404F-95F2-299DFB34F21B}"/>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bject 3">
            <a:extLst>
              <a:ext uri="{FF2B5EF4-FFF2-40B4-BE49-F238E27FC236}">
                <a16:creationId xmlns:a16="http://schemas.microsoft.com/office/drawing/2014/main" id="{CF4306F8-B6D8-4326-B385-53E4897BB30E}"/>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1400" spc="-55" dirty="0">
                <a:solidFill>
                  <a:srgbClr val="BC0F79"/>
                </a:solidFill>
                <a:latin typeface="Bosch Sans Medium" panose="020B0604020202020204" pitchFamily="34" charset="0"/>
                <a:cs typeface="Arial"/>
              </a:rPr>
              <a:t>12</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cxnSp>
        <p:nvCxnSpPr>
          <p:cNvPr id="28" name="Straight Connector 27">
            <a:extLst>
              <a:ext uri="{FF2B5EF4-FFF2-40B4-BE49-F238E27FC236}">
                <a16:creationId xmlns:a16="http://schemas.microsoft.com/office/drawing/2014/main" id="{DA4CBC81-B8ED-4D24-8F23-891688B45B08}"/>
              </a:ext>
            </a:extLst>
          </p:cNvPr>
          <p:cNvCxnSpPr>
            <a:cxnSpLocks/>
          </p:cNvCxnSpPr>
          <p:nvPr/>
        </p:nvCxnSpPr>
        <p:spPr>
          <a:xfrm flipH="1">
            <a:off x="4654896" y="787684"/>
            <a:ext cx="675767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189539B-E372-FC98-1A87-54C4EE4D200D}"/>
              </a:ext>
            </a:extLst>
          </p:cNvPr>
          <p:cNvPicPr>
            <a:picLocks noChangeAspect="1"/>
          </p:cNvPicPr>
          <p:nvPr/>
        </p:nvPicPr>
        <p:blipFill rotWithShape="1">
          <a:blip r:embed="rId5"/>
          <a:srcRect t="1420"/>
          <a:stretch/>
        </p:blipFill>
        <p:spPr>
          <a:xfrm>
            <a:off x="1587500" y="1253447"/>
            <a:ext cx="8382000" cy="5074659"/>
          </a:xfrm>
          <a:prstGeom prst="rect">
            <a:avLst/>
          </a:prstGeom>
        </p:spPr>
      </p:pic>
    </p:spTree>
    <p:extLst>
      <p:ext uri="{BB962C8B-B14F-4D97-AF65-F5344CB8AC3E}">
        <p14:creationId xmlns:p14="http://schemas.microsoft.com/office/powerpoint/2010/main" val="2671500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AB6CD1DC-E29C-4079-A304-C064A1471C32}"/>
              </a:ext>
            </a:extLst>
          </p:cNvPr>
          <p:cNvSpPr txBox="1"/>
          <p:nvPr/>
        </p:nvSpPr>
        <p:spPr>
          <a:xfrm>
            <a:off x="491836" y="538135"/>
            <a:ext cx="5715000" cy="34669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Crypto stack overview</a:t>
            </a:r>
            <a:endParaRPr kumimoji="0"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5" name="object 3">
            <a:extLst>
              <a:ext uri="{FF2B5EF4-FFF2-40B4-BE49-F238E27FC236}">
                <a16:creationId xmlns:a16="http://schemas.microsoft.com/office/drawing/2014/main" id="{DF5F5E8C-205E-4493-B5F6-E0322A8CBA83}"/>
              </a:ext>
            </a:extLst>
          </p:cNvPr>
          <p:cNvSpPr txBox="1"/>
          <p:nvPr/>
        </p:nvSpPr>
        <p:spPr>
          <a:xfrm>
            <a:off x="499456" y="887373"/>
            <a:ext cx="5583844" cy="963149"/>
          </a:xfrm>
          <a:prstGeom prst="rect">
            <a:avLst/>
          </a:prstGeom>
        </p:spPr>
        <p:txBody>
          <a:bodyPr vert="horz" wrap="square" lIns="0" tIns="12700" rIns="0" bIns="0" rtlCol="0">
            <a:spAutoFit/>
          </a:bodyPr>
          <a:lstStyle/>
          <a:p>
            <a:pPr>
              <a:lnSpc>
                <a:spcPts val="2530"/>
              </a:lnSpc>
              <a:defRPr/>
            </a:pPr>
            <a:r>
              <a:rPr lang="en-US" sz="2000" dirty="0">
                <a:solidFill>
                  <a:srgbClr val="008380"/>
                </a:solidFill>
                <a:latin typeface="Bosch Sans Bold" panose="020B0704020202020204" pitchFamily="34" charset="0"/>
                <a:cs typeface="Arial"/>
              </a:rPr>
              <a:t>Secure Onboard Communication</a:t>
            </a:r>
          </a:p>
          <a:p>
            <a:pPr>
              <a:lnSpc>
                <a:spcPts val="2530"/>
              </a:lnSpc>
              <a:defRPr/>
            </a:pPr>
            <a:endParaRPr lang="en-US" sz="2000" dirty="0">
              <a:solidFill>
                <a:srgbClr val="008380"/>
              </a:solidFill>
              <a:latin typeface="Bosch Sans Bold" panose="020B0704020202020204" pitchFamily="34" charset="0"/>
              <a:cs typeface="Arial"/>
            </a:endParaRPr>
          </a:p>
          <a:p>
            <a:pPr marL="0" marR="0" lvl="0" indent="0" algn="l" defTabSz="914400" rtl="0" eaLnBrk="1" fontAlgn="auto" latinLnBrk="0" hangingPunct="1">
              <a:lnSpc>
                <a:spcPts val="2530"/>
              </a:lnSpc>
              <a:spcBef>
                <a:spcPts val="0"/>
              </a:spcBef>
              <a:spcAft>
                <a:spcPts val="0"/>
              </a:spcAft>
              <a:buClrTx/>
              <a:buSzTx/>
              <a:buFontTx/>
              <a:buNone/>
              <a:tabLst/>
              <a:defRPr/>
            </a:pP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7" name="Graphic 6">
            <a:extLst>
              <a:ext uri="{FF2B5EF4-FFF2-40B4-BE49-F238E27FC236}">
                <a16:creationId xmlns:a16="http://schemas.microsoft.com/office/drawing/2014/main" id="{4E6258DC-8874-4E13-B379-B891BD04AD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8" name="Rectangle 7">
            <a:extLst>
              <a:ext uri="{FF2B5EF4-FFF2-40B4-BE49-F238E27FC236}">
                <a16:creationId xmlns:a16="http://schemas.microsoft.com/office/drawing/2014/main" id="{DE090575-61C9-404F-95F2-299DFB34F21B}"/>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bject 3">
            <a:extLst>
              <a:ext uri="{FF2B5EF4-FFF2-40B4-BE49-F238E27FC236}">
                <a16:creationId xmlns:a16="http://schemas.microsoft.com/office/drawing/2014/main" id="{CF4306F8-B6D8-4326-B385-53E4897BB30E}"/>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1400" spc="-55" dirty="0">
                <a:solidFill>
                  <a:srgbClr val="BC0F79"/>
                </a:solidFill>
                <a:latin typeface="Bosch Sans Medium" panose="020B0604020202020204" pitchFamily="34" charset="0"/>
                <a:cs typeface="Arial"/>
              </a:rPr>
              <a:t>13</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cxnSp>
        <p:nvCxnSpPr>
          <p:cNvPr id="28" name="Straight Connector 27">
            <a:extLst>
              <a:ext uri="{FF2B5EF4-FFF2-40B4-BE49-F238E27FC236}">
                <a16:creationId xmlns:a16="http://schemas.microsoft.com/office/drawing/2014/main" id="{DA4CBC81-B8ED-4D24-8F23-891688B45B08}"/>
              </a:ext>
            </a:extLst>
          </p:cNvPr>
          <p:cNvCxnSpPr>
            <a:cxnSpLocks/>
          </p:cNvCxnSpPr>
          <p:nvPr/>
        </p:nvCxnSpPr>
        <p:spPr>
          <a:xfrm flipH="1">
            <a:off x="4654896" y="787684"/>
            <a:ext cx="675767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5327F71-B66B-8BCB-665F-F1B577A34580}"/>
              </a:ext>
            </a:extLst>
          </p:cNvPr>
          <p:cNvPicPr>
            <a:picLocks noChangeAspect="1"/>
          </p:cNvPicPr>
          <p:nvPr/>
        </p:nvPicPr>
        <p:blipFill>
          <a:blip r:embed="rId5"/>
          <a:stretch>
            <a:fillRect/>
          </a:stretch>
        </p:blipFill>
        <p:spPr>
          <a:xfrm>
            <a:off x="1127372" y="1431679"/>
            <a:ext cx="9980883" cy="4670815"/>
          </a:xfrm>
          <a:prstGeom prst="rect">
            <a:avLst/>
          </a:prstGeom>
        </p:spPr>
      </p:pic>
    </p:spTree>
    <p:extLst>
      <p:ext uri="{BB962C8B-B14F-4D97-AF65-F5344CB8AC3E}">
        <p14:creationId xmlns:p14="http://schemas.microsoft.com/office/powerpoint/2010/main" val="3802398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AB6CD1DC-E29C-4079-A304-C064A1471C32}"/>
              </a:ext>
            </a:extLst>
          </p:cNvPr>
          <p:cNvSpPr txBox="1"/>
          <p:nvPr/>
        </p:nvSpPr>
        <p:spPr>
          <a:xfrm>
            <a:off x="491836" y="538135"/>
            <a:ext cx="5715000" cy="34669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Crypto stack overview</a:t>
            </a:r>
            <a:endParaRPr kumimoji="0"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5" name="object 3">
            <a:extLst>
              <a:ext uri="{FF2B5EF4-FFF2-40B4-BE49-F238E27FC236}">
                <a16:creationId xmlns:a16="http://schemas.microsoft.com/office/drawing/2014/main" id="{DF5F5E8C-205E-4493-B5F6-E0322A8CBA83}"/>
              </a:ext>
            </a:extLst>
          </p:cNvPr>
          <p:cNvSpPr txBox="1"/>
          <p:nvPr/>
        </p:nvSpPr>
        <p:spPr>
          <a:xfrm>
            <a:off x="499456" y="887373"/>
            <a:ext cx="5583844" cy="963149"/>
          </a:xfrm>
          <a:prstGeom prst="rect">
            <a:avLst/>
          </a:prstGeom>
        </p:spPr>
        <p:txBody>
          <a:bodyPr vert="horz" wrap="square" lIns="0" tIns="12700" rIns="0" bIns="0" rtlCol="0">
            <a:spAutoFit/>
          </a:bodyPr>
          <a:lstStyle/>
          <a:p>
            <a:pPr>
              <a:lnSpc>
                <a:spcPts val="2530"/>
              </a:lnSpc>
              <a:defRPr/>
            </a:pPr>
            <a:r>
              <a:rPr lang="en-US" sz="2000" dirty="0">
                <a:solidFill>
                  <a:srgbClr val="008380"/>
                </a:solidFill>
                <a:latin typeface="Bosch Sans Bold" panose="020B0704020202020204" pitchFamily="34" charset="0"/>
                <a:cs typeface="Arial"/>
              </a:rPr>
              <a:t>Secure Onboard Communication</a:t>
            </a:r>
          </a:p>
          <a:p>
            <a:pPr>
              <a:lnSpc>
                <a:spcPts val="2530"/>
              </a:lnSpc>
              <a:defRPr/>
            </a:pPr>
            <a:endParaRPr lang="en-US" sz="2000" dirty="0">
              <a:solidFill>
                <a:srgbClr val="008380"/>
              </a:solidFill>
              <a:latin typeface="Bosch Sans Bold" panose="020B0704020202020204" pitchFamily="34" charset="0"/>
              <a:cs typeface="Arial"/>
            </a:endParaRPr>
          </a:p>
          <a:p>
            <a:pPr marL="0" marR="0" lvl="0" indent="0" algn="l" defTabSz="914400" rtl="0" eaLnBrk="1" fontAlgn="auto" latinLnBrk="0" hangingPunct="1">
              <a:lnSpc>
                <a:spcPts val="2530"/>
              </a:lnSpc>
              <a:spcBef>
                <a:spcPts val="0"/>
              </a:spcBef>
              <a:spcAft>
                <a:spcPts val="0"/>
              </a:spcAft>
              <a:buClrTx/>
              <a:buSzTx/>
              <a:buFontTx/>
              <a:buNone/>
              <a:tabLst/>
              <a:defRPr/>
            </a:pP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7" name="Graphic 6">
            <a:extLst>
              <a:ext uri="{FF2B5EF4-FFF2-40B4-BE49-F238E27FC236}">
                <a16:creationId xmlns:a16="http://schemas.microsoft.com/office/drawing/2014/main" id="{4E6258DC-8874-4E13-B379-B891BD04AD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8" name="Rectangle 7">
            <a:extLst>
              <a:ext uri="{FF2B5EF4-FFF2-40B4-BE49-F238E27FC236}">
                <a16:creationId xmlns:a16="http://schemas.microsoft.com/office/drawing/2014/main" id="{DE090575-61C9-404F-95F2-299DFB34F21B}"/>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bject 3">
            <a:extLst>
              <a:ext uri="{FF2B5EF4-FFF2-40B4-BE49-F238E27FC236}">
                <a16:creationId xmlns:a16="http://schemas.microsoft.com/office/drawing/2014/main" id="{CF4306F8-B6D8-4326-B385-53E4897BB30E}"/>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1400" spc="-55" dirty="0">
                <a:solidFill>
                  <a:srgbClr val="BC0F79"/>
                </a:solidFill>
                <a:latin typeface="Bosch Sans Medium" panose="020B0604020202020204" pitchFamily="34" charset="0"/>
                <a:cs typeface="Arial"/>
              </a:rPr>
              <a:t>14</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cxnSp>
        <p:nvCxnSpPr>
          <p:cNvPr id="28" name="Straight Connector 27">
            <a:extLst>
              <a:ext uri="{FF2B5EF4-FFF2-40B4-BE49-F238E27FC236}">
                <a16:creationId xmlns:a16="http://schemas.microsoft.com/office/drawing/2014/main" id="{DA4CBC81-B8ED-4D24-8F23-891688B45B08}"/>
              </a:ext>
            </a:extLst>
          </p:cNvPr>
          <p:cNvCxnSpPr>
            <a:cxnSpLocks/>
          </p:cNvCxnSpPr>
          <p:nvPr/>
        </p:nvCxnSpPr>
        <p:spPr>
          <a:xfrm flipH="1">
            <a:off x="4654896" y="787684"/>
            <a:ext cx="675767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13E86362-976B-E03E-89C5-F95776C26F9A}"/>
              </a:ext>
            </a:extLst>
          </p:cNvPr>
          <p:cNvPicPr>
            <a:picLocks noChangeAspect="1"/>
          </p:cNvPicPr>
          <p:nvPr/>
        </p:nvPicPr>
        <p:blipFill rotWithShape="1">
          <a:blip r:embed="rId5">
            <a:extLst>
              <a:ext uri="{28A0092B-C50C-407E-A947-70E740481C1C}">
                <a14:useLocalDpi xmlns:a14="http://schemas.microsoft.com/office/drawing/2010/main" val="0"/>
              </a:ext>
            </a:extLst>
          </a:blip>
          <a:srcRect l="1348" t="2267" r="4434" b="1616"/>
          <a:stretch/>
        </p:blipFill>
        <p:spPr>
          <a:xfrm>
            <a:off x="741680" y="1277304"/>
            <a:ext cx="6040207" cy="4919537"/>
          </a:xfrm>
          <a:prstGeom prst="rect">
            <a:avLst/>
          </a:prstGeom>
        </p:spPr>
      </p:pic>
      <p:sp>
        <p:nvSpPr>
          <p:cNvPr id="3" name="TextBox 2">
            <a:extLst>
              <a:ext uri="{FF2B5EF4-FFF2-40B4-BE49-F238E27FC236}">
                <a16:creationId xmlns:a16="http://schemas.microsoft.com/office/drawing/2014/main" id="{1FD0D424-3618-AB42-87C9-3B77D382A83C}"/>
              </a:ext>
            </a:extLst>
          </p:cNvPr>
          <p:cNvSpPr txBox="1"/>
          <p:nvPr/>
        </p:nvSpPr>
        <p:spPr>
          <a:xfrm>
            <a:off x="6781887" y="1017941"/>
            <a:ext cx="4185763" cy="4216539"/>
          </a:xfrm>
          <a:prstGeom prst="rect">
            <a:avLst/>
          </a:prstGeom>
          <a:noFill/>
        </p:spPr>
        <p:txBody>
          <a:bodyPr wrap="square">
            <a:spAutoFit/>
          </a:bodyPr>
          <a:lstStyle/>
          <a:p>
            <a:pPr algn="l"/>
            <a:endParaRPr lang="en-US" sz="1600" b="0" i="0" u="none" strike="noStrike" baseline="0" dirty="0">
              <a:solidFill>
                <a:srgbClr val="000000"/>
              </a:solidFill>
              <a:latin typeface="Bosch Office Sans" pitchFamily="2" charset="0"/>
            </a:endParaRPr>
          </a:p>
          <a:p>
            <a:pPr marL="285750" indent="-285750">
              <a:buFont typeface="Wingdings" panose="05000000000000000000" pitchFamily="2" charset="2"/>
              <a:buChar char="Ø"/>
            </a:pPr>
            <a:r>
              <a:rPr lang="en-US" sz="1800" b="0" i="0" u="none" strike="noStrike" baseline="0" dirty="0">
                <a:solidFill>
                  <a:srgbClr val="000000"/>
                </a:solidFill>
                <a:latin typeface="Bosch Office Sans" pitchFamily="2" charset="0"/>
              </a:rPr>
              <a:t>The </a:t>
            </a:r>
            <a:r>
              <a:rPr lang="en-US" sz="1800" b="0" i="0" u="none" strike="noStrike" baseline="0" dirty="0" err="1">
                <a:solidFill>
                  <a:srgbClr val="000000"/>
                </a:solidFill>
                <a:latin typeface="Bosch Office Sans" pitchFamily="2" charset="0"/>
              </a:rPr>
              <a:t>SecOC</a:t>
            </a:r>
            <a:r>
              <a:rPr lang="en-US" sz="1800" b="0" i="0" u="none" strike="noStrike" baseline="0" dirty="0">
                <a:solidFill>
                  <a:srgbClr val="000000"/>
                </a:solidFill>
                <a:latin typeface="Bosch Office Sans" pitchFamily="2" charset="0"/>
              </a:rPr>
              <a:t> module provides functionality  necessary to verify the authenticity, integrity  and freshness of PDU based communication between ECUs within the vehicle architecture.</a:t>
            </a:r>
          </a:p>
          <a:p>
            <a:pPr marL="285750" indent="-285750" algn="l">
              <a:buFont typeface="Wingdings" panose="05000000000000000000" pitchFamily="2" charset="2"/>
              <a:buChar char="Ø"/>
            </a:pPr>
            <a:endParaRPr lang="en-US" sz="1800" b="0" i="0" u="none" strike="noStrike" baseline="0" dirty="0">
              <a:solidFill>
                <a:srgbClr val="000000"/>
              </a:solidFill>
              <a:latin typeface="Bosch Office Sans" pitchFamily="2" charset="0"/>
            </a:endParaRPr>
          </a:p>
          <a:p>
            <a:pPr marL="285750" indent="-285750">
              <a:buFont typeface="Wingdings" panose="05000000000000000000" pitchFamily="2" charset="2"/>
              <a:buChar char="Ø"/>
            </a:pPr>
            <a:r>
              <a:rPr lang="en-US" sz="1800" b="0" i="0" u="none" strike="noStrike" baseline="0" dirty="0">
                <a:solidFill>
                  <a:srgbClr val="000000"/>
                </a:solidFill>
                <a:latin typeface="Bosch Office Sans" pitchFamily="2" charset="0"/>
              </a:rPr>
              <a:t>The approach requires both the sending ECU and the receiving ECU to implement a </a:t>
            </a:r>
            <a:r>
              <a:rPr lang="en-US" sz="1800" b="0" i="0" u="none" strike="noStrike" baseline="0" dirty="0" err="1">
                <a:solidFill>
                  <a:srgbClr val="000000"/>
                </a:solidFill>
                <a:latin typeface="Bosch Office Sans" pitchFamily="2" charset="0"/>
              </a:rPr>
              <a:t>SecOC</a:t>
            </a:r>
            <a:r>
              <a:rPr lang="en-US" sz="1800" b="0" i="0" u="none" strike="noStrike" baseline="0" dirty="0">
                <a:solidFill>
                  <a:srgbClr val="000000"/>
                </a:solidFill>
                <a:latin typeface="Bosch Office Sans" pitchFamily="2" charset="0"/>
              </a:rPr>
              <a:t> module.</a:t>
            </a:r>
          </a:p>
          <a:p>
            <a:pPr marL="285750" indent="-285750" algn="l">
              <a:buFont typeface="Wingdings" panose="05000000000000000000" pitchFamily="2" charset="2"/>
              <a:buChar char="Ø"/>
            </a:pPr>
            <a:endParaRPr lang="en-US" sz="1800" b="0" i="0" u="none" strike="noStrike" baseline="0" dirty="0">
              <a:solidFill>
                <a:srgbClr val="000000"/>
              </a:solidFill>
              <a:latin typeface="Bosch Office Sans" pitchFamily="2" charset="0"/>
            </a:endParaRPr>
          </a:p>
          <a:p>
            <a:pPr marL="285750" indent="-285750">
              <a:buFont typeface="Wingdings" panose="05000000000000000000" pitchFamily="2" charset="2"/>
              <a:buChar char="Ø"/>
            </a:pPr>
            <a:r>
              <a:rPr lang="en-US" sz="1800" b="0" i="0" u="none" strike="noStrike" baseline="0" dirty="0" err="1">
                <a:solidFill>
                  <a:srgbClr val="000000"/>
                </a:solidFill>
                <a:latin typeface="Bosch Office Sans" pitchFamily="2" charset="0"/>
              </a:rPr>
              <a:t>SecOC</a:t>
            </a:r>
            <a:r>
              <a:rPr lang="en-US" sz="1800" b="0" i="0" u="none" strike="noStrike" baseline="0" dirty="0">
                <a:solidFill>
                  <a:srgbClr val="000000"/>
                </a:solidFill>
                <a:latin typeface="Bosch Office Sans" pitchFamily="2" charset="0"/>
              </a:rPr>
              <a:t> module integrates on the level of </a:t>
            </a:r>
            <a:r>
              <a:rPr lang="en-US" sz="1800" b="0" i="0" u="none" strike="noStrike" baseline="0" dirty="0" err="1">
                <a:solidFill>
                  <a:srgbClr val="000000"/>
                </a:solidFill>
                <a:latin typeface="Bosch Office Sans" pitchFamily="2" charset="0"/>
              </a:rPr>
              <a:t>PduR</a:t>
            </a:r>
            <a:r>
              <a:rPr lang="en-US" sz="1800" b="0" i="0" u="none" strike="noStrike" baseline="0" dirty="0">
                <a:solidFill>
                  <a:srgbClr val="000000"/>
                </a:solidFill>
                <a:latin typeface="Bosch Office Sans" pitchFamily="2" charset="0"/>
              </a:rPr>
              <a:t>.</a:t>
            </a:r>
          </a:p>
          <a:p>
            <a:endParaRPr lang="en-US" sz="1800" b="0" i="0" u="none" strike="noStrike" baseline="0" dirty="0">
              <a:solidFill>
                <a:srgbClr val="000000"/>
              </a:solidFill>
              <a:latin typeface="Bosch Office Sans" pitchFamily="2" charset="0"/>
            </a:endParaRPr>
          </a:p>
        </p:txBody>
      </p:sp>
      <p:sp>
        <p:nvSpPr>
          <p:cNvPr id="10" name="TextBox 9">
            <a:extLst>
              <a:ext uri="{FF2B5EF4-FFF2-40B4-BE49-F238E27FC236}">
                <a16:creationId xmlns:a16="http://schemas.microsoft.com/office/drawing/2014/main" id="{C08440B3-57C1-3E6C-9554-CB3B4D9B892D}"/>
              </a:ext>
            </a:extLst>
          </p:cNvPr>
          <p:cNvSpPr txBox="1"/>
          <p:nvPr/>
        </p:nvSpPr>
        <p:spPr>
          <a:xfrm>
            <a:off x="5778500" y="5129653"/>
            <a:ext cx="5189150" cy="1107996"/>
          </a:xfrm>
          <a:prstGeom prst="rect">
            <a:avLst/>
          </a:prstGeom>
          <a:solidFill>
            <a:schemeClr val="accent3">
              <a:lumMod val="40000"/>
              <a:lumOff val="60000"/>
            </a:schemeClr>
          </a:solidFill>
        </p:spPr>
        <p:txBody>
          <a:bodyPr wrap="square">
            <a:spAutoFit/>
          </a:bodyPr>
          <a:lstStyle/>
          <a:p>
            <a:pPr algn="l"/>
            <a:endParaRPr lang="en-US" sz="1200" b="0" i="0" u="none" strike="noStrike" baseline="0" dirty="0">
              <a:solidFill>
                <a:srgbClr val="000000"/>
              </a:solidFill>
              <a:latin typeface="Bosch Office Sans" pitchFamily="2" charset="0"/>
            </a:endParaRPr>
          </a:p>
          <a:p>
            <a:r>
              <a:rPr lang="en-US" sz="1800" b="0" i="0" u="none" strike="noStrike" baseline="0" dirty="0">
                <a:solidFill>
                  <a:srgbClr val="000000"/>
                </a:solidFill>
                <a:latin typeface="Bosch Office Sans" pitchFamily="2" charset="0"/>
              </a:rPr>
              <a:t>Key &amp; Freshness Manager S/W-C concept is largely OEM driven (at vehicle level) and it is dependent on vehicle network architecture. </a:t>
            </a:r>
          </a:p>
        </p:txBody>
      </p:sp>
    </p:spTree>
    <p:extLst>
      <p:ext uri="{BB962C8B-B14F-4D97-AF65-F5344CB8AC3E}">
        <p14:creationId xmlns:p14="http://schemas.microsoft.com/office/powerpoint/2010/main" val="2155469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AB6CD1DC-E29C-4079-A304-C064A1471C32}"/>
              </a:ext>
            </a:extLst>
          </p:cNvPr>
          <p:cNvSpPr txBox="1"/>
          <p:nvPr/>
        </p:nvSpPr>
        <p:spPr>
          <a:xfrm>
            <a:off x="491836" y="538135"/>
            <a:ext cx="5715000" cy="34669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Crypto stack overview</a:t>
            </a:r>
            <a:endParaRPr kumimoji="0"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5" name="object 3">
            <a:extLst>
              <a:ext uri="{FF2B5EF4-FFF2-40B4-BE49-F238E27FC236}">
                <a16:creationId xmlns:a16="http://schemas.microsoft.com/office/drawing/2014/main" id="{DF5F5E8C-205E-4493-B5F6-E0322A8CBA83}"/>
              </a:ext>
            </a:extLst>
          </p:cNvPr>
          <p:cNvSpPr txBox="1"/>
          <p:nvPr/>
        </p:nvSpPr>
        <p:spPr>
          <a:xfrm>
            <a:off x="499456" y="887373"/>
            <a:ext cx="5583844" cy="963149"/>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U</a:t>
            </a:r>
            <a:r>
              <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rPr>
              <a:t>se case </a:t>
            </a:r>
            <a:r>
              <a:rPr lang="en-US" sz="2000" dirty="0">
                <a:solidFill>
                  <a:srgbClr val="008380"/>
                </a:solidFill>
                <a:latin typeface="Bosch Sans Bold" panose="020B0704020202020204" pitchFamily="34" charset="0"/>
                <a:cs typeface="Arial"/>
              </a:rPr>
              <a:t>: </a:t>
            </a:r>
            <a:r>
              <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rPr>
              <a:t>Secure communication</a:t>
            </a:r>
          </a:p>
          <a:p>
            <a:pPr>
              <a:lnSpc>
                <a:spcPts val="2530"/>
              </a:lnSpc>
              <a:defRPr/>
            </a:pPr>
            <a:endParaRPr lang="en-US" sz="2000" dirty="0">
              <a:solidFill>
                <a:srgbClr val="008380"/>
              </a:solidFill>
              <a:latin typeface="Bosch Sans Bold" panose="020B0704020202020204" pitchFamily="34" charset="0"/>
              <a:cs typeface="Arial"/>
            </a:endParaRPr>
          </a:p>
          <a:p>
            <a:pPr marL="0" marR="0" lvl="0" indent="0" algn="l" defTabSz="914400" rtl="0" eaLnBrk="1" fontAlgn="auto" latinLnBrk="0" hangingPunct="1">
              <a:lnSpc>
                <a:spcPts val="2530"/>
              </a:lnSpc>
              <a:spcBef>
                <a:spcPts val="0"/>
              </a:spcBef>
              <a:spcAft>
                <a:spcPts val="0"/>
              </a:spcAft>
              <a:buClrTx/>
              <a:buSzTx/>
              <a:buFontTx/>
              <a:buNone/>
              <a:tabLst/>
              <a:defRPr/>
            </a:pP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7" name="Graphic 6">
            <a:extLst>
              <a:ext uri="{FF2B5EF4-FFF2-40B4-BE49-F238E27FC236}">
                <a16:creationId xmlns:a16="http://schemas.microsoft.com/office/drawing/2014/main" id="{4E6258DC-8874-4E13-B379-B891BD04AD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8" name="Rectangle 7">
            <a:extLst>
              <a:ext uri="{FF2B5EF4-FFF2-40B4-BE49-F238E27FC236}">
                <a16:creationId xmlns:a16="http://schemas.microsoft.com/office/drawing/2014/main" id="{DE090575-61C9-404F-95F2-299DFB34F21B}"/>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bject 3">
            <a:extLst>
              <a:ext uri="{FF2B5EF4-FFF2-40B4-BE49-F238E27FC236}">
                <a16:creationId xmlns:a16="http://schemas.microsoft.com/office/drawing/2014/main" id="{CF4306F8-B6D8-4326-B385-53E4897BB30E}"/>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1400" spc="-55" dirty="0">
                <a:solidFill>
                  <a:srgbClr val="BC0F79"/>
                </a:solidFill>
                <a:latin typeface="Bosch Sans Medium" panose="020B0604020202020204" pitchFamily="34" charset="0"/>
                <a:cs typeface="Arial"/>
              </a:rPr>
              <a:t>13</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cxnSp>
        <p:nvCxnSpPr>
          <p:cNvPr id="28" name="Straight Connector 27">
            <a:extLst>
              <a:ext uri="{FF2B5EF4-FFF2-40B4-BE49-F238E27FC236}">
                <a16:creationId xmlns:a16="http://schemas.microsoft.com/office/drawing/2014/main" id="{DA4CBC81-B8ED-4D24-8F23-891688B45B08}"/>
              </a:ext>
            </a:extLst>
          </p:cNvPr>
          <p:cNvCxnSpPr>
            <a:cxnSpLocks/>
          </p:cNvCxnSpPr>
          <p:nvPr/>
        </p:nvCxnSpPr>
        <p:spPr>
          <a:xfrm flipH="1">
            <a:off x="4654896" y="787684"/>
            <a:ext cx="675767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3A991E9-3E08-086E-40DD-21B900DF8E2E}"/>
              </a:ext>
            </a:extLst>
          </p:cNvPr>
          <p:cNvPicPr>
            <a:picLocks noChangeAspect="1"/>
          </p:cNvPicPr>
          <p:nvPr/>
        </p:nvPicPr>
        <p:blipFill>
          <a:blip r:embed="rId5"/>
          <a:stretch>
            <a:fillRect/>
          </a:stretch>
        </p:blipFill>
        <p:spPr>
          <a:xfrm>
            <a:off x="741680" y="1697126"/>
            <a:ext cx="7162800" cy="4237069"/>
          </a:xfrm>
          <a:prstGeom prst="rect">
            <a:avLst/>
          </a:prstGeom>
        </p:spPr>
      </p:pic>
      <p:sp>
        <p:nvSpPr>
          <p:cNvPr id="3" name="TextBox 2">
            <a:extLst>
              <a:ext uri="{FF2B5EF4-FFF2-40B4-BE49-F238E27FC236}">
                <a16:creationId xmlns:a16="http://schemas.microsoft.com/office/drawing/2014/main" id="{ECBBF264-2916-4EA3-D050-EA5804F05544}"/>
              </a:ext>
            </a:extLst>
          </p:cNvPr>
          <p:cNvSpPr txBox="1"/>
          <p:nvPr/>
        </p:nvSpPr>
        <p:spPr>
          <a:xfrm>
            <a:off x="7378700" y="1664339"/>
            <a:ext cx="3768089" cy="3970318"/>
          </a:xfrm>
          <a:prstGeom prst="rect">
            <a:avLst/>
          </a:prstGeom>
          <a:noFill/>
        </p:spPr>
        <p:txBody>
          <a:bodyPr wrap="square">
            <a:spAutoFit/>
          </a:bodyPr>
          <a:lstStyle/>
          <a:p>
            <a:pPr marL="285750" indent="-285750" algn="l" fontAlgn="base">
              <a:buFont typeface="Wingdings" panose="05000000000000000000" pitchFamily="2" charset="2"/>
              <a:buChar char="Ø"/>
            </a:pPr>
            <a:r>
              <a:rPr lang="en-US" sz="1400" b="0" i="0" dirty="0">
                <a:effectLst/>
                <a:latin typeface="Arial" panose="020B0604020202020204" pitchFamily="34" charset="0"/>
                <a:cs typeface="Arial" panose="020B0604020202020204" pitchFamily="34" charset="0"/>
              </a:rPr>
              <a:t>PDUR receives one PDU from one specific channel (CAN, </a:t>
            </a:r>
            <a:r>
              <a:rPr lang="en-US" sz="1400" b="0" i="0" dirty="0" err="1">
                <a:effectLst/>
                <a:latin typeface="Arial" panose="020B0604020202020204" pitchFamily="34" charset="0"/>
                <a:cs typeface="Arial" panose="020B0604020202020204" pitchFamily="34" charset="0"/>
              </a:rPr>
              <a:t>FlexRay</a:t>
            </a:r>
            <a:r>
              <a:rPr lang="en-US" sz="1400" b="0" i="0" dirty="0">
                <a:effectLst/>
                <a:latin typeface="Arial" panose="020B0604020202020204" pitchFamily="34" charset="0"/>
                <a:cs typeface="Arial" panose="020B0604020202020204" pitchFamily="34" charset="0"/>
              </a:rPr>
              <a:t>, Ethernet).</a:t>
            </a:r>
          </a:p>
          <a:p>
            <a:pPr marL="285750" indent="-285750" algn="l" fontAlgn="base">
              <a:buFont typeface="Wingdings" panose="05000000000000000000" pitchFamily="2" charset="2"/>
              <a:buChar char="Ø"/>
            </a:pPr>
            <a:r>
              <a:rPr lang="en-US" sz="1400" b="0" i="0" dirty="0">
                <a:effectLst/>
                <a:latin typeface="Arial" panose="020B0604020202020204" pitchFamily="34" charset="0"/>
                <a:cs typeface="Arial" panose="020B0604020202020204" pitchFamily="34" charset="0"/>
              </a:rPr>
              <a:t>PDUR transmits the PDU to </a:t>
            </a:r>
            <a:r>
              <a:rPr lang="en-US" sz="1400" b="0" i="0" dirty="0" err="1">
                <a:effectLst/>
                <a:latin typeface="Arial" panose="020B0604020202020204" pitchFamily="34" charset="0"/>
                <a:cs typeface="Arial" panose="020B0604020202020204" pitchFamily="34" charset="0"/>
              </a:rPr>
              <a:t>SecOC</a:t>
            </a:r>
            <a:r>
              <a:rPr lang="en-US" sz="1400" b="0" i="0" dirty="0">
                <a:effectLst/>
                <a:latin typeface="Arial" panose="020B0604020202020204" pitchFamily="34" charset="0"/>
                <a:cs typeface="Arial" panose="020B0604020202020204" pitchFamily="34" charset="0"/>
              </a:rPr>
              <a:t>, then </a:t>
            </a:r>
            <a:r>
              <a:rPr lang="en-US" sz="1400" b="0" i="0" dirty="0" err="1">
                <a:effectLst/>
                <a:latin typeface="Arial" panose="020B0604020202020204" pitchFamily="34" charset="0"/>
                <a:cs typeface="Arial" panose="020B0604020202020204" pitchFamily="34" charset="0"/>
              </a:rPr>
              <a:t>SecOC</a:t>
            </a:r>
            <a:r>
              <a:rPr lang="en-US" sz="1400" b="0" i="0" dirty="0">
                <a:effectLst/>
                <a:latin typeface="Arial" panose="020B0604020202020204" pitchFamily="34" charset="0"/>
                <a:cs typeface="Arial" panose="020B0604020202020204" pitchFamily="34" charset="0"/>
              </a:rPr>
              <a:t> converts this PDU to a “secure” PDU.</a:t>
            </a:r>
          </a:p>
          <a:p>
            <a:pPr marL="285750" indent="-285750" algn="l" fontAlgn="base">
              <a:buFont typeface="Wingdings" panose="05000000000000000000" pitchFamily="2" charset="2"/>
              <a:buChar char="Ø"/>
            </a:pPr>
            <a:r>
              <a:rPr lang="en-US" sz="1400" b="0" i="0" dirty="0" err="1">
                <a:effectLst/>
                <a:latin typeface="Arial" panose="020B0604020202020204" pitchFamily="34" charset="0"/>
                <a:cs typeface="Arial" panose="020B0604020202020204" pitchFamily="34" charset="0"/>
              </a:rPr>
              <a:t>SecOC</a:t>
            </a:r>
            <a:r>
              <a:rPr lang="en-US" sz="1400" b="0" i="0" dirty="0">
                <a:effectLst/>
                <a:latin typeface="Arial" panose="020B0604020202020204" pitchFamily="34" charset="0"/>
                <a:cs typeface="Arial" panose="020B0604020202020204" pitchFamily="34" charset="0"/>
              </a:rPr>
              <a:t> along with CSM verifies the PDU authenticity and integrity.</a:t>
            </a:r>
          </a:p>
          <a:p>
            <a:pPr marL="285750" indent="-285750" algn="l" fontAlgn="base">
              <a:buFont typeface="Wingdings" panose="05000000000000000000" pitchFamily="2" charset="2"/>
              <a:buChar char="Ø"/>
            </a:pPr>
            <a:r>
              <a:rPr lang="en-US" sz="1400" b="0" i="0" dirty="0" err="1">
                <a:effectLst/>
                <a:latin typeface="Arial" panose="020B0604020202020204" pitchFamily="34" charset="0"/>
                <a:cs typeface="Arial" panose="020B0604020202020204" pitchFamily="34" charset="0"/>
              </a:rPr>
              <a:t>SecOC</a:t>
            </a:r>
            <a:r>
              <a:rPr lang="en-US" sz="1400" b="0" i="0" dirty="0">
                <a:effectLst/>
                <a:latin typeface="Arial" panose="020B0604020202020204" pitchFamily="34" charset="0"/>
                <a:cs typeface="Arial" panose="020B0604020202020204" pitchFamily="34" charset="0"/>
              </a:rPr>
              <a:t> returns the PDU without security wrappers to PDUR to finish the PDU processing.</a:t>
            </a:r>
          </a:p>
          <a:p>
            <a:pPr marL="285750" indent="-285750" algn="l" fontAlgn="base">
              <a:buFont typeface="Wingdings" panose="05000000000000000000" pitchFamily="2" charset="2"/>
              <a:buChar char="Ø"/>
            </a:pPr>
            <a:r>
              <a:rPr lang="en-US" sz="1400" b="0" i="0" dirty="0">
                <a:effectLst/>
                <a:latin typeface="Arial" panose="020B0604020202020204" pitchFamily="34" charset="0"/>
                <a:cs typeface="Arial" panose="020B0604020202020204" pitchFamily="34" charset="0"/>
              </a:rPr>
              <a:t>When </a:t>
            </a:r>
            <a:r>
              <a:rPr lang="en-US" sz="1400" b="0" i="0" dirty="0" err="1">
                <a:effectLst/>
                <a:latin typeface="Arial" panose="020B0604020202020204" pitchFamily="34" charset="0"/>
                <a:cs typeface="Arial" panose="020B0604020202020204" pitchFamily="34" charset="0"/>
              </a:rPr>
              <a:t>SecOC</a:t>
            </a:r>
            <a:r>
              <a:rPr lang="en-US" sz="1400" b="0" i="0" dirty="0">
                <a:effectLst/>
                <a:latin typeface="Arial" panose="020B0604020202020204" pitchFamily="34" charset="0"/>
                <a:cs typeface="Arial" panose="020B0604020202020204" pitchFamily="34" charset="0"/>
              </a:rPr>
              <a:t> determines that one PDU is insecure, </a:t>
            </a:r>
            <a:r>
              <a:rPr lang="en-US" sz="1400" b="0" i="0" dirty="0" err="1">
                <a:effectLst/>
                <a:latin typeface="Arial" panose="020B0604020202020204" pitchFamily="34" charset="0"/>
                <a:cs typeface="Arial" panose="020B0604020202020204" pitchFamily="34" charset="0"/>
              </a:rPr>
              <a:t>SecOC</a:t>
            </a:r>
            <a:r>
              <a:rPr lang="en-US" sz="1400" b="0" i="0" dirty="0">
                <a:effectLst/>
                <a:latin typeface="Arial" panose="020B0604020202020204" pitchFamily="34" charset="0"/>
                <a:cs typeface="Arial" panose="020B0604020202020204" pitchFamily="34" charset="0"/>
              </a:rPr>
              <a:t> discards the PDU, and PDUR receives nothing from </a:t>
            </a:r>
            <a:r>
              <a:rPr lang="en-US" sz="1400" b="0" i="0" dirty="0" err="1">
                <a:effectLst/>
                <a:latin typeface="Arial" panose="020B0604020202020204" pitchFamily="34" charset="0"/>
                <a:cs typeface="Arial" panose="020B0604020202020204" pitchFamily="34" charset="0"/>
              </a:rPr>
              <a:t>SecOC</a:t>
            </a:r>
            <a:r>
              <a:rPr lang="en-US" sz="1400" b="0" i="0" dirty="0">
                <a:effectLst/>
                <a:latin typeface="Arial" panose="020B0604020202020204" pitchFamily="34" charset="0"/>
                <a:cs typeface="Arial" panose="020B0604020202020204" pitchFamily="34" charset="0"/>
              </a:rPr>
              <a:t>.</a:t>
            </a:r>
          </a:p>
          <a:p>
            <a:pPr marL="285750" indent="-285750" algn="l" fontAlgn="base">
              <a:buFont typeface="Wingdings" panose="05000000000000000000" pitchFamily="2" charset="2"/>
              <a:buChar char="Ø"/>
            </a:pPr>
            <a:r>
              <a:rPr lang="en-US" sz="1400" b="0" i="0" dirty="0" err="1">
                <a:effectLst/>
                <a:latin typeface="Arial" panose="020B0604020202020204" pitchFamily="34" charset="0"/>
                <a:cs typeface="Arial" panose="020B0604020202020204" pitchFamily="34" charset="0"/>
              </a:rPr>
              <a:t>SecOC</a:t>
            </a:r>
            <a:r>
              <a:rPr lang="en-US" sz="1400" b="0" i="0" dirty="0">
                <a:effectLst/>
                <a:latin typeface="Arial" panose="020B0604020202020204" pitchFamily="34" charset="0"/>
                <a:cs typeface="Arial" panose="020B0604020202020204" pitchFamily="34" charset="0"/>
              </a:rPr>
              <a:t> communicates the PDU verification results to ASW.</a:t>
            </a:r>
          </a:p>
          <a:p>
            <a:pPr marL="285750" indent="-285750" algn="l" fontAlgn="base">
              <a:buFont typeface="Wingdings" panose="05000000000000000000" pitchFamily="2" charset="2"/>
              <a:buChar char="Ø"/>
            </a:pPr>
            <a:r>
              <a:rPr lang="en-US" sz="1400" b="0" i="0" dirty="0">
                <a:effectLst/>
                <a:latin typeface="Arial" panose="020B0604020202020204" pitchFamily="34" charset="0"/>
                <a:cs typeface="Arial" panose="020B0604020202020204" pitchFamily="34" charset="0"/>
              </a:rPr>
              <a:t>Additionally, </a:t>
            </a:r>
            <a:r>
              <a:rPr lang="en-US" sz="1400" b="0" i="0" dirty="0" err="1">
                <a:effectLst/>
                <a:latin typeface="Arial" panose="020B0604020202020204" pitchFamily="34" charset="0"/>
                <a:cs typeface="Arial" panose="020B0604020202020204" pitchFamily="34" charset="0"/>
              </a:rPr>
              <a:t>SecOC</a:t>
            </a:r>
            <a:r>
              <a:rPr lang="en-US" sz="1400" b="0" i="0" dirty="0">
                <a:effectLst/>
                <a:latin typeface="Arial" panose="020B0604020202020204" pitchFamily="34" charset="0"/>
                <a:cs typeface="Arial" panose="020B0604020202020204" pitchFamily="34" charset="0"/>
              </a:rPr>
              <a:t> can support PDU data freshness.</a:t>
            </a:r>
          </a:p>
        </p:txBody>
      </p:sp>
    </p:spTree>
    <p:extLst>
      <p:ext uri="{BB962C8B-B14F-4D97-AF65-F5344CB8AC3E}">
        <p14:creationId xmlns:p14="http://schemas.microsoft.com/office/powerpoint/2010/main" val="3516473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AB6CD1DC-E29C-4079-A304-C064A1471C32}"/>
              </a:ext>
            </a:extLst>
          </p:cNvPr>
          <p:cNvSpPr txBox="1"/>
          <p:nvPr/>
        </p:nvSpPr>
        <p:spPr>
          <a:xfrm>
            <a:off x="491836" y="538135"/>
            <a:ext cx="5715000" cy="34669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Crypto stack overview</a:t>
            </a:r>
            <a:endParaRPr kumimoji="0"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5" name="object 3">
            <a:extLst>
              <a:ext uri="{FF2B5EF4-FFF2-40B4-BE49-F238E27FC236}">
                <a16:creationId xmlns:a16="http://schemas.microsoft.com/office/drawing/2014/main" id="{DF5F5E8C-205E-4493-B5F6-E0322A8CBA83}"/>
              </a:ext>
            </a:extLst>
          </p:cNvPr>
          <p:cNvSpPr txBox="1"/>
          <p:nvPr/>
        </p:nvSpPr>
        <p:spPr>
          <a:xfrm>
            <a:off x="499456" y="887373"/>
            <a:ext cx="571500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References</a:t>
            </a:r>
            <a:endParaRPr kumimoji="0"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7" name="Graphic 6">
            <a:extLst>
              <a:ext uri="{FF2B5EF4-FFF2-40B4-BE49-F238E27FC236}">
                <a16:creationId xmlns:a16="http://schemas.microsoft.com/office/drawing/2014/main" id="{4E6258DC-8874-4E13-B379-B891BD04AD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8" name="Rectangle 7">
            <a:extLst>
              <a:ext uri="{FF2B5EF4-FFF2-40B4-BE49-F238E27FC236}">
                <a16:creationId xmlns:a16="http://schemas.microsoft.com/office/drawing/2014/main" id="{DE090575-61C9-404F-95F2-299DFB34F21B}"/>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bject 3">
            <a:extLst>
              <a:ext uri="{FF2B5EF4-FFF2-40B4-BE49-F238E27FC236}">
                <a16:creationId xmlns:a16="http://schemas.microsoft.com/office/drawing/2014/main" id="{CF4306F8-B6D8-4326-B385-53E4897BB30E}"/>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1400" spc="-55" dirty="0">
                <a:solidFill>
                  <a:srgbClr val="BC0F79"/>
                </a:solidFill>
                <a:latin typeface="Bosch Sans Medium" panose="020B0604020202020204" pitchFamily="34" charset="0"/>
                <a:cs typeface="Arial"/>
              </a:rPr>
              <a:t>16</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cxnSp>
        <p:nvCxnSpPr>
          <p:cNvPr id="28" name="Straight Connector 27">
            <a:extLst>
              <a:ext uri="{FF2B5EF4-FFF2-40B4-BE49-F238E27FC236}">
                <a16:creationId xmlns:a16="http://schemas.microsoft.com/office/drawing/2014/main" id="{DA4CBC81-B8ED-4D24-8F23-891688B45B08}"/>
              </a:ext>
            </a:extLst>
          </p:cNvPr>
          <p:cNvCxnSpPr>
            <a:cxnSpLocks/>
          </p:cNvCxnSpPr>
          <p:nvPr/>
        </p:nvCxnSpPr>
        <p:spPr>
          <a:xfrm flipH="1">
            <a:off x="4654896" y="787684"/>
            <a:ext cx="675767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0CA046D-1402-4931-A2F3-B5E79A1C1ACD}"/>
              </a:ext>
            </a:extLst>
          </p:cNvPr>
          <p:cNvSpPr txBox="1"/>
          <p:nvPr/>
        </p:nvSpPr>
        <p:spPr>
          <a:xfrm>
            <a:off x="741680" y="1711073"/>
            <a:ext cx="6547427" cy="1200329"/>
          </a:xfrm>
          <a:prstGeom prst="rect">
            <a:avLst/>
          </a:prstGeom>
          <a:noFill/>
        </p:spPr>
        <p:txBody>
          <a:bodyPr wrap="square">
            <a:spAutoFit/>
          </a:bodyPr>
          <a:lstStyle/>
          <a:p>
            <a:r>
              <a:rPr lang="en-US" dirty="0"/>
              <a:t>https://sandeeptiwari.com/crypto-services-in-autosar/#:~:text=Crypto%20Stack%20in%20AUTOSAR%20can,Random%20Numbers%20and%20Key%20Management.&amp;text=This%20job%20is%20then%20referred,job%20id%20as%20a%20parameter</a:t>
            </a:r>
          </a:p>
        </p:txBody>
      </p:sp>
      <p:sp>
        <p:nvSpPr>
          <p:cNvPr id="13" name="TextBox 12">
            <a:extLst>
              <a:ext uri="{FF2B5EF4-FFF2-40B4-BE49-F238E27FC236}">
                <a16:creationId xmlns:a16="http://schemas.microsoft.com/office/drawing/2014/main" id="{0F7D2CC3-7EE1-4A9F-8F67-26AC1500271F}"/>
              </a:ext>
            </a:extLst>
          </p:cNvPr>
          <p:cNvSpPr txBox="1"/>
          <p:nvPr/>
        </p:nvSpPr>
        <p:spPr>
          <a:xfrm>
            <a:off x="712816" y="3120755"/>
            <a:ext cx="6082552" cy="646331"/>
          </a:xfrm>
          <a:prstGeom prst="rect">
            <a:avLst/>
          </a:prstGeom>
          <a:noFill/>
        </p:spPr>
        <p:txBody>
          <a:bodyPr wrap="square">
            <a:spAutoFit/>
          </a:bodyPr>
          <a:lstStyle/>
          <a:p>
            <a:r>
              <a:rPr lang="en-US" dirty="0"/>
              <a:t>http://gearstech.com.mx/blog/2021/10/01/autosar-memory-service/</a:t>
            </a:r>
          </a:p>
        </p:txBody>
      </p:sp>
      <p:sp>
        <p:nvSpPr>
          <p:cNvPr id="15" name="TextBox 14">
            <a:extLst>
              <a:ext uri="{FF2B5EF4-FFF2-40B4-BE49-F238E27FC236}">
                <a16:creationId xmlns:a16="http://schemas.microsoft.com/office/drawing/2014/main" id="{861A6364-D2E3-45D4-9680-3171393902F5}"/>
              </a:ext>
            </a:extLst>
          </p:cNvPr>
          <p:cNvSpPr txBox="1"/>
          <p:nvPr/>
        </p:nvSpPr>
        <p:spPr>
          <a:xfrm>
            <a:off x="741680" y="3878095"/>
            <a:ext cx="6082144" cy="646331"/>
          </a:xfrm>
          <a:prstGeom prst="rect">
            <a:avLst/>
          </a:prstGeom>
          <a:noFill/>
        </p:spPr>
        <p:txBody>
          <a:bodyPr wrap="square">
            <a:spAutoFit/>
          </a:bodyPr>
          <a:lstStyle/>
          <a:p>
            <a:r>
              <a:rPr lang="en-US" dirty="0"/>
              <a:t>https://www.autosar.org/fileadmin/user_upload/standards/classic/4-3/AUTOSAR_EXP_UtilizationOfCryptoServices.pdf</a:t>
            </a:r>
          </a:p>
        </p:txBody>
      </p:sp>
      <p:sp>
        <p:nvSpPr>
          <p:cNvPr id="17" name="TextBox 16">
            <a:extLst>
              <a:ext uri="{FF2B5EF4-FFF2-40B4-BE49-F238E27FC236}">
                <a16:creationId xmlns:a16="http://schemas.microsoft.com/office/drawing/2014/main" id="{F2AA4F74-8D7C-47F2-B040-C094E2DEF65C}"/>
              </a:ext>
            </a:extLst>
          </p:cNvPr>
          <p:cNvSpPr txBox="1"/>
          <p:nvPr/>
        </p:nvSpPr>
        <p:spPr>
          <a:xfrm>
            <a:off x="712816" y="4622771"/>
            <a:ext cx="6082144" cy="646331"/>
          </a:xfrm>
          <a:prstGeom prst="rect">
            <a:avLst/>
          </a:prstGeom>
          <a:noFill/>
        </p:spPr>
        <p:txBody>
          <a:bodyPr wrap="square">
            <a:spAutoFit/>
          </a:bodyPr>
          <a:lstStyle/>
          <a:p>
            <a:r>
              <a:rPr lang="en-US" dirty="0"/>
              <a:t>https://www.autosar.org/fileadmin/user_upload/standards/classic/4-3/AUTOSAR_SWS_CryptoServiceManager.pdf</a:t>
            </a:r>
          </a:p>
        </p:txBody>
      </p:sp>
      <p:sp>
        <p:nvSpPr>
          <p:cNvPr id="20" name="TextBox 19">
            <a:extLst>
              <a:ext uri="{FF2B5EF4-FFF2-40B4-BE49-F238E27FC236}">
                <a16:creationId xmlns:a16="http://schemas.microsoft.com/office/drawing/2014/main" id="{72D25B9C-5C74-4721-82BB-5F696FE8531A}"/>
              </a:ext>
            </a:extLst>
          </p:cNvPr>
          <p:cNvSpPr txBox="1"/>
          <p:nvPr/>
        </p:nvSpPr>
        <p:spPr>
          <a:xfrm>
            <a:off x="741680" y="5366551"/>
            <a:ext cx="6082144" cy="646331"/>
          </a:xfrm>
          <a:prstGeom prst="rect">
            <a:avLst/>
          </a:prstGeom>
          <a:noFill/>
        </p:spPr>
        <p:txBody>
          <a:bodyPr wrap="square">
            <a:spAutoFit/>
          </a:bodyPr>
          <a:lstStyle/>
          <a:p>
            <a:r>
              <a:rPr lang="en-US" dirty="0"/>
              <a:t>https://www.autosar.org/fileadmin/user_upload/standards/classic/20-11/AUTOSAR_SRS_CryptoStack.pdf</a:t>
            </a:r>
          </a:p>
        </p:txBody>
      </p:sp>
    </p:spTree>
    <p:extLst>
      <p:ext uri="{BB962C8B-B14F-4D97-AF65-F5344CB8AC3E}">
        <p14:creationId xmlns:p14="http://schemas.microsoft.com/office/powerpoint/2010/main" val="2144987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AB6CD1DC-E29C-4079-A304-C064A1471C32}"/>
              </a:ext>
            </a:extLst>
          </p:cNvPr>
          <p:cNvSpPr txBox="1"/>
          <p:nvPr/>
        </p:nvSpPr>
        <p:spPr>
          <a:xfrm>
            <a:off x="491836" y="538135"/>
            <a:ext cx="5715000" cy="34669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Crypto stack overview</a:t>
            </a:r>
            <a:endParaRPr kumimoji="0"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pic>
        <p:nvPicPr>
          <p:cNvPr id="7" name="Graphic 6">
            <a:extLst>
              <a:ext uri="{FF2B5EF4-FFF2-40B4-BE49-F238E27FC236}">
                <a16:creationId xmlns:a16="http://schemas.microsoft.com/office/drawing/2014/main" id="{4E6258DC-8874-4E13-B379-B891BD04AD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8" name="Rectangle 7">
            <a:extLst>
              <a:ext uri="{FF2B5EF4-FFF2-40B4-BE49-F238E27FC236}">
                <a16:creationId xmlns:a16="http://schemas.microsoft.com/office/drawing/2014/main" id="{DE090575-61C9-404F-95F2-299DFB34F21B}"/>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bject 3">
            <a:extLst>
              <a:ext uri="{FF2B5EF4-FFF2-40B4-BE49-F238E27FC236}">
                <a16:creationId xmlns:a16="http://schemas.microsoft.com/office/drawing/2014/main" id="{CF4306F8-B6D8-4326-B385-53E4897BB30E}"/>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1400" spc="-55" dirty="0">
                <a:solidFill>
                  <a:srgbClr val="BC0F79"/>
                </a:solidFill>
                <a:latin typeface="Bosch Sans Medium" panose="020B0604020202020204" pitchFamily="34" charset="0"/>
                <a:cs typeface="Arial"/>
              </a:rPr>
              <a:t>16</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cxnSp>
        <p:nvCxnSpPr>
          <p:cNvPr id="28" name="Straight Connector 27">
            <a:extLst>
              <a:ext uri="{FF2B5EF4-FFF2-40B4-BE49-F238E27FC236}">
                <a16:creationId xmlns:a16="http://schemas.microsoft.com/office/drawing/2014/main" id="{DA4CBC81-B8ED-4D24-8F23-891688B45B08}"/>
              </a:ext>
            </a:extLst>
          </p:cNvPr>
          <p:cNvCxnSpPr>
            <a:cxnSpLocks/>
          </p:cNvCxnSpPr>
          <p:nvPr/>
        </p:nvCxnSpPr>
        <p:spPr>
          <a:xfrm flipH="1">
            <a:off x="4654896" y="787684"/>
            <a:ext cx="675767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7666821-A64F-A0A4-8C0B-FCBADEF6116E}"/>
              </a:ext>
            </a:extLst>
          </p:cNvPr>
          <p:cNvSpPr txBox="1"/>
          <p:nvPr/>
        </p:nvSpPr>
        <p:spPr>
          <a:xfrm>
            <a:off x="2959100" y="3017430"/>
            <a:ext cx="4343400" cy="923330"/>
          </a:xfrm>
          <a:prstGeom prst="rect">
            <a:avLst/>
          </a:prstGeom>
          <a:noFill/>
        </p:spPr>
        <p:txBody>
          <a:bodyPr wrap="square" rtlCol="0">
            <a:spAutoFit/>
          </a:bodyPr>
          <a:lstStyle/>
          <a:p>
            <a:r>
              <a:rPr lang="en-US" sz="5400" dirty="0">
                <a:latin typeface="Bosch Sans Global" panose="020B0604020202020204" pitchFamily="34" charset="-128"/>
                <a:ea typeface="Bosch Sans Global" panose="020B0604020202020204" pitchFamily="34" charset="-128"/>
                <a:cs typeface="Bosch Sans Global" panose="020B0604020202020204" pitchFamily="34" charset="-128"/>
              </a:rPr>
              <a:t>QUESTIONS</a:t>
            </a:r>
            <a:r>
              <a:rPr lang="en-US" sz="4800" dirty="0">
                <a:latin typeface="Bosch Sans Global" panose="020B0604020202020204" pitchFamily="34" charset="-128"/>
                <a:ea typeface="Bosch Sans Global" panose="020B0604020202020204" pitchFamily="34" charset="-128"/>
                <a:cs typeface="Bosch Sans Global" panose="020B0604020202020204" pitchFamily="34" charset="-128"/>
              </a:rPr>
              <a:t> </a:t>
            </a:r>
          </a:p>
        </p:txBody>
      </p:sp>
      <p:pic>
        <p:nvPicPr>
          <p:cNvPr id="3" name="Picture 2">
            <a:extLst>
              <a:ext uri="{FF2B5EF4-FFF2-40B4-BE49-F238E27FC236}">
                <a16:creationId xmlns:a16="http://schemas.microsoft.com/office/drawing/2014/main" id="{41A2DB8D-E579-EFC1-2322-A4DC24289D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50100" y="2028924"/>
            <a:ext cx="2209800" cy="2209800"/>
          </a:xfrm>
          <a:prstGeom prst="rect">
            <a:avLst/>
          </a:prstGeom>
        </p:spPr>
      </p:pic>
    </p:spTree>
    <p:extLst>
      <p:ext uri="{BB962C8B-B14F-4D97-AF65-F5344CB8AC3E}">
        <p14:creationId xmlns:p14="http://schemas.microsoft.com/office/powerpoint/2010/main" val="565923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BD0F79"/>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B3B198-407F-44B9-85EE-0782215235E1}"/>
              </a:ext>
            </a:extLst>
          </p:cNvPr>
          <p:cNvSpPr>
            <a:spLocks noGrp="1"/>
          </p:cNvSpPr>
          <p:nvPr>
            <p:ph type="sldNum" sz="quarter" idx="12"/>
          </p:nvPr>
        </p:nvSpPr>
        <p:spPr>
          <a:xfrm>
            <a:off x="520700" y="6019800"/>
            <a:ext cx="4572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rgbClr val="BD0F79"/>
                </a:solidFill>
                <a:latin typeface="Bosch Sans Ligh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4B50ECF-6316-4AFD-AF7B-6A0672E9EA7A}" type="slidenum">
              <a:rPr lang="en-US" smtClean="0"/>
              <a:pPr/>
              <a:t>18</a:t>
            </a:fld>
            <a:endParaRPr lang="en-US"/>
          </a:p>
        </p:txBody>
      </p:sp>
      <p:sp>
        <p:nvSpPr>
          <p:cNvPr id="4" name="TextBox 3">
            <a:extLst>
              <a:ext uri="{FF2B5EF4-FFF2-40B4-BE49-F238E27FC236}">
                <a16:creationId xmlns:a16="http://schemas.microsoft.com/office/drawing/2014/main" id="{EA5463D7-5859-4BDA-9A2A-BC4BCEB7632F}"/>
              </a:ext>
            </a:extLst>
          </p:cNvPr>
          <p:cNvSpPr txBox="1"/>
          <p:nvPr/>
        </p:nvSpPr>
        <p:spPr>
          <a:xfrm>
            <a:off x="441954" y="761698"/>
            <a:ext cx="11277600" cy="2246769"/>
          </a:xfrm>
          <a:prstGeom prst="rect">
            <a:avLst/>
          </a:prstGeom>
          <a:noFill/>
        </p:spPr>
        <p:txBody>
          <a:bodyPr wrap="square" rtlCol="0">
            <a:spAutoFit/>
          </a:bodyPr>
          <a:lstStyle/>
          <a:p>
            <a:r>
              <a:rPr lang="en-US" sz="14000" dirty="0">
                <a:solidFill>
                  <a:schemeClr val="bg1"/>
                </a:solidFill>
                <a:latin typeface="Bosch Sans Medium" panose="020B0604020202020204" pitchFamily="34" charset="0"/>
              </a:rPr>
              <a:t>Thank you!</a:t>
            </a:r>
          </a:p>
        </p:txBody>
      </p:sp>
      <p:pic>
        <p:nvPicPr>
          <p:cNvPr id="12" name="Graphic 11">
            <a:extLst>
              <a:ext uri="{FF2B5EF4-FFF2-40B4-BE49-F238E27FC236}">
                <a16:creationId xmlns:a16="http://schemas.microsoft.com/office/drawing/2014/main" id="{0ACBBBE6-139C-421A-B374-4DE5CBFF91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93300" y="5105400"/>
            <a:ext cx="1685717" cy="1246729"/>
          </a:xfrm>
          <a:prstGeom prst="rect">
            <a:avLst/>
          </a:prstGeom>
        </p:spPr>
      </p:pic>
    </p:spTree>
    <p:extLst>
      <p:ext uri="{BB962C8B-B14F-4D97-AF65-F5344CB8AC3E}">
        <p14:creationId xmlns:p14="http://schemas.microsoft.com/office/powerpoint/2010/main" val="1139036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AB6CD1DC-E29C-4079-A304-C064A1471C32}"/>
              </a:ext>
            </a:extLst>
          </p:cNvPr>
          <p:cNvSpPr txBox="1"/>
          <p:nvPr/>
        </p:nvSpPr>
        <p:spPr>
          <a:xfrm>
            <a:off x="894251" y="58391"/>
            <a:ext cx="6830060" cy="785408"/>
          </a:xfrm>
          <a:prstGeom prst="rect">
            <a:avLst/>
          </a:prstGeom>
        </p:spPr>
        <p:txBody>
          <a:bodyPr vert="horz" wrap="square" lIns="0" tIns="12700" rIns="0" bIns="0" rtlCol="0">
            <a:spAutoFit/>
          </a:bodyPr>
          <a:lstStyle/>
          <a:p>
            <a:pPr algn="l" rtl="0">
              <a:lnSpc>
                <a:spcPts val="3400"/>
              </a:lnSpc>
            </a:pPr>
            <a:endParaRPr lang="en-US" sz="2800" b="0" spc="-190" dirty="0">
              <a:latin typeface="Bosch Sans Bold" panose="020B0704020202020204" pitchFamily="34" charset="0"/>
            </a:endParaRPr>
          </a:p>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Crypto stack overview</a:t>
            </a:r>
            <a:endParaRPr kumimoji="0" lang="en-US"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5" name="object 3">
            <a:extLst>
              <a:ext uri="{FF2B5EF4-FFF2-40B4-BE49-F238E27FC236}">
                <a16:creationId xmlns:a16="http://schemas.microsoft.com/office/drawing/2014/main" id="{DF5F5E8C-205E-4493-B5F6-E0322A8CBA83}"/>
              </a:ext>
            </a:extLst>
          </p:cNvPr>
          <p:cNvSpPr txBox="1"/>
          <p:nvPr/>
        </p:nvSpPr>
        <p:spPr>
          <a:xfrm>
            <a:off x="1242060" y="1035038"/>
            <a:ext cx="571500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rPr>
              <a:t>Agenda</a:t>
            </a:r>
            <a:endParaRPr kumimoji="0"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7" name="Graphic 6">
            <a:extLst>
              <a:ext uri="{FF2B5EF4-FFF2-40B4-BE49-F238E27FC236}">
                <a16:creationId xmlns:a16="http://schemas.microsoft.com/office/drawing/2014/main" id="{4E6258DC-8874-4E13-B379-B891BD04AD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8" name="Rectangle 7">
            <a:extLst>
              <a:ext uri="{FF2B5EF4-FFF2-40B4-BE49-F238E27FC236}">
                <a16:creationId xmlns:a16="http://schemas.microsoft.com/office/drawing/2014/main" id="{DE090575-61C9-404F-95F2-299DFB34F21B}"/>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bject 3">
            <a:extLst>
              <a:ext uri="{FF2B5EF4-FFF2-40B4-BE49-F238E27FC236}">
                <a16:creationId xmlns:a16="http://schemas.microsoft.com/office/drawing/2014/main" id="{CF4306F8-B6D8-4326-B385-53E4897BB30E}"/>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02</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cxnSp>
        <p:nvCxnSpPr>
          <p:cNvPr id="28" name="Straight Connector 27">
            <a:extLst>
              <a:ext uri="{FF2B5EF4-FFF2-40B4-BE49-F238E27FC236}">
                <a16:creationId xmlns:a16="http://schemas.microsoft.com/office/drawing/2014/main" id="{DA4CBC81-B8ED-4D24-8F23-891688B45B08}"/>
              </a:ext>
            </a:extLst>
          </p:cNvPr>
          <p:cNvCxnSpPr>
            <a:cxnSpLocks/>
          </p:cNvCxnSpPr>
          <p:nvPr/>
        </p:nvCxnSpPr>
        <p:spPr>
          <a:xfrm flipH="1">
            <a:off x="4711700" y="935349"/>
            <a:ext cx="744347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F9AC9098-D24B-43A4-95DB-3E4DD805F573}"/>
              </a:ext>
            </a:extLst>
          </p:cNvPr>
          <p:cNvGrpSpPr/>
          <p:nvPr/>
        </p:nvGrpSpPr>
        <p:grpSpPr>
          <a:xfrm>
            <a:off x="6278422" y="2773452"/>
            <a:ext cx="4871831" cy="308161"/>
            <a:chOff x="6274957" y="2511239"/>
            <a:chExt cx="4871831" cy="308161"/>
          </a:xfrm>
        </p:grpSpPr>
        <p:grpSp>
          <p:nvGrpSpPr>
            <p:cNvPr id="27" name="Group 26">
              <a:extLst>
                <a:ext uri="{FF2B5EF4-FFF2-40B4-BE49-F238E27FC236}">
                  <a16:creationId xmlns:a16="http://schemas.microsoft.com/office/drawing/2014/main" id="{2BB4A4F3-A27F-4CAB-B8A5-D2AD6C308B7B}"/>
                </a:ext>
              </a:extLst>
            </p:cNvPr>
            <p:cNvGrpSpPr>
              <a:grpSpLocks/>
            </p:cNvGrpSpPr>
            <p:nvPr/>
          </p:nvGrpSpPr>
          <p:grpSpPr>
            <a:xfrm>
              <a:off x="6274957" y="2532549"/>
              <a:ext cx="265543" cy="265543"/>
              <a:chOff x="6787088" y="2028385"/>
              <a:chExt cx="909112" cy="909112"/>
            </a:xfrm>
          </p:grpSpPr>
          <p:sp>
            <p:nvSpPr>
              <p:cNvPr id="29" name="Oval 28">
                <a:extLst>
                  <a:ext uri="{FF2B5EF4-FFF2-40B4-BE49-F238E27FC236}">
                    <a16:creationId xmlns:a16="http://schemas.microsoft.com/office/drawing/2014/main" id="{E3B41C4C-F120-49FE-BE06-21BEA918DB13}"/>
                  </a:ext>
                </a:extLst>
              </p:cNvPr>
              <p:cNvSpPr/>
              <p:nvPr/>
            </p:nvSpPr>
            <p:spPr>
              <a:xfrm>
                <a:off x="6787088" y="2028385"/>
                <a:ext cx="909112" cy="909112"/>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74FD13DD-A129-4BE1-8C1B-80DAA67D35EF}"/>
                  </a:ext>
                </a:extLst>
              </p:cNvPr>
              <p:cNvSpPr/>
              <p:nvPr/>
            </p:nvSpPr>
            <p:spPr>
              <a:xfrm>
                <a:off x="6945575" y="2186872"/>
                <a:ext cx="592139" cy="592139"/>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1" name="object 3">
              <a:extLst>
                <a:ext uri="{FF2B5EF4-FFF2-40B4-BE49-F238E27FC236}">
                  <a16:creationId xmlns:a16="http://schemas.microsoft.com/office/drawing/2014/main" id="{C1917905-7198-480A-B092-81310241711B}"/>
                </a:ext>
              </a:extLst>
            </p:cNvPr>
            <p:cNvSpPr txBox="1">
              <a:spLocks/>
            </p:cNvSpPr>
            <p:nvPr/>
          </p:nvSpPr>
          <p:spPr>
            <a:xfrm>
              <a:off x="6778689" y="2511239"/>
              <a:ext cx="4368099" cy="30816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600" i="0" u="none" strike="noStrike" kern="1200" cap="none" spc="0" normalizeH="0" baseline="0" noProof="0" dirty="0">
                  <a:ln>
                    <a:noFill/>
                  </a:ln>
                  <a:solidFill>
                    <a:srgbClr val="032828"/>
                  </a:solidFill>
                  <a:effectLst/>
                  <a:uLnTx/>
                  <a:uFillTx/>
                  <a:latin typeface="Bosch Sans Bold" panose="020B0704020202020204" pitchFamily="34" charset="0"/>
                  <a:cs typeface="Arial"/>
                </a:rPr>
                <a:t>Need of Crypto stack</a:t>
              </a:r>
            </a:p>
          </p:txBody>
        </p:sp>
      </p:grpSp>
      <p:grpSp>
        <p:nvGrpSpPr>
          <p:cNvPr id="14" name="Group 13">
            <a:extLst>
              <a:ext uri="{FF2B5EF4-FFF2-40B4-BE49-F238E27FC236}">
                <a16:creationId xmlns:a16="http://schemas.microsoft.com/office/drawing/2014/main" id="{67DBABDA-CCCD-43FA-8294-79166A7F2127}"/>
              </a:ext>
            </a:extLst>
          </p:cNvPr>
          <p:cNvGrpSpPr/>
          <p:nvPr/>
        </p:nvGrpSpPr>
        <p:grpSpPr>
          <a:xfrm>
            <a:off x="6278422" y="3306852"/>
            <a:ext cx="4871831" cy="308161"/>
            <a:chOff x="6274957" y="3120839"/>
            <a:chExt cx="4871831" cy="308161"/>
          </a:xfrm>
        </p:grpSpPr>
        <p:grpSp>
          <p:nvGrpSpPr>
            <p:cNvPr id="32" name="Group 31">
              <a:extLst>
                <a:ext uri="{FF2B5EF4-FFF2-40B4-BE49-F238E27FC236}">
                  <a16:creationId xmlns:a16="http://schemas.microsoft.com/office/drawing/2014/main" id="{E22B9D65-E139-44AF-A04F-5A6B05362620}"/>
                </a:ext>
              </a:extLst>
            </p:cNvPr>
            <p:cNvGrpSpPr>
              <a:grpSpLocks/>
            </p:cNvGrpSpPr>
            <p:nvPr/>
          </p:nvGrpSpPr>
          <p:grpSpPr>
            <a:xfrm>
              <a:off x="6274957" y="3142149"/>
              <a:ext cx="265543" cy="265543"/>
              <a:chOff x="6787088" y="2028385"/>
              <a:chExt cx="909112" cy="909112"/>
            </a:xfrm>
          </p:grpSpPr>
          <p:sp>
            <p:nvSpPr>
              <p:cNvPr id="33" name="Oval 32">
                <a:extLst>
                  <a:ext uri="{FF2B5EF4-FFF2-40B4-BE49-F238E27FC236}">
                    <a16:creationId xmlns:a16="http://schemas.microsoft.com/office/drawing/2014/main" id="{630A6DA0-1025-404A-A42B-D12334B82EB8}"/>
                  </a:ext>
                </a:extLst>
              </p:cNvPr>
              <p:cNvSpPr/>
              <p:nvPr/>
            </p:nvSpPr>
            <p:spPr>
              <a:xfrm>
                <a:off x="6787088" y="2028385"/>
                <a:ext cx="909112" cy="909112"/>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E2CCB31A-31EF-4D7D-8BDB-0377B4ADD048}"/>
                  </a:ext>
                </a:extLst>
              </p:cNvPr>
              <p:cNvSpPr/>
              <p:nvPr/>
            </p:nvSpPr>
            <p:spPr>
              <a:xfrm>
                <a:off x="6945575" y="2186872"/>
                <a:ext cx="592139" cy="592139"/>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5" name="object 3">
              <a:extLst>
                <a:ext uri="{FF2B5EF4-FFF2-40B4-BE49-F238E27FC236}">
                  <a16:creationId xmlns:a16="http://schemas.microsoft.com/office/drawing/2014/main" id="{B243BC18-C333-4E6A-B49D-B80F29FFC2F6}"/>
                </a:ext>
              </a:extLst>
            </p:cNvPr>
            <p:cNvSpPr txBox="1">
              <a:spLocks/>
            </p:cNvSpPr>
            <p:nvPr/>
          </p:nvSpPr>
          <p:spPr>
            <a:xfrm>
              <a:off x="6778689" y="3120839"/>
              <a:ext cx="4368099" cy="30816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600" i="0" u="none" strike="noStrike" kern="1200" cap="none" spc="0" normalizeH="0" baseline="0" noProof="0" dirty="0">
                  <a:ln>
                    <a:noFill/>
                  </a:ln>
                  <a:solidFill>
                    <a:srgbClr val="032828"/>
                  </a:solidFill>
                  <a:effectLst/>
                  <a:uLnTx/>
                  <a:uFillTx/>
                  <a:latin typeface="Bosch Sans Bold" panose="020B0704020202020204" pitchFamily="34" charset="0"/>
                  <a:cs typeface="Arial"/>
                </a:rPr>
                <a:t>Crypto Stack Architecture</a:t>
              </a:r>
              <a:endParaRPr kumimoji="0" sz="1600" i="0" u="none" strike="noStrike" kern="1200" cap="none" spc="0" normalizeH="0" baseline="0" noProof="0" dirty="0">
                <a:ln>
                  <a:noFill/>
                </a:ln>
                <a:solidFill>
                  <a:srgbClr val="032828"/>
                </a:solidFill>
                <a:effectLst/>
                <a:uLnTx/>
                <a:uFillTx/>
                <a:latin typeface="Bosch Sans Bold" panose="020B0704020202020204" pitchFamily="34" charset="0"/>
                <a:cs typeface="Arial"/>
              </a:endParaRPr>
            </a:p>
          </p:txBody>
        </p:sp>
      </p:grpSp>
      <p:grpSp>
        <p:nvGrpSpPr>
          <p:cNvPr id="16" name="Group 15">
            <a:extLst>
              <a:ext uri="{FF2B5EF4-FFF2-40B4-BE49-F238E27FC236}">
                <a16:creationId xmlns:a16="http://schemas.microsoft.com/office/drawing/2014/main" id="{21C50C08-7E9B-4AE4-94F2-79B7648D7081}"/>
              </a:ext>
            </a:extLst>
          </p:cNvPr>
          <p:cNvGrpSpPr/>
          <p:nvPr/>
        </p:nvGrpSpPr>
        <p:grpSpPr>
          <a:xfrm>
            <a:off x="6278422" y="3840252"/>
            <a:ext cx="4871831" cy="308161"/>
            <a:chOff x="6274957" y="3806639"/>
            <a:chExt cx="4871831" cy="308161"/>
          </a:xfrm>
        </p:grpSpPr>
        <p:grpSp>
          <p:nvGrpSpPr>
            <p:cNvPr id="36" name="Group 35">
              <a:extLst>
                <a:ext uri="{FF2B5EF4-FFF2-40B4-BE49-F238E27FC236}">
                  <a16:creationId xmlns:a16="http://schemas.microsoft.com/office/drawing/2014/main" id="{3A69D63E-F914-4566-AFAB-EB4460CF1CB6}"/>
                </a:ext>
              </a:extLst>
            </p:cNvPr>
            <p:cNvGrpSpPr>
              <a:grpSpLocks/>
            </p:cNvGrpSpPr>
            <p:nvPr/>
          </p:nvGrpSpPr>
          <p:grpSpPr>
            <a:xfrm>
              <a:off x="6274957" y="3827949"/>
              <a:ext cx="265543" cy="265543"/>
              <a:chOff x="6787088" y="2028385"/>
              <a:chExt cx="909112" cy="909112"/>
            </a:xfrm>
          </p:grpSpPr>
          <p:sp>
            <p:nvSpPr>
              <p:cNvPr id="37" name="Oval 36">
                <a:extLst>
                  <a:ext uri="{FF2B5EF4-FFF2-40B4-BE49-F238E27FC236}">
                    <a16:creationId xmlns:a16="http://schemas.microsoft.com/office/drawing/2014/main" id="{7A82B5DA-4D95-4A31-9CB7-C1E93ADD3422}"/>
                  </a:ext>
                </a:extLst>
              </p:cNvPr>
              <p:cNvSpPr/>
              <p:nvPr/>
            </p:nvSpPr>
            <p:spPr>
              <a:xfrm>
                <a:off x="6787088" y="2028385"/>
                <a:ext cx="909112" cy="909112"/>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300538A6-3681-4400-8F87-D0E919C98627}"/>
                  </a:ext>
                </a:extLst>
              </p:cNvPr>
              <p:cNvSpPr/>
              <p:nvPr/>
            </p:nvSpPr>
            <p:spPr>
              <a:xfrm>
                <a:off x="6945575" y="2186872"/>
                <a:ext cx="592139" cy="592139"/>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9" name="object 3">
              <a:extLst>
                <a:ext uri="{FF2B5EF4-FFF2-40B4-BE49-F238E27FC236}">
                  <a16:creationId xmlns:a16="http://schemas.microsoft.com/office/drawing/2014/main" id="{7E53D167-A546-43B0-A612-0BD0CC637EE9}"/>
                </a:ext>
              </a:extLst>
            </p:cNvPr>
            <p:cNvSpPr txBox="1">
              <a:spLocks/>
            </p:cNvSpPr>
            <p:nvPr/>
          </p:nvSpPr>
          <p:spPr>
            <a:xfrm>
              <a:off x="6778689" y="3806639"/>
              <a:ext cx="4368099" cy="308161"/>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600" i="0" u="none" strike="noStrike" kern="1200" cap="none" spc="0" normalizeH="0" baseline="0" noProof="0" dirty="0">
                  <a:ln>
                    <a:noFill/>
                  </a:ln>
                  <a:solidFill>
                    <a:srgbClr val="032828"/>
                  </a:solidFill>
                  <a:effectLst/>
                  <a:uLnTx/>
                  <a:uFillTx/>
                  <a:latin typeface="Bosch Sans Bold" panose="020B0704020202020204" pitchFamily="34" charset="0"/>
                  <a:cs typeface="Arial"/>
                </a:rPr>
                <a:t>Secure Onboard Communication</a:t>
              </a:r>
              <a:endParaRPr kumimoji="0" sz="1600" i="0" u="none" strike="noStrike" kern="1200" cap="none" spc="0" normalizeH="0" baseline="0" noProof="0" dirty="0">
                <a:ln>
                  <a:noFill/>
                </a:ln>
                <a:solidFill>
                  <a:srgbClr val="032828"/>
                </a:solidFill>
                <a:effectLst/>
                <a:uLnTx/>
                <a:uFillTx/>
                <a:latin typeface="Bosch Sans Bold" panose="020B0704020202020204" pitchFamily="34" charset="0"/>
                <a:cs typeface="Arial"/>
              </a:endParaRPr>
            </a:p>
          </p:txBody>
        </p:sp>
      </p:grpSp>
      <p:pic>
        <p:nvPicPr>
          <p:cNvPr id="15" name="Picture 14">
            <a:extLst>
              <a:ext uri="{FF2B5EF4-FFF2-40B4-BE49-F238E27FC236}">
                <a16:creationId xmlns:a16="http://schemas.microsoft.com/office/drawing/2014/main" id="{6A248BCB-B838-86DD-A306-C906C55C55D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6347" y="1725552"/>
            <a:ext cx="4989407" cy="3475260"/>
          </a:xfrm>
          <a:prstGeom prst="rect">
            <a:avLst/>
          </a:prstGeom>
        </p:spPr>
      </p:pic>
    </p:spTree>
    <p:extLst>
      <p:ext uri="{BB962C8B-B14F-4D97-AF65-F5344CB8AC3E}">
        <p14:creationId xmlns:p14="http://schemas.microsoft.com/office/powerpoint/2010/main" val="303430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5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AB6CD1DC-E29C-4079-A304-C064A1471C32}"/>
              </a:ext>
            </a:extLst>
          </p:cNvPr>
          <p:cNvSpPr txBox="1"/>
          <p:nvPr/>
        </p:nvSpPr>
        <p:spPr>
          <a:xfrm>
            <a:off x="491836" y="538135"/>
            <a:ext cx="5715000" cy="34669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Crypto stack overview</a:t>
            </a:r>
            <a:endParaRPr kumimoji="0"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5" name="object 3">
            <a:extLst>
              <a:ext uri="{FF2B5EF4-FFF2-40B4-BE49-F238E27FC236}">
                <a16:creationId xmlns:a16="http://schemas.microsoft.com/office/drawing/2014/main" id="{DF5F5E8C-205E-4493-B5F6-E0322A8CBA83}"/>
              </a:ext>
            </a:extLst>
          </p:cNvPr>
          <p:cNvSpPr txBox="1"/>
          <p:nvPr/>
        </p:nvSpPr>
        <p:spPr>
          <a:xfrm>
            <a:off x="499456" y="887373"/>
            <a:ext cx="571500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rPr>
              <a:t>Need of Crypto stack</a:t>
            </a:r>
          </a:p>
        </p:txBody>
      </p:sp>
      <p:pic>
        <p:nvPicPr>
          <p:cNvPr id="7" name="Graphic 6">
            <a:extLst>
              <a:ext uri="{FF2B5EF4-FFF2-40B4-BE49-F238E27FC236}">
                <a16:creationId xmlns:a16="http://schemas.microsoft.com/office/drawing/2014/main" id="{4E6258DC-8874-4E13-B379-B891BD04AD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8" name="Rectangle 7">
            <a:extLst>
              <a:ext uri="{FF2B5EF4-FFF2-40B4-BE49-F238E27FC236}">
                <a16:creationId xmlns:a16="http://schemas.microsoft.com/office/drawing/2014/main" id="{DE090575-61C9-404F-95F2-299DFB34F21B}"/>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bject 3">
            <a:extLst>
              <a:ext uri="{FF2B5EF4-FFF2-40B4-BE49-F238E27FC236}">
                <a16:creationId xmlns:a16="http://schemas.microsoft.com/office/drawing/2014/main" id="{CF4306F8-B6D8-4326-B385-53E4897BB30E}"/>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04</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cxnSp>
        <p:nvCxnSpPr>
          <p:cNvPr id="28" name="Straight Connector 27">
            <a:extLst>
              <a:ext uri="{FF2B5EF4-FFF2-40B4-BE49-F238E27FC236}">
                <a16:creationId xmlns:a16="http://schemas.microsoft.com/office/drawing/2014/main" id="{DA4CBC81-B8ED-4D24-8F23-891688B45B08}"/>
              </a:ext>
            </a:extLst>
          </p:cNvPr>
          <p:cNvCxnSpPr>
            <a:cxnSpLocks/>
          </p:cNvCxnSpPr>
          <p:nvPr/>
        </p:nvCxnSpPr>
        <p:spPr>
          <a:xfrm flipH="1">
            <a:off x="4654896" y="787684"/>
            <a:ext cx="675767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2" name="Freeform: Shape 1">
            <a:extLst>
              <a:ext uri="{FF2B5EF4-FFF2-40B4-BE49-F238E27FC236}">
                <a16:creationId xmlns:a16="http://schemas.microsoft.com/office/drawing/2014/main" id="{C2E86B7F-958A-AEFB-626C-95E94716AB02}"/>
              </a:ext>
            </a:extLst>
          </p:cNvPr>
          <p:cNvSpPr/>
          <p:nvPr/>
        </p:nvSpPr>
        <p:spPr>
          <a:xfrm>
            <a:off x="3993398" y="1449489"/>
            <a:ext cx="108645" cy="199430"/>
          </a:xfrm>
          <a:custGeom>
            <a:avLst/>
            <a:gdLst/>
            <a:ahLst/>
            <a:cxnLst/>
            <a:rect l="l" t="t" r="r" b="b"/>
            <a:pathLst>
              <a:path w="108645" h="199430">
                <a:moveTo>
                  <a:pt x="99715" y="0"/>
                </a:moveTo>
                <a:lnTo>
                  <a:pt x="108645" y="8930"/>
                </a:lnTo>
                <a:lnTo>
                  <a:pt x="18157" y="99715"/>
                </a:lnTo>
                <a:lnTo>
                  <a:pt x="108645" y="190500"/>
                </a:lnTo>
                <a:lnTo>
                  <a:pt x="99715" y="199430"/>
                </a:lnTo>
                <a:lnTo>
                  <a:pt x="0" y="99715"/>
                </a:lnTo>
                <a:close/>
              </a:path>
            </a:pathLst>
          </a:custGeom>
          <a:solidFill>
            <a:srgbClr val="008380"/>
          </a:solidFill>
          <a:ln w="12700">
            <a:solidFill>
              <a:srgbClr val="00838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 name="object 3">
            <a:extLst>
              <a:ext uri="{FF2B5EF4-FFF2-40B4-BE49-F238E27FC236}">
                <a16:creationId xmlns:a16="http://schemas.microsoft.com/office/drawing/2014/main" id="{1AB44146-F184-22DC-F2B4-C186E20B6A0E}"/>
              </a:ext>
            </a:extLst>
          </p:cNvPr>
          <p:cNvSpPr txBox="1"/>
          <p:nvPr/>
        </p:nvSpPr>
        <p:spPr>
          <a:xfrm>
            <a:off x="2566829" y="1377402"/>
            <a:ext cx="1333500" cy="308161"/>
          </a:xfrm>
          <a:prstGeom prst="rect">
            <a:avLst/>
          </a:prstGeom>
        </p:spPr>
        <p:txBody>
          <a:bodyPr vert="horz" wrap="square" lIns="0" tIns="12700" rIns="0" bIns="0" rtlCol="0">
            <a:spAutoFit/>
          </a:bodyPr>
          <a:lstStyle/>
          <a:p>
            <a:pPr marL="0" marR="0" lvl="0" indent="0" algn="r" defTabSz="914400" rtl="0" eaLnBrk="1" fontAlgn="auto" latinLnBrk="0" hangingPunct="1">
              <a:lnSpc>
                <a:spcPts val="2530"/>
              </a:lnSpc>
              <a:spcBef>
                <a:spcPts val="0"/>
              </a:spcBef>
              <a:spcAft>
                <a:spcPts val="0"/>
              </a:spcAft>
              <a:buClrTx/>
              <a:buSzTx/>
              <a:buFontTx/>
              <a:buNone/>
              <a:tabLst/>
              <a:defRPr/>
            </a:pPr>
            <a:r>
              <a:rPr kumimoji="0" lang="en-US" sz="1600" i="0" u="none" strike="noStrike" kern="1200" cap="none" spc="0" normalizeH="0" baseline="0" noProof="0" dirty="0">
                <a:ln>
                  <a:noFill/>
                </a:ln>
                <a:effectLst/>
                <a:uLnTx/>
                <a:uFillTx/>
                <a:latin typeface="Bosch Sans Bold" panose="020B0704020202020204" pitchFamily="34" charset="0"/>
                <a:cs typeface="Arial"/>
              </a:rPr>
              <a:t>Layer 1</a:t>
            </a:r>
            <a:endParaRPr kumimoji="0" sz="1600" i="0" u="none" strike="noStrike" kern="1200" cap="none" spc="0" normalizeH="0" baseline="0" noProof="0" dirty="0">
              <a:ln>
                <a:noFill/>
              </a:ln>
              <a:effectLst/>
              <a:uLnTx/>
              <a:uFillTx/>
              <a:latin typeface="Bosch Sans Bold" panose="020B0704020202020204" pitchFamily="34" charset="0"/>
              <a:cs typeface="Arial"/>
            </a:endParaRPr>
          </a:p>
        </p:txBody>
      </p:sp>
      <p:sp>
        <p:nvSpPr>
          <p:cNvPr id="10" name="object 3">
            <a:extLst>
              <a:ext uri="{FF2B5EF4-FFF2-40B4-BE49-F238E27FC236}">
                <a16:creationId xmlns:a16="http://schemas.microsoft.com/office/drawing/2014/main" id="{9D799FB1-9373-71AF-E310-2B1A49A76A46}"/>
              </a:ext>
            </a:extLst>
          </p:cNvPr>
          <p:cNvSpPr txBox="1"/>
          <p:nvPr/>
        </p:nvSpPr>
        <p:spPr>
          <a:xfrm>
            <a:off x="1317568" y="1711512"/>
            <a:ext cx="2801620" cy="874598"/>
          </a:xfrm>
          <a:prstGeom prst="rect">
            <a:avLst/>
          </a:prstGeom>
        </p:spPr>
        <p:txBody>
          <a:bodyPr vert="horz" wrap="square" lIns="0" tIns="12700" rIns="0" bIns="0" rtlCol="0">
            <a:spAutoFit/>
          </a:bodyPr>
          <a:lstStyle/>
          <a:p>
            <a:pPr marL="0" marR="0" lvl="0" indent="0" algn="r" defTabSz="914400" rtl="0" eaLnBrk="1" fontAlgn="auto" latinLnBrk="0" hangingPunct="1">
              <a:spcBef>
                <a:spcPts val="0"/>
              </a:spcBef>
              <a:spcAft>
                <a:spcPts val="0"/>
              </a:spcAft>
              <a:buClrTx/>
              <a:buSzTx/>
              <a:buFontTx/>
              <a:buNone/>
              <a:tabLst/>
              <a:defRPr/>
            </a:pPr>
            <a:r>
              <a:rPr kumimoji="0" lang="en-US" sz="1400" i="0" u="none" strike="noStrike" kern="1200" cap="none" spc="0" normalizeH="0" baseline="0" noProof="0" dirty="0">
                <a:ln>
                  <a:noFill/>
                </a:ln>
                <a:effectLst/>
                <a:uLnTx/>
                <a:uFillTx/>
                <a:latin typeface="Bosch Sans Medium" panose="020B0604020202020204" pitchFamily="34" charset="0"/>
                <a:cs typeface="Arial"/>
              </a:rPr>
              <a:t>The first layer is the vehicle access point layer that can be secured by adding firewalls and intrusion detection. </a:t>
            </a:r>
            <a:endParaRPr kumimoji="0" sz="1400" i="0" u="none" strike="noStrike" kern="1200" cap="none" spc="0" normalizeH="0" baseline="0" noProof="0" dirty="0">
              <a:ln>
                <a:noFill/>
              </a:ln>
              <a:effectLst/>
              <a:uLnTx/>
              <a:uFillTx/>
              <a:latin typeface="Bosch Sans Medium" panose="020B0604020202020204" pitchFamily="34" charset="0"/>
              <a:cs typeface="Arial"/>
            </a:endParaRPr>
          </a:p>
        </p:txBody>
      </p:sp>
      <p:sp>
        <p:nvSpPr>
          <p:cNvPr id="11" name="Freeform: Shape 10">
            <a:extLst>
              <a:ext uri="{FF2B5EF4-FFF2-40B4-BE49-F238E27FC236}">
                <a16:creationId xmlns:a16="http://schemas.microsoft.com/office/drawing/2014/main" id="{B0C84697-F740-3FEE-69FF-9C531FE74D82}"/>
              </a:ext>
            </a:extLst>
          </p:cNvPr>
          <p:cNvSpPr/>
          <p:nvPr/>
        </p:nvSpPr>
        <p:spPr>
          <a:xfrm>
            <a:off x="3978145" y="3656343"/>
            <a:ext cx="108645" cy="199430"/>
          </a:xfrm>
          <a:custGeom>
            <a:avLst/>
            <a:gdLst/>
            <a:ahLst/>
            <a:cxnLst/>
            <a:rect l="l" t="t" r="r" b="b"/>
            <a:pathLst>
              <a:path w="108645" h="199430">
                <a:moveTo>
                  <a:pt x="99715" y="0"/>
                </a:moveTo>
                <a:lnTo>
                  <a:pt x="108645" y="8930"/>
                </a:lnTo>
                <a:lnTo>
                  <a:pt x="18157" y="99715"/>
                </a:lnTo>
                <a:lnTo>
                  <a:pt x="108645" y="190500"/>
                </a:lnTo>
                <a:lnTo>
                  <a:pt x="99715" y="199430"/>
                </a:lnTo>
                <a:lnTo>
                  <a:pt x="0" y="99715"/>
                </a:lnTo>
                <a:close/>
              </a:path>
            </a:pathLst>
          </a:custGeom>
          <a:solidFill>
            <a:srgbClr val="008380"/>
          </a:solidFill>
          <a:ln w="12700">
            <a:solidFill>
              <a:srgbClr val="00838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2" name="object 3">
            <a:extLst>
              <a:ext uri="{FF2B5EF4-FFF2-40B4-BE49-F238E27FC236}">
                <a16:creationId xmlns:a16="http://schemas.microsoft.com/office/drawing/2014/main" id="{D2DEBB98-3226-309A-BDD5-D4DD2EC31849}"/>
              </a:ext>
            </a:extLst>
          </p:cNvPr>
          <p:cNvSpPr txBox="1"/>
          <p:nvPr/>
        </p:nvSpPr>
        <p:spPr>
          <a:xfrm>
            <a:off x="2481358" y="3573168"/>
            <a:ext cx="1333500" cy="308161"/>
          </a:xfrm>
          <a:prstGeom prst="rect">
            <a:avLst/>
          </a:prstGeom>
        </p:spPr>
        <p:txBody>
          <a:bodyPr vert="horz" wrap="square" lIns="0" tIns="12700" rIns="0" bIns="0" rtlCol="0">
            <a:spAutoFit/>
          </a:bodyPr>
          <a:lstStyle/>
          <a:p>
            <a:pPr marL="0" marR="0" lvl="0" indent="0" algn="r" defTabSz="914400" rtl="0" eaLnBrk="1" fontAlgn="auto" latinLnBrk="0" hangingPunct="1">
              <a:lnSpc>
                <a:spcPts val="2530"/>
              </a:lnSpc>
              <a:spcBef>
                <a:spcPts val="0"/>
              </a:spcBef>
              <a:spcAft>
                <a:spcPts val="0"/>
              </a:spcAft>
              <a:buClrTx/>
              <a:buSzTx/>
              <a:buFontTx/>
              <a:buNone/>
              <a:tabLst/>
              <a:defRPr/>
            </a:pPr>
            <a:r>
              <a:rPr kumimoji="0" lang="en-US" sz="1600" i="0" u="none" strike="noStrike" kern="1200" cap="none" spc="0" normalizeH="0" baseline="0" noProof="0" dirty="0">
                <a:ln>
                  <a:noFill/>
                </a:ln>
                <a:effectLst/>
                <a:uLnTx/>
                <a:uFillTx/>
                <a:latin typeface="Bosch Sans Bold" panose="020B0704020202020204" pitchFamily="34" charset="0"/>
                <a:cs typeface="Arial"/>
              </a:rPr>
              <a:t>Layer 3</a:t>
            </a:r>
            <a:endParaRPr kumimoji="0" sz="1600" i="0" u="none" strike="noStrike" kern="1200" cap="none" spc="0" normalizeH="0" baseline="0" noProof="0" dirty="0">
              <a:ln>
                <a:noFill/>
              </a:ln>
              <a:effectLst/>
              <a:uLnTx/>
              <a:uFillTx/>
              <a:latin typeface="Bosch Sans Bold" panose="020B0704020202020204" pitchFamily="34" charset="0"/>
              <a:cs typeface="Arial"/>
            </a:endParaRPr>
          </a:p>
        </p:txBody>
      </p:sp>
      <p:sp>
        <p:nvSpPr>
          <p:cNvPr id="13" name="object 3">
            <a:extLst>
              <a:ext uri="{FF2B5EF4-FFF2-40B4-BE49-F238E27FC236}">
                <a16:creationId xmlns:a16="http://schemas.microsoft.com/office/drawing/2014/main" id="{5045BBEE-AB25-9FFC-04F2-7489E5B0842E}"/>
              </a:ext>
            </a:extLst>
          </p:cNvPr>
          <p:cNvSpPr txBox="1"/>
          <p:nvPr/>
        </p:nvSpPr>
        <p:spPr>
          <a:xfrm>
            <a:off x="1269445" y="3861520"/>
            <a:ext cx="2801620" cy="1090042"/>
          </a:xfrm>
          <a:prstGeom prst="rect">
            <a:avLst/>
          </a:prstGeom>
        </p:spPr>
        <p:txBody>
          <a:bodyPr vert="horz" wrap="square" lIns="0" tIns="12700" rIns="0" bIns="0" rtlCol="0">
            <a:spAutoFit/>
          </a:bodyPr>
          <a:lstStyle/>
          <a:p>
            <a:pPr marL="0" marR="0" lvl="0" indent="0" algn="r" defTabSz="914400" rtl="0" eaLnBrk="1" fontAlgn="auto" latinLnBrk="0" hangingPunct="1">
              <a:spcBef>
                <a:spcPts val="0"/>
              </a:spcBef>
              <a:spcAft>
                <a:spcPts val="0"/>
              </a:spcAft>
              <a:buClrTx/>
              <a:buSzTx/>
              <a:buFontTx/>
              <a:buNone/>
              <a:tabLst/>
              <a:defRPr/>
            </a:pPr>
            <a:r>
              <a:rPr kumimoji="0" lang="en-US" sz="1400" i="0" u="none" strike="noStrike" kern="1200" cap="none" spc="0" normalizeH="0" baseline="0" noProof="0" dirty="0">
                <a:ln>
                  <a:noFill/>
                </a:ln>
                <a:effectLst/>
                <a:uLnTx/>
                <a:uFillTx/>
                <a:latin typeface="Bosch Sans Medium" panose="020B0604020202020204" pitchFamily="34" charset="0"/>
                <a:cs typeface="Arial"/>
              </a:rPr>
              <a:t>The third layer is the public inner-vehicle network that can be secured principally by message authentication protections.</a:t>
            </a:r>
            <a:endParaRPr kumimoji="0" sz="1400" i="0" u="none" strike="noStrike" kern="1200" cap="none" spc="0" normalizeH="0" baseline="0" noProof="0" dirty="0">
              <a:ln>
                <a:noFill/>
              </a:ln>
              <a:effectLst/>
              <a:uLnTx/>
              <a:uFillTx/>
              <a:latin typeface="Bosch Sans Medium" panose="020B0604020202020204" pitchFamily="34" charset="0"/>
              <a:cs typeface="Arial"/>
            </a:endParaRPr>
          </a:p>
        </p:txBody>
      </p:sp>
      <p:sp>
        <p:nvSpPr>
          <p:cNvPr id="15" name="object 3">
            <a:extLst>
              <a:ext uri="{FF2B5EF4-FFF2-40B4-BE49-F238E27FC236}">
                <a16:creationId xmlns:a16="http://schemas.microsoft.com/office/drawing/2014/main" id="{838D71E1-0E8B-E1B8-97D0-43EAEA221F65}"/>
              </a:ext>
            </a:extLst>
          </p:cNvPr>
          <p:cNvSpPr txBox="1"/>
          <p:nvPr/>
        </p:nvSpPr>
        <p:spPr>
          <a:xfrm>
            <a:off x="8320587" y="2369744"/>
            <a:ext cx="1333500" cy="308161"/>
          </a:xfrm>
          <a:prstGeom prst="rect">
            <a:avLst/>
          </a:prstGeom>
        </p:spPr>
        <p:txBody>
          <a:bodyPr vert="horz" wrap="square" lIns="0" tIns="12700" rIns="0" bIns="0" rtlCol="0">
            <a:spAutoFit/>
          </a:bodyPr>
          <a:lstStyle/>
          <a:p>
            <a:pPr marL="0" marR="0" lvl="0" indent="0" defTabSz="914400" rtl="0" eaLnBrk="1" fontAlgn="auto" latinLnBrk="0" hangingPunct="1">
              <a:lnSpc>
                <a:spcPts val="2530"/>
              </a:lnSpc>
              <a:spcBef>
                <a:spcPts val="0"/>
              </a:spcBef>
              <a:spcAft>
                <a:spcPts val="0"/>
              </a:spcAft>
              <a:buClrTx/>
              <a:buSzTx/>
              <a:buFontTx/>
              <a:buNone/>
              <a:tabLst/>
              <a:defRPr/>
            </a:pPr>
            <a:r>
              <a:rPr kumimoji="0" lang="en-US" sz="1600" i="0" u="none" strike="noStrike" kern="1200" cap="none" spc="0" normalizeH="0" baseline="0" noProof="0" dirty="0">
                <a:ln>
                  <a:noFill/>
                </a:ln>
                <a:effectLst/>
                <a:uLnTx/>
                <a:uFillTx/>
                <a:latin typeface="Bosch Sans Bold" panose="020B0704020202020204" pitchFamily="34" charset="0"/>
                <a:cs typeface="Arial"/>
              </a:rPr>
              <a:t>Layer 2</a:t>
            </a:r>
            <a:endParaRPr kumimoji="0" sz="1600" i="0" u="none" strike="noStrike" kern="1200" cap="none" spc="0" normalizeH="0" baseline="0" noProof="0" dirty="0">
              <a:ln>
                <a:noFill/>
              </a:ln>
              <a:effectLst/>
              <a:uLnTx/>
              <a:uFillTx/>
              <a:latin typeface="Bosch Sans Bold" panose="020B0704020202020204" pitchFamily="34" charset="0"/>
              <a:cs typeface="Arial"/>
            </a:endParaRPr>
          </a:p>
        </p:txBody>
      </p:sp>
      <p:sp>
        <p:nvSpPr>
          <p:cNvPr id="16" name="object 3">
            <a:extLst>
              <a:ext uri="{FF2B5EF4-FFF2-40B4-BE49-F238E27FC236}">
                <a16:creationId xmlns:a16="http://schemas.microsoft.com/office/drawing/2014/main" id="{7DBF8A53-14F1-328F-A6E3-F9E832A8053D}"/>
              </a:ext>
            </a:extLst>
          </p:cNvPr>
          <p:cNvSpPr txBox="1"/>
          <p:nvPr/>
        </p:nvSpPr>
        <p:spPr>
          <a:xfrm>
            <a:off x="8148575" y="2711277"/>
            <a:ext cx="2801620" cy="1305486"/>
          </a:xfrm>
          <a:prstGeom prst="rect">
            <a:avLst/>
          </a:prstGeom>
        </p:spPr>
        <p:txBody>
          <a:bodyPr vert="horz" wrap="square" lIns="0" tIns="12700" rIns="0" bIns="0" rtlCol="0">
            <a:spAutoFit/>
          </a:bodyPr>
          <a:lstStyle/>
          <a:p>
            <a:pPr marL="0" marR="0" lvl="0" indent="0" defTabSz="914400" rtl="0" eaLnBrk="1" fontAlgn="auto" latinLnBrk="0" hangingPunct="1">
              <a:spcBef>
                <a:spcPts val="0"/>
              </a:spcBef>
              <a:spcAft>
                <a:spcPts val="0"/>
              </a:spcAft>
              <a:buClrTx/>
              <a:buSzTx/>
              <a:buFontTx/>
              <a:buNone/>
              <a:tabLst/>
              <a:defRPr/>
            </a:pPr>
            <a:r>
              <a:rPr kumimoji="0" lang="en-US" sz="1400" i="0" u="none" strike="noStrike" kern="1200" cap="none" spc="0" normalizeH="0" baseline="0" noProof="0" dirty="0">
                <a:ln>
                  <a:noFill/>
                </a:ln>
                <a:effectLst/>
                <a:uLnTx/>
                <a:uFillTx/>
                <a:latin typeface="Bosch Sans Medium" panose="020B0604020202020204" pitchFamily="34" charset="0"/>
                <a:cs typeface="Arial"/>
              </a:rPr>
              <a:t>The second layer is the in-vehicle network interfaces that can be secured by adding firewalls, key managers, filtering routing, or delimitating interface zones.</a:t>
            </a:r>
          </a:p>
        </p:txBody>
      </p:sp>
      <p:sp>
        <p:nvSpPr>
          <p:cNvPr id="17" name="Freeform: Shape 16">
            <a:extLst>
              <a:ext uri="{FF2B5EF4-FFF2-40B4-BE49-F238E27FC236}">
                <a16:creationId xmlns:a16="http://schemas.microsoft.com/office/drawing/2014/main" id="{4729B5DF-3410-891A-EBA2-DA7B21F395A4}"/>
              </a:ext>
            </a:extLst>
          </p:cNvPr>
          <p:cNvSpPr/>
          <p:nvPr/>
        </p:nvSpPr>
        <p:spPr>
          <a:xfrm rot="10800000">
            <a:off x="8140841" y="2452195"/>
            <a:ext cx="108645" cy="199430"/>
          </a:xfrm>
          <a:custGeom>
            <a:avLst/>
            <a:gdLst/>
            <a:ahLst/>
            <a:cxnLst/>
            <a:rect l="l" t="t" r="r" b="b"/>
            <a:pathLst>
              <a:path w="108645" h="199430">
                <a:moveTo>
                  <a:pt x="99715" y="0"/>
                </a:moveTo>
                <a:lnTo>
                  <a:pt x="108645" y="8930"/>
                </a:lnTo>
                <a:lnTo>
                  <a:pt x="18157" y="99715"/>
                </a:lnTo>
                <a:lnTo>
                  <a:pt x="108645" y="190500"/>
                </a:lnTo>
                <a:lnTo>
                  <a:pt x="99715" y="199430"/>
                </a:lnTo>
                <a:lnTo>
                  <a:pt x="0" y="99715"/>
                </a:lnTo>
                <a:close/>
              </a:path>
            </a:pathLst>
          </a:custGeom>
          <a:solidFill>
            <a:srgbClr val="008380"/>
          </a:solidFill>
          <a:ln w="12700">
            <a:solidFill>
              <a:srgbClr val="00838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8" name="object 3">
            <a:extLst>
              <a:ext uri="{FF2B5EF4-FFF2-40B4-BE49-F238E27FC236}">
                <a16:creationId xmlns:a16="http://schemas.microsoft.com/office/drawing/2014/main" id="{29134957-FFD7-753B-0C0E-3D5E63552E25}"/>
              </a:ext>
            </a:extLst>
          </p:cNvPr>
          <p:cNvSpPr txBox="1"/>
          <p:nvPr/>
        </p:nvSpPr>
        <p:spPr>
          <a:xfrm>
            <a:off x="8305686" y="5025134"/>
            <a:ext cx="1333500" cy="308161"/>
          </a:xfrm>
          <a:prstGeom prst="rect">
            <a:avLst/>
          </a:prstGeom>
        </p:spPr>
        <p:txBody>
          <a:bodyPr vert="horz" wrap="square" lIns="0" tIns="12700" rIns="0" bIns="0" rtlCol="0">
            <a:spAutoFit/>
          </a:bodyPr>
          <a:lstStyle/>
          <a:p>
            <a:pPr marL="0" marR="0" lvl="0" indent="0" defTabSz="914400" rtl="0" eaLnBrk="1" fontAlgn="auto" latinLnBrk="0" hangingPunct="1">
              <a:lnSpc>
                <a:spcPts val="2530"/>
              </a:lnSpc>
              <a:spcBef>
                <a:spcPts val="0"/>
              </a:spcBef>
              <a:spcAft>
                <a:spcPts val="0"/>
              </a:spcAft>
              <a:buClrTx/>
              <a:buSzTx/>
              <a:buFontTx/>
              <a:buNone/>
              <a:tabLst/>
              <a:defRPr/>
            </a:pPr>
            <a:r>
              <a:rPr kumimoji="0" lang="en-US" sz="1600" i="0" u="none" strike="noStrike" kern="1200" cap="none" spc="0" normalizeH="0" baseline="0" noProof="0" dirty="0">
                <a:ln>
                  <a:noFill/>
                </a:ln>
                <a:effectLst/>
                <a:uLnTx/>
                <a:uFillTx/>
                <a:latin typeface="Bosch Sans Bold" panose="020B0704020202020204" pitchFamily="34" charset="0"/>
                <a:cs typeface="Arial"/>
              </a:rPr>
              <a:t>Layer 4</a:t>
            </a:r>
            <a:endParaRPr kumimoji="0" sz="1600" i="0" u="none" strike="noStrike" kern="1200" cap="none" spc="0" normalizeH="0" baseline="0" noProof="0" dirty="0">
              <a:ln>
                <a:noFill/>
              </a:ln>
              <a:effectLst/>
              <a:uLnTx/>
              <a:uFillTx/>
              <a:latin typeface="Bosch Sans Bold" panose="020B0704020202020204" pitchFamily="34" charset="0"/>
              <a:cs typeface="Arial"/>
            </a:endParaRPr>
          </a:p>
        </p:txBody>
      </p:sp>
      <p:sp>
        <p:nvSpPr>
          <p:cNvPr id="19" name="Freeform: Shape 18">
            <a:extLst>
              <a:ext uri="{FF2B5EF4-FFF2-40B4-BE49-F238E27FC236}">
                <a16:creationId xmlns:a16="http://schemas.microsoft.com/office/drawing/2014/main" id="{8040568E-773D-31B4-72D5-BA14C2037896}"/>
              </a:ext>
            </a:extLst>
          </p:cNvPr>
          <p:cNvSpPr/>
          <p:nvPr/>
        </p:nvSpPr>
        <p:spPr>
          <a:xfrm rot="10800000">
            <a:off x="8127281" y="5133865"/>
            <a:ext cx="108645" cy="199430"/>
          </a:xfrm>
          <a:custGeom>
            <a:avLst/>
            <a:gdLst/>
            <a:ahLst/>
            <a:cxnLst/>
            <a:rect l="l" t="t" r="r" b="b"/>
            <a:pathLst>
              <a:path w="108645" h="199430">
                <a:moveTo>
                  <a:pt x="99715" y="0"/>
                </a:moveTo>
                <a:lnTo>
                  <a:pt x="108645" y="8930"/>
                </a:lnTo>
                <a:lnTo>
                  <a:pt x="18157" y="99715"/>
                </a:lnTo>
                <a:lnTo>
                  <a:pt x="108645" y="190500"/>
                </a:lnTo>
                <a:lnTo>
                  <a:pt x="99715" y="199430"/>
                </a:lnTo>
                <a:lnTo>
                  <a:pt x="0" y="99715"/>
                </a:lnTo>
                <a:close/>
              </a:path>
            </a:pathLst>
          </a:custGeom>
          <a:solidFill>
            <a:srgbClr val="008380"/>
          </a:solidFill>
          <a:ln w="12700">
            <a:solidFill>
              <a:srgbClr val="00838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0" name="object 3">
            <a:extLst>
              <a:ext uri="{FF2B5EF4-FFF2-40B4-BE49-F238E27FC236}">
                <a16:creationId xmlns:a16="http://schemas.microsoft.com/office/drawing/2014/main" id="{FB865B19-D3F1-EE6E-8C50-9C6EC7151A43}"/>
              </a:ext>
            </a:extLst>
          </p:cNvPr>
          <p:cNvSpPr txBox="1"/>
          <p:nvPr/>
        </p:nvSpPr>
        <p:spPr>
          <a:xfrm>
            <a:off x="5702300" y="2298092"/>
            <a:ext cx="762000" cy="315086"/>
          </a:xfrm>
          <a:prstGeom prst="rect">
            <a:avLst/>
          </a:prstGeom>
        </p:spPr>
        <p:txBody>
          <a:bodyPr vert="horz" wrap="square" lIns="0" tIns="12700" rIns="0" bIns="0" rtlCol="0">
            <a:spAutoFit/>
          </a:bodyPr>
          <a:lstStyle/>
          <a:p>
            <a:pPr marL="0" marR="0" lvl="0" indent="0" algn="ctr" defTabSz="914400" rtl="0" eaLnBrk="1" fontAlgn="auto" latinLnBrk="0" hangingPunct="1">
              <a:lnSpc>
                <a:spcPts val="2530"/>
              </a:lnSpc>
              <a:spcBef>
                <a:spcPts val="0"/>
              </a:spcBef>
              <a:spcAft>
                <a:spcPts val="0"/>
              </a:spcAft>
              <a:buClrTx/>
              <a:buSzTx/>
              <a:buFontTx/>
              <a:buNone/>
              <a:tabLst/>
              <a:defRPr/>
            </a:pPr>
            <a:r>
              <a:rPr kumimoji="0" lang="en-US" i="0" u="none" strike="noStrike" kern="1200" cap="none" spc="0" normalizeH="0" baseline="0" noProof="0" dirty="0">
                <a:ln>
                  <a:noFill/>
                </a:ln>
                <a:solidFill>
                  <a:schemeClr val="bg1"/>
                </a:solidFill>
                <a:effectLst/>
                <a:uLnTx/>
                <a:uFillTx/>
                <a:latin typeface="Bosch Sans Bold" panose="020B0704020202020204" pitchFamily="34" charset="0"/>
                <a:cs typeface="Arial"/>
              </a:rPr>
              <a:t>01</a:t>
            </a:r>
            <a:endParaRPr kumimoji="0" i="0" u="none" strike="noStrike" kern="1200" cap="none" spc="0" normalizeH="0" baseline="0" noProof="0" dirty="0">
              <a:ln>
                <a:noFill/>
              </a:ln>
              <a:solidFill>
                <a:schemeClr val="bg1"/>
              </a:solidFill>
              <a:effectLst/>
              <a:uLnTx/>
              <a:uFillTx/>
              <a:latin typeface="Bosch Sans Bold" panose="020B0704020202020204" pitchFamily="34" charset="0"/>
              <a:cs typeface="Arial"/>
            </a:endParaRPr>
          </a:p>
        </p:txBody>
      </p:sp>
      <p:sp>
        <p:nvSpPr>
          <p:cNvPr id="21" name="object 3">
            <a:extLst>
              <a:ext uri="{FF2B5EF4-FFF2-40B4-BE49-F238E27FC236}">
                <a16:creationId xmlns:a16="http://schemas.microsoft.com/office/drawing/2014/main" id="{00492449-A71C-F327-DEB3-947DAB869C9F}"/>
              </a:ext>
            </a:extLst>
          </p:cNvPr>
          <p:cNvSpPr txBox="1"/>
          <p:nvPr/>
        </p:nvSpPr>
        <p:spPr>
          <a:xfrm>
            <a:off x="5702300" y="4978111"/>
            <a:ext cx="762000" cy="315086"/>
          </a:xfrm>
          <a:prstGeom prst="rect">
            <a:avLst/>
          </a:prstGeom>
        </p:spPr>
        <p:txBody>
          <a:bodyPr vert="horz" wrap="square" lIns="0" tIns="12700" rIns="0" bIns="0" rtlCol="0">
            <a:spAutoFit/>
          </a:bodyPr>
          <a:lstStyle/>
          <a:p>
            <a:pPr marL="0" marR="0" lvl="0" indent="0" algn="ctr" defTabSz="914400" rtl="0" eaLnBrk="1" fontAlgn="auto" latinLnBrk="0" hangingPunct="1">
              <a:lnSpc>
                <a:spcPts val="2530"/>
              </a:lnSpc>
              <a:spcBef>
                <a:spcPts val="0"/>
              </a:spcBef>
              <a:spcAft>
                <a:spcPts val="0"/>
              </a:spcAft>
              <a:buClrTx/>
              <a:buSzTx/>
              <a:buFontTx/>
              <a:buNone/>
              <a:tabLst/>
              <a:defRPr/>
            </a:pPr>
            <a:r>
              <a:rPr kumimoji="0" lang="en-US" i="0" u="none" strike="noStrike" kern="1200" cap="none" spc="0" normalizeH="0" baseline="0" noProof="0" dirty="0">
                <a:ln>
                  <a:noFill/>
                </a:ln>
                <a:solidFill>
                  <a:schemeClr val="bg1"/>
                </a:solidFill>
                <a:effectLst/>
                <a:uLnTx/>
                <a:uFillTx/>
                <a:latin typeface="Bosch Sans Bold" panose="020B0704020202020204" pitchFamily="34" charset="0"/>
                <a:cs typeface="Arial"/>
              </a:rPr>
              <a:t>05</a:t>
            </a:r>
            <a:endParaRPr kumimoji="0" i="0" u="none" strike="noStrike" kern="1200" cap="none" spc="0" normalizeH="0" baseline="0" noProof="0" dirty="0">
              <a:ln>
                <a:noFill/>
              </a:ln>
              <a:solidFill>
                <a:schemeClr val="bg1"/>
              </a:solidFill>
              <a:effectLst/>
              <a:uLnTx/>
              <a:uFillTx/>
              <a:latin typeface="Bosch Sans Bold" panose="020B0704020202020204" pitchFamily="34" charset="0"/>
              <a:cs typeface="Arial"/>
            </a:endParaRPr>
          </a:p>
        </p:txBody>
      </p:sp>
      <p:sp>
        <p:nvSpPr>
          <p:cNvPr id="22" name="object 3">
            <a:extLst>
              <a:ext uri="{FF2B5EF4-FFF2-40B4-BE49-F238E27FC236}">
                <a16:creationId xmlns:a16="http://schemas.microsoft.com/office/drawing/2014/main" id="{B4353DE8-2994-D0E4-9CAE-46A3BF0CB14B}"/>
              </a:ext>
            </a:extLst>
          </p:cNvPr>
          <p:cNvSpPr txBox="1"/>
          <p:nvPr/>
        </p:nvSpPr>
        <p:spPr>
          <a:xfrm>
            <a:off x="5702300" y="4301003"/>
            <a:ext cx="762000" cy="315086"/>
          </a:xfrm>
          <a:prstGeom prst="rect">
            <a:avLst/>
          </a:prstGeom>
        </p:spPr>
        <p:txBody>
          <a:bodyPr vert="horz" wrap="square" lIns="0" tIns="12700" rIns="0" bIns="0" rtlCol="0">
            <a:spAutoFit/>
          </a:bodyPr>
          <a:lstStyle/>
          <a:p>
            <a:pPr marL="0" marR="0" lvl="0" indent="0" algn="ctr" defTabSz="914400" rtl="0" eaLnBrk="1" fontAlgn="auto" latinLnBrk="0" hangingPunct="1">
              <a:lnSpc>
                <a:spcPts val="2530"/>
              </a:lnSpc>
              <a:spcBef>
                <a:spcPts val="0"/>
              </a:spcBef>
              <a:spcAft>
                <a:spcPts val="0"/>
              </a:spcAft>
              <a:buClrTx/>
              <a:buSzTx/>
              <a:buFontTx/>
              <a:buNone/>
              <a:tabLst/>
              <a:defRPr/>
            </a:pPr>
            <a:r>
              <a:rPr kumimoji="0" lang="en-US" i="0" u="none" strike="noStrike" kern="1200" cap="none" spc="0" normalizeH="0" baseline="0" noProof="0" dirty="0">
                <a:ln>
                  <a:noFill/>
                </a:ln>
                <a:solidFill>
                  <a:schemeClr val="bg1"/>
                </a:solidFill>
                <a:effectLst/>
                <a:uLnTx/>
                <a:uFillTx/>
                <a:latin typeface="Bosch Sans Bold" panose="020B0704020202020204" pitchFamily="34" charset="0"/>
                <a:cs typeface="Arial"/>
              </a:rPr>
              <a:t>04</a:t>
            </a:r>
            <a:endParaRPr kumimoji="0" i="0" u="none" strike="noStrike" kern="1200" cap="none" spc="0" normalizeH="0" baseline="0" noProof="0" dirty="0">
              <a:ln>
                <a:noFill/>
              </a:ln>
              <a:solidFill>
                <a:schemeClr val="bg1"/>
              </a:solidFill>
              <a:effectLst/>
              <a:uLnTx/>
              <a:uFillTx/>
              <a:latin typeface="Bosch Sans Bold" panose="020B0704020202020204" pitchFamily="34" charset="0"/>
              <a:cs typeface="Arial"/>
            </a:endParaRPr>
          </a:p>
        </p:txBody>
      </p:sp>
      <p:sp>
        <p:nvSpPr>
          <p:cNvPr id="23" name="object 3">
            <a:extLst>
              <a:ext uri="{FF2B5EF4-FFF2-40B4-BE49-F238E27FC236}">
                <a16:creationId xmlns:a16="http://schemas.microsoft.com/office/drawing/2014/main" id="{69901455-E86A-866F-DD73-1D5451A2494C}"/>
              </a:ext>
            </a:extLst>
          </p:cNvPr>
          <p:cNvSpPr txBox="1"/>
          <p:nvPr/>
        </p:nvSpPr>
        <p:spPr>
          <a:xfrm>
            <a:off x="5702300" y="3647363"/>
            <a:ext cx="762000" cy="315086"/>
          </a:xfrm>
          <a:prstGeom prst="rect">
            <a:avLst/>
          </a:prstGeom>
        </p:spPr>
        <p:txBody>
          <a:bodyPr vert="horz" wrap="square" lIns="0" tIns="12700" rIns="0" bIns="0" rtlCol="0">
            <a:spAutoFit/>
          </a:bodyPr>
          <a:lstStyle/>
          <a:p>
            <a:pPr marL="0" marR="0" lvl="0" indent="0" algn="ctr" defTabSz="914400" rtl="0" eaLnBrk="1" fontAlgn="auto" latinLnBrk="0" hangingPunct="1">
              <a:lnSpc>
                <a:spcPts val="2530"/>
              </a:lnSpc>
              <a:spcBef>
                <a:spcPts val="0"/>
              </a:spcBef>
              <a:spcAft>
                <a:spcPts val="0"/>
              </a:spcAft>
              <a:buClrTx/>
              <a:buSzTx/>
              <a:buFontTx/>
              <a:buNone/>
              <a:tabLst/>
              <a:defRPr/>
            </a:pPr>
            <a:r>
              <a:rPr kumimoji="0" lang="en-US" i="0" u="none" strike="noStrike" kern="1200" cap="none" spc="0" normalizeH="0" baseline="0" noProof="0" dirty="0">
                <a:ln>
                  <a:noFill/>
                </a:ln>
                <a:solidFill>
                  <a:schemeClr val="bg1"/>
                </a:solidFill>
                <a:effectLst/>
                <a:uLnTx/>
                <a:uFillTx/>
                <a:latin typeface="Bosch Sans Bold" panose="020B0704020202020204" pitchFamily="34" charset="0"/>
                <a:cs typeface="Arial"/>
              </a:rPr>
              <a:t>03</a:t>
            </a:r>
            <a:endParaRPr kumimoji="0" i="0" u="none" strike="noStrike" kern="1200" cap="none" spc="0" normalizeH="0" baseline="0" noProof="0" dirty="0">
              <a:ln>
                <a:noFill/>
              </a:ln>
              <a:solidFill>
                <a:schemeClr val="bg1"/>
              </a:solidFill>
              <a:effectLst/>
              <a:uLnTx/>
              <a:uFillTx/>
              <a:latin typeface="Bosch Sans Bold" panose="020B0704020202020204" pitchFamily="34" charset="0"/>
              <a:cs typeface="Arial"/>
            </a:endParaRPr>
          </a:p>
        </p:txBody>
      </p:sp>
      <p:sp>
        <p:nvSpPr>
          <p:cNvPr id="24" name="object 3">
            <a:extLst>
              <a:ext uri="{FF2B5EF4-FFF2-40B4-BE49-F238E27FC236}">
                <a16:creationId xmlns:a16="http://schemas.microsoft.com/office/drawing/2014/main" id="{9847D639-963C-B130-F6EE-83FF298FAE71}"/>
              </a:ext>
            </a:extLst>
          </p:cNvPr>
          <p:cNvSpPr txBox="1"/>
          <p:nvPr/>
        </p:nvSpPr>
        <p:spPr>
          <a:xfrm>
            <a:off x="5702300" y="2936806"/>
            <a:ext cx="762000" cy="315086"/>
          </a:xfrm>
          <a:prstGeom prst="rect">
            <a:avLst/>
          </a:prstGeom>
        </p:spPr>
        <p:txBody>
          <a:bodyPr vert="horz" wrap="square" lIns="0" tIns="12700" rIns="0" bIns="0" rtlCol="0">
            <a:spAutoFit/>
          </a:bodyPr>
          <a:lstStyle/>
          <a:p>
            <a:pPr marL="0" marR="0" lvl="0" indent="0" algn="ctr" defTabSz="914400" rtl="0" eaLnBrk="1" fontAlgn="auto" latinLnBrk="0" hangingPunct="1">
              <a:lnSpc>
                <a:spcPts val="2530"/>
              </a:lnSpc>
              <a:spcBef>
                <a:spcPts val="0"/>
              </a:spcBef>
              <a:spcAft>
                <a:spcPts val="0"/>
              </a:spcAft>
              <a:buClrTx/>
              <a:buSzTx/>
              <a:buFontTx/>
              <a:buNone/>
              <a:tabLst/>
              <a:defRPr/>
            </a:pPr>
            <a:r>
              <a:rPr kumimoji="0" lang="en-US" i="0" u="none" strike="noStrike" kern="1200" cap="none" spc="0" normalizeH="0" baseline="0" noProof="0" dirty="0">
                <a:ln>
                  <a:noFill/>
                </a:ln>
                <a:solidFill>
                  <a:schemeClr val="bg1"/>
                </a:solidFill>
                <a:effectLst/>
                <a:uLnTx/>
                <a:uFillTx/>
                <a:latin typeface="Bosch Sans Bold" panose="020B0704020202020204" pitchFamily="34" charset="0"/>
                <a:cs typeface="Arial"/>
              </a:rPr>
              <a:t>02</a:t>
            </a:r>
            <a:endParaRPr kumimoji="0" i="0" u="none" strike="noStrike" kern="1200" cap="none" spc="0" normalizeH="0" baseline="0" noProof="0" dirty="0">
              <a:ln>
                <a:noFill/>
              </a:ln>
              <a:solidFill>
                <a:schemeClr val="bg1"/>
              </a:solidFill>
              <a:effectLst/>
              <a:uLnTx/>
              <a:uFillTx/>
              <a:latin typeface="Bosch Sans Bold" panose="020B0704020202020204" pitchFamily="34" charset="0"/>
              <a:cs typeface="Arial"/>
            </a:endParaRPr>
          </a:p>
        </p:txBody>
      </p:sp>
      <p:sp>
        <p:nvSpPr>
          <p:cNvPr id="25" name="TextBox 24">
            <a:extLst>
              <a:ext uri="{FF2B5EF4-FFF2-40B4-BE49-F238E27FC236}">
                <a16:creationId xmlns:a16="http://schemas.microsoft.com/office/drawing/2014/main" id="{C6F9E2CF-7639-048B-55B6-CBD9564A5665}"/>
              </a:ext>
            </a:extLst>
          </p:cNvPr>
          <p:cNvSpPr txBox="1"/>
          <p:nvPr/>
        </p:nvSpPr>
        <p:spPr>
          <a:xfrm>
            <a:off x="1269445" y="5531198"/>
            <a:ext cx="2732518" cy="1015663"/>
          </a:xfrm>
          <a:prstGeom prst="rect">
            <a:avLst/>
          </a:prstGeom>
          <a:noFill/>
        </p:spPr>
        <p:txBody>
          <a:bodyPr wrap="square">
            <a:spAutoFit/>
          </a:bodyPr>
          <a:lstStyle/>
          <a:p>
            <a:r>
              <a:rPr lang="en-US" sz="1400" dirty="0">
                <a:latin typeface="Bosch Sans Medium" panose="020B0604020202020204" pitchFamily="34" charset="0"/>
                <a:cs typeface="Arial"/>
              </a:rPr>
              <a:t>The fifth layer is the ECU by itself that can be secured principally by anti-tampering security mechanisms</a:t>
            </a:r>
            <a:r>
              <a:rPr lang="en-US" dirty="0"/>
              <a:t>.</a:t>
            </a:r>
          </a:p>
        </p:txBody>
      </p:sp>
      <p:sp>
        <p:nvSpPr>
          <p:cNvPr id="26" name="object 3">
            <a:extLst>
              <a:ext uri="{FF2B5EF4-FFF2-40B4-BE49-F238E27FC236}">
                <a16:creationId xmlns:a16="http://schemas.microsoft.com/office/drawing/2014/main" id="{BD5575A4-5E9A-5880-6CA2-80DEE105BDBE}"/>
              </a:ext>
            </a:extLst>
          </p:cNvPr>
          <p:cNvSpPr txBox="1"/>
          <p:nvPr/>
        </p:nvSpPr>
        <p:spPr>
          <a:xfrm>
            <a:off x="2966388" y="5221435"/>
            <a:ext cx="1333500" cy="308161"/>
          </a:xfrm>
          <a:prstGeom prst="rect">
            <a:avLst/>
          </a:prstGeom>
        </p:spPr>
        <p:txBody>
          <a:bodyPr vert="horz" wrap="square" lIns="0" tIns="12700" rIns="0" bIns="0" rtlCol="0">
            <a:spAutoFit/>
          </a:bodyPr>
          <a:lstStyle/>
          <a:p>
            <a:pPr marL="0" marR="0" lvl="0" indent="0" defTabSz="914400" rtl="0" eaLnBrk="1" fontAlgn="auto" latinLnBrk="0" hangingPunct="1">
              <a:lnSpc>
                <a:spcPts val="2530"/>
              </a:lnSpc>
              <a:spcBef>
                <a:spcPts val="0"/>
              </a:spcBef>
              <a:spcAft>
                <a:spcPts val="0"/>
              </a:spcAft>
              <a:buClrTx/>
              <a:buSzTx/>
              <a:buFontTx/>
              <a:buNone/>
              <a:tabLst/>
              <a:defRPr/>
            </a:pPr>
            <a:r>
              <a:rPr kumimoji="0" lang="en-US" sz="1600" i="0" u="none" strike="noStrike" kern="1200" cap="none" spc="0" normalizeH="0" baseline="0" noProof="0" dirty="0">
                <a:ln>
                  <a:noFill/>
                </a:ln>
                <a:effectLst/>
                <a:uLnTx/>
                <a:uFillTx/>
                <a:latin typeface="Bosch Sans Bold" panose="020B0704020202020204" pitchFamily="34" charset="0"/>
                <a:cs typeface="Arial"/>
              </a:rPr>
              <a:t>Layer 5</a:t>
            </a:r>
            <a:endParaRPr kumimoji="0" sz="1600" i="0" u="none" strike="noStrike" kern="1200" cap="none" spc="0" normalizeH="0" baseline="0" noProof="0" dirty="0">
              <a:ln>
                <a:noFill/>
              </a:ln>
              <a:effectLst/>
              <a:uLnTx/>
              <a:uFillTx/>
              <a:latin typeface="Bosch Sans Bold" panose="020B0704020202020204" pitchFamily="34" charset="0"/>
              <a:cs typeface="Arial"/>
            </a:endParaRPr>
          </a:p>
        </p:txBody>
      </p:sp>
      <p:sp>
        <p:nvSpPr>
          <p:cNvPr id="27" name="Freeform: Shape 26">
            <a:extLst>
              <a:ext uri="{FF2B5EF4-FFF2-40B4-BE49-F238E27FC236}">
                <a16:creationId xmlns:a16="http://schemas.microsoft.com/office/drawing/2014/main" id="{0ADC486B-7A07-E7A4-FD30-506BE17CDED6}"/>
              </a:ext>
            </a:extLst>
          </p:cNvPr>
          <p:cNvSpPr/>
          <p:nvPr/>
        </p:nvSpPr>
        <p:spPr>
          <a:xfrm>
            <a:off x="3882335" y="5315254"/>
            <a:ext cx="108645" cy="199430"/>
          </a:xfrm>
          <a:custGeom>
            <a:avLst/>
            <a:gdLst/>
            <a:ahLst/>
            <a:cxnLst/>
            <a:rect l="l" t="t" r="r" b="b"/>
            <a:pathLst>
              <a:path w="108645" h="199430">
                <a:moveTo>
                  <a:pt x="99715" y="0"/>
                </a:moveTo>
                <a:lnTo>
                  <a:pt x="108645" y="8930"/>
                </a:lnTo>
                <a:lnTo>
                  <a:pt x="18157" y="99715"/>
                </a:lnTo>
                <a:lnTo>
                  <a:pt x="108645" y="190500"/>
                </a:lnTo>
                <a:lnTo>
                  <a:pt x="99715" y="199430"/>
                </a:lnTo>
                <a:lnTo>
                  <a:pt x="0" y="99715"/>
                </a:lnTo>
                <a:close/>
              </a:path>
            </a:pathLst>
          </a:custGeom>
          <a:solidFill>
            <a:srgbClr val="008380"/>
          </a:solidFill>
          <a:ln w="12700">
            <a:solidFill>
              <a:srgbClr val="00838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pic>
        <p:nvPicPr>
          <p:cNvPr id="29" name="Picture 28" descr="2008-10-30_Bosch1_CB_Glasauto_6000x4500">
            <a:extLst>
              <a:ext uri="{FF2B5EF4-FFF2-40B4-BE49-F238E27FC236}">
                <a16:creationId xmlns:a16="http://schemas.microsoft.com/office/drawing/2014/main" id="{17749EBD-EB17-433B-03A7-85302047279B}"/>
              </a:ext>
            </a:extLst>
          </p:cNvPr>
          <p:cNvPicPr>
            <a:picLocks noChangeAspect="1" noChangeArrowheads="1"/>
          </p:cNvPicPr>
          <p:nvPr>
            <p:custDataLst>
              <p:tags r:id="rId1"/>
            </p:custDataLst>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26500" y="803196"/>
            <a:ext cx="1759064" cy="1320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a:extLst>
              <a:ext uri="{FF2B5EF4-FFF2-40B4-BE49-F238E27FC236}">
                <a16:creationId xmlns:a16="http://schemas.microsoft.com/office/drawing/2014/main" id="{68AE7CB8-D4BB-4331-D59B-2CAFDB131F62}"/>
              </a:ext>
            </a:extLst>
          </p:cNvPr>
          <p:cNvPicPr>
            <a:picLocks noChangeAspect="1"/>
          </p:cNvPicPr>
          <p:nvPr/>
        </p:nvPicPr>
        <p:blipFill>
          <a:blip r:embed="rId6"/>
          <a:stretch>
            <a:fillRect/>
          </a:stretch>
        </p:blipFill>
        <p:spPr>
          <a:xfrm>
            <a:off x="4119188" y="1007152"/>
            <a:ext cx="3885249" cy="5374713"/>
          </a:xfrm>
          <a:prstGeom prst="rect">
            <a:avLst/>
          </a:prstGeom>
        </p:spPr>
      </p:pic>
      <p:sp>
        <p:nvSpPr>
          <p:cNvPr id="31" name="object 3">
            <a:extLst>
              <a:ext uri="{FF2B5EF4-FFF2-40B4-BE49-F238E27FC236}">
                <a16:creationId xmlns:a16="http://schemas.microsoft.com/office/drawing/2014/main" id="{9CCD3A3B-E154-D7A6-87AF-DFEB74728F5F}"/>
              </a:ext>
            </a:extLst>
          </p:cNvPr>
          <p:cNvSpPr txBox="1"/>
          <p:nvPr/>
        </p:nvSpPr>
        <p:spPr>
          <a:xfrm>
            <a:off x="8164101" y="5333295"/>
            <a:ext cx="2801620" cy="1090042"/>
          </a:xfrm>
          <a:prstGeom prst="rect">
            <a:avLst/>
          </a:prstGeom>
        </p:spPr>
        <p:txBody>
          <a:bodyPr vert="horz" wrap="square" lIns="0" tIns="12700" rIns="0" bIns="0" rtlCol="0">
            <a:spAutoFit/>
          </a:bodyPr>
          <a:lstStyle/>
          <a:p>
            <a:pPr marL="0" marR="0" lvl="0" indent="0" defTabSz="914400" rtl="0" eaLnBrk="1" fontAlgn="auto" latinLnBrk="0" hangingPunct="1">
              <a:spcBef>
                <a:spcPts val="0"/>
              </a:spcBef>
              <a:spcAft>
                <a:spcPts val="0"/>
              </a:spcAft>
              <a:buClrTx/>
              <a:buSzTx/>
              <a:buFontTx/>
              <a:buNone/>
              <a:tabLst/>
              <a:defRPr/>
            </a:pPr>
            <a:r>
              <a:rPr kumimoji="0" lang="en-US" sz="1400" i="0" u="none" strike="noStrike" kern="1200" cap="none" spc="0" normalizeH="0" baseline="0" noProof="0" dirty="0">
                <a:ln>
                  <a:noFill/>
                </a:ln>
                <a:effectLst/>
                <a:uLnTx/>
                <a:uFillTx/>
                <a:latin typeface="Bosch Sans Medium" panose="020B0604020202020204" pitchFamily="34" charset="0"/>
                <a:cs typeface="Arial"/>
              </a:rPr>
              <a:t>The fourth layer is the private inner-vehicle network that can be secured principally by message authentication protections.</a:t>
            </a:r>
            <a:endParaRPr kumimoji="0" sz="1400" i="0" u="none" strike="noStrike" kern="1200" cap="none" spc="0" normalizeH="0" baseline="0" noProof="0" dirty="0">
              <a:ln>
                <a:noFill/>
              </a:ln>
              <a:effectLst/>
              <a:uLnTx/>
              <a:uFillTx/>
              <a:latin typeface="Bosch Sans Medium" panose="020B0604020202020204" pitchFamily="34" charset="0"/>
              <a:cs typeface="Arial"/>
            </a:endParaRPr>
          </a:p>
        </p:txBody>
      </p:sp>
    </p:spTree>
    <p:extLst>
      <p:ext uri="{BB962C8B-B14F-4D97-AF65-F5344CB8AC3E}">
        <p14:creationId xmlns:p14="http://schemas.microsoft.com/office/powerpoint/2010/main" val="1760978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AB6CD1DC-E29C-4079-A304-C064A1471C32}"/>
              </a:ext>
            </a:extLst>
          </p:cNvPr>
          <p:cNvSpPr txBox="1"/>
          <p:nvPr/>
        </p:nvSpPr>
        <p:spPr>
          <a:xfrm>
            <a:off x="491836" y="538135"/>
            <a:ext cx="5715000" cy="34669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Crypto stack overview</a:t>
            </a:r>
            <a:endParaRPr kumimoji="0"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5" name="object 3">
            <a:extLst>
              <a:ext uri="{FF2B5EF4-FFF2-40B4-BE49-F238E27FC236}">
                <a16:creationId xmlns:a16="http://schemas.microsoft.com/office/drawing/2014/main" id="{DF5F5E8C-205E-4493-B5F6-E0322A8CBA83}"/>
              </a:ext>
            </a:extLst>
          </p:cNvPr>
          <p:cNvSpPr txBox="1"/>
          <p:nvPr/>
        </p:nvSpPr>
        <p:spPr>
          <a:xfrm>
            <a:off x="499456" y="887373"/>
            <a:ext cx="571500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err="1">
                <a:solidFill>
                  <a:srgbClr val="008380"/>
                </a:solidFill>
                <a:latin typeface="Bosch Sans Bold" panose="020B0704020202020204" pitchFamily="34" charset="0"/>
                <a:cs typeface="Arial"/>
              </a:rPr>
              <a:t>Autosar</a:t>
            </a:r>
            <a:r>
              <a:rPr lang="en-US" sz="2000" dirty="0">
                <a:solidFill>
                  <a:srgbClr val="008380"/>
                </a:solidFill>
                <a:latin typeface="Bosch Sans Bold" panose="020B0704020202020204" pitchFamily="34" charset="0"/>
                <a:cs typeface="Arial"/>
              </a:rPr>
              <a:t> Architecture – Crypto stack</a:t>
            </a:r>
            <a:endParaRPr kumimoji="0"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7" name="Graphic 6">
            <a:extLst>
              <a:ext uri="{FF2B5EF4-FFF2-40B4-BE49-F238E27FC236}">
                <a16:creationId xmlns:a16="http://schemas.microsoft.com/office/drawing/2014/main" id="{4E6258DC-8874-4E13-B379-B891BD04AD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6789" y="6076950"/>
            <a:ext cx="683455" cy="502920"/>
          </a:xfrm>
          <a:prstGeom prst="rect">
            <a:avLst/>
          </a:prstGeom>
        </p:spPr>
      </p:pic>
      <p:sp>
        <p:nvSpPr>
          <p:cNvPr id="8" name="Rectangle 7">
            <a:extLst>
              <a:ext uri="{FF2B5EF4-FFF2-40B4-BE49-F238E27FC236}">
                <a16:creationId xmlns:a16="http://schemas.microsoft.com/office/drawing/2014/main" id="{DE090575-61C9-404F-95F2-299DFB34F21B}"/>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bject 3">
            <a:extLst>
              <a:ext uri="{FF2B5EF4-FFF2-40B4-BE49-F238E27FC236}">
                <a16:creationId xmlns:a16="http://schemas.microsoft.com/office/drawing/2014/main" id="{CF4306F8-B6D8-4326-B385-53E4897BB30E}"/>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04</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cxnSp>
        <p:nvCxnSpPr>
          <p:cNvPr id="28" name="Straight Connector 27">
            <a:extLst>
              <a:ext uri="{FF2B5EF4-FFF2-40B4-BE49-F238E27FC236}">
                <a16:creationId xmlns:a16="http://schemas.microsoft.com/office/drawing/2014/main" id="{DA4CBC81-B8ED-4D24-8F23-891688B45B08}"/>
              </a:ext>
            </a:extLst>
          </p:cNvPr>
          <p:cNvCxnSpPr>
            <a:cxnSpLocks/>
          </p:cNvCxnSpPr>
          <p:nvPr/>
        </p:nvCxnSpPr>
        <p:spPr>
          <a:xfrm flipH="1">
            <a:off x="4654896" y="787684"/>
            <a:ext cx="675767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6D6C2D7-D52B-83EB-9167-B52704955A30}"/>
              </a:ext>
            </a:extLst>
          </p:cNvPr>
          <p:cNvPicPr>
            <a:picLocks noChangeAspect="1"/>
          </p:cNvPicPr>
          <p:nvPr/>
        </p:nvPicPr>
        <p:blipFill>
          <a:blip r:embed="rId4"/>
          <a:stretch>
            <a:fillRect/>
          </a:stretch>
        </p:blipFill>
        <p:spPr>
          <a:xfrm>
            <a:off x="589280" y="1839724"/>
            <a:ext cx="8475788" cy="3570476"/>
          </a:xfrm>
          <a:prstGeom prst="rect">
            <a:avLst/>
          </a:prstGeom>
        </p:spPr>
      </p:pic>
      <p:pic>
        <p:nvPicPr>
          <p:cNvPr id="14" name="Picture 13">
            <a:extLst>
              <a:ext uri="{FF2B5EF4-FFF2-40B4-BE49-F238E27FC236}">
                <a16:creationId xmlns:a16="http://schemas.microsoft.com/office/drawing/2014/main" id="{6AE42F04-76F4-C81F-D81A-4AAEBD3B6198}"/>
              </a:ext>
            </a:extLst>
          </p:cNvPr>
          <p:cNvPicPr>
            <a:picLocks noChangeAspect="1"/>
          </p:cNvPicPr>
          <p:nvPr/>
        </p:nvPicPr>
        <p:blipFill>
          <a:blip r:embed="rId5"/>
          <a:stretch>
            <a:fillRect/>
          </a:stretch>
        </p:blipFill>
        <p:spPr>
          <a:xfrm>
            <a:off x="9033478" y="1012914"/>
            <a:ext cx="2790059" cy="5224095"/>
          </a:xfrm>
          <a:prstGeom prst="rect">
            <a:avLst/>
          </a:prstGeom>
        </p:spPr>
      </p:pic>
    </p:spTree>
    <p:extLst>
      <p:ext uri="{BB962C8B-B14F-4D97-AF65-F5344CB8AC3E}">
        <p14:creationId xmlns:p14="http://schemas.microsoft.com/office/powerpoint/2010/main" val="59027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AB6CD1DC-E29C-4079-A304-C064A1471C32}"/>
              </a:ext>
            </a:extLst>
          </p:cNvPr>
          <p:cNvSpPr txBox="1"/>
          <p:nvPr/>
        </p:nvSpPr>
        <p:spPr>
          <a:xfrm>
            <a:off x="491836" y="538135"/>
            <a:ext cx="5715000" cy="34669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Crypto stack overview</a:t>
            </a:r>
            <a:endParaRPr kumimoji="0"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5" name="object 3">
            <a:extLst>
              <a:ext uri="{FF2B5EF4-FFF2-40B4-BE49-F238E27FC236}">
                <a16:creationId xmlns:a16="http://schemas.microsoft.com/office/drawing/2014/main" id="{DF5F5E8C-205E-4493-B5F6-E0322A8CBA83}"/>
              </a:ext>
            </a:extLst>
          </p:cNvPr>
          <p:cNvSpPr txBox="1"/>
          <p:nvPr/>
        </p:nvSpPr>
        <p:spPr>
          <a:xfrm>
            <a:off x="499456" y="887373"/>
            <a:ext cx="571500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Control Flow</a:t>
            </a: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7" name="Graphic 6">
            <a:extLst>
              <a:ext uri="{FF2B5EF4-FFF2-40B4-BE49-F238E27FC236}">
                <a16:creationId xmlns:a16="http://schemas.microsoft.com/office/drawing/2014/main" id="{4E6258DC-8874-4E13-B379-B891BD04AD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6789" y="6076950"/>
            <a:ext cx="683455" cy="502920"/>
          </a:xfrm>
          <a:prstGeom prst="rect">
            <a:avLst/>
          </a:prstGeom>
        </p:spPr>
      </p:pic>
      <p:sp>
        <p:nvSpPr>
          <p:cNvPr id="8" name="Rectangle 7">
            <a:extLst>
              <a:ext uri="{FF2B5EF4-FFF2-40B4-BE49-F238E27FC236}">
                <a16:creationId xmlns:a16="http://schemas.microsoft.com/office/drawing/2014/main" id="{DE090575-61C9-404F-95F2-299DFB34F21B}"/>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bject 3">
            <a:extLst>
              <a:ext uri="{FF2B5EF4-FFF2-40B4-BE49-F238E27FC236}">
                <a16:creationId xmlns:a16="http://schemas.microsoft.com/office/drawing/2014/main" id="{CF4306F8-B6D8-4326-B385-53E4897BB30E}"/>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05</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sp>
        <p:nvSpPr>
          <p:cNvPr id="11" name="Oval 10">
            <a:extLst>
              <a:ext uri="{FF2B5EF4-FFF2-40B4-BE49-F238E27FC236}">
                <a16:creationId xmlns:a16="http://schemas.microsoft.com/office/drawing/2014/main" id="{B9A15FBE-310E-445A-8D63-735F3EC9911C}"/>
              </a:ext>
            </a:extLst>
          </p:cNvPr>
          <p:cNvSpPr/>
          <p:nvPr/>
        </p:nvSpPr>
        <p:spPr>
          <a:xfrm>
            <a:off x="6787088" y="2028385"/>
            <a:ext cx="909112" cy="909112"/>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Bosch Sans Medium" panose="020B0604020202020204"/>
            </a:endParaRPr>
          </a:p>
        </p:txBody>
      </p:sp>
      <p:sp>
        <p:nvSpPr>
          <p:cNvPr id="15" name="object 3">
            <a:extLst>
              <a:ext uri="{FF2B5EF4-FFF2-40B4-BE49-F238E27FC236}">
                <a16:creationId xmlns:a16="http://schemas.microsoft.com/office/drawing/2014/main" id="{23A979CB-851D-4011-9046-1A15C86189BC}"/>
              </a:ext>
            </a:extLst>
          </p:cNvPr>
          <p:cNvSpPr txBox="1"/>
          <p:nvPr/>
        </p:nvSpPr>
        <p:spPr>
          <a:xfrm>
            <a:off x="6997700" y="2316239"/>
            <a:ext cx="3644900" cy="315086"/>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dirty="0">
                <a:solidFill>
                  <a:srgbClr val="032828"/>
                </a:solidFill>
                <a:latin typeface="Bosch Sans Medium" panose="020B0604020202020204"/>
                <a:cs typeface="Arial"/>
              </a:rPr>
              <a:t>CSM</a:t>
            </a:r>
            <a:endParaRPr dirty="0">
              <a:solidFill>
                <a:srgbClr val="032828"/>
              </a:solidFill>
              <a:latin typeface="Bosch Sans Medium" panose="020B0604020202020204"/>
              <a:cs typeface="Arial"/>
            </a:endParaRPr>
          </a:p>
        </p:txBody>
      </p:sp>
      <p:sp>
        <p:nvSpPr>
          <p:cNvPr id="18" name="object 3">
            <a:extLst>
              <a:ext uri="{FF2B5EF4-FFF2-40B4-BE49-F238E27FC236}">
                <a16:creationId xmlns:a16="http://schemas.microsoft.com/office/drawing/2014/main" id="{6FC79208-2248-401F-A2ED-0EEBA376D832}"/>
              </a:ext>
            </a:extLst>
          </p:cNvPr>
          <p:cNvSpPr txBox="1"/>
          <p:nvPr/>
        </p:nvSpPr>
        <p:spPr>
          <a:xfrm>
            <a:off x="7899561" y="2088983"/>
            <a:ext cx="3644900" cy="659155"/>
          </a:xfrm>
          <a:prstGeom prst="rect">
            <a:avLst/>
          </a:prstGeom>
        </p:spPr>
        <p:txBody>
          <a:bodyPr vert="horz" wrap="square" lIns="0" tIns="12700" rIns="0" bIns="0" rtlCol="0">
            <a:spAutoFit/>
          </a:bodyPr>
          <a:lstStyle/>
          <a:p>
            <a:pPr algn="l" fontAlgn="base"/>
            <a:r>
              <a:rPr lang="en-US" sz="1400" dirty="0">
                <a:solidFill>
                  <a:srgbClr val="000000"/>
                </a:solidFill>
                <a:latin typeface="Bosch Sans Medium" panose="020B0604020202020204"/>
              </a:rPr>
              <a:t>Crypto Service Manager (CSM): This module communicates with the SWCs to offer services and handlers to the cryptography operations</a:t>
            </a:r>
          </a:p>
        </p:txBody>
      </p:sp>
      <p:sp>
        <p:nvSpPr>
          <p:cNvPr id="19" name="Oval 18">
            <a:extLst>
              <a:ext uri="{FF2B5EF4-FFF2-40B4-BE49-F238E27FC236}">
                <a16:creationId xmlns:a16="http://schemas.microsoft.com/office/drawing/2014/main" id="{D4E1906B-9596-440A-9276-86C17F17887A}"/>
              </a:ext>
            </a:extLst>
          </p:cNvPr>
          <p:cNvSpPr/>
          <p:nvPr/>
        </p:nvSpPr>
        <p:spPr>
          <a:xfrm>
            <a:off x="6787088" y="3273361"/>
            <a:ext cx="909112" cy="909112"/>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Bosch Sans Medium" panose="020B0604020202020204"/>
            </a:endParaRPr>
          </a:p>
        </p:txBody>
      </p:sp>
      <p:sp>
        <p:nvSpPr>
          <p:cNvPr id="21" name="object 3">
            <a:extLst>
              <a:ext uri="{FF2B5EF4-FFF2-40B4-BE49-F238E27FC236}">
                <a16:creationId xmlns:a16="http://schemas.microsoft.com/office/drawing/2014/main" id="{92402CDB-8CDD-4857-B97A-790264DCFBDD}"/>
              </a:ext>
            </a:extLst>
          </p:cNvPr>
          <p:cNvSpPr txBox="1"/>
          <p:nvPr/>
        </p:nvSpPr>
        <p:spPr>
          <a:xfrm>
            <a:off x="7011542" y="3583478"/>
            <a:ext cx="1170261" cy="315086"/>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i="0" u="none" strike="noStrike" kern="1200" cap="none" spc="0" normalizeH="0" baseline="0" noProof="0" dirty="0">
                <a:ln>
                  <a:noFill/>
                </a:ln>
                <a:solidFill>
                  <a:srgbClr val="032828"/>
                </a:solidFill>
                <a:effectLst/>
                <a:uLnTx/>
                <a:uFillTx/>
                <a:latin typeface="Bosch Sans Medium" panose="020B0604020202020204"/>
                <a:cs typeface="Arial"/>
              </a:rPr>
              <a:t>CRYIF</a:t>
            </a:r>
            <a:endParaRPr kumimoji="0" i="0" u="none" strike="noStrike" kern="1200" cap="none" spc="0" normalizeH="0" baseline="0" noProof="0" dirty="0">
              <a:ln>
                <a:noFill/>
              </a:ln>
              <a:solidFill>
                <a:srgbClr val="032828"/>
              </a:solidFill>
              <a:effectLst/>
              <a:uLnTx/>
              <a:uFillTx/>
              <a:latin typeface="Bosch Sans Medium" panose="020B0604020202020204"/>
              <a:cs typeface="Arial"/>
            </a:endParaRPr>
          </a:p>
        </p:txBody>
      </p:sp>
      <p:sp>
        <p:nvSpPr>
          <p:cNvPr id="22" name="object 3">
            <a:extLst>
              <a:ext uri="{FF2B5EF4-FFF2-40B4-BE49-F238E27FC236}">
                <a16:creationId xmlns:a16="http://schemas.microsoft.com/office/drawing/2014/main" id="{C0355CE8-44E3-4081-B1A7-F0D58D3BEE6B}"/>
              </a:ext>
            </a:extLst>
          </p:cNvPr>
          <p:cNvSpPr txBox="1"/>
          <p:nvPr/>
        </p:nvSpPr>
        <p:spPr>
          <a:xfrm>
            <a:off x="7827836" y="3316574"/>
            <a:ext cx="3644900" cy="659155"/>
          </a:xfrm>
          <a:prstGeom prst="rect">
            <a:avLst/>
          </a:prstGeom>
        </p:spPr>
        <p:txBody>
          <a:bodyPr vert="horz" wrap="square" lIns="0" tIns="12700" rIns="0" bIns="0" rtlCol="0">
            <a:spAutoFit/>
          </a:bodyPr>
          <a:lstStyle/>
          <a:p>
            <a:pPr algn="l" fontAlgn="base"/>
            <a:r>
              <a:rPr lang="en-US" sz="1400" dirty="0">
                <a:solidFill>
                  <a:srgbClr val="000000"/>
                </a:solidFill>
                <a:latin typeface="Bosch Sans Medium" panose="020B0604020202020204"/>
              </a:rPr>
              <a:t>Crypto Interface (CRYIF): This module enables CSM to access Crypto Driver features based on standardized APIs.</a:t>
            </a:r>
          </a:p>
        </p:txBody>
      </p:sp>
      <p:sp>
        <p:nvSpPr>
          <p:cNvPr id="23" name="Oval 22">
            <a:extLst>
              <a:ext uri="{FF2B5EF4-FFF2-40B4-BE49-F238E27FC236}">
                <a16:creationId xmlns:a16="http://schemas.microsoft.com/office/drawing/2014/main" id="{08EFDF3F-0EBC-439D-8EE9-DE0196FF04C6}"/>
              </a:ext>
            </a:extLst>
          </p:cNvPr>
          <p:cNvSpPr/>
          <p:nvPr/>
        </p:nvSpPr>
        <p:spPr>
          <a:xfrm>
            <a:off x="6787088" y="4553459"/>
            <a:ext cx="909112" cy="909112"/>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Bosch Sans Medium" panose="020B0604020202020204"/>
            </a:endParaRPr>
          </a:p>
        </p:txBody>
      </p:sp>
      <p:sp>
        <p:nvSpPr>
          <p:cNvPr id="26" name="object 3">
            <a:extLst>
              <a:ext uri="{FF2B5EF4-FFF2-40B4-BE49-F238E27FC236}">
                <a16:creationId xmlns:a16="http://schemas.microsoft.com/office/drawing/2014/main" id="{924AFB91-06BD-4746-9646-DDE7045600C3}"/>
              </a:ext>
            </a:extLst>
          </p:cNvPr>
          <p:cNvSpPr txBox="1"/>
          <p:nvPr/>
        </p:nvSpPr>
        <p:spPr>
          <a:xfrm>
            <a:off x="7857998" y="4600826"/>
            <a:ext cx="3644900" cy="1305486"/>
          </a:xfrm>
          <a:prstGeom prst="rect">
            <a:avLst/>
          </a:prstGeom>
        </p:spPr>
        <p:txBody>
          <a:bodyPr vert="horz" wrap="square" lIns="0" tIns="12700" rIns="0" bIns="0" rtlCol="0">
            <a:spAutoFit/>
          </a:bodyPr>
          <a:lstStyle/>
          <a:p>
            <a:pPr algn="l" fontAlgn="base"/>
            <a:r>
              <a:rPr lang="en-US" sz="1400" dirty="0">
                <a:solidFill>
                  <a:srgbClr val="000000"/>
                </a:solidFill>
                <a:latin typeface="Bosch Sans Medium" panose="020B0604020202020204"/>
              </a:rPr>
              <a:t>Crypto Driver (</a:t>
            </a:r>
            <a:r>
              <a:rPr lang="en-US" sz="1400" dirty="0" err="1">
                <a:solidFill>
                  <a:srgbClr val="000000"/>
                </a:solidFill>
                <a:latin typeface="Bosch Sans Medium" panose="020B0604020202020204"/>
              </a:rPr>
              <a:t>CryptoSW</a:t>
            </a:r>
            <a:r>
              <a:rPr lang="en-US" sz="1400" dirty="0">
                <a:solidFill>
                  <a:srgbClr val="000000"/>
                </a:solidFill>
                <a:latin typeface="Bosch Sans Medium" panose="020B0604020202020204"/>
              </a:rPr>
              <a:t> and </a:t>
            </a:r>
            <a:r>
              <a:rPr lang="en-US" sz="1400" dirty="0" err="1">
                <a:solidFill>
                  <a:srgbClr val="000000"/>
                </a:solidFill>
                <a:latin typeface="Bosch Sans Medium" panose="020B0604020202020204"/>
              </a:rPr>
              <a:t>CryptoHw</a:t>
            </a:r>
            <a:r>
              <a:rPr lang="en-US" sz="1400" dirty="0">
                <a:solidFill>
                  <a:srgbClr val="000000"/>
                </a:solidFill>
                <a:latin typeface="Bosch Sans Medium" panose="020B0604020202020204"/>
              </a:rPr>
              <a:t>): These modules are the ones performing the cryptographic functions. </a:t>
            </a:r>
            <a:r>
              <a:rPr lang="en-US" sz="1400" dirty="0" err="1">
                <a:solidFill>
                  <a:srgbClr val="000000"/>
                </a:solidFill>
                <a:latin typeface="Bosch Sans Medium" panose="020B0604020202020204"/>
              </a:rPr>
              <a:t>CryptoSW</a:t>
            </a:r>
            <a:r>
              <a:rPr lang="en-US" sz="1400" dirty="0">
                <a:solidFill>
                  <a:srgbClr val="000000"/>
                </a:solidFill>
                <a:latin typeface="Bosch Sans Medium" panose="020B0604020202020204"/>
              </a:rPr>
              <a:t> uses SW libraries whereas </a:t>
            </a:r>
            <a:r>
              <a:rPr lang="en-US" sz="1400" dirty="0" err="1">
                <a:solidFill>
                  <a:srgbClr val="000000"/>
                </a:solidFill>
                <a:latin typeface="Bosch Sans Medium" panose="020B0604020202020204"/>
              </a:rPr>
              <a:t>CryptoHW</a:t>
            </a:r>
            <a:r>
              <a:rPr lang="en-US" sz="1400" dirty="0">
                <a:solidFill>
                  <a:srgbClr val="000000"/>
                </a:solidFill>
                <a:latin typeface="Bosch Sans Medium" panose="020B0604020202020204"/>
              </a:rPr>
              <a:t> uses HW capabilities (SHE, HSM, TPM, …).</a:t>
            </a:r>
          </a:p>
          <a:p>
            <a:pPr marL="0" marR="0" lvl="0" indent="0" algn="l" defTabSz="914400" rtl="0" eaLnBrk="1" fontAlgn="auto" latinLnBrk="0" hangingPunct="1">
              <a:spcBef>
                <a:spcPts val="0"/>
              </a:spcBef>
              <a:spcAft>
                <a:spcPts val="0"/>
              </a:spcAft>
              <a:buClrTx/>
              <a:buSzTx/>
              <a:buFontTx/>
              <a:buNone/>
              <a:tabLst/>
              <a:defRPr/>
            </a:pPr>
            <a:endParaRPr kumimoji="0" sz="1400" i="0" u="none" strike="noStrike" kern="1200" cap="none" spc="0" normalizeH="0" baseline="0" noProof="0" dirty="0">
              <a:ln>
                <a:noFill/>
              </a:ln>
              <a:solidFill>
                <a:srgbClr val="032828"/>
              </a:solidFill>
              <a:effectLst/>
              <a:uLnTx/>
              <a:uFillTx/>
              <a:latin typeface="Bosch Sans Medium" panose="020B0604020202020204" pitchFamily="34" charset="0"/>
              <a:cs typeface="Arial"/>
            </a:endParaRPr>
          </a:p>
        </p:txBody>
      </p:sp>
      <p:cxnSp>
        <p:nvCxnSpPr>
          <p:cNvPr id="28" name="Straight Connector 27">
            <a:extLst>
              <a:ext uri="{FF2B5EF4-FFF2-40B4-BE49-F238E27FC236}">
                <a16:creationId xmlns:a16="http://schemas.microsoft.com/office/drawing/2014/main" id="{DA4CBC81-B8ED-4D24-8F23-891688B45B08}"/>
              </a:ext>
            </a:extLst>
          </p:cNvPr>
          <p:cNvCxnSpPr>
            <a:cxnSpLocks/>
          </p:cNvCxnSpPr>
          <p:nvPr/>
        </p:nvCxnSpPr>
        <p:spPr>
          <a:xfrm flipH="1">
            <a:off x="4654896" y="787684"/>
            <a:ext cx="675767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29" name="object 3">
            <a:extLst>
              <a:ext uri="{FF2B5EF4-FFF2-40B4-BE49-F238E27FC236}">
                <a16:creationId xmlns:a16="http://schemas.microsoft.com/office/drawing/2014/main" id="{851EC694-18E8-44E7-B4EB-83C5202B1B5D}"/>
              </a:ext>
            </a:extLst>
          </p:cNvPr>
          <p:cNvSpPr txBox="1"/>
          <p:nvPr/>
        </p:nvSpPr>
        <p:spPr>
          <a:xfrm>
            <a:off x="6930348" y="4707083"/>
            <a:ext cx="988226" cy="65402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i="0" u="none" strike="noStrike" kern="1200" cap="none" spc="0" normalizeH="0" baseline="0" noProof="0" dirty="0">
                <a:ln>
                  <a:noFill/>
                </a:ln>
                <a:solidFill>
                  <a:srgbClr val="032828"/>
                </a:solidFill>
                <a:effectLst/>
                <a:uLnTx/>
                <a:uFillTx/>
                <a:latin typeface="Bosch Sans Medium" panose="020B0604020202020204"/>
                <a:cs typeface="Arial"/>
              </a:rPr>
              <a:t>Crypto</a:t>
            </a:r>
          </a:p>
          <a:p>
            <a:pPr marL="0" marR="0" lvl="0" indent="0" algn="l" defTabSz="914400" rtl="0" eaLnBrk="1" fontAlgn="auto" latinLnBrk="0" hangingPunct="1">
              <a:lnSpc>
                <a:spcPts val="2530"/>
              </a:lnSpc>
              <a:spcBef>
                <a:spcPts val="0"/>
              </a:spcBef>
              <a:spcAft>
                <a:spcPts val="0"/>
              </a:spcAft>
              <a:buClrTx/>
              <a:buSzTx/>
              <a:buFontTx/>
              <a:buNone/>
              <a:tabLst/>
              <a:defRPr/>
            </a:pPr>
            <a:r>
              <a:rPr kumimoji="0" lang="en-US" i="0" u="none" strike="noStrike" kern="1200" cap="none" spc="0" normalizeH="0" baseline="0" noProof="0" dirty="0">
                <a:ln>
                  <a:noFill/>
                </a:ln>
                <a:solidFill>
                  <a:srgbClr val="032828"/>
                </a:solidFill>
                <a:effectLst/>
                <a:uLnTx/>
                <a:uFillTx/>
                <a:latin typeface="Bosch Sans Medium" panose="020B0604020202020204"/>
                <a:cs typeface="Arial"/>
              </a:rPr>
              <a:t> Driver</a:t>
            </a:r>
            <a:endParaRPr kumimoji="0" i="0" u="none" strike="noStrike" kern="1200" cap="none" spc="0" normalizeH="0" baseline="0" noProof="0" dirty="0">
              <a:ln>
                <a:noFill/>
              </a:ln>
              <a:solidFill>
                <a:srgbClr val="032828"/>
              </a:solidFill>
              <a:effectLst/>
              <a:uLnTx/>
              <a:uFillTx/>
              <a:latin typeface="Bosch Sans Medium" panose="020B0604020202020204"/>
              <a:cs typeface="Arial"/>
            </a:endParaRPr>
          </a:p>
        </p:txBody>
      </p:sp>
      <p:pic>
        <p:nvPicPr>
          <p:cNvPr id="6" name="Picture 5">
            <a:extLst>
              <a:ext uri="{FF2B5EF4-FFF2-40B4-BE49-F238E27FC236}">
                <a16:creationId xmlns:a16="http://schemas.microsoft.com/office/drawing/2014/main" id="{0F7905C8-1207-441C-949C-64DA4F0B646A}"/>
              </a:ext>
            </a:extLst>
          </p:cNvPr>
          <p:cNvPicPr>
            <a:picLocks noChangeAspect="1"/>
          </p:cNvPicPr>
          <p:nvPr/>
        </p:nvPicPr>
        <p:blipFill>
          <a:blip r:embed="rId4"/>
          <a:stretch>
            <a:fillRect/>
          </a:stretch>
        </p:blipFill>
        <p:spPr>
          <a:xfrm>
            <a:off x="1317706" y="1420123"/>
            <a:ext cx="4552950" cy="4791075"/>
          </a:xfrm>
          <a:prstGeom prst="rect">
            <a:avLst/>
          </a:prstGeom>
        </p:spPr>
      </p:pic>
    </p:spTree>
    <p:extLst>
      <p:ext uri="{BB962C8B-B14F-4D97-AF65-F5344CB8AC3E}">
        <p14:creationId xmlns:p14="http://schemas.microsoft.com/office/powerpoint/2010/main" val="2690602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AC6273B6-3D1E-4A5F-90B7-A8BF6D8BC8A3}"/>
              </a:ext>
            </a:extLst>
          </p:cNvPr>
          <p:cNvSpPr/>
          <p:nvPr/>
        </p:nvSpPr>
        <p:spPr>
          <a:xfrm>
            <a:off x="7932791" y="1573278"/>
            <a:ext cx="3765744" cy="19875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 name="object 3">
            <a:extLst>
              <a:ext uri="{FF2B5EF4-FFF2-40B4-BE49-F238E27FC236}">
                <a16:creationId xmlns:a16="http://schemas.microsoft.com/office/drawing/2014/main" id="{AB6CD1DC-E29C-4079-A304-C064A1471C32}"/>
              </a:ext>
            </a:extLst>
          </p:cNvPr>
          <p:cNvSpPr txBox="1"/>
          <p:nvPr/>
        </p:nvSpPr>
        <p:spPr>
          <a:xfrm>
            <a:off x="491836" y="538135"/>
            <a:ext cx="5715000" cy="34669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Crypto stack overview</a:t>
            </a:r>
            <a:endParaRPr kumimoji="0"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5" name="object 3">
            <a:extLst>
              <a:ext uri="{FF2B5EF4-FFF2-40B4-BE49-F238E27FC236}">
                <a16:creationId xmlns:a16="http://schemas.microsoft.com/office/drawing/2014/main" id="{DF5F5E8C-205E-4493-B5F6-E0322A8CBA83}"/>
              </a:ext>
            </a:extLst>
          </p:cNvPr>
          <p:cNvSpPr txBox="1"/>
          <p:nvPr/>
        </p:nvSpPr>
        <p:spPr>
          <a:xfrm>
            <a:off x="499456" y="887373"/>
            <a:ext cx="571500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CSM</a:t>
            </a:r>
            <a:endParaRPr kumimoji="0"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7" name="Graphic 6">
            <a:extLst>
              <a:ext uri="{FF2B5EF4-FFF2-40B4-BE49-F238E27FC236}">
                <a16:creationId xmlns:a16="http://schemas.microsoft.com/office/drawing/2014/main" id="{4E6258DC-8874-4E13-B379-B891BD04AD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8" name="Rectangle 7">
            <a:extLst>
              <a:ext uri="{FF2B5EF4-FFF2-40B4-BE49-F238E27FC236}">
                <a16:creationId xmlns:a16="http://schemas.microsoft.com/office/drawing/2014/main" id="{DE090575-61C9-404F-95F2-299DFB34F21B}"/>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bject 3">
            <a:extLst>
              <a:ext uri="{FF2B5EF4-FFF2-40B4-BE49-F238E27FC236}">
                <a16:creationId xmlns:a16="http://schemas.microsoft.com/office/drawing/2014/main" id="{CF4306F8-B6D8-4326-B385-53E4897BB30E}"/>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06</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cxnSp>
        <p:nvCxnSpPr>
          <p:cNvPr id="28" name="Straight Connector 27">
            <a:extLst>
              <a:ext uri="{FF2B5EF4-FFF2-40B4-BE49-F238E27FC236}">
                <a16:creationId xmlns:a16="http://schemas.microsoft.com/office/drawing/2014/main" id="{DA4CBC81-B8ED-4D24-8F23-891688B45B08}"/>
              </a:ext>
            </a:extLst>
          </p:cNvPr>
          <p:cNvCxnSpPr>
            <a:cxnSpLocks/>
          </p:cNvCxnSpPr>
          <p:nvPr/>
        </p:nvCxnSpPr>
        <p:spPr>
          <a:xfrm flipH="1">
            <a:off x="4654896" y="787684"/>
            <a:ext cx="675767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1D27E8E-5123-4DC9-BD1C-BF431F0FB87E}"/>
              </a:ext>
            </a:extLst>
          </p:cNvPr>
          <p:cNvPicPr>
            <a:picLocks noChangeAspect="1"/>
          </p:cNvPicPr>
          <p:nvPr/>
        </p:nvPicPr>
        <p:blipFill>
          <a:blip r:embed="rId5"/>
          <a:stretch>
            <a:fillRect/>
          </a:stretch>
        </p:blipFill>
        <p:spPr>
          <a:xfrm>
            <a:off x="894080" y="1295400"/>
            <a:ext cx="2837308" cy="2887845"/>
          </a:xfrm>
          <a:prstGeom prst="rect">
            <a:avLst/>
          </a:prstGeom>
        </p:spPr>
      </p:pic>
      <p:sp>
        <p:nvSpPr>
          <p:cNvPr id="19" name="Oval 18">
            <a:extLst>
              <a:ext uri="{FF2B5EF4-FFF2-40B4-BE49-F238E27FC236}">
                <a16:creationId xmlns:a16="http://schemas.microsoft.com/office/drawing/2014/main" id="{D4E1906B-9596-440A-9276-86C17F17887A}"/>
              </a:ext>
            </a:extLst>
          </p:cNvPr>
          <p:cNvSpPr/>
          <p:nvPr/>
        </p:nvSpPr>
        <p:spPr>
          <a:xfrm>
            <a:off x="894080" y="1507899"/>
            <a:ext cx="909112" cy="909112"/>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0D657C45-5648-47AA-A586-0A5A7EDA41B3}"/>
              </a:ext>
            </a:extLst>
          </p:cNvPr>
          <p:cNvSpPr txBox="1"/>
          <p:nvPr/>
        </p:nvSpPr>
        <p:spPr>
          <a:xfrm>
            <a:off x="1169822" y="4491926"/>
            <a:ext cx="10242744" cy="1323439"/>
          </a:xfrm>
          <a:prstGeom prst="rect">
            <a:avLst/>
          </a:prstGeom>
          <a:solidFill>
            <a:schemeClr val="accent5">
              <a:lumMod val="20000"/>
              <a:lumOff val="80000"/>
            </a:schemeClr>
          </a:solidFill>
        </p:spPr>
        <p:txBody>
          <a:bodyPr wrap="square">
            <a:spAutoFit/>
          </a:bodyPr>
          <a:lstStyle/>
          <a:p>
            <a:pPr algn="l" fontAlgn="base"/>
            <a:endParaRPr lang="en-US" sz="1400" dirty="0">
              <a:solidFill>
                <a:srgbClr val="000000"/>
              </a:solidFill>
              <a:latin typeface="Arial" panose="020B0604020202020204" pitchFamily="34" charset="0"/>
            </a:endParaRPr>
          </a:p>
          <a:p>
            <a:pPr algn="l" fontAlgn="base"/>
            <a:r>
              <a:rPr lang="en-US" sz="1100" dirty="0">
                <a:solidFill>
                  <a:srgbClr val="000000"/>
                </a:solidFill>
                <a:latin typeface="Arial" panose="020B0604020202020204" pitchFamily="34" charset="0"/>
              </a:rPr>
              <a:t>Crypto Service Manager (CSM) is the service module from BSW that manages the crypto services to secure data and processes. </a:t>
            </a:r>
          </a:p>
          <a:p>
            <a:pPr algn="l" fontAlgn="base"/>
            <a:endParaRPr lang="en-US" sz="1100" dirty="0">
              <a:solidFill>
                <a:srgbClr val="000000"/>
              </a:solidFill>
              <a:latin typeface="Arial" panose="020B0604020202020204" pitchFamily="34" charset="0"/>
            </a:endParaRPr>
          </a:p>
          <a:p>
            <a:pPr algn="l" fontAlgn="base"/>
            <a:r>
              <a:rPr lang="en-US" sz="1100" dirty="0">
                <a:solidFill>
                  <a:srgbClr val="000000"/>
                </a:solidFill>
                <a:latin typeface="Arial" panose="020B0604020202020204" pitchFamily="34" charset="0"/>
              </a:rPr>
              <a:t>A CSM Job is the abstraction of CSM keys, CSM queues, and CSM primitive types. CSM has the properties to be able to dispatch jobs based on priorities. The jobs can be synchronous or asynchronous, Synch jobs wait for the returning value of a finished call and do not use callbacks; whereas async jobs are inserted into the queue based on their priority when the respective callback is finished.</a:t>
            </a:r>
          </a:p>
          <a:p>
            <a:pPr algn="l" fontAlgn="base"/>
            <a:endParaRPr lang="en-US" sz="1100" dirty="0">
              <a:solidFill>
                <a:srgbClr val="000000"/>
              </a:solidFill>
              <a:latin typeface="Arial" panose="020B0604020202020204" pitchFamily="34" charset="0"/>
            </a:endParaRPr>
          </a:p>
        </p:txBody>
      </p:sp>
      <p:sp>
        <p:nvSpPr>
          <p:cNvPr id="27" name="TextBox 26">
            <a:extLst>
              <a:ext uri="{FF2B5EF4-FFF2-40B4-BE49-F238E27FC236}">
                <a16:creationId xmlns:a16="http://schemas.microsoft.com/office/drawing/2014/main" id="{353D6D92-2D3D-49FC-A448-9E50565C804F}"/>
              </a:ext>
            </a:extLst>
          </p:cNvPr>
          <p:cNvSpPr txBox="1"/>
          <p:nvPr/>
        </p:nvSpPr>
        <p:spPr>
          <a:xfrm>
            <a:off x="8064500" y="1575620"/>
            <a:ext cx="3765744" cy="1938992"/>
          </a:xfrm>
          <a:prstGeom prst="rect">
            <a:avLst/>
          </a:prstGeom>
          <a:noFill/>
        </p:spPr>
        <p:txBody>
          <a:bodyPr wrap="square">
            <a:spAutoFit/>
          </a:bodyPr>
          <a:lstStyle/>
          <a:p>
            <a:pPr algn="l" fontAlgn="base"/>
            <a:r>
              <a:rPr lang="en-US" sz="1100" dirty="0">
                <a:solidFill>
                  <a:srgbClr val="000000"/>
                </a:solidFill>
                <a:latin typeface="Arial" panose="020B0604020202020204" pitchFamily="34" charset="0"/>
              </a:rPr>
              <a:t>CSM offer services and handlers to the following cryptography operations:</a:t>
            </a:r>
          </a:p>
          <a:p>
            <a:pPr marL="742950" lvl="1" indent="-285750" algn="l" fontAlgn="base">
              <a:buFont typeface="Arial" panose="020B0604020202020204" pitchFamily="34" charset="0"/>
              <a:buChar char="•"/>
            </a:pPr>
            <a:r>
              <a:rPr lang="en-US" sz="1100" dirty="0">
                <a:solidFill>
                  <a:srgbClr val="000000"/>
                </a:solidFill>
                <a:latin typeface="Arial" panose="020B0604020202020204" pitchFamily="34" charset="0"/>
              </a:rPr>
              <a:t>Random number and hashing generation.</a:t>
            </a:r>
          </a:p>
          <a:p>
            <a:pPr marL="742950" lvl="1" indent="-285750" algn="l" fontAlgn="base">
              <a:buFont typeface="Arial" panose="020B0604020202020204" pitchFamily="34" charset="0"/>
              <a:buChar char="•"/>
            </a:pPr>
            <a:r>
              <a:rPr lang="en-US" sz="1100" dirty="0">
                <a:solidFill>
                  <a:srgbClr val="000000"/>
                </a:solidFill>
                <a:latin typeface="Arial" panose="020B0604020202020204" pitchFamily="34" charset="0"/>
              </a:rPr>
              <a:t>Data encryption/decrypt.</a:t>
            </a:r>
          </a:p>
          <a:p>
            <a:pPr marL="742950" lvl="1" indent="-285750" algn="l" fontAlgn="base">
              <a:buFont typeface="Arial" panose="020B0604020202020204" pitchFamily="34" charset="0"/>
              <a:buChar char="•"/>
            </a:pPr>
            <a:r>
              <a:rPr lang="en-US" sz="1100" dirty="0">
                <a:solidFill>
                  <a:srgbClr val="000000"/>
                </a:solidFill>
                <a:latin typeface="Arial" panose="020B0604020202020204" pitchFamily="34" charset="0"/>
              </a:rPr>
              <a:t>MACs.</a:t>
            </a:r>
          </a:p>
          <a:p>
            <a:pPr marL="742950" lvl="1" indent="-285750" algn="l" fontAlgn="base">
              <a:buFont typeface="Arial" panose="020B0604020202020204" pitchFamily="34" charset="0"/>
              <a:buChar char="•"/>
            </a:pPr>
            <a:r>
              <a:rPr lang="en-US" sz="1100" dirty="0">
                <a:solidFill>
                  <a:srgbClr val="000000"/>
                </a:solidFill>
                <a:latin typeface="Arial" panose="020B0604020202020204" pitchFamily="34" charset="0"/>
              </a:rPr>
              <a:t>Digital Signature.</a:t>
            </a:r>
          </a:p>
          <a:p>
            <a:pPr marL="742950" lvl="1" indent="-285750" algn="l" fontAlgn="base">
              <a:buFont typeface="Arial" panose="020B0604020202020204" pitchFamily="34" charset="0"/>
              <a:buChar char="•"/>
            </a:pPr>
            <a:r>
              <a:rPr lang="en-US" sz="1100" dirty="0">
                <a:solidFill>
                  <a:srgbClr val="000000"/>
                </a:solidFill>
                <a:latin typeface="Arial" panose="020B0604020202020204" pitchFamily="34" charset="0"/>
              </a:rPr>
              <a:t>Models of operations based on “jobs”.</a:t>
            </a:r>
          </a:p>
          <a:p>
            <a:pPr marL="742950" lvl="1" indent="-285750" algn="l" fontAlgn="base">
              <a:buFont typeface="Arial" panose="020B0604020202020204" pitchFamily="34" charset="0"/>
              <a:buChar char="•"/>
            </a:pPr>
            <a:r>
              <a:rPr lang="en-US" sz="1100" dirty="0">
                <a:solidFill>
                  <a:srgbClr val="000000"/>
                </a:solidFill>
                <a:latin typeface="Arial" panose="020B0604020202020204" pitchFamily="34" charset="0"/>
              </a:rPr>
              <a:t>Asynchronous/Synchronous process of jobs.</a:t>
            </a:r>
          </a:p>
          <a:p>
            <a:pPr marL="742950" lvl="1" indent="-285750" algn="l" fontAlgn="base">
              <a:buFont typeface="Arial" panose="020B0604020202020204" pitchFamily="34" charset="0"/>
              <a:buChar char="•"/>
            </a:pPr>
            <a:r>
              <a:rPr lang="en-US" sz="1100" dirty="0">
                <a:solidFill>
                  <a:srgbClr val="000000"/>
                </a:solidFill>
                <a:latin typeface="Arial" panose="020B0604020202020204" pitchFamily="34" charset="0"/>
              </a:rPr>
              <a:t>Generation, derivation, and exchange of keys.</a:t>
            </a:r>
          </a:p>
          <a:p>
            <a:pPr marL="742950" lvl="1" indent="-285750" algn="l" fontAlgn="base">
              <a:buFont typeface="Arial" panose="020B0604020202020204" pitchFamily="34" charset="0"/>
              <a:buChar char="•"/>
            </a:pPr>
            <a:r>
              <a:rPr lang="en-US" sz="1100" dirty="0">
                <a:solidFill>
                  <a:srgbClr val="000000"/>
                </a:solidFill>
                <a:latin typeface="Arial" panose="020B0604020202020204" pitchFamily="34" charset="0"/>
              </a:rPr>
              <a:t>Freshness counting</a:t>
            </a:r>
          </a:p>
        </p:txBody>
      </p:sp>
      <p:sp>
        <p:nvSpPr>
          <p:cNvPr id="2" name="Rectangle: Rounded Corners 1">
            <a:extLst>
              <a:ext uri="{FF2B5EF4-FFF2-40B4-BE49-F238E27FC236}">
                <a16:creationId xmlns:a16="http://schemas.microsoft.com/office/drawing/2014/main" id="{682D96F2-DF00-E83B-9B5A-2224894241B0}"/>
              </a:ext>
            </a:extLst>
          </p:cNvPr>
          <p:cNvSpPr/>
          <p:nvPr/>
        </p:nvSpPr>
        <p:spPr>
          <a:xfrm>
            <a:off x="3731388" y="1549413"/>
            <a:ext cx="3891475" cy="21040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8EEFFD5C-788B-97E2-88A3-42C9FF8F42FC}"/>
              </a:ext>
            </a:extLst>
          </p:cNvPr>
          <p:cNvSpPr txBox="1"/>
          <p:nvPr/>
        </p:nvSpPr>
        <p:spPr>
          <a:xfrm>
            <a:off x="3914882" y="1549413"/>
            <a:ext cx="3886200" cy="2123658"/>
          </a:xfrm>
          <a:prstGeom prst="rect">
            <a:avLst/>
          </a:prstGeom>
          <a:noFill/>
        </p:spPr>
        <p:txBody>
          <a:bodyPr wrap="square">
            <a:spAutoFit/>
          </a:bodyPr>
          <a:lstStyle/>
          <a:p>
            <a:pPr algn="l" fontAlgn="base"/>
            <a:r>
              <a:rPr lang="en-US" sz="1100" dirty="0">
                <a:solidFill>
                  <a:srgbClr val="000000"/>
                </a:solidFill>
                <a:latin typeface="Arial" panose="020B0604020202020204" pitchFamily="34" charset="0"/>
              </a:rPr>
              <a:t>CSM primitives define each job type based on:</a:t>
            </a:r>
          </a:p>
          <a:p>
            <a:pPr algn="l" fontAlgn="base"/>
            <a:r>
              <a:rPr lang="en-US" sz="1100" dirty="0">
                <a:solidFill>
                  <a:srgbClr val="000000"/>
                </a:solidFill>
                <a:latin typeface="Arial" panose="020B0604020202020204" pitchFamily="34" charset="0"/>
              </a:rPr>
              <a:t>Crypto predefined generic algorithms.</a:t>
            </a:r>
          </a:p>
          <a:p>
            <a:pPr marL="742950" lvl="1" indent="-285750" algn="l" fontAlgn="base">
              <a:buFont typeface="Arial" panose="020B0604020202020204" pitchFamily="34" charset="0"/>
              <a:buChar char="•"/>
            </a:pPr>
            <a:r>
              <a:rPr lang="en-US" sz="1100" dirty="0">
                <a:solidFill>
                  <a:srgbClr val="000000"/>
                </a:solidFill>
                <a:latin typeface="Arial" panose="020B0604020202020204" pitchFamily="34" charset="0"/>
              </a:rPr>
              <a:t>MAC generation or verification.</a:t>
            </a:r>
          </a:p>
          <a:p>
            <a:pPr marL="742950" lvl="1" indent="-285750" algn="l" fontAlgn="base">
              <a:buFont typeface="Arial" panose="020B0604020202020204" pitchFamily="34" charset="0"/>
              <a:buChar char="•"/>
            </a:pPr>
            <a:r>
              <a:rPr lang="en-US" sz="1100" dirty="0">
                <a:solidFill>
                  <a:srgbClr val="000000"/>
                </a:solidFill>
                <a:latin typeface="Arial" panose="020B0604020202020204" pitchFamily="34" charset="0"/>
              </a:rPr>
              <a:t>A digital signature generation or verification.</a:t>
            </a:r>
          </a:p>
          <a:p>
            <a:pPr marL="742950" lvl="1" indent="-285750" algn="l" fontAlgn="base">
              <a:buFont typeface="Arial" panose="020B0604020202020204" pitchFamily="34" charset="0"/>
              <a:buChar char="•"/>
            </a:pPr>
            <a:r>
              <a:rPr lang="en-US" sz="1100" dirty="0">
                <a:solidFill>
                  <a:srgbClr val="000000"/>
                </a:solidFill>
                <a:latin typeface="Arial" panose="020B0604020202020204" pitchFamily="34" charset="0"/>
              </a:rPr>
              <a:t>Encryption/Decryption of symmetric keys.</a:t>
            </a:r>
          </a:p>
          <a:p>
            <a:pPr marL="742950" lvl="1" indent="-285750" algn="l" fontAlgn="base">
              <a:buFont typeface="Arial" panose="020B0604020202020204" pitchFamily="34" charset="0"/>
              <a:buChar char="•"/>
            </a:pPr>
            <a:r>
              <a:rPr lang="en-US" sz="1100" dirty="0">
                <a:solidFill>
                  <a:srgbClr val="000000"/>
                </a:solidFill>
                <a:latin typeface="Arial" panose="020B0604020202020204" pitchFamily="34" charset="0"/>
              </a:rPr>
              <a:t>Encryption/Decryption of asymmetric keys.</a:t>
            </a:r>
          </a:p>
          <a:p>
            <a:pPr marL="742950" lvl="1" indent="-285750" algn="l" fontAlgn="base">
              <a:buFont typeface="Arial" panose="020B0604020202020204" pitchFamily="34" charset="0"/>
              <a:buChar char="•"/>
            </a:pPr>
            <a:r>
              <a:rPr lang="en-US" sz="1100" dirty="0">
                <a:solidFill>
                  <a:srgbClr val="000000"/>
                </a:solidFill>
                <a:latin typeface="Arial" panose="020B0604020202020204" pitchFamily="34" charset="0"/>
              </a:rPr>
              <a:t>Hashing, random number generation, etc.</a:t>
            </a:r>
          </a:p>
          <a:p>
            <a:pPr algn="l" fontAlgn="base">
              <a:buFont typeface="Arial" panose="020B0604020202020204" pitchFamily="34" charset="0"/>
              <a:buChar char="•"/>
            </a:pPr>
            <a:r>
              <a:rPr lang="en-US" sz="1100" dirty="0">
                <a:solidFill>
                  <a:srgbClr val="000000"/>
                </a:solidFill>
                <a:latin typeface="Arial" panose="020B0604020202020204" pitchFamily="34" charset="0"/>
              </a:rPr>
              <a:t>Specific algorithm configuration</a:t>
            </a:r>
          </a:p>
          <a:p>
            <a:pPr marL="742950" lvl="1" indent="-285750" algn="l" fontAlgn="base">
              <a:buFont typeface="Arial" panose="020B0604020202020204" pitchFamily="34" charset="0"/>
              <a:buChar char="•"/>
            </a:pPr>
            <a:r>
              <a:rPr lang="en-US" sz="1100" dirty="0">
                <a:solidFill>
                  <a:srgbClr val="000000"/>
                </a:solidFill>
                <a:latin typeface="Arial" panose="020B0604020202020204" pitchFamily="34" charset="0"/>
              </a:rPr>
              <a:t>Algorithm family (AES, RDS, …)</a:t>
            </a:r>
          </a:p>
          <a:p>
            <a:pPr marL="742950" lvl="1" indent="-285750" algn="l" fontAlgn="base">
              <a:buFont typeface="Arial" panose="020B0604020202020204" pitchFamily="34" charset="0"/>
              <a:buChar char="•"/>
            </a:pPr>
            <a:r>
              <a:rPr lang="en-US" sz="1100" dirty="0">
                <a:solidFill>
                  <a:srgbClr val="000000"/>
                </a:solidFill>
                <a:latin typeface="Arial" panose="020B0604020202020204" pitchFamily="34" charset="0"/>
              </a:rPr>
              <a:t>Algorithm mode.</a:t>
            </a:r>
          </a:p>
          <a:p>
            <a:pPr marL="742950" lvl="1" indent="-285750" algn="l" fontAlgn="base">
              <a:buFont typeface="Arial" panose="020B0604020202020204" pitchFamily="34" charset="0"/>
              <a:buChar char="•"/>
            </a:pPr>
            <a:r>
              <a:rPr lang="en-US" sz="1100" dirty="0">
                <a:solidFill>
                  <a:srgbClr val="000000"/>
                </a:solidFill>
                <a:latin typeface="Arial" panose="020B0604020202020204" pitchFamily="34" charset="0"/>
              </a:rPr>
              <a:t>Job processing mode.</a:t>
            </a:r>
          </a:p>
          <a:p>
            <a:pPr marL="742950" lvl="1" indent="-285750" algn="l" fontAlgn="base">
              <a:buFont typeface="Arial" panose="020B0604020202020204" pitchFamily="34" charset="0"/>
              <a:buChar char="•"/>
            </a:pPr>
            <a:r>
              <a:rPr lang="en-US" sz="1100" dirty="0">
                <a:solidFill>
                  <a:srgbClr val="000000"/>
                </a:solidFill>
                <a:latin typeface="Arial" panose="020B0604020202020204" pitchFamily="34" charset="0"/>
              </a:rPr>
              <a:t>Length of input/output data.</a:t>
            </a:r>
          </a:p>
        </p:txBody>
      </p:sp>
    </p:spTree>
    <p:extLst>
      <p:ext uri="{BB962C8B-B14F-4D97-AF65-F5344CB8AC3E}">
        <p14:creationId xmlns:p14="http://schemas.microsoft.com/office/powerpoint/2010/main" val="297263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animBg="1"/>
      <p:bldP spid="25" grpId="0" animBg="1"/>
      <p:bldP spid="27" grpId="0"/>
      <p:bldP spid="2"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AB6CD1DC-E29C-4079-A304-C064A1471C32}"/>
              </a:ext>
            </a:extLst>
          </p:cNvPr>
          <p:cNvSpPr txBox="1"/>
          <p:nvPr/>
        </p:nvSpPr>
        <p:spPr>
          <a:xfrm>
            <a:off x="491836" y="538135"/>
            <a:ext cx="5715000" cy="34669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Crypto stack overview</a:t>
            </a:r>
            <a:endParaRPr kumimoji="0"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5" name="object 3">
            <a:extLst>
              <a:ext uri="{FF2B5EF4-FFF2-40B4-BE49-F238E27FC236}">
                <a16:creationId xmlns:a16="http://schemas.microsoft.com/office/drawing/2014/main" id="{DF5F5E8C-205E-4493-B5F6-E0322A8CBA83}"/>
              </a:ext>
            </a:extLst>
          </p:cNvPr>
          <p:cNvSpPr txBox="1"/>
          <p:nvPr/>
        </p:nvSpPr>
        <p:spPr>
          <a:xfrm>
            <a:off x="499456" y="887373"/>
            <a:ext cx="571500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CSM</a:t>
            </a:r>
            <a:endParaRPr kumimoji="0"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7" name="Graphic 6">
            <a:extLst>
              <a:ext uri="{FF2B5EF4-FFF2-40B4-BE49-F238E27FC236}">
                <a16:creationId xmlns:a16="http://schemas.microsoft.com/office/drawing/2014/main" id="{4E6258DC-8874-4E13-B379-B891BD04AD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8" name="Rectangle 7">
            <a:extLst>
              <a:ext uri="{FF2B5EF4-FFF2-40B4-BE49-F238E27FC236}">
                <a16:creationId xmlns:a16="http://schemas.microsoft.com/office/drawing/2014/main" id="{DE090575-61C9-404F-95F2-299DFB34F21B}"/>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bject 3">
            <a:extLst>
              <a:ext uri="{FF2B5EF4-FFF2-40B4-BE49-F238E27FC236}">
                <a16:creationId xmlns:a16="http://schemas.microsoft.com/office/drawing/2014/main" id="{CF4306F8-B6D8-4326-B385-53E4897BB30E}"/>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07</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cxnSp>
        <p:nvCxnSpPr>
          <p:cNvPr id="28" name="Straight Connector 27">
            <a:extLst>
              <a:ext uri="{FF2B5EF4-FFF2-40B4-BE49-F238E27FC236}">
                <a16:creationId xmlns:a16="http://schemas.microsoft.com/office/drawing/2014/main" id="{DA4CBC81-B8ED-4D24-8F23-891688B45B08}"/>
              </a:ext>
            </a:extLst>
          </p:cNvPr>
          <p:cNvCxnSpPr>
            <a:cxnSpLocks/>
          </p:cNvCxnSpPr>
          <p:nvPr/>
        </p:nvCxnSpPr>
        <p:spPr>
          <a:xfrm flipH="1">
            <a:off x="4654896" y="787684"/>
            <a:ext cx="675767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C140734-FE72-1ACF-87E5-B921E6F03815}"/>
              </a:ext>
            </a:extLst>
          </p:cNvPr>
          <p:cNvSpPr txBox="1"/>
          <p:nvPr/>
        </p:nvSpPr>
        <p:spPr>
          <a:xfrm>
            <a:off x="6921500" y="1395527"/>
            <a:ext cx="4908744" cy="4524315"/>
          </a:xfrm>
          <a:prstGeom prst="rect">
            <a:avLst/>
          </a:prstGeom>
          <a:noFill/>
        </p:spPr>
        <p:txBody>
          <a:bodyPr wrap="square">
            <a:spAutoFit/>
          </a:bodyPr>
          <a:lstStyle/>
          <a:p>
            <a:pPr algn="l" fontAlgn="base"/>
            <a:endParaRPr lang="en-US" sz="1800" dirty="0">
              <a:solidFill>
                <a:srgbClr val="000000"/>
              </a:solidFill>
              <a:latin typeface="Bosch Sans Medium" panose="020B0604020202020204"/>
            </a:endParaRPr>
          </a:p>
          <a:p>
            <a:pPr algn="l" fontAlgn="base"/>
            <a:r>
              <a:rPr lang="en-US" sz="1800" dirty="0">
                <a:solidFill>
                  <a:srgbClr val="000000"/>
                </a:solidFill>
                <a:latin typeface="Bosch Sans Medium" panose="020B0604020202020204"/>
              </a:rPr>
              <a:t>The crypto stack communication is as follows:</a:t>
            </a:r>
          </a:p>
          <a:p>
            <a:pPr algn="l" fontAlgn="base"/>
            <a:endParaRPr lang="en-US" sz="1800" dirty="0">
              <a:solidFill>
                <a:srgbClr val="000000"/>
              </a:solidFill>
              <a:latin typeface="Bosch Sans Medium" panose="020B0604020202020204"/>
            </a:endParaRPr>
          </a:p>
          <a:p>
            <a:pPr algn="l" fontAlgn="base">
              <a:buFont typeface="+mj-lt"/>
              <a:buAutoNum type="arabicPeriod"/>
            </a:pPr>
            <a:r>
              <a:rPr lang="en-US" sz="1800" dirty="0">
                <a:solidFill>
                  <a:srgbClr val="000000"/>
                </a:solidFill>
                <a:latin typeface="Bosch Sans Medium" panose="020B0604020202020204"/>
              </a:rPr>
              <a:t> One SWC asks for a CSM service using the API </a:t>
            </a:r>
            <a:r>
              <a:rPr lang="en-US" sz="1800" dirty="0" err="1">
                <a:solidFill>
                  <a:srgbClr val="000000"/>
                </a:solidFill>
                <a:latin typeface="Bosch Sans Medium" panose="020B0604020202020204"/>
              </a:rPr>
              <a:t>Csm_Encrypt</a:t>
            </a:r>
            <a:r>
              <a:rPr lang="en-US" sz="1800" dirty="0">
                <a:solidFill>
                  <a:srgbClr val="000000"/>
                </a:solidFill>
                <a:latin typeface="Bosch Sans Medium" panose="020B0604020202020204"/>
              </a:rPr>
              <a:t>(). This API use Job IDs to identify every encryption process.</a:t>
            </a:r>
          </a:p>
          <a:p>
            <a:pPr algn="l" fontAlgn="base">
              <a:buFont typeface="+mj-lt"/>
              <a:buAutoNum type="arabicPeriod"/>
            </a:pPr>
            <a:r>
              <a:rPr lang="en-US" sz="1800" dirty="0">
                <a:solidFill>
                  <a:srgbClr val="000000"/>
                </a:solidFill>
                <a:latin typeface="Bosch Sans Medium" panose="020B0604020202020204"/>
              </a:rPr>
              <a:t> CSM adds the required job to one of the available CSM queues, the scheduler processes this job based on its priority.</a:t>
            </a:r>
          </a:p>
          <a:p>
            <a:pPr algn="l" fontAlgn="base">
              <a:buFont typeface="+mj-lt"/>
              <a:buAutoNum type="arabicPeriod"/>
            </a:pPr>
            <a:r>
              <a:rPr lang="en-US" sz="1800" dirty="0">
                <a:solidFill>
                  <a:srgbClr val="000000"/>
                </a:solidFill>
                <a:latin typeface="Bosch Sans Medium" panose="020B0604020202020204"/>
              </a:rPr>
              <a:t> Then CSM executes </a:t>
            </a:r>
            <a:r>
              <a:rPr lang="en-US" sz="1800" dirty="0" err="1">
                <a:solidFill>
                  <a:srgbClr val="000000"/>
                </a:solidFill>
                <a:latin typeface="Bosch Sans Medium" panose="020B0604020202020204"/>
              </a:rPr>
              <a:t>Csm_MainFunction</a:t>
            </a:r>
            <a:r>
              <a:rPr lang="en-US" sz="1800" dirty="0">
                <a:solidFill>
                  <a:srgbClr val="000000"/>
                </a:solidFill>
                <a:latin typeface="Bosch Sans Medium" panose="020B0604020202020204"/>
              </a:rPr>
              <a:t>() to transmit the selected job to lower modules.</a:t>
            </a:r>
          </a:p>
          <a:p>
            <a:pPr algn="l" fontAlgn="base">
              <a:buFont typeface="+mj-lt"/>
              <a:buAutoNum type="arabicPeriod"/>
            </a:pPr>
            <a:r>
              <a:rPr lang="en-US" sz="1800" dirty="0">
                <a:solidFill>
                  <a:srgbClr val="000000"/>
                </a:solidFill>
                <a:latin typeface="Bosch Sans Medium" panose="020B0604020202020204"/>
              </a:rPr>
              <a:t> The job is transmitted to the Crypto Driver, which processes it, and returns a specific value to let CSM know the result.</a:t>
            </a:r>
          </a:p>
          <a:p>
            <a:pPr algn="l" fontAlgn="base">
              <a:buFont typeface="+mj-lt"/>
              <a:buAutoNum type="arabicPeriod"/>
            </a:pPr>
            <a:r>
              <a:rPr lang="en-US" sz="1800" dirty="0">
                <a:solidFill>
                  <a:srgbClr val="000000"/>
                </a:solidFill>
                <a:latin typeface="Bosch Sans Medium" panose="020B0604020202020204"/>
              </a:rPr>
              <a:t> CSM returns the result to the SWC while removing the processed job from the queue.</a:t>
            </a:r>
          </a:p>
        </p:txBody>
      </p:sp>
      <p:pic>
        <p:nvPicPr>
          <p:cNvPr id="15" name="Picture 14">
            <a:extLst>
              <a:ext uri="{FF2B5EF4-FFF2-40B4-BE49-F238E27FC236}">
                <a16:creationId xmlns:a16="http://schemas.microsoft.com/office/drawing/2014/main" id="{3433EB36-CD98-A020-57EA-E451E4939A70}"/>
              </a:ext>
            </a:extLst>
          </p:cNvPr>
          <p:cNvPicPr>
            <a:picLocks noChangeAspect="1"/>
          </p:cNvPicPr>
          <p:nvPr/>
        </p:nvPicPr>
        <p:blipFill>
          <a:blip r:embed="rId5"/>
          <a:stretch>
            <a:fillRect/>
          </a:stretch>
        </p:blipFill>
        <p:spPr>
          <a:xfrm>
            <a:off x="1435100" y="1032935"/>
            <a:ext cx="5226275" cy="5468302"/>
          </a:xfrm>
          <a:prstGeom prst="rect">
            <a:avLst/>
          </a:prstGeom>
        </p:spPr>
      </p:pic>
    </p:spTree>
    <p:extLst>
      <p:ext uri="{BB962C8B-B14F-4D97-AF65-F5344CB8AC3E}">
        <p14:creationId xmlns:p14="http://schemas.microsoft.com/office/powerpoint/2010/main" val="331650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AB6CD1DC-E29C-4079-A304-C064A1471C32}"/>
              </a:ext>
            </a:extLst>
          </p:cNvPr>
          <p:cNvSpPr txBox="1"/>
          <p:nvPr/>
        </p:nvSpPr>
        <p:spPr>
          <a:xfrm>
            <a:off x="491836" y="538135"/>
            <a:ext cx="5715000" cy="34669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Crypto stack overview</a:t>
            </a:r>
            <a:endParaRPr kumimoji="0"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5" name="object 3">
            <a:extLst>
              <a:ext uri="{FF2B5EF4-FFF2-40B4-BE49-F238E27FC236}">
                <a16:creationId xmlns:a16="http://schemas.microsoft.com/office/drawing/2014/main" id="{DF5F5E8C-205E-4493-B5F6-E0322A8CBA83}"/>
              </a:ext>
            </a:extLst>
          </p:cNvPr>
          <p:cNvSpPr txBox="1"/>
          <p:nvPr/>
        </p:nvSpPr>
        <p:spPr>
          <a:xfrm>
            <a:off x="499456" y="887373"/>
            <a:ext cx="5715000" cy="32194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lang="en-US" sz="2000" dirty="0">
                <a:solidFill>
                  <a:srgbClr val="008380"/>
                </a:solidFill>
                <a:latin typeface="Bosch Sans Bold" panose="020B0704020202020204" pitchFamily="34" charset="0"/>
                <a:cs typeface="Arial"/>
              </a:rPr>
              <a:t>CRYIF</a:t>
            </a:r>
            <a:endParaRPr kumimoji="0"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7" name="Graphic 6">
            <a:extLst>
              <a:ext uri="{FF2B5EF4-FFF2-40B4-BE49-F238E27FC236}">
                <a16:creationId xmlns:a16="http://schemas.microsoft.com/office/drawing/2014/main" id="{4E6258DC-8874-4E13-B379-B891BD04AD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8" name="Rectangle 7">
            <a:extLst>
              <a:ext uri="{FF2B5EF4-FFF2-40B4-BE49-F238E27FC236}">
                <a16:creationId xmlns:a16="http://schemas.microsoft.com/office/drawing/2014/main" id="{DE090575-61C9-404F-95F2-299DFB34F21B}"/>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bject 3">
            <a:extLst>
              <a:ext uri="{FF2B5EF4-FFF2-40B4-BE49-F238E27FC236}">
                <a16:creationId xmlns:a16="http://schemas.microsoft.com/office/drawing/2014/main" id="{CF4306F8-B6D8-4326-B385-53E4897BB30E}"/>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08</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cxnSp>
        <p:nvCxnSpPr>
          <p:cNvPr id="28" name="Straight Connector 27">
            <a:extLst>
              <a:ext uri="{FF2B5EF4-FFF2-40B4-BE49-F238E27FC236}">
                <a16:creationId xmlns:a16="http://schemas.microsoft.com/office/drawing/2014/main" id="{DA4CBC81-B8ED-4D24-8F23-891688B45B08}"/>
              </a:ext>
            </a:extLst>
          </p:cNvPr>
          <p:cNvCxnSpPr>
            <a:cxnSpLocks/>
          </p:cNvCxnSpPr>
          <p:nvPr/>
        </p:nvCxnSpPr>
        <p:spPr>
          <a:xfrm flipH="1">
            <a:off x="4654896" y="787684"/>
            <a:ext cx="675767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1D27E8E-5123-4DC9-BD1C-BF431F0FB87E}"/>
              </a:ext>
            </a:extLst>
          </p:cNvPr>
          <p:cNvPicPr>
            <a:picLocks noChangeAspect="1"/>
          </p:cNvPicPr>
          <p:nvPr/>
        </p:nvPicPr>
        <p:blipFill>
          <a:blip r:embed="rId5"/>
          <a:stretch>
            <a:fillRect/>
          </a:stretch>
        </p:blipFill>
        <p:spPr>
          <a:xfrm>
            <a:off x="499456" y="1464687"/>
            <a:ext cx="4300854" cy="4377459"/>
          </a:xfrm>
          <a:prstGeom prst="rect">
            <a:avLst/>
          </a:prstGeom>
        </p:spPr>
      </p:pic>
      <p:sp>
        <p:nvSpPr>
          <p:cNvPr id="19" name="Oval 18">
            <a:extLst>
              <a:ext uri="{FF2B5EF4-FFF2-40B4-BE49-F238E27FC236}">
                <a16:creationId xmlns:a16="http://schemas.microsoft.com/office/drawing/2014/main" id="{D4E1906B-9596-440A-9276-86C17F17887A}"/>
              </a:ext>
            </a:extLst>
          </p:cNvPr>
          <p:cNvSpPr/>
          <p:nvPr/>
        </p:nvSpPr>
        <p:spPr>
          <a:xfrm>
            <a:off x="760659" y="2974444"/>
            <a:ext cx="909112" cy="909112"/>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AE1A62AE-FE2B-4891-AD42-06B661D2BCFB}"/>
              </a:ext>
            </a:extLst>
          </p:cNvPr>
          <p:cNvSpPr txBox="1"/>
          <p:nvPr/>
        </p:nvSpPr>
        <p:spPr>
          <a:xfrm>
            <a:off x="4940300" y="1443841"/>
            <a:ext cx="6085332" cy="4524315"/>
          </a:xfrm>
          <a:prstGeom prst="rect">
            <a:avLst/>
          </a:prstGeom>
          <a:noFill/>
        </p:spPr>
        <p:txBody>
          <a:bodyPr wrap="square">
            <a:spAutoFit/>
          </a:bodyPr>
          <a:lstStyle/>
          <a:p>
            <a:pPr marL="285750" indent="-285750">
              <a:buFont typeface="Arial" panose="020B0604020202020204" pitchFamily="34" charset="0"/>
              <a:buChar char="•"/>
            </a:pPr>
            <a:r>
              <a:rPr lang="en-US" sz="1600" b="0" i="0" u="none" strike="noStrike" baseline="0" dirty="0">
                <a:solidFill>
                  <a:srgbClr val="000000"/>
                </a:solidFill>
                <a:latin typeface="Bosch Sans Medium" panose="020B0604020202020204"/>
              </a:rPr>
              <a:t>The CRYIF is enclosed by the upper layer CSM and by the lower layer CRYPTO.</a:t>
            </a:r>
          </a:p>
          <a:p>
            <a:pPr marL="285750" indent="-285750">
              <a:buFont typeface="Arial" panose="020B0604020202020204" pitchFamily="34" charset="0"/>
              <a:buChar char="•"/>
            </a:pPr>
            <a:endParaRPr lang="en-US" sz="1600" b="0" i="0" u="none" strike="noStrike" baseline="0" dirty="0">
              <a:solidFill>
                <a:srgbClr val="000000"/>
              </a:solidFill>
              <a:latin typeface="Bosch Sans Medium" panose="020B0604020202020204"/>
            </a:endParaRPr>
          </a:p>
          <a:p>
            <a:pPr marL="285750" indent="-285750">
              <a:buFont typeface="Arial" panose="020B0604020202020204" pitchFamily="34" charset="0"/>
              <a:buChar char="•"/>
            </a:pPr>
            <a:r>
              <a:rPr lang="en-US" sz="1600" b="0" i="0" u="none" strike="noStrike" baseline="0" dirty="0">
                <a:solidFill>
                  <a:srgbClr val="000000"/>
                </a:solidFill>
                <a:latin typeface="Bosch Sans Medium" panose="020B0604020202020204"/>
              </a:rPr>
              <a:t>It receives requests from the CSM and maps them to the appropriate cryptographic operation in the CRYPTO. </a:t>
            </a:r>
          </a:p>
          <a:p>
            <a:pPr marL="285750" indent="-285750">
              <a:buFont typeface="Arial" panose="020B0604020202020204" pitchFamily="34" charset="0"/>
              <a:buChar char="•"/>
            </a:pPr>
            <a:endParaRPr lang="en-US" sz="1600" dirty="0">
              <a:solidFill>
                <a:srgbClr val="000000"/>
              </a:solidFill>
              <a:latin typeface="Bosch Sans Medium" panose="020B0604020202020204"/>
            </a:endParaRPr>
          </a:p>
          <a:p>
            <a:pPr marL="285750" indent="-285750">
              <a:buFont typeface="Arial" panose="020B0604020202020204" pitchFamily="34" charset="0"/>
              <a:buChar char="•"/>
            </a:pPr>
            <a:r>
              <a:rPr lang="en-US" sz="1600" b="0" i="0" u="none" strike="noStrike" baseline="0" dirty="0">
                <a:solidFill>
                  <a:srgbClr val="000000"/>
                </a:solidFill>
                <a:latin typeface="Bosch Sans Medium" panose="020B0604020202020204"/>
              </a:rPr>
              <a:t>CRYIF forwards the requests given by CSM to the particular CRYPTO. Callback notifications inform about the outcome in case the request was asynchronous. </a:t>
            </a:r>
          </a:p>
          <a:p>
            <a:pPr marL="285750" indent="-285750">
              <a:buFont typeface="Arial" panose="020B0604020202020204" pitchFamily="34" charset="0"/>
              <a:buChar char="•"/>
            </a:pPr>
            <a:endParaRPr lang="en-US" sz="1600" b="0" i="0" u="none" strike="noStrike" baseline="0" dirty="0">
              <a:solidFill>
                <a:srgbClr val="000000"/>
              </a:solidFill>
              <a:latin typeface="Bosch Sans Medium" panose="020B0604020202020204"/>
            </a:endParaRPr>
          </a:p>
          <a:p>
            <a:pPr marL="285750" indent="-285750">
              <a:buFont typeface="Arial" panose="020B0604020202020204" pitchFamily="34" charset="0"/>
              <a:buChar char="•"/>
            </a:pPr>
            <a:r>
              <a:rPr lang="en-US" sz="1600" b="0" i="0" u="none" strike="noStrike" baseline="0" dirty="0">
                <a:solidFill>
                  <a:srgbClr val="000000"/>
                </a:solidFill>
                <a:latin typeface="Bosch Sans Medium" panose="020B0604020202020204"/>
              </a:rPr>
              <a:t>The CRYIF can operate several CRYPTO modules. There could be, for example, one CRYPTO module for an external cryptographic hardware module and one CRYPTO module holding a cryptographic software library.</a:t>
            </a:r>
          </a:p>
          <a:p>
            <a:pPr marL="285750" indent="-285750">
              <a:buFont typeface="Arial" panose="020B0604020202020204" pitchFamily="34" charset="0"/>
              <a:buChar char="•"/>
            </a:pPr>
            <a:endParaRPr lang="en-US" sz="1600" dirty="0">
              <a:solidFill>
                <a:srgbClr val="000000"/>
              </a:solidFill>
              <a:latin typeface="Bosch Sans Medium" panose="020B0604020202020204"/>
            </a:endParaRPr>
          </a:p>
          <a:p>
            <a:pPr marL="285750" indent="-285750">
              <a:buFont typeface="Arial" panose="020B0604020202020204" pitchFamily="34" charset="0"/>
              <a:buChar char="•"/>
            </a:pPr>
            <a:r>
              <a:rPr lang="en-US" sz="1600" b="0" i="0" u="none" strike="noStrike" baseline="0" dirty="0">
                <a:solidFill>
                  <a:srgbClr val="000000"/>
                </a:solidFill>
                <a:latin typeface="Bosch Sans Medium" panose="020B0604020202020204"/>
              </a:rPr>
              <a:t>The CRYIF provides a </a:t>
            </a:r>
            <a:r>
              <a:rPr lang="en-US" sz="1600" b="0" i="0" u="none" strike="noStrike" baseline="0" dirty="0">
                <a:latin typeface="Bosch Sans Medium" panose="020B0604020202020204"/>
              </a:rPr>
              <a:t>generic interface so that the access from the CSM does not need to distinguish between the actual CRYPTO implementations</a:t>
            </a:r>
            <a:r>
              <a:rPr lang="en-US" sz="1400" b="0" i="0" u="none" strike="noStrike" baseline="0" dirty="0">
                <a:latin typeface="Arial" panose="020B0604020202020204" pitchFamily="34" charset="0"/>
              </a:rPr>
              <a:t>. </a:t>
            </a:r>
            <a:endParaRPr lang="en-US" sz="1400" dirty="0"/>
          </a:p>
        </p:txBody>
      </p:sp>
    </p:spTree>
    <p:extLst>
      <p:ext uri="{BB962C8B-B14F-4D97-AF65-F5344CB8AC3E}">
        <p14:creationId xmlns:p14="http://schemas.microsoft.com/office/powerpoint/2010/main" val="371370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AB6CD1DC-E29C-4079-A304-C064A1471C32}"/>
              </a:ext>
            </a:extLst>
          </p:cNvPr>
          <p:cNvSpPr txBox="1"/>
          <p:nvPr/>
        </p:nvSpPr>
        <p:spPr>
          <a:xfrm>
            <a:off x="491836" y="538135"/>
            <a:ext cx="5715000" cy="346698"/>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2800" i="0" u="none" strike="noStrike" kern="1200" cap="none" spc="-55" normalizeH="0" baseline="0" noProof="0" dirty="0">
                <a:ln>
                  <a:noFill/>
                </a:ln>
                <a:solidFill>
                  <a:srgbClr val="BC0F79"/>
                </a:solidFill>
                <a:effectLst/>
                <a:uLnTx/>
                <a:uFillTx/>
                <a:latin typeface="Bosch Sans Bold" panose="020B0704020202020204" pitchFamily="34" charset="0"/>
                <a:cs typeface="Arial"/>
              </a:rPr>
              <a:t>Crypto stack overview</a:t>
            </a:r>
            <a:endParaRPr kumimoji="0" sz="2800" i="0" u="none" strike="noStrike" kern="1200" cap="none" spc="0" normalizeH="0" baseline="0" noProof="0" dirty="0">
              <a:ln>
                <a:noFill/>
              </a:ln>
              <a:solidFill>
                <a:prstClr val="black"/>
              </a:solidFill>
              <a:effectLst/>
              <a:uLnTx/>
              <a:uFillTx/>
              <a:latin typeface="Bosch Sans Bold" panose="020B0704020202020204" pitchFamily="34" charset="0"/>
              <a:cs typeface="Arial"/>
            </a:endParaRPr>
          </a:p>
        </p:txBody>
      </p:sp>
      <p:sp>
        <p:nvSpPr>
          <p:cNvPr id="5" name="object 3">
            <a:extLst>
              <a:ext uri="{FF2B5EF4-FFF2-40B4-BE49-F238E27FC236}">
                <a16:creationId xmlns:a16="http://schemas.microsoft.com/office/drawing/2014/main" id="{DF5F5E8C-205E-4493-B5F6-E0322A8CBA83}"/>
              </a:ext>
            </a:extLst>
          </p:cNvPr>
          <p:cNvSpPr txBox="1"/>
          <p:nvPr/>
        </p:nvSpPr>
        <p:spPr>
          <a:xfrm>
            <a:off x="499456" y="887373"/>
            <a:ext cx="5583844" cy="642548"/>
          </a:xfrm>
          <a:prstGeom prst="rect">
            <a:avLst/>
          </a:prstGeom>
        </p:spPr>
        <p:txBody>
          <a:bodyPr vert="horz" wrap="square" lIns="0" tIns="12700" rIns="0" bIns="0" rtlCol="0">
            <a:spAutoFit/>
          </a:bodyPr>
          <a:lstStyle/>
          <a:p>
            <a:pPr>
              <a:lnSpc>
                <a:spcPts val="2530"/>
              </a:lnSpc>
              <a:defRPr/>
            </a:pPr>
            <a:r>
              <a:rPr lang="en-US" sz="2000" dirty="0">
                <a:solidFill>
                  <a:srgbClr val="008380"/>
                </a:solidFill>
                <a:latin typeface="Bosch Sans Bold" panose="020B0704020202020204" pitchFamily="34" charset="0"/>
                <a:cs typeface="Arial"/>
              </a:rPr>
              <a:t>Crypto Driver</a:t>
            </a:r>
          </a:p>
          <a:p>
            <a:pPr marL="0" marR="0" lvl="0" indent="0" algn="l" defTabSz="914400" rtl="0" eaLnBrk="1" fontAlgn="auto" latinLnBrk="0" hangingPunct="1">
              <a:lnSpc>
                <a:spcPts val="2530"/>
              </a:lnSpc>
              <a:spcBef>
                <a:spcPts val="0"/>
              </a:spcBef>
              <a:spcAft>
                <a:spcPts val="0"/>
              </a:spcAft>
              <a:buClrTx/>
              <a:buSzTx/>
              <a:buFontTx/>
              <a:buNone/>
              <a:tabLst/>
              <a:defRPr/>
            </a:pPr>
            <a:endParaRPr kumimoji="0" lang="en-US" sz="2000" i="0" u="none" strike="noStrike" kern="1200" cap="none" spc="0" normalizeH="0" baseline="0" noProof="0" dirty="0">
              <a:ln>
                <a:noFill/>
              </a:ln>
              <a:solidFill>
                <a:srgbClr val="008380"/>
              </a:solidFill>
              <a:effectLst/>
              <a:uLnTx/>
              <a:uFillTx/>
              <a:latin typeface="Bosch Sans Bold" panose="020B0704020202020204" pitchFamily="34" charset="0"/>
              <a:cs typeface="Arial"/>
            </a:endParaRPr>
          </a:p>
        </p:txBody>
      </p:sp>
      <p:pic>
        <p:nvPicPr>
          <p:cNvPr id="7" name="Graphic 6">
            <a:extLst>
              <a:ext uri="{FF2B5EF4-FFF2-40B4-BE49-F238E27FC236}">
                <a16:creationId xmlns:a16="http://schemas.microsoft.com/office/drawing/2014/main" id="{4E6258DC-8874-4E13-B379-B891BD04AD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46789" y="6076950"/>
            <a:ext cx="683455" cy="502920"/>
          </a:xfrm>
          <a:prstGeom prst="rect">
            <a:avLst/>
          </a:prstGeom>
        </p:spPr>
      </p:pic>
      <p:sp>
        <p:nvSpPr>
          <p:cNvPr id="8" name="Rectangle 7">
            <a:extLst>
              <a:ext uri="{FF2B5EF4-FFF2-40B4-BE49-F238E27FC236}">
                <a16:creationId xmlns:a16="http://schemas.microsoft.com/office/drawing/2014/main" id="{DE090575-61C9-404F-95F2-299DFB34F21B}"/>
              </a:ext>
            </a:extLst>
          </p:cNvPr>
          <p:cNvSpPr/>
          <p:nvPr/>
        </p:nvSpPr>
        <p:spPr>
          <a:xfrm>
            <a:off x="0" y="6746488"/>
            <a:ext cx="12166600" cy="111512"/>
          </a:xfrm>
          <a:prstGeom prst="rect">
            <a:avLst/>
          </a:prstGeom>
          <a:solidFill>
            <a:srgbClr val="BC0F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bject 3">
            <a:extLst>
              <a:ext uri="{FF2B5EF4-FFF2-40B4-BE49-F238E27FC236}">
                <a16:creationId xmlns:a16="http://schemas.microsoft.com/office/drawing/2014/main" id="{CF4306F8-B6D8-4326-B385-53E4897BB30E}"/>
              </a:ext>
            </a:extLst>
          </p:cNvPr>
          <p:cNvSpPr txBox="1"/>
          <p:nvPr/>
        </p:nvSpPr>
        <p:spPr>
          <a:xfrm>
            <a:off x="589280" y="6280150"/>
            <a:ext cx="304800" cy="301365"/>
          </a:xfrm>
          <a:prstGeom prst="rect">
            <a:avLst/>
          </a:prstGeom>
        </p:spPr>
        <p:txBody>
          <a:bodyPr vert="horz" wrap="square" lIns="0" tIns="12700" rIns="0" bIns="0" rtlCol="0">
            <a:spAutoFit/>
          </a:bodyPr>
          <a:lstStyle/>
          <a:p>
            <a:pPr marL="0" marR="0" lvl="0" indent="0" algn="l" defTabSz="914400" rtl="0" eaLnBrk="1" fontAlgn="auto" latinLnBrk="0" hangingPunct="1">
              <a:lnSpc>
                <a:spcPts val="2530"/>
              </a:lnSpc>
              <a:spcBef>
                <a:spcPts val="0"/>
              </a:spcBef>
              <a:spcAft>
                <a:spcPts val="0"/>
              </a:spcAft>
              <a:buClrTx/>
              <a:buSzTx/>
              <a:buFontTx/>
              <a:buNone/>
              <a:tabLst/>
              <a:defRPr/>
            </a:pPr>
            <a:r>
              <a:rPr kumimoji="0" lang="en-US" sz="1400" i="0" u="none" strike="noStrike" kern="1200" cap="none" spc="-55" normalizeH="0" baseline="0" noProof="0" dirty="0">
                <a:ln>
                  <a:noFill/>
                </a:ln>
                <a:solidFill>
                  <a:srgbClr val="BC0F79"/>
                </a:solidFill>
                <a:effectLst/>
                <a:uLnTx/>
                <a:uFillTx/>
                <a:latin typeface="Bosch Sans Medium" panose="020B0604020202020204" pitchFamily="34" charset="0"/>
                <a:cs typeface="Arial"/>
              </a:rPr>
              <a:t>09</a:t>
            </a:r>
            <a:endParaRPr kumimoji="0" sz="1400" i="0" u="none" strike="noStrike" kern="1200" cap="none" spc="0" normalizeH="0" baseline="0" noProof="0" dirty="0">
              <a:ln>
                <a:noFill/>
              </a:ln>
              <a:solidFill>
                <a:prstClr val="black"/>
              </a:solidFill>
              <a:effectLst/>
              <a:uLnTx/>
              <a:uFillTx/>
              <a:latin typeface="Bosch Sans Medium" panose="020B0604020202020204" pitchFamily="34" charset="0"/>
              <a:cs typeface="Arial"/>
            </a:endParaRPr>
          </a:p>
        </p:txBody>
      </p:sp>
      <p:cxnSp>
        <p:nvCxnSpPr>
          <p:cNvPr id="28" name="Straight Connector 27">
            <a:extLst>
              <a:ext uri="{FF2B5EF4-FFF2-40B4-BE49-F238E27FC236}">
                <a16:creationId xmlns:a16="http://schemas.microsoft.com/office/drawing/2014/main" id="{DA4CBC81-B8ED-4D24-8F23-891688B45B08}"/>
              </a:ext>
            </a:extLst>
          </p:cNvPr>
          <p:cNvCxnSpPr>
            <a:cxnSpLocks/>
          </p:cNvCxnSpPr>
          <p:nvPr/>
        </p:nvCxnSpPr>
        <p:spPr>
          <a:xfrm flipH="1">
            <a:off x="4654896" y="787684"/>
            <a:ext cx="6757670" cy="0"/>
          </a:xfrm>
          <a:prstGeom prst="line">
            <a:avLst/>
          </a:prstGeom>
          <a:ln w="19050">
            <a:solidFill>
              <a:srgbClr val="BD0F79"/>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1D27E8E-5123-4DC9-BD1C-BF431F0FB87E}"/>
              </a:ext>
            </a:extLst>
          </p:cNvPr>
          <p:cNvPicPr>
            <a:picLocks noChangeAspect="1"/>
          </p:cNvPicPr>
          <p:nvPr/>
        </p:nvPicPr>
        <p:blipFill>
          <a:blip r:embed="rId5"/>
          <a:stretch>
            <a:fillRect/>
          </a:stretch>
        </p:blipFill>
        <p:spPr>
          <a:xfrm>
            <a:off x="91468" y="1505812"/>
            <a:ext cx="3985794" cy="4056788"/>
          </a:xfrm>
          <a:prstGeom prst="rect">
            <a:avLst/>
          </a:prstGeom>
        </p:spPr>
      </p:pic>
      <p:sp>
        <p:nvSpPr>
          <p:cNvPr id="19" name="Oval 18">
            <a:extLst>
              <a:ext uri="{FF2B5EF4-FFF2-40B4-BE49-F238E27FC236}">
                <a16:creationId xmlns:a16="http://schemas.microsoft.com/office/drawing/2014/main" id="{D4E1906B-9596-440A-9276-86C17F17887A}"/>
              </a:ext>
            </a:extLst>
          </p:cNvPr>
          <p:cNvSpPr/>
          <p:nvPr/>
        </p:nvSpPr>
        <p:spPr>
          <a:xfrm>
            <a:off x="265533" y="3535120"/>
            <a:ext cx="909112" cy="909112"/>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56D09BAA-5806-43A4-9071-15C16EB375B8}"/>
              </a:ext>
            </a:extLst>
          </p:cNvPr>
          <p:cNvSpPr/>
          <p:nvPr/>
        </p:nvSpPr>
        <p:spPr>
          <a:xfrm>
            <a:off x="1816100" y="4125677"/>
            <a:ext cx="909112" cy="909112"/>
          </a:xfrm>
          <a:prstGeom prst="ellipse">
            <a:avLst/>
          </a:prstGeom>
          <a:noFill/>
          <a:ln>
            <a:solidFill>
              <a:srgbClr val="BC0F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E02FFB28-A008-46FC-A129-D9FF3DD1A542}"/>
              </a:ext>
            </a:extLst>
          </p:cNvPr>
          <p:cNvSpPr txBox="1"/>
          <p:nvPr/>
        </p:nvSpPr>
        <p:spPr>
          <a:xfrm>
            <a:off x="4140128" y="1531812"/>
            <a:ext cx="8031752" cy="4216539"/>
          </a:xfrm>
          <a:prstGeom prst="rect">
            <a:avLst/>
          </a:prstGeom>
          <a:noFill/>
        </p:spPr>
        <p:txBody>
          <a:bodyPr wrap="square">
            <a:spAutoFit/>
          </a:bodyPr>
          <a:lstStyle/>
          <a:p>
            <a:pPr marL="285750" indent="-285750">
              <a:buFont typeface="Arial" panose="020B0604020202020204" pitchFamily="34" charset="0"/>
              <a:buChar char="•"/>
            </a:pPr>
            <a:r>
              <a:rPr lang="en-US" sz="1600" b="0" i="0" u="none" strike="noStrike" baseline="0" dirty="0">
                <a:solidFill>
                  <a:srgbClr val="000000"/>
                </a:solidFill>
                <a:latin typeface="Bosch Sans Medium" panose="020B0604020202020204"/>
              </a:rPr>
              <a:t>A CRYPTO typically holds the actual cryptographic implementations and supports key storage, key configuration, and key management for cryptographic services.</a:t>
            </a:r>
          </a:p>
          <a:p>
            <a:pPr marL="285750" indent="-285750">
              <a:buFont typeface="Arial" panose="020B0604020202020204" pitchFamily="34" charset="0"/>
              <a:buChar char="•"/>
            </a:pPr>
            <a:endParaRPr lang="en-US" sz="1600" dirty="0">
              <a:solidFill>
                <a:srgbClr val="000000"/>
              </a:solidFill>
              <a:latin typeface="Bosch Sans Medium" panose="020B0604020202020204"/>
            </a:endParaRPr>
          </a:p>
          <a:p>
            <a:pPr marL="285750" indent="-285750">
              <a:buFont typeface="Arial" panose="020B0604020202020204" pitchFamily="34" charset="0"/>
              <a:buChar char="•"/>
            </a:pPr>
            <a:r>
              <a:rPr lang="en-US" sz="1600" b="0" i="0" u="none" strike="noStrike" baseline="0" dirty="0">
                <a:solidFill>
                  <a:srgbClr val="000000"/>
                </a:solidFill>
                <a:latin typeface="Bosch Sans Medium" panose="020B0604020202020204"/>
              </a:rPr>
              <a:t> It can have one or more Crypto Driver Objects, with separate workspaces. Each Crypto Driver Object can provide arbitrary many crypto primitives. </a:t>
            </a:r>
          </a:p>
          <a:p>
            <a:pPr marL="285750" indent="-285750">
              <a:buFont typeface="Arial" panose="020B0604020202020204" pitchFamily="34" charset="0"/>
              <a:buChar char="•"/>
            </a:pPr>
            <a:endParaRPr lang="en-US" sz="1600" dirty="0">
              <a:solidFill>
                <a:srgbClr val="000000"/>
              </a:solidFill>
              <a:latin typeface="Bosch Sans Medium" panose="020B0604020202020204"/>
            </a:endParaRPr>
          </a:p>
          <a:p>
            <a:pPr marL="285750" indent="-285750">
              <a:buFont typeface="Arial" panose="020B0604020202020204" pitchFamily="34" charset="0"/>
              <a:buChar char="•"/>
            </a:pPr>
            <a:r>
              <a:rPr lang="en-US" sz="1600" b="0" i="0" u="none" strike="noStrike" baseline="0" dirty="0">
                <a:solidFill>
                  <a:srgbClr val="000000"/>
                </a:solidFill>
                <a:latin typeface="Bosch Sans Medium" panose="020B0604020202020204"/>
              </a:rPr>
              <a:t>A crypto primitive is an instance of a configured cryptographic algorithm. One Crypto Driver Object can only perform one crypto primitive at the same time. </a:t>
            </a:r>
          </a:p>
          <a:p>
            <a:pPr marL="285750" indent="-285750">
              <a:buFont typeface="Arial" panose="020B0604020202020204" pitchFamily="34" charset="0"/>
              <a:buChar char="•"/>
            </a:pPr>
            <a:endParaRPr lang="en-US" sz="1600" b="0" i="0" u="none" strike="noStrike" baseline="0" dirty="0">
              <a:solidFill>
                <a:srgbClr val="000000"/>
              </a:solidFill>
              <a:latin typeface="Bosch Sans Medium" panose="020B0604020202020204"/>
            </a:endParaRPr>
          </a:p>
          <a:p>
            <a:pPr marL="285750" indent="-285750">
              <a:buFont typeface="Arial" panose="020B0604020202020204" pitchFamily="34" charset="0"/>
              <a:buChar char="•"/>
            </a:pPr>
            <a:r>
              <a:rPr lang="en-US" sz="1600" b="0" i="0" u="none" strike="noStrike" baseline="0" dirty="0">
                <a:solidFill>
                  <a:srgbClr val="000000"/>
                </a:solidFill>
                <a:latin typeface="Bosch Sans Medium" panose="020B0604020202020204"/>
              </a:rPr>
              <a:t>The concept of several CRYPTO modules and several Crypto Driver Objects allows different and concurrent implementations of the same cryptographic services. Variants of CRYPTO modules with different optimization objectives may exist. </a:t>
            </a:r>
          </a:p>
          <a:p>
            <a:pPr marL="285750" indent="-285750">
              <a:buFont typeface="Arial" panose="020B0604020202020204" pitchFamily="34" charset="0"/>
              <a:buChar char="•"/>
            </a:pPr>
            <a:endParaRPr lang="en-US" sz="1600" dirty="0">
              <a:solidFill>
                <a:srgbClr val="000000"/>
              </a:solidFill>
              <a:latin typeface="Bosch Sans Medium" panose="020B0604020202020204"/>
            </a:endParaRPr>
          </a:p>
          <a:p>
            <a:pPr marL="285750" indent="-285750">
              <a:buFont typeface="Arial" panose="020B0604020202020204" pitchFamily="34" charset="0"/>
              <a:buChar char="•"/>
            </a:pPr>
            <a:r>
              <a:rPr lang="en-US" sz="1600" b="0" i="0" u="none" strike="noStrike" baseline="0" dirty="0">
                <a:solidFill>
                  <a:srgbClr val="000000"/>
                </a:solidFill>
                <a:latin typeface="Bosch Sans Medium" panose="020B0604020202020204"/>
              </a:rPr>
              <a:t>The same hash algorithm might be implemented in two different CRYPTO modules, one by a faster (more expensive) hardware solution and the other by a slower (cheaper) software solution</a:t>
            </a:r>
            <a:r>
              <a:rPr lang="en-US" sz="1200" b="0" i="0" u="none" strike="noStrike" baseline="0" dirty="0">
                <a:solidFill>
                  <a:srgbClr val="000000"/>
                </a:solidFill>
                <a:latin typeface="Arial" panose="020B0604020202020204" pitchFamily="34" charset="0"/>
              </a:rPr>
              <a:t>. </a:t>
            </a:r>
          </a:p>
          <a:p>
            <a:endParaRPr lang="en-US" sz="12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25076996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sz="1400" b="1" dirty="0" smtClean="0">
            <a:solidFill>
              <a:srgbClr val="BD0F79"/>
            </a:solidFill>
            <a:latin typeface="Bosch Sans Light" panose="020B0504020202020204" pitchFamily="34" charset="0"/>
          </a:defRPr>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FF"/>
        </a:solidFill>
        <a:ln w="57150">
          <a:solidFill>
            <a:schemeClr val="accent1"/>
          </a:solidFill>
        </a:ln>
      </a:spPr>
      <a:bodyPr lIns="36000" rIns="36000" rtlCol="0" anchor="ct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kern="1200" cap="none" spc="0" normalizeH="0" baseline="0" noProof="0" dirty="0">
            <a:ln>
              <a:noFill/>
            </a:ln>
            <a:solidFill>
              <a:srgbClr val="000000"/>
            </a:solidFill>
            <a:effectLst/>
            <a:uLnTx/>
            <a:uFillTx/>
            <a:latin typeface="Bosch Office Sans"/>
            <a:ea typeface="+mn-ea"/>
            <a:cs typeface="+mn-cs"/>
          </a:defRPr>
        </a:defPPr>
      </a:lstStyle>
      <a:style>
        <a:lnRef idx="2">
          <a:srgbClr val="A80163">
            <a:shade val="50000"/>
          </a:srgbClr>
        </a:lnRef>
        <a:fillRef idx="1">
          <a:srgbClr val="A80163"/>
        </a:fillRef>
        <a:effectRef idx="0">
          <a:srgbClr val="A80163"/>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7B43B4DAAC8E409921F5B1914951CF" ma:contentTypeVersion="15" ma:contentTypeDescription="Create a new document." ma:contentTypeScope="" ma:versionID="8c237b74474783c7f8664bbfe423ad48">
  <xsd:schema xmlns:xsd="http://www.w3.org/2001/XMLSchema" xmlns:xs="http://www.w3.org/2001/XMLSchema" xmlns:p="http://schemas.microsoft.com/office/2006/metadata/properties" xmlns:ns2="b88d5e32-65d9-4c51-94e4-dd600d1937dd" xmlns:ns3="d5197315-9334-4ffd-9a81-6e65d58c37c6" targetNamespace="http://schemas.microsoft.com/office/2006/metadata/properties" ma:root="true" ma:fieldsID="c9d9863cd2c2fedf66b0b82c0cd9844e" ns2:_="" ns3:_="">
    <xsd:import namespace="b88d5e32-65d9-4c51-94e4-dd600d1937dd"/>
    <xsd:import namespace="d5197315-9334-4ffd-9a81-6e65d58c37c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Location"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8d5e32-65d9-4c51-94e4-dd600d1937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e50c28b-242c-4b51-be91-908d422433a4"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197315-9334-4ffd-9a81-6e65d58c37c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11311d4-5147-48a5-9d4c-85bd03b03e20}" ma:internalName="TaxCatchAll" ma:showField="CatchAllData" ma:web="d5197315-9334-4ffd-9a81-6e65d58c37c6">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197315-9334-4ffd-9a81-6e65d58c37c6" xsi:nil="true"/>
    <lcf76f155ced4ddcb4097134ff3c332f xmlns="b88d5e32-65d9-4c51-94e4-dd600d1937d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0670D07-AB03-4CE7-92D1-FBE250800959}"/>
</file>

<file path=customXml/itemProps2.xml><?xml version="1.0" encoding="utf-8"?>
<ds:datastoreItem xmlns:ds="http://schemas.openxmlformats.org/officeDocument/2006/customXml" ds:itemID="{EC3ACCC4-D47D-44FB-B9FC-13D69D97F84A}"/>
</file>

<file path=customXml/itemProps3.xml><?xml version="1.0" encoding="utf-8"?>
<ds:datastoreItem xmlns:ds="http://schemas.openxmlformats.org/officeDocument/2006/customXml" ds:itemID="{BD077A31-0895-4E0A-862E-A8428BBE0BB3}"/>
</file>

<file path=docProps/app.xml><?xml version="1.0" encoding="utf-8"?>
<Properties xmlns="http://schemas.openxmlformats.org/officeDocument/2006/extended-properties" xmlns:vt="http://schemas.openxmlformats.org/officeDocument/2006/docPropsVTypes">
  <Template/>
  <TotalTime>318</TotalTime>
  <Words>1679</Words>
  <Application>Microsoft Office PowerPoint</Application>
  <PresentationFormat>Custom</PresentationFormat>
  <Paragraphs>182</Paragraphs>
  <Slides>18</Slides>
  <Notes>13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18</vt:i4>
      </vt:variant>
    </vt:vector>
  </HeadingPairs>
  <TitlesOfParts>
    <vt:vector size="30" baseType="lpstr">
      <vt:lpstr>Bosch Sans Global</vt:lpstr>
      <vt:lpstr>Arial</vt:lpstr>
      <vt:lpstr>Bosch Office Sans</vt:lpstr>
      <vt:lpstr>Bosch Sans Bold</vt:lpstr>
      <vt:lpstr>Bosch Sans Light</vt:lpstr>
      <vt:lpstr>Bosch Sans Medium</vt:lpstr>
      <vt:lpstr>Calibri</vt:lpstr>
      <vt:lpstr>Calibri Light</vt:lpstr>
      <vt:lpstr>Wingdings</vt:lpstr>
      <vt:lpstr>Office Theme</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Print</dc:title>
  <dc:creator>Samarpita Chakraborty</dc:creator>
  <cp:lastModifiedBy>Sathyamoorthy Ilangovan (MS/EPH4-XC)</cp:lastModifiedBy>
  <cp:revision>87</cp:revision>
  <dcterms:created xsi:type="dcterms:W3CDTF">2021-12-13T13:11:50Z</dcterms:created>
  <dcterms:modified xsi:type="dcterms:W3CDTF">2023-04-28T19:38:13Z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2021-12-13T00:00:00Z</vt:filetime>
  </property>
  <property fmtid="{D5CDD505-2E9C-101B-9397-08002B2CF9AE}" pid="3" name="Creator">
    <vt:lpwstr>Adobe Illustrator 25.4 (Macintosh)</vt:lpwstr>
  </property>
  <property fmtid="{D5CDD505-2E9C-101B-9397-08002B2CF9AE}" pid="4" name="LastSaved">
    <vt:filetime>2021-12-13T00:00:00Z</vt:filetime>
  </property>
  <property fmtid="{D5CDD505-2E9C-101B-9397-08002B2CF9AE}" pid="5" name="ContentTypeId">
    <vt:lpwstr>0x0101004B7B43B4DAAC8E409921F5B1914951CF</vt:lpwstr>
  </property>
</Properties>
</file>