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8" r:id="rId3"/>
    <p:sldId id="259" r:id="rId4"/>
    <p:sldId id="260" r:id="rId5"/>
    <p:sldId id="315" r:id="rId6"/>
    <p:sldId id="261" r:id="rId7"/>
    <p:sldId id="318" r:id="rId8"/>
    <p:sldId id="262" r:id="rId9"/>
    <p:sldId id="321" r:id="rId10"/>
    <p:sldId id="322" r:id="rId11"/>
    <p:sldId id="323" r:id="rId12"/>
    <p:sldId id="324" r:id="rId13"/>
    <p:sldId id="362" r:id="rId14"/>
    <p:sldId id="325" r:id="rId15"/>
    <p:sldId id="326" r:id="rId16"/>
    <p:sldId id="327" r:id="rId17"/>
    <p:sldId id="328" r:id="rId18"/>
    <p:sldId id="329" r:id="rId19"/>
    <p:sldId id="363" r:id="rId20"/>
    <p:sldId id="330" r:id="rId21"/>
    <p:sldId id="331" r:id="rId22"/>
    <p:sldId id="332" r:id="rId23"/>
    <p:sldId id="333" r:id="rId24"/>
    <p:sldId id="334" r:id="rId25"/>
    <p:sldId id="335" r:id="rId26"/>
    <p:sldId id="336" r:id="rId27"/>
    <p:sldId id="337" r:id="rId28"/>
    <p:sldId id="338" r:id="rId29"/>
    <p:sldId id="339" r:id="rId30"/>
    <p:sldId id="340" r:id="rId31"/>
    <p:sldId id="341" r:id="rId32"/>
    <p:sldId id="342" r:id="rId33"/>
    <p:sldId id="343" r:id="rId34"/>
    <p:sldId id="344" r:id="rId35"/>
    <p:sldId id="345" r:id="rId36"/>
    <p:sldId id="358" r:id="rId37"/>
    <p:sldId id="359" r:id="rId38"/>
    <p:sldId id="360" r:id="rId39"/>
    <p:sldId id="361"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64" r:id="rId53"/>
    <p:sldId id="365" r:id="rId54"/>
    <p:sldId id="366" r:id="rId55"/>
    <p:sldId id="367" r:id="rId56"/>
    <p:sldId id="368" r:id="rId57"/>
    <p:sldId id="369" r:id="rId58"/>
    <p:sldId id="370" r:id="rId59"/>
    <p:sldId id="371" r:id="rId60"/>
    <p:sldId id="372" r:id="rId61"/>
    <p:sldId id="373" r:id="rId62"/>
    <p:sldId id="374" r:id="rId63"/>
    <p:sldId id="375" r:id="rId64"/>
    <p:sldId id="376" r:id="rId65"/>
    <p:sldId id="377" r:id="rId66"/>
    <p:sldId id="378" r:id="rId67"/>
    <p:sldId id="379" r:id="rId68"/>
    <p:sldId id="380" r:id="rId69"/>
    <p:sldId id="381" r:id="rId70"/>
    <p:sldId id="382" r:id="rId71"/>
    <p:sldId id="383" r:id="rId72"/>
    <p:sldId id="384" r:id="rId73"/>
    <p:sldId id="385" r:id="rId74"/>
    <p:sldId id="386" r:id="rId75"/>
    <p:sldId id="387" r:id="rId76"/>
    <p:sldId id="388" r:id="rId77"/>
    <p:sldId id="389" r:id="rId78"/>
    <p:sldId id="390" r:id="rId79"/>
    <p:sldId id="391" r:id="rId80"/>
    <p:sldId id="392" r:id="rId81"/>
    <p:sldId id="393" r:id="rId82"/>
    <p:sldId id="394" r:id="rId83"/>
    <p:sldId id="395" r:id="rId84"/>
    <p:sldId id="396" r:id="rId85"/>
    <p:sldId id="397" r:id="rId86"/>
    <p:sldId id="398" r:id="rId87"/>
    <p:sldId id="399" r:id="rId88"/>
    <p:sldId id="400" r:id="rId89"/>
    <p:sldId id="402" r:id="rId90"/>
    <p:sldId id="403" r:id="rId91"/>
    <p:sldId id="404" r:id="rId92"/>
    <p:sldId id="405" r:id="rId93"/>
    <p:sldId id="406" r:id="rId94"/>
    <p:sldId id="407" r:id="rId95"/>
    <p:sldId id="401" r:id="rId96"/>
    <p:sldId id="408" r:id="rId97"/>
    <p:sldId id="409" r:id="rId9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288" autoAdjust="0"/>
  </p:normalViewPr>
  <p:slideViewPr>
    <p:cSldViewPr>
      <p:cViewPr varScale="1">
        <p:scale>
          <a:sx n="70" d="100"/>
          <a:sy n="70" d="100"/>
        </p:scale>
        <p:origin x="130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82DC9D-C226-4E21-B6E4-2D270B820249}" type="datetimeFigureOut">
              <a:rPr lang="en-US" smtClean="0"/>
              <a:t>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2912A0-0C19-4096-AD52-6242E0BCFB8A}" type="slidenum">
              <a:rPr lang="en-US" smtClean="0"/>
              <a:t>‹#›</a:t>
            </a:fld>
            <a:endParaRPr lang="en-US"/>
          </a:p>
        </p:txBody>
      </p:sp>
    </p:spTree>
    <p:extLst>
      <p:ext uri="{BB962C8B-B14F-4D97-AF65-F5344CB8AC3E}">
        <p14:creationId xmlns:p14="http://schemas.microsoft.com/office/powerpoint/2010/main" val="432014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2912A0-0C19-4096-AD52-6242E0BCFB8A}" type="slidenum">
              <a:rPr lang="en-US" smtClean="0"/>
              <a:t>7</a:t>
            </a:fld>
            <a:endParaRPr lang="en-US"/>
          </a:p>
        </p:txBody>
      </p:sp>
    </p:spTree>
    <p:extLst>
      <p:ext uri="{BB962C8B-B14F-4D97-AF65-F5344CB8AC3E}">
        <p14:creationId xmlns:p14="http://schemas.microsoft.com/office/powerpoint/2010/main" val="1527102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75"/>
            <a:ext cx="9144000" cy="838200"/>
          </a:xfrm>
          <a:solidFill>
            <a:srgbClr val="FFCC00"/>
          </a:solidFill>
        </p:spPr>
        <p:txBody>
          <a:bodyPr/>
          <a:lstStyle/>
          <a:p>
            <a:r>
              <a:rPr lang="en-US" dirty="0" smtClean="0">
                <a:latin typeface="Book Antiqua" panose="02040602050305030304" pitchFamily="18" charset="0"/>
              </a:rPr>
              <a:t>Introductory Class</a:t>
            </a:r>
            <a:endParaRPr lang="en-US" dirty="0">
              <a:latin typeface="Book Antiqua" panose="02040602050305030304" pitchFamily="18" charset="0"/>
            </a:endParaRPr>
          </a:p>
        </p:txBody>
      </p:sp>
      <p:sp>
        <p:nvSpPr>
          <p:cNvPr id="3" name="Content Placeholder 2"/>
          <p:cNvSpPr>
            <a:spLocks noGrp="1"/>
          </p:cNvSpPr>
          <p:nvPr>
            <p:ph idx="1"/>
          </p:nvPr>
        </p:nvSpPr>
        <p:spPr>
          <a:xfrm>
            <a:off x="228600" y="1066800"/>
            <a:ext cx="8686800" cy="5638800"/>
          </a:xfrm>
        </p:spPr>
        <p:txBody>
          <a:bodyPr>
            <a:normAutofit/>
          </a:bodyPr>
          <a:lstStyle/>
          <a:p>
            <a:endParaRPr lang="en-US" sz="2800" b="1" dirty="0" smtClean="0"/>
          </a:p>
          <a:p>
            <a:endParaRPr lang="en-US" sz="2800" b="1" dirty="0"/>
          </a:p>
          <a:p>
            <a:endParaRPr lang="en-US" sz="2800" b="1" dirty="0" smtClean="0"/>
          </a:p>
          <a:p>
            <a:endParaRPr lang="en-US" sz="2800" b="1" dirty="0" smtClean="0">
              <a:latin typeface="Book Antiqua" panose="02040602050305030304" pitchFamily="18" charset="0"/>
            </a:endParaRPr>
          </a:p>
          <a:p>
            <a:endParaRPr lang="en-US" sz="2800" b="1" dirty="0">
              <a:latin typeface="Book Antiqua" panose="02040602050305030304" pitchFamily="18" charset="0"/>
            </a:endParaRPr>
          </a:p>
          <a:p>
            <a:endParaRPr lang="en-US" sz="2800" b="1" dirty="0" smtClean="0">
              <a:latin typeface="Book Antiqua" panose="02040602050305030304" pitchFamily="18" charset="0"/>
            </a:endParaRPr>
          </a:p>
          <a:p>
            <a:endParaRPr lang="en-US" sz="2800" b="1" dirty="0" smtClean="0">
              <a:latin typeface="Book Antiqua" panose="02040602050305030304" pitchFamily="18" charset="0"/>
            </a:endParaRPr>
          </a:p>
          <a:p>
            <a:r>
              <a:rPr lang="en-US" sz="2800" b="1" dirty="0" smtClean="0">
                <a:latin typeface="Book Antiqua" panose="02040602050305030304" pitchFamily="18" charset="0"/>
              </a:rPr>
              <a:t>Pre-requisite: </a:t>
            </a:r>
            <a:r>
              <a:rPr lang="en-US" sz="2800" dirty="0" smtClean="0">
                <a:latin typeface="Book Antiqua" panose="02040602050305030304" pitchFamily="18" charset="0"/>
              </a:rPr>
              <a:t>Data communication and computer networks.</a:t>
            </a:r>
            <a:endParaRPr lang="en-US" sz="3000" dirty="0"/>
          </a:p>
        </p:txBody>
      </p:sp>
      <p:graphicFrame>
        <p:nvGraphicFramePr>
          <p:cNvPr id="4" name="Table 3"/>
          <p:cNvGraphicFramePr>
            <a:graphicFrameLocks noGrp="1"/>
          </p:cNvGraphicFramePr>
          <p:nvPr>
            <p:extLst>
              <p:ext uri="{D42A27DB-BD31-4B8C-83A1-F6EECF244321}">
                <p14:modId xmlns:p14="http://schemas.microsoft.com/office/powerpoint/2010/main" val="2307120990"/>
              </p:ext>
            </p:extLst>
          </p:nvPr>
        </p:nvGraphicFramePr>
        <p:xfrm>
          <a:off x="381000" y="1219200"/>
          <a:ext cx="8534400" cy="3012822"/>
        </p:xfrm>
        <a:graphic>
          <a:graphicData uri="http://schemas.openxmlformats.org/drawingml/2006/table">
            <a:tbl>
              <a:tblPr firstRow="1" firstCol="1" bandRow="1">
                <a:tableStyleId>{E8B1032C-EA38-4F05-BA0D-38AFFFC7BED3}</a:tableStyleId>
              </a:tblPr>
              <a:tblGrid>
                <a:gridCol w="4267200">
                  <a:extLst>
                    <a:ext uri="{9D8B030D-6E8A-4147-A177-3AD203B41FA5}">
                      <a16:colId xmlns:a16="http://schemas.microsoft.com/office/drawing/2014/main" val="20000"/>
                    </a:ext>
                  </a:extLst>
                </a:gridCol>
                <a:gridCol w="4267200">
                  <a:extLst>
                    <a:ext uri="{9D8B030D-6E8A-4147-A177-3AD203B41FA5}">
                      <a16:colId xmlns:a16="http://schemas.microsoft.com/office/drawing/2014/main" val="20001"/>
                    </a:ext>
                  </a:extLst>
                </a:gridCol>
              </a:tblGrid>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Course Title: </a:t>
                      </a:r>
                      <a:r>
                        <a:rPr lang="en-US" sz="2400" b="1" i="1" spc="25" dirty="0" smtClean="0">
                          <a:solidFill>
                            <a:srgbClr val="000000"/>
                          </a:solidFill>
                          <a:effectLst/>
                          <a:latin typeface="Book Antiqua" panose="02040602050305030304" pitchFamily="18" charset="0"/>
                          <a:ea typeface="Calibri"/>
                        </a:rPr>
                        <a:t>Automotive</a:t>
                      </a:r>
                      <a:r>
                        <a:rPr lang="en-US" sz="2400" b="1" i="1" spc="25" baseline="0" dirty="0" smtClean="0">
                          <a:solidFill>
                            <a:srgbClr val="000000"/>
                          </a:solidFill>
                          <a:effectLst/>
                          <a:latin typeface="Book Antiqua" panose="02040602050305030304" pitchFamily="18" charset="0"/>
                          <a:ea typeface="Calibri"/>
                        </a:rPr>
                        <a:t> Cyber Security</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Course Code: </a:t>
                      </a:r>
                      <a:r>
                        <a:rPr lang="en-US" sz="2400" b="1" i="1" dirty="0" smtClean="0">
                          <a:solidFill>
                            <a:srgbClr val="000000"/>
                          </a:solidFill>
                          <a:effectLst/>
                          <a:latin typeface="Book Antiqua" panose="02040602050305030304" pitchFamily="18" charset="0"/>
                          <a:ea typeface="Calibri"/>
                        </a:rPr>
                        <a:t>20EC647</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0"/>
                  </a:ext>
                </a:extLst>
              </a:tr>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Credits (L:T:P): </a:t>
                      </a:r>
                      <a:r>
                        <a:rPr lang="en-US" sz="2400" b="1" i="1" dirty="0" smtClean="0">
                          <a:solidFill>
                            <a:srgbClr val="000000"/>
                          </a:solidFill>
                          <a:effectLst/>
                          <a:latin typeface="Book Antiqua" panose="02040602050305030304" pitchFamily="18" charset="0"/>
                          <a:ea typeface="Calibri"/>
                        </a:rPr>
                        <a:t>3:0:0</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Total Contact Hours: </a:t>
                      </a:r>
                      <a:r>
                        <a:rPr lang="en-US" sz="2400" b="1" i="1" dirty="0" smtClean="0">
                          <a:solidFill>
                            <a:srgbClr val="000000"/>
                          </a:solidFill>
                          <a:effectLst/>
                          <a:latin typeface="Book Antiqua" panose="02040602050305030304" pitchFamily="18" charset="0"/>
                          <a:ea typeface="Calibri"/>
                        </a:rPr>
                        <a:t>39:0:0</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1"/>
                  </a:ext>
                </a:extLst>
              </a:tr>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Type of Course: </a:t>
                      </a:r>
                      <a:r>
                        <a:rPr lang="en-US" sz="2400" b="1" i="1" dirty="0" smtClean="0">
                          <a:solidFill>
                            <a:srgbClr val="000000"/>
                          </a:solidFill>
                          <a:effectLst/>
                          <a:latin typeface="Book Antiqua" panose="02040602050305030304" pitchFamily="18" charset="0"/>
                          <a:ea typeface="Calibri"/>
                        </a:rPr>
                        <a:t>Lecture and more on case studies</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Category: Professional Elective Course</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2"/>
                  </a:ext>
                </a:extLst>
              </a:tr>
              <a:tr h="685800">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CIE Marks: 50 </a:t>
                      </a:r>
                      <a:endParaRPr lang="en-US" sz="2400" b="1" dirty="0">
                        <a:solidFill>
                          <a:srgbClr val="000000"/>
                        </a:solidFill>
                        <a:effectLst/>
                        <a:latin typeface="Book Antiqua" panose="02040602050305030304" pitchFamily="18" charset="0"/>
                        <a:ea typeface="Calibri"/>
                      </a:endParaRPr>
                    </a:p>
                  </a:txBody>
                  <a:tcPr marL="68580" marR="68580" marT="0" marB="0"/>
                </a:tc>
                <a:tc>
                  <a:txBody>
                    <a:bodyPr/>
                    <a:lstStyle/>
                    <a:p>
                      <a:pPr marL="0" marR="0">
                        <a:lnSpc>
                          <a:spcPct val="115000"/>
                        </a:lnSpc>
                        <a:spcBef>
                          <a:spcPts val="0"/>
                        </a:spcBef>
                        <a:spcAft>
                          <a:spcPts val="0"/>
                        </a:spcAft>
                      </a:pPr>
                      <a:r>
                        <a:rPr lang="en-US" sz="2400" b="1" i="1" dirty="0">
                          <a:solidFill>
                            <a:srgbClr val="000000"/>
                          </a:solidFill>
                          <a:effectLst/>
                          <a:latin typeface="Book Antiqua" panose="02040602050305030304" pitchFamily="18" charset="0"/>
                          <a:ea typeface="Calibri"/>
                        </a:rPr>
                        <a:t>SEE Marks: 100</a:t>
                      </a:r>
                      <a:endParaRPr lang="en-US" sz="2400" b="1" dirty="0">
                        <a:solidFill>
                          <a:srgbClr val="000000"/>
                        </a:solidFill>
                        <a:effectLst/>
                        <a:latin typeface="Book Antiqua" panose="02040602050305030304" pitchFamily="18" charset="0"/>
                        <a:ea typeface="Calibri"/>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Confidentiality</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r>
              <a:rPr lang="en-US" sz="2800" dirty="0">
                <a:solidFill>
                  <a:srgbClr val="C00000"/>
                </a:solidFill>
                <a:latin typeface="Book Antiqua" panose="02040602050305030304" pitchFamily="18" charset="0"/>
              </a:rPr>
              <a:t>Data confidentiality</a:t>
            </a:r>
            <a:r>
              <a:rPr lang="en-US" sz="2800" dirty="0">
                <a:latin typeface="Book Antiqua" panose="02040602050305030304" pitchFamily="18" charset="0"/>
              </a:rPr>
              <a:t>: Assures that private or confidential information </a:t>
            </a:r>
            <a:r>
              <a:rPr lang="en-US" sz="2800" dirty="0" smtClean="0">
                <a:latin typeface="Book Antiqua" panose="02040602050305030304" pitchFamily="18" charset="0"/>
              </a:rPr>
              <a:t>is not </a:t>
            </a:r>
            <a:r>
              <a:rPr lang="en-US" sz="2800" dirty="0">
                <a:latin typeface="Book Antiqua" panose="02040602050305030304" pitchFamily="18" charset="0"/>
              </a:rPr>
              <a:t>made available or </a:t>
            </a:r>
            <a:r>
              <a:rPr lang="en-US" sz="2800" dirty="0" smtClean="0">
                <a:latin typeface="Book Antiqua" panose="02040602050305030304" pitchFamily="18" charset="0"/>
              </a:rPr>
              <a:t>disclosed </a:t>
            </a:r>
            <a:r>
              <a:rPr lang="en-US" sz="2800" dirty="0">
                <a:latin typeface="Book Antiqua" panose="02040602050305030304" pitchFamily="18" charset="0"/>
              </a:rPr>
              <a:t>to unauthorized individuals</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Privacy: </a:t>
            </a:r>
            <a:r>
              <a:rPr lang="en-US" sz="2800" dirty="0">
                <a:latin typeface="Book Antiqua" panose="02040602050305030304" pitchFamily="18" charset="0"/>
              </a:rPr>
              <a:t>Assures that individuals control or influence what information </a:t>
            </a:r>
            <a:r>
              <a:rPr lang="en-US" sz="2800" dirty="0" smtClean="0">
                <a:latin typeface="Book Antiqua" panose="02040602050305030304" pitchFamily="18" charset="0"/>
              </a:rPr>
              <a:t>related to </a:t>
            </a:r>
            <a:r>
              <a:rPr lang="en-US" sz="2800" dirty="0">
                <a:latin typeface="Book Antiqua" panose="02040602050305030304" pitchFamily="18" charset="0"/>
              </a:rPr>
              <a:t>them may be collected and stored and by whom and to whom </a:t>
            </a:r>
            <a:r>
              <a:rPr lang="en-US" sz="2800" dirty="0" smtClean="0">
                <a:latin typeface="Book Antiqua" panose="02040602050305030304" pitchFamily="18" charset="0"/>
              </a:rPr>
              <a:t>that information </a:t>
            </a:r>
            <a:r>
              <a:rPr lang="en-US" sz="2800" dirty="0">
                <a:latin typeface="Book Antiqua" panose="02040602050305030304" pitchFamily="18" charset="0"/>
              </a:rPr>
              <a:t>may be disclosed</a:t>
            </a:r>
            <a:r>
              <a:rPr lang="en-US" sz="2800" dirty="0" smtClean="0">
                <a:latin typeface="Book Antiqua" panose="02040602050305030304" pitchFamily="18" charset="0"/>
              </a:rPr>
              <a:t>.</a:t>
            </a:r>
          </a:p>
          <a:p>
            <a:pPr marL="0" indent="0" algn="ctr">
              <a:buNone/>
            </a:pPr>
            <a:r>
              <a:rPr lang="en-US" sz="2800" dirty="0" smtClean="0">
                <a:solidFill>
                  <a:srgbClr val="C00000"/>
                </a:solidFill>
                <a:latin typeface="Book Antiqua" panose="02040602050305030304" pitchFamily="18" charset="0"/>
              </a:rPr>
              <a:t>OR</a:t>
            </a:r>
          </a:p>
          <a:p>
            <a:r>
              <a:rPr lang="en-US" sz="2800" dirty="0" smtClean="0">
                <a:latin typeface="Book Antiqua" panose="02040602050305030304" pitchFamily="18" charset="0"/>
              </a:rPr>
              <a:t>It is the </a:t>
            </a:r>
            <a:r>
              <a:rPr lang="en-US" sz="2800" dirty="0">
                <a:latin typeface="Book Antiqua" panose="02040602050305030304" pitchFamily="18" charset="0"/>
              </a:rPr>
              <a:t>ability of a person to determine for themselves when, how, and to what extent personal information about them is shared with or communicated to others.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8533" y="-3980"/>
            <a:ext cx="201546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198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Integrity</a:t>
            </a:r>
          </a:p>
        </p:txBody>
      </p:sp>
      <p:sp>
        <p:nvSpPr>
          <p:cNvPr id="3" name="Content Placeholder 2"/>
          <p:cNvSpPr>
            <a:spLocks noGrp="1"/>
          </p:cNvSpPr>
          <p:nvPr>
            <p:ph idx="1"/>
          </p:nvPr>
        </p:nvSpPr>
        <p:spPr>
          <a:xfrm>
            <a:off x="228600" y="990600"/>
            <a:ext cx="8610600" cy="4724400"/>
          </a:xfrm>
        </p:spPr>
        <p:txBody>
          <a:bodyPr>
            <a:normAutofit fontScale="85000" lnSpcReduction="10000"/>
          </a:bodyPr>
          <a:lstStyle/>
          <a:p>
            <a:r>
              <a:rPr lang="en-US" sz="2800" dirty="0">
                <a:solidFill>
                  <a:srgbClr val="C00000"/>
                </a:solidFill>
                <a:latin typeface="Book Antiqua" panose="02040602050305030304" pitchFamily="18" charset="0"/>
              </a:rPr>
              <a:t>Data integrity</a:t>
            </a:r>
            <a:r>
              <a:rPr lang="en-US" sz="2800" dirty="0">
                <a:latin typeface="Book Antiqua" panose="02040602050305030304" pitchFamily="18" charset="0"/>
              </a:rPr>
              <a:t>: Assures that information (both stored and in </a:t>
            </a:r>
            <a:r>
              <a:rPr lang="en-US" sz="2800" dirty="0" smtClean="0">
                <a:latin typeface="Book Antiqua" panose="02040602050305030304" pitchFamily="18" charset="0"/>
              </a:rPr>
              <a:t>transmitted packets</a:t>
            </a:r>
            <a:r>
              <a:rPr lang="en-US" sz="2800" dirty="0">
                <a:latin typeface="Book Antiqua" panose="02040602050305030304" pitchFamily="18" charset="0"/>
              </a:rPr>
              <a:t>) and programs are changed only in a specified and </a:t>
            </a:r>
            <a:r>
              <a:rPr lang="en-US" sz="2800" dirty="0" smtClean="0">
                <a:latin typeface="Book Antiqua" panose="02040602050305030304" pitchFamily="18" charset="0"/>
              </a:rPr>
              <a:t>authorized manner.</a:t>
            </a:r>
          </a:p>
          <a:p>
            <a:r>
              <a:rPr lang="en-US" sz="2800" dirty="0" smtClean="0">
                <a:solidFill>
                  <a:srgbClr val="C00000"/>
                </a:solidFill>
                <a:latin typeface="Book Antiqua" panose="02040602050305030304" pitchFamily="18" charset="0"/>
              </a:rPr>
              <a:t>System integrity</a:t>
            </a:r>
            <a:r>
              <a:rPr lang="en-US" sz="2800" dirty="0">
                <a:latin typeface="Book Antiqua" panose="02040602050305030304" pitchFamily="18" charset="0"/>
              </a:rPr>
              <a:t>: Assures that a </a:t>
            </a:r>
            <a:r>
              <a:rPr lang="en-US" sz="2800" dirty="0" smtClean="0">
                <a:latin typeface="Book Antiqua" panose="02040602050305030304" pitchFamily="18" charset="0"/>
              </a:rPr>
              <a:t>system </a:t>
            </a:r>
            <a:r>
              <a:rPr lang="en-US" sz="2800" dirty="0">
                <a:latin typeface="Book Antiqua" panose="02040602050305030304" pitchFamily="18" charset="0"/>
              </a:rPr>
              <a:t>performs its intended function in an unimpaired manner or inadvertent </a:t>
            </a:r>
            <a:r>
              <a:rPr lang="en-US" sz="2800" dirty="0" smtClean="0">
                <a:latin typeface="Book Antiqua" panose="02040602050305030304" pitchFamily="18" charset="0"/>
              </a:rPr>
              <a:t>unauthorized manipulation </a:t>
            </a:r>
            <a:r>
              <a:rPr lang="en-US" sz="2800" dirty="0">
                <a:latin typeface="Book Antiqua" panose="02040602050305030304" pitchFamily="18" charset="0"/>
              </a:rPr>
              <a:t>of the system</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Availability</a:t>
            </a:r>
            <a:r>
              <a:rPr lang="en-US" sz="2800" dirty="0">
                <a:latin typeface="Book Antiqua" panose="02040602050305030304" pitchFamily="18" charset="0"/>
              </a:rPr>
              <a:t>: Assures that systems work promptly and service is not denied </a:t>
            </a:r>
            <a:r>
              <a:rPr lang="en-US" sz="2800" dirty="0" smtClean="0">
                <a:latin typeface="Book Antiqua" panose="02040602050305030304" pitchFamily="18" charset="0"/>
              </a:rPr>
              <a:t>to authorized </a:t>
            </a:r>
            <a:r>
              <a:rPr lang="en-US" sz="2800" dirty="0">
                <a:latin typeface="Book Antiqua" panose="02040602050305030304" pitchFamily="18" charset="0"/>
              </a:rPr>
              <a:t>users</a:t>
            </a:r>
            <a:r>
              <a:rPr lang="en-US" sz="2800" dirty="0" smtClean="0">
                <a:latin typeface="Book Antiqua" panose="02040602050305030304" pitchFamily="18" charset="0"/>
              </a:rPr>
              <a:t>.</a:t>
            </a:r>
          </a:p>
          <a:p>
            <a:r>
              <a:rPr lang="en-US" sz="2800" dirty="0">
                <a:latin typeface="Book Antiqua" panose="02040602050305030304" pitchFamily="18" charset="0"/>
              </a:rPr>
              <a:t>These three concepts form what is often referred to as the </a:t>
            </a:r>
            <a:r>
              <a:rPr lang="en-US" sz="2800" dirty="0">
                <a:solidFill>
                  <a:srgbClr val="C00000"/>
                </a:solidFill>
                <a:latin typeface="Book Antiqua" panose="02040602050305030304" pitchFamily="18" charset="0"/>
              </a:rPr>
              <a:t>CIA triad</a:t>
            </a:r>
            <a:r>
              <a:rPr lang="en-US" sz="2800" dirty="0" smtClean="0">
                <a:latin typeface="Book Antiqua" panose="02040602050305030304" pitchFamily="18" charset="0"/>
              </a:rPr>
              <a:t>.</a:t>
            </a:r>
          </a:p>
          <a:p>
            <a:r>
              <a:rPr lang="en-US" sz="2800" dirty="0" smtClean="0">
                <a:latin typeface="Book Antiqua" panose="02040602050305030304" pitchFamily="18" charset="0"/>
              </a:rPr>
              <a:t>Though three security </a:t>
            </a:r>
            <a:r>
              <a:rPr lang="en-US" sz="2800" dirty="0">
                <a:latin typeface="Book Antiqua" panose="02040602050305030304" pitchFamily="18" charset="0"/>
              </a:rPr>
              <a:t>objectives is well </a:t>
            </a:r>
            <a:r>
              <a:rPr lang="en-US" sz="2800" dirty="0" smtClean="0">
                <a:latin typeface="Book Antiqua" panose="02040602050305030304" pitchFamily="18" charset="0"/>
              </a:rPr>
              <a:t>established, some </a:t>
            </a:r>
            <a:r>
              <a:rPr lang="en-US" sz="2800" dirty="0">
                <a:latin typeface="Book Antiqua" panose="02040602050305030304" pitchFamily="18" charset="0"/>
              </a:rPr>
              <a:t>in the security field feel that additional concepts are needed to present </a:t>
            </a:r>
            <a:r>
              <a:rPr lang="en-US" sz="2800" dirty="0" smtClean="0">
                <a:latin typeface="Book Antiqua" panose="02040602050305030304" pitchFamily="18" charset="0"/>
              </a:rPr>
              <a:t>a complete security requirements.</a:t>
            </a:r>
            <a:endParaRPr lang="en-US" sz="28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784" y="5619750"/>
            <a:ext cx="5638800"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3796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Data Integrity Violation</a:t>
            </a:r>
            <a:endParaRPr lang="en-US" sz="3600" dirty="0">
              <a:latin typeface="Book Antiqua" panose="02040602050305030304" pitchFamily="18" charset="0"/>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914400"/>
            <a:ext cx="81534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02129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fontScale="90000"/>
          </a:bodyPr>
          <a:lstStyle/>
          <a:p>
            <a:r>
              <a:rPr lang="en-US" sz="3600" dirty="0">
                <a:latin typeface="Book Antiqua" panose="02040602050305030304" pitchFamily="18" charset="0"/>
              </a:rPr>
              <a:t>Essential Network and Computer Security</a:t>
            </a:r>
            <a:br>
              <a:rPr lang="en-US" sz="3600" dirty="0">
                <a:latin typeface="Book Antiqua" panose="02040602050305030304" pitchFamily="18" charset="0"/>
              </a:rPr>
            </a:br>
            <a:r>
              <a:rPr lang="en-US" sz="3600" dirty="0">
                <a:latin typeface="Book Antiqua" panose="02040602050305030304" pitchFamily="18" charset="0"/>
              </a:rPr>
              <a:t>Requirements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838200"/>
            <a:ext cx="4724400" cy="3599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42164" y="4495800"/>
            <a:ext cx="8839200" cy="1938992"/>
          </a:xfrm>
          <a:prstGeom prst="rect">
            <a:avLst/>
          </a:prstGeom>
        </p:spPr>
        <p:txBody>
          <a:bodyPr wrap="square">
            <a:spAutoFit/>
          </a:bodyPr>
          <a:lstStyle/>
          <a:p>
            <a:r>
              <a:rPr lang="en-US" sz="2000" b="1" dirty="0">
                <a:latin typeface="Book Antiqua" panose="02040602050305030304" pitchFamily="18" charset="0"/>
              </a:rPr>
              <a:t>Authenticity: </a:t>
            </a:r>
            <a:r>
              <a:rPr lang="en-US" sz="2000" dirty="0">
                <a:latin typeface="Book Antiqua" panose="02040602050305030304" pitchFamily="18" charset="0"/>
              </a:rPr>
              <a:t>The property of being genuine and being able to be verified </a:t>
            </a:r>
            <a:r>
              <a:rPr lang="en-US" sz="2000" dirty="0" smtClean="0">
                <a:latin typeface="Book Antiqua" panose="02040602050305030304" pitchFamily="18" charset="0"/>
              </a:rPr>
              <a:t>and Trusted.</a:t>
            </a:r>
          </a:p>
          <a:p>
            <a:r>
              <a:rPr lang="en-US" sz="2000" b="1" dirty="0">
                <a:latin typeface="Book Antiqua" panose="02040602050305030304" pitchFamily="18" charset="0"/>
              </a:rPr>
              <a:t>Accountability: </a:t>
            </a:r>
            <a:r>
              <a:rPr lang="en-US" sz="2000" dirty="0">
                <a:latin typeface="Book Antiqua" panose="02040602050305030304" pitchFamily="18" charset="0"/>
              </a:rPr>
              <a:t>The security goal that generates the requirement for </a:t>
            </a:r>
            <a:r>
              <a:rPr lang="en-US" sz="2000" dirty="0" smtClean="0">
                <a:latin typeface="Book Antiqua" panose="02040602050305030304" pitchFamily="18" charset="0"/>
              </a:rPr>
              <a:t>actions of </a:t>
            </a:r>
            <a:r>
              <a:rPr lang="en-US" sz="2000" dirty="0">
                <a:latin typeface="Book Antiqua" panose="02040602050305030304" pitchFamily="18" charset="0"/>
              </a:rPr>
              <a:t>an entity to be traced uniquely to that entity</a:t>
            </a:r>
            <a:r>
              <a:rPr lang="en-US" sz="2000" dirty="0" smtClean="0">
                <a:latin typeface="Book Antiqua" panose="02040602050305030304" pitchFamily="18" charset="0"/>
              </a:rPr>
              <a:t>.</a:t>
            </a:r>
          </a:p>
          <a:p>
            <a:r>
              <a:rPr lang="en-US" sz="2000" dirty="0">
                <a:latin typeface="Book Antiqua" panose="02040602050305030304" pitchFamily="18" charset="0"/>
              </a:rPr>
              <a:t>Systems must keep records of their activities to permit later </a:t>
            </a:r>
            <a:r>
              <a:rPr lang="en-US" sz="2000" dirty="0" smtClean="0">
                <a:latin typeface="Book Antiqua" panose="02040602050305030304" pitchFamily="18" charset="0"/>
              </a:rPr>
              <a:t>forensic analysis </a:t>
            </a:r>
            <a:r>
              <a:rPr lang="en-US" sz="2000" dirty="0">
                <a:latin typeface="Book Antiqua" panose="02040602050305030304" pitchFamily="18" charset="0"/>
              </a:rPr>
              <a:t>to trace security breaches or to aid in transaction disputes.</a:t>
            </a:r>
          </a:p>
        </p:txBody>
      </p:sp>
    </p:spTree>
    <p:extLst>
      <p:ext uri="{BB962C8B-B14F-4D97-AF65-F5344CB8AC3E}">
        <p14:creationId xmlns:p14="http://schemas.microsoft.com/office/powerpoint/2010/main" val="3068643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Challenges of Computer Security</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Security is not as simple as it might first appear to the novice</a:t>
            </a:r>
            <a:r>
              <a:rPr lang="en-US" sz="2800" dirty="0" smtClean="0">
                <a:latin typeface="Book Antiqua" panose="02040602050305030304" pitchFamily="18" charset="0"/>
              </a:rPr>
              <a:t>.</a:t>
            </a:r>
          </a:p>
          <a:p>
            <a:r>
              <a:rPr lang="en-US" sz="2800" dirty="0" smtClean="0">
                <a:latin typeface="Book Antiqua" panose="02040602050305030304" pitchFamily="18" charset="0"/>
              </a:rPr>
              <a:t>Exploiting </a:t>
            </a:r>
            <a:r>
              <a:rPr lang="en-US" sz="2800" dirty="0">
                <a:latin typeface="Book Antiqua" panose="02040602050305030304" pitchFamily="18" charset="0"/>
              </a:rPr>
              <a:t>an unexpected weakness in the </a:t>
            </a:r>
            <a:r>
              <a:rPr lang="en-US" sz="2800" dirty="0" smtClean="0">
                <a:latin typeface="Book Antiqua" panose="02040602050305030304" pitchFamily="18" charset="0"/>
              </a:rPr>
              <a:t>mechanism.</a:t>
            </a:r>
          </a:p>
          <a:p>
            <a:r>
              <a:rPr lang="en-US" sz="2800" dirty="0" smtClean="0">
                <a:latin typeface="Book Antiqua" panose="02040602050305030304" pitchFamily="18" charset="0"/>
              </a:rPr>
              <a:t>Decide where to use the security mechanism.</a:t>
            </a:r>
          </a:p>
          <a:p>
            <a:r>
              <a:rPr lang="en-US" sz="2800" dirty="0">
                <a:latin typeface="Book Antiqua" panose="02040602050305030304" pitchFamily="18" charset="0"/>
              </a:rPr>
              <a:t>Security mechanisms typically involve more than a particular algorithm </a:t>
            </a:r>
            <a:r>
              <a:rPr lang="en-US" sz="2800" dirty="0" smtClean="0">
                <a:latin typeface="Book Antiqua" panose="02040602050305030304" pitchFamily="18" charset="0"/>
              </a:rPr>
              <a:t>or protocol.</a:t>
            </a:r>
          </a:p>
          <a:p>
            <a:r>
              <a:rPr lang="en-US" sz="2800" dirty="0">
                <a:latin typeface="Book Antiqua" panose="02040602050305030304" pitchFamily="18" charset="0"/>
              </a:rPr>
              <a:t>Computer and network security is essentially a battle of wits between a </a:t>
            </a:r>
            <a:r>
              <a:rPr lang="en-US" sz="2800" dirty="0" smtClean="0">
                <a:latin typeface="Book Antiqua" panose="02040602050305030304" pitchFamily="18" charset="0"/>
              </a:rPr>
              <a:t>perpetrator who </a:t>
            </a:r>
            <a:r>
              <a:rPr lang="en-US" sz="2800" dirty="0">
                <a:latin typeface="Book Antiqua" panose="02040602050305030304" pitchFamily="18" charset="0"/>
              </a:rPr>
              <a:t>tries to find holes and the designer or administrator who tries </a:t>
            </a:r>
            <a:r>
              <a:rPr lang="en-US" sz="2800" dirty="0" smtClean="0">
                <a:latin typeface="Book Antiqua" panose="02040602050305030304" pitchFamily="18" charset="0"/>
              </a:rPr>
              <a:t>to close </a:t>
            </a:r>
            <a:r>
              <a:rPr lang="en-US" sz="2800" dirty="0">
                <a:latin typeface="Book Antiqua" panose="02040602050305030304" pitchFamily="18" charset="0"/>
              </a:rPr>
              <a:t>them</a:t>
            </a:r>
            <a:r>
              <a:rPr lang="en-US" sz="2800" dirty="0" smtClean="0">
                <a:latin typeface="Book Antiqua" panose="02040602050305030304" pitchFamily="18" charset="0"/>
              </a:rPr>
              <a:t>.</a:t>
            </a:r>
          </a:p>
          <a:p>
            <a:r>
              <a:rPr lang="en-US" sz="2800" dirty="0">
                <a:latin typeface="Book Antiqua" panose="02040602050305030304" pitchFamily="18" charset="0"/>
              </a:rPr>
              <a:t>Security requires regular, even </a:t>
            </a:r>
            <a:r>
              <a:rPr lang="en-US" sz="2800" dirty="0" smtClean="0">
                <a:latin typeface="Book Antiqua" panose="02040602050305030304" pitchFamily="18" charset="0"/>
              </a:rPr>
              <a:t>constant monitoring.</a:t>
            </a:r>
          </a:p>
          <a:p>
            <a:endParaRPr lang="en-US" sz="2800" dirty="0">
              <a:latin typeface="Book Antiqua" panose="02040602050305030304" pitchFamily="18" charset="0"/>
            </a:endParaRPr>
          </a:p>
          <a:p>
            <a:endParaRPr lang="en-US" sz="2800" dirty="0">
              <a:latin typeface="Book Antiqua" panose="02040602050305030304" pitchFamily="18" charset="0"/>
            </a:endParaRPr>
          </a:p>
        </p:txBody>
      </p:sp>
    </p:spTree>
    <p:extLst>
      <p:ext uri="{BB962C8B-B14F-4D97-AF65-F5344CB8AC3E}">
        <p14:creationId xmlns:p14="http://schemas.microsoft.com/office/powerpoint/2010/main" val="11022238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OSI SECURITY ARCHITECTURE</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latin typeface="Book Antiqua" panose="02040602050305030304" pitchFamily="18" charset="0"/>
              </a:rPr>
              <a:t>The OSI security </a:t>
            </a:r>
            <a:r>
              <a:rPr lang="en-US" sz="2800" dirty="0" smtClean="0">
                <a:latin typeface="Book Antiqua" panose="02040602050305030304" pitchFamily="18" charset="0"/>
              </a:rPr>
              <a:t>architecture focuses </a:t>
            </a:r>
            <a:r>
              <a:rPr lang="en-US" sz="2800" dirty="0">
                <a:latin typeface="Book Antiqua" panose="02040602050305030304" pitchFamily="18" charset="0"/>
              </a:rPr>
              <a:t>on security attacks, mechanisms, and </a:t>
            </a:r>
            <a:r>
              <a:rPr lang="en-US" sz="2800" dirty="0" smtClean="0">
                <a:latin typeface="Book Antiqua" panose="02040602050305030304" pitchFamily="18" charset="0"/>
              </a:rPr>
              <a:t>services.</a:t>
            </a:r>
          </a:p>
          <a:p>
            <a:r>
              <a:rPr lang="en-US" sz="2800" dirty="0">
                <a:solidFill>
                  <a:srgbClr val="C00000"/>
                </a:solidFill>
                <a:latin typeface="Book Antiqua" panose="02040602050305030304" pitchFamily="18" charset="0"/>
              </a:rPr>
              <a:t>Security attack</a:t>
            </a:r>
            <a:r>
              <a:rPr lang="en-US" sz="2800" dirty="0">
                <a:latin typeface="Book Antiqua" panose="02040602050305030304" pitchFamily="18" charset="0"/>
              </a:rPr>
              <a:t>: Any action that compromises the security of </a:t>
            </a:r>
            <a:r>
              <a:rPr lang="en-US" sz="2800" dirty="0" smtClean="0">
                <a:latin typeface="Book Antiqua" panose="02040602050305030304" pitchFamily="18" charset="0"/>
              </a:rPr>
              <a:t>information owned </a:t>
            </a:r>
            <a:r>
              <a:rPr lang="en-US" sz="2800" dirty="0">
                <a:latin typeface="Book Antiqua" panose="02040602050305030304" pitchFamily="18" charset="0"/>
              </a:rPr>
              <a:t>by an organization</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Security mechanism</a:t>
            </a:r>
            <a:r>
              <a:rPr lang="en-US" sz="2800" dirty="0">
                <a:latin typeface="Book Antiqua" panose="02040602050305030304" pitchFamily="18" charset="0"/>
              </a:rPr>
              <a:t>: A </a:t>
            </a:r>
            <a:r>
              <a:rPr lang="en-US" sz="2800" dirty="0" smtClean="0">
                <a:latin typeface="Book Antiqua" panose="02040602050305030304" pitchFamily="18" charset="0"/>
              </a:rPr>
              <a:t>process that </a:t>
            </a:r>
            <a:r>
              <a:rPr lang="en-US" sz="2800" dirty="0">
                <a:latin typeface="Book Antiqua" panose="02040602050305030304" pitchFamily="18" charset="0"/>
              </a:rPr>
              <a:t>is designed to detect, prevent, or recover from a security attack</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Security service: </a:t>
            </a:r>
            <a:r>
              <a:rPr lang="en-US" sz="2800" dirty="0">
                <a:latin typeface="Book Antiqua" panose="02040602050305030304" pitchFamily="18" charset="0"/>
              </a:rPr>
              <a:t>A processing or communication service that enhances </a:t>
            </a:r>
            <a:r>
              <a:rPr lang="en-US" sz="2800" dirty="0" smtClean="0">
                <a:latin typeface="Book Antiqua" panose="02040602050305030304" pitchFamily="18" charset="0"/>
              </a:rPr>
              <a:t>the security </a:t>
            </a:r>
            <a:r>
              <a:rPr lang="en-US" sz="2800" dirty="0">
                <a:latin typeface="Book Antiqua" panose="02040602050305030304" pitchFamily="18" charset="0"/>
              </a:rPr>
              <a:t>of the data processing systems and the information transfers of </a:t>
            </a:r>
            <a:r>
              <a:rPr lang="en-US" sz="2800" dirty="0" smtClean="0">
                <a:latin typeface="Book Antiqua" panose="02040602050305030304" pitchFamily="18" charset="0"/>
              </a:rPr>
              <a:t>an organization.</a:t>
            </a:r>
          </a:p>
          <a:p>
            <a:r>
              <a:rPr lang="en-US" sz="2800" dirty="0">
                <a:latin typeface="Book Antiqua" panose="02040602050305030304" pitchFamily="18" charset="0"/>
              </a:rPr>
              <a:t>The services are intended to counter security attacks, and </a:t>
            </a:r>
            <a:r>
              <a:rPr lang="en-US" sz="2800" dirty="0" smtClean="0">
                <a:latin typeface="Book Antiqua" panose="02040602050305030304" pitchFamily="18" charset="0"/>
              </a:rPr>
              <a:t>they make </a:t>
            </a:r>
            <a:r>
              <a:rPr lang="en-US" sz="2800" dirty="0">
                <a:latin typeface="Book Antiqua" panose="02040602050305030304" pitchFamily="18" charset="0"/>
              </a:rPr>
              <a:t>use of one or more </a:t>
            </a:r>
            <a:r>
              <a:rPr lang="en-US" sz="2800" dirty="0" smtClean="0">
                <a:latin typeface="Book Antiqua" panose="02040602050305030304" pitchFamily="18" charset="0"/>
              </a:rPr>
              <a:t>security mechanisms </a:t>
            </a:r>
            <a:r>
              <a:rPr lang="en-US" sz="2800" dirty="0">
                <a:latin typeface="Book Antiqua" panose="02040602050305030304" pitchFamily="18" charset="0"/>
              </a:rPr>
              <a:t>to provide the service.</a:t>
            </a:r>
          </a:p>
        </p:txBody>
      </p:sp>
    </p:spTree>
    <p:extLst>
      <p:ext uri="{BB962C8B-B14F-4D97-AF65-F5344CB8AC3E}">
        <p14:creationId xmlns:p14="http://schemas.microsoft.com/office/powerpoint/2010/main" val="383756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Security Attacks</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smtClean="0">
                <a:latin typeface="Book Antiqua" panose="02040602050305030304" pitchFamily="18" charset="0"/>
              </a:rPr>
              <a:t>Divided into 2 types: Passive and Active attacks</a:t>
            </a:r>
          </a:p>
          <a:p>
            <a:pPr lvl="1"/>
            <a:r>
              <a:rPr lang="en-US" sz="2400" dirty="0">
                <a:solidFill>
                  <a:srgbClr val="C00000"/>
                </a:solidFill>
                <a:latin typeface="Book Antiqua" panose="02040602050305030304" pitchFamily="18" charset="0"/>
              </a:rPr>
              <a:t>Passive </a:t>
            </a:r>
            <a:r>
              <a:rPr lang="en-US" sz="2400" dirty="0" smtClean="0">
                <a:solidFill>
                  <a:srgbClr val="C00000"/>
                </a:solidFill>
                <a:latin typeface="Book Antiqua" panose="02040602050305030304" pitchFamily="18" charset="0"/>
              </a:rPr>
              <a:t>Attack</a:t>
            </a:r>
            <a:r>
              <a:rPr lang="en-US" sz="2400" dirty="0" smtClean="0">
                <a:latin typeface="Book Antiqua" panose="02040602050305030304" pitchFamily="18" charset="0"/>
              </a:rPr>
              <a:t>: attempts to </a:t>
            </a:r>
            <a:r>
              <a:rPr lang="en-US" sz="2400" dirty="0">
                <a:latin typeface="Book Antiqua" panose="02040602050305030304" pitchFamily="18" charset="0"/>
              </a:rPr>
              <a:t>learn or make use of information from the system but does not affect system resources</a:t>
            </a:r>
            <a:r>
              <a:rPr lang="en-US" sz="2400" dirty="0" smtClean="0">
                <a:latin typeface="Book Antiqua" panose="02040602050305030304" pitchFamily="18" charset="0"/>
              </a:rPr>
              <a:t>.</a:t>
            </a:r>
          </a:p>
          <a:p>
            <a:pPr lvl="1"/>
            <a:r>
              <a:rPr lang="en-US" sz="2400" dirty="0">
                <a:latin typeface="Book Antiqua" panose="02040602050305030304" pitchFamily="18" charset="0"/>
              </a:rPr>
              <a:t>Passive </a:t>
            </a:r>
            <a:r>
              <a:rPr lang="en-US" sz="2400" dirty="0" smtClean="0">
                <a:latin typeface="Book Antiqua" panose="02040602050305030304" pitchFamily="18" charset="0"/>
              </a:rPr>
              <a:t>attacks are </a:t>
            </a:r>
            <a:r>
              <a:rPr lang="en-US" sz="2400" dirty="0">
                <a:latin typeface="Book Antiqua" panose="02040602050305030304" pitchFamily="18" charset="0"/>
              </a:rPr>
              <a:t>in the nature of eavesdropping </a:t>
            </a:r>
            <a:r>
              <a:rPr lang="en-US" sz="2400" dirty="0" smtClean="0">
                <a:latin typeface="Book Antiqua" panose="02040602050305030304" pitchFamily="18" charset="0"/>
              </a:rPr>
              <a:t>or monitoring transmissions.</a:t>
            </a:r>
          </a:p>
          <a:p>
            <a:pPr lvl="1"/>
            <a:r>
              <a:rPr lang="en-US" sz="2400" dirty="0">
                <a:latin typeface="Book Antiqua" panose="02040602050305030304" pitchFamily="18" charset="0"/>
              </a:rPr>
              <a:t>The goal of the opponent is to obtain information that is </a:t>
            </a:r>
            <a:r>
              <a:rPr lang="en-US" sz="2400" dirty="0" smtClean="0">
                <a:latin typeface="Book Antiqua" panose="02040602050305030304" pitchFamily="18" charset="0"/>
              </a:rPr>
              <a:t>being transmitted.</a:t>
            </a:r>
          </a:p>
          <a:p>
            <a:pPr lvl="1"/>
            <a:r>
              <a:rPr lang="en-US" sz="2400" dirty="0">
                <a:latin typeface="Book Antiqua" panose="02040602050305030304" pitchFamily="18" charset="0"/>
              </a:rPr>
              <a:t>Passive attacks are very difficult to detect, because they do not involve </a:t>
            </a:r>
            <a:r>
              <a:rPr lang="en-US" sz="2400" dirty="0" smtClean="0">
                <a:latin typeface="Book Antiqua" panose="02040602050305030304" pitchFamily="18" charset="0"/>
              </a:rPr>
              <a:t>any alteration </a:t>
            </a:r>
            <a:r>
              <a:rPr lang="en-US" sz="2400" dirty="0">
                <a:latin typeface="Book Antiqua" panose="02040602050305030304" pitchFamily="18" charset="0"/>
              </a:rPr>
              <a:t>of the data</a:t>
            </a:r>
            <a:r>
              <a:rPr lang="en-US" sz="2400" dirty="0" smtClean="0">
                <a:latin typeface="Book Antiqua" panose="02040602050305030304" pitchFamily="18" charset="0"/>
              </a:rPr>
              <a:t>.</a:t>
            </a:r>
          </a:p>
          <a:p>
            <a:pPr lvl="1"/>
            <a:r>
              <a:rPr lang="en-US" sz="2400" dirty="0" smtClean="0">
                <a:latin typeface="Book Antiqua" panose="02040602050305030304" pitchFamily="18" charset="0"/>
              </a:rPr>
              <a:t>Neither </a:t>
            </a:r>
            <a:r>
              <a:rPr lang="en-US" sz="2400" dirty="0">
                <a:latin typeface="Book Antiqua" panose="02040602050305030304" pitchFamily="18" charset="0"/>
              </a:rPr>
              <a:t>the sender nor receiver is aware that a third </a:t>
            </a:r>
            <a:r>
              <a:rPr lang="en-US" sz="2400" dirty="0" smtClean="0">
                <a:latin typeface="Book Antiqua" panose="02040602050305030304" pitchFamily="18" charset="0"/>
              </a:rPr>
              <a:t>part has </a:t>
            </a:r>
            <a:r>
              <a:rPr lang="en-US" sz="2400" dirty="0">
                <a:latin typeface="Book Antiqua" panose="02040602050305030304" pitchFamily="18" charset="0"/>
              </a:rPr>
              <a:t>read the messages or observed the traffic pattern</a:t>
            </a:r>
            <a:r>
              <a:rPr lang="en-US" sz="2400" dirty="0" smtClean="0">
                <a:latin typeface="Book Antiqua" panose="02040602050305030304" pitchFamily="18" charset="0"/>
              </a:rPr>
              <a:t>.</a:t>
            </a:r>
          </a:p>
          <a:p>
            <a:pPr lvl="1"/>
            <a:r>
              <a:rPr lang="en-US" sz="2400" dirty="0">
                <a:latin typeface="Book Antiqua" panose="02040602050305030304" pitchFamily="18" charset="0"/>
              </a:rPr>
              <a:t>However, it is feasible to </a:t>
            </a:r>
            <a:r>
              <a:rPr lang="en-US" sz="2400" dirty="0" smtClean="0">
                <a:latin typeface="Book Antiqua" panose="02040602050305030304" pitchFamily="18" charset="0"/>
              </a:rPr>
              <a:t>prevent the </a:t>
            </a:r>
            <a:r>
              <a:rPr lang="en-US" sz="2400" dirty="0">
                <a:latin typeface="Book Antiqua" panose="02040602050305030304" pitchFamily="18" charset="0"/>
              </a:rPr>
              <a:t>success of these attacks, usually by means of encryption</a:t>
            </a:r>
            <a:r>
              <a:rPr lang="en-US" sz="2400" dirty="0" smtClean="0">
                <a:latin typeface="Book Antiqua" panose="02040602050305030304" pitchFamily="18" charset="0"/>
              </a:rPr>
              <a:t>.</a:t>
            </a:r>
            <a:endParaRPr lang="en-US" sz="2400" dirty="0">
              <a:latin typeface="Book Antiqua" panose="02040602050305030304" pitchFamily="18" charset="0"/>
            </a:endParaRPr>
          </a:p>
        </p:txBody>
      </p:sp>
    </p:spTree>
    <p:extLst>
      <p:ext uri="{BB962C8B-B14F-4D97-AF65-F5344CB8AC3E}">
        <p14:creationId xmlns:p14="http://schemas.microsoft.com/office/powerpoint/2010/main" val="16086875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Passive attacks</a:t>
            </a:r>
            <a:endParaRPr lang="en-US" sz="3600" dirty="0">
              <a:latin typeface="Book Antiqua" panose="0204060205030503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9167829" cy="525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130932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Active attacks</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pPr marL="342900" lvl="1" indent="-342900">
              <a:buFont typeface="Arial" pitchFamily="34" charset="0"/>
              <a:buChar char="•"/>
            </a:pPr>
            <a:r>
              <a:rPr lang="en-US" sz="2400" dirty="0">
                <a:solidFill>
                  <a:srgbClr val="C00000"/>
                </a:solidFill>
                <a:latin typeface="Book Antiqua" panose="02040602050305030304" pitchFamily="18" charset="0"/>
              </a:rPr>
              <a:t>Active attack:</a:t>
            </a:r>
            <a:r>
              <a:rPr lang="en-US" sz="2400" dirty="0">
                <a:latin typeface="Book Antiqua" panose="02040602050305030304" pitchFamily="18" charset="0"/>
              </a:rPr>
              <a:t> attempts to alter system resources or affect their </a:t>
            </a:r>
            <a:r>
              <a:rPr lang="en-US" sz="2400" dirty="0" smtClean="0">
                <a:latin typeface="Book Antiqua" panose="02040602050305030304" pitchFamily="18" charset="0"/>
              </a:rPr>
              <a:t>operation</a:t>
            </a:r>
          </a:p>
          <a:p>
            <a:pPr marL="342900" lvl="1" indent="-342900">
              <a:buFont typeface="Arial" pitchFamily="34" charset="0"/>
              <a:buChar char="•"/>
            </a:pPr>
            <a:r>
              <a:rPr lang="en-US" sz="2800" dirty="0" smtClean="0">
                <a:latin typeface="Book Antiqua" panose="02040602050305030304" pitchFamily="18" charset="0"/>
              </a:rPr>
              <a:t>Active attacks involve </a:t>
            </a:r>
            <a:r>
              <a:rPr lang="en-US" sz="2800" dirty="0">
                <a:latin typeface="Book Antiqua" panose="02040602050305030304" pitchFamily="18" charset="0"/>
              </a:rPr>
              <a:t>some modification of the data stream or </a:t>
            </a:r>
            <a:r>
              <a:rPr lang="en-US" sz="2800" dirty="0" smtClean="0">
                <a:latin typeface="Book Antiqua" panose="02040602050305030304" pitchFamily="18" charset="0"/>
              </a:rPr>
              <a:t>the creation </a:t>
            </a:r>
            <a:r>
              <a:rPr lang="en-US" sz="2800" dirty="0">
                <a:latin typeface="Book Antiqua" panose="02040602050305030304" pitchFamily="18" charset="0"/>
              </a:rPr>
              <a:t>of a false </a:t>
            </a:r>
            <a:r>
              <a:rPr lang="en-US" sz="2800" dirty="0" smtClean="0">
                <a:latin typeface="Book Antiqua" panose="02040602050305030304" pitchFamily="18" charset="0"/>
              </a:rPr>
              <a:t>stream.</a:t>
            </a:r>
          </a:p>
          <a:p>
            <a:pPr marL="342900" lvl="1" indent="-342900">
              <a:buFont typeface="Arial" pitchFamily="34" charset="0"/>
              <a:buChar char="•"/>
            </a:pPr>
            <a:r>
              <a:rPr lang="en-US" dirty="0">
                <a:latin typeface="Book Antiqua" panose="02040602050305030304" pitchFamily="18" charset="0"/>
              </a:rPr>
              <a:t>These attacks are </a:t>
            </a:r>
            <a:r>
              <a:rPr lang="en-US" dirty="0" smtClean="0">
                <a:latin typeface="Book Antiqua" panose="02040602050305030304" pitchFamily="18" charset="0"/>
              </a:rPr>
              <a:t>subdivided </a:t>
            </a:r>
            <a:r>
              <a:rPr lang="en-US" dirty="0">
                <a:latin typeface="Book Antiqua" panose="02040602050305030304" pitchFamily="18" charset="0"/>
              </a:rPr>
              <a:t>into four categories: </a:t>
            </a:r>
            <a:r>
              <a:rPr lang="en-US" dirty="0" smtClean="0">
                <a:latin typeface="Book Antiqua" panose="02040602050305030304" pitchFamily="18" charset="0"/>
              </a:rPr>
              <a:t>masquerade, replay</a:t>
            </a:r>
            <a:r>
              <a:rPr lang="en-US" dirty="0">
                <a:latin typeface="Book Antiqua" panose="02040602050305030304" pitchFamily="18" charset="0"/>
              </a:rPr>
              <a:t>, modification of messages, and denial of service</a:t>
            </a:r>
            <a:r>
              <a:rPr lang="en-US" dirty="0" smtClean="0">
                <a:latin typeface="Book Antiqua" panose="02040602050305030304" pitchFamily="18" charset="0"/>
              </a:rPr>
              <a:t>.</a:t>
            </a:r>
          </a:p>
          <a:p>
            <a:pPr marL="342900" lvl="1" indent="-342900">
              <a:buFont typeface="Arial" pitchFamily="34" charset="0"/>
              <a:buChar char="•"/>
            </a:pPr>
            <a:r>
              <a:rPr lang="en-US" dirty="0">
                <a:latin typeface="Book Antiqua" panose="02040602050305030304" pitchFamily="18" charset="0"/>
              </a:rPr>
              <a:t>A </a:t>
            </a:r>
            <a:r>
              <a:rPr lang="en-US" b="1" dirty="0">
                <a:latin typeface="Book Antiqua" panose="02040602050305030304" pitchFamily="18" charset="0"/>
              </a:rPr>
              <a:t>masquerade </a:t>
            </a:r>
            <a:r>
              <a:rPr lang="en-US" dirty="0">
                <a:latin typeface="Book Antiqua" panose="02040602050305030304" pitchFamily="18" charset="0"/>
              </a:rPr>
              <a:t>takes place when one entity pretends to be a different </a:t>
            </a:r>
            <a:r>
              <a:rPr lang="en-US" dirty="0" smtClean="0">
                <a:latin typeface="Book Antiqua" panose="02040602050305030304" pitchFamily="18" charset="0"/>
              </a:rPr>
              <a:t>entity.</a:t>
            </a:r>
          </a:p>
          <a:p>
            <a:pPr marL="342900" lvl="1" indent="-342900">
              <a:buFont typeface="Arial" pitchFamily="34" charset="0"/>
              <a:buChar char="•"/>
            </a:pPr>
            <a:r>
              <a:rPr lang="en-US" b="1" dirty="0">
                <a:latin typeface="Book Antiqua" panose="02040602050305030304" pitchFamily="18" charset="0"/>
              </a:rPr>
              <a:t>Replay</a:t>
            </a:r>
            <a:r>
              <a:rPr lang="en-US" dirty="0">
                <a:latin typeface="Book Antiqua" panose="02040602050305030304" pitchFamily="18" charset="0"/>
              </a:rPr>
              <a:t> involves the passive capture of a data unit and its subsequent </a:t>
            </a:r>
            <a:r>
              <a:rPr lang="en-US" dirty="0" smtClean="0">
                <a:latin typeface="Book Antiqua" panose="02040602050305030304" pitchFamily="18" charset="0"/>
              </a:rPr>
              <a:t>retransmission to </a:t>
            </a:r>
            <a:r>
              <a:rPr lang="en-US" dirty="0">
                <a:latin typeface="Book Antiqua" panose="02040602050305030304" pitchFamily="18" charset="0"/>
              </a:rPr>
              <a:t>produce an unauthorized effect</a:t>
            </a:r>
          </a:p>
          <a:p>
            <a:pPr marL="342900" lvl="1" indent="-342900">
              <a:buFont typeface="Arial" pitchFamily="34" charset="0"/>
              <a:buChar char="•"/>
            </a:pPr>
            <a:endParaRPr lang="en-US" sz="2800" dirty="0">
              <a:latin typeface="Book Antiqua" panose="02040602050305030304" pitchFamily="18" charset="0"/>
            </a:endParaRPr>
          </a:p>
        </p:txBody>
      </p:sp>
    </p:spTree>
    <p:extLst>
      <p:ext uri="{BB962C8B-B14F-4D97-AF65-F5344CB8AC3E}">
        <p14:creationId xmlns:p14="http://schemas.microsoft.com/office/powerpoint/2010/main" val="2655678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Active attacks</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pPr marL="342900" lvl="1" indent="-342900">
              <a:buFont typeface="Arial" pitchFamily="34" charset="0"/>
              <a:buChar char="•"/>
            </a:pPr>
            <a:r>
              <a:rPr lang="en-US" b="1" dirty="0">
                <a:latin typeface="Book Antiqua" panose="02040602050305030304" pitchFamily="18" charset="0"/>
              </a:rPr>
              <a:t>Modification of messages </a:t>
            </a:r>
            <a:r>
              <a:rPr lang="en-US" dirty="0">
                <a:latin typeface="Book Antiqua" panose="02040602050305030304" pitchFamily="18" charset="0"/>
              </a:rPr>
              <a:t>simply means that some portion of a legitimate </a:t>
            </a:r>
            <a:r>
              <a:rPr lang="en-US" dirty="0" smtClean="0">
                <a:latin typeface="Book Antiqua" panose="02040602050305030304" pitchFamily="18" charset="0"/>
              </a:rPr>
              <a:t>message is </a:t>
            </a:r>
            <a:r>
              <a:rPr lang="en-US" dirty="0">
                <a:latin typeface="Book Antiqua" panose="02040602050305030304" pitchFamily="18" charset="0"/>
              </a:rPr>
              <a:t>altered, or that messages are delayed or reordered, to produce an </a:t>
            </a:r>
            <a:r>
              <a:rPr lang="en-US" dirty="0" smtClean="0">
                <a:latin typeface="Book Antiqua" panose="02040602050305030304" pitchFamily="18" charset="0"/>
              </a:rPr>
              <a:t>unauthorized effect.</a:t>
            </a:r>
          </a:p>
          <a:p>
            <a:pPr marL="342900" lvl="1" indent="-342900">
              <a:buFont typeface="Arial" pitchFamily="34" charset="0"/>
              <a:buChar char="•"/>
            </a:pPr>
            <a:r>
              <a:rPr lang="en-US" dirty="0">
                <a:latin typeface="Book Antiqua" panose="02040602050305030304" pitchFamily="18" charset="0"/>
              </a:rPr>
              <a:t>The </a:t>
            </a:r>
            <a:r>
              <a:rPr lang="en-US" b="1" dirty="0">
                <a:latin typeface="Book Antiqua" panose="02040602050305030304" pitchFamily="18" charset="0"/>
              </a:rPr>
              <a:t>denial of service</a:t>
            </a:r>
            <a:r>
              <a:rPr lang="en-US" dirty="0">
                <a:latin typeface="Book Antiqua" panose="02040602050305030304" pitchFamily="18" charset="0"/>
              </a:rPr>
              <a:t> prevents or inhibits the normal use or management </a:t>
            </a:r>
            <a:r>
              <a:rPr lang="en-US" dirty="0" smtClean="0">
                <a:latin typeface="Book Antiqua" panose="02040602050305030304" pitchFamily="18" charset="0"/>
              </a:rPr>
              <a:t>of communications facilities.</a:t>
            </a:r>
          </a:p>
          <a:p>
            <a:pPr marL="342900" lvl="1" indent="-342900">
              <a:buFont typeface="Arial" pitchFamily="34" charset="0"/>
              <a:buChar char="•"/>
            </a:pPr>
            <a:r>
              <a:rPr lang="en-US" dirty="0">
                <a:latin typeface="Book Antiqua" panose="02040602050305030304" pitchFamily="18" charset="0"/>
              </a:rPr>
              <a:t>Active attacks present the opposite characteristics of passive attacks.</a:t>
            </a:r>
            <a:endParaRPr lang="en-US" sz="2800" dirty="0">
              <a:latin typeface="Book Antiqua" panose="02040602050305030304" pitchFamily="18" charset="0"/>
            </a:endParaRPr>
          </a:p>
        </p:txBody>
      </p:sp>
    </p:spTree>
    <p:extLst>
      <p:ext uri="{BB962C8B-B14F-4D97-AF65-F5344CB8AC3E}">
        <p14:creationId xmlns:p14="http://schemas.microsoft.com/office/powerpoint/2010/main" val="3126047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smtClean="0">
                <a:latin typeface="Book Antiqua" panose="02040602050305030304" pitchFamily="18" charset="0"/>
              </a:rPr>
              <a:t>Unit -01</a:t>
            </a:r>
            <a:endParaRPr lang="en-US" dirty="0">
              <a:latin typeface="Book Antiqua" panose="02040602050305030304" pitchFamily="18" charset="0"/>
            </a:endParaRPr>
          </a:p>
        </p:txBody>
      </p:sp>
      <p:sp>
        <p:nvSpPr>
          <p:cNvPr id="3" name="Content Placeholder 2"/>
          <p:cNvSpPr>
            <a:spLocks noGrp="1"/>
          </p:cNvSpPr>
          <p:nvPr>
            <p:ph idx="1"/>
          </p:nvPr>
        </p:nvSpPr>
        <p:spPr>
          <a:xfrm>
            <a:off x="228600" y="914400"/>
            <a:ext cx="8763000" cy="5638800"/>
          </a:xfrm>
        </p:spPr>
        <p:txBody>
          <a:bodyPr>
            <a:normAutofit lnSpcReduction="10000"/>
          </a:bodyPr>
          <a:lstStyle/>
          <a:p>
            <a:pPr marL="0" indent="0">
              <a:buNone/>
            </a:pPr>
            <a:r>
              <a:rPr lang="en-US" sz="2600" b="1" dirty="0" smtClean="0">
                <a:solidFill>
                  <a:srgbClr val="FF0000"/>
                </a:solidFill>
                <a:latin typeface="Book Antiqua" panose="02040602050305030304" pitchFamily="18" charset="0"/>
              </a:rPr>
              <a:t>Unit 01- Introduction to security concepts         </a:t>
            </a:r>
            <a:r>
              <a:rPr lang="en-US" sz="2400" b="1" dirty="0" smtClean="0"/>
              <a:t>	 </a:t>
            </a:r>
            <a:r>
              <a:rPr lang="en-US" sz="2500" b="1" dirty="0">
                <a:solidFill>
                  <a:srgbClr val="C00000"/>
                </a:solidFill>
                <a:latin typeface="Book Antiqua" panose="02040602050305030304" pitchFamily="18" charset="0"/>
              </a:rPr>
              <a:t>8</a:t>
            </a:r>
            <a:r>
              <a:rPr lang="en-US" sz="2500" b="1" dirty="0" smtClean="0">
                <a:solidFill>
                  <a:srgbClr val="C00000"/>
                </a:solidFill>
                <a:latin typeface="Book Antiqua" panose="02040602050305030304" pitchFamily="18" charset="0"/>
              </a:rPr>
              <a:t> </a:t>
            </a:r>
            <a:r>
              <a:rPr lang="en-US" sz="2500" b="1" dirty="0" smtClean="0">
                <a:solidFill>
                  <a:srgbClr val="C00000"/>
                </a:solidFill>
                <a:latin typeface="Book Antiqua" panose="02040602050305030304" pitchFamily="18" charset="0"/>
              </a:rPr>
              <a:t>Hours </a:t>
            </a:r>
            <a:endParaRPr lang="en-US" sz="2500" dirty="0" smtClean="0">
              <a:solidFill>
                <a:srgbClr val="C00000"/>
              </a:solidFill>
              <a:latin typeface="Book Antiqua" panose="02040602050305030304" pitchFamily="18" charset="0"/>
            </a:endParaRPr>
          </a:p>
          <a:p>
            <a:pPr algn="just"/>
            <a:r>
              <a:rPr lang="en-US" sz="2800" i="1" dirty="0">
                <a:latin typeface="Book Antiqua" panose="02040602050305030304" pitchFamily="18" charset="0"/>
              </a:rPr>
              <a:t>Introduction to Cryptography and related Infrastructure; Motivation &amp; Security Basics: Current trends &amp; Development, Safety and Security, </a:t>
            </a:r>
          </a:p>
          <a:p>
            <a:pPr algn="just"/>
            <a:endParaRPr lang="en-US" sz="2800" i="1" dirty="0">
              <a:latin typeface="Book Antiqua" panose="02040602050305030304" pitchFamily="18" charset="0"/>
            </a:endParaRPr>
          </a:p>
          <a:p>
            <a:pPr algn="just"/>
            <a:r>
              <a:rPr lang="en-US" sz="2800" i="1" dirty="0">
                <a:latin typeface="Book Antiqua" panose="02040602050305030304" pitchFamily="18" charset="0"/>
              </a:rPr>
              <a:t>Cryptography Concepts: Encoding, Encryption, Hash, Security services, Examples of Algorithm (AES 128, RSA), Signature &amp; Encryption, Symmetric &amp; Asymmetric signatures. </a:t>
            </a:r>
          </a:p>
          <a:p>
            <a:pPr algn="just"/>
            <a:endParaRPr lang="en-US" sz="2800" i="1" dirty="0">
              <a:latin typeface="Book Antiqua" panose="02040602050305030304" pitchFamily="18" charset="0"/>
            </a:endParaRPr>
          </a:p>
          <a:p>
            <a:pPr algn="just"/>
            <a:r>
              <a:rPr lang="en-US" sz="2800" i="1" dirty="0">
                <a:latin typeface="Book Antiqua" panose="02040602050305030304" pitchFamily="18" charset="0"/>
              </a:rPr>
              <a:t>Public Key Infrastructure: Digital Certificate, Functions of PKI, Certifying Authority, Hierarchy of Certifying Authority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Active Attacks</a:t>
            </a:r>
            <a:endParaRPr lang="en-US" sz="3600" dirty="0">
              <a:latin typeface="Book Antiqua" panose="0204060205030503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26" y="1143000"/>
            <a:ext cx="8632074" cy="52286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3701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a:latin typeface="Book Antiqua" panose="02040602050305030304" pitchFamily="18" charset="0"/>
              </a:rPr>
              <a:t>SECURITY SERVICES</a:t>
            </a:r>
          </a:p>
        </p:txBody>
      </p:sp>
      <p:sp>
        <p:nvSpPr>
          <p:cNvPr id="3" name="Content Placeholder 2"/>
          <p:cNvSpPr>
            <a:spLocks noGrp="1"/>
          </p:cNvSpPr>
          <p:nvPr>
            <p:ph idx="1"/>
          </p:nvPr>
        </p:nvSpPr>
        <p:spPr>
          <a:xfrm>
            <a:off x="76200" y="838200"/>
            <a:ext cx="8915400" cy="5791200"/>
          </a:xfrm>
        </p:spPr>
        <p:txBody>
          <a:bodyPr>
            <a:normAutofit/>
          </a:bodyPr>
          <a:lstStyle/>
          <a:p>
            <a:r>
              <a:rPr lang="en-US" sz="2800" dirty="0">
                <a:latin typeface="Book Antiqua" panose="02040602050305030304" pitchFamily="18" charset="0"/>
              </a:rPr>
              <a:t>Security </a:t>
            </a:r>
            <a:r>
              <a:rPr lang="en-US" sz="2800" dirty="0" smtClean="0">
                <a:latin typeface="Book Antiqua" panose="02040602050305030304" pitchFamily="18" charset="0"/>
              </a:rPr>
              <a:t>services: Its </a:t>
            </a:r>
            <a:r>
              <a:rPr lang="en-US" sz="2800" dirty="0">
                <a:latin typeface="Book Antiqua" panose="02040602050305030304" pitchFamily="18" charset="0"/>
              </a:rPr>
              <a:t>a processing or communication service that is provided </a:t>
            </a:r>
            <a:r>
              <a:rPr lang="en-US" sz="2800" dirty="0" smtClean="0">
                <a:latin typeface="Book Antiqua" panose="02040602050305030304" pitchFamily="18" charset="0"/>
              </a:rPr>
              <a:t>by a </a:t>
            </a:r>
            <a:r>
              <a:rPr lang="en-US" sz="2800" dirty="0">
                <a:latin typeface="Book Antiqua" panose="02040602050305030304" pitchFamily="18" charset="0"/>
              </a:rPr>
              <a:t>system to give a specific kind of protection to system </a:t>
            </a:r>
            <a:r>
              <a:rPr lang="en-US" sz="2800" dirty="0" smtClean="0">
                <a:latin typeface="Book Antiqua" panose="02040602050305030304" pitchFamily="18" charset="0"/>
              </a:rPr>
              <a:t>resources.</a:t>
            </a:r>
          </a:p>
          <a:p>
            <a:r>
              <a:rPr lang="en-US" sz="2800" dirty="0" smtClean="0">
                <a:latin typeface="Book Antiqua" panose="02040602050305030304" pitchFamily="18" charset="0"/>
              </a:rPr>
              <a:t>Security services implement </a:t>
            </a:r>
            <a:r>
              <a:rPr lang="en-US" sz="2800" dirty="0">
                <a:latin typeface="Book Antiqua" panose="02040602050305030304" pitchFamily="18" charset="0"/>
              </a:rPr>
              <a:t>security policies and are implemented by security mechanisms</a:t>
            </a:r>
            <a:r>
              <a:rPr lang="en-US" sz="2800" dirty="0" smtClean="0">
                <a:latin typeface="Book Antiqua" panose="02040602050305030304" pitchFamily="18" charset="0"/>
              </a:rPr>
              <a:t>.</a:t>
            </a:r>
          </a:p>
          <a:p>
            <a:pPr marL="0" indent="0">
              <a:buNone/>
            </a:pPr>
            <a:r>
              <a:rPr lang="en-US" sz="2800" b="1" dirty="0" smtClean="0">
                <a:solidFill>
                  <a:srgbClr val="C00000"/>
                </a:solidFill>
                <a:latin typeface="Book Antiqua" panose="02040602050305030304" pitchFamily="18" charset="0"/>
              </a:rPr>
              <a:t>Authentication:</a:t>
            </a:r>
          </a:p>
          <a:p>
            <a:r>
              <a:rPr lang="en-US" sz="2800" dirty="0">
                <a:latin typeface="Book Antiqua" panose="02040602050305030304" pitchFamily="18" charset="0"/>
              </a:rPr>
              <a:t>Peer Entity </a:t>
            </a:r>
            <a:r>
              <a:rPr lang="en-US" sz="2800" dirty="0" smtClean="0">
                <a:latin typeface="Book Antiqua" panose="02040602050305030304" pitchFamily="18" charset="0"/>
              </a:rPr>
              <a:t>Authentication: Used </a:t>
            </a:r>
            <a:r>
              <a:rPr lang="en-US" sz="2800" dirty="0">
                <a:latin typeface="Book Antiqua" panose="02040602050305030304" pitchFamily="18" charset="0"/>
              </a:rPr>
              <a:t>in association with a logical connection </a:t>
            </a:r>
            <a:r>
              <a:rPr lang="en-US" sz="2800" dirty="0" smtClean="0">
                <a:latin typeface="Book Antiqua" panose="02040602050305030304" pitchFamily="18" charset="0"/>
              </a:rPr>
              <a:t>to provide </a:t>
            </a:r>
            <a:r>
              <a:rPr lang="en-US" sz="2800" dirty="0">
                <a:latin typeface="Book Antiqua" panose="02040602050305030304" pitchFamily="18" charset="0"/>
              </a:rPr>
              <a:t>confidence in the identity of the </a:t>
            </a:r>
            <a:r>
              <a:rPr lang="en-US" sz="2800" dirty="0" smtClean="0">
                <a:latin typeface="Book Antiqua" panose="02040602050305030304" pitchFamily="18" charset="0"/>
              </a:rPr>
              <a:t>entities connected</a:t>
            </a:r>
            <a:r>
              <a:rPr lang="en-US" sz="2800" dirty="0">
                <a:latin typeface="Book Antiqua" panose="02040602050305030304" pitchFamily="18" charset="0"/>
              </a:rPr>
              <a:t>.</a:t>
            </a:r>
          </a:p>
          <a:p>
            <a:r>
              <a:rPr lang="en-US" sz="2800" dirty="0">
                <a:latin typeface="Book Antiqua" panose="02040602050305030304" pitchFamily="18" charset="0"/>
              </a:rPr>
              <a:t>Data-Origin </a:t>
            </a:r>
            <a:r>
              <a:rPr lang="en-US" sz="2800" dirty="0" smtClean="0">
                <a:latin typeface="Book Antiqua" panose="02040602050305030304" pitchFamily="18" charset="0"/>
              </a:rPr>
              <a:t>Authentication: In </a:t>
            </a:r>
            <a:r>
              <a:rPr lang="en-US" sz="2800" dirty="0">
                <a:latin typeface="Book Antiqua" panose="02040602050305030304" pitchFamily="18" charset="0"/>
              </a:rPr>
              <a:t>a connectionless transfer, provides assurance </a:t>
            </a:r>
            <a:r>
              <a:rPr lang="en-US" sz="2800" dirty="0" smtClean="0">
                <a:latin typeface="Book Antiqua" panose="02040602050305030304" pitchFamily="18" charset="0"/>
              </a:rPr>
              <a:t>that the </a:t>
            </a:r>
            <a:r>
              <a:rPr lang="en-US" sz="2800" dirty="0">
                <a:latin typeface="Book Antiqua" panose="02040602050305030304" pitchFamily="18" charset="0"/>
              </a:rPr>
              <a:t>source of received data is as claimed.</a:t>
            </a:r>
          </a:p>
        </p:txBody>
      </p:sp>
    </p:spTree>
    <p:extLst>
      <p:ext uri="{BB962C8B-B14F-4D97-AF65-F5344CB8AC3E}">
        <p14:creationId xmlns:p14="http://schemas.microsoft.com/office/powerpoint/2010/main" val="3350104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Security Services</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solidFill>
                  <a:srgbClr val="C00000"/>
                </a:solidFill>
                <a:latin typeface="Book Antiqua" panose="02040602050305030304" pitchFamily="18" charset="0"/>
              </a:rPr>
              <a:t>Access Control</a:t>
            </a:r>
            <a:r>
              <a:rPr lang="en-US" sz="2800" dirty="0">
                <a:latin typeface="Book Antiqua" panose="02040602050305030304" pitchFamily="18" charset="0"/>
              </a:rPr>
              <a:t>: access control is the ability to limit and </a:t>
            </a:r>
            <a:r>
              <a:rPr lang="en-US" sz="2800" dirty="0" smtClean="0">
                <a:latin typeface="Book Antiqua" panose="02040602050305030304" pitchFamily="18" charset="0"/>
              </a:rPr>
              <a:t>control the </a:t>
            </a:r>
            <a:r>
              <a:rPr lang="en-US" sz="2800" dirty="0">
                <a:latin typeface="Book Antiqua" panose="02040602050305030304" pitchFamily="18" charset="0"/>
              </a:rPr>
              <a:t>access to host systems and applications via communications links</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Data </a:t>
            </a:r>
            <a:r>
              <a:rPr lang="en-US" sz="2800" dirty="0" smtClean="0">
                <a:solidFill>
                  <a:srgbClr val="C00000"/>
                </a:solidFill>
                <a:latin typeface="Book Antiqua" panose="02040602050305030304" pitchFamily="18" charset="0"/>
              </a:rPr>
              <a:t>Confidentiality</a:t>
            </a:r>
            <a:r>
              <a:rPr lang="en-US" sz="2800" dirty="0">
                <a:latin typeface="Book Antiqua" panose="02040602050305030304" pitchFamily="18" charset="0"/>
              </a:rPr>
              <a:t>: Confidentiality is the protection of transmitted data from passive attacks</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Data Integrity</a:t>
            </a:r>
            <a:r>
              <a:rPr lang="en-US" sz="2800" dirty="0">
                <a:latin typeface="Book Antiqua" panose="02040602050305030304" pitchFamily="18" charset="0"/>
              </a:rPr>
              <a:t>: messages are received as sent with no duplication, </a:t>
            </a:r>
            <a:r>
              <a:rPr lang="en-US" sz="2800" dirty="0" smtClean="0">
                <a:latin typeface="Book Antiqua" panose="02040602050305030304" pitchFamily="18" charset="0"/>
              </a:rPr>
              <a:t>insertion, modification</a:t>
            </a:r>
            <a:r>
              <a:rPr lang="en-US" sz="2800" dirty="0">
                <a:latin typeface="Book Antiqua" panose="02040602050305030304" pitchFamily="18" charset="0"/>
              </a:rPr>
              <a:t>, reordering, or </a:t>
            </a:r>
            <a:r>
              <a:rPr lang="en-US" sz="2800" dirty="0" smtClean="0">
                <a:latin typeface="Book Antiqua" panose="02040602050305030304" pitchFamily="18" charset="0"/>
              </a:rPr>
              <a:t>replays.</a:t>
            </a:r>
          </a:p>
          <a:p>
            <a:r>
              <a:rPr lang="en-US" sz="2800" dirty="0" smtClean="0">
                <a:solidFill>
                  <a:srgbClr val="C00000"/>
                </a:solidFill>
                <a:latin typeface="Book Antiqua" panose="02040602050305030304" pitchFamily="18" charset="0"/>
              </a:rPr>
              <a:t>Nonrepudiation:</a:t>
            </a:r>
            <a:r>
              <a:rPr lang="en-US" sz="2800" dirty="0" smtClean="0">
                <a:latin typeface="Book Antiqua" panose="02040602050305030304" pitchFamily="18" charset="0"/>
              </a:rPr>
              <a:t> </a:t>
            </a:r>
            <a:r>
              <a:rPr lang="en-US" sz="2800" dirty="0">
                <a:latin typeface="Book Antiqua" panose="02040602050305030304" pitchFamily="18" charset="0"/>
              </a:rPr>
              <a:t>Nonrepudiation prevents either sender or receiver from denying a transmitted message</a:t>
            </a:r>
            <a:r>
              <a:rPr lang="en-US" sz="2800" dirty="0" smtClean="0">
                <a:latin typeface="Book Antiqua" panose="02040602050305030304" pitchFamily="18" charset="0"/>
              </a:rPr>
              <a:t>.</a:t>
            </a:r>
          </a:p>
          <a:p>
            <a:r>
              <a:rPr lang="en-US" sz="2800" dirty="0">
                <a:solidFill>
                  <a:srgbClr val="C00000"/>
                </a:solidFill>
                <a:latin typeface="Book Antiqua" panose="02040602050305030304" pitchFamily="18" charset="0"/>
              </a:rPr>
              <a:t>Availability: </a:t>
            </a:r>
            <a:r>
              <a:rPr lang="en-US" sz="2800" dirty="0" smtClean="0">
                <a:latin typeface="Book Antiqua" panose="02040602050305030304" pitchFamily="18" charset="0"/>
              </a:rPr>
              <a:t>System </a:t>
            </a:r>
            <a:r>
              <a:rPr lang="en-US" sz="2800" dirty="0">
                <a:latin typeface="Book Antiqua" panose="02040602050305030304" pitchFamily="18" charset="0"/>
              </a:rPr>
              <a:t>resource being accessible and usable upon demand by an authorized </a:t>
            </a:r>
            <a:r>
              <a:rPr lang="en-US" sz="2800" dirty="0" smtClean="0">
                <a:latin typeface="Book Antiqua" panose="02040602050305030304" pitchFamily="18" charset="0"/>
              </a:rPr>
              <a:t>system entity</a:t>
            </a:r>
            <a:endParaRPr lang="en-US" sz="2800" dirty="0">
              <a:latin typeface="Book Antiqua" panose="02040602050305030304" pitchFamily="18" charset="0"/>
            </a:endParaRPr>
          </a:p>
        </p:txBody>
      </p:sp>
    </p:spTree>
    <p:extLst>
      <p:ext uri="{BB962C8B-B14F-4D97-AF65-F5344CB8AC3E}">
        <p14:creationId xmlns:p14="http://schemas.microsoft.com/office/powerpoint/2010/main" val="2911306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SECURITY MECHANISMS</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0514" y="914400"/>
            <a:ext cx="8707286" cy="58284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46230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 MODEL FOR NETWORK SECURITY</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34" y="1447800"/>
            <a:ext cx="8998766"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9086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smtClean="0">
                <a:latin typeface="Book Antiqua" panose="02040602050305030304" pitchFamily="18" charset="0"/>
              </a:rPr>
              <a:t>Designing network model</a:t>
            </a:r>
            <a:endParaRPr lang="en-US" sz="3600" dirty="0">
              <a:latin typeface="Book Antiqua" panose="02040602050305030304" pitchFamily="18" charset="0"/>
            </a:endParaRPr>
          </a:p>
        </p:txBody>
      </p:sp>
      <p:sp>
        <p:nvSpPr>
          <p:cNvPr id="3" name="Content Placeholder 2"/>
          <p:cNvSpPr>
            <a:spLocks noGrp="1"/>
          </p:cNvSpPr>
          <p:nvPr>
            <p:ph idx="1"/>
          </p:nvPr>
        </p:nvSpPr>
        <p:spPr>
          <a:xfrm>
            <a:off x="76200" y="838200"/>
            <a:ext cx="8915400" cy="5791200"/>
          </a:xfrm>
        </p:spPr>
        <p:txBody>
          <a:bodyPr>
            <a:normAutofit/>
          </a:bodyPr>
          <a:lstStyle/>
          <a:p>
            <a:r>
              <a:rPr lang="en-US" sz="2800" dirty="0">
                <a:latin typeface="Book Antiqua" panose="02040602050305030304" pitchFamily="18" charset="0"/>
              </a:rPr>
              <a:t>This general model shows that there are four basic tasks in designing a </a:t>
            </a:r>
            <a:r>
              <a:rPr lang="en-US" sz="2800" dirty="0" smtClean="0">
                <a:latin typeface="Book Antiqua" panose="02040602050305030304" pitchFamily="18" charset="0"/>
              </a:rPr>
              <a:t>particular security </a:t>
            </a:r>
            <a:r>
              <a:rPr lang="en-US" sz="2800" dirty="0">
                <a:latin typeface="Book Antiqua" panose="02040602050305030304" pitchFamily="18" charset="0"/>
              </a:rPr>
              <a:t>service</a:t>
            </a:r>
            <a:r>
              <a:rPr lang="en-US" sz="2800" dirty="0" smtClean="0">
                <a:latin typeface="Book Antiqua" panose="02040602050305030304" pitchFamily="18" charset="0"/>
              </a:rPr>
              <a:t>:</a:t>
            </a:r>
          </a:p>
          <a:p>
            <a:pPr lvl="1"/>
            <a:r>
              <a:rPr lang="en-US" sz="2400" dirty="0">
                <a:latin typeface="Book Antiqua" panose="02040602050305030304" pitchFamily="18" charset="0"/>
              </a:rPr>
              <a:t>Design an algorithm for performing the security-related transformation</a:t>
            </a:r>
            <a:r>
              <a:rPr lang="en-US" sz="2400" dirty="0" smtClean="0">
                <a:latin typeface="Book Antiqua" panose="02040602050305030304" pitchFamily="18" charset="0"/>
              </a:rPr>
              <a:t>.</a:t>
            </a:r>
          </a:p>
          <a:p>
            <a:pPr lvl="1"/>
            <a:r>
              <a:rPr lang="en-US" sz="2400" dirty="0">
                <a:latin typeface="Book Antiqua" panose="02040602050305030304" pitchFamily="18" charset="0"/>
              </a:rPr>
              <a:t>Generate the secret information to be used with the </a:t>
            </a:r>
            <a:r>
              <a:rPr lang="en-US" sz="2400" dirty="0" smtClean="0">
                <a:latin typeface="Book Antiqua" panose="02040602050305030304" pitchFamily="18" charset="0"/>
              </a:rPr>
              <a:t>algorithm.</a:t>
            </a:r>
          </a:p>
          <a:p>
            <a:pPr lvl="1"/>
            <a:r>
              <a:rPr lang="en-US" sz="2400" dirty="0">
                <a:latin typeface="Book Antiqua" panose="02040602050305030304" pitchFamily="18" charset="0"/>
              </a:rPr>
              <a:t>Develop methods for the distribution and sharing of the secret </a:t>
            </a:r>
            <a:r>
              <a:rPr lang="en-US" sz="2400" dirty="0" smtClean="0">
                <a:latin typeface="Book Antiqua" panose="02040602050305030304" pitchFamily="18" charset="0"/>
              </a:rPr>
              <a:t>information.</a:t>
            </a:r>
          </a:p>
          <a:p>
            <a:pPr lvl="1"/>
            <a:r>
              <a:rPr lang="en-US" sz="2400" dirty="0">
                <a:latin typeface="Book Antiqua" panose="02040602050305030304" pitchFamily="18" charset="0"/>
              </a:rPr>
              <a:t>Specify a protocol to be used by the two principals that makes use of </a:t>
            </a:r>
            <a:r>
              <a:rPr lang="en-US" sz="2400" dirty="0" smtClean="0">
                <a:latin typeface="Book Antiqua" panose="02040602050305030304" pitchFamily="18" charset="0"/>
              </a:rPr>
              <a:t>the security </a:t>
            </a:r>
            <a:r>
              <a:rPr lang="en-US" sz="2400" dirty="0">
                <a:latin typeface="Book Antiqua" panose="02040602050305030304" pitchFamily="18" charset="0"/>
              </a:rPr>
              <a:t>algorithm and the secret information to achieve a particular </a:t>
            </a:r>
            <a:r>
              <a:rPr lang="en-US" sz="2400" dirty="0" smtClean="0">
                <a:latin typeface="Book Antiqua" panose="02040602050305030304" pitchFamily="18" charset="0"/>
              </a:rPr>
              <a:t>security service</a:t>
            </a:r>
            <a:r>
              <a:rPr lang="en-US" sz="2400" dirty="0">
                <a:latin typeface="Book Antiqua" panose="02040602050305030304" pitchFamily="18" charset="0"/>
              </a:rPr>
              <a:t>.</a:t>
            </a:r>
          </a:p>
        </p:txBody>
      </p:sp>
    </p:spTree>
    <p:extLst>
      <p:ext uri="{BB962C8B-B14F-4D97-AF65-F5344CB8AC3E}">
        <p14:creationId xmlns:p14="http://schemas.microsoft.com/office/powerpoint/2010/main" val="33501653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Classical Encryption Techniques</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Symmetric encryption, also referred to as conventional encryption or </a:t>
            </a:r>
            <a:r>
              <a:rPr lang="en-US" sz="2800" dirty="0" smtClean="0">
                <a:latin typeface="Book Antiqua" panose="02040602050305030304" pitchFamily="18" charset="0"/>
              </a:rPr>
              <a:t>single-key encryption</a:t>
            </a:r>
          </a:p>
          <a:p>
            <a:r>
              <a:rPr lang="en-US" sz="2800" dirty="0" smtClean="0">
                <a:latin typeface="Book Antiqua" panose="02040602050305030304" pitchFamily="18" charset="0"/>
              </a:rPr>
              <a:t>This was </a:t>
            </a:r>
            <a:r>
              <a:rPr lang="en-US" sz="2800" dirty="0">
                <a:latin typeface="Book Antiqua" panose="02040602050305030304" pitchFamily="18" charset="0"/>
              </a:rPr>
              <a:t>the only type of encryption in use prior to the development of </a:t>
            </a:r>
            <a:r>
              <a:rPr lang="en-US" sz="2800" dirty="0" smtClean="0">
                <a:latin typeface="Book Antiqua" panose="02040602050305030304" pitchFamily="18" charset="0"/>
              </a:rPr>
              <a:t>public key encryption </a:t>
            </a:r>
            <a:r>
              <a:rPr lang="en-US" sz="2800" dirty="0">
                <a:latin typeface="Book Antiqua" panose="02040602050305030304" pitchFamily="18" charset="0"/>
              </a:rPr>
              <a:t>in the 1970s</a:t>
            </a:r>
            <a:r>
              <a:rPr lang="en-US" sz="2800" dirty="0" smtClean="0">
                <a:latin typeface="Book Antiqua" panose="02040602050305030304" pitchFamily="18" charset="0"/>
              </a:rPr>
              <a:t>.</a:t>
            </a:r>
          </a:p>
          <a:p>
            <a:r>
              <a:rPr lang="en-US" sz="2800" dirty="0" smtClean="0">
                <a:latin typeface="Book Antiqua" panose="02040602050305030304" pitchFamily="18" charset="0"/>
              </a:rPr>
              <a:t>Definition of some terms:</a:t>
            </a:r>
          </a:p>
          <a:p>
            <a:pPr lvl="1"/>
            <a:r>
              <a:rPr lang="en-US" sz="2400" dirty="0">
                <a:latin typeface="Book Antiqua" panose="02040602050305030304" pitchFamily="18" charset="0"/>
              </a:rPr>
              <a:t>An original message is known as </a:t>
            </a:r>
            <a:r>
              <a:rPr lang="en-US" sz="2400" dirty="0" smtClean="0">
                <a:latin typeface="Book Antiqua" panose="02040602050305030304" pitchFamily="18" charset="0"/>
              </a:rPr>
              <a:t>the plaintext </a:t>
            </a:r>
            <a:r>
              <a:rPr lang="en-US" sz="2400" dirty="0">
                <a:latin typeface="Book Antiqua" panose="02040602050305030304" pitchFamily="18" charset="0"/>
              </a:rPr>
              <a:t>and coded message is called the ciphertext</a:t>
            </a:r>
            <a:r>
              <a:rPr lang="en-US" sz="2400" dirty="0" smtClean="0">
                <a:latin typeface="Book Antiqua" panose="02040602050305030304" pitchFamily="18" charset="0"/>
              </a:rPr>
              <a:t>.</a:t>
            </a:r>
          </a:p>
          <a:p>
            <a:pPr lvl="1"/>
            <a:r>
              <a:rPr lang="en-US" sz="2400" dirty="0">
                <a:latin typeface="Book Antiqua" panose="02040602050305030304" pitchFamily="18" charset="0"/>
              </a:rPr>
              <a:t>The process of </a:t>
            </a:r>
            <a:r>
              <a:rPr lang="en-US" sz="2400" dirty="0" smtClean="0">
                <a:latin typeface="Book Antiqua" panose="02040602050305030304" pitchFamily="18" charset="0"/>
              </a:rPr>
              <a:t>converting from </a:t>
            </a:r>
            <a:r>
              <a:rPr lang="en-US" sz="2400" dirty="0">
                <a:latin typeface="Book Antiqua" panose="02040602050305030304" pitchFamily="18" charset="0"/>
              </a:rPr>
              <a:t>plaintext to ciphertext is known as enciphering or </a:t>
            </a:r>
            <a:r>
              <a:rPr lang="en-US" sz="2400" dirty="0" smtClean="0">
                <a:latin typeface="Book Antiqua" panose="02040602050305030304" pitchFamily="18" charset="0"/>
              </a:rPr>
              <a:t>encryption.</a:t>
            </a:r>
          </a:p>
          <a:p>
            <a:pPr lvl="1"/>
            <a:r>
              <a:rPr lang="en-US" sz="2400" dirty="0">
                <a:latin typeface="Book Antiqua" panose="02040602050305030304" pitchFamily="18" charset="0"/>
              </a:rPr>
              <a:t>restoring </a:t>
            </a:r>
            <a:r>
              <a:rPr lang="en-US" sz="2400" dirty="0" smtClean="0">
                <a:latin typeface="Book Antiqua" panose="02040602050305030304" pitchFamily="18" charset="0"/>
              </a:rPr>
              <a:t>the plaintext </a:t>
            </a:r>
            <a:r>
              <a:rPr lang="en-US" sz="2400" dirty="0">
                <a:latin typeface="Book Antiqua" panose="02040602050305030304" pitchFamily="18" charset="0"/>
              </a:rPr>
              <a:t>from the ciphertext is deciphering or decryption</a:t>
            </a:r>
            <a:r>
              <a:rPr lang="en-US" sz="2400" dirty="0" smtClean="0">
                <a:latin typeface="Book Antiqua" panose="02040602050305030304" pitchFamily="18" charset="0"/>
              </a:rPr>
              <a:t>.</a:t>
            </a:r>
            <a:endParaRPr lang="en-US" sz="2400" dirty="0">
              <a:latin typeface="Book Antiqua" panose="02040602050305030304" pitchFamily="18" charset="0"/>
            </a:endParaRPr>
          </a:p>
          <a:p>
            <a:pPr lvl="1"/>
            <a:endParaRPr lang="en-US" sz="2400" dirty="0">
              <a:latin typeface="Book Antiqua" panose="02040602050305030304" pitchFamily="18" charset="0"/>
            </a:endParaRPr>
          </a:p>
        </p:txBody>
      </p:sp>
    </p:spTree>
    <p:extLst>
      <p:ext uri="{BB962C8B-B14F-4D97-AF65-F5344CB8AC3E}">
        <p14:creationId xmlns:p14="http://schemas.microsoft.com/office/powerpoint/2010/main" val="39146530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SYMMETRIC CIPHER MODEL</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507" y="1676400"/>
            <a:ext cx="9077493" cy="329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31323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symmetric encryption scheme </a:t>
            </a:r>
            <a:r>
              <a:rPr lang="en-US" sz="3600" dirty="0" smtClean="0">
                <a:latin typeface="Book Antiqua" panose="02040602050305030304" pitchFamily="18" charset="0"/>
              </a:rPr>
              <a:t>ingredients</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2800" b="1" dirty="0">
                <a:latin typeface="Book Antiqua" panose="02040602050305030304" pitchFamily="18" charset="0"/>
              </a:rPr>
              <a:t>Plaintext</a:t>
            </a:r>
            <a:r>
              <a:rPr lang="en-US" sz="2800" dirty="0">
                <a:latin typeface="Book Antiqua" panose="02040602050305030304" pitchFamily="18" charset="0"/>
              </a:rPr>
              <a:t>: This is the original intelligible message or data that is fed into </a:t>
            </a:r>
            <a:r>
              <a:rPr lang="en-US" sz="2800" dirty="0" smtClean="0">
                <a:latin typeface="Book Antiqua" panose="02040602050305030304" pitchFamily="18" charset="0"/>
              </a:rPr>
              <a:t>the algorithm </a:t>
            </a:r>
            <a:r>
              <a:rPr lang="en-US" sz="2800" dirty="0">
                <a:latin typeface="Book Antiqua" panose="02040602050305030304" pitchFamily="18" charset="0"/>
              </a:rPr>
              <a:t>as input</a:t>
            </a:r>
            <a:r>
              <a:rPr lang="en-US" sz="2800" dirty="0" smtClean="0">
                <a:latin typeface="Book Antiqua" panose="02040602050305030304" pitchFamily="18" charset="0"/>
              </a:rPr>
              <a:t>.</a:t>
            </a:r>
          </a:p>
          <a:p>
            <a:r>
              <a:rPr lang="en-US" sz="2800" b="1" dirty="0">
                <a:latin typeface="Book Antiqua" panose="02040602050305030304" pitchFamily="18" charset="0"/>
              </a:rPr>
              <a:t>Encryption algorithm</a:t>
            </a:r>
            <a:r>
              <a:rPr lang="en-US" sz="2800" dirty="0">
                <a:latin typeface="Book Antiqua" panose="02040602050305030304" pitchFamily="18" charset="0"/>
              </a:rPr>
              <a:t>: The encryption algorithm performs various </a:t>
            </a:r>
            <a:r>
              <a:rPr lang="en-US" sz="2800" dirty="0" smtClean="0">
                <a:latin typeface="Book Antiqua" panose="02040602050305030304" pitchFamily="18" charset="0"/>
              </a:rPr>
              <a:t>substitutions and </a:t>
            </a:r>
            <a:r>
              <a:rPr lang="en-US" sz="2800" dirty="0">
                <a:latin typeface="Book Antiqua" panose="02040602050305030304" pitchFamily="18" charset="0"/>
              </a:rPr>
              <a:t>transformations on the plaintext</a:t>
            </a:r>
            <a:r>
              <a:rPr lang="en-US" sz="2800" dirty="0" smtClean="0">
                <a:latin typeface="Book Antiqua" panose="02040602050305030304" pitchFamily="18" charset="0"/>
              </a:rPr>
              <a:t>.</a:t>
            </a:r>
          </a:p>
          <a:p>
            <a:r>
              <a:rPr lang="en-US" sz="2800" b="1" dirty="0">
                <a:latin typeface="Book Antiqua" panose="02040602050305030304" pitchFamily="18" charset="0"/>
              </a:rPr>
              <a:t>Secret key</a:t>
            </a:r>
            <a:r>
              <a:rPr lang="en-US" sz="2800" dirty="0">
                <a:latin typeface="Book Antiqua" panose="02040602050305030304" pitchFamily="18" charset="0"/>
              </a:rPr>
              <a:t>: The secret key is also input to the encryption algorithm</a:t>
            </a:r>
            <a:r>
              <a:rPr lang="en-US" sz="2800" dirty="0" smtClean="0">
                <a:latin typeface="Book Antiqua" panose="02040602050305030304" pitchFamily="18" charset="0"/>
              </a:rPr>
              <a:t>. It is independent of both algorithm and plaintext.</a:t>
            </a:r>
          </a:p>
          <a:p>
            <a:r>
              <a:rPr lang="en-US" sz="2800" b="1" dirty="0">
                <a:latin typeface="Book Antiqua" panose="02040602050305030304" pitchFamily="18" charset="0"/>
              </a:rPr>
              <a:t>Ciphertext</a:t>
            </a:r>
            <a:r>
              <a:rPr lang="en-US" sz="2800" dirty="0">
                <a:latin typeface="Book Antiqua" panose="02040602050305030304" pitchFamily="18" charset="0"/>
              </a:rPr>
              <a:t>: This is the scrambled message produced as output</a:t>
            </a:r>
            <a:r>
              <a:rPr lang="en-US" sz="2800" dirty="0" smtClean="0">
                <a:latin typeface="Book Antiqua" panose="02040602050305030304" pitchFamily="18" charset="0"/>
              </a:rPr>
              <a:t>. Depends on plaintext and key.</a:t>
            </a:r>
          </a:p>
          <a:p>
            <a:r>
              <a:rPr lang="en-US" sz="2800" b="1" dirty="0">
                <a:latin typeface="Book Antiqua" panose="02040602050305030304" pitchFamily="18" charset="0"/>
              </a:rPr>
              <a:t>Decryption algorithm</a:t>
            </a:r>
            <a:r>
              <a:rPr lang="en-US" sz="2800" dirty="0">
                <a:latin typeface="Book Antiqua" panose="02040602050305030304" pitchFamily="18" charset="0"/>
              </a:rPr>
              <a:t>: This is essentially the encryption algorithm run </a:t>
            </a:r>
            <a:r>
              <a:rPr lang="en-US" sz="2800" dirty="0" smtClean="0">
                <a:latin typeface="Book Antiqua" panose="02040602050305030304" pitchFamily="18" charset="0"/>
              </a:rPr>
              <a:t>in reverse</a:t>
            </a:r>
            <a:r>
              <a:rPr lang="en-US" sz="2800" dirty="0">
                <a:latin typeface="Book Antiqua" panose="02040602050305030304" pitchFamily="18" charset="0"/>
              </a:rPr>
              <a:t>.</a:t>
            </a:r>
          </a:p>
        </p:txBody>
      </p:sp>
    </p:spTree>
    <p:extLst>
      <p:ext uri="{BB962C8B-B14F-4D97-AF65-F5344CB8AC3E}">
        <p14:creationId xmlns:p14="http://schemas.microsoft.com/office/powerpoint/2010/main" val="27278142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fontScale="90000"/>
          </a:bodyPr>
          <a:lstStyle/>
          <a:p>
            <a:r>
              <a:rPr lang="en-US" sz="3600" dirty="0" smtClean="0">
                <a:latin typeface="Book Antiqua" panose="02040602050305030304" pitchFamily="18" charset="0"/>
              </a:rPr>
              <a:t>Requirements </a:t>
            </a:r>
            <a:r>
              <a:rPr lang="en-US" sz="3600" dirty="0">
                <a:latin typeface="Book Antiqua" panose="02040602050305030304" pitchFamily="18" charset="0"/>
              </a:rPr>
              <a:t>for secure use of conventional encryption</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Need a strong encryption algorithm such that The </a:t>
            </a:r>
            <a:r>
              <a:rPr lang="en-US" sz="2800" dirty="0" smtClean="0">
                <a:latin typeface="Book Antiqua" panose="02040602050305030304" pitchFamily="18" charset="0"/>
              </a:rPr>
              <a:t>opponent should </a:t>
            </a:r>
            <a:r>
              <a:rPr lang="en-US" sz="2800" dirty="0">
                <a:latin typeface="Book Antiqua" panose="02040602050305030304" pitchFamily="18" charset="0"/>
              </a:rPr>
              <a:t>be unable to decrypt ciphertext or discover the key even if he </a:t>
            </a:r>
            <a:r>
              <a:rPr lang="en-US" sz="2800" dirty="0" smtClean="0">
                <a:latin typeface="Book Antiqua" panose="02040602050305030304" pitchFamily="18" charset="0"/>
              </a:rPr>
              <a:t>or she </a:t>
            </a:r>
            <a:r>
              <a:rPr lang="en-US" sz="2800" dirty="0">
                <a:latin typeface="Book Antiqua" panose="02040602050305030304" pitchFamily="18" charset="0"/>
              </a:rPr>
              <a:t>is in possession of a number of </a:t>
            </a:r>
            <a:r>
              <a:rPr lang="en-US" sz="2800" dirty="0" err="1">
                <a:latin typeface="Book Antiqua" panose="02040602050305030304" pitchFamily="18" charset="0"/>
              </a:rPr>
              <a:t>ciphertexts</a:t>
            </a:r>
            <a:r>
              <a:rPr lang="en-US" sz="2800" dirty="0">
                <a:latin typeface="Book Antiqua" panose="02040602050305030304" pitchFamily="18" charset="0"/>
              </a:rPr>
              <a:t> together with the plaintext </a:t>
            </a:r>
            <a:r>
              <a:rPr lang="en-US" sz="2800" dirty="0" smtClean="0">
                <a:latin typeface="Book Antiqua" panose="02040602050305030304" pitchFamily="18" charset="0"/>
              </a:rPr>
              <a:t>that produced </a:t>
            </a:r>
            <a:r>
              <a:rPr lang="en-US" sz="2800" dirty="0">
                <a:latin typeface="Book Antiqua" panose="02040602050305030304" pitchFamily="18" charset="0"/>
              </a:rPr>
              <a:t>each ciphertext</a:t>
            </a:r>
            <a:r>
              <a:rPr lang="en-US" sz="2800" dirty="0" smtClean="0">
                <a:latin typeface="Book Antiqua" panose="02040602050305030304" pitchFamily="18" charset="0"/>
              </a:rPr>
              <a:t>.</a:t>
            </a:r>
          </a:p>
          <a:p>
            <a:r>
              <a:rPr lang="en-US" sz="2800" dirty="0">
                <a:latin typeface="Book Antiqua" panose="02040602050305030304" pitchFamily="18" charset="0"/>
              </a:rPr>
              <a:t>Sender and receiver must have obtained copies of the secret key in a </a:t>
            </a:r>
            <a:r>
              <a:rPr lang="en-US" sz="2800" dirty="0" smtClean="0">
                <a:latin typeface="Book Antiqua" panose="02040602050305030304" pitchFamily="18" charset="0"/>
              </a:rPr>
              <a:t>secure fashion </a:t>
            </a:r>
            <a:r>
              <a:rPr lang="en-US" sz="2800" dirty="0">
                <a:latin typeface="Book Antiqua" panose="02040602050305030304" pitchFamily="18" charset="0"/>
              </a:rPr>
              <a:t>and must keep the key secure.</a:t>
            </a:r>
          </a:p>
        </p:txBody>
      </p:sp>
    </p:spTree>
    <p:extLst>
      <p:ext uri="{BB962C8B-B14F-4D97-AF65-F5344CB8AC3E}">
        <p14:creationId xmlns:p14="http://schemas.microsoft.com/office/powerpoint/2010/main" val="30104072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smtClean="0">
                <a:latin typeface="Book Antiqua" panose="02040602050305030304" pitchFamily="18" charset="0"/>
              </a:rPr>
              <a:t>Unit 2 and Unit 3</a:t>
            </a:r>
            <a:endParaRPr lang="en-US" dirty="0">
              <a:latin typeface="Book Antiqua" panose="02040602050305030304" pitchFamily="18" charset="0"/>
            </a:endParaRPr>
          </a:p>
        </p:txBody>
      </p:sp>
      <p:sp>
        <p:nvSpPr>
          <p:cNvPr id="3" name="Content Placeholder 2"/>
          <p:cNvSpPr>
            <a:spLocks noGrp="1"/>
          </p:cNvSpPr>
          <p:nvPr>
            <p:ph idx="1"/>
          </p:nvPr>
        </p:nvSpPr>
        <p:spPr>
          <a:xfrm>
            <a:off x="76200" y="838200"/>
            <a:ext cx="8915400" cy="5791200"/>
          </a:xfrm>
        </p:spPr>
        <p:txBody>
          <a:bodyPr>
            <a:noAutofit/>
          </a:bodyPr>
          <a:lstStyle/>
          <a:p>
            <a:pPr algn="just">
              <a:buNone/>
            </a:pPr>
            <a:r>
              <a:rPr lang="en-US" sz="2400" b="1" dirty="0" smtClean="0">
                <a:solidFill>
                  <a:srgbClr val="FF0000"/>
                </a:solidFill>
                <a:latin typeface="Book Antiqua" panose="02040602050305030304" pitchFamily="18" charset="0"/>
              </a:rPr>
              <a:t>Unit-02 : </a:t>
            </a:r>
            <a:r>
              <a:rPr lang="en-US" sz="2000" b="1" dirty="0">
                <a:solidFill>
                  <a:srgbClr val="FF0000"/>
                </a:solidFill>
                <a:latin typeface="Book Antiqua" panose="02040602050305030304" pitchFamily="18" charset="0"/>
              </a:rPr>
              <a:t>Layered automotive security, CIA </a:t>
            </a:r>
            <a:r>
              <a:rPr lang="en-US" sz="2000" b="1" dirty="0" smtClean="0">
                <a:solidFill>
                  <a:srgbClr val="FF0000"/>
                </a:solidFill>
                <a:latin typeface="Book Antiqua" panose="02040602050305030304" pitchFamily="18" charset="0"/>
              </a:rPr>
              <a:t>Triad		</a:t>
            </a:r>
            <a:r>
              <a:rPr lang="en-US" sz="2200" b="1" dirty="0" smtClean="0">
                <a:solidFill>
                  <a:srgbClr val="FF0000"/>
                </a:solidFill>
                <a:latin typeface="Book Antiqua" panose="02040602050305030304" pitchFamily="18" charset="0"/>
              </a:rPr>
              <a:t>  </a:t>
            </a:r>
            <a:r>
              <a:rPr lang="en-US" sz="2200" b="1" dirty="0">
                <a:solidFill>
                  <a:srgbClr val="C00000"/>
                </a:solidFill>
                <a:latin typeface="Book Antiqua" panose="02040602050305030304" pitchFamily="18" charset="0"/>
              </a:rPr>
              <a:t>8</a:t>
            </a:r>
            <a:r>
              <a:rPr lang="en-US" sz="2200" b="1" dirty="0" smtClean="0">
                <a:solidFill>
                  <a:srgbClr val="C00000"/>
                </a:solidFill>
                <a:latin typeface="Book Antiqua" panose="02040602050305030304" pitchFamily="18" charset="0"/>
              </a:rPr>
              <a:t> </a:t>
            </a:r>
            <a:r>
              <a:rPr lang="en-US" sz="2200" b="1" dirty="0" err="1" smtClean="0">
                <a:solidFill>
                  <a:srgbClr val="C00000"/>
                </a:solidFill>
                <a:latin typeface="Book Antiqua" panose="02040602050305030304" pitchFamily="18" charset="0"/>
              </a:rPr>
              <a:t>Hrs</a:t>
            </a:r>
            <a:endParaRPr lang="en-US" sz="2200" b="1" dirty="0" smtClean="0">
              <a:solidFill>
                <a:srgbClr val="C00000"/>
              </a:solidFill>
              <a:latin typeface="Book Antiqua" panose="02040602050305030304" pitchFamily="18" charset="0"/>
            </a:endParaRPr>
          </a:p>
          <a:p>
            <a:pPr algn="just">
              <a:buNone/>
            </a:pPr>
            <a:r>
              <a:rPr lang="en-US" sz="2400" dirty="0" smtClean="0">
                <a:latin typeface="Book Antiqua" panose="02040602050305030304" pitchFamily="18" charset="0"/>
              </a:rPr>
              <a:t>Security </a:t>
            </a:r>
            <a:r>
              <a:rPr lang="en-US" sz="2400" dirty="0">
                <a:latin typeface="Book Antiqua" panose="02040602050305030304" pitchFamily="18" charset="0"/>
              </a:rPr>
              <a:t>Architecture:  Software and Hardware Solutions </a:t>
            </a:r>
            <a:r>
              <a:rPr lang="en-US" sz="2400" dirty="0" smtClean="0">
                <a:latin typeface="Book Antiqua" panose="02040602050305030304" pitchFamily="18" charset="0"/>
              </a:rPr>
              <a:t>- Introduction </a:t>
            </a:r>
            <a:r>
              <a:rPr lang="en-US" sz="2400" dirty="0">
                <a:latin typeface="Book Antiqua" panose="02040602050305030304" pitchFamily="18" charset="0"/>
              </a:rPr>
              <a:t>to Hardware Security Module (HSM), HSM and Software Crypto Libraries, Software &amp; Hardware Encryption. </a:t>
            </a:r>
          </a:p>
          <a:p>
            <a:pPr algn="just">
              <a:buNone/>
            </a:pPr>
            <a:r>
              <a:rPr lang="en-US" sz="2400" dirty="0" err="1">
                <a:latin typeface="Book Antiqua" panose="02040602050305030304" pitchFamily="18" charset="0"/>
              </a:rPr>
              <a:t>Autosar</a:t>
            </a:r>
            <a:r>
              <a:rPr lang="en-US" sz="2400" dirty="0">
                <a:latin typeface="Book Antiqua" panose="02040602050305030304" pitchFamily="18" charset="0"/>
              </a:rPr>
              <a:t> Software Architecture overview, Introduction to </a:t>
            </a:r>
            <a:r>
              <a:rPr lang="en-US" sz="2400" dirty="0" err="1">
                <a:latin typeface="Book Antiqua" panose="02040602050305030304" pitchFamily="18" charset="0"/>
              </a:rPr>
              <a:t>Autosar</a:t>
            </a:r>
            <a:r>
              <a:rPr lang="en-US" sz="2400" dirty="0">
                <a:latin typeface="Book Antiqua" panose="02040602050305030304" pitchFamily="18" charset="0"/>
              </a:rPr>
              <a:t> Communication stack, Crypto stack &amp; Diagnostic Stack</a:t>
            </a:r>
            <a:r>
              <a:rPr lang="en-US" sz="2400" dirty="0" smtClean="0">
                <a:latin typeface="Book Antiqua" panose="02040602050305030304" pitchFamily="18" charset="0"/>
              </a:rPr>
              <a:t>.</a:t>
            </a:r>
          </a:p>
          <a:p>
            <a:pPr algn="just">
              <a:buNone/>
            </a:pPr>
            <a:r>
              <a:rPr lang="en-US" sz="2400" b="1" dirty="0" smtClean="0">
                <a:solidFill>
                  <a:srgbClr val="FF0000"/>
                </a:solidFill>
                <a:latin typeface="Book Antiqua" panose="02040602050305030304" pitchFamily="18" charset="0"/>
              </a:rPr>
              <a:t>Unit-3: Auto-</a:t>
            </a:r>
            <a:r>
              <a:rPr lang="en-US" sz="2400" b="1" dirty="0" err="1" smtClean="0">
                <a:solidFill>
                  <a:srgbClr val="FF0000"/>
                </a:solidFill>
                <a:latin typeface="Book Antiqua" panose="02040602050305030304" pitchFamily="18" charset="0"/>
              </a:rPr>
              <a:t>Sar</a:t>
            </a:r>
            <a:r>
              <a:rPr lang="en-US" sz="2400" b="1" dirty="0" smtClean="0">
                <a:solidFill>
                  <a:srgbClr val="FF0000"/>
                </a:solidFill>
                <a:latin typeface="Book Antiqua" panose="02040602050305030304" pitchFamily="18" charset="0"/>
              </a:rPr>
              <a:t> Software	</a:t>
            </a:r>
            <a:r>
              <a:rPr lang="en-US" sz="2400" b="1" dirty="0" smtClean="0">
                <a:latin typeface="Book Antiqua" panose="02040602050305030304" pitchFamily="18" charset="0"/>
              </a:rPr>
              <a:t>                		            </a:t>
            </a:r>
            <a:r>
              <a:rPr lang="en-US" sz="2200" b="1" dirty="0" smtClean="0">
                <a:solidFill>
                  <a:srgbClr val="C00000"/>
                </a:solidFill>
                <a:latin typeface="Book Antiqua" panose="02040602050305030304" pitchFamily="18" charset="0"/>
              </a:rPr>
              <a:t> </a:t>
            </a:r>
            <a:r>
              <a:rPr lang="en-US" sz="2200" b="1" dirty="0">
                <a:solidFill>
                  <a:srgbClr val="C00000"/>
                </a:solidFill>
                <a:latin typeface="Book Antiqua" panose="02040602050305030304" pitchFamily="18" charset="0"/>
              </a:rPr>
              <a:t>8</a:t>
            </a:r>
            <a:r>
              <a:rPr lang="en-US" sz="2200" b="1" dirty="0" smtClean="0">
                <a:solidFill>
                  <a:srgbClr val="C00000"/>
                </a:solidFill>
                <a:latin typeface="Book Antiqua" panose="02040602050305030304" pitchFamily="18" charset="0"/>
              </a:rPr>
              <a:t> </a:t>
            </a:r>
            <a:r>
              <a:rPr lang="en-US" sz="2200" b="1" dirty="0" err="1" smtClean="0">
                <a:solidFill>
                  <a:srgbClr val="C00000"/>
                </a:solidFill>
                <a:latin typeface="Book Antiqua" panose="02040602050305030304" pitchFamily="18" charset="0"/>
              </a:rPr>
              <a:t>Hrs</a:t>
            </a:r>
            <a:endParaRPr lang="en-US" sz="2400" dirty="0" smtClean="0">
              <a:solidFill>
                <a:srgbClr val="FF0000"/>
              </a:solidFill>
              <a:latin typeface="Book Antiqua" panose="02040602050305030304" pitchFamily="18" charset="0"/>
            </a:endParaRPr>
          </a:p>
          <a:p>
            <a:pPr algn="just">
              <a:buNone/>
            </a:pPr>
            <a:r>
              <a:rPr lang="en-US" sz="2400" dirty="0" smtClean="0">
                <a:latin typeface="Book Antiqua" panose="02040602050305030304" pitchFamily="18" charset="0"/>
              </a:rPr>
              <a:t>Automotive </a:t>
            </a:r>
            <a:r>
              <a:rPr lang="en-US" sz="2400" dirty="0">
                <a:latin typeface="Book Antiqua" panose="02040602050305030304" pitchFamily="18" charset="0"/>
              </a:rPr>
              <a:t>Security Features: Challenge- Response Protocol, Secure Access, Secure Flashing. Secure On-Board Communication, Secure Boot, Secure storage, Secure Logging</a:t>
            </a:r>
            <a:r>
              <a:rPr lang="en-US" sz="2400" dirty="0" smtClean="0">
                <a:latin typeface="Book Antiqua" panose="02040602050305030304" pitchFamily="18" charset="0"/>
              </a:rPr>
              <a:t>.</a:t>
            </a:r>
          </a:p>
          <a:p>
            <a:pPr algn="just">
              <a:buNone/>
            </a:pPr>
            <a:endParaRPr lang="en-US" sz="2400" dirty="0">
              <a:latin typeface="Book Antiqua" panose="02040602050305030304" pitchFamily="18" charset="0"/>
            </a:endParaRPr>
          </a:p>
          <a:p>
            <a:pPr algn="just">
              <a:buNone/>
            </a:pPr>
            <a:r>
              <a:rPr lang="en-US" sz="2400" b="1" i="1" dirty="0">
                <a:solidFill>
                  <a:schemeClr val="accent1"/>
                </a:solidFill>
                <a:latin typeface="Book Antiqua" panose="02040602050305030304" pitchFamily="18" charset="0"/>
              </a:rPr>
              <a:t>Case studies will be provided by BGSW and Presentation to be provided by </a:t>
            </a:r>
            <a:r>
              <a:rPr lang="en-US" sz="2400" b="1" i="1" dirty="0" smtClean="0">
                <a:solidFill>
                  <a:schemeClr val="accent1"/>
                </a:solidFill>
                <a:latin typeface="Book Antiqua" panose="02040602050305030304" pitchFamily="18" charset="0"/>
              </a:rPr>
              <a:t>students.</a:t>
            </a:r>
            <a:endParaRPr lang="en-US" sz="2400" b="1" i="1" dirty="0">
              <a:solidFill>
                <a:schemeClr val="accent1"/>
              </a:solidFill>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Model of Symmetric Cryptosystem</a:t>
            </a:r>
          </a:p>
        </p:txBody>
      </p:sp>
      <p:sp>
        <p:nvSpPr>
          <p:cNvPr id="3" name="Content Placeholder 2"/>
          <p:cNvSpPr>
            <a:spLocks noGrp="1"/>
          </p:cNvSpPr>
          <p:nvPr>
            <p:ph idx="1"/>
          </p:nvPr>
        </p:nvSpPr>
        <p:spPr>
          <a:xfrm>
            <a:off x="228600" y="990600"/>
            <a:ext cx="8915400" cy="5638800"/>
          </a:xfrm>
        </p:spPr>
        <p:txBody>
          <a:bodyPr>
            <a:normAutofit/>
          </a:bodyPr>
          <a:lstStyle/>
          <a:p>
            <a:endParaRPr lang="en-US" sz="2800" dirty="0">
              <a:latin typeface="Book Antiqua" panose="0204060205030503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143000"/>
            <a:ext cx="8829597" cy="539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779782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Cryptography</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Cryptographic systems are characterized along three independent </a:t>
            </a:r>
            <a:r>
              <a:rPr lang="en-US" sz="2800" dirty="0" smtClean="0">
                <a:latin typeface="Book Antiqua" panose="02040602050305030304" pitchFamily="18" charset="0"/>
              </a:rPr>
              <a:t>dimensions:</a:t>
            </a:r>
          </a:p>
          <a:p>
            <a:pPr marL="914400" lvl="1" indent="-457200">
              <a:buAutoNum type="arabicPeriod"/>
            </a:pPr>
            <a:r>
              <a:rPr lang="en-US" b="1" dirty="0" smtClean="0">
                <a:latin typeface="Book Antiqua" panose="02040602050305030304" pitchFamily="18" charset="0"/>
              </a:rPr>
              <a:t>The </a:t>
            </a:r>
            <a:r>
              <a:rPr lang="en-US" b="1" dirty="0">
                <a:latin typeface="Book Antiqua" panose="02040602050305030304" pitchFamily="18" charset="0"/>
              </a:rPr>
              <a:t>type of operations used for transforming plaintext to </a:t>
            </a:r>
            <a:r>
              <a:rPr lang="en-US" b="1" dirty="0" smtClean="0">
                <a:latin typeface="Book Antiqua" panose="02040602050305030304" pitchFamily="18" charset="0"/>
              </a:rPr>
              <a:t>ciphertext- </a:t>
            </a:r>
            <a:r>
              <a:rPr lang="en-US" dirty="0" smtClean="0">
                <a:latin typeface="Book Antiqua" panose="02040602050305030304" pitchFamily="18" charset="0"/>
              </a:rPr>
              <a:t>Substitution or transposition.</a:t>
            </a:r>
          </a:p>
          <a:p>
            <a:pPr marL="914400" lvl="1" indent="-457200">
              <a:buAutoNum type="arabicPeriod"/>
            </a:pPr>
            <a:r>
              <a:rPr lang="en-US" b="1" dirty="0">
                <a:latin typeface="Book Antiqua" panose="02040602050305030304" pitchFamily="18" charset="0"/>
              </a:rPr>
              <a:t>The number of keys </a:t>
            </a:r>
            <a:r>
              <a:rPr lang="en-US" b="1" dirty="0" smtClean="0">
                <a:latin typeface="Book Antiqua" panose="02040602050305030304" pitchFamily="18" charset="0"/>
              </a:rPr>
              <a:t>used- </a:t>
            </a:r>
            <a:r>
              <a:rPr lang="en-US" dirty="0" smtClean="0">
                <a:latin typeface="Book Antiqua" panose="02040602050305030304" pitchFamily="18" charset="0"/>
              </a:rPr>
              <a:t>Symmetric or asymmetric.</a:t>
            </a:r>
          </a:p>
          <a:p>
            <a:pPr marL="914400" lvl="1" indent="-457200">
              <a:buAutoNum type="arabicPeriod"/>
            </a:pPr>
            <a:r>
              <a:rPr lang="en-US" b="1" dirty="0">
                <a:latin typeface="Book Antiqua" panose="02040602050305030304" pitchFamily="18" charset="0"/>
              </a:rPr>
              <a:t>The way in which the plaintext is </a:t>
            </a:r>
            <a:r>
              <a:rPr lang="en-US" b="1" dirty="0" smtClean="0">
                <a:latin typeface="Book Antiqua" panose="02040602050305030304" pitchFamily="18" charset="0"/>
              </a:rPr>
              <a:t>processed- </a:t>
            </a:r>
            <a:r>
              <a:rPr lang="en-US" dirty="0" smtClean="0">
                <a:latin typeface="Book Antiqua" panose="02040602050305030304" pitchFamily="18" charset="0"/>
              </a:rPr>
              <a:t>Block cipher or stream cipher</a:t>
            </a:r>
            <a:endParaRPr lang="en-US" dirty="0">
              <a:latin typeface="Book Antiqua" panose="02040602050305030304" pitchFamily="18" charset="0"/>
            </a:endParaRPr>
          </a:p>
        </p:txBody>
      </p:sp>
    </p:spTree>
    <p:extLst>
      <p:ext uri="{BB962C8B-B14F-4D97-AF65-F5344CB8AC3E}">
        <p14:creationId xmlns:p14="http://schemas.microsoft.com/office/powerpoint/2010/main" val="11597347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Cryptanalysis and Brute-Force Attack</a:t>
            </a: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a:latin typeface="Book Antiqua" panose="02040602050305030304" pitchFamily="18" charset="0"/>
              </a:rPr>
              <a:t>The objective of attacking an encryption system is to recover the key </a:t>
            </a:r>
            <a:r>
              <a:rPr lang="en-US" sz="2800" dirty="0" smtClean="0">
                <a:latin typeface="Book Antiqua" panose="02040602050305030304" pitchFamily="18" charset="0"/>
              </a:rPr>
              <a:t>in use </a:t>
            </a:r>
            <a:r>
              <a:rPr lang="en-US" sz="2800" dirty="0">
                <a:latin typeface="Book Antiqua" panose="02040602050305030304" pitchFamily="18" charset="0"/>
              </a:rPr>
              <a:t>rather than simply to recover the plaintext of a single ciphertext</a:t>
            </a:r>
            <a:r>
              <a:rPr lang="en-US" sz="2800" dirty="0" smtClean="0">
                <a:latin typeface="Book Antiqua" panose="02040602050305030304" pitchFamily="18" charset="0"/>
              </a:rPr>
              <a:t>.</a:t>
            </a:r>
          </a:p>
          <a:p>
            <a:r>
              <a:rPr lang="en-US" sz="2800" b="1" dirty="0" err="1" smtClean="0">
                <a:latin typeface="Book Antiqua" panose="02040602050305030304" pitchFamily="18" charset="0"/>
              </a:rPr>
              <a:t>Crptanalysis</a:t>
            </a:r>
            <a:r>
              <a:rPr lang="en-US" sz="2800" b="1" dirty="0">
                <a:latin typeface="Book Antiqua" panose="02040602050305030304" pitchFamily="18" charset="0"/>
              </a:rPr>
              <a:t>:</a:t>
            </a:r>
            <a:r>
              <a:rPr lang="en-US" sz="2800" dirty="0">
                <a:latin typeface="Book Antiqua" panose="02040602050305030304" pitchFamily="18" charset="0"/>
              </a:rPr>
              <a:t> Cryptanalytic attacks rely on the nature of the algorithm plaintext or </a:t>
            </a:r>
            <a:r>
              <a:rPr lang="en-US" sz="2800" dirty="0" smtClean="0">
                <a:latin typeface="Book Antiqua" panose="02040602050305030304" pitchFamily="18" charset="0"/>
              </a:rPr>
              <a:t>even some </a:t>
            </a:r>
            <a:r>
              <a:rPr lang="en-US" sz="2800" dirty="0">
                <a:latin typeface="Book Antiqua" panose="02040602050305030304" pitchFamily="18" charset="0"/>
              </a:rPr>
              <a:t>sample plaintext–ciphertext </a:t>
            </a:r>
            <a:r>
              <a:rPr lang="en-US" sz="2800" dirty="0" smtClean="0">
                <a:latin typeface="Book Antiqua" panose="02040602050305030304" pitchFamily="18" charset="0"/>
              </a:rPr>
              <a:t>pairs. Tries to deduce plain text or key.</a:t>
            </a:r>
          </a:p>
          <a:p>
            <a:r>
              <a:rPr lang="en-US" sz="2800" b="1" dirty="0">
                <a:latin typeface="Book Antiqua" panose="02040602050305030304" pitchFamily="18" charset="0"/>
              </a:rPr>
              <a:t>Brute-force attack</a:t>
            </a:r>
            <a:r>
              <a:rPr lang="en-US" sz="2800" dirty="0">
                <a:latin typeface="Book Antiqua" panose="02040602050305030304" pitchFamily="18" charset="0"/>
              </a:rPr>
              <a:t>: The attacker tries every possible key on a piece of </a:t>
            </a:r>
            <a:r>
              <a:rPr lang="en-US" sz="2800" dirty="0" smtClean="0">
                <a:latin typeface="Book Antiqua" panose="02040602050305030304" pitchFamily="18" charset="0"/>
              </a:rPr>
              <a:t>ciphertext until </a:t>
            </a:r>
            <a:r>
              <a:rPr lang="en-US" sz="2800" dirty="0">
                <a:latin typeface="Book Antiqua" panose="02040602050305030304" pitchFamily="18" charset="0"/>
              </a:rPr>
              <a:t>an intelligible translation into plaintext is </a:t>
            </a:r>
            <a:r>
              <a:rPr lang="en-US" sz="2800" dirty="0" smtClean="0">
                <a:latin typeface="Book Antiqua" panose="02040602050305030304" pitchFamily="18" charset="0"/>
              </a:rPr>
              <a:t>obtained.</a:t>
            </a:r>
          </a:p>
          <a:p>
            <a:r>
              <a:rPr lang="en-US" sz="2800" dirty="0">
                <a:latin typeface="Book Antiqua" panose="02040602050305030304" pitchFamily="18" charset="0"/>
              </a:rPr>
              <a:t>If either type of attack succeeds in deducing the key, the effect is </a:t>
            </a:r>
            <a:r>
              <a:rPr lang="en-US" sz="2800" dirty="0" smtClean="0">
                <a:latin typeface="Book Antiqua" panose="02040602050305030304" pitchFamily="18" charset="0"/>
              </a:rPr>
              <a:t>catastrophic: All </a:t>
            </a:r>
            <a:r>
              <a:rPr lang="en-US" sz="2800" dirty="0">
                <a:latin typeface="Book Antiqua" panose="02040602050305030304" pitchFamily="18" charset="0"/>
              </a:rPr>
              <a:t>future and past messages encrypted with that key are compromised.</a:t>
            </a:r>
          </a:p>
        </p:txBody>
      </p:sp>
    </p:spTree>
    <p:extLst>
      <p:ext uri="{BB962C8B-B14F-4D97-AF65-F5344CB8AC3E}">
        <p14:creationId xmlns:p14="http://schemas.microsoft.com/office/powerpoint/2010/main" val="24061223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Types of Attacks on Encrypted Messages</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934207"/>
            <a:ext cx="8915400" cy="57713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5632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SUBSTITUTION TECHNIQUES</a:t>
            </a:r>
          </a:p>
        </p:txBody>
      </p:sp>
      <p:sp>
        <p:nvSpPr>
          <p:cNvPr id="3" name="Content Placeholder 2"/>
          <p:cNvSpPr>
            <a:spLocks noGrp="1"/>
          </p:cNvSpPr>
          <p:nvPr>
            <p:ph idx="1"/>
          </p:nvPr>
        </p:nvSpPr>
        <p:spPr>
          <a:xfrm>
            <a:off x="76200" y="914400"/>
            <a:ext cx="8915400" cy="5715000"/>
          </a:xfrm>
        </p:spPr>
        <p:txBody>
          <a:bodyPr>
            <a:normAutofit/>
          </a:bodyPr>
          <a:lstStyle/>
          <a:p>
            <a:r>
              <a:rPr lang="en-US" sz="2800" dirty="0">
                <a:latin typeface="Book Antiqua" panose="02040602050305030304" pitchFamily="18" charset="0"/>
              </a:rPr>
              <a:t>The two basic building blocks of all encryption techniques are </a:t>
            </a:r>
            <a:r>
              <a:rPr lang="en-US" sz="2800" dirty="0" smtClean="0">
                <a:latin typeface="Book Antiqua" panose="02040602050305030304" pitchFamily="18" charset="0"/>
              </a:rPr>
              <a:t>substitution and </a:t>
            </a:r>
            <a:r>
              <a:rPr lang="en-US" sz="2800" dirty="0">
                <a:latin typeface="Book Antiqua" panose="02040602050305030304" pitchFamily="18" charset="0"/>
              </a:rPr>
              <a:t>transposition</a:t>
            </a:r>
            <a:r>
              <a:rPr lang="en-US" sz="2800" dirty="0" smtClean="0">
                <a:latin typeface="Book Antiqua" panose="02040602050305030304" pitchFamily="18" charset="0"/>
              </a:rPr>
              <a:t>.</a:t>
            </a:r>
          </a:p>
          <a:p>
            <a:r>
              <a:rPr lang="en-US" sz="2800" dirty="0">
                <a:latin typeface="Book Antiqua" panose="02040602050305030304" pitchFamily="18" charset="0"/>
              </a:rPr>
              <a:t>A substitution technique is one in which the letters of plaintext are </a:t>
            </a:r>
            <a:r>
              <a:rPr lang="en-US" sz="2800" dirty="0" smtClean="0">
                <a:latin typeface="Book Antiqua" panose="02040602050305030304" pitchFamily="18" charset="0"/>
              </a:rPr>
              <a:t>replaced by </a:t>
            </a:r>
            <a:r>
              <a:rPr lang="en-US" sz="2800" dirty="0">
                <a:latin typeface="Book Antiqua" panose="02040602050305030304" pitchFamily="18" charset="0"/>
              </a:rPr>
              <a:t>other letters or by numbers or symbols</a:t>
            </a:r>
            <a:r>
              <a:rPr lang="en-US" sz="2800" dirty="0" smtClean="0">
                <a:latin typeface="Book Antiqua" panose="02040602050305030304" pitchFamily="18" charset="0"/>
              </a:rPr>
              <a:t>.</a:t>
            </a:r>
          </a:p>
          <a:p>
            <a:r>
              <a:rPr lang="en-US" sz="2800" dirty="0">
                <a:latin typeface="Book Antiqua" panose="02040602050305030304" pitchFamily="18" charset="0"/>
              </a:rPr>
              <a:t>If the plaintext is viewed as a </a:t>
            </a:r>
            <a:r>
              <a:rPr lang="en-US" sz="2800" dirty="0" smtClean="0">
                <a:latin typeface="Book Antiqua" panose="02040602050305030304" pitchFamily="18" charset="0"/>
              </a:rPr>
              <a:t>sequence of </a:t>
            </a:r>
            <a:r>
              <a:rPr lang="en-US" sz="2800" dirty="0">
                <a:latin typeface="Book Antiqua" panose="02040602050305030304" pitchFamily="18" charset="0"/>
              </a:rPr>
              <a:t>bits, then substitution involves replacing plaintext bit patterns with ciphertext </a:t>
            </a:r>
            <a:r>
              <a:rPr lang="en-US" sz="2800" dirty="0" smtClean="0">
                <a:latin typeface="Book Antiqua" panose="02040602050305030304" pitchFamily="18" charset="0"/>
              </a:rPr>
              <a:t>bit patterns</a:t>
            </a:r>
            <a:r>
              <a:rPr lang="en-US" sz="2800" dirty="0">
                <a:latin typeface="Book Antiqua" panose="02040602050305030304" pitchFamily="18" charset="0"/>
              </a:rPr>
              <a:t>.</a:t>
            </a:r>
          </a:p>
        </p:txBody>
      </p:sp>
    </p:spTree>
    <p:extLst>
      <p:ext uri="{BB962C8B-B14F-4D97-AF65-F5344CB8AC3E}">
        <p14:creationId xmlns:p14="http://schemas.microsoft.com/office/powerpoint/2010/main" val="34085885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Caesar Cipher</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smtClean="0">
                <a:latin typeface="Book Antiqua" panose="02040602050305030304" pitchFamily="18" charset="0"/>
              </a:rPr>
              <a:t>Which uses </a:t>
            </a:r>
            <a:r>
              <a:rPr lang="en-US" sz="2800" dirty="0">
                <a:latin typeface="Book Antiqua" panose="02040602050305030304" pitchFamily="18" charset="0"/>
              </a:rPr>
              <a:t>a substitution </a:t>
            </a:r>
            <a:r>
              <a:rPr lang="en-US" sz="2800" dirty="0" smtClean="0">
                <a:latin typeface="Book Antiqua" panose="02040602050305030304" pitchFamily="18" charset="0"/>
              </a:rPr>
              <a:t>cipher and it was developed </a:t>
            </a:r>
            <a:r>
              <a:rPr lang="en-US" sz="2800" dirty="0">
                <a:latin typeface="Book Antiqua" panose="02040602050305030304" pitchFamily="18" charset="0"/>
              </a:rPr>
              <a:t>by </a:t>
            </a:r>
            <a:r>
              <a:rPr lang="en-US" sz="2800" dirty="0" smtClean="0">
                <a:latin typeface="Book Antiqua" panose="02040602050305030304" pitchFamily="18" charset="0"/>
              </a:rPr>
              <a:t>Julius Caesar.</a:t>
            </a:r>
          </a:p>
          <a:p>
            <a:r>
              <a:rPr lang="en-US" sz="2800" dirty="0">
                <a:latin typeface="Book Antiqua" panose="02040602050305030304" pitchFamily="18" charset="0"/>
              </a:rPr>
              <a:t>The Caesar cipher involves replacing each letter of the alphabet with </a:t>
            </a:r>
            <a:r>
              <a:rPr lang="en-US" sz="2800" dirty="0" smtClean="0">
                <a:latin typeface="Book Antiqua" panose="02040602050305030304" pitchFamily="18" charset="0"/>
              </a:rPr>
              <a:t>the letter </a:t>
            </a:r>
            <a:r>
              <a:rPr lang="en-US" sz="2800" dirty="0">
                <a:latin typeface="Book Antiqua" panose="02040602050305030304" pitchFamily="18" charset="0"/>
              </a:rPr>
              <a:t>standing three places further down the alphabet</a:t>
            </a:r>
            <a:r>
              <a:rPr lang="en-US" sz="2800" dirty="0" smtClean="0">
                <a:latin typeface="Book Antiqua" panose="02040602050305030304" pitchFamily="18" charset="0"/>
              </a:rPr>
              <a:t>.</a:t>
            </a:r>
          </a:p>
          <a:p>
            <a:endParaRPr lang="en-US" sz="2800" dirty="0">
              <a:latin typeface="Book Antiqua" panose="02040602050305030304" pitchFamily="18" charset="0"/>
            </a:endParaRPr>
          </a:p>
          <a:p>
            <a:endParaRPr lang="en-US" sz="2800" dirty="0" smtClean="0">
              <a:latin typeface="Book Antiqua" panose="02040602050305030304" pitchFamily="18" charset="0"/>
            </a:endParaRPr>
          </a:p>
          <a:p>
            <a:r>
              <a:rPr lang="en-US" sz="2800" dirty="0" smtClean="0">
                <a:latin typeface="Book Antiqua" panose="02040602050305030304" pitchFamily="18" charset="0"/>
              </a:rPr>
              <a:t>Substitution:</a:t>
            </a:r>
          </a:p>
          <a:p>
            <a:endParaRPr lang="en-US" sz="2800" dirty="0" smtClean="0">
              <a:latin typeface="Book Antiqua" panose="02040602050305030304" pitchFamily="18" charset="0"/>
            </a:endParaRPr>
          </a:p>
          <a:p>
            <a:endParaRPr lang="en-US" sz="2800" dirty="0" smtClean="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446136"/>
            <a:ext cx="7010400" cy="8353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800600"/>
            <a:ext cx="8839200"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92359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Caesar Cipher</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87" y="914400"/>
            <a:ext cx="9062113" cy="206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28600" y="2967334"/>
            <a:ext cx="8763000" cy="3416320"/>
          </a:xfrm>
          <a:prstGeom prst="rect">
            <a:avLst/>
          </a:prstGeom>
        </p:spPr>
        <p:txBody>
          <a:bodyPr wrap="square">
            <a:spAutoFit/>
          </a:bodyPr>
          <a:lstStyle/>
          <a:p>
            <a:r>
              <a:rPr lang="en-US" sz="2400" dirty="0" smtClean="0">
                <a:latin typeface="Book Antiqua" panose="02040602050305030304" pitchFamily="18" charset="0"/>
              </a:rPr>
              <a:t>Then the algorithm can be expressed as follows. For each plaintext letter p, substitute the ciphertext letter C:</a:t>
            </a:r>
          </a:p>
          <a:p>
            <a:pPr algn="ctr"/>
            <a:r>
              <a:rPr lang="da-DK" sz="2400" dirty="0" smtClean="0">
                <a:latin typeface="Book Antiqua" panose="02040602050305030304" pitchFamily="18" charset="0"/>
              </a:rPr>
              <a:t>C = E(3, p) = (p + 3) mod 26</a:t>
            </a:r>
          </a:p>
          <a:p>
            <a:r>
              <a:rPr lang="en-US" sz="2400" dirty="0" smtClean="0">
                <a:latin typeface="Book Antiqua" panose="02040602050305030304" pitchFamily="18" charset="0"/>
              </a:rPr>
              <a:t>A shift may be of any amount, so that the general Caesar algorithm is</a:t>
            </a:r>
          </a:p>
          <a:p>
            <a:pPr algn="ctr"/>
            <a:r>
              <a:rPr lang="en-US" sz="2400" dirty="0" smtClean="0">
                <a:latin typeface="Book Antiqua" panose="02040602050305030304" pitchFamily="18" charset="0"/>
              </a:rPr>
              <a:t>C = E(k, p) = (p + k) mod 26</a:t>
            </a:r>
          </a:p>
          <a:p>
            <a:r>
              <a:rPr lang="en-US" sz="2400" dirty="0" smtClean="0">
                <a:latin typeface="Book Antiqua" panose="02040602050305030304" pitchFamily="18" charset="0"/>
              </a:rPr>
              <a:t>where </a:t>
            </a:r>
            <a:r>
              <a:rPr lang="en-US" sz="2400" i="1" dirty="0" smtClean="0">
                <a:latin typeface="Book Antiqua" panose="02040602050305030304" pitchFamily="18" charset="0"/>
              </a:rPr>
              <a:t>k </a:t>
            </a:r>
            <a:r>
              <a:rPr lang="en-US" sz="2400" dirty="0" smtClean="0">
                <a:latin typeface="Book Antiqua" panose="02040602050305030304" pitchFamily="18" charset="0"/>
              </a:rPr>
              <a:t>takes on a value in the range 1 to 25. The decryption algorithm is simply</a:t>
            </a:r>
          </a:p>
          <a:p>
            <a:pPr algn="ctr"/>
            <a:r>
              <a:rPr lang="da-DK" sz="2400" i="1" dirty="0">
                <a:latin typeface="Book Antiqua" panose="02040602050305030304" pitchFamily="18" charset="0"/>
              </a:rPr>
              <a:t>P</a:t>
            </a:r>
            <a:r>
              <a:rPr lang="da-DK" sz="2400" i="1" dirty="0" smtClean="0">
                <a:latin typeface="Book Antiqua" panose="02040602050305030304" pitchFamily="18" charset="0"/>
              </a:rPr>
              <a:t> </a:t>
            </a:r>
            <a:r>
              <a:rPr lang="da-DK" sz="2400" dirty="0" smtClean="0">
                <a:latin typeface="Book Antiqua" panose="02040602050305030304" pitchFamily="18" charset="0"/>
              </a:rPr>
              <a:t>= D(</a:t>
            </a:r>
            <a:r>
              <a:rPr lang="da-DK" sz="2400" i="1" dirty="0" smtClean="0">
                <a:latin typeface="Book Antiqua" panose="02040602050305030304" pitchFamily="18" charset="0"/>
              </a:rPr>
              <a:t>k</a:t>
            </a:r>
            <a:r>
              <a:rPr lang="da-DK" sz="2400" dirty="0" smtClean="0">
                <a:latin typeface="Book Antiqua" panose="02040602050305030304" pitchFamily="18" charset="0"/>
              </a:rPr>
              <a:t>, </a:t>
            </a:r>
            <a:r>
              <a:rPr lang="da-DK" sz="2400" i="1" dirty="0" smtClean="0">
                <a:latin typeface="Book Antiqua" panose="02040602050305030304" pitchFamily="18" charset="0"/>
              </a:rPr>
              <a:t>C</a:t>
            </a:r>
            <a:r>
              <a:rPr lang="da-DK" sz="2400" dirty="0" smtClean="0">
                <a:latin typeface="Book Antiqua" panose="02040602050305030304" pitchFamily="18" charset="0"/>
              </a:rPr>
              <a:t>) = (</a:t>
            </a:r>
            <a:r>
              <a:rPr lang="da-DK" sz="2400" i="1" dirty="0" smtClean="0">
                <a:latin typeface="Book Antiqua" panose="02040602050305030304" pitchFamily="18" charset="0"/>
              </a:rPr>
              <a:t>C </a:t>
            </a:r>
            <a:r>
              <a:rPr lang="da-DK" sz="2400" dirty="0" smtClean="0">
                <a:latin typeface="Book Antiqua" panose="02040602050305030304" pitchFamily="18" charset="0"/>
              </a:rPr>
              <a:t>- </a:t>
            </a:r>
            <a:r>
              <a:rPr lang="da-DK" sz="2400" i="1" dirty="0" smtClean="0">
                <a:latin typeface="Book Antiqua" panose="02040602050305030304" pitchFamily="18" charset="0"/>
              </a:rPr>
              <a:t>k</a:t>
            </a:r>
            <a:r>
              <a:rPr lang="da-DK" sz="2400" dirty="0" smtClean="0">
                <a:latin typeface="Book Antiqua" panose="02040602050305030304" pitchFamily="18" charset="0"/>
              </a:rPr>
              <a:t>) mod 26</a:t>
            </a:r>
            <a:endParaRPr lang="en-US" sz="2400" dirty="0">
              <a:latin typeface="Book Antiqua" panose="02040602050305030304" pitchFamily="18" charset="0"/>
            </a:endParaRPr>
          </a:p>
        </p:txBody>
      </p:sp>
    </p:spTree>
    <p:extLst>
      <p:ext uri="{BB962C8B-B14F-4D97-AF65-F5344CB8AC3E}">
        <p14:creationId xmlns:p14="http://schemas.microsoft.com/office/powerpoint/2010/main" val="21229901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If it is known that a given ciphertext is a Caesar cipher, then a </a:t>
            </a:r>
            <a:r>
              <a:rPr lang="en-US" sz="2800" dirty="0" smtClean="0">
                <a:latin typeface="Book Antiqua" panose="02040602050305030304" pitchFamily="18" charset="0"/>
              </a:rPr>
              <a:t>brute-force cryptanalysis </a:t>
            </a:r>
            <a:r>
              <a:rPr lang="en-US" sz="2800" dirty="0">
                <a:latin typeface="Book Antiqua" panose="02040602050305030304" pitchFamily="18" charset="0"/>
              </a:rPr>
              <a:t>is easily performed: simply try all the 25 possible keys.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38400"/>
            <a:ext cx="6019800" cy="4363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9762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Monoalphabetic Ciphers</a:t>
            </a: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a:latin typeface="Book Antiqua" panose="02040602050305030304" pitchFamily="18" charset="0"/>
              </a:rPr>
              <a:t>With only 25 possible keys, the Caesar cipher is far from </a:t>
            </a:r>
            <a:r>
              <a:rPr lang="en-US" sz="2800" dirty="0" smtClean="0">
                <a:latin typeface="Book Antiqua" panose="02040602050305030304" pitchFamily="18" charset="0"/>
              </a:rPr>
              <a:t>secure.</a:t>
            </a:r>
          </a:p>
          <a:p>
            <a:r>
              <a:rPr lang="en-US" sz="2800" dirty="0">
                <a:latin typeface="Book Antiqua" panose="02040602050305030304" pitchFamily="18" charset="0"/>
              </a:rPr>
              <a:t>A dramatic </a:t>
            </a:r>
            <a:r>
              <a:rPr lang="en-US" sz="2800" dirty="0" smtClean="0">
                <a:latin typeface="Book Antiqua" panose="02040602050305030304" pitchFamily="18" charset="0"/>
              </a:rPr>
              <a:t>increase in </a:t>
            </a:r>
            <a:r>
              <a:rPr lang="en-US" sz="2800" dirty="0">
                <a:latin typeface="Book Antiqua" panose="02040602050305030304" pitchFamily="18" charset="0"/>
              </a:rPr>
              <a:t>the key space can be achieved by allowing an arbitrary substitution</a:t>
            </a:r>
            <a:r>
              <a:rPr lang="en-US" sz="2800" dirty="0" smtClean="0">
                <a:latin typeface="Book Antiqua" panose="02040602050305030304" pitchFamily="18" charset="0"/>
              </a:rPr>
              <a:t>.</a:t>
            </a:r>
          </a:p>
          <a:p>
            <a:r>
              <a:rPr lang="en-US" sz="2800" dirty="0" smtClean="0">
                <a:latin typeface="Book Antiqua" panose="02040602050305030304" pitchFamily="18" charset="0"/>
              </a:rPr>
              <a:t>Its works on the frequency of letters used in the ciphertext compared with plaintext.</a:t>
            </a:r>
          </a:p>
          <a:p>
            <a:r>
              <a:rPr lang="en-US" sz="2800" dirty="0" smtClean="0">
                <a:latin typeface="Book Antiqua" panose="02040602050305030304" pitchFamily="18" charset="0"/>
              </a:rPr>
              <a:t>Monoalphabetic substitution cipher refers, </a:t>
            </a:r>
            <a:r>
              <a:rPr lang="en-US" sz="2800" dirty="0">
                <a:latin typeface="Book Antiqua" panose="02040602050305030304" pitchFamily="18" charset="0"/>
              </a:rPr>
              <a:t>a single cipher alphabet </a:t>
            </a:r>
            <a:r>
              <a:rPr lang="en-US" sz="2800" dirty="0" smtClean="0">
                <a:latin typeface="Book Antiqua" panose="02040602050305030304" pitchFamily="18" charset="0"/>
              </a:rPr>
              <a:t>mapping </a:t>
            </a:r>
            <a:r>
              <a:rPr lang="en-US" sz="2800" dirty="0">
                <a:latin typeface="Book Antiqua" panose="02040602050305030304" pitchFamily="18" charset="0"/>
              </a:rPr>
              <a:t>from plain </a:t>
            </a:r>
            <a:r>
              <a:rPr lang="en-US" sz="2800" dirty="0" smtClean="0">
                <a:latin typeface="Book Antiqua" panose="02040602050305030304" pitchFamily="18" charset="0"/>
              </a:rPr>
              <a:t>alphabet to </a:t>
            </a:r>
            <a:r>
              <a:rPr lang="en-US" sz="2800" dirty="0">
                <a:latin typeface="Book Antiqua" panose="02040602050305030304" pitchFamily="18" charset="0"/>
              </a:rPr>
              <a:t>cipher </a:t>
            </a:r>
            <a:r>
              <a:rPr lang="en-US" sz="2800" dirty="0" smtClean="0">
                <a:latin typeface="Book Antiqua" panose="02040602050305030304" pitchFamily="18" charset="0"/>
              </a:rPr>
              <a:t>alphabet.</a:t>
            </a:r>
          </a:p>
          <a:p>
            <a:r>
              <a:rPr lang="en-US" sz="2800" dirty="0" smtClean="0">
                <a:latin typeface="Book Antiqua" panose="02040602050305030304" pitchFamily="18" charset="0"/>
              </a:rPr>
              <a:t>If </a:t>
            </a:r>
            <a:r>
              <a:rPr lang="en-US" sz="2800" dirty="0">
                <a:latin typeface="Book Antiqua" panose="02040602050305030304" pitchFamily="18" charset="0"/>
              </a:rPr>
              <a:t>the cryptanalyst knows the </a:t>
            </a:r>
            <a:r>
              <a:rPr lang="en-US" sz="2800" dirty="0" smtClean="0">
                <a:latin typeface="Book Antiqua" panose="02040602050305030304" pitchFamily="18" charset="0"/>
              </a:rPr>
              <a:t>nature of </a:t>
            </a:r>
            <a:r>
              <a:rPr lang="en-US" sz="2800" dirty="0">
                <a:latin typeface="Book Antiqua" panose="02040602050305030304" pitchFamily="18" charset="0"/>
              </a:rPr>
              <a:t>the plaintext (e.g., </a:t>
            </a:r>
            <a:r>
              <a:rPr lang="en-US" sz="2800" dirty="0" err="1">
                <a:latin typeface="Book Antiqua" panose="02040602050305030304" pitchFamily="18" charset="0"/>
              </a:rPr>
              <a:t>noncompressed</a:t>
            </a:r>
            <a:r>
              <a:rPr lang="en-US" sz="2800" dirty="0">
                <a:latin typeface="Book Antiqua" panose="02040602050305030304" pitchFamily="18" charset="0"/>
              </a:rPr>
              <a:t> English text), then the analyst can exploit </a:t>
            </a:r>
            <a:r>
              <a:rPr lang="en-US" sz="2800" dirty="0" smtClean="0">
                <a:latin typeface="Book Antiqua" panose="02040602050305030304" pitchFamily="18" charset="0"/>
              </a:rPr>
              <a:t>the regularities </a:t>
            </a:r>
            <a:r>
              <a:rPr lang="en-US" sz="2800" dirty="0">
                <a:latin typeface="Book Antiqua" panose="02040602050305030304" pitchFamily="18" charset="0"/>
              </a:rPr>
              <a:t>of the language.</a:t>
            </a:r>
          </a:p>
        </p:txBody>
      </p:sp>
    </p:spTree>
    <p:extLst>
      <p:ext uri="{BB962C8B-B14F-4D97-AF65-F5344CB8AC3E}">
        <p14:creationId xmlns:p14="http://schemas.microsoft.com/office/powerpoint/2010/main" val="26911878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Monoalphabetic Ciphers</a:t>
            </a:r>
            <a:endParaRPr lang="en-US" sz="3600" dirty="0">
              <a:latin typeface="Book Antiqua" panose="02040602050305030304" pitchFamily="18" charset="0"/>
            </a:endParaRPr>
          </a:p>
        </p:txBody>
      </p:sp>
      <p:sp>
        <p:nvSpPr>
          <p:cNvPr id="3" name="Content Placeholder 2"/>
          <p:cNvSpPr>
            <a:spLocks noGrp="1"/>
          </p:cNvSpPr>
          <p:nvPr>
            <p:ph idx="1"/>
          </p:nvPr>
        </p:nvSpPr>
        <p:spPr>
          <a:xfrm>
            <a:off x="76200" y="914400"/>
            <a:ext cx="8991600" cy="5943600"/>
          </a:xfrm>
        </p:spPr>
        <p:txBody>
          <a:bodyPr>
            <a:normAutofit/>
          </a:bodyPr>
          <a:lstStyle/>
          <a:p>
            <a:r>
              <a:rPr lang="en-US" sz="2800" dirty="0">
                <a:latin typeface="Book Antiqua" panose="02040602050305030304" pitchFamily="18" charset="0"/>
              </a:rPr>
              <a:t>As a first step, the relative frequency of the letters can be determined </a:t>
            </a:r>
            <a:r>
              <a:rPr lang="en-US" sz="2800" dirty="0" smtClean="0">
                <a:latin typeface="Book Antiqua" panose="02040602050305030304" pitchFamily="18" charset="0"/>
              </a:rPr>
              <a:t>and compared </a:t>
            </a:r>
            <a:r>
              <a:rPr lang="en-US" sz="2800" dirty="0">
                <a:latin typeface="Book Antiqua" panose="02040602050305030304" pitchFamily="18" charset="0"/>
              </a:rPr>
              <a:t>to a standard frequency distribution for </a:t>
            </a:r>
            <a:r>
              <a:rPr lang="en-US" sz="2800" dirty="0" smtClean="0">
                <a:latin typeface="Book Antiqua" panose="02040602050305030304" pitchFamily="18" charset="0"/>
              </a:rPr>
              <a:t>English.</a:t>
            </a:r>
          </a:p>
          <a:p>
            <a:endParaRPr lang="en-US" sz="2800" dirty="0">
              <a:latin typeface="Book Antiqua" panose="02040602050305030304" pitchFamily="18" charset="0"/>
            </a:endParaRPr>
          </a:p>
          <a:p>
            <a:endParaRPr lang="en-US" sz="2800" dirty="0" smtClean="0">
              <a:latin typeface="Book Antiqua" panose="02040602050305030304" pitchFamily="18" charset="0"/>
            </a:endParaRPr>
          </a:p>
          <a:p>
            <a:endParaRPr lang="en-US" sz="2800" dirty="0">
              <a:latin typeface="Book Antiqua" panose="02040602050305030304" pitchFamily="18" charset="0"/>
            </a:endParaRPr>
          </a:p>
          <a:p>
            <a:endParaRPr lang="en-US" sz="2800" dirty="0" smtClean="0">
              <a:latin typeface="Book Antiqua" panose="02040602050305030304" pitchFamily="18" charset="0"/>
            </a:endParaRPr>
          </a:p>
          <a:p>
            <a:endParaRPr lang="en-US" sz="2800" dirty="0">
              <a:latin typeface="Book Antiqua" panose="02040602050305030304" pitchFamily="18" charset="0"/>
            </a:endParaRPr>
          </a:p>
          <a:p>
            <a:endParaRPr lang="en-US" sz="2800" dirty="0" smtClean="0">
              <a:latin typeface="Book Antiqua" panose="02040602050305030304" pitchFamily="18" charset="0"/>
            </a:endParaRPr>
          </a:p>
          <a:p>
            <a:endParaRPr lang="en-US" sz="2800" dirty="0">
              <a:latin typeface="Book Antiqua" panose="02040602050305030304" pitchFamily="18" charset="0"/>
            </a:endParaRPr>
          </a:p>
          <a:p>
            <a:r>
              <a:rPr lang="en-US" sz="2800" dirty="0" smtClean="0">
                <a:latin typeface="Book Antiqua" panose="02040602050305030304" pitchFamily="18" charset="0"/>
              </a:rPr>
              <a:t>Comparing this breakdown with English letter distribution.</a:t>
            </a:r>
            <a:endParaRPr lang="en-US" sz="2800" dirty="0">
              <a:latin typeface="Book Antiqua" panose="02040602050305030304" pitchFamily="18" charset="0"/>
            </a:endParaRPr>
          </a:p>
          <a:p>
            <a:endParaRPr lang="en-US" sz="2800" dirty="0" smtClean="0">
              <a:latin typeface="Book Antiqua" panose="02040602050305030304" pitchFamily="18" charset="0"/>
            </a:endParaRPr>
          </a:p>
          <a:p>
            <a:endParaRPr lang="en-US" sz="2800" dirty="0">
              <a:latin typeface="Book Antiqua" panose="02040602050305030304" pitchFamily="18" charset="0"/>
            </a:endParaRPr>
          </a:p>
          <a:p>
            <a:endParaRPr lang="en-US" sz="2800" dirty="0" smtClean="0">
              <a:latin typeface="Book Antiqua" panose="02040602050305030304" pitchFamily="18" charset="0"/>
            </a:endParaRPr>
          </a:p>
          <a:p>
            <a:endParaRPr lang="en-US" sz="28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16" y="2209800"/>
            <a:ext cx="8216214" cy="1140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417" y="3505200"/>
            <a:ext cx="8839201" cy="2390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46614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smtClean="0">
                <a:latin typeface="Book Antiqua" panose="02040602050305030304" pitchFamily="18" charset="0"/>
              </a:rPr>
              <a:t>Unit-4 and Unit-5</a:t>
            </a:r>
            <a:endParaRPr lang="en-US" dirty="0">
              <a:latin typeface="Book Antiqua" panose="02040602050305030304" pitchFamily="18" charset="0"/>
            </a:endParaRPr>
          </a:p>
        </p:txBody>
      </p:sp>
      <p:sp>
        <p:nvSpPr>
          <p:cNvPr id="3" name="Content Placeholder 2"/>
          <p:cNvSpPr>
            <a:spLocks noGrp="1"/>
          </p:cNvSpPr>
          <p:nvPr>
            <p:ph idx="1"/>
          </p:nvPr>
        </p:nvSpPr>
        <p:spPr>
          <a:xfrm>
            <a:off x="228600" y="990600"/>
            <a:ext cx="8839200" cy="5638800"/>
          </a:xfrm>
        </p:spPr>
        <p:txBody>
          <a:bodyPr>
            <a:normAutofit lnSpcReduction="10000"/>
          </a:bodyPr>
          <a:lstStyle/>
          <a:p>
            <a:pPr marL="0" indent="0" algn="just">
              <a:buNone/>
            </a:pPr>
            <a:r>
              <a:rPr lang="en-US" sz="2400" b="1" dirty="0" smtClean="0">
                <a:solidFill>
                  <a:srgbClr val="FF0000"/>
                </a:solidFill>
                <a:latin typeface="Book Antiqua" panose="02040602050305030304" pitchFamily="18" charset="0"/>
              </a:rPr>
              <a:t>Unit 04 – Validation and Testing 			</a:t>
            </a:r>
            <a:r>
              <a:rPr lang="en-US" sz="2400" b="1" dirty="0" smtClean="0">
                <a:solidFill>
                  <a:srgbClr val="C00000"/>
                </a:solidFill>
                <a:latin typeface="Book Antiqua" panose="02040602050305030304" pitchFamily="18" charset="0"/>
              </a:rPr>
              <a:t>8 </a:t>
            </a:r>
            <a:r>
              <a:rPr lang="en-US" sz="2400" b="1" dirty="0" err="1" smtClean="0">
                <a:solidFill>
                  <a:srgbClr val="C00000"/>
                </a:solidFill>
                <a:latin typeface="Book Antiqua" panose="02040602050305030304" pitchFamily="18" charset="0"/>
              </a:rPr>
              <a:t>Hrs</a:t>
            </a:r>
            <a:endParaRPr lang="en-US" sz="2400" dirty="0" smtClean="0">
              <a:solidFill>
                <a:srgbClr val="C00000"/>
              </a:solidFill>
              <a:latin typeface="Book Antiqua" panose="02040602050305030304" pitchFamily="18" charset="0"/>
            </a:endParaRPr>
          </a:p>
          <a:p>
            <a:pPr algn="just">
              <a:buNone/>
            </a:pPr>
            <a:r>
              <a:rPr lang="en-US" sz="2400" dirty="0">
                <a:latin typeface="Book Antiqua" panose="02040602050305030304" pitchFamily="18" charset="0"/>
              </a:rPr>
              <a:t>Security Functional Testing- Overview; Security Features Validation: Penetration Testing-Overview, Methodology, Types of Penetration testing. Threat and Risk Analysis in Security</a:t>
            </a:r>
          </a:p>
          <a:p>
            <a:pPr algn="just">
              <a:buNone/>
            </a:pPr>
            <a:r>
              <a:rPr lang="en-US" sz="2400" b="1" i="1" dirty="0">
                <a:solidFill>
                  <a:schemeClr val="accent1"/>
                </a:solidFill>
                <a:latin typeface="Book Antiqua" panose="02040602050305030304" pitchFamily="18" charset="0"/>
              </a:rPr>
              <a:t>Case studies will be provided by BGSW and Presentation to be provided by </a:t>
            </a:r>
            <a:r>
              <a:rPr lang="en-US" sz="2400" b="1" i="1" dirty="0" smtClean="0">
                <a:solidFill>
                  <a:schemeClr val="accent1"/>
                </a:solidFill>
                <a:latin typeface="Book Antiqua" panose="02040602050305030304" pitchFamily="18" charset="0"/>
              </a:rPr>
              <a:t>students</a:t>
            </a:r>
            <a:r>
              <a:rPr lang="en-IN" sz="2400" dirty="0" smtClean="0">
                <a:solidFill>
                  <a:schemeClr val="accent1"/>
                </a:solidFill>
                <a:latin typeface="Book Antiqua" panose="02040602050305030304" pitchFamily="18" charset="0"/>
              </a:rPr>
              <a:t>.</a:t>
            </a:r>
          </a:p>
          <a:p>
            <a:pPr marL="0" indent="0" algn="just">
              <a:buNone/>
            </a:pPr>
            <a:r>
              <a:rPr lang="en-IN" sz="2400" b="1" dirty="0" smtClean="0">
                <a:solidFill>
                  <a:srgbClr val="FF0000"/>
                </a:solidFill>
                <a:latin typeface="Book Antiqua" panose="02040602050305030304" pitchFamily="18" charset="0"/>
              </a:rPr>
              <a:t>Unit 05- </a:t>
            </a:r>
            <a:r>
              <a:rPr lang="en-US" sz="2400" b="1" dirty="0" smtClean="0">
                <a:solidFill>
                  <a:srgbClr val="FF0000"/>
                </a:solidFill>
                <a:latin typeface="Book Antiqua" panose="02040602050305030304" pitchFamily="18" charset="0"/>
              </a:rPr>
              <a:t>Project Work					    </a:t>
            </a:r>
            <a:r>
              <a:rPr lang="en-US" sz="2400" b="1" dirty="0" smtClean="0">
                <a:solidFill>
                  <a:srgbClr val="C00000"/>
                </a:solidFill>
                <a:latin typeface="Book Antiqua" panose="02040602050305030304" pitchFamily="18" charset="0"/>
              </a:rPr>
              <a:t>8 </a:t>
            </a:r>
            <a:r>
              <a:rPr lang="en-US" sz="2400" b="1" dirty="0" err="1" smtClean="0">
                <a:solidFill>
                  <a:srgbClr val="C00000"/>
                </a:solidFill>
                <a:latin typeface="Book Antiqua" panose="02040602050305030304" pitchFamily="18" charset="0"/>
              </a:rPr>
              <a:t>H</a:t>
            </a:r>
            <a:r>
              <a:rPr lang="en-US" sz="2800" b="1" dirty="0" err="1" smtClean="0">
                <a:solidFill>
                  <a:srgbClr val="C00000"/>
                </a:solidFill>
                <a:latin typeface="Book Antiqua" panose="02040602050305030304" pitchFamily="18" charset="0"/>
              </a:rPr>
              <a:t>rs</a:t>
            </a:r>
            <a:endParaRPr lang="en-US" sz="2800" b="1" dirty="0" smtClean="0">
              <a:solidFill>
                <a:srgbClr val="C00000"/>
              </a:solidFill>
              <a:latin typeface="Book Antiqua" panose="02040602050305030304" pitchFamily="18" charset="0"/>
            </a:endParaRPr>
          </a:p>
          <a:p>
            <a:pPr marL="0" indent="0" algn="just">
              <a:buNone/>
            </a:pPr>
            <a:r>
              <a:rPr lang="en-US" sz="2400" dirty="0">
                <a:latin typeface="Book Antiqua" panose="02040602050305030304" pitchFamily="18" charset="0"/>
              </a:rPr>
              <a:t>Project work on development of any security feature prototype. For ex: Use Oracle/SQL Server for PKI, Develop an application on Linux or In any user friendly environment and Execution</a:t>
            </a:r>
          </a:p>
          <a:p>
            <a:pPr marL="0" indent="0" algn="just">
              <a:buNone/>
            </a:pPr>
            <a:endParaRPr lang="en-US" sz="2400" dirty="0">
              <a:latin typeface="Book Antiqua" panose="02040602050305030304" pitchFamily="18" charset="0"/>
            </a:endParaRPr>
          </a:p>
          <a:p>
            <a:pPr marL="0" indent="0" algn="just">
              <a:buNone/>
            </a:pPr>
            <a:r>
              <a:rPr lang="en-US" sz="2400" b="1" i="1" dirty="0">
                <a:solidFill>
                  <a:schemeClr val="accent1"/>
                </a:solidFill>
                <a:latin typeface="Book Antiqua" panose="02040602050305030304" pitchFamily="18" charset="0"/>
              </a:rPr>
              <a:t>Mentoring will be provided by BGSW. The Project will be carried in the College Lab</a:t>
            </a:r>
            <a:r>
              <a:rPr lang="en-US" sz="2400" i="1" dirty="0">
                <a:latin typeface="Book Antiqua" panose="02040602050305030304" pitchFamily="18" charset="0"/>
              </a:rPr>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fontScale="90000"/>
          </a:bodyPr>
          <a:lstStyle/>
          <a:p>
            <a:r>
              <a:rPr lang="en-US" sz="3600" dirty="0">
                <a:latin typeface="Book Antiqua" panose="02040602050305030304" pitchFamily="18" charset="0"/>
              </a:rPr>
              <a:t>Relative Frequency of Letters in English Text</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5579" y="914400"/>
            <a:ext cx="8389821" cy="5838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65619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Monoalphabetic Cipher</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smtClean="0">
                <a:latin typeface="Book Antiqua" panose="02040602050305030304" pitchFamily="18" charset="0"/>
              </a:rPr>
              <a:t>It </a:t>
            </a:r>
            <a:r>
              <a:rPr lang="en-US" sz="2800" dirty="0">
                <a:latin typeface="Book Antiqua" panose="02040602050305030304" pitchFamily="18" charset="0"/>
              </a:rPr>
              <a:t>seems likely that cipher </a:t>
            </a:r>
            <a:r>
              <a:rPr lang="en-US" sz="2800" dirty="0" smtClean="0">
                <a:latin typeface="Book Antiqua" panose="02040602050305030304" pitchFamily="18" charset="0"/>
              </a:rPr>
              <a:t>letters P </a:t>
            </a:r>
            <a:r>
              <a:rPr lang="en-US" sz="2800" dirty="0">
                <a:latin typeface="Book Antiqua" panose="02040602050305030304" pitchFamily="18" charset="0"/>
              </a:rPr>
              <a:t>and Z are the equivalents of plain letters e and t, but it is not certain which is which</a:t>
            </a:r>
            <a:r>
              <a:rPr lang="en-US" sz="2800" dirty="0" smtClean="0">
                <a:latin typeface="Book Antiqua" panose="02040602050305030304" pitchFamily="18" charset="0"/>
              </a:rPr>
              <a:t>.</a:t>
            </a:r>
          </a:p>
          <a:p>
            <a:r>
              <a:rPr lang="en-US" sz="2800" dirty="0">
                <a:latin typeface="Book Antiqua" panose="02040602050305030304" pitchFamily="18" charset="0"/>
              </a:rPr>
              <a:t>The letters S, U, O, M, and H are all of relatively high frequency and probably correspond to plain letters from the set {a, h, </a:t>
            </a:r>
            <a:r>
              <a:rPr lang="en-US" sz="2800" dirty="0" err="1">
                <a:latin typeface="Book Antiqua" panose="02040602050305030304" pitchFamily="18" charset="0"/>
              </a:rPr>
              <a:t>i</a:t>
            </a:r>
            <a:r>
              <a:rPr lang="en-US" sz="2800" dirty="0">
                <a:latin typeface="Book Antiqua" panose="02040602050305030304" pitchFamily="18" charset="0"/>
              </a:rPr>
              <a:t>, n, o, r, s</a:t>
            </a:r>
            <a:r>
              <a:rPr lang="en-US" sz="2800" dirty="0" smtClean="0">
                <a:latin typeface="Book Antiqua" panose="02040602050305030304" pitchFamily="18" charset="0"/>
              </a:rPr>
              <a:t>}.</a:t>
            </a:r>
          </a:p>
          <a:p>
            <a:r>
              <a:rPr lang="en-US" sz="2800" dirty="0">
                <a:latin typeface="Book Antiqua" panose="02040602050305030304" pitchFamily="18" charset="0"/>
              </a:rPr>
              <a:t>The letters with the </a:t>
            </a:r>
            <a:r>
              <a:rPr lang="en-US" sz="2800" dirty="0" smtClean="0">
                <a:latin typeface="Book Antiqua" panose="02040602050305030304" pitchFamily="18" charset="0"/>
              </a:rPr>
              <a:t>lowest frequencies (A</a:t>
            </a:r>
            <a:r>
              <a:rPr lang="en-US" sz="2800" dirty="0">
                <a:latin typeface="Book Antiqua" panose="02040602050305030304" pitchFamily="18" charset="0"/>
              </a:rPr>
              <a:t>, B, G, Y, I, J) are likely included in the set {b, j, k, q, v, x, z</a:t>
            </a:r>
            <a:r>
              <a:rPr lang="en-US" sz="2800" dirty="0" smtClean="0">
                <a:latin typeface="Book Antiqua" panose="02040602050305030304" pitchFamily="18" charset="0"/>
              </a:rPr>
              <a:t>}.</a:t>
            </a:r>
          </a:p>
          <a:p>
            <a:r>
              <a:rPr lang="en-US" sz="2800" dirty="0">
                <a:latin typeface="Book Antiqua" panose="02040602050305030304" pitchFamily="18" charset="0"/>
              </a:rPr>
              <a:t>At this point, Attacker </a:t>
            </a:r>
            <a:r>
              <a:rPr lang="en-US" sz="2800" dirty="0" smtClean="0">
                <a:latin typeface="Book Antiqua" panose="02040602050305030304" pitchFamily="18" charset="0"/>
              </a:rPr>
              <a:t>makes tentative </a:t>
            </a:r>
            <a:r>
              <a:rPr lang="en-US" sz="2800" dirty="0">
                <a:latin typeface="Book Antiqua" panose="02040602050305030304" pitchFamily="18" charset="0"/>
              </a:rPr>
              <a:t>assignments and start to fill in the plaintext to see if it looks like a </a:t>
            </a:r>
            <a:r>
              <a:rPr lang="en-US" sz="2800" dirty="0" smtClean="0">
                <a:latin typeface="Book Antiqua" panose="02040602050305030304" pitchFamily="18" charset="0"/>
              </a:rPr>
              <a:t>reasonable “skeleton</a:t>
            </a:r>
            <a:r>
              <a:rPr lang="en-US" sz="2800" dirty="0">
                <a:latin typeface="Book Antiqua" panose="02040602050305030304" pitchFamily="18" charset="0"/>
              </a:rPr>
              <a:t>” of a message.</a:t>
            </a:r>
          </a:p>
        </p:txBody>
      </p:sp>
    </p:spTree>
    <p:extLst>
      <p:ext uri="{BB962C8B-B14F-4D97-AF65-F5344CB8AC3E}">
        <p14:creationId xmlns:p14="http://schemas.microsoft.com/office/powerpoint/2010/main" val="10218018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Monoalphabetic cipher</a:t>
            </a:r>
            <a:endParaRPr lang="en-US" sz="3600" dirty="0">
              <a:latin typeface="Book Antiqua" panose="02040602050305030304" pitchFamily="18" charset="0"/>
            </a:endParaRPr>
          </a:p>
        </p:txBody>
      </p:sp>
      <p:sp>
        <p:nvSpPr>
          <p:cNvPr id="3" name="Content Placeholder 2"/>
          <p:cNvSpPr>
            <a:spLocks noGrp="1"/>
          </p:cNvSpPr>
          <p:nvPr>
            <p:ph idx="1"/>
          </p:nvPr>
        </p:nvSpPr>
        <p:spPr>
          <a:xfrm>
            <a:off x="76200" y="990600"/>
            <a:ext cx="8915400" cy="5638800"/>
          </a:xfrm>
        </p:spPr>
        <p:txBody>
          <a:bodyPr>
            <a:normAutofit/>
          </a:bodyPr>
          <a:lstStyle/>
          <a:p>
            <a:r>
              <a:rPr lang="en-US" sz="2800" dirty="0">
                <a:latin typeface="Book Antiqua" panose="02040602050305030304" pitchFamily="18" charset="0"/>
              </a:rPr>
              <a:t>A powerful tool is to look at the frequency of two-letter combinations, </a:t>
            </a:r>
            <a:r>
              <a:rPr lang="en-US" sz="2800" dirty="0" smtClean="0">
                <a:latin typeface="Book Antiqua" panose="02040602050305030304" pitchFamily="18" charset="0"/>
              </a:rPr>
              <a:t>known as </a:t>
            </a:r>
            <a:r>
              <a:rPr lang="en-US" sz="2800" dirty="0" err="1">
                <a:latin typeface="Book Antiqua" panose="02040602050305030304" pitchFamily="18" charset="0"/>
              </a:rPr>
              <a:t>digrams</a:t>
            </a:r>
            <a:r>
              <a:rPr lang="en-US" sz="2800" dirty="0" smtClean="0">
                <a:latin typeface="Book Antiqua" panose="02040602050305030304" pitchFamily="18" charset="0"/>
              </a:rPr>
              <a:t>.</a:t>
            </a:r>
          </a:p>
          <a:p>
            <a:r>
              <a:rPr lang="en-US" sz="2800" dirty="0">
                <a:latin typeface="Book Antiqua" panose="02040602050305030304" pitchFamily="18" charset="0"/>
              </a:rPr>
              <a:t>The most common such </a:t>
            </a:r>
            <a:r>
              <a:rPr lang="en-US" sz="2800" dirty="0" err="1">
                <a:latin typeface="Book Antiqua" panose="02040602050305030304" pitchFamily="18" charset="0"/>
              </a:rPr>
              <a:t>digram</a:t>
            </a:r>
            <a:r>
              <a:rPr lang="en-US" sz="2800" dirty="0">
                <a:latin typeface="Book Antiqua" panose="02040602050305030304" pitchFamily="18" charset="0"/>
              </a:rPr>
              <a:t> is </a:t>
            </a:r>
            <a:r>
              <a:rPr lang="en-US" sz="2800" dirty="0" err="1">
                <a:latin typeface="Book Antiqua" panose="02040602050305030304" pitchFamily="18" charset="0"/>
              </a:rPr>
              <a:t>th.</a:t>
            </a:r>
            <a:r>
              <a:rPr lang="en-US" sz="2800" dirty="0">
                <a:latin typeface="Book Antiqua" panose="02040602050305030304" pitchFamily="18" charset="0"/>
              </a:rPr>
              <a:t> In </a:t>
            </a:r>
            <a:r>
              <a:rPr lang="en-US" sz="2800" dirty="0" smtClean="0">
                <a:latin typeface="Book Antiqua" panose="02040602050305030304" pitchFamily="18" charset="0"/>
              </a:rPr>
              <a:t>ciphertext</a:t>
            </a:r>
            <a:r>
              <a:rPr lang="en-US" sz="2800" dirty="0">
                <a:latin typeface="Book Antiqua" panose="02040602050305030304" pitchFamily="18" charset="0"/>
              </a:rPr>
              <a:t>, the </a:t>
            </a:r>
            <a:r>
              <a:rPr lang="en-US" sz="2800" dirty="0" smtClean="0">
                <a:latin typeface="Book Antiqua" panose="02040602050305030304" pitchFamily="18" charset="0"/>
              </a:rPr>
              <a:t>most common </a:t>
            </a:r>
            <a:r>
              <a:rPr lang="en-US" sz="2800" dirty="0" err="1">
                <a:latin typeface="Book Antiqua" panose="02040602050305030304" pitchFamily="18" charset="0"/>
              </a:rPr>
              <a:t>digram</a:t>
            </a:r>
            <a:r>
              <a:rPr lang="en-US" sz="2800" dirty="0">
                <a:latin typeface="Book Antiqua" panose="02040602050305030304" pitchFamily="18" charset="0"/>
              </a:rPr>
              <a:t> is ZW, which appears three times</a:t>
            </a:r>
            <a:r>
              <a:rPr lang="en-US" sz="2800" dirty="0" smtClean="0">
                <a:latin typeface="Book Antiqua" panose="02040602050305030304" pitchFamily="18" charset="0"/>
              </a:rPr>
              <a:t>.</a:t>
            </a:r>
          </a:p>
          <a:p>
            <a:r>
              <a:rPr lang="en-US" sz="2800" dirty="0">
                <a:latin typeface="Book Antiqua" panose="02040602050305030304" pitchFamily="18" charset="0"/>
              </a:rPr>
              <a:t>So we make the </a:t>
            </a:r>
            <a:r>
              <a:rPr lang="en-US" sz="2800" dirty="0" smtClean="0">
                <a:latin typeface="Book Antiqua" panose="02040602050305030304" pitchFamily="18" charset="0"/>
              </a:rPr>
              <a:t>correspondence of </a:t>
            </a:r>
            <a:r>
              <a:rPr lang="en-US" sz="2800" dirty="0">
                <a:latin typeface="Book Antiqua" panose="02040602050305030304" pitchFamily="18" charset="0"/>
              </a:rPr>
              <a:t>Z with t and W with h</a:t>
            </a:r>
            <a:r>
              <a:rPr lang="en-US" sz="2800" dirty="0" smtClean="0">
                <a:latin typeface="Book Antiqua" panose="02040602050305030304" pitchFamily="18" charset="0"/>
              </a:rPr>
              <a:t>.</a:t>
            </a:r>
          </a:p>
          <a:p>
            <a:r>
              <a:rPr lang="en-US" sz="2800" dirty="0">
                <a:latin typeface="Book Antiqua" panose="02040602050305030304" pitchFamily="18" charset="0"/>
              </a:rPr>
              <a:t>W</a:t>
            </a:r>
            <a:r>
              <a:rPr lang="en-US" sz="2800" dirty="0" smtClean="0">
                <a:latin typeface="Book Antiqua" panose="02040602050305030304" pitchFamily="18" charset="0"/>
              </a:rPr>
              <a:t>ith the hypothesis</a:t>
            </a:r>
            <a:r>
              <a:rPr lang="en-US" sz="2800" dirty="0">
                <a:latin typeface="Book Antiqua" panose="02040602050305030304" pitchFamily="18" charset="0"/>
              </a:rPr>
              <a:t>, we can equate P with </a:t>
            </a:r>
            <a:r>
              <a:rPr lang="en-US" sz="2800" dirty="0" smtClean="0">
                <a:latin typeface="Book Antiqua" panose="02040602050305030304" pitchFamily="18" charset="0"/>
              </a:rPr>
              <a:t>e. Now </a:t>
            </a:r>
            <a:r>
              <a:rPr lang="en-US" sz="2800" dirty="0">
                <a:latin typeface="Book Antiqua" panose="02040602050305030304" pitchFamily="18" charset="0"/>
              </a:rPr>
              <a:t>notice that the sequence ZWP appears in </a:t>
            </a:r>
            <a:r>
              <a:rPr lang="en-US" sz="2800" dirty="0" smtClean="0">
                <a:latin typeface="Book Antiqua" panose="02040602050305030304" pitchFamily="18" charset="0"/>
              </a:rPr>
              <a:t>the ciphertext</a:t>
            </a:r>
            <a:r>
              <a:rPr lang="en-US" sz="2800" dirty="0">
                <a:latin typeface="Book Antiqua" panose="02040602050305030304" pitchFamily="18" charset="0"/>
              </a:rPr>
              <a:t>, </a:t>
            </a:r>
            <a:r>
              <a:rPr lang="en-US" sz="2800" dirty="0" smtClean="0">
                <a:latin typeface="Book Antiqua" panose="02040602050305030304" pitchFamily="18" charset="0"/>
              </a:rPr>
              <a:t>hence translate that </a:t>
            </a:r>
            <a:r>
              <a:rPr lang="en-US" sz="2800" dirty="0">
                <a:latin typeface="Book Antiqua" panose="02040602050305030304" pitchFamily="18" charset="0"/>
              </a:rPr>
              <a:t>sequence as “the</a:t>
            </a:r>
            <a:r>
              <a:rPr lang="en-US" sz="2800" dirty="0" smtClean="0">
                <a:latin typeface="Book Antiqua" panose="02040602050305030304" pitchFamily="18" charset="0"/>
              </a:rPr>
              <a:t>.”</a:t>
            </a:r>
          </a:p>
          <a:p>
            <a:r>
              <a:rPr lang="en-US" sz="2800" dirty="0">
                <a:latin typeface="Book Antiqua" panose="02040602050305030304" pitchFamily="18" charset="0"/>
              </a:rPr>
              <a:t>the sequence ZWSZ in the first line. it is of the form </a:t>
            </a:r>
            <a:r>
              <a:rPr lang="en-US" sz="2800" dirty="0" err="1" smtClean="0">
                <a:latin typeface="Book Antiqua" panose="02040602050305030304" pitchFamily="18" charset="0"/>
              </a:rPr>
              <a:t>th_t</a:t>
            </a:r>
            <a:r>
              <a:rPr lang="en-US" sz="2800" dirty="0">
                <a:latin typeface="Book Antiqua" panose="02040602050305030304" pitchFamily="18" charset="0"/>
              </a:rPr>
              <a:t>. If so, </a:t>
            </a:r>
            <a:r>
              <a:rPr lang="en-US" sz="2800" dirty="0" smtClean="0">
                <a:latin typeface="Book Antiqua" panose="02040602050305030304" pitchFamily="18" charset="0"/>
              </a:rPr>
              <a:t>S equates </a:t>
            </a:r>
            <a:r>
              <a:rPr lang="en-US" sz="2800" dirty="0">
                <a:latin typeface="Book Antiqua" panose="02040602050305030304" pitchFamily="18" charset="0"/>
              </a:rPr>
              <a:t>with a.</a:t>
            </a:r>
          </a:p>
        </p:txBody>
      </p:sp>
    </p:spTree>
    <p:extLst>
      <p:ext uri="{BB962C8B-B14F-4D97-AF65-F5344CB8AC3E}">
        <p14:creationId xmlns:p14="http://schemas.microsoft.com/office/powerpoint/2010/main" val="170022499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990601"/>
            <a:ext cx="828048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5562600"/>
            <a:ext cx="8149163" cy="1071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50209" y="3429000"/>
            <a:ext cx="8534400" cy="1815882"/>
          </a:xfrm>
          <a:prstGeom prst="rect">
            <a:avLst/>
          </a:prstGeom>
        </p:spPr>
        <p:txBody>
          <a:bodyPr wrap="square">
            <a:spAutoFit/>
          </a:bodyPr>
          <a:lstStyle/>
          <a:p>
            <a:pPr marL="285750" indent="-285750">
              <a:buFont typeface="Arial" panose="020B0604020202020204" pitchFamily="34" charset="0"/>
              <a:buChar char="•"/>
            </a:pPr>
            <a:r>
              <a:rPr lang="en-US" sz="2800" dirty="0">
                <a:latin typeface="Book Antiqua" panose="02040602050305030304" pitchFamily="18" charset="0"/>
              </a:rPr>
              <a:t>Continued analysis of frequencies plus trial and error should easily yield </a:t>
            </a:r>
            <a:r>
              <a:rPr lang="en-US" sz="2800" dirty="0" smtClean="0">
                <a:latin typeface="Book Antiqua" panose="02040602050305030304" pitchFamily="18" charset="0"/>
              </a:rPr>
              <a:t>a solution </a:t>
            </a:r>
            <a:r>
              <a:rPr lang="en-US" sz="2800" dirty="0">
                <a:latin typeface="Book Antiqua" panose="02040602050305030304" pitchFamily="18" charset="0"/>
              </a:rPr>
              <a:t>from this point</a:t>
            </a:r>
            <a:r>
              <a:rPr lang="en-US" sz="2800" dirty="0" smtClean="0">
                <a:latin typeface="Book Antiqua" panose="02040602050305030304" pitchFamily="18" charset="0"/>
              </a:rPr>
              <a:t>.</a:t>
            </a:r>
          </a:p>
          <a:p>
            <a:pPr marL="285750" indent="-285750">
              <a:buFont typeface="Arial" panose="020B0604020202020204" pitchFamily="34" charset="0"/>
              <a:buChar char="•"/>
            </a:pPr>
            <a:r>
              <a:rPr lang="en-US" sz="2800" dirty="0">
                <a:latin typeface="Book Antiqua" panose="02040602050305030304" pitchFamily="18" charset="0"/>
              </a:rPr>
              <a:t>The complete plaintext, with spaces added between </a:t>
            </a:r>
            <a:r>
              <a:rPr lang="en-US" sz="2800" dirty="0" smtClean="0">
                <a:latin typeface="Book Antiqua" panose="02040602050305030304" pitchFamily="18" charset="0"/>
              </a:rPr>
              <a:t>words, follows</a:t>
            </a:r>
            <a:r>
              <a:rPr lang="en-US" sz="2800" dirty="0">
                <a:latin typeface="Book Antiqua" panose="02040602050305030304" pitchFamily="18" charset="0"/>
              </a:rPr>
              <a:t>:</a:t>
            </a:r>
          </a:p>
        </p:txBody>
      </p:sp>
    </p:spTree>
    <p:extLst>
      <p:ext uri="{BB962C8B-B14F-4D97-AF65-F5344CB8AC3E}">
        <p14:creationId xmlns:p14="http://schemas.microsoft.com/office/powerpoint/2010/main" val="282578544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Disadvantage</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839200" cy="5638800"/>
          </a:xfrm>
        </p:spPr>
        <p:txBody>
          <a:bodyPr>
            <a:normAutofit/>
          </a:bodyPr>
          <a:lstStyle/>
          <a:p>
            <a:r>
              <a:rPr lang="en-US" sz="2800" dirty="0">
                <a:latin typeface="Book Antiqua" panose="02040602050305030304" pitchFamily="18" charset="0"/>
              </a:rPr>
              <a:t>Monoalphabetic ciphers are easy to break because they reflect the </a:t>
            </a:r>
            <a:r>
              <a:rPr lang="en-US" sz="2800" dirty="0" smtClean="0">
                <a:latin typeface="Book Antiqua" panose="02040602050305030304" pitchFamily="18" charset="0"/>
              </a:rPr>
              <a:t>frequency data </a:t>
            </a:r>
            <a:r>
              <a:rPr lang="en-US" sz="2800" dirty="0">
                <a:latin typeface="Book Antiqua" panose="02040602050305030304" pitchFamily="18" charset="0"/>
              </a:rPr>
              <a:t>of the original </a:t>
            </a:r>
            <a:r>
              <a:rPr lang="en-US" sz="2800" dirty="0" smtClean="0">
                <a:latin typeface="Book Antiqua" panose="02040602050305030304" pitchFamily="18" charset="0"/>
              </a:rPr>
              <a:t>alphabet.</a:t>
            </a:r>
          </a:p>
          <a:p>
            <a:r>
              <a:rPr lang="en-US" sz="2800" dirty="0">
                <a:latin typeface="Book Antiqua" panose="02040602050305030304" pitchFamily="18" charset="0"/>
              </a:rPr>
              <a:t>A countermeasure is to provide multiple </a:t>
            </a:r>
            <a:r>
              <a:rPr lang="en-US" sz="2800" dirty="0" smtClean="0">
                <a:latin typeface="Book Antiqua" panose="02040602050305030304" pitchFamily="18" charset="0"/>
              </a:rPr>
              <a:t>substitutes, known </a:t>
            </a:r>
            <a:r>
              <a:rPr lang="en-US" sz="2800" dirty="0">
                <a:latin typeface="Book Antiqua" panose="02040602050305030304" pitchFamily="18" charset="0"/>
              </a:rPr>
              <a:t>as homophones, for a single letter</a:t>
            </a:r>
            <a:r>
              <a:rPr lang="en-US" sz="2800" dirty="0" smtClean="0">
                <a:latin typeface="Book Antiqua" panose="02040602050305030304" pitchFamily="18" charset="0"/>
              </a:rPr>
              <a:t>.</a:t>
            </a:r>
          </a:p>
          <a:p>
            <a:r>
              <a:rPr lang="en-US" sz="2800" dirty="0">
                <a:latin typeface="Book Antiqua" panose="02040602050305030304" pitchFamily="18" charset="0"/>
              </a:rPr>
              <a:t>For example, the letter e </a:t>
            </a:r>
            <a:r>
              <a:rPr lang="en-US" sz="2800" dirty="0" smtClean="0">
                <a:latin typeface="Book Antiqua" panose="02040602050305030304" pitchFamily="18" charset="0"/>
              </a:rPr>
              <a:t>could be </a:t>
            </a:r>
            <a:r>
              <a:rPr lang="en-US" sz="2800" dirty="0">
                <a:latin typeface="Book Antiqua" panose="02040602050305030304" pitchFamily="18" charset="0"/>
              </a:rPr>
              <a:t>assigned a number of different cipher symbols, such as 16, 74, 35, and 21, </a:t>
            </a:r>
            <a:r>
              <a:rPr lang="en-US" sz="2800" dirty="0" smtClean="0">
                <a:latin typeface="Book Antiqua" panose="02040602050305030304" pitchFamily="18" charset="0"/>
              </a:rPr>
              <a:t>with each </a:t>
            </a:r>
            <a:r>
              <a:rPr lang="en-US" sz="2800" dirty="0">
                <a:latin typeface="Book Antiqua" panose="02040602050305030304" pitchFamily="18" charset="0"/>
              </a:rPr>
              <a:t>homophone assigned to a letter in rotation or randomly.</a:t>
            </a:r>
          </a:p>
        </p:txBody>
      </p:sp>
    </p:spTree>
    <p:extLst>
      <p:ext uri="{BB962C8B-B14F-4D97-AF65-F5344CB8AC3E}">
        <p14:creationId xmlns:p14="http://schemas.microsoft.com/office/powerpoint/2010/main" val="19459004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smtClean="0">
                <a:latin typeface="Book Antiqua" panose="02040602050305030304" pitchFamily="18" charset="0"/>
              </a:rPr>
              <a:t>Playfair</a:t>
            </a:r>
            <a:r>
              <a:rPr lang="en-US" sz="3600" dirty="0" smtClean="0">
                <a:latin typeface="Book Antiqua" panose="02040602050305030304" pitchFamily="18" charset="0"/>
              </a:rPr>
              <a:t> Cipher</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a:bodyPr>
          <a:lstStyle/>
          <a:p>
            <a:r>
              <a:rPr lang="en-US" sz="2800" dirty="0" err="1" smtClean="0">
                <a:latin typeface="Book Antiqua" panose="02040602050305030304" pitchFamily="18" charset="0"/>
              </a:rPr>
              <a:t>Playfair</a:t>
            </a:r>
            <a:r>
              <a:rPr lang="en-US" sz="2800" dirty="0" smtClean="0">
                <a:latin typeface="Book Antiqua" panose="02040602050305030304" pitchFamily="18" charset="0"/>
              </a:rPr>
              <a:t> is </a:t>
            </a:r>
            <a:r>
              <a:rPr lang="en-US" sz="2800" dirty="0">
                <a:latin typeface="Book Antiqua" panose="02040602050305030304" pitchFamily="18" charset="0"/>
              </a:rPr>
              <a:t>the </a:t>
            </a:r>
            <a:r>
              <a:rPr lang="en-US" sz="2800" dirty="0" smtClean="0">
                <a:latin typeface="Book Antiqua" panose="02040602050305030304" pitchFamily="18" charset="0"/>
              </a:rPr>
              <a:t>best-known </a:t>
            </a:r>
            <a:r>
              <a:rPr lang="en-US" sz="2800" dirty="0">
                <a:latin typeface="Book Antiqua" panose="02040602050305030304" pitchFamily="18" charset="0"/>
              </a:rPr>
              <a:t>multiple-letter encryption </a:t>
            </a:r>
            <a:r>
              <a:rPr lang="en-US" sz="2800" dirty="0" smtClean="0">
                <a:latin typeface="Book Antiqua" panose="02040602050305030304" pitchFamily="18" charset="0"/>
              </a:rPr>
              <a:t>cipher.</a:t>
            </a:r>
          </a:p>
          <a:p>
            <a:r>
              <a:rPr lang="en-US" sz="2800" dirty="0" err="1" smtClean="0">
                <a:latin typeface="Book Antiqua" panose="02040602050305030304" pitchFamily="18" charset="0"/>
              </a:rPr>
              <a:t>Palyfair</a:t>
            </a:r>
            <a:r>
              <a:rPr lang="en-US" sz="2800" dirty="0" smtClean="0">
                <a:latin typeface="Book Antiqua" panose="02040602050305030304" pitchFamily="18" charset="0"/>
              </a:rPr>
              <a:t> treats </a:t>
            </a:r>
            <a:r>
              <a:rPr lang="en-US" sz="2800" dirty="0" err="1" smtClean="0">
                <a:latin typeface="Book Antiqua" panose="02040602050305030304" pitchFamily="18" charset="0"/>
              </a:rPr>
              <a:t>digrams</a:t>
            </a:r>
            <a:r>
              <a:rPr lang="en-US" sz="2800" dirty="0" smtClean="0">
                <a:latin typeface="Book Antiqua" panose="02040602050305030304" pitchFamily="18" charset="0"/>
              </a:rPr>
              <a:t> in </a:t>
            </a:r>
            <a:r>
              <a:rPr lang="en-US" sz="2800" dirty="0">
                <a:latin typeface="Book Antiqua" panose="02040602050305030304" pitchFamily="18" charset="0"/>
              </a:rPr>
              <a:t>the plaintext as single units and translates these units into </a:t>
            </a:r>
            <a:r>
              <a:rPr lang="en-US" sz="2800" dirty="0" smtClean="0">
                <a:latin typeface="Book Antiqua" panose="02040602050305030304" pitchFamily="18" charset="0"/>
              </a:rPr>
              <a:t>ciphertext </a:t>
            </a:r>
            <a:r>
              <a:rPr lang="en-US" sz="2800" dirty="0" err="1" smtClean="0">
                <a:latin typeface="Book Antiqua" panose="02040602050305030304" pitchFamily="18" charset="0"/>
              </a:rPr>
              <a:t>digrams</a:t>
            </a:r>
            <a:r>
              <a:rPr lang="en-US" sz="2800" dirty="0" smtClean="0">
                <a:latin typeface="Book Antiqua" panose="02040602050305030304" pitchFamily="18" charset="0"/>
              </a:rPr>
              <a:t>.</a:t>
            </a:r>
          </a:p>
          <a:p>
            <a:r>
              <a:rPr lang="en-US" sz="2800" dirty="0">
                <a:latin typeface="Book Antiqua" panose="02040602050305030304" pitchFamily="18" charset="0"/>
              </a:rPr>
              <a:t>The </a:t>
            </a:r>
            <a:r>
              <a:rPr lang="en-US" sz="2800" dirty="0" err="1">
                <a:latin typeface="Book Antiqua" panose="02040602050305030304" pitchFamily="18" charset="0"/>
              </a:rPr>
              <a:t>Playfair</a:t>
            </a:r>
            <a:r>
              <a:rPr lang="en-US" sz="2800" dirty="0">
                <a:latin typeface="Book Antiqua" panose="02040602050305030304" pitchFamily="18" charset="0"/>
              </a:rPr>
              <a:t> algorithm is based on the use of a 5 * 5 matrix of letters </a:t>
            </a:r>
            <a:r>
              <a:rPr lang="en-US" sz="2800" dirty="0" smtClean="0">
                <a:latin typeface="Book Antiqua" panose="02040602050305030304" pitchFamily="18" charset="0"/>
              </a:rPr>
              <a:t>constructed using </a:t>
            </a:r>
            <a:r>
              <a:rPr lang="en-US" sz="2800" dirty="0">
                <a:latin typeface="Book Antiqua" panose="02040602050305030304" pitchFamily="18" charset="0"/>
              </a:rPr>
              <a:t>a keyword</a:t>
            </a:r>
            <a:r>
              <a:rPr lang="en-US" sz="2800" dirty="0" smtClean="0">
                <a:latin typeface="Book Antiqua" panose="02040602050305030304" pitchFamily="18" charset="0"/>
              </a:rPr>
              <a:t>.</a:t>
            </a:r>
          </a:p>
          <a:p>
            <a:endParaRPr lang="en-US" sz="2800" dirty="0">
              <a:latin typeface="Book Antiqua" panose="02040602050305030304" pitchFamily="18" charset="0"/>
            </a:endParaRPr>
          </a:p>
          <a:p>
            <a:endParaRPr lang="en-US" sz="28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5289587"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79556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76200" y="914400"/>
            <a:ext cx="8915400" cy="5715000"/>
          </a:xfrm>
        </p:spPr>
        <p:txBody>
          <a:bodyPr>
            <a:normAutofit/>
          </a:bodyPr>
          <a:lstStyle/>
          <a:p>
            <a:r>
              <a:rPr lang="en-US" sz="2800" dirty="0">
                <a:latin typeface="Book Antiqua" panose="02040602050305030304" pitchFamily="18" charset="0"/>
              </a:rPr>
              <a:t>The matrix is constructed by </a:t>
            </a:r>
            <a:r>
              <a:rPr lang="en-US" sz="2800" dirty="0" smtClean="0">
                <a:latin typeface="Book Antiqua" panose="02040602050305030304" pitchFamily="18" charset="0"/>
              </a:rPr>
              <a:t>filling in </a:t>
            </a:r>
            <a:r>
              <a:rPr lang="en-US" sz="2800" dirty="0">
                <a:latin typeface="Book Antiqua" panose="02040602050305030304" pitchFamily="18" charset="0"/>
              </a:rPr>
              <a:t>the letters of the keyword </a:t>
            </a:r>
            <a:r>
              <a:rPr lang="en-US" sz="2800" dirty="0" smtClean="0">
                <a:latin typeface="Book Antiqua" panose="02040602050305030304" pitchFamily="18" charset="0"/>
              </a:rPr>
              <a:t>from </a:t>
            </a:r>
            <a:r>
              <a:rPr lang="en-US" sz="2800" dirty="0">
                <a:latin typeface="Book Antiqua" panose="02040602050305030304" pitchFamily="18" charset="0"/>
              </a:rPr>
              <a:t>left to right and from top </a:t>
            </a:r>
            <a:r>
              <a:rPr lang="en-US" sz="2800" dirty="0" smtClean="0">
                <a:latin typeface="Book Antiqua" panose="02040602050305030304" pitchFamily="18" charset="0"/>
              </a:rPr>
              <a:t>to bottom.</a:t>
            </a:r>
          </a:p>
          <a:p>
            <a:r>
              <a:rPr lang="en-US" sz="2800" dirty="0" smtClean="0">
                <a:latin typeface="Book Antiqua" panose="02040602050305030304" pitchFamily="18" charset="0"/>
              </a:rPr>
              <a:t>Later </a:t>
            </a:r>
            <a:r>
              <a:rPr lang="en-US" sz="2800" dirty="0">
                <a:latin typeface="Book Antiqua" panose="02040602050305030304" pitchFamily="18" charset="0"/>
              </a:rPr>
              <a:t>filling in the remainder of the matrix with the remaining letters </a:t>
            </a:r>
            <a:r>
              <a:rPr lang="en-US" sz="2800" dirty="0" smtClean="0">
                <a:latin typeface="Book Antiqua" panose="02040602050305030304" pitchFamily="18" charset="0"/>
              </a:rPr>
              <a:t>in alphabetic </a:t>
            </a:r>
            <a:r>
              <a:rPr lang="en-US" sz="2800" dirty="0">
                <a:latin typeface="Book Antiqua" panose="02040602050305030304" pitchFamily="18" charset="0"/>
              </a:rPr>
              <a:t>order</a:t>
            </a:r>
            <a:r>
              <a:rPr lang="en-US" sz="2800" dirty="0" smtClean="0">
                <a:latin typeface="Book Antiqua" panose="02040602050305030304" pitchFamily="18" charset="0"/>
              </a:rPr>
              <a:t>.</a:t>
            </a:r>
          </a:p>
          <a:p>
            <a:r>
              <a:rPr lang="en-US" sz="2800" dirty="0">
                <a:latin typeface="Book Antiqua" panose="02040602050305030304" pitchFamily="18" charset="0"/>
              </a:rPr>
              <a:t>The letters I and J </a:t>
            </a:r>
            <a:r>
              <a:rPr lang="en-US" sz="2800" dirty="0" smtClean="0">
                <a:latin typeface="Book Antiqua" panose="02040602050305030304" pitchFamily="18" charset="0"/>
              </a:rPr>
              <a:t>count </a:t>
            </a:r>
            <a:r>
              <a:rPr lang="en-US" sz="2800" dirty="0">
                <a:latin typeface="Book Antiqua" panose="02040602050305030304" pitchFamily="18" charset="0"/>
              </a:rPr>
              <a:t>as one letter</a:t>
            </a:r>
            <a:r>
              <a:rPr lang="en-US" sz="2800" dirty="0" smtClean="0">
                <a:latin typeface="Book Antiqua" panose="02040602050305030304" pitchFamily="18" charset="0"/>
              </a:rPr>
              <a:t>.</a:t>
            </a:r>
          </a:p>
          <a:p>
            <a:r>
              <a:rPr lang="en-US" sz="2800" dirty="0">
                <a:latin typeface="Book Antiqua" panose="02040602050305030304" pitchFamily="18" charset="0"/>
              </a:rPr>
              <a:t>Plaintext is encrypted </a:t>
            </a:r>
            <a:r>
              <a:rPr lang="en-US" sz="2800" dirty="0" smtClean="0">
                <a:latin typeface="Book Antiqua" panose="02040602050305030304" pitchFamily="18" charset="0"/>
              </a:rPr>
              <a:t>two letters </a:t>
            </a:r>
            <a:r>
              <a:rPr lang="en-US" sz="2800" dirty="0">
                <a:latin typeface="Book Antiqua" panose="02040602050305030304" pitchFamily="18" charset="0"/>
              </a:rPr>
              <a:t>at a time, according to the following </a:t>
            </a:r>
            <a:r>
              <a:rPr lang="en-US" sz="2800" dirty="0" smtClean="0">
                <a:latin typeface="Book Antiqua" panose="02040602050305030304" pitchFamily="18" charset="0"/>
              </a:rPr>
              <a:t>rules:</a:t>
            </a:r>
            <a:endParaRPr lang="en-US" sz="2800" dirty="0">
              <a:latin typeface="Book Antiqua" panose="02040602050305030304" pitchFamily="18" charset="0"/>
            </a:endParaRPr>
          </a:p>
        </p:txBody>
      </p:sp>
    </p:spTree>
    <p:extLst>
      <p:ext uri="{BB962C8B-B14F-4D97-AF65-F5344CB8AC3E}">
        <p14:creationId xmlns:p14="http://schemas.microsoft.com/office/powerpoint/2010/main" val="32936976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err="1" smtClean="0">
                <a:latin typeface="Book Antiqua" panose="02040602050305030304" pitchFamily="18" charset="0"/>
              </a:rPr>
              <a:t>Playfair</a:t>
            </a:r>
            <a:r>
              <a:rPr lang="en-US" sz="3600" dirty="0" smtClean="0">
                <a:latin typeface="Book Antiqua" panose="02040602050305030304" pitchFamily="18" charset="0"/>
              </a:rPr>
              <a:t> Encryption Rules</a:t>
            </a:r>
            <a:endParaRPr lang="en-US" sz="3600" dirty="0">
              <a:latin typeface="Book Antiqua" panose="02040602050305030304" pitchFamily="18" charset="0"/>
            </a:endParaRPr>
          </a:p>
        </p:txBody>
      </p:sp>
      <p:sp>
        <p:nvSpPr>
          <p:cNvPr id="3" name="Content Placeholder 2"/>
          <p:cNvSpPr>
            <a:spLocks noGrp="1"/>
          </p:cNvSpPr>
          <p:nvPr>
            <p:ph idx="1"/>
          </p:nvPr>
        </p:nvSpPr>
        <p:spPr>
          <a:xfrm>
            <a:off x="76200" y="762000"/>
            <a:ext cx="8991600" cy="6096000"/>
          </a:xfrm>
        </p:spPr>
        <p:txBody>
          <a:bodyPr>
            <a:normAutofit fontScale="92500" lnSpcReduction="10000"/>
          </a:bodyPr>
          <a:lstStyle/>
          <a:p>
            <a:pPr marL="514350" indent="-514350">
              <a:buAutoNum type="arabicPeriod"/>
            </a:pPr>
            <a:r>
              <a:rPr lang="en-US" sz="2800" dirty="0" smtClean="0"/>
              <a:t>Repeating </a:t>
            </a:r>
            <a:r>
              <a:rPr lang="en-US" sz="2800" dirty="0"/>
              <a:t>plaintext letters that are in the same pair are separated with a </a:t>
            </a:r>
            <a:r>
              <a:rPr lang="en-US" sz="2800" dirty="0" smtClean="0"/>
              <a:t>filler letter</a:t>
            </a:r>
            <a:r>
              <a:rPr lang="en-US" sz="2800" dirty="0"/>
              <a:t>, such as x, so that balloon would be treated as </a:t>
            </a:r>
            <a:r>
              <a:rPr lang="en-US" sz="2800" dirty="0" err="1"/>
              <a:t>ba</a:t>
            </a:r>
            <a:r>
              <a:rPr lang="en-US" sz="2800" dirty="0"/>
              <a:t> lx lo on</a:t>
            </a:r>
            <a:r>
              <a:rPr lang="en-US" sz="2800" dirty="0" smtClean="0"/>
              <a:t>.</a:t>
            </a:r>
          </a:p>
          <a:p>
            <a:pPr marL="514350" indent="-514350">
              <a:buAutoNum type="arabicPeriod"/>
            </a:pPr>
            <a:r>
              <a:rPr lang="en-US" sz="2800" dirty="0"/>
              <a:t>Two plaintext letters that fall in the same row of the matrix are each replaced by the letter to the right, with the first element of the row circularly following the last. For example, </a:t>
            </a:r>
            <a:r>
              <a:rPr lang="en-US" sz="2800" dirty="0" err="1"/>
              <a:t>ar</a:t>
            </a:r>
            <a:r>
              <a:rPr lang="en-US" sz="2800" dirty="0"/>
              <a:t> is encrypted as RM</a:t>
            </a:r>
            <a:r>
              <a:rPr lang="en-US" sz="2800" dirty="0" smtClean="0"/>
              <a:t>.</a:t>
            </a:r>
          </a:p>
          <a:p>
            <a:pPr marL="514350" indent="-514350">
              <a:buAutoNum type="arabicPeriod"/>
            </a:pPr>
            <a:r>
              <a:rPr lang="en-US" sz="2800" dirty="0"/>
              <a:t>Two plaintext letters that fall in the same column are each replaced by the </a:t>
            </a:r>
            <a:r>
              <a:rPr lang="en-US" sz="2800" dirty="0" smtClean="0"/>
              <a:t>letter beneath</a:t>
            </a:r>
            <a:r>
              <a:rPr lang="en-US" sz="2800" dirty="0"/>
              <a:t>, with the top element of the column circularly following the </a:t>
            </a:r>
            <a:r>
              <a:rPr lang="en-US" sz="2800" dirty="0" smtClean="0"/>
              <a:t>last. For </a:t>
            </a:r>
            <a:r>
              <a:rPr lang="en-US" sz="2800" dirty="0"/>
              <a:t>example, mu is encrypted as CM</a:t>
            </a:r>
            <a:r>
              <a:rPr lang="en-US" sz="2800" dirty="0" smtClean="0"/>
              <a:t>.</a:t>
            </a:r>
          </a:p>
          <a:p>
            <a:pPr marL="514350" indent="-514350">
              <a:buAutoNum type="arabicPeriod"/>
            </a:pPr>
            <a:r>
              <a:rPr lang="en-US" sz="2800" dirty="0"/>
              <a:t>Otherwise, each plaintext letter in a pair is replaced by the letter that lies </a:t>
            </a:r>
            <a:r>
              <a:rPr lang="en-US" sz="2800" dirty="0" smtClean="0"/>
              <a:t>in its </a:t>
            </a:r>
            <a:r>
              <a:rPr lang="en-US" sz="2800" dirty="0"/>
              <a:t>own row and the column occupied by the other plaintext letter. Thus, </a:t>
            </a:r>
            <a:r>
              <a:rPr lang="en-US" sz="2800" dirty="0" err="1" smtClean="0"/>
              <a:t>hs</a:t>
            </a:r>
            <a:r>
              <a:rPr lang="en-US" sz="2800" dirty="0" smtClean="0"/>
              <a:t> becomes </a:t>
            </a:r>
            <a:r>
              <a:rPr lang="en-US" sz="2800" dirty="0"/>
              <a:t>BP and </a:t>
            </a:r>
            <a:r>
              <a:rPr lang="en-US" sz="2800" dirty="0" err="1"/>
              <a:t>ea</a:t>
            </a:r>
            <a:r>
              <a:rPr lang="en-US" sz="2800" dirty="0"/>
              <a:t> becomes IM (or JM, as the </a:t>
            </a:r>
            <a:r>
              <a:rPr lang="en-US" sz="2800" dirty="0" err="1"/>
              <a:t>encipherer</a:t>
            </a:r>
            <a:r>
              <a:rPr lang="en-US" sz="2800" dirty="0"/>
              <a:t> wishes).</a:t>
            </a:r>
          </a:p>
        </p:txBody>
      </p:sp>
    </p:spTree>
    <p:extLst>
      <p:ext uri="{BB962C8B-B14F-4D97-AF65-F5344CB8AC3E}">
        <p14:creationId xmlns:p14="http://schemas.microsoft.com/office/powerpoint/2010/main" val="33022271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smtClean="0">
                <a:latin typeface="Book Antiqua" panose="02040602050305030304" pitchFamily="18" charset="0"/>
              </a:rPr>
              <a:t>Advantage</a:t>
            </a:r>
            <a:endParaRPr lang="en-US" sz="3600" dirty="0">
              <a:latin typeface="Book Antiqua" panose="02040602050305030304" pitchFamily="18" charset="0"/>
            </a:endParaRPr>
          </a:p>
        </p:txBody>
      </p:sp>
      <p:sp>
        <p:nvSpPr>
          <p:cNvPr id="3" name="Content Placeholder 2"/>
          <p:cNvSpPr>
            <a:spLocks noGrp="1"/>
          </p:cNvSpPr>
          <p:nvPr>
            <p:ph idx="1"/>
          </p:nvPr>
        </p:nvSpPr>
        <p:spPr>
          <a:xfrm>
            <a:off x="76200" y="762000"/>
            <a:ext cx="8991600" cy="6096000"/>
          </a:xfrm>
        </p:spPr>
        <p:txBody>
          <a:bodyPr>
            <a:normAutofit/>
          </a:bodyPr>
          <a:lstStyle/>
          <a:p>
            <a:r>
              <a:rPr lang="en-US" sz="2800" dirty="0">
                <a:latin typeface="Book Antiqua" panose="02040602050305030304" pitchFamily="18" charset="0"/>
              </a:rPr>
              <a:t>The </a:t>
            </a:r>
            <a:r>
              <a:rPr lang="en-US" sz="2800" dirty="0" err="1">
                <a:latin typeface="Book Antiqua" panose="02040602050305030304" pitchFamily="18" charset="0"/>
              </a:rPr>
              <a:t>Playfair</a:t>
            </a:r>
            <a:r>
              <a:rPr lang="en-US" sz="2800" dirty="0">
                <a:latin typeface="Book Antiqua" panose="02040602050305030304" pitchFamily="18" charset="0"/>
              </a:rPr>
              <a:t> cipher is a great advance over simple </a:t>
            </a:r>
            <a:r>
              <a:rPr lang="en-US" sz="2800" dirty="0" err="1">
                <a:latin typeface="Book Antiqua" panose="02040602050305030304" pitchFamily="18" charset="0"/>
              </a:rPr>
              <a:t>monoalphabetic</a:t>
            </a:r>
            <a:r>
              <a:rPr lang="en-US" sz="2800" dirty="0">
                <a:latin typeface="Book Antiqua" panose="02040602050305030304" pitchFamily="18" charset="0"/>
              </a:rPr>
              <a:t> ciphers</a:t>
            </a:r>
            <a:r>
              <a:rPr lang="en-US" sz="2800" dirty="0" smtClean="0">
                <a:latin typeface="Book Antiqua" panose="02040602050305030304" pitchFamily="18" charset="0"/>
              </a:rPr>
              <a:t>.</a:t>
            </a:r>
          </a:p>
          <a:p>
            <a:r>
              <a:rPr lang="en-US" sz="2800" dirty="0" smtClean="0">
                <a:latin typeface="Book Antiqua" panose="02040602050305030304" pitchFamily="18" charset="0"/>
              </a:rPr>
              <a:t>In </a:t>
            </a:r>
            <a:r>
              <a:rPr lang="en-US" sz="2800" dirty="0" err="1" smtClean="0">
                <a:latin typeface="Book Antiqua" panose="02040602050305030304" pitchFamily="18" charset="0"/>
              </a:rPr>
              <a:t>monoaplhabetic</a:t>
            </a:r>
            <a:r>
              <a:rPr lang="en-US" sz="2800" dirty="0" smtClean="0">
                <a:latin typeface="Book Antiqua" panose="02040602050305030304" pitchFamily="18" charset="0"/>
              </a:rPr>
              <a:t> cipher, there </a:t>
            </a:r>
            <a:r>
              <a:rPr lang="en-US" sz="2800" dirty="0">
                <a:latin typeface="Book Antiqua" panose="02040602050305030304" pitchFamily="18" charset="0"/>
              </a:rPr>
              <a:t>are only 26 </a:t>
            </a:r>
            <a:r>
              <a:rPr lang="en-US" sz="2800" dirty="0" smtClean="0">
                <a:latin typeface="Book Antiqua" panose="02040602050305030304" pitchFamily="18" charset="0"/>
              </a:rPr>
              <a:t>letters but in </a:t>
            </a:r>
            <a:r>
              <a:rPr lang="en-US" sz="2800" dirty="0" err="1" smtClean="0">
                <a:latin typeface="Book Antiqua" panose="02040602050305030304" pitchFamily="18" charset="0"/>
              </a:rPr>
              <a:t>playfair</a:t>
            </a:r>
            <a:r>
              <a:rPr lang="en-US" sz="2800" dirty="0" smtClean="0">
                <a:latin typeface="Book Antiqua" panose="02040602050305030304" pitchFamily="18" charset="0"/>
              </a:rPr>
              <a:t> there </a:t>
            </a:r>
            <a:r>
              <a:rPr lang="en-US" sz="2800" dirty="0">
                <a:latin typeface="Book Antiqua" panose="02040602050305030304" pitchFamily="18" charset="0"/>
              </a:rPr>
              <a:t>are 26 * 26 = 676 </a:t>
            </a:r>
            <a:r>
              <a:rPr lang="en-US" sz="2800" dirty="0" err="1" smtClean="0">
                <a:latin typeface="Book Antiqua" panose="02040602050305030304" pitchFamily="18" charset="0"/>
              </a:rPr>
              <a:t>digrams</a:t>
            </a:r>
            <a:r>
              <a:rPr lang="en-US" sz="2800" dirty="0" smtClean="0">
                <a:latin typeface="Book Antiqua" panose="02040602050305030304" pitchFamily="18" charset="0"/>
              </a:rPr>
              <a:t>.</a:t>
            </a:r>
          </a:p>
          <a:p>
            <a:r>
              <a:rPr lang="en-US" sz="2800" dirty="0" smtClean="0">
                <a:latin typeface="Book Antiqua" panose="02040602050305030304" pitchFamily="18" charset="0"/>
              </a:rPr>
              <a:t>So that identification of individual </a:t>
            </a:r>
            <a:r>
              <a:rPr lang="en-US" sz="2800" dirty="0" err="1" smtClean="0">
                <a:latin typeface="Book Antiqua" panose="02040602050305030304" pitchFamily="18" charset="0"/>
              </a:rPr>
              <a:t>digrams</a:t>
            </a:r>
            <a:r>
              <a:rPr lang="en-US" sz="2800" dirty="0" smtClean="0">
                <a:latin typeface="Book Antiqua" panose="02040602050305030304" pitchFamily="18" charset="0"/>
              </a:rPr>
              <a:t> is difficult.</a:t>
            </a:r>
          </a:p>
          <a:p>
            <a:r>
              <a:rPr lang="en-US" sz="2800" dirty="0" smtClean="0">
                <a:latin typeface="Book Antiqua" panose="02040602050305030304" pitchFamily="18" charset="0"/>
              </a:rPr>
              <a:t>It was </a:t>
            </a:r>
            <a:r>
              <a:rPr lang="en-US" sz="2800" dirty="0">
                <a:latin typeface="Book Antiqua" panose="02040602050305030304" pitchFamily="18" charset="0"/>
              </a:rPr>
              <a:t>used by British Army in World War </a:t>
            </a:r>
            <a:r>
              <a:rPr lang="en-US" sz="2800" dirty="0" smtClean="0">
                <a:latin typeface="Book Antiqua" panose="02040602050305030304" pitchFamily="18" charset="0"/>
              </a:rPr>
              <a:t>I </a:t>
            </a:r>
            <a:r>
              <a:rPr lang="en-US" sz="2800" dirty="0">
                <a:latin typeface="Book Antiqua" panose="02040602050305030304" pitchFamily="18" charset="0"/>
              </a:rPr>
              <a:t>and U.S. Army and other Allied forces during World War II</a:t>
            </a:r>
            <a:r>
              <a:rPr lang="en-US" sz="2800" dirty="0" smtClean="0">
                <a:latin typeface="Book Antiqua" panose="02040602050305030304" pitchFamily="18" charset="0"/>
              </a:rPr>
              <a:t>.</a:t>
            </a:r>
          </a:p>
          <a:p>
            <a:r>
              <a:rPr lang="en-US" sz="2800" dirty="0" smtClean="0">
                <a:latin typeface="Book Antiqua" panose="02040602050305030304" pitchFamily="18" charset="0"/>
              </a:rPr>
              <a:t>The </a:t>
            </a:r>
            <a:r>
              <a:rPr lang="en-US" sz="2800" dirty="0" err="1">
                <a:latin typeface="Book Antiqua" panose="02040602050305030304" pitchFamily="18" charset="0"/>
              </a:rPr>
              <a:t>Playfair</a:t>
            </a:r>
            <a:r>
              <a:rPr lang="en-US" sz="2800" dirty="0">
                <a:latin typeface="Book Antiqua" panose="02040602050305030304" pitchFamily="18" charset="0"/>
              </a:rPr>
              <a:t> cipher is </a:t>
            </a:r>
            <a:r>
              <a:rPr lang="en-US" sz="2800" dirty="0" smtClean="0">
                <a:latin typeface="Book Antiqua" panose="02040602050305030304" pitchFamily="18" charset="0"/>
              </a:rPr>
              <a:t>relatively easy </a:t>
            </a:r>
            <a:r>
              <a:rPr lang="en-US" sz="2800" dirty="0">
                <a:latin typeface="Book Antiqua" panose="02040602050305030304" pitchFamily="18" charset="0"/>
              </a:rPr>
              <a:t>to break, because it still leaves much of the structure of the plaintext </a:t>
            </a:r>
            <a:r>
              <a:rPr lang="en-US" sz="2800" dirty="0" smtClean="0">
                <a:latin typeface="Book Antiqua" panose="02040602050305030304" pitchFamily="18" charset="0"/>
              </a:rPr>
              <a:t>language intact</a:t>
            </a:r>
            <a:r>
              <a:rPr lang="en-US" sz="2800" dirty="0">
                <a:latin typeface="Book Antiqua" panose="02040602050305030304" pitchFamily="18" charset="0"/>
              </a:rPr>
              <a:t>.</a:t>
            </a:r>
          </a:p>
          <a:p>
            <a:endParaRPr lang="en-US" sz="2800" dirty="0">
              <a:latin typeface="Book Antiqua" panose="02040602050305030304" pitchFamily="18" charset="0"/>
            </a:endParaRPr>
          </a:p>
        </p:txBody>
      </p:sp>
    </p:spTree>
    <p:extLst>
      <p:ext uri="{BB962C8B-B14F-4D97-AF65-F5344CB8AC3E}">
        <p14:creationId xmlns:p14="http://schemas.microsoft.com/office/powerpoint/2010/main" val="3465257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a:solidFill>
            <a:srgbClr val="FFCC00"/>
          </a:solidFill>
        </p:spPr>
        <p:txBody>
          <a:bodyPr>
            <a:normAutofit/>
          </a:bodyPr>
          <a:lstStyle/>
          <a:p>
            <a:r>
              <a:rPr lang="en-US" sz="3600" dirty="0" smtClean="0">
                <a:latin typeface="Book Antiqua" panose="02040602050305030304" pitchFamily="18" charset="0"/>
              </a:rPr>
              <a:t>Example</a:t>
            </a:r>
            <a:endParaRPr lang="en-US" sz="3600" dirty="0">
              <a:latin typeface="Book Antiqua" panose="02040602050305030304" pitchFamily="18" charset="0"/>
            </a:endParaRPr>
          </a:p>
        </p:txBody>
      </p:sp>
      <p:sp>
        <p:nvSpPr>
          <p:cNvPr id="3" name="Content Placeholder 2"/>
          <p:cNvSpPr>
            <a:spLocks noGrp="1"/>
          </p:cNvSpPr>
          <p:nvPr>
            <p:ph idx="1"/>
          </p:nvPr>
        </p:nvSpPr>
        <p:spPr>
          <a:xfrm>
            <a:off x="0" y="685800"/>
            <a:ext cx="9144000" cy="6172200"/>
          </a:xfrm>
        </p:spPr>
        <p:txBody>
          <a:bodyPr>
            <a:normAutofit/>
          </a:bodyPr>
          <a:lstStyle/>
          <a:p>
            <a:r>
              <a:rPr lang="en-US" sz="2800" dirty="0" smtClean="0">
                <a:latin typeface="Book Antiqua" panose="02040602050305030304" pitchFamily="18" charset="0"/>
              </a:rPr>
              <a:t>Encrypt the Plaintext: Instruments using </a:t>
            </a:r>
            <a:r>
              <a:rPr lang="en-US" sz="2800" dirty="0" err="1" smtClean="0">
                <a:latin typeface="Book Antiqua" panose="02040602050305030304" pitchFamily="18" charset="0"/>
              </a:rPr>
              <a:t>playfair</a:t>
            </a:r>
            <a:r>
              <a:rPr lang="en-US" sz="2800" dirty="0" smtClean="0">
                <a:latin typeface="Book Antiqua" panose="02040602050305030304" pitchFamily="18" charset="0"/>
              </a:rPr>
              <a:t> cipher. Use Monarchy as a keyword.</a:t>
            </a:r>
          </a:p>
          <a:p>
            <a:pPr marL="0" indent="0">
              <a:buNone/>
            </a:pPr>
            <a:endParaRPr lang="en-US" sz="28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00200"/>
            <a:ext cx="9144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967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b="1" dirty="0">
                <a:latin typeface="Book Antiqua" panose="02040602050305030304" pitchFamily="18" charset="0"/>
              </a:rPr>
              <a:t>Course </a:t>
            </a:r>
            <a:r>
              <a:rPr lang="en-US" b="1" dirty="0" smtClean="0">
                <a:latin typeface="Book Antiqua" panose="02040602050305030304" pitchFamily="18" charset="0"/>
              </a:rPr>
              <a:t>Outcomes</a:t>
            </a:r>
            <a:endParaRPr lang="en-US" dirty="0"/>
          </a:p>
        </p:txBody>
      </p:sp>
      <p:sp>
        <p:nvSpPr>
          <p:cNvPr id="3" name="Content Placeholder 2"/>
          <p:cNvSpPr>
            <a:spLocks noGrp="1"/>
          </p:cNvSpPr>
          <p:nvPr>
            <p:ph idx="1"/>
          </p:nvPr>
        </p:nvSpPr>
        <p:spPr>
          <a:xfrm>
            <a:off x="228600" y="914400"/>
            <a:ext cx="8686800" cy="5638800"/>
          </a:xfrm>
        </p:spPr>
        <p:txBody>
          <a:bodyPr>
            <a:normAutofit/>
          </a:bodyPr>
          <a:lstStyle/>
          <a:p>
            <a:pPr marL="0" indent="0" algn="just">
              <a:buNone/>
            </a:pPr>
            <a:endParaRPr lang="en-US" sz="2800" dirty="0" smtClean="0"/>
          </a:p>
          <a:p>
            <a:pPr algn="just">
              <a:buNone/>
            </a:pPr>
            <a:r>
              <a:rPr lang="en-IN" sz="2800" dirty="0" smtClean="0"/>
              <a:t>	</a:t>
            </a:r>
            <a:endParaRPr lang="en-US" sz="2800" dirty="0" smtClean="0"/>
          </a:p>
        </p:txBody>
      </p:sp>
      <p:graphicFrame>
        <p:nvGraphicFramePr>
          <p:cNvPr id="4" name="Table 3"/>
          <p:cNvGraphicFramePr>
            <a:graphicFrameLocks noGrp="1"/>
          </p:cNvGraphicFramePr>
          <p:nvPr>
            <p:extLst>
              <p:ext uri="{D42A27DB-BD31-4B8C-83A1-F6EECF244321}">
                <p14:modId xmlns:p14="http://schemas.microsoft.com/office/powerpoint/2010/main" val="4138506901"/>
              </p:ext>
            </p:extLst>
          </p:nvPr>
        </p:nvGraphicFramePr>
        <p:xfrm>
          <a:off x="228600" y="976568"/>
          <a:ext cx="8534400" cy="4080874"/>
        </p:xfrm>
        <a:graphic>
          <a:graphicData uri="http://schemas.openxmlformats.org/drawingml/2006/table">
            <a:tbl>
              <a:tblPr firstRow="1" firstCol="1" bandRow="1">
                <a:tableStyleId>{E8B1032C-EA38-4F05-BA0D-38AFFFC7BED3}</a:tableStyleId>
              </a:tblPr>
              <a:tblGrid>
                <a:gridCol w="762000">
                  <a:extLst>
                    <a:ext uri="{9D8B030D-6E8A-4147-A177-3AD203B41FA5}">
                      <a16:colId xmlns:a16="http://schemas.microsoft.com/office/drawing/2014/main" val="20000"/>
                    </a:ext>
                  </a:extLst>
                </a:gridCol>
                <a:gridCol w="7772400">
                  <a:extLst>
                    <a:ext uri="{9D8B030D-6E8A-4147-A177-3AD203B41FA5}">
                      <a16:colId xmlns:a16="http://schemas.microsoft.com/office/drawing/2014/main" val="20001"/>
                    </a:ext>
                  </a:extLst>
                </a:gridCol>
              </a:tblGrid>
              <a:tr h="547432">
                <a:tc>
                  <a:txBody>
                    <a:bodyPr/>
                    <a:lstStyle/>
                    <a:p>
                      <a:pPr marL="365760" marR="0" indent="-365760" algn="just">
                        <a:lnSpc>
                          <a:spcPct val="115000"/>
                        </a:lnSpc>
                        <a:spcBef>
                          <a:spcPts val="0"/>
                        </a:spcBef>
                        <a:spcAft>
                          <a:spcPts val="0"/>
                        </a:spcAft>
                      </a:pPr>
                      <a:r>
                        <a:rPr lang="en-US" sz="1800" dirty="0">
                          <a:effectLst/>
                          <a:latin typeface="Book Antiqua" panose="02040602050305030304" pitchFamily="18" charset="0"/>
                        </a:rPr>
                        <a:t>CO1:</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solidFill>
                            <a:srgbClr val="000000"/>
                          </a:solidFill>
                          <a:effectLst/>
                          <a:latin typeface="Book Antiqua" panose="02040602050305030304" pitchFamily="18" charset="0"/>
                          <a:ea typeface="Times New Roman"/>
                          <a:cs typeface="Times New Roman"/>
                        </a:rPr>
                        <a:t>Identify the security requirements in IT/computer &amp; embedded systems and understand the importance of security system in automotive domain.</a:t>
                      </a:r>
                      <a:endParaRPr lang="en-US" sz="1900" b="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0"/>
                  </a:ext>
                </a:extLst>
              </a:tr>
              <a:tr h="665809">
                <a:tc>
                  <a:txBody>
                    <a:bodyPr/>
                    <a:lstStyle/>
                    <a:p>
                      <a:pPr marL="0" marR="0" algn="just">
                        <a:lnSpc>
                          <a:spcPct val="115000"/>
                        </a:lnSpc>
                        <a:spcBef>
                          <a:spcPts val="0"/>
                        </a:spcBef>
                        <a:spcAft>
                          <a:spcPts val="0"/>
                        </a:spcAft>
                      </a:pPr>
                      <a:r>
                        <a:rPr lang="en-US" sz="1800">
                          <a:effectLst/>
                          <a:latin typeface="Book Antiqua" panose="02040602050305030304" pitchFamily="18" charset="0"/>
                        </a:rPr>
                        <a:t>CO2:</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effectLst/>
                          <a:latin typeface="Book Antiqua" panose="02040602050305030304" pitchFamily="18" charset="0"/>
                          <a:ea typeface="Times New Roman"/>
                          <a:cs typeface="Times New Roman"/>
                        </a:rPr>
                        <a:t>Awareness about security architecture, HW &amp; SW solutions for security challenges in automotive domain. </a:t>
                      </a:r>
                    </a:p>
                  </a:txBody>
                  <a:tcPr marL="68580" marR="68580" marT="0" marB="0"/>
                </a:tc>
                <a:extLst>
                  <a:ext uri="{0D108BD9-81ED-4DB2-BD59-A6C34878D82A}">
                    <a16:rowId xmlns:a16="http://schemas.microsoft.com/office/drawing/2014/main" val="10001"/>
                  </a:ext>
                </a:extLst>
              </a:tr>
              <a:tr h="629591">
                <a:tc>
                  <a:txBody>
                    <a:bodyPr/>
                    <a:lstStyle/>
                    <a:p>
                      <a:pPr marL="0" marR="0" algn="just">
                        <a:lnSpc>
                          <a:spcPct val="115000"/>
                        </a:lnSpc>
                        <a:spcBef>
                          <a:spcPts val="0"/>
                        </a:spcBef>
                        <a:spcAft>
                          <a:spcPts val="0"/>
                        </a:spcAft>
                      </a:pPr>
                      <a:r>
                        <a:rPr lang="en-US" sz="1800">
                          <a:effectLst/>
                          <a:latin typeface="Book Antiqua" panose="02040602050305030304" pitchFamily="18" charset="0"/>
                        </a:rPr>
                        <a:t>CO3:</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effectLst/>
                          <a:latin typeface="Book Antiqua" panose="02040602050305030304" pitchFamily="18" charset="0"/>
                          <a:ea typeface="Times New Roman"/>
                          <a:cs typeface="Times New Roman"/>
                        </a:rPr>
                        <a:t>Able to analyze &amp; model the security feature use cases</a:t>
                      </a:r>
                    </a:p>
                  </a:txBody>
                  <a:tcPr marL="68580" marR="68580" marT="0" marB="0"/>
                </a:tc>
                <a:extLst>
                  <a:ext uri="{0D108BD9-81ED-4DB2-BD59-A6C34878D82A}">
                    <a16:rowId xmlns:a16="http://schemas.microsoft.com/office/drawing/2014/main" val="10002"/>
                  </a:ext>
                </a:extLst>
              </a:tr>
              <a:tr h="787331">
                <a:tc>
                  <a:txBody>
                    <a:bodyPr/>
                    <a:lstStyle/>
                    <a:p>
                      <a:pPr marL="0" marR="0" algn="just">
                        <a:lnSpc>
                          <a:spcPct val="115000"/>
                        </a:lnSpc>
                        <a:spcBef>
                          <a:spcPts val="0"/>
                        </a:spcBef>
                        <a:spcAft>
                          <a:spcPts val="0"/>
                        </a:spcAft>
                      </a:pPr>
                      <a:r>
                        <a:rPr lang="en-US" sz="1800">
                          <a:effectLst/>
                          <a:latin typeface="Book Antiqua" panose="02040602050305030304" pitchFamily="18" charset="0"/>
                        </a:rPr>
                        <a:t>CO4:</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a:effectLst/>
                          <a:latin typeface="Book Antiqua" panose="02040602050305030304" pitchFamily="18" charset="0"/>
                          <a:ea typeface="Times New Roman"/>
                          <a:cs typeface="Times New Roman"/>
                        </a:rPr>
                        <a:t>Practice analyzing the threats &amp; risks in security feature requirement use cases.</a:t>
                      </a:r>
                    </a:p>
                  </a:txBody>
                  <a:tcPr marL="68580" marR="68580" marT="0" marB="0"/>
                </a:tc>
                <a:extLst>
                  <a:ext uri="{0D108BD9-81ED-4DB2-BD59-A6C34878D82A}">
                    <a16:rowId xmlns:a16="http://schemas.microsoft.com/office/drawing/2014/main" val="10003"/>
                  </a:ext>
                </a:extLst>
              </a:tr>
              <a:tr h="675852">
                <a:tc>
                  <a:txBody>
                    <a:bodyPr/>
                    <a:lstStyle/>
                    <a:p>
                      <a:pPr marL="0" marR="0" algn="just">
                        <a:lnSpc>
                          <a:spcPct val="115000"/>
                        </a:lnSpc>
                        <a:spcBef>
                          <a:spcPts val="0"/>
                        </a:spcBef>
                        <a:spcAft>
                          <a:spcPts val="0"/>
                        </a:spcAft>
                      </a:pPr>
                      <a:r>
                        <a:rPr lang="en-US" sz="1800" dirty="0" smtClean="0">
                          <a:effectLst/>
                          <a:latin typeface="Book Antiqua" panose="02040602050305030304" pitchFamily="18" charset="0"/>
                          <a:ea typeface="Times New Roman"/>
                          <a:cs typeface="Times New Roman"/>
                        </a:rPr>
                        <a:t>CO5:</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just">
                        <a:lnSpc>
                          <a:spcPct val="115000"/>
                        </a:lnSpc>
                        <a:spcBef>
                          <a:spcPts val="0"/>
                        </a:spcBef>
                        <a:spcAft>
                          <a:spcPts val="1000"/>
                        </a:spcAft>
                      </a:pPr>
                      <a:r>
                        <a:rPr lang="en-US" sz="1900" b="0" dirty="0">
                          <a:solidFill>
                            <a:srgbClr val="000000"/>
                          </a:solidFill>
                          <a:effectLst/>
                          <a:latin typeface="Book Antiqua" panose="02040602050305030304" pitchFamily="18" charset="0"/>
                          <a:ea typeface="Times New Roman"/>
                          <a:cs typeface="Times New Roman"/>
                        </a:rPr>
                        <a:t>Identify the security requirements in IT/computer &amp; embedded systems and understand the importance of security system in automotive domain.</a:t>
                      </a:r>
                      <a:endParaRPr lang="en-US" sz="1900" b="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5" name="Rectangle 4"/>
          <p:cNvSpPr/>
          <p:nvPr/>
        </p:nvSpPr>
        <p:spPr>
          <a:xfrm>
            <a:off x="381000" y="5085813"/>
            <a:ext cx="2406428" cy="461665"/>
          </a:xfrm>
          <a:prstGeom prst="rect">
            <a:avLst/>
          </a:prstGeom>
        </p:spPr>
        <p:txBody>
          <a:bodyPr wrap="none">
            <a:spAutoFit/>
          </a:bodyPr>
          <a:lstStyle/>
          <a:p>
            <a:r>
              <a:rPr lang="en-US" sz="2400" b="1" dirty="0">
                <a:latin typeface="Book Antiqua" panose="02040602050305030304" pitchFamily="18" charset="0"/>
              </a:rPr>
              <a:t>Web Resources:</a:t>
            </a:r>
            <a:endParaRPr lang="en-US" sz="2400" dirty="0">
              <a:latin typeface="Book Antiqua" panose="0204060205030503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26818979"/>
              </p:ext>
            </p:extLst>
          </p:nvPr>
        </p:nvGraphicFramePr>
        <p:xfrm>
          <a:off x="228600" y="5579323"/>
          <a:ext cx="8458200" cy="978228"/>
        </p:xfrm>
        <a:graphic>
          <a:graphicData uri="http://schemas.openxmlformats.org/drawingml/2006/table">
            <a:tbl>
              <a:tblPr firstRow="1" firstCol="1" bandRow="1">
                <a:tableStyleId>{93296810-A885-4BE3-A3E7-6D5BEEA58F35}</a:tableStyleId>
              </a:tblPr>
              <a:tblGrid>
                <a:gridCol w="1066800">
                  <a:extLst>
                    <a:ext uri="{9D8B030D-6E8A-4147-A177-3AD203B41FA5}">
                      <a16:colId xmlns:a16="http://schemas.microsoft.com/office/drawing/2014/main" val="20000"/>
                    </a:ext>
                  </a:extLst>
                </a:gridCol>
                <a:gridCol w="7391400">
                  <a:extLst>
                    <a:ext uri="{9D8B030D-6E8A-4147-A177-3AD203B41FA5}">
                      <a16:colId xmlns:a16="http://schemas.microsoft.com/office/drawing/2014/main" val="20001"/>
                    </a:ext>
                  </a:extLst>
                </a:gridCol>
              </a:tblGrid>
              <a:tr h="347292">
                <a:tc>
                  <a:txBody>
                    <a:bodyPr/>
                    <a:lstStyle/>
                    <a:p>
                      <a:pPr marL="0" marR="0">
                        <a:lnSpc>
                          <a:spcPct val="115000"/>
                        </a:lnSpc>
                        <a:spcBef>
                          <a:spcPts val="0"/>
                        </a:spcBef>
                        <a:spcAft>
                          <a:spcPts val="0"/>
                        </a:spcAft>
                      </a:pPr>
                      <a:r>
                        <a:rPr lang="en-US" sz="1800" dirty="0" err="1" smtClean="0">
                          <a:solidFill>
                            <a:schemeClr val="tx1"/>
                          </a:solidFill>
                          <a:effectLst/>
                          <a:latin typeface="Book Antiqua" panose="02040602050305030304" pitchFamily="18" charset="0"/>
                        </a:rPr>
                        <a:t>Sl.No</a:t>
                      </a:r>
                      <a:r>
                        <a:rPr lang="en-US" sz="1800" dirty="0">
                          <a:solidFill>
                            <a:schemeClr val="tx1"/>
                          </a:solidFill>
                          <a:effectLst/>
                          <a:latin typeface="Book Antiqua" panose="02040602050305030304" pitchFamily="18" charset="0"/>
                        </a:rPr>
                        <a:t>.</a:t>
                      </a:r>
                      <a:endParaRPr lang="en-US" sz="1800" dirty="0">
                        <a:solidFill>
                          <a:schemeClr val="tx1"/>
                        </a:solidFill>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solidFill>
                            <a:schemeClr val="tx1"/>
                          </a:solidFill>
                          <a:effectLst/>
                          <a:latin typeface="Book Antiqua" panose="02040602050305030304" pitchFamily="18" charset="0"/>
                        </a:rPr>
                        <a:t>Web link </a:t>
                      </a:r>
                      <a:endParaRPr lang="en-US" sz="1800" dirty="0">
                        <a:solidFill>
                          <a:schemeClr val="tx1"/>
                        </a:solidFill>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0"/>
                  </a:ext>
                </a:extLst>
              </a:tr>
              <a:tr h="175895">
                <a:tc>
                  <a:txBody>
                    <a:bodyPr/>
                    <a:lstStyle/>
                    <a:p>
                      <a:pPr marL="0" marR="0">
                        <a:lnSpc>
                          <a:spcPct val="115000"/>
                        </a:lnSpc>
                        <a:spcBef>
                          <a:spcPts val="0"/>
                        </a:spcBef>
                        <a:spcAft>
                          <a:spcPts val="0"/>
                        </a:spcAft>
                      </a:pPr>
                      <a:r>
                        <a:rPr lang="en-US" sz="1800">
                          <a:effectLst/>
                          <a:latin typeface="Book Antiqua" panose="02040602050305030304" pitchFamily="18" charset="0"/>
                        </a:rPr>
                        <a:t>1</a:t>
                      </a:r>
                      <a:endParaRPr lang="en-US" sz="180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smtClean="0">
                          <a:effectLst/>
                          <a:latin typeface="Book Antiqua" panose="02040602050305030304" pitchFamily="18" charset="0"/>
                          <a:ea typeface="Times New Roman"/>
                          <a:cs typeface="Times New Roman"/>
                        </a:rPr>
                        <a:t>https://link.springer.com/chapter/10.1007/978-981-16-2217-5_3 </a:t>
                      </a:r>
                      <a:endParaRPr lang="en-US" sz="18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1"/>
                  </a:ext>
                </a:extLst>
              </a:tr>
              <a:tr h="165100">
                <a:tc>
                  <a:txBody>
                    <a:bodyPr/>
                    <a:lstStyle/>
                    <a:p>
                      <a:pPr marL="0" marR="0">
                        <a:lnSpc>
                          <a:spcPct val="115000"/>
                        </a:lnSpc>
                        <a:spcBef>
                          <a:spcPts val="0"/>
                        </a:spcBef>
                        <a:spcAft>
                          <a:spcPts val="0"/>
                        </a:spcAft>
                      </a:pPr>
                      <a:r>
                        <a:rPr lang="en-US" sz="1800" dirty="0">
                          <a:effectLst/>
                          <a:latin typeface="Book Antiqua" panose="02040602050305030304" pitchFamily="18" charset="0"/>
                        </a:rPr>
                        <a:t>2</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https://onlinecourses.nptel.ac.in/noc21_cs43/preview</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216025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Solution</a:t>
            </a:r>
            <a:endParaRPr lang="en-US" sz="3600" dirty="0">
              <a:latin typeface="Book Antiqua" panose="0204060205030503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9" y="1295400"/>
            <a:ext cx="8056051" cy="32721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44972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Polyalphabetic Ciphers</a:t>
            </a:r>
          </a:p>
        </p:txBody>
      </p:sp>
      <p:sp>
        <p:nvSpPr>
          <p:cNvPr id="3" name="Content Placeholder 2"/>
          <p:cNvSpPr>
            <a:spLocks noGrp="1"/>
          </p:cNvSpPr>
          <p:nvPr>
            <p:ph idx="1"/>
          </p:nvPr>
        </p:nvSpPr>
        <p:spPr>
          <a:xfrm>
            <a:off x="76200" y="838200"/>
            <a:ext cx="8991600" cy="5791200"/>
          </a:xfrm>
        </p:spPr>
        <p:txBody>
          <a:bodyPr>
            <a:normAutofit/>
          </a:bodyPr>
          <a:lstStyle/>
          <a:p>
            <a:r>
              <a:rPr lang="en-US" sz="2800" dirty="0">
                <a:latin typeface="Book Antiqua" panose="02040602050305030304" pitchFamily="18" charset="0"/>
              </a:rPr>
              <a:t>Another way to improve on the simple </a:t>
            </a:r>
            <a:r>
              <a:rPr lang="en-US" sz="2800" dirty="0" err="1">
                <a:latin typeface="Book Antiqua" panose="02040602050305030304" pitchFamily="18" charset="0"/>
              </a:rPr>
              <a:t>monoalphabetic</a:t>
            </a:r>
            <a:r>
              <a:rPr lang="en-US" sz="2800" dirty="0">
                <a:latin typeface="Book Antiqua" panose="02040602050305030304" pitchFamily="18" charset="0"/>
              </a:rPr>
              <a:t> technique is to use </a:t>
            </a:r>
            <a:r>
              <a:rPr lang="en-US" sz="2800" dirty="0" smtClean="0">
                <a:latin typeface="Book Antiqua" panose="02040602050305030304" pitchFamily="18" charset="0"/>
              </a:rPr>
              <a:t>different </a:t>
            </a:r>
            <a:r>
              <a:rPr lang="en-US" sz="2800" dirty="0" err="1" smtClean="0">
                <a:latin typeface="Book Antiqua" panose="02040602050305030304" pitchFamily="18" charset="0"/>
              </a:rPr>
              <a:t>monoalphabetic</a:t>
            </a:r>
            <a:r>
              <a:rPr lang="en-US" sz="2800" dirty="0" smtClean="0">
                <a:latin typeface="Book Antiqua" panose="02040602050305030304" pitchFamily="18" charset="0"/>
              </a:rPr>
              <a:t> substitutions.</a:t>
            </a:r>
          </a:p>
          <a:p>
            <a:r>
              <a:rPr lang="en-US" sz="2800" dirty="0">
                <a:latin typeface="Book Antiqua" panose="02040602050305030304" pitchFamily="18" charset="0"/>
              </a:rPr>
              <a:t>The general name for this approach is polyalphabetic substitution cipher</a:t>
            </a:r>
            <a:r>
              <a:rPr lang="en-US" sz="2800" dirty="0" smtClean="0">
                <a:latin typeface="Book Antiqua" panose="02040602050305030304" pitchFamily="18" charset="0"/>
              </a:rPr>
              <a:t>.</a:t>
            </a:r>
          </a:p>
          <a:p>
            <a:r>
              <a:rPr lang="en-US" sz="2800" dirty="0">
                <a:latin typeface="Book Antiqua" panose="02040602050305030304" pitchFamily="18" charset="0"/>
              </a:rPr>
              <a:t>All </a:t>
            </a:r>
            <a:r>
              <a:rPr lang="en-US" sz="2800" dirty="0" smtClean="0">
                <a:latin typeface="Book Antiqua" panose="02040602050305030304" pitchFamily="18" charset="0"/>
              </a:rPr>
              <a:t>these techniques </a:t>
            </a:r>
            <a:r>
              <a:rPr lang="en-US" sz="2800" dirty="0">
                <a:latin typeface="Book Antiqua" panose="02040602050305030304" pitchFamily="18" charset="0"/>
              </a:rPr>
              <a:t>have the following features in common</a:t>
            </a:r>
            <a:r>
              <a:rPr lang="en-US" sz="2800" dirty="0" smtClean="0">
                <a:latin typeface="Book Antiqua" panose="02040602050305030304" pitchFamily="18" charset="0"/>
              </a:rPr>
              <a:t>:</a:t>
            </a:r>
          </a:p>
          <a:p>
            <a:pPr lvl="1"/>
            <a:r>
              <a:rPr lang="en-US" sz="2400" dirty="0">
                <a:latin typeface="Book Antiqua" panose="02040602050305030304" pitchFamily="18" charset="0"/>
              </a:rPr>
              <a:t>A set of related </a:t>
            </a:r>
            <a:r>
              <a:rPr lang="en-US" sz="2400" dirty="0" err="1">
                <a:latin typeface="Book Antiqua" panose="02040602050305030304" pitchFamily="18" charset="0"/>
              </a:rPr>
              <a:t>monoalphabetic</a:t>
            </a:r>
            <a:r>
              <a:rPr lang="en-US" sz="2400" dirty="0">
                <a:latin typeface="Book Antiqua" panose="02040602050305030304" pitchFamily="18" charset="0"/>
              </a:rPr>
              <a:t> substitution rules is used</a:t>
            </a:r>
            <a:r>
              <a:rPr lang="en-US" sz="2400" dirty="0" smtClean="0">
                <a:latin typeface="Book Antiqua" panose="02040602050305030304" pitchFamily="18" charset="0"/>
              </a:rPr>
              <a:t>.</a:t>
            </a:r>
          </a:p>
          <a:p>
            <a:pPr lvl="1"/>
            <a:r>
              <a:rPr lang="en-US" sz="2400" dirty="0">
                <a:latin typeface="Book Antiqua" panose="02040602050305030304" pitchFamily="18" charset="0"/>
              </a:rPr>
              <a:t>A key determines which particular rule is chosen for a given transformation.</a:t>
            </a:r>
          </a:p>
        </p:txBody>
      </p:sp>
    </p:spTree>
    <p:extLst>
      <p:ext uri="{BB962C8B-B14F-4D97-AF65-F5344CB8AC3E}">
        <p14:creationId xmlns:p14="http://schemas.microsoft.com/office/powerpoint/2010/main" val="34437920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VIGENÈRE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best known, and one of the simplest, polyalphabetic </a:t>
            </a:r>
            <a:r>
              <a:rPr lang="en-US" sz="2400" dirty="0" smtClean="0">
                <a:latin typeface="Book Antiqua" panose="02040602050305030304" pitchFamily="18" charset="0"/>
              </a:rPr>
              <a:t>ciphers is </a:t>
            </a:r>
            <a:r>
              <a:rPr lang="en-US" sz="2400" dirty="0">
                <a:latin typeface="Book Antiqua" panose="02040602050305030304" pitchFamily="18" charset="0"/>
              </a:rPr>
              <a:t>the </a:t>
            </a:r>
            <a:r>
              <a:rPr lang="en-US" sz="2400" dirty="0" err="1">
                <a:latin typeface="Book Antiqua" panose="02040602050305030304" pitchFamily="18" charset="0"/>
              </a:rPr>
              <a:t>Vigenère</a:t>
            </a:r>
            <a:r>
              <a:rPr lang="en-US" sz="2400" dirty="0">
                <a:latin typeface="Book Antiqua" panose="02040602050305030304" pitchFamily="18" charset="0"/>
              </a:rPr>
              <a:t> cipher</a:t>
            </a:r>
            <a:r>
              <a:rPr lang="en-US" sz="2400" dirty="0" smtClean="0">
                <a:latin typeface="Book Antiqua" panose="02040602050305030304" pitchFamily="18" charset="0"/>
              </a:rPr>
              <a:t>.</a:t>
            </a:r>
          </a:p>
          <a:p>
            <a:r>
              <a:rPr lang="en-US" sz="2400" dirty="0">
                <a:latin typeface="Book Antiqua" panose="02040602050305030304" pitchFamily="18" charset="0"/>
              </a:rPr>
              <a:t>We can express the </a:t>
            </a:r>
            <a:r>
              <a:rPr lang="en-US" sz="2400" dirty="0" err="1">
                <a:latin typeface="Book Antiqua" panose="02040602050305030304" pitchFamily="18" charset="0"/>
              </a:rPr>
              <a:t>Vigenère</a:t>
            </a:r>
            <a:r>
              <a:rPr lang="en-US" sz="2400" dirty="0">
                <a:latin typeface="Book Antiqua" panose="02040602050305030304" pitchFamily="18" charset="0"/>
              </a:rPr>
              <a:t> cipher in the following manner</a:t>
            </a:r>
            <a:r>
              <a:rPr lang="en-US" sz="2400" dirty="0" smtClean="0">
                <a:latin typeface="Book Antiqua" panose="02040602050305030304" pitchFamily="18" charset="0"/>
              </a:rPr>
              <a:t>.</a:t>
            </a:r>
          </a:p>
          <a:p>
            <a:r>
              <a:rPr lang="en-US" sz="2400" dirty="0">
                <a:latin typeface="Book Antiqua" panose="02040602050305030304" pitchFamily="18" charset="0"/>
              </a:rPr>
              <a:t>Assume </a:t>
            </a:r>
            <a:r>
              <a:rPr lang="en-US" sz="2400" dirty="0" smtClean="0">
                <a:latin typeface="Book Antiqua" panose="02040602050305030304" pitchFamily="18" charset="0"/>
              </a:rPr>
              <a:t>a sequence </a:t>
            </a:r>
            <a:r>
              <a:rPr lang="en-US" sz="2400" dirty="0">
                <a:latin typeface="Book Antiqua" panose="02040602050305030304" pitchFamily="18" charset="0"/>
              </a:rPr>
              <a:t>of plaintext letters </a:t>
            </a:r>
            <a:r>
              <a:rPr lang="en-US" sz="2400" dirty="0">
                <a:solidFill>
                  <a:srgbClr val="FF0000"/>
                </a:solidFill>
                <a:latin typeface="Book Antiqua" panose="02040602050305030304" pitchFamily="18" charset="0"/>
              </a:rPr>
              <a:t>P = p0, p1, p2</a:t>
            </a:r>
            <a:r>
              <a:rPr lang="en-US" sz="2400" dirty="0" smtClean="0">
                <a:solidFill>
                  <a:srgbClr val="FF0000"/>
                </a:solidFill>
                <a:latin typeface="Book Antiqua" panose="02040602050305030304" pitchFamily="18" charset="0"/>
              </a:rPr>
              <a:t>,…, p</a:t>
            </a:r>
            <a:r>
              <a:rPr lang="en-US" sz="1600" dirty="0" smtClean="0">
                <a:solidFill>
                  <a:srgbClr val="FF0000"/>
                </a:solidFill>
                <a:latin typeface="Book Antiqua" panose="02040602050305030304" pitchFamily="18" charset="0"/>
              </a:rPr>
              <a:t>n-1</a:t>
            </a:r>
            <a:r>
              <a:rPr lang="en-US" sz="2400" dirty="0" smtClean="0">
                <a:latin typeface="Book Antiqua" panose="02040602050305030304" pitchFamily="18" charset="0"/>
              </a:rPr>
              <a:t>.</a:t>
            </a:r>
          </a:p>
          <a:p>
            <a:r>
              <a:rPr lang="en-US" sz="2400" dirty="0">
                <a:latin typeface="Book Antiqua" panose="02040602050305030304" pitchFamily="18" charset="0"/>
              </a:rPr>
              <a:t>key consisting of </a:t>
            </a:r>
            <a:r>
              <a:rPr lang="en-US" sz="2400" dirty="0" smtClean="0">
                <a:latin typeface="Book Antiqua" panose="02040602050305030304" pitchFamily="18" charset="0"/>
              </a:rPr>
              <a:t>the sequence </a:t>
            </a:r>
            <a:r>
              <a:rPr lang="en-US" sz="2400" dirty="0">
                <a:latin typeface="Book Antiqua" panose="02040602050305030304" pitchFamily="18" charset="0"/>
              </a:rPr>
              <a:t>of letters </a:t>
            </a:r>
            <a:r>
              <a:rPr lang="en-US" sz="2400" dirty="0">
                <a:solidFill>
                  <a:srgbClr val="FF0000"/>
                </a:solidFill>
                <a:latin typeface="Book Antiqua" panose="02040602050305030304" pitchFamily="18" charset="0"/>
              </a:rPr>
              <a:t>K = k0, k1, k2</a:t>
            </a:r>
            <a:r>
              <a:rPr lang="en-US" sz="2400" dirty="0" smtClean="0">
                <a:solidFill>
                  <a:srgbClr val="FF0000"/>
                </a:solidFill>
                <a:latin typeface="Book Antiqua" panose="02040602050305030304" pitchFamily="18" charset="0"/>
              </a:rPr>
              <a:t>,..,k</a:t>
            </a:r>
            <a:r>
              <a:rPr lang="en-US" sz="1600" dirty="0" smtClean="0">
                <a:solidFill>
                  <a:srgbClr val="FF0000"/>
                </a:solidFill>
                <a:latin typeface="Book Antiqua" panose="02040602050305030304" pitchFamily="18" charset="0"/>
              </a:rPr>
              <a:t>m-1, </a:t>
            </a:r>
            <a:r>
              <a:rPr lang="en-US" sz="2000" dirty="0" smtClean="0">
                <a:latin typeface="Book Antiqua" panose="02040602050305030304" pitchFamily="18" charset="0"/>
              </a:rPr>
              <a:t> </a:t>
            </a:r>
            <a:r>
              <a:rPr lang="en-US" sz="2400" dirty="0" smtClean="0">
                <a:latin typeface="Book Antiqua" panose="02040602050305030304" pitchFamily="18" charset="0"/>
              </a:rPr>
              <a:t>where typically </a:t>
            </a:r>
            <a:r>
              <a:rPr lang="en-US" sz="2400" dirty="0" smtClean="0">
                <a:solidFill>
                  <a:srgbClr val="FF0000"/>
                </a:solidFill>
                <a:latin typeface="Book Antiqua" panose="02040602050305030304" pitchFamily="18" charset="0"/>
              </a:rPr>
              <a:t>m&lt;n</a:t>
            </a:r>
            <a:r>
              <a:rPr lang="en-US" sz="2400" dirty="0" smtClean="0">
                <a:latin typeface="Book Antiqua" panose="02040602050305030304" pitchFamily="18" charset="0"/>
              </a:rPr>
              <a:t>. </a:t>
            </a:r>
          </a:p>
          <a:p>
            <a:r>
              <a:rPr lang="en-US" sz="2400" dirty="0">
                <a:latin typeface="Book Antiqua" panose="02040602050305030304" pitchFamily="18" charset="0"/>
              </a:rPr>
              <a:t>The </a:t>
            </a:r>
            <a:r>
              <a:rPr lang="en-US" sz="2400" dirty="0" smtClean="0">
                <a:latin typeface="Book Antiqua" panose="02040602050305030304" pitchFamily="18" charset="0"/>
              </a:rPr>
              <a:t>sequence of </a:t>
            </a:r>
            <a:r>
              <a:rPr lang="en-US" sz="2400" dirty="0">
                <a:latin typeface="Book Antiqua" panose="02040602050305030304" pitchFamily="18" charset="0"/>
              </a:rPr>
              <a:t>ciphertext letters </a:t>
            </a:r>
            <a:r>
              <a:rPr lang="en-US" sz="2400" dirty="0">
                <a:solidFill>
                  <a:srgbClr val="FF0000"/>
                </a:solidFill>
                <a:latin typeface="Book Antiqua" panose="02040602050305030304" pitchFamily="18" charset="0"/>
              </a:rPr>
              <a:t>C = C0, C1, C2, </a:t>
            </a:r>
            <a:r>
              <a:rPr lang="en-US" sz="2400" dirty="0" smtClean="0">
                <a:solidFill>
                  <a:srgbClr val="FF0000"/>
                </a:solidFill>
                <a:latin typeface="Book Antiqua" panose="02040602050305030304" pitchFamily="18" charset="0"/>
              </a:rPr>
              <a:t>.., </a:t>
            </a:r>
            <a:r>
              <a:rPr lang="en-US" sz="2400" dirty="0">
                <a:solidFill>
                  <a:srgbClr val="FF0000"/>
                </a:solidFill>
                <a:latin typeface="Book Antiqua" panose="02040602050305030304" pitchFamily="18" charset="0"/>
              </a:rPr>
              <a:t>Cn-1</a:t>
            </a:r>
            <a:r>
              <a:rPr lang="en-US" sz="2400" dirty="0">
                <a:latin typeface="Book Antiqua" panose="02040602050305030304" pitchFamily="18" charset="0"/>
              </a:rPr>
              <a:t> is calculated as follows:</a:t>
            </a:r>
            <a:endParaRPr lang="en-US" sz="1600" dirty="0" smtClean="0">
              <a:latin typeface="Book Antiqua" panose="02040602050305030304" pitchFamily="18" charset="0"/>
            </a:endParaRPr>
          </a:p>
          <a:p>
            <a:pPr marL="0" indent="0">
              <a:buNone/>
            </a:pPr>
            <a:r>
              <a:rPr lang="en-US" sz="2400" i="1" dirty="0" smtClean="0"/>
              <a:t>   	</a:t>
            </a:r>
            <a:r>
              <a:rPr lang="en-US" sz="2400" i="1" dirty="0" smtClean="0">
                <a:solidFill>
                  <a:srgbClr val="FF0000"/>
                </a:solidFill>
              </a:rPr>
              <a:t>C </a:t>
            </a:r>
            <a:r>
              <a:rPr lang="en-US" sz="2400" dirty="0">
                <a:solidFill>
                  <a:srgbClr val="FF0000"/>
                </a:solidFill>
              </a:rPr>
              <a:t>= </a:t>
            </a:r>
            <a:r>
              <a:rPr lang="en-US" sz="2400" i="1" dirty="0">
                <a:solidFill>
                  <a:srgbClr val="FF0000"/>
                </a:solidFill>
              </a:rPr>
              <a:t>C</a:t>
            </a:r>
            <a:r>
              <a:rPr lang="en-US" sz="2400" dirty="0">
                <a:solidFill>
                  <a:srgbClr val="FF0000"/>
                </a:solidFill>
              </a:rPr>
              <a:t>0, </a:t>
            </a:r>
            <a:r>
              <a:rPr lang="en-US" sz="2400" i="1" dirty="0">
                <a:solidFill>
                  <a:srgbClr val="FF0000"/>
                </a:solidFill>
              </a:rPr>
              <a:t>C</a:t>
            </a:r>
            <a:r>
              <a:rPr lang="en-US" sz="2400" dirty="0">
                <a:solidFill>
                  <a:srgbClr val="FF0000"/>
                </a:solidFill>
              </a:rPr>
              <a:t>1, </a:t>
            </a:r>
            <a:r>
              <a:rPr lang="en-US" sz="2400" i="1" dirty="0">
                <a:solidFill>
                  <a:srgbClr val="FF0000"/>
                </a:solidFill>
              </a:rPr>
              <a:t>C</a:t>
            </a:r>
            <a:r>
              <a:rPr lang="en-US" sz="2400" dirty="0">
                <a:solidFill>
                  <a:srgbClr val="FF0000"/>
                </a:solidFill>
              </a:rPr>
              <a:t>2, c, </a:t>
            </a:r>
            <a:r>
              <a:rPr lang="en-US" sz="2400" i="1" dirty="0">
                <a:solidFill>
                  <a:srgbClr val="FF0000"/>
                </a:solidFill>
              </a:rPr>
              <a:t>Cn</a:t>
            </a:r>
            <a:r>
              <a:rPr lang="en-US" sz="2400" dirty="0">
                <a:solidFill>
                  <a:srgbClr val="FF0000"/>
                </a:solidFill>
              </a:rPr>
              <a:t>-1 = E(</a:t>
            </a:r>
            <a:r>
              <a:rPr lang="en-US" sz="2400" i="1" dirty="0">
                <a:solidFill>
                  <a:srgbClr val="FF0000"/>
                </a:solidFill>
              </a:rPr>
              <a:t>K</a:t>
            </a:r>
            <a:r>
              <a:rPr lang="en-US" sz="2400" dirty="0">
                <a:solidFill>
                  <a:srgbClr val="FF0000"/>
                </a:solidFill>
              </a:rPr>
              <a:t>, </a:t>
            </a:r>
            <a:r>
              <a:rPr lang="en-US" sz="2400" i="1" dirty="0">
                <a:solidFill>
                  <a:srgbClr val="FF0000"/>
                </a:solidFill>
              </a:rPr>
              <a:t>P</a:t>
            </a:r>
            <a:r>
              <a:rPr lang="en-US" sz="2400" dirty="0">
                <a:solidFill>
                  <a:srgbClr val="FF0000"/>
                </a:solidFill>
              </a:rPr>
              <a:t>) = E[(</a:t>
            </a:r>
            <a:r>
              <a:rPr lang="en-US" sz="2400" i="1" dirty="0">
                <a:solidFill>
                  <a:srgbClr val="FF0000"/>
                </a:solidFill>
              </a:rPr>
              <a:t>k</a:t>
            </a:r>
            <a:r>
              <a:rPr lang="en-US" sz="2400" dirty="0">
                <a:solidFill>
                  <a:srgbClr val="FF0000"/>
                </a:solidFill>
              </a:rPr>
              <a:t>0, </a:t>
            </a:r>
            <a:r>
              <a:rPr lang="en-US" sz="2400" i="1" dirty="0">
                <a:solidFill>
                  <a:srgbClr val="FF0000"/>
                </a:solidFill>
              </a:rPr>
              <a:t>k</a:t>
            </a:r>
            <a:r>
              <a:rPr lang="en-US" sz="2400" dirty="0">
                <a:solidFill>
                  <a:srgbClr val="FF0000"/>
                </a:solidFill>
              </a:rPr>
              <a:t>1, </a:t>
            </a:r>
            <a:r>
              <a:rPr lang="en-US" sz="2400" i="1" dirty="0">
                <a:solidFill>
                  <a:srgbClr val="FF0000"/>
                </a:solidFill>
              </a:rPr>
              <a:t>k</a:t>
            </a:r>
            <a:r>
              <a:rPr lang="en-US" sz="2400" dirty="0">
                <a:solidFill>
                  <a:srgbClr val="FF0000"/>
                </a:solidFill>
              </a:rPr>
              <a:t>2, c, </a:t>
            </a:r>
            <a:r>
              <a:rPr lang="en-US" sz="2400" i="1" dirty="0">
                <a:solidFill>
                  <a:srgbClr val="FF0000"/>
                </a:solidFill>
              </a:rPr>
              <a:t>km</a:t>
            </a:r>
            <a:r>
              <a:rPr lang="en-US" sz="2400" dirty="0">
                <a:solidFill>
                  <a:srgbClr val="FF0000"/>
                </a:solidFill>
              </a:rPr>
              <a:t>-1), (</a:t>
            </a:r>
            <a:r>
              <a:rPr lang="en-US" sz="2400" i="1" dirty="0">
                <a:solidFill>
                  <a:srgbClr val="FF0000"/>
                </a:solidFill>
              </a:rPr>
              <a:t>p</a:t>
            </a:r>
            <a:r>
              <a:rPr lang="en-US" sz="2400" dirty="0">
                <a:solidFill>
                  <a:srgbClr val="FF0000"/>
                </a:solidFill>
              </a:rPr>
              <a:t>0, </a:t>
            </a:r>
            <a:r>
              <a:rPr lang="en-US" sz="2400" i="1" dirty="0">
                <a:solidFill>
                  <a:srgbClr val="FF0000"/>
                </a:solidFill>
              </a:rPr>
              <a:t>p</a:t>
            </a:r>
            <a:r>
              <a:rPr lang="en-US" sz="2400" dirty="0">
                <a:solidFill>
                  <a:srgbClr val="FF0000"/>
                </a:solidFill>
              </a:rPr>
              <a:t>1, </a:t>
            </a:r>
            <a:r>
              <a:rPr lang="en-US" sz="2400" i="1" dirty="0">
                <a:solidFill>
                  <a:srgbClr val="FF0000"/>
                </a:solidFill>
              </a:rPr>
              <a:t>p</a:t>
            </a:r>
            <a:r>
              <a:rPr lang="en-US" sz="2400" dirty="0">
                <a:solidFill>
                  <a:srgbClr val="FF0000"/>
                </a:solidFill>
              </a:rPr>
              <a:t>2, c, </a:t>
            </a:r>
            <a:r>
              <a:rPr lang="en-US" sz="2400" i="1" dirty="0">
                <a:solidFill>
                  <a:srgbClr val="FF0000"/>
                </a:solidFill>
              </a:rPr>
              <a:t>pn</a:t>
            </a:r>
            <a:r>
              <a:rPr lang="en-US" sz="2400" dirty="0">
                <a:solidFill>
                  <a:srgbClr val="FF0000"/>
                </a:solidFill>
              </a:rPr>
              <a:t>-1</a:t>
            </a:r>
            <a:r>
              <a:rPr lang="en-US" sz="2400" dirty="0" smtClean="0">
                <a:solidFill>
                  <a:srgbClr val="FF0000"/>
                </a:solidFill>
              </a:rPr>
              <a:t>)]</a:t>
            </a:r>
          </a:p>
          <a:p>
            <a:pPr marL="0" indent="0">
              <a:buNone/>
            </a:pPr>
            <a:r>
              <a:rPr lang="da-DK" sz="2400" dirty="0" smtClean="0"/>
              <a:t>	</a:t>
            </a:r>
            <a:r>
              <a:rPr lang="da-DK" sz="2400" dirty="0" smtClean="0">
                <a:solidFill>
                  <a:srgbClr val="FF0000"/>
                </a:solidFill>
              </a:rPr>
              <a:t>= </a:t>
            </a:r>
            <a:r>
              <a:rPr lang="da-DK" sz="2400" dirty="0">
                <a:solidFill>
                  <a:srgbClr val="FF0000"/>
                </a:solidFill>
              </a:rPr>
              <a:t>(</a:t>
            </a:r>
            <a:r>
              <a:rPr lang="da-DK" sz="2400" i="1" dirty="0">
                <a:solidFill>
                  <a:srgbClr val="FF0000"/>
                </a:solidFill>
              </a:rPr>
              <a:t>p</a:t>
            </a:r>
            <a:r>
              <a:rPr lang="da-DK" sz="2400" dirty="0">
                <a:solidFill>
                  <a:srgbClr val="FF0000"/>
                </a:solidFill>
              </a:rPr>
              <a:t>0 + </a:t>
            </a:r>
            <a:r>
              <a:rPr lang="da-DK" sz="2400" i="1" dirty="0">
                <a:solidFill>
                  <a:srgbClr val="FF0000"/>
                </a:solidFill>
              </a:rPr>
              <a:t>k</a:t>
            </a:r>
            <a:r>
              <a:rPr lang="da-DK" sz="2400" dirty="0">
                <a:solidFill>
                  <a:srgbClr val="FF0000"/>
                </a:solidFill>
              </a:rPr>
              <a:t>0) mod 26, (</a:t>
            </a:r>
            <a:r>
              <a:rPr lang="da-DK" sz="2400" i="1" dirty="0">
                <a:solidFill>
                  <a:srgbClr val="FF0000"/>
                </a:solidFill>
              </a:rPr>
              <a:t>p</a:t>
            </a:r>
            <a:r>
              <a:rPr lang="da-DK" sz="2400" dirty="0">
                <a:solidFill>
                  <a:srgbClr val="FF0000"/>
                </a:solidFill>
              </a:rPr>
              <a:t>1 + </a:t>
            </a:r>
            <a:r>
              <a:rPr lang="da-DK" sz="2400" i="1" dirty="0">
                <a:solidFill>
                  <a:srgbClr val="FF0000"/>
                </a:solidFill>
              </a:rPr>
              <a:t>k</a:t>
            </a:r>
            <a:r>
              <a:rPr lang="da-DK" sz="2400" dirty="0">
                <a:solidFill>
                  <a:srgbClr val="FF0000"/>
                </a:solidFill>
              </a:rPr>
              <a:t>1) mod 26, c,(</a:t>
            </a:r>
            <a:r>
              <a:rPr lang="da-DK" sz="2400" i="1" dirty="0">
                <a:solidFill>
                  <a:srgbClr val="FF0000"/>
                </a:solidFill>
              </a:rPr>
              <a:t>pm</a:t>
            </a:r>
            <a:r>
              <a:rPr lang="da-DK" sz="2400" dirty="0">
                <a:solidFill>
                  <a:srgbClr val="FF0000"/>
                </a:solidFill>
              </a:rPr>
              <a:t>-1 + </a:t>
            </a:r>
            <a:r>
              <a:rPr lang="da-DK" sz="2400" i="1" dirty="0">
                <a:solidFill>
                  <a:srgbClr val="FF0000"/>
                </a:solidFill>
              </a:rPr>
              <a:t>km</a:t>
            </a:r>
            <a:r>
              <a:rPr lang="da-DK" sz="2400" dirty="0">
                <a:solidFill>
                  <a:srgbClr val="FF0000"/>
                </a:solidFill>
              </a:rPr>
              <a:t>-1) mod 26,</a:t>
            </a:r>
          </a:p>
          <a:p>
            <a:pPr marL="0" indent="0">
              <a:buNone/>
            </a:pPr>
            <a:r>
              <a:rPr lang="da-DK" sz="2400" dirty="0">
                <a:solidFill>
                  <a:srgbClr val="FF0000"/>
                </a:solidFill>
              </a:rPr>
              <a:t>(</a:t>
            </a:r>
            <a:r>
              <a:rPr lang="da-DK" sz="2400" i="1" dirty="0">
                <a:solidFill>
                  <a:srgbClr val="FF0000"/>
                </a:solidFill>
              </a:rPr>
              <a:t>pm </a:t>
            </a:r>
            <a:r>
              <a:rPr lang="da-DK" sz="2400" dirty="0">
                <a:solidFill>
                  <a:srgbClr val="FF0000"/>
                </a:solidFill>
              </a:rPr>
              <a:t>+ </a:t>
            </a:r>
            <a:r>
              <a:rPr lang="da-DK" sz="2400" i="1" dirty="0">
                <a:solidFill>
                  <a:srgbClr val="FF0000"/>
                </a:solidFill>
              </a:rPr>
              <a:t>k</a:t>
            </a:r>
            <a:r>
              <a:rPr lang="da-DK" sz="2400" dirty="0">
                <a:solidFill>
                  <a:srgbClr val="FF0000"/>
                </a:solidFill>
              </a:rPr>
              <a:t>0) mod 26, (</a:t>
            </a:r>
            <a:r>
              <a:rPr lang="da-DK" sz="2400" i="1" dirty="0">
                <a:solidFill>
                  <a:srgbClr val="FF0000"/>
                </a:solidFill>
              </a:rPr>
              <a:t>pm</a:t>
            </a:r>
            <a:r>
              <a:rPr lang="da-DK" sz="2400" dirty="0">
                <a:solidFill>
                  <a:srgbClr val="FF0000"/>
                </a:solidFill>
              </a:rPr>
              <a:t>+1 + </a:t>
            </a:r>
            <a:r>
              <a:rPr lang="da-DK" sz="2400" i="1" dirty="0">
                <a:solidFill>
                  <a:srgbClr val="FF0000"/>
                </a:solidFill>
              </a:rPr>
              <a:t>k</a:t>
            </a:r>
            <a:r>
              <a:rPr lang="da-DK" sz="2400" dirty="0">
                <a:solidFill>
                  <a:srgbClr val="FF0000"/>
                </a:solidFill>
              </a:rPr>
              <a:t>1) mod 26, c, (</a:t>
            </a:r>
            <a:r>
              <a:rPr lang="da-DK" sz="2400" i="1" dirty="0">
                <a:solidFill>
                  <a:srgbClr val="FF0000"/>
                </a:solidFill>
              </a:rPr>
              <a:t>p</a:t>
            </a:r>
            <a:r>
              <a:rPr lang="da-DK" sz="2400" dirty="0">
                <a:solidFill>
                  <a:srgbClr val="FF0000"/>
                </a:solidFill>
              </a:rPr>
              <a:t>2</a:t>
            </a:r>
            <a:r>
              <a:rPr lang="da-DK" sz="2400" i="1" dirty="0">
                <a:solidFill>
                  <a:srgbClr val="FF0000"/>
                </a:solidFill>
              </a:rPr>
              <a:t>m</a:t>
            </a:r>
            <a:r>
              <a:rPr lang="da-DK" sz="2400" dirty="0">
                <a:solidFill>
                  <a:srgbClr val="FF0000"/>
                </a:solidFill>
              </a:rPr>
              <a:t>-1 + </a:t>
            </a:r>
            <a:r>
              <a:rPr lang="da-DK" sz="2400" i="1" dirty="0">
                <a:solidFill>
                  <a:srgbClr val="FF0000"/>
                </a:solidFill>
              </a:rPr>
              <a:t>km</a:t>
            </a:r>
            <a:r>
              <a:rPr lang="da-DK" sz="2400" dirty="0">
                <a:solidFill>
                  <a:srgbClr val="FF0000"/>
                </a:solidFill>
              </a:rPr>
              <a:t>-1) mod </a:t>
            </a:r>
            <a:r>
              <a:rPr lang="da-DK" sz="2400" dirty="0" smtClean="0">
                <a:solidFill>
                  <a:srgbClr val="FF0000"/>
                </a:solidFill>
              </a:rPr>
              <a:t>26</a:t>
            </a:r>
            <a:r>
              <a:rPr lang="da-DK" sz="2400" dirty="0" smtClean="0"/>
              <a:t>..</a:t>
            </a:r>
            <a:endParaRPr lang="en-US" sz="2400" dirty="0">
              <a:latin typeface="Book Antiqua" panose="02040602050305030304" pitchFamily="18" charset="0"/>
            </a:endParaRPr>
          </a:p>
        </p:txBody>
      </p:sp>
    </p:spTree>
    <p:extLst>
      <p:ext uri="{BB962C8B-B14F-4D97-AF65-F5344CB8AC3E}">
        <p14:creationId xmlns:p14="http://schemas.microsoft.com/office/powerpoint/2010/main" val="32713634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VIGENÈRE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Thus, the first letter of the key is added to the first letter of the plaintext, mod </a:t>
            </a:r>
            <a:r>
              <a:rPr lang="en-US" sz="2400" dirty="0" smtClean="0">
                <a:latin typeface="Book Antiqua" panose="02040602050305030304" pitchFamily="18" charset="0"/>
              </a:rPr>
              <a:t>26, the </a:t>
            </a:r>
            <a:r>
              <a:rPr lang="en-US" sz="2400" dirty="0">
                <a:latin typeface="Book Antiqua" panose="02040602050305030304" pitchFamily="18" charset="0"/>
              </a:rPr>
              <a:t>second letters are added, and so on through the first m letters of the plaintext</a:t>
            </a:r>
            <a:r>
              <a:rPr lang="en-US" sz="2400" dirty="0" smtClean="0">
                <a:latin typeface="Book Antiqua" panose="02040602050305030304" pitchFamily="18" charset="0"/>
              </a:rPr>
              <a:t>.</a:t>
            </a:r>
          </a:p>
          <a:p>
            <a:r>
              <a:rPr lang="en-US" sz="2400" dirty="0">
                <a:latin typeface="Book Antiqua" panose="02040602050305030304" pitchFamily="18" charset="0"/>
              </a:rPr>
              <a:t>For the next m letters of the plaintext, the key letters are repeated</a:t>
            </a:r>
            <a:r>
              <a:rPr lang="en-US" sz="2400" dirty="0" smtClean="0">
                <a:latin typeface="Book Antiqua" panose="02040602050305030304" pitchFamily="18" charset="0"/>
              </a:rPr>
              <a:t>.</a:t>
            </a:r>
          </a:p>
          <a:p>
            <a:r>
              <a:rPr lang="en-US" sz="2400" dirty="0">
                <a:latin typeface="Book Antiqua" panose="02040602050305030304" pitchFamily="18" charset="0"/>
              </a:rPr>
              <a:t>This </a:t>
            </a:r>
            <a:r>
              <a:rPr lang="en-US" sz="2400" dirty="0" smtClean="0">
                <a:latin typeface="Book Antiqua" panose="02040602050305030304" pitchFamily="18" charset="0"/>
              </a:rPr>
              <a:t>process continues </a:t>
            </a:r>
            <a:r>
              <a:rPr lang="en-US" sz="2400" dirty="0">
                <a:latin typeface="Book Antiqua" panose="02040602050305030304" pitchFamily="18" charset="0"/>
              </a:rPr>
              <a:t>until all of the plaintext sequence is encrypted</a:t>
            </a:r>
            <a:r>
              <a:rPr lang="en-US" sz="2400" dirty="0" smtClean="0">
                <a:latin typeface="Book Antiqua" panose="02040602050305030304" pitchFamily="18" charset="0"/>
              </a:rPr>
              <a:t>.</a:t>
            </a:r>
          </a:p>
          <a:p>
            <a:r>
              <a:rPr lang="en-US" sz="2400" dirty="0">
                <a:latin typeface="Book Antiqua" panose="02040602050305030304" pitchFamily="18" charset="0"/>
              </a:rPr>
              <a:t>A general equation of </a:t>
            </a:r>
            <a:r>
              <a:rPr lang="en-US" sz="2400" dirty="0" smtClean="0">
                <a:latin typeface="Book Antiqua" panose="02040602050305030304" pitchFamily="18" charset="0"/>
              </a:rPr>
              <a:t>the encryption </a:t>
            </a:r>
            <a:r>
              <a:rPr lang="en-US" sz="2400" dirty="0">
                <a:latin typeface="Book Antiqua" panose="02040602050305030304" pitchFamily="18" charset="0"/>
              </a:rPr>
              <a:t>process </a:t>
            </a:r>
            <a:r>
              <a:rPr lang="en-US" sz="2400" dirty="0" smtClean="0">
                <a:latin typeface="Book Antiqua" panose="02040602050305030304" pitchFamily="18" charset="0"/>
              </a:rPr>
              <a:t>is:</a:t>
            </a:r>
            <a:endParaRPr lang="en-US" sz="2000" dirty="0">
              <a:latin typeface="Book Antiqua" panose="02040602050305030304" pitchFamily="18" charset="0"/>
            </a:endParaRPr>
          </a:p>
          <a:p>
            <a:pPr marL="0" indent="0" algn="ctr">
              <a:buNone/>
            </a:pPr>
            <a:r>
              <a:rPr lang="da-DK" sz="2400" i="1" dirty="0">
                <a:solidFill>
                  <a:srgbClr val="FF0000"/>
                </a:solidFill>
              </a:rPr>
              <a:t>Ci </a:t>
            </a:r>
            <a:r>
              <a:rPr lang="da-DK" sz="2400" dirty="0">
                <a:solidFill>
                  <a:srgbClr val="FF0000"/>
                </a:solidFill>
              </a:rPr>
              <a:t>= (</a:t>
            </a:r>
            <a:r>
              <a:rPr lang="da-DK" sz="2400" i="1" dirty="0">
                <a:solidFill>
                  <a:srgbClr val="FF0000"/>
                </a:solidFill>
              </a:rPr>
              <a:t>pi </a:t>
            </a:r>
            <a:r>
              <a:rPr lang="da-DK" sz="2400" dirty="0">
                <a:solidFill>
                  <a:srgbClr val="FF0000"/>
                </a:solidFill>
              </a:rPr>
              <a:t>+ </a:t>
            </a:r>
            <a:r>
              <a:rPr lang="da-DK" sz="2400" i="1" dirty="0">
                <a:solidFill>
                  <a:srgbClr val="FF0000"/>
                </a:solidFill>
              </a:rPr>
              <a:t>ki </a:t>
            </a:r>
            <a:r>
              <a:rPr lang="da-DK" sz="2400" dirty="0">
                <a:solidFill>
                  <a:srgbClr val="FF0000"/>
                </a:solidFill>
              </a:rPr>
              <a:t>mod </a:t>
            </a:r>
            <a:r>
              <a:rPr lang="da-DK" sz="2400" i="1" dirty="0">
                <a:solidFill>
                  <a:srgbClr val="FF0000"/>
                </a:solidFill>
              </a:rPr>
              <a:t>m</a:t>
            </a:r>
            <a:r>
              <a:rPr lang="da-DK" sz="2400" dirty="0">
                <a:solidFill>
                  <a:srgbClr val="FF0000"/>
                </a:solidFill>
              </a:rPr>
              <a:t>) mod </a:t>
            </a:r>
            <a:r>
              <a:rPr lang="da-DK" sz="2400" dirty="0" smtClean="0">
                <a:solidFill>
                  <a:srgbClr val="FF0000"/>
                </a:solidFill>
              </a:rPr>
              <a:t>26</a:t>
            </a:r>
          </a:p>
          <a:p>
            <a:r>
              <a:rPr lang="en-US" sz="2400" dirty="0">
                <a:latin typeface="Book Antiqua" panose="02040602050305030304" pitchFamily="18" charset="0"/>
              </a:rPr>
              <a:t>Similarly, decryption is a generalization of </a:t>
            </a:r>
            <a:r>
              <a:rPr lang="en-US" sz="2400" dirty="0" smtClean="0">
                <a:latin typeface="Book Antiqua" panose="02040602050305030304" pitchFamily="18" charset="0"/>
              </a:rPr>
              <a:t>Equation:</a:t>
            </a:r>
          </a:p>
          <a:p>
            <a:pPr marL="0" indent="0" algn="ctr">
              <a:buNone/>
            </a:pPr>
            <a:r>
              <a:rPr lang="da-DK" sz="2400" i="1" dirty="0">
                <a:solidFill>
                  <a:srgbClr val="FF0000"/>
                </a:solidFill>
              </a:rPr>
              <a:t>pi </a:t>
            </a:r>
            <a:r>
              <a:rPr lang="da-DK" sz="2400" dirty="0">
                <a:solidFill>
                  <a:srgbClr val="FF0000"/>
                </a:solidFill>
              </a:rPr>
              <a:t>= (</a:t>
            </a:r>
            <a:r>
              <a:rPr lang="da-DK" sz="2400" i="1" dirty="0">
                <a:solidFill>
                  <a:srgbClr val="FF0000"/>
                </a:solidFill>
              </a:rPr>
              <a:t>Ci </a:t>
            </a:r>
            <a:r>
              <a:rPr lang="da-DK" sz="2400" dirty="0">
                <a:solidFill>
                  <a:srgbClr val="FF0000"/>
                </a:solidFill>
              </a:rPr>
              <a:t>- </a:t>
            </a:r>
            <a:r>
              <a:rPr lang="da-DK" sz="2400" i="1" dirty="0">
                <a:solidFill>
                  <a:srgbClr val="FF0000"/>
                </a:solidFill>
              </a:rPr>
              <a:t>ki </a:t>
            </a:r>
            <a:r>
              <a:rPr lang="da-DK" sz="2400" dirty="0">
                <a:solidFill>
                  <a:srgbClr val="FF0000"/>
                </a:solidFill>
              </a:rPr>
              <a:t>mod </a:t>
            </a:r>
            <a:r>
              <a:rPr lang="da-DK" sz="2400" i="1" dirty="0">
                <a:solidFill>
                  <a:srgbClr val="FF0000"/>
                </a:solidFill>
              </a:rPr>
              <a:t>m</a:t>
            </a:r>
            <a:r>
              <a:rPr lang="da-DK" sz="2400" dirty="0">
                <a:solidFill>
                  <a:srgbClr val="FF0000"/>
                </a:solidFill>
              </a:rPr>
              <a:t>) mod </a:t>
            </a:r>
            <a:r>
              <a:rPr lang="da-DK" sz="2400" dirty="0" smtClean="0">
                <a:solidFill>
                  <a:srgbClr val="FF0000"/>
                </a:solidFill>
              </a:rPr>
              <a:t>26</a:t>
            </a:r>
          </a:p>
          <a:p>
            <a:r>
              <a:rPr lang="en-US" sz="2400" dirty="0">
                <a:latin typeface="Book Antiqua" panose="02040602050305030304" pitchFamily="18" charset="0"/>
              </a:rPr>
              <a:t>To encrypt a message, a key is needed that is as long as the message</a:t>
            </a:r>
            <a:r>
              <a:rPr lang="en-US" sz="2400" dirty="0" smtClean="0">
                <a:latin typeface="Book Antiqua" panose="02040602050305030304" pitchFamily="18" charset="0"/>
              </a:rPr>
              <a:t>.</a:t>
            </a:r>
          </a:p>
          <a:p>
            <a:r>
              <a:rPr lang="en-US" sz="2400" dirty="0" smtClean="0">
                <a:latin typeface="Book Antiqua" panose="02040602050305030304" pitchFamily="18" charset="0"/>
              </a:rPr>
              <a:t>Usually, the </a:t>
            </a:r>
            <a:r>
              <a:rPr lang="en-US" sz="2400" dirty="0">
                <a:latin typeface="Book Antiqua" panose="02040602050305030304" pitchFamily="18" charset="0"/>
              </a:rPr>
              <a:t>key is a repeating keyword.</a:t>
            </a:r>
            <a:endParaRPr lang="en-US" sz="2400" dirty="0" smtClean="0">
              <a:latin typeface="Book Antiqua" panose="02040602050305030304" pitchFamily="18" charset="0"/>
            </a:endParaRPr>
          </a:p>
        </p:txBody>
      </p:sp>
    </p:spTree>
    <p:extLst>
      <p:ext uri="{BB962C8B-B14F-4D97-AF65-F5344CB8AC3E}">
        <p14:creationId xmlns:p14="http://schemas.microsoft.com/office/powerpoint/2010/main" val="19475591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Example</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For example, if the keyword is </a:t>
            </a:r>
            <a:r>
              <a:rPr lang="en-US" sz="2400" b="1" dirty="0">
                <a:solidFill>
                  <a:srgbClr val="00B050"/>
                </a:solidFill>
                <a:latin typeface="Book Antiqua" panose="02040602050305030304" pitchFamily="18" charset="0"/>
              </a:rPr>
              <a:t>deceptive</a:t>
            </a:r>
            <a:r>
              <a:rPr lang="en-US" sz="2400" dirty="0">
                <a:latin typeface="Book Antiqua" panose="02040602050305030304" pitchFamily="18" charset="0"/>
              </a:rPr>
              <a:t>, the </a:t>
            </a:r>
            <a:r>
              <a:rPr lang="en-US" sz="2400" dirty="0" smtClean="0">
                <a:latin typeface="Book Antiqua" panose="02040602050305030304" pitchFamily="18" charset="0"/>
              </a:rPr>
              <a:t>message “</a:t>
            </a:r>
            <a:r>
              <a:rPr lang="en-US" sz="2400" b="1" dirty="0" smtClean="0">
                <a:solidFill>
                  <a:srgbClr val="00B050"/>
                </a:solidFill>
                <a:latin typeface="Book Antiqua" panose="02040602050305030304" pitchFamily="18" charset="0"/>
              </a:rPr>
              <a:t>we </a:t>
            </a:r>
            <a:r>
              <a:rPr lang="en-US" sz="2400" b="1" dirty="0">
                <a:solidFill>
                  <a:srgbClr val="00B050"/>
                </a:solidFill>
                <a:latin typeface="Book Antiqua" panose="02040602050305030304" pitchFamily="18" charset="0"/>
              </a:rPr>
              <a:t>are discovered save yourself</a:t>
            </a:r>
            <a:r>
              <a:rPr lang="en-US" sz="2400" dirty="0">
                <a:latin typeface="Book Antiqua" panose="02040602050305030304" pitchFamily="18" charset="0"/>
              </a:rPr>
              <a:t>” is encrypted </a:t>
            </a:r>
            <a:r>
              <a:rPr lang="en-US" sz="2400" dirty="0" smtClean="0">
                <a:latin typeface="Book Antiqua" panose="02040602050305030304" pitchFamily="18" charset="0"/>
              </a:rPr>
              <a:t>as:</a:t>
            </a:r>
          </a:p>
          <a:p>
            <a:endParaRPr lang="en-US" sz="2400" dirty="0" smtClean="0">
              <a:latin typeface="Book Antiqua" panose="02040602050305030304" pitchFamily="18" charset="0"/>
            </a:endParaRP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676400"/>
            <a:ext cx="7795011" cy="1309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3276600"/>
            <a:ext cx="8927106" cy="2771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052254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Advantage</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strength of this cipher is that there are multiple ciphertext letters </a:t>
            </a:r>
            <a:r>
              <a:rPr lang="en-US" sz="2400" dirty="0" smtClean="0">
                <a:latin typeface="Book Antiqua" panose="02040602050305030304" pitchFamily="18" charset="0"/>
              </a:rPr>
              <a:t>for each </a:t>
            </a:r>
            <a:r>
              <a:rPr lang="en-US" sz="2400" dirty="0">
                <a:latin typeface="Book Antiqua" panose="02040602050305030304" pitchFamily="18" charset="0"/>
              </a:rPr>
              <a:t>plaintext letter, one for each unique letter of the keyword</a:t>
            </a:r>
            <a:r>
              <a:rPr lang="en-US" sz="2400" dirty="0" smtClean="0">
                <a:latin typeface="Book Antiqua" panose="02040602050305030304" pitchFamily="18" charset="0"/>
              </a:rPr>
              <a:t>.</a:t>
            </a:r>
          </a:p>
          <a:p>
            <a:r>
              <a:rPr lang="en-US" sz="2400" dirty="0">
                <a:latin typeface="Book Antiqua" panose="02040602050305030304" pitchFamily="18" charset="0"/>
              </a:rPr>
              <a:t>Thus, the letter </a:t>
            </a:r>
            <a:r>
              <a:rPr lang="en-US" sz="2400" dirty="0" smtClean="0">
                <a:latin typeface="Book Antiqua" panose="02040602050305030304" pitchFamily="18" charset="0"/>
              </a:rPr>
              <a:t>frequency information </a:t>
            </a:r>
            <a:r>
              <a:rPr lang="en-US" sz="2400" dirty="0">
                <a:latin typeface="Book Antiqua" panose="02040602050305030304" pitchFamily="18" charset="0"/>
              </a:rPr>
              <a:t>is obscured</a:t>
            </a:r>
            <a:r>
              <a:rPr lang="en-US" sz="2400" dirty="0" smtClean="0">
                <a:latin typeface="Book Antiqua" panose="02040602050305030304" pitchFamily="18" charset="0"/>
              </a:rPr>
              <a:t>.</a:t>
            </a:r>
          </a:p>
          <a:p>
            <a:r>
              <a:rPr lang="en-US" sz="2400" dirty="0">
                <a:latin typeface="Book Antiqua" panose="02040602050305030304" pitchFamily="18" charset="0"/>
              </a:rPr>
              <a:t>on the other hand, a </a:t>
            </a:r>
            <a:r>
              <a:rPr lang="en-US" sz="2400" dirty="0" err="1">
                <a:latin typeface="Book Antiqua" panose="02040602050305030304" pitchFamily="18" charset="0"/>
              </a:rPr>
              <a:t>Vigenère</a:t>
            </a:r>
            <a:r>
              <a:rPr lang="en-US" sz="2400" dirty="0">
                <a:latin typeface="Book Antiqua" panose="02040602050305030304" pitchFamily="18" charset="0"/>
              </a:rPr>
              <a:t> cipher is </a:t>
            </a:r>
            <a:r>
              <a:rPr lang="en-US" sz="2400" dirty="0" smtClean="0">
                <a:latin typeface="Book Antiqua" panose="02040602050305030304" pitchFamily="18" charset="0"/>
              </a:rPr>
              <a:t>suspected.</a:t>
            </a:r>
          </a:p>
          <a:p>
            <a:r>
              <a:rPr lang="en-US" sz="2400" dirty="0">
                <a:latin typeface="Book Antiqua" panose="02040602050305030304" pitchFamily="18" charset="0"/>
              </a:rPr>
              <a:t>The important </a:t>
            </a:r>
            <a:r>
              <a:rPr lang="en-US" sz="2400" dirty="0" smtClean="0">
                <a:latin typeface="Book Antiqua" panose="02040602050305030304" pitchFamily="18" charset="0"/>
              </a:rPr>
              <a:t>insight that </a:t>
            </a:r>
            <a:r>
              <a:rPr lang="en-US" sz="2400" dirty="0">
                <a:latin typeface="Book Antiqua" panose="02040602050305030304" pitchFamily="18" charset="0"/>
              </a:rPr>
              <a:t>leads to a solution is the following</a:t>
            </a:r>
            <a:r>
              <a:rPr lang="en-US" sz="2400" dirty="0" smtClean="0">
                <a:latin typeface="Book Antiqua" panose="02040602050305030304" pitchFamily="18" charset="0"/>
              </a:rPr>
              <a:t>:</a:t>
            </a:r>
          </a:p>
          <a:p>
            <a:r>
              <a:rPr lang="en-US" sz="2400" dirty="0">
                <a:latin typeface="Book Antiqua" panose="02040602050305030304" pitchFamily="18" charset="0"/>
              </a:rPr>
              <a:t>If two identical sequences of plaintext </a:t>
            </a:r>
            <a:r>
              <a:rPr lang="en-US" sz="2400" dirty="0" smtClean="0">
                <a:latin typeface="Book Antiqua" panose="02040602050305030304" pitchFamily="18" charset="0"/>
              </a:rPr>
              <a:t>letters occur </a:t>
            </a:r>
            <a:r>
              <a:rPr lang="en-US" sz="2400" dirty="0">
                <a:latin typeface="Book Antiqua" panose="02040602050305030304" pitchFamily="18" charset="0"/>
              </a:rPr>
              <a:t>at a distance that is an integer multiple of the keyword length, they </a:t>
            </a:r>
            <a:r>
              <a:rPr lang="en-US" sz="2400" dirty="0" smtClean="0">
                <a:latin typeface="Book Antiqua" panose="02040602050305030304" pitchFamily="18" charset="0"/>
              </a:rPr>
              <a:t>will generate </a:t>
            </a:r>
            <a:r>
              <a:rPr lang="en-US" sz="2400" dirty="0">
                <a:latin typeface="Book Antiqua" panose="02040602050305030304" pitchFamily="18" charset="0"/>
              </a:rPr>
              <a:t>identical ciphertext sequences</a:t>
            </a:r>
            <a:r>
              <a:rPr lang="en-US" sz="2400" dirty="0" smtClean="0">
                <a:latin typeface="Book Antiqua" panose="02040602050305030304" pitchFamily="18" charset="0"/>
              </a:rPr>
              <a:t>.</a:t>
            </a:r>
          </a:p>
          <a:p>
            <a:r>
              <a:rPr lang="en-US" sz="2400" dirty="0">
                <a:latin typeface="Book Antiqua" panose="02040602050305030304" pitchFamily="18" charset="0"/>
              </a:rPr>
              <a:t>In the foregoing example, two </a:t>
            </a:r>
            <a:r>
              <a:rPr lang="en-US" sz="2400" dirty="0" smtClean="0">
                <a:latin typeface="Book Antiqua" panose="02040602050305030304" pitchFamily="18" charset="0"/>
              </a:rPr>
              <a:t>instances of </a:t>
            </a:r>
            <a:r>
              <a:rPr lang="en-US" sz="2400" dirty="0">
                <a:latin typeface="Book Antiqua" panose="02040602050305030304" pitchFamily="18" charset="0"/>
              </a:rPr>
              <a:t>the sequence “red” are separated by nine character positions</a:t>
            </a:r>
            <a:r>
              <a:rPr lang="en-US" sz="2400" dirty="0" smtClean="0">
                <a:latin typeface="Book Antiqua" panose="02040602050305030304" pitchFamily="18" charset="0"/>
              </a:rPr>
              <a:t>.</a:t>
            </a:r>
          </a:p>
          <a:p>
            <a:r>
              <a:rPr lang="en-US" sz="2400" dirty="0">
                <a:latin typeface="Book Antiqua" panose="02040602050305030304" pitchFamily="18" charset="0"/>
              </a:rPr>
              <a:t>Thus, in both cases, the ciphertext sequence is VTW</a:t>
            </a:r>
            <a:r>
              <a:rPr lang="en-US" sz="2400" dirty="0" smtClean="0">
                <a:latin typeface="Book Antiqua" panose="02040602050305030304" pitchFamily="18" charset="0"/>
              </a:rPr>
              <a:t>.</a:t>
            </a:r>
          </a:p>
          <a:p>
            <a:r>
              <a:rPr lang="en-US" sz="2400" dirty="0">
                <a:latin typeface="Book Antiqua" panose="02040602050305030304" pitchFamily="18" charset="0"/>
              </a:rPr>
              <a:t>An analyst looking at only the ciphertext would detect the repeated </a:t>
            </a:r>
            <a:r>
              <a:rPr lang="en-US" sz="2400" dirty="0" smtClean="0">
                <a:latin typeface="Book Antiqua" panose="02040602050305030304" pitchFamily="18" charset="0"/>
              </a:rPr>
              <a:t>sequences VTW.</a:t>
            </a:r>
            <a:endParaRPr lang="en-US" sz="2400" dirty="0">
              <a:latin typeface="Book Antiqua" panose="02040602050305030304" pitchFamily="18" charset="0"/>
            </a:endParaRPr>
          </a:p>
        </p:txBody>
      </p:sp>
    </p:spTree>
    <p:extLst>
      <p:ext uri="{BB962C8B-B14F-4D97-AF65-F5344CB8AC3E}">
        <p14:creationId xmlns:p14="http://schemas.microsoft.com/office/powerpoint/2010/main" val="91151316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More advanced </a:t>
            </a:r>
            <a:r>
              <a:rPr lang="en-US" sz="3600" dirty="0" err="1" smtClean="0">
                <a:latin typeface="Book Antiqua" panose="02040602050305030304" pitchFamily="18" charset="0"/>
              </a:rPr>
              <a:t>vigenerr</a:t>
            </a:r>
            <a:r>
              <a:rPr lang="en-US" sz="3600" dirty="0" smtClean="0">
                <a:latin typeface="Book Antiqua" panose="02040602050305030304" pitchFamily="18" charset="0"/>
              </a:rPr>
              <a:t> cipher</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periodic nature of the keyword can be eliminated by using a </a:t>
            </a:r>
            <a:r>
              <a:rPr lang="en-US" sz="2400" dirty="0" smtClean="0">
                <a:latin typeface="Book Antiqua" panose="02040602050305030304" pitchFamily="18" charset="0"/>
              </a:rPr>
              <a:t>nonrepeating keyword </a:t>
            </a:r>
            <a:r>
              <a:rPr lang="en-US" sz="2400" dirty="0">
                <a:latin typeface="Book Antiqua" panose="02040602050305030304" pitchFamily="18" charset="0"/>
              </a:rPr>
              <a:t>that is as long as the message itself</a:t>
            </a:r>
            <a:r>
              <a:rPr lang="en-US" sz="2400" dirty="0" smtClean="0">
                <a:latin typeface="Book Antiqua" panose="02040602050305030304" pitchFamily="18" charset="0"/>
              </a:rPr>
              <a:t>.</a:t>
            </a:r>
          </a:p>
          <a:p>
            <a:r>
              <a:rPr lang="en-US" sz="2400" dirty="0" err="1">
                <a:latin typeface="Book Antiqua" panose="02040602050305030304" pitchFamily="18" charset="0"/>
              </a:rPr>
              <a:t>Vigenère</a:t>
            </a:r>
            <a:r>
              <a:rPr lang="en-US" sz="2400" dirty="0">
                <a:latin typeface="Book Antiqua" panose="02040602050305030304" pitchFamily="18" charset="0"/>
              </a:rPr>
              <a:t> proposed what is referred </a:t>
            </a:r>
            <a:r>
              <a:rPr lang="en-US" sz="2400" dirty="0" smtClean="0">
                <a:latin typeface="Book Antiqua" panose="02040602050305030304" pitchFamily="18" charset="0"/>
              </a:rPr>
              <a:t>to as </a:t>
            </a:r>
            <a:r>
              <a:rPr lang="en-US" sz="2400" dirty="0">
                <a:latin typeface="Book Antiqua" panose="02040602050305030304" pitchFamily="18" charset="0"/>
              </a:rPr>
              <a:t>an </a:t>
            </a:r>
            <a:r>
              <a:rPr lang="en-US" sz="2400" dirty="0" err="1">
                <a:latin typeface="Book Antiqua" panose="02040602050305030304" pitchFamily="18" charset="0"/>
              </a:rPr>
              <a:t>autokey</a:t>
            </a:r>
            <a:r>
              <a:rPr lang="en-US" sz="2400" dirty="0">
                <a:latin typeface="Book Antiqua" panose="02040602050305030304" pitchFamily="18" charset="0"/>
              </a:rPr>
              <a:t> system, in which a keyword is concatenated with the plaintext itself </a:t>
            </a:r>
            <a:r>
              <a:rPr lang="en-US" sz="2400" dirty="0" smtClean="0">
                <a:latin typeface="Book Antiqua" panose="02040602050305030304" pitchFamily="18" charset="0"/>
              </a:rPr>
              <a:t>to provide </a:t>
            </a:r>
            <a:r>
              <a:rPr lang="en-US" sz="2400" dirty="0">
                <a:latin typeface="Book Antiqua" panose="02040602050305030304" pitchFamily="18" charset="0"/>
              </a:rPr>
              <a:t>a running key</a:t>
            </a:r>
            <a:r>
              <a:rPr lang="en-US" sz="2400" dirty="0" smtClean="0">
                <a:latin typeface="Book Antiqua" panose="02040602050305030304" pitchFamily="18" charset="0"/>
              </a:rPr>
              <a:t>.</a:t>
            </a:r>
          </a:p>
          <a:p>
            <a:r>
              <a:rPr lang="en-US" sz="2400" dirty="0" smtClean="0">
                <a:latin typeface="Book Antiqua" panose="02040602050305030304" pitchFamily="18" charset="0"/>
              </a:rPr>
              <a:t>For example:</a:t>
            </a:r>
          </a:p>
          <a:p>
            <a:endParaRPr lang="en-US" sz="24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29000"/>
            <a:ext cx="8439794" cy="1266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87960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VERNAM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ultimate defense against such a cryptanalysis is to choose </a:t>
            </a:r>
            <a:r>
              <a:rPr lang="en-US" sz="2400" dirty="0" smtClean="0">
                <a:latin typeface="Book Antiqua" panose="02040602050305030304" pitchFamily="18" charset="0"/>
              </a:rPr>
              <a:t>a keyword </a:t>
            </a:r>
            <a:r>
              <a:rPr lang="en-US" sz="2400" dirty="0">
                <a:latin typeface="Book Antiqua" panose="02040602050305030304" pitchFamily="18" charset="0"/>
              </a:rPr>
              <a:t>that is as long as the plaintext and has no statistical relationship to it</a:t>
            </a:r>
            <a:r>
              <a:rPr lang="en-US" sz="2400" dirty="0" smtClean="0">
                <a:latin typeface="Book Antiqua" panose="02040602050305030304" pitchFamily="18" charset="0"/>
              </a:rPr>
              <a:t>.</a:t>
            </a:r>
          </a:p>
          <a:p>
            <a:r>
              <a:rPr lang="en-US" sz="2400" dirty="0" smtClean="0">
                <a:latin typeface="Book Antiqua" panose="02040602050305030304" pitchFamily="18" charset="0"/>
              </a:rPr>
              <a:t>The </a:t>
            </a:r>
            <a:r>
              <a:rPr lang="en-US" sz="2400" dirty="0">
                <a:latin typeface="Book Antiqua" panose="02040602050305030304" pitchFamily="18" charset="0"/>
              </a:rPr>
              <a:t>cipher was introduced by an AT&amp;T engineer named Gilbert </a:t>
            </a:r>
            <a:r>
              <a:rPr lang="en-US" sz="2400" dirty="0" err="1">
                <a:latin typeface="Book Antiqua" panose="02040602050305030304" pitchFamily="18" charset="0"/>
              </a:rPr>
              <a:t>Vernam</a:t>
            </a:r>
            <a:r>
              <a:rPr lang="en-US" sz="2400" dirty="0">
                <a:latin typeface="Book Antiqua" panose="02040602050305030304" pitchFamily="18" charset="0"/>
              </a:rPr>
              <a:t> in 1918</a:t>
            </a:r>
            <a:r>
              <a:rPr lang="en-US" sz="2400" dirty="0" smtClean="0">
                <a:latin typeface="Book Antiqua" panose="02040602050305030304" pitchFamily="18" charset="0"/>
              </a:rPr>
              <a:t>.</a:t>
            </a:r>
          </a:p>
          <a:p>
            <a:r>
              <a:rPr lang="en-US" sz="2400" dirty="0" smtClean="0">
                <a:latin typeface="Book Antiqua" panose="02040602050305030304" pitchFamily="18" charset="0"/>
              </a:rPr>
              <a:t>The </a:t>
            </a:r>
            <a:r>
              <a:rPr lang="en-US" sz="2400" dirty="0">
                <a:latin typeface="Book Antiqua" panose="02040602050305030304" pitchFamily="18" charset="0"/>
              </a:rPr>
              <a:t>system works on binary data (bits) rather than letters</a:t>
            </a:r>
            <a:r>
              <a:rPr lang="en-US" sz="2400" dirty="0" smtClean="0">
                <a:latin typeface="Book Antiqua" panose="02040602050305030304" pitchFamily="18" charset="0"/>
              </a:rPr>
              <a:t>.</a:t>
            </a:r>
          </a:p>
          <a:p>
            <a:r>
              <a:rPr lang="en-US" sz="2400" dirty="0">
                <a:latin typeface="Book Antiqua" panose="02040602050305030304" pitchFamily="18" charset="0"/>
              </a:rPr>
              <a:t>The system can </a:t>
            </a:r>
            <a:r>
              <a:rPr lang="en-US" sz="2400" dirty="0" smtClean="0">
                <a:latin typeface="Book Antiqua" panose="02040602050305030304" pitchFamily="18" charset="0"/>
              </a:rPr>
              <a:t>be expressed </a:t>
            </a:r>
            <a:r>
              <a:rPr lang="en-US" sz="2400" dirty="0">
                <a:latin typeface="Book Antiqua" panose="02040602050305030304" pitchFamily="18" charset="0"/>
              </a:rPr>
              <a:t>succinctly as </a:t>
            </a:r>
            <a:r>
              <a:rPr lang="en-US" sz="2400" dirty="0" smtClean="0">
                <a:latin typeface="Book Antiqua" panose="02040602050305030304" pitchFamily="18" charset="0"/>
              </a:rPr>
              <a:t>follows:</a:t>
            </a:r>
          </a:p>
          <a:p>
            <a:pPr marL="0" indent="0" algn="ctr">
              <a:buNone/>
            </a:pPr>
            <a:r>
              <a:rPr lang="en-US" sz="2400" b="1" i="1" dirty="0">
                <a:solidFill>
                  <a:srgbClr val="00B050"/>
                </a:solidFill>
                <a:latin typeface="Book Antiqua" panose="02040602050305030304" pitchFamily="18" charset="0"/>
              </a:rPr>
              <a:t>ci = </a:t>
            </a:r>
            <a:r>
              <a:rPr lang="en-US" sz="2400" b="1" i="1" dirty="0" err="1">
                <a:solidFill>
                  <a:srgbClr val="00B050"/>
                </a:solidFill>
                <a:latin typeface="Book Antiqua" panose="02040602050305030304" pitchFamily="18" charset="0"/>
              </a:rPr>
              <a:t>pi⊕</a:t>
            </a:r>
            <a:r>
              <a:rPr lang="en-US" sz="2400" b="1" i="1" dirty="0" err="1" smtClean="0">
                <a:solidFill>
                  <a:srgbClr val="00B050"/>
                </a:solidFill>
                <a:latin typeface="Book Antiqua" panose="02040602050305030304" pitchFamily="18" charset="0"/>
              </a:rPr>
              <a:t>ki</a:t>
            </a:r>
            <a:endParaRPr lang="en-US" sz="2400" b="1" i="1" dirty="0" smtClean="0">
              <a:solidFill>
                <a:srgbClr val="00B050"/>
              </a:solidFill>
              <a:latin typeface="Book Antiqua" panose="02040602050305030304" pitchFamily="18" charset="0"/>
            </a:endParaRPr>
          </a:p>
          <a:p>
            <a:r>
              <a:rPr lang="en-US" sz="2400" dirty="0">
                <a:latin typeface="Book Antiqua" panose="02040602050305030304" pitchFamily="18" charset="0"/>
              </a:rPr>
              <a:t>where</a:t>
            </a:r>
          </a:p>
          <a:p>
            <a:r>
              <a:rPr lang="en-US" sz="2400" b="1" i="1" dirty="0">
                <a:latin typeface="Book Antiqua" panose="02040602050305030304" pitchFamily="18" charset="0"/>
              </a:rPr>
              <a:t>pi = </a:t>
            </a:r>
            <a:r>
              <a:rPr lang="en-US" sz="2400" b="1" i="1" dirty="0" err="1">
                <a:latin typeface="Book Antiqua" panose="02040602050305030304" pitchFamily="18" charset="0"/>
              </a:rPr>
              <a:t>ith</a:t>
            </a:r>
            <a:r>
              <a:rPr lang="en-US" sz="2400" b="1" i="1" dirty="0">
                <a:latin typeface="Book Antiqua" panose="02040602050305030304" pitchFamily="18" charset="0"/>
              </a:rPr>
              <a:t> binary digit of plaintext</a:t>
            </a:r>
          </a:p>
          <a:p>
            <a:r>
              <a:rPr lang="en-US" sz="2400" b="1" i="1" dirty="0" err="1">
                <a:latin typeface="Book Antiqua" panose="02040602050305030304" pitchFamily="18" charset="0"/>
              </a:rPr>
              <a:t>ki</a:t>
            </a:r>
            <a:r>
              <a:rPr lang="en-US" sz="2400" b="1" i="1" dirty="0">
                <a:latin typeface="Book Antiqua" panose="02040602050305030304" pitchFamily="18" charset="0"/>
              </a:rPr>
              <a:t> = </a:t>
            </a:r>
            <a:r>
              <a:rPr lang="en-US" sz="2400" b="1" i="1" dirty="0" err="1">
                <a:latin typeface="Book Antiqua" panose="02040602050305030304" pitchFamily="18" charset="0"/>
              </a:rPr>
              <a:t>ith</a:t>
            </a:r>
            <a:r>
              <a:rPr lang="en-US" sz="2400" b="1" i="1" dirty="0">
                <a:latin typeface="Book Antiqua" panose="02040602050305030304" pitchFamily="18" charset="0"/>
              </a:rPr>
              <a:t> binary digit of key</a:t>
            </a:r>
          </a:p>
          <a:p>
            <a:r>
              <a:rPr lang="en-US" sz="2400" b="1" i="1" dirty="0">
                <a:latin typeface="Book Antiqua" panose="02040602050305030304" pitchFamily="18" charset="0"/>
              </a:rPr>
              <a:t>ci = </a:t>
            </a:r>
            <a:r>
              <a:rPr lang="en-US" sz="2400" b="1" i="1" dirty="0" err="1">
                <a:latin typeface="Book Antiqua" panose="02040602050305030304" pitchFamily="18" charset="0"/>
              </a:rPr>
              <a:t>ith</a:t>
            </a:r>
            <a:r>
              <a:rPr lang="en-US" sz="2400" b="1" i="1" dirty="0">
                <a:latin typeface="Book Antiqua" panose="02040602050305030304" pitchFamily="18" charset="0"/>
              </a:rPr>
              <a:t> binary digit of ciphertext</a:t>
            </a:r>
          </a:p>
          <a:p>
            <a:r>
              <a:rPr lang="en-US" sz="2400" b="1" i="1" dirty="0">
                <a:latin typeface="Book Antiqua" panose="02040602050305030304" pitchFamily="18" charset="0"/>
              </a:rPr>
              <a:t>⊕ = </a:t>
            </a:r>
            <a:r>
              <a:rPr lang="en-US" sz="2400" b="1" i="1" dirty="0" err="1">
                <a:latin typeface="Book Antiqua" panose="02040602050305030304" pitchFamily="18" charset="0"/>
              </a:rPr>
              <a:t>exclusive@or</a:t>
            </a:r>
            <a:r>
              <a:rPr lang="en-US" sz="2400" b="1" i="1" dirty="0">
                <a:latin typeface="Book Antiqua" panose="02040602050305030304" pitchFamily="18" charset="0"/>
              </a:rPr>
              <a:t> (XOR) operation</a:t>
            </a:r>
          </a:p>
        </p:txBody>
      </p:sp>
    </p:spTree>
    <p:extLst>
      <p:ext uri="{BB962C8B-B14F-4D97-AF65-F5344CB8AC3E}">
        <p14:creationId xmlns:p14="http://schemas.microsoft.com/office/powerpoint/2010/main" val="4857797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smtClean="0">
                <a:latin typeface="Book Antiqua" panose="02040602050305030304" pitchFamily="18" charset="0"/>
              </a:rPr>
              <a:t>Vernam</a:t>
            </a:r>
            <a:r>
              <a:rPr lang="en-US" sz="3600" dirty="0" smtClean="0">
                <a:latin typeface="Book Antiqua" panose="02040602050305030304" pitchFamily="18" charset="0"/>
              </a:rPr>
              <a:t> Cipher Model</a:t>
            </a:r>
            <a:endParaRPr lang="en-US" sz="3600" dirty="0">
              <a:latin typeface="Book Antiqua" panose="0204060205030503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905000"/>
            <a:ext cx="8758911"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084304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smtClean="0">
                <a:latin typeface="Book Antiqua" panose="02040602050305030304" pitchFamily="18" charset="0"/>
              </a:rPr>
              <a:t>Vernam</a:t>
            </a:r>
            <a:r>
              <a:rPr lang="en-US" sz="3600" dirty="0" smtClean="0">
                <a:latin typeface="Book Antiqua" panose="02040602050305030304" pitchFamily="18" charset="0"/>
              </a:rPr>
              <a:t> Cipher</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Thus, the ciphertext is generated by performing the bitwise XOR of the </a:t>
            </a:r>
            <a:r>
              <a:rPr lang="en-US" sz="2400" dirty="0" smtClean="0">
                <a:latin typeface="Book Antiqua" panose="02040602050305030304" pitchFamily="18" charset="0"/>
              </a:rPr>
              <a:t>plaintext and </a:t>
            </a:r>
            <a:r>
              <a:rPr lang="en-US" sz="2400" dirty="0">
                <a:latin typeface="Book Antiqua" panose="02040602050305030304" pitchFamily="18" charset="0"/>
              </a:rPr>
              <a:t>the key</a:t>
            </a:r>
            <a:r>
              <a:rPr lang="en-US" sz="2400" dirty="0" smtClean="0">
                <a:latin typeface="Book Antiqua" panose="02040602050305030304" pitchFamily="18" charset="0"/>
              </a:rPr>
              <a:t>.</a:t>
            </a:r>
          </a:p>
          <a:p>
            <a:r>
              <a:rPr lang="en-US" sz="2400" dirty="0">
                <a:latin typeface="Book Antiqua" panose="02040602050305030304" pitchFamily="18" charset="0"/>
              </a:rPr>
              <a:t>Because of the properties of the XOR, decryption simply </a:t>
            </a:r>
            <a:r>
              <a:rPr lang="en-US" sz="2400" dirty="0" smtClean="0">
                <a:latin typeface="Book Antiqua" panose="02040602050305030304" pitchFamily="18" charset="0"/>
              </a:rPr>
              <a:t>involves the </a:t>
            </a:r>
            <a:r>
              <a:rPr lang="en-US" sz="2400" dirty="0">
                <a:latin typeface="Book Antiqua" panose="02040602050305030304" pitchFamily="18" charset="0"/>
              </a:rPr>
              <a:t>same bitwise operation</a:t>
            </a:r>
            <a:r>
              <a:rPr lang="en-US" sz="2400" dirty="0" smtClean="0">
                <a:latin typeface="Book Antiqua" panose="02040602050305030304" pitchFamily="18" charset="0"/>
              </a:rPr>
              <a:t>:</a:t>
            </a:r>
          </a:p>
          <a:p>
            <a:pPr marL="0" indent="0" algn="ctr">
              <a:buNone/>
            </a:pPr>
            <a:r>
              <a:rPr lang="en-US" sz="2400" b="1" i="1" dirty="0">
                <a:solidFill>
                  <a:srgbClr val="00B050"/>
                </a:solidFill>
                <a:latin typeface="Book Antiqua" panose="02040602050305030304" pitchFamily="18" charset="0"/>
              </a:rPr>
              <a:t>pi = </a:t>
            </a:r>
            <a:r>
              <a:rPr lang="en-US" sz="2400" b="1" i="1" dirty="0" err="1">
                <a:solidFill>
                  <a:srgbClr val="00B050"/>
                </a:solidFill>
                <a:latin typeface="Book Antiqua" panose="02040602050305030304" pitchFamily="18" charset="0"/>
              </a:rPr>
              <a:t>ci⊕</a:t>
            </a:r>
            <a:r>
              <a:rPr lang="en-US" sz="2400" b="1" i="1" dirty="0" err="1" smtClean="0">
                <a:solidFill>
                  <a:srgbClr val="00B050"/>
                </a:solidFill>
                <a:latin typeface="Book Antiqua" panose="02040602050305030304" pitchFamily="18" charset="0"/>
              </a:rPr>
              <a:t>ki</a:t>
            </a:r>
            <a:endParaRPr lang="en-US" sz="2400" b="1" i="1" dirty="0" smtClean="0">
              <a:solidFill>
                <a:srgbClr val="00B050"/>
              </a:solidFill>
              <a:latin typeface="Book Antiqua" panose="02040602050305030304" pitchFamily="18" charset="0"/>
            </a:endParaRPr>
          </a:p>
          <a:p>
            <a:r>
              <a:rPr lang="en-US" sz="2400" dirty="0">
                <a:latin typeface="Book Antiqua" panose="02040602050305030304" pitchFamily="18" charset="0"/>
              </a:rPr>
              <a:t>The essence of this technique is the means of construction of the key</a:t>
            </a:r>
            <a:r>
              <a:rPr lang="en-US" sz="2400" dirty="0" smtClean="0">
                <a:latin typeface="Book Antiqua" panose="02040602050305030304" pitchFamily="18" charset="0"/>
              </a:rPr>
              <a:t>.</a:t>
            </a:r>
          </a:p>
          <a:p>
            <a:r>
              <a:rPr lang="en-US" sz="2400" dirty="0" err="1" smtClean="0">
                <a:latin typeface="Book Antiqua" panose="02040602050305030304" pitchFamily="18" charset="0"/>
              </a:rPr>
              <a:t>Vernam</a:t>
            </a:r>
            <a:r>
              <a:rPr lang="en-US" sz="2400" dirty="0" smtClean="0">
                <a:latin typeface="Book Antiqua" panose="02040602050305030304" pitchFamily="18" charset="0"/>
              </a:rPr>
              <a:t> proposed </a:t>
            </a:r>
            <a:r>
              <a:rPr lang="en-US" sz="2400" dirty="0">
                <a:latin typeface="Book Antiqua" panose="02040602050305030304" pitchFamily="18" charset="0"/>
              </a:rPr>
              <a:t>the use of a running loop of tape that eventually repeated the key, so </a:t>
            </a:r>
            <a:r>
              <a:rPr lang="en-US" sz="2400" dirty="0" smtClean="0">
                <a:latin typeface="Book Antiqua" panose="02040602050305030304" pitchFamily="18" charset="0"/>
              </a:rPr>
              <a:t>that in </a:t>
            </a:r>
            <a:r>
              <a:rPr lang="en-US" sz="2400" dirty="0">
                <a:latin typeface="Book Antiqua" panose="02040602050305030304" pitchFamily="18" charset="0"/>
              </a:rPr>
              <a:t>fact the system worked with a very long but repeating keyword</a:t>
            </a:r>
            <a:r>
              <a:rPr lang="en-US" sz="2400" dirty="0" smtClean="0">
                <a:latin typeface="Book Antiqua" panose="02040602050305030304" pitchFamily="18" charset="0"/>
              </a:rPr>
              <a:t>.</a:t>
            </a:r>
          </a:p>
          <a:p>
            <a:r>
              <a:rPr lang="en-US" sz="2400" dirty="0" smtClean="0">
                <a:latin typeface="Book Antiqua" panose="02040602050305030304" pitchFamily="18" charset="0"/>
              </a:rPr>
              <a:t>It </a:t>
            </a:r>
            <a:r>
              <a:rPr lang="en-US" sz="2400" dirty="0">
                <a:latin typeface="Book Antiqua" panose="02040602050305030304" pitchFamily="18" charset="0"/>
              </a:rPr>
              <a:t>can </a:t>
            </a:r>
            <a:r>
              <a:rPr lang="en-US" sz="2400" dirty="0" smtClean="0">
                <a:latin typeface="Book Antiqua" panose="02040602050305030304" pitchFamily="18" charset="0"/>
              </a:rPr>
              <a:t>be broken </a:t>
            </a:r>
            <a:r>
              <a:rPr lang="en-US" sz="2400" dirty="0">
                <a:latin typeface="Book Antiqua" panose="02040602050305030304" pitchFamily="18" charset="0"/>
              </a:rPr>
              <a:t>with sufficient ciphertext, the use of known or probable plaintext </a:t>
            </a:r>
            <a:r>
              <a:rPr lang="en-US" sz="2400" dirty="0" smtClean="0">
                <a:latin typeface="Book Antiqua" panose="02040602050305030304" pitchFamily="18" charset="0"/>
              </a:rPr>
              <a:t>sequences, or </a:t>
            </a:r>
            <a:r>
              <a:rPr lang="en-US" sz="2400" dirty="0">
                <a:latin typeface="Book Antiqua" panose="02040602050305030304" pitchFamily="18" charset="0"/>
              </a:rPr>
              <a:t>both.</a:t>
            </a:r>
          </a:p>
        </p:txBody>
      </p:sp>
    </p:spTree>
    <p:extLst>
      <p:ext uri="{BB962C8B-B14F-4D97-AF65-F5344CB8AC3E}">
        <p14:creationId xmlns:p14="http://schemas.microsoft.com/office/powerpoint/2010/main" val="118489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lstStyle/>
          <a:p>
            <a:r>
              <a:rPr lang="en-US" dirty="0" smtClean="0">
                <a:latin typeface="Book Antiqua" panose="02040602050305030304" pitchFamily="18" charset="0"/>
              </a:rPr>
              <a:t>Text Book</a:t>
            </a:r>
            <a:endParaRPr lang="en-US" dirty="0">
              <a:latin typeface="Book Antiqua" panose="02040602050305030304" pitchFamily="18" charset="0"/>
            </a:endParaRPr>
          </a:p>
        </p:txBody>
      </p:sp>
      <p:sp>
        <p:nvSpPr>
          <p:cNvPr id="3" name="Content Placeholder 2"/>
          <p:cNvSpPr>
            <a:spLocks noGrp="1"/>
          </p:cNvSpPr>
          <p:nvPr>
            <p:ph idx="1"/>
          </p:nvPr>
        </p:nvSpPr>
        <p:spPr>
          <a:xfrm>
            <a:off x="228600" y="990600"/>
            <a:ext cx="8686800" cy="5638800"/>
          </a:xfrm>
        </p:spPr>
        <p:txBody>
          <a:bodyPr>
            <a:normAutofit/>
          </a:bodyPr>
          <a:lstStyle/>
          <a:p>
            <a:pPr lvl="0" algn="just"/>
            <a:endParaRPr lang="en-US" sz="2800" dirty="0" smtClean="0">
              <a:solidFill>
                <a:schemeClr val="accent6">
                  <a:lumMod val="75000"/>
                </a:schemeClr>
              </a:solidFill>
            </a:endParaRPr>
          </a:p>
          <a:p>
            <a:pPr lvl="0" algn="just">
              <a:buNone/>
            </a:pPr>
            <a:r>
              <a:rPr lang="en-US" sz="2400" dirty="0" smtClean="0"/>
              <a:t>	</a:t>
            </a:r>
          </a:p>
          <a:p>
            <a:pPr lvl="0" algn="just">
              <a:buNone/>
            </a:pPr>
            <a:endParaRPr lang="en-US" sz="2400" dirty="0"/>
          </a:p>
          <a:p>
            <a:pPr lvl="0" algn="just">
              <a:buNone/>
            </a:pPr>
            <a:endParaRPr lang="en-US" sz="2400" dirty="0" smtClean="0"/>
          </a:p>
          <a:p>
            <a:pPr lvl="0" algn="just">
              <a:buNone/>
            </a:pPr>
            <a:endParaRPr lang="en-US" sz="2400" dirty="0"/>
          </a:p>
          <a:p>
            <a:pPr marL="457200" lvl="1" indent="0" algn="just">
              <a:buNone/>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4049315322"/>
              </p:ext>
            </p:extLst>
          </p:nvPr>
        </p:nvGraphicFramePr>
        <p:xfrm>
          <a:off x="152399" y="990600"/>
          <a:ext cx="8839201" cy="1822704"/>
        </p:xfrm>
        <a:graphic>
          <a:graphicData uri="http://schemas.openxmlformats.org/drawingml/2006/table">
            <a:tbl>
              <a:tblPr firstRow="1" firstCol="1" bandRow="1">
                <a:tableStyleId>{E8B1032C-EA38-4F05-BA0D-38AFFFC7BED3}</a:tableStyleId>
              </a:tblPr>
              <a:tblGrid>
                <a:gridCol w="749085">
                  <a:extLst>
                    <a:ext uri="{9D8B030D-6E8A-4147-A177-3AD203B41FA5}">
                      <a16:colId xmlns:a16="http://schemas.microsoft.com/office/drawing/2014/main" val="20000"/>
                    </a:ext>
                  </a:extLst>
                </a:gridCol>
                <a:gridCol w="2560305">
                  <a:extLst>
                    <a:ext uri="{9D8B030D-6E8A-4147-A177-3AD203B41FA5}">
                      <a16:colId xmlns:a16="http://schemas.microsoft.com/office/drawing/2014/main" val="20001"/>
                    </a:ext>
                  </a:extLst>
                </a:gridCol>
                <a:gridCol w="3520698">
                  <a:extLst>
                    <a:ext uri="{9D8B030D-6E8A-4147-A177-3AD203B41FA5}">
                      <a16:colId xmlns:a16="http://schemas.microsoft.com/office/drawing/2014/main" val="20002"/>
                    </a:ext>
                  </a:extLst>
                </a:gridCol>
                <a:gridCol w="2009113">
                  <a:extLst>
                    <a:ext uri="{9D8B030D-6E8A-4147-A177-3AD203B41FA5}">
                      <a16:colId xmlns:a16="http://schemas.microsoft.com/office/drawing/2014/main" val="20003"/>
                    </a:ext>
                  </a:extLst>
                </a:gridCol>
              </a:tblGrid>
              <a:tr h="177165">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Sl. No.</a:t>
                      </a:r>
                      <a:endParaRPr lang="en-US" sz="1400" dirty="0">
                        <a:effectLst/>
                        <a:latin typeface="Book Antiqua" panose="02040602050305030304" pitchFamily="18"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Author/s</a:t>
                      </a:r>
                      <a:endParaRPr lang="en-US" sz="1400" dirty="0">
                        <a:effectLst/>
                        <a:latin typeface="Book Antiqua" panose="02040602050305030304" pitchFamily="18"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Title</a:t>
                      </a:r>
                      <a:endParaRPr lang="en-US" sz="1400" dirty="0">
                        <a:effectLst/>
                        <a:latin typeface="Book Antiqua" panose="02040602050305030304" pitchFamily="18" charset="0"/>
                        <a:ea typeface="Times New Roman"/>
                        <a:cs typeface="Times New Roman"/>
                      </a:endParaRPr>
                    </a:p>
                  </a:txBody>
                  <a:tcPr marL="68580" marR="68580" marT="0" marB="0"/>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Publisher Details</a:t>
                      </a:r>
                      <a:endParaRPr lang="en-US" sz="14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0"/>
                  </a:ext>
                </a:extLst>
              </a:tr>
              <a:tr h="354965">
                <a:tc>
                  <a:txBody>
                    <a:bodyPr/>
                    <a:lstStyle/>
                    <a:p>
                      <a:pPr marL="0" marR="0" algn="ctr">
                        <a:lnSpc>
                          <a:spcPct val="115000"/>
                        </a:lnSpc>
                        <a:spcBef>
                          <a:spcPts val="0"/>
                        </a:spcBef>
                        <a:spcAft>
                          <a:spcPts val="0"/>
                        </a:spcAft>
                      </a:pPr>
                      <a:r>
                        <a:rPr lang="en-US" sz="1800" dirty="0">
                          <a:effectLst/>
                          <a:latin typeface="Book Antiqua" panose="02040602050305030304" pitchFamily="18" charset="0"/>
                        </a:rPr>
                        <a:t>1</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William Stallings</a:t>
                      </a:r>
                      <a:endParaRPr lang="en-US" sz="16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Cryptography and Network Security -Principles and Practices</a:t>
                      </a:r>
                      <a:endParaRPr lang="en-US" sz="16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4th Edition, Prentice Hall, 2016.</a:t>
                      </a:r>
                      <a:endParaRPr lang="en-US" sz="16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1"/>
                  </a:ext>
                </a:extLst>
              </a:tr>
              <a:tr h="354965">
                <a:tc>
                  <a:txBody>
                    <a:bodyPr/>
                    <a:lstStyle/>
                    <a:p>
                      <a:pPr marL="0" marR="0" algn="ctr" defTabSz="914400" rtl="0" eaLnBrk="1" latinLnBrk="0" hangingPunct="1">
                        <a:lnSpc>
                          <a:spcPct val="115000"/>
                        </a:lnSpc>
                        <a:spcBef>
                          <a:spcPts val="0"/>
                        </a:spcBef>
                        <a:spcAft>
                          <a:spcPts val="0"/>
                        </a:spcAft>
                      </a:pPr>
                      <a:r>
                        <a:rPr lang="en-US" sz="1800" kern="1200" dirty="0" smtClean="0">
                          <a:solidFill>
                            <a:schemeClr val="tx1"/>
                          </a:solidFill>
                          <a:effectLst/>
                          <a:latin typeface="Book Antiqua" panose="02040602050305030304" pitchFamily="18" charset="0"/>
                          <a:ea typeface="Times New Roman"/>
                          <a:cs typeface="Times New Roman"/>
                        </a:rPr>
                        <a:t>2</a:t>
                      </a:r>
                      <a:endParaRPr lang="en-US" sz="1800" kern="1200" dirty="0">
                        <a:solidFill>
                          <a:schemeClr val="tx1"/>
                        </a:solidFill>
                        <a:effectLst/>
                        <a:latin typeface="Book Antiqua" panose="02040602050305030304" pitchFamily="18" charset="0"/>
                        <a:ea typeface="Times New Roman"/>
                        <a:cs typeface="Times New Roman"/>
                      </a:endParaRPr>
                    </a:p>
                  </a:txBody>
                  <a:tcPr marL="68580" marR="68580" marT="0" marB="0" anchor="ctr"/>
                </a:tc>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effectLst/>
                          <a:latin typeface="Book Antiqua" panose="02040602050305030304" pitchFamily="18" charset="0"/>
                          <a:ea typeface="Times New Roman"/>
                          <a:cs typeface="Times New Roman"/>
                        </a:rPr>
                        <a:t>Kerstin Lemke, Christof </a:t>
                      </a:r>
                      <a:r>
                        <a:rPr lang="en-US" sz="1800" kern="1200" dirty="0" err="1" smtClean="0">
                          <a:solidFill>
                            <a:schemeClr val="tx1"/>
                          </a:solidFill>
                          <a:effectLst/>
                          <a:latin typeface="Book Antiqua" panose="02040602050305030304" pitchFamily="18" charset="0"/>
                          <a:ea typeface="Times New Roman"/>
                          <a:cs typeface="Times New Roman"/>
                        </a:rPr>
                        <a:t>Paar</a:t>
                      </a:r>
                      <a:r>
                        <a:rPr lang="en-US" sz="1800" kern="1200" dirty="0" smtClean="0">
                          <a:solidFill>
                            <a:schemeClr val="tx1"/>
                          </a:solidFill>
                          <a:effectLst/>
                          <a:latin typeface="Book Antiqua" panose="02040602050305030304" pitchFamily="18" charset="0"/>
                          <a:ea typeface="Times New Roman"/>
                          <a:cs typeface="Times New Roman"/>
                        </a:rPr>
                        <a:t>, Marko Wolf;</a:t>
                      </a:r>
                      <a:endParaRPr lang="en-US" sz="1800" kern="1200" dirty="0">
                        <a:solidFill>
                          <a:schemeClr val="tx1"/>
                        </a:solidFill>
                        <a:effectLst/>
                        <a:latin typeface="Book Antiqua" panose="02040602050305030304" pitchFamily="18" charset="0"/>
                        <a:ea typeface="Times New Roman"/>
                        <a:cs typeface="Times New Roman"/>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effectLst/>
                          <a:latin typeface="Book Antiqua" panose="02040602050305030304" pitchFamily="18" charset="0"/>
                          <a:ea typeface="Times New Roman"/>
                          <a:cs typeface="Times New Roman"/>
                        </a:rPr>
                        <a:t>Embedded Security in Cars</a:t>
                      </a:r>
                      <a:endParaRPr lang="en-US" sz="1800" kern="1200" dirty="0">
                        <a:solidFill>
                          <a:schemeClr val="tx1"/>
                        </a:solidFill>
                        <a:effectLst/>
                        <a:latin typeface="Book Antiqua" panose="02040602050305030304" pitchFamily="18" charset="0"/>
                        <a:ea typeface="Times New Roman"/>
                        <a:cs typeface="Times New Roman"/>
                      </a:endParaRPr>
                    </a:p>
                  </a:txBody>
                  <a:tcPr marL="68580" marR="68580" marT="0" marB="0"/>
                </a:tc>
                <a:tc>
                  <a:txBody>
                    <a:bodyPr/>
                    <a:lstStyle/>
                    <a:p>
                      <a:pPr marL="0" marR="0" algn="l" defTabSz="914400" rtl="0" eaLnBrk="1" latinLnBrk="0" hangingPunct="1">
                        <a:lnSpc>
                          <a:spcPct val="115000"/>
                        </a:lnSpc>
                        <a:spcBef>
                          <a:spcPts val="0"/>
                        </a:spcBef>
                        <a:spcAft>
                          <a:spcPts val="0"/>
                        </a:spcAft>
                      </a:pPr>
                      <a:r>
                        <a:rPr lang="en-US" sz="1800" kern="1200" dirty="0" smtClean="0">
                          <a:solidFill>
                            <a:schemeClr val="tx1"/>
                          </a:solidFill>
                          <a:effectLst/>
                          <a:latin typeface="Book Antiqua" panose="02040602050305030304" pitchFamily="18" charset="0"/>
                          <a:ea typeface="Times New Roman"/>
                          <a:cs typeface="Times New Roman"/>
                        </a:rPr>
                        <a:t>Springer Edition.</a:t>
                      </a:r>
                      <a:endParaRPr lang="en-US" sz="1800" kern="1200" dirty="0">
                        <a:solidFill>
                          <a:schemeClr val="tx1"/>
                        </a:solidFill>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579255014"/>
              </p:ext>
            </p:extLst>
          </p:nvPr>
        </p:nvGraphicFramePr>
        <p:xfrm>
          <a:off x="152400" y="3200400"/>
          <a:ext cx="8839200" cy="2337581"/>
        </p:xfrm>
        <a:graphic>
          <a:graphicData uri="http://schemas.openxmlformats.org/drawingml/2006/table">
            <a:tbl>
              <a:tblPr firstRow="1" firstCol="1" bandRow="1">
                <a:tableStyleId>{E8B1032C-EA38-4F05-BA0D-38AFFFC7BED3}</a:tableStyleId>
              </a:tblPr>
              <a:tblGrid>
                <a:gridCol w="749085">
                  <a:extLst>
                    <a:ext uri="{9D8B030D-6E8A-4147-A177-3AD203B41FA5}">
                      <a16:colId xmlns:a16="http://schemas.microsoft.com/office/drawing/2014/main" val="20000"/>
                    </a:ext>
                  </a:extLst>
                </a:gridCol>
                <a:gridCol w="2097437">
                  <a:extLst>
                    <a:ext uri="{9D8B030D-6E8A-4147-A177-3AD203B41FA5}">
                      <a16:colId xmlns:a16="http://schemas.microsoft.com/office/drawing/2014/main" val="20001"/>
                    </a:ext>
                  </a:extLst>
                </a:gridCol>
                <a:gridCol w="3520698">
                  <a:extLst>
                    <a:ext uri="{9D8B030D-6E8A-4147-A177-3AD203B41FA5}">
                      <a16:colId xmlns:a16="http://schemas.microsoft.com/office/drawing/2014/main" val="20002"/>
                    </a:ext>
                  </a:extLst>
                </a:gridCol>
                <a:gridCol w="2471980">
                  <a:extLst>
                    <a:ext uri="{9D8B030D-6E8A-4147-A177-3AD203B41FA5}">
                      <a16:colId xmlns:a16="http://schemas.microsoft.com/office/drawing/2014/main" val="20003"/>
                    </a:ext>
                  </a:extLst>
                </a:gridCol>
              </a:tblGrid>
              <a:tr h="612965">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Sl. No.</a:t>
                      </a:r>
                      <a:endParaRPr lang="en-US" sz="14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Author/s</a:t>
                      </a:r>
                      <a:endParaRPr lang="en-US" sz="14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Title </a:t>
                      </a:r>
                      <a:endParaRPr lang="en-US" sz="14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400" dirty="0">
                          <a:effectLst/>
                          <a:latin typeface="Book Antiqua" panose="02040602050305030304" pitchFamily="18" charset="0"/>
                        </a:rPr>
                        <a:t>Publisher Details</a:t>
                      </a:r>
                      <a:endParaRPr lang="en-US" sz="14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0"/>
                  </a:ext>
                </a:extLst>
              </a:tr>
              <a:tr h="889755">
                <a:tc>
                  <a:txBody>
                    <a:bodyPr/>
                    <a:lstStyle/>
                    <a:p>
                      <a:pPr marL="0" marR="0" algn="ctr">
                        <a:lnSpc>
                          <a:spcPct val="115000"/>
                        </a:lnSpc>
                        <a:spcBef>
                          <a:spcPts val="0"/>
                        </a:spcBef>
                        <a:spcAft>
                          <a:spcPts val="0"/>
                        </a:spcAft>
                      </a:pPr>
                      <a:r>
                        <a:rPr lang="en-US" sz="1800" dirty="0">
                          <a:effectLst/>
                          <a:latin typeface="Book Antiqua" panose="02040602050305030304" pitchFamily="18" charset="0"/>
                        </a:rPr>
                        <a:t>1</a:t>
                      </a:r>
                      <a:endParaRPr lang="en-US" sz="18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nSpc>
                          <a:spcPct val="115000"/>
                        </a:lnSpc>
                        <a:spcBef>
                          <a:spcPts val="0"/>
                        </a:spcBef>
                        <a:spcAft>
                          <a:spcPts val="0"/>
                        </a:spcAft>
                      </a:pPr>
                      <a:r>
                        <a:rPr lang="en-US" sz="1800" kern="1200" dirty="0" err="1" smtClean="0">
                          <a:solidFill>
                            <a:schemeClr val="tx1"/>
                          </a:solidFill>
                          <a:effectLst/>
                          <a:latin typeface="Book Antiqua" panose="02040602050305030304" pitchFamily="18" charset="0"/>
                          <a:ea typeface="+mn-ea"/>
                          <a:cs typeface="+mn-cs"/>
                        </a:rPr>
                        <a:t>Kleidermacher</a:t>
                      </a:r>
                      <a:r>
                        <a:rPr lang="en-US" sz="1800" kern="1200" dirty="0" smtClean="0">
                          <a:solidFill>
                            <a:schemeClr val="tx1"/>
                          </a:solidFill>
                          <a:effectLst/>
                          <a:latin typeface="Book Antiqua" panose="02040602050305030304" pitchFamily="18" charset="0"/>
                          <a:ea typeface="+mn-ea"/>
                          <a:cs typeface="+mn-cs"/>
                        </a:rPr>
                        <a:t> David</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kern="1200" dirty="0" smtClean="0">
                          <a:solidFill>
                            <a:schemeClr val="tx1"/>
                          </a:solidFill>
                          <a:effectLst/>
                          <a:latin typeface="Book Antiqua" panose="02040602050305030304" pitchFamily="18" charset="0"/>
                          <a:ea typeface="+mn-ea"/>
                          <a:cs typeface="+mn-cs"/>
                        </a:rPr>
                        <a:t>Embedded Systems Security</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kern="1200" dirty="0" smtClean="0">
                          <a:solidFill>
                            <a:schemeClr val="tx1"/>
                          </a:solidFill>
                          <a:effectLst/>
                          <a:latin typeface="Book Antiqua" panose="02040602050305030304" pitchFamily="18" charset="0"/>
                          <a:ea typeface="+mn-ea"/>
                          <a:cs typeface="+mn-cs"/>
                        </a:rPr>
                        <a:t>Elsevier Science &amp; Technology</a:t>
                      </a:r>
                      <a:endParaRPr lang="en-US" sz="1800" dirty="0">
                        <a:effectLst/>
                        <a:latin typeface="Book Antiqua" panose="02040602050305030304" pitchFamily="18" charset="0"/>
                        <a:ea typeface="Times New Roman"/>
                        <a:cs typeface="Times New Roman"/>
                      </a:endParaRPr>
                    </a:p>
                  </a:txBody>
                  <a:tcPr marL="68580" marR="68580" marT="0" marB="0"/>
                </a:tc>
                <a:extLst>
                  <a:ext uri="{0D108BD9-81ED-4DB2-BD59-A6C34878D82A}">
                    <a16:rowId xmlns:a16="http://schemas.microsoft.com/office/drawing/2014/main" val="10001"/>
                  </a:ext>
                </a:extLst>
              </a:tr>
              <a:tr h="834861">
                <a:tc>
                  <a:txBody>
                    <a:bodyPr/>
                    <a:lstStyle/>
                    <a:p>
                      <a:pPr marL="0" marR="0" algn="ctr">
                        <a:lnSpc>
                          <a:spcPct val="115000"/>
                        </a:lnSpc>
                        <a:spcBef>
                          <a:spcPts val="0"/>
                        </a:spcBef>
                        <a:spcAft>
                          <a:spcPts val="0"/>
                        </a:spcAft>
                      </a:pPr>
                      <a:r>
                        <a:rPr lang="en-US" sz="1800">
                          <a:effectLst/>
                          <a:latin typeface="Book Antiqua" panose="02040602050305030304" pitchFamily="18" charset="0"/>
                        </a:rPr>
                        <a:t>2</a:t>
                      </a:r>
                      <a:endParaRPr lang="en-US" sz="1800">
                        <a:effectLst/>
                        <a:latin typeface="Book Antiqua" panose="02040602050305030304" pitchFamily="18" charset="0"/>
                        <a:ea typeface="Times New Roman"/>
                        <a:cs typeface="Times New Roman"/>
                      </a:endParaRPr>
                    </a:p>
                  </a:txBody>
                  <a:tcPr marL="68580" marR="68580" marT="0" marB="0" anchor="ctr"/>
                </a:tc>
                <a:tc>
                  <a:txBody>
                    <a:bodyPr/>
                    <a:lstStyle/>
                    <a:p>
                      <a:pPr marL="0" marR="0"/>
                      <a:r>
                        <a:rPr lang="en-IN" sz="1800" b="0" u="none" dirty="0">
                          <a:solidFill>
                            <a:schemeClr val="tx1"/>
                          </a:solidFill>
                          <a:effectLst/>
                          <a:latin typeface="Book Antiqua" panose="02040602050305030304" pitchFamily="18" charset="0"/>
                          <a:ea typeface="Times New Roman"/>
                        </a:rPr>
                        <a:t>Nina Godbole, Sunit Belapure</a:t>
                      </a:r>
                      <a:endParaRPr lang="en-US" sz="1800" b="1" u="none" dirty="0">
                        <a:solidFill>
                          <a:schemeClr val="tx1"/>
                        </a:solidFill>
                        <a:effectLst/>
                        <a:latin typeface="Book Antiqua" panose="02040602050305030304" pitchFamily="18" charset="0"/>
                        <a:ea typeface="Times New Roman"/>
                      </a:endParaRPr>
                    </a:p>
                  </a:txBody>
                  <a:tcPr marL="68580" marR="68580" marT="0" marB="0"/>
                </a:tc>
                <a:tc>
                  <a:txBody>
                    <a:bodyPr/>
                    <a:lstStyle/>
                    <a:p>
                      <a:pPr marL="0" marR="0">
                        <a:lnSpc>
                          <a:spcPct val="115000"/>
                        </a:lnSpc>
                        <a:spcBef>
                          <a:spcPts val="0"/>
                        </a:spcBef>
                        <a:spcAft>
                          <a:spcPts val="0"/>
                        </a:spcAft>
                      </a:pPr>
                      <a:r>
                        <a:rPr lang="en-US" sz="1800" dirty="0">
                          <a:solidFill>
                            <a:srgbClr val="000000"/>
                          </a:solidFill>
                          <a:effectLst/>
                          <a:latin typeface="Book Antiqua" panose="02040602050305030304" pitchFamily="18" charset="0"/>
                          <a:ea typeface="Times New Roman"/>
                          <a:cs typeface="Times New Roman"/>
                        </a:rPr>
                        <a:t>Cyber Security</a:t>
                      </a:r>
                      <a:endParaRPr lang="en-US" sz="1800" dirty="0">
                        <a:effectLst/>
                        <a:latin typeface="Book Antiqua" panose="02040602050305030304" pitchFamily="18" charset="0"/>
                        <a:ea typeface="Times New Roman"/>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latin typeface="Book Antiqua" panose="02040602050305030304" pitchFamily="18" charset="0"/>
                          <a:ea typeface="Times New Roman"/>
                          <a:cs typeface="Times New Roman"/>
                        </a:rPr>
                        <a:t>Wiley</a:t>
                      </a: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One-Time Pad</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smtClean="0">
                <a:latin typeface="Book Antiqua" panose="02040602050305030304" pitchFamily="18" charset="0"/>
              </a:rPr>
              <a:t>It’s a improvised version of </a:t>
            </a:r>
            <a:r>
              <a:rPr lang="en-US" sz="2400" dirty="0" err="1" smtClean="0">
                <a:latin typeface="Book Antiqua" panose="02040602050305030304" pitchFamily="18" charset="0"/>
              </a:rPr>
              <a:t>vernam</a:t>
            </a:r>
            <a:r>
              <a:rPr lang="en-US" sz="2400" dirty="0" smtClean="0">
                <a:latin typeface="Book Antiqua" panose="02040602050305030304" pitchFamily="18" charset="0"/>
              </a:rPr>
              <a:t> cipher.</a:t>
            </a:r>
          </a:p>
          <a:p>
            <a:r>
              <a:rPr lang="en-US" sz="2400" dirty="0">
                <a:latin typeface="Book Antiqua" panose="02040602050305030304" pitchFamily="18" charset="0"/>
              </a:rPr>
              <a:t>Mauborgne suggested using </a:t>
            </a:r>
            <a:r>
              <a:rPr lang="en-US" sz="2400" dirty="0" smtClean="0">
                <a:latin typeface="Book Antiqua" panose="02040602050305030304" pitchFamily="18" charset="0"/>
              </a:rPr>
              <a:t>a random </a:t>
            </a:r>
            <a:r>
              <a:rPr lang="en-US" sz="2400" dirty="0">
                <a:latin typeface="Book Antiqua" panose="02040602050305030304" pitchFamily="18" charset="0"/>
              </a:rPr>
              <a:t>key that is as long as the message, so that the key need not be repeated</a:t>
            </a:r>
            <a:r>
              <a:rPr lang="en-US" sz="2400" dirty="0" smtClean="0">
                <a:latin typeface="Book Antiqua" panose="02040602050305030304" pitchFamily="18" charset="0"/>
              </a:rPr>
              <a:t>.</a:t>
            </a:r>
          </a:p>
          <a:p>
            <a:r>
              <a:rPr lang="en-US" sz="2400" dirty="0" smtClean="0">
                <a:latin typeface="Book Antiqua" panose="02040602050305030304" pitchFamily="18" charset="0"/>
              </a:rPr>
              <a:t>In addition</a:t>
            </a:r>
            <a:r>
              <a:rPr lang="en-US" sz="2400" dirty="0">
                <a:latin typeface="Book Antiqua" panose="02040602050305030304" pitchFamily="18" charset="0"/>
              </a:rPr>
              <a:t>, the key is to be used to encrypt and decrypt a single message, and then </a:t>
            </a:r>
            <a:r>
              <a:rPr lang="en-US" sz="2400" dirty="0" smtClean="0">
                <a:latin typeface="Book Antiqua" panose="02040602050305030304" pitchFamily="18" charset="0"/>
              </a:rPr>
              <a:t>is discarded.</a:t>
            </a:r>
          </a:p>
          <a:p>
            <a:r>
              <a:rPr lang="en-US" sz="2400" dirty="0">
                <a:latin typeface="Book Antiqua" panose="02040602050305030304" pitchFamily="18" charset="0"/>
              </a:rPr>
              <a:t>Each new message requires a new key of the same length as the new message</a:t>
            </a:r>
            <a:r>
              <a:rPr lang="en-US" sz="2400" dirty="0" smtClean="0">
                <a:latin typeface="Book Antiqua" panose="02040602050305030304" pitchFamily="18" charset="0"/>
              </a:rPr>
              <a:t>.</a:t>
            </a:r>
          </a:p>
          <a:p>
            <a:r>
              <a:rPr lang="en-US" sz="2400" dirty="0">
                <a:latin typeface="Book Antiqua" panose="02040602050305030304" pitchFamily="18" charset="0"/>
              </a:rPr>
              <a:t>Such a scheme, known as a one-time pad, is unbreakable</a:t>
            </a:r>
            <a:r>
              <a:rPr lang="en-US" sz="2400" dirty="0" smtClean="0">
                <a:latin typeface="Book Antiqua" panose="02040602050305030304" pitchFamily="18" charset="0"/>
              </a:rPr>
              <a:t>.</a:t>
            </a:r>
          </a:p>
          <a:p>
            <a:r>
              <a:rPr lang="en-US" sz="2400" dirty="0">
                <a:latin typeface="Book Antiqua" panose="02040602050305030304" pitchFamily="18" charset="0"/>
              </a:rPr>
              <a:t>It produces </a:t>
            </a:r>
            <a:r>
              <a:rPr lang="en-US" sz="2400" dirty="0" smtClean="0">
                <a:latin typeface="Book Antiqua" panose="02040602050305030304" pitchFamily="18" charset="0"/>
              </a:rPr>
              <a:t>random output </a:t>
            </a:r>
            <a:r>
              <a:rPr lang="en-US" sz="2400" dirty="0">
                <a:latin typeface="Book Antiqua" panose="02040602050305030304" pitchFamily="18" charset="0"/>
              </a:rPr>
              <a:t>that bears no statistical relationship to the plaintext</a:t>
            </a:r>
            <a:r>
              <a:rPr lang="en-US" sz="2400" dirty="0" smtClean="0">
                <a:latin typeface="Book Antiqua" panose="02040602050305030304" pitchFamily="18" charset="0"/>
              </a:rPr>
              <a:t>.</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38575683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Example</a:t>
            </a:r>
            <a:endParaRPr lang="en-US" sz="3600" dirty="0">
              <a:latin typeface="Book Antiqua" panose="02040602050305030304"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 y="1676400"/>
            <a:ext cx="8717915" cy="309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528475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Advantages and disadvantage</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For given any key, Attacker would end up with many legible plaintexts, with no way of knowing </a:t>
            </a:r>
            <a:r>
              <a:rPr lang="en-US" sz="2400" dirty="0" smtClean="0">
                <a:latin typeface="Book Antiqua" panose="02040602050305030304" pitchFamily="18" charset="0"/>
              </a:rPr>
              <a:t>which was </a:t>
            </a:r>
            <a:r>
              <a:rPr lang="en-US" sz="2400" dirty="0">
                <a:latin typeface="Book Antiqua" panose="02040602050305030304" pitchFamily="18" charset="0"/>
              </a:rPr>
              <a:t>the intended plaintext. Therefore, the code is unbreakable</a:t>
            </a:r>
            <a:r>
              <a:rPr lang="en-US" sz="2400" dirty="0" smtClean="0">
                <a:latin typeface="Book Antiqua" panose="02040602050305030304" pitchFamily="18" charset="0"/>
              </a:rPr>
              <a:t>.</a:t>
            </a:r>
          </a:p>
          <a:p>
            <a:r>
              <a:rPr lang="en-US" sz="2400" dirty="0">
                <a:latin typeface="Book Antiqua" panose="02040602050305030304" pitchFamily="18" charset="0"/>
              </a:rPr>
              <a:t>The security of the one-time pad is entirely due to the randomness of the key</a:t>
            </a:r>
            <a:r>
              <a:rPr lang="en-US" sz="2400" dirty="0" smtClean="0">
                <a:latin typeface="Book Antiqua" panose="02040602050305030304" pitchFamily="18" charset="0"/>
              </a:rPr>
              <a:t>.</a:t>
            </a:r>
          </a:p>
          <a:p>
            <a:r>
              <a:rPr lang="en-US" sz="2400" dirty="0">
                <a:latin typeface="Book Antiqua" panose="02040602050305030304" pitchFamily="18" charset="0"/>
              </a:rPr>
              <a:t>Thus, there are </a:t>
            </a:r>
            <a:r>
              <a:rPr lang="en-US" sz="2400" dirty="0" smtClean="0">
                <a:latin typeface="Book Antiqua" panose="02040602050305030304" pitchFamily="18" charset="0"/>
              </a:rPr>
              <a:t>no patterns </a:t>
            </a:r>
            <a:r>
              <a:rPr lang="en-US" sz="2400" dirty="0">
                <a:latin typeface="Book Antiqua" panose="02040602050305030304" pitchFamily="18" charset="0"/>
              </a:rPr>
              <a:t>or regularities that a cryptanalyst can use to attack the ciphertext</a:t>
            </a:r>
            <a:r>
              <a:rPr lang="en-US" sz="2400" dirty="0" smtClean="0">
                <a:latin typeface="Book Antiqua" panose="02040602050305030304" pitchFamily="18" charset="0"/>
              </a:rPr>
              <a:t>.</a:t>
            </a:r>
          </a:p>
          <a:p>
            <a:r>
              <a:rPr lang="en-US" sz="2400" dirty="0">
                <a:latin typeface="Book Antiqua" panose="02040602050305030304" pitchFamily="18" charset="0"/>
              </a:rPr>
              <a:t>The one-time pad offers </a:t>
            </a:r>
            <a:r>
              <a:rPr lang="en-US" sz="2400" dirty="0" smtClean="0">
                <a:latin typeface="Book Antiqua" panose="02040602050305030304" pitchFamily="18" charset="0"/>
              </a:rPr>
              <a:t>complete security </a:t>
            </a:r>
            <a:r>
              <a:rPr lang="en-US" sz="2400" dirty="0">
                <a:latin typeface="Book Antiqua" panose="02040602050305030304" pitchFamily="18" charset="0"/>
              </a:rPr>
              <a:t>but, in practice, has two fundamental difficulties</a:t>
            </a:r>
            <a:r>
              <a:rPr lang="en-US" sz="2400" dirty="0" smtClean="0">
                <a:latin typeface="Book Antiqua" panose="02040602050305030304" pitchFamily="18" charset="0"/>
              </a:rPr>
              <a:t>:</a:t>
            </a:r>
            <a:endParaRPr lang="en-US" sz="2400" dirty="0">
              <a:latin typeface="Book Antiqua" panose="02040602050305030304" pitchFamily="18" charset="0"/>
            </a:endParaRPr>
          </a:p>
          <a:p>
            <a:r>
              <a:rPr lang="en-US" sz="2400" dirty="0">
                <a:latin typeface="Book Antiqua" panose="02040602050305030304" pitchFamily="18" charset="0"/>
              </a:rPr>
              <a:t>There is the practical problem of making large quantities of random keys. heavily used system might require millions of random characters on a </a:t>
            </a:r>
            <a:r>
              <a:rPr lang="en-US" sz="2400" dirty="0" smtClean="0">
                <a:latin typeface="Book Antiqua" panose="02040602050305030304" pitchFamily="18" charset="0"/>
              </a:rPr>
              <a:t>regular basis.</a:t>
            </a:r>
          </a:p>
          <a:p>
            <a:r>
              <a:rPr lang="en-US" sz="2400" dirty="0">
                <a:latin typeface="Book Antiqua" panose="02040602050305030304" pitchFamily="18" charset="0"/>
              </a:rPr>
              <a:t>Even more daunting is the problem of key distribution and protection. </a:t>
            </a:r>
            <a:r>
              <a:rPr lang="en-US" sz="2400" dirty="0" smtClean="0">
                <a:latin typeface="Book Antiqua" panose="02040602050305030304" pitchFamily="18" charset="0"/>
              </a:rPr>
              <a:t>For every </a:t>
            </a:r>
            <a:r>
              <a:rPr lang="en-US" sz="2400" dirty="0">
                <a:latin typeface="Book Antiqua" panose="02040602050305030304" pitchFamily="18" charset="0"/>
              </a:rPr>
              <a:t>message to be sent, a key of equal length is needed by both sender </a:t>
            </a:r>
            <a:r>
              <a:rPr lang="en-US" sz="2400" dirty="0" smtClean="0">
                <a:latin typeface="Book Antiqua" panose="02040602050305030304" pitchFamily="18" charset="0"/>
              </a:rPr>
              <a:t>and receiver</a:t>
            </a:r>
            <a:r>
              <a:rPr lang="en-US" sz="2400" dirty="0">
                <a:latin typeface="Book Antiqua" panose="02040602050305030304" pitchFamily="18" charset="0"/>
              </a:rPr>
              <a:t>.</a:t>
            </a:r>
          </a:p>
        </p:txBody>
      </p:sp>
    </p:spTree>
    <p:extLst>
      <p:ext uri="{BB962C8B-B14F-4D97-AF65-F5344CB8AC3E}">
        <p14:creationId xmlns:p14="http://schemas.microsoft.com/office/powerpoint/2010/main" val="42795840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TRANSPOSITION TECHNIQUES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smtClean="0">
                <a:latin typeface="Book Antiqua" panose="02040602050305030304" pitchFamily="18" charset="0"/>
              </a:rPr>
              <a:t>All the previous ciphers are based on substitution method.</a:t>
            </a:r>
          </a:p>
          <a:p>
            <a:r>
              <a:rPr lang="en-US" sz="2400" dirty="0">
                <a:latin typeface="Book Antiqua" panose="02040602050305030304" pitchFamily="18" charset="0"/>
              </a:rPr>
              <a:t>A very different kind of mapping is achieved by </a:t>
            </a:r>
            <a:r>
              <a:rPr lang="en-US" sz="2400" dirty="0" smtClean="0">
                <a:latin typeface="Book Antiqua" panose="02040602050305030304" pitchFamily="18" charset="0"/>
              </a:rPr>
              <a:t>performing some </a:t>
            </a:r>
            <a:r>
              <a:rPr lang="en-US" sz="2400" dirty="0">
                <a:latin typeface="Book Antiqua" panose="02040602050305030304" pitchFamily="18" charset="0"/>
              </a:rPr>
              <a:t>sort of permutation on the plaintext </a:t>
            </a:r>
            <a:r>
              <a:rPr lang="en-US" sz="2400" dirty="0" smtClean="0">
                <a:latin typeface="Book Antiqua" panose="02040602050305030304" pitchFamily="18" charset="0"/>
              </a:rPr>
              <a:t>letters.</a:t>
            </a:r>
          </a:p>
          <a:p>
            <a:r>
              <a:rPr lang="en-US" sz="2400" dirty="0">
                <a:latin typeface="Book Antiqua" panose="02040602050305030304" pitchFamily="18" charset="0"/>
              </a:rPr>
              <a:t>This technique is referred to as </a:t>
            </a:r>
            <a:r>
              <a:rPr lang="en-US" sz="2400" dirty="0" smtClean="0">
                <a:latin typeface="Book Antiqua" panose="02040602050305030304" pitchFamily="18" charset="0"/>
              </a:rPr>
              <a:t>a transposition </a:t>
            </a:r>
            <a:r>
              <a:rPr lang="en-US" sz="2400" dirty="0">
                <a:latin typeface="Book Antiqua" panose="02040602050305030304" pitchFamily="18" charset="0"/>
              </a:rPr>
              <a:t>cipher</a:t>
            </a:r>
            <a:r>
              <a:rPr lang="en-US" sz="2400" dirty="0" smtClean="0">
                <a:latin typeface="Book Antiqua" panose="02040602050305030304" pitchFamily="18" charset="0"/>
              </a:rPr>
              <a:t>.</a:t>
            </a:r>
          </a:p>
          <a:p>
            <a:r>
              <a:rPr lang="en-US" sz="2400" dirty="0">
                <a:latin typeface="Book Antiqua" panose="02040602050305030304" pitchFamily="18" charset="0"/>
              </a:rPr>
              <a:t>The simplest such cipher is the </a:t>
            </a:r>
            <a:r>
              <a:rPr lang="en-US" sz="2400" b="1" dirty="0">
                <a:latin typeface="Book Antiqua" panose="02040602050305030304" pitchFamily="18" charset="0"/>
              </a:rPr>
              <a:t>rail fence technique</a:t>
            </a:r>
            <a:r>
              <a:rPr lang="en-US" sz="2400" dirty="0">
                <a:latin typeface="Book Antiqua" panose="02040602050305030304" pitchFamily="18" charset="0"/>
              </a:rPr>
              <a:t>, in which the plaintext </a:t>
            </a:r>
            <a:r>
              <a:rPr lang="en-US" sz="2400" dirty="0" smtClean="0">
                <a:latin typeface="Book Antiqua" panose="02040602050305030304" pitchFamily="18" charset="0"/>
              </a:rPr>
              <a:t>is written </a:t>
            </a:r>
            <a:r>
              <a:rPr lang="en-US" sz="2400" dirty="0">
                <a:latin typeface="Book Antiqua" panose="02040602050305030304" pitchFamily="18" charset="0"/>
              </a:rPr>
              <a:t>down as a sequence of diagonals and then read off as a sequence of rows</a:t>
            </a:r>
            <a:r>
              <a:rPr lang="en-US" sz="2400" dirty="0" smtClean="0">
                <a:latin typeface="Book Antiqua" panose="02040602050305030304" pitchFamily="18" charset="0"/>
              </a:rPr>
              <a:t>.</a:t>
            </a:r>
          </a:p>
          <a:p>
            <a:r>
              <a:rPr lang="en-US" sz="2400" dirty="0">
                <a:latin typeface="Book Antiqua" panose="02040602050305030304" pitchFamily="18" charset="0"/>
              </a:rPr>
              <a:t>For example, to encipher the message “meet me after the toga party” with a </a:t>
            </a:r>
            <a:r>
              <a:rPr lang="en-US" sz="2400" dirty="0" smtClean="0">
                <a:latin typeface="Book Antiqua" panose="02040602050305030304" pitchFamily="18" charset="0"/>
              </a:rPr>
              <a:t>rail fence </a:t>
            </a:r>
            <a:r>
              <a:rPr lang="en-US" sz="2400" dirty="0">
                <a:latin typeface="Book Antiqua" panose="02040602050305030304" pitchFamily="18" charset="0"/>
              </a:rPr>
              <a:t>of depth 2, we write the following</a:t>
            </a:r>
            <a:r>
              <a:rPr lang="en-US" sz="2400" dirty="0" smtClean="0">
                <a:latin typeface="Book Antiqua" panose="02040602050305030304" pitchFamily="18" charset="0"/>
              </a:rPr>
              <a:t>:</a:t>
            </a:r>
          </a:p>
          <a:p>
            <a:pPr marL="0" indent="0">
              <a:buNone/>
            </a:pPr>
            <a:endParaRPr lang="en-US" sz="2400" dirty="0" smtClean="0">
              <a:latin typeface="Book Antiqua" panose="02040602050305030304" pitchFamily="18" charset="0"/>
            </a:endParaRPr>
          </a:p>
          <a:p>
            <a:pPr marL="0" indent="0">
              <a:buNone/>
            </a:pPr>
            <a:endParaRPr lang="en-US" sz="2400" dirty="0">
              <a:latin typeface="Book Antiqua" panose="02040602050305030304" pitchFamily="18" charset="0"/>
            </a:endParaRPr>
          </a:p>
          <a:p>
            <a:endParaRPr lang="en-US" sz="2400" dirty="0" smtClean="0">
              <a:latin typeface="Book Antiqua" panose="02040602050305030304" pitchFamily="18" charset="0"/>
            </a:endParaRPr>
          </a:p>
          <a:p>
            <a:r>
              <a:rPr lang="en-US" sz="2400" dirty="0" smtClean="0">
                <a:latin typeface="Book Antiqua" panose="02040602050305030304" pitchFamily="18" charset="0"/>
              </a:rPr>
              <a:t>The </a:t>
            </a:r>
            <a:r>
              <a:rPr lang="en-US" sz="2400" dirty="0">
                <a:latin typeface="Book Antiqua" panose="02040602050305030304" pitchFamily="18" charset="0"/>
              </a:rPr>
              <a:t>encrypted message </a:t>
            </a:r>
            <a:r>
              <a:rPr lang="en-US" sz="2400" dirty="0" smtClean="0">
                <a:latin typeface="Book Antiqua" panose="02040602050305030304" pitchFamily="18" charset="0"/>
              </a:rPr>
              <a:t>is</a:t>
            </a:r>
            <a:r>
              <a:rPr lang="en-US" sz="2400" dirty="0">
                <a:latin typeface="Book Antiqua" panose="02040602050305030304" pitchFamily="18" charset="0"/>
              </a:rPr>
              <a:t>: </a:t>
            </a:r>
            <a:r>
              <a:rPr lang="en-US" sz="2400" dirty="0">
                <a:solidFill>
                  <a:srgbClr val="00B050"/>
                </a:solidFill>
                <a:latin typeface="Book Antiqua" panose="02040602050305030304" pitchFamily="18" charset="0"/>
              </a:rPr>
              <a:t>MEMATRHTGPRYETEFETEOAAT</a:t>
            </a:r>
            <a:endParaRPr lang="en-US" sz="2400" dirty="0" smtClean="0">
              <a:solidFill>
                <a:srgbClr val="00B050"/>
              </a:solidFill>
              <a:latin typeface="Book Antiqua" panose="02040602050305030304" pitchFamily="18" charset="0"/>
            </a:endParaRPr>
          </a:p>
          <a:p>
            <a:endParaRPr lang="en-US" sz="2400" dirty="0">
              <a:latin typeface="Book Antiqua" panose="0204060205030503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95800"/>
            <a:ext cx="5668208" cy="12620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2255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Transposition Techniques</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 more complex scheme </a:t>
            </a:r>
            <a:r>
              <a:rPr lang="en-US" sz="2400" dirty="0" smtClean="0">
                <a:latin typeface="Book Antiqua" panose="02040602050305030304" pitchFamily="18" charset="0"/>
              </a:rPr>
              <a:t>is to </a:t>
            </a:r>
            <a:r>
              <a:rPr lang="en-US" sz="2400" dirty="0">
                <a:latin typeface="Book Antiqua" panose="02040602050305030304" pitchFamily="18" charset="0"/>
              </a:rPr>
              <a:t>write the message in a rectangle, row by row, and read the message off, </a:t>
            </a:r>
            <a:r>
              <a:rPr lang="en-US" sz="2400" dirty="0" smtClean="0">
                <a:latin typeface="Book Antiqua" panose="02040602050305030304" pitchFamily="18" charset="0"/>
              </a:rPr>
              <a:t>column by </a:t>
            </a:r>
            <a:r>
              <a:rPr lang="en-US" sz="2400" dirty="0">
                <a:latin typeface="Book Antiqua" panose="02040602050305030304" pitchFamily="18" charset="0"/>
              </a:rPr>
              <a:t>column, but permute the order of the columns</a:t>
            </a:r>
            <a:r>
              <a:rPr lang="en-US" sz="2400" dirty="0" smtClean="0">
                <a:latin typeface="Book Antiqua" panose="02040602050305030304" pitchFamily="18" charset="0"/>
              </a:rPr>
              <a:t>.</a:t>
            </a:r>
          </a:p>
          <a:p>
            <a:r>
              <a:rPr lang="en-US" sz="2400" dirty="0">
                <a:latin typeface="Book Antiqua" panose="02040602050305030304" pitchFamily="18" charset="0"/>
              </a:rPr>
              <a:t>The order of the columns </a:t>
            </a:r>
            <a:r>
              <a:rPr lang="en-US" sz="2400" dirty="0" smtClean="0">
                <a:latin typeface="Book Antiqua" panose="02040602050305030304" pitchFamily="18" charset="0"/>
              </a:rPr>
              <a:t>then becomes </a:t>
            </a:r>
            <a:r>
              <a:rPr lang="en-US" sz="2400" dirty="0">
                <a:latin typeface="Book Antiqua" panose="02040602050305030304" pitchFamily="18" charset="0"/>
              </a:rPr>
              <a:t>the key to the algorithm. For example</a:t>
            </a:r>
            <a:r>
              <a:rPr lang="en-US" sz="2400" dirty="0" smtClean="0">
                <a:latin typeface="Book Antiqua" panose="02040602050305030304" pitchFamily="18" charset="0"/>
              </a:rPr>
              <a:t>,</a:t>
            </a:r>
          </a:p>
          <a:p>
            <a:endParaRPr lang="en-US" sz="24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799" y="2971800"/>
            <a:ext cx="8324273"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666533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Thus, in this example, the key is 4312567</a:t>
            </a:r>
            <a:r>
              <a:rPr lang="en-US" sz="2400" dirty="0" smtClean="0">
                <a:latin typeface="Book Antiqua" panose="02040602050305030304" pitchFamily="18" charset="0"/>
              </a:rPr>
              <a:t>.</a:t>
            </a:r>
          </a:p>
          <a:p>
            <a:r>
              <a:rPr lang="en-US" sz="2400" dirty="0">
                <a:latin typeface="Book Antiqua" panose="02040602050305030304" pitchFamily="18" charset="0"/>
              </a:rPr>
              <a:t>To encrypt, start with the </a:t>
            </a:r>
            <a:r>
              <a:rPr lang="en-US" sz="2400" dirty="0" smtClean="0">
                <a:latin typeface="Book Antiqua" panose="02040602050305030304" pitchFamily="18" charset="0"/>
              </a:rPr>
              <a:t>column that </a:t>
            </a:r>
            <a:r>
              <a:rPr lang="en-US" sz="2400" dirty="0">
                <a:latin typeface="Book Antiqua" panose="02040602050305030304" pitchFamily="18" charset="0"/>
              </a:rPr>
              <a:t>is labeled 1, in this case column 3</a:t>
            </a:r>
            <a:r>
              <a:rPr lang="en-US" sz="2400" dirty="0" smtClean="0">
                <a:latin typeface="Book Antiqua" panose="02040602050305030304" pitchFamily="18" charset="0"/>
              </a:rPr>
              <a:t>.</a:t>
            </a:r>
          </a:p>
          <a:p>
            <a:r>
              <a:rPr lang="en-US" sz="2400" dirty="0">
                <a:latin typeface="Book Antiqua" panose="02040602050305030304" pitchFamily="18" charset="0"/>
              </a:rPr>
              <a:t>Write down all the letters in that </a:t>
            </a:r>
            <a:r>
              <a:rPr lang="en-US" sz="2400" dirty="0" smtClean="0">
                <a:latin typeface="Book Antiqua" panose="02040602050305030304" pitchFamily="18" charset="0"/>
              </a:rPr>
              <a:t>column. Proceed </a:t>
            </a:r>
            <a:r>
              <a:rPr lang="en-US" sz="2400" dirty="0">
                <a:latin typeface="Book Antiqua" panose="02040602050305030304" pitchFamily="18" charset="0"/>
              </a:rPr>
              <a:t>to column 4, which is labeled 2, then column 2, then column 1, </a:t>
            </a:r>
            <a:r>
              <a:rPr lang="en-US" sz="2400" dirty="0" smtClean="0">
                <a:latin typeface="Book Antiqua" panose="02040602050305030304" pitchFamily="18" charset="0"/>
              </a:rPr>
              <a:t>then columns </a:t>
            </a:r>
            <a:r>
              <a:rPr lang="en-US" sz="2400" dirty="0">
                <a:latin typeface="Book Antiqua" panose="02040602050305030304" pitchFamily="18" charset="0"/>
              </a:rPr>
              <a:t>5, 6, and 7</a:t>
            </a:r>
            <a:r>
              <a:rPr lang="en-US" sz="2400" dirty="0" smtClean="0">
                <a:latin typeface="Book Antiqua" panose="02040602050305030304" pitchFamily="18" charset="0"/>
              </a:rPr>
              <a:t>.</a:t>
            </a:r>
          </a:p>
          <a:p>
            <a:r>
              <a:rPr lang="en-US" sz="2400" dirty="0">
                <a:latin typeface="Book Antiqua" panose="02040602050305030304" pitchFamily="18" charset="0"/>
              </a:rPr>
              <a:t>pure transposition cipher is easily recognized because it has the same </a:t>
            </a:r>
            <a:r>
              <a:rPr lang="en-US" sz="2400" dirty="0" smtClean="0">
                <a:latin typeface="Book Antiqua" panose="02040602050305030304" pitchFamily="18" charset="0"/>
              </a:rPr>
              <a:t>letter frequencies </a:t>
            </a:r>
            <a:r>
              <a:rPr lang="en-US" sz="2400" dirty="0">
                <a:latin typeface="Book Antiqua" panose="02040602050305030304" pitchFamily="18" charset="0"/>
              </a:rPr>
              <a:t>as the original plaintext</a:t>
            </a:r>
            <a:r>
              <a:rPr lang="en-US" sz="2400" dirty="0" smtClean="0">
                <a:latin typeface="Book Antiqua" panose="02040602050305030304" pitchFamily="18" charset="0"/>
              </a:rPr>
              <a:t>.</a:t>
            </a:r>
          </a:p>
          <a:p>
            <a:r>
              <a:rPr lang="en-US" sz="2400" dirty="0">
                <a:latin typeface="Book Antiqua" panose="02040602050305030304" pitchFamily="18" charset="0"/>
              </a:rPr>
              <a:t>The transposition cipher can be made significantly more secure by </a:t>
            </a:r>
            <a:r>
              <a:rPr lang="en-US" sz="2400" dirty="0" smtClean="0">
                <a:latin typeface="Book Antiqua" panose="02040602050305030304" pitchFamily="18" charset="0"/>
              </a:rPr>
              <a:t>performing more </a:t>
            </a:r>
            <a:r>
              <a:rPr lang="en-US" sz="2400" dirty="0">
                <a:latin typeface="Book Antiqua" panose="02040602050305030304" pitchFamily="18" charset="0"/>
              </a:rPr>
              <a:t>than one stage of transposition</a:t>
            </a:r>
            <a:r>
              <a:rPr lang="en-US" sz="2400" dirty="0" smtClean="0">
                <a:latin typeface="Book Antiqua" panose="02040602050305030304" pitchFamily="18" charset="0"/>
              </a:rPr>
              <a:t>.</a:t>
            </a:r>
          </a:p>
          <a:p>
            <a:r>
              <a:rPr lang="en-US" sz="2400" dirty="0">
                <a:latin typeface="Book Antiqua" panose="02040602050305030304" pitchFamily="18" charset="0"/>
              </a:rPr>
              <a:t>The result is a more complex </a:t>
            </a:r>
            <a:r>
              <a:rPr lang="en-US" sz="2400" dirty="0" smtClean="0">
                <a:latin typeface="Book Antiqua" panose="02040602050305030304" pitchFamily="18" charset="0"/>
              </a:rPr>
              <a:t>permutation that </a:t>
            </a:r>
            <a:r>
              <a:rPr lang="en-US" sz="2400" dirty="0">
                <a:latin typeface="Book Antiqua" panose="02040602050305030304" pitchFamily="18" charset="0"/>
              </a:rPr>
              <a:t>is not easily reconstructed</a:t>
            </a:r>
            <a:r>
              <a:rPr lang="en-US" sz="2400" dirty="0" smtClean="0">
                <a:latin typeface="Book Antiqua" panose="02040602050305030304" pitchFamily="18" charset="0"/>
              </a:rPr>
              <a:t>.</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10995350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if the foregoing message is </a:t>
            </a:r>
            <a:r>
              <a:rPr lang="en-US" sz="2400" dirty="0" err="1">
                <a:latin typeface="Book Antiqua" panose="02040602050305030304" pitchFamily="18" charset="0"/>
              </a:rPr>
              <a:t>reencrypted</a:t>
            </a:r>
            <a:r>
              <a:rPr lang="en-US" sz="2400" dirty="0">
                <a:latin typeface="Book Antiqua" panose="02040602050305030304" pitchFamily="18" charset="0"/>
              </a:rPr>
              <a:t> </a:t>
            </a:r>
            <a:r>
              <a:rPr lang="en-US" sz="2400" dirty="0" smtClean="0">
                <a:latin typeface="Book Antiqua" panose="02040602050305030304" pitchFamily="18" charset="0"/>
              </a:rPr>
              <a:t>using the </a:t>
            </a:r>
            <a:r>
              <a:rPr lang="en-US" sz="2400" dirty="0">
                <a:latin typeface="Book Antiqua" panose="02040602050305030304" pitchFamily="18" charset="0"/>
              </a:rPr>
              <a:t>same algorithm</a:t>
            </a:r>
            <a:r>
              <a:rPr lang="en-US" sz="2400" dirty="0" smtClean="0">
                <a:latin typeface="Book Antiqua" panose="02040602050305030304" pitchFamily="18" charset="0"/>
              </a:rPr>
              <a:t>, It can be represented as follow:</a:t>
            </a: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r>
              <a:rPr lang="en-US" sz="2400" dirty="0">
                <a:latin typeface="Book Antiqua" panose="02040602050305030304" pitchFamily="18" charset="0"/>
              </a:rPr>
              <a:t>To visualize the result of this double transposition, designate the letters in </a:t>
            </a:r>
            <a:r>
              <a:rPr lang="en-US" sz="2400" dirty="0" smtClean="0">
                <a:latin typeface="Book Antiqua" panose="02040602050305030304" pitchFamily="18" charset="0"/>
              </a:rPr>
              <a:t>the original </a:t>
            </a:r>
            <a:r>
              <a:rPr lang="en-US" sz="2400" dirty="0">
                <a:latin typeface="Book Antiqua" panose="02040602050305030304" pitchFamily="18" charset="0"/>
              </a:rPr>
              <a:t>plaintext message by the numbers designating their position</a:t>
            </a:r>
            <a:r>
              <a:rPr lang="en-US" sz="2400" dirty="0" smtClean="0">
                <a:latin typeface="Book Antiqua" panose="02040602050305030304" pitchFamily="18" charset="0"/>
              </a:rPr>
              <a:t>.</a:t>
            </a: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1780534"/>
            <a:ext cx="7039849" cy="2334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5486400"/>
            <a:ext cx="6212338" cy="985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15219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After the first transposition, we </a:t>
            </a:r>
            <a:r>
              <a:rPr lang="en-US" sz="2400" dirty="0" smtClean="0">
                <a:latin typeface="Book Antiqua" panose="02040602050305030304" pitchFamily="18" charset="0"/>
              </a:rPr>
              <a:t>have</a:t>
            </a: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a:p>
            <a:r>
              <a:rPr lang="en-US" sz="2400" dirty="0">
                <a:latin typeface="Book Antiqua" panose="02040602050305030304" pitchFamily="18" charset="0"/>
              </a:rPr>
              <a:t>which has a somewhat regular structure. But after the second transposition, we </a:t>
            </a:r>
            <a:r>
              <a:rPr lang="en-US" sz="2400" dirty="0" smtClean="0">
                <a:latin typeface="Book Antiqua" panose="02040602050305030304" pitchFamily="18" charset="0"/>
              </a:rPr>
              <a:t>have</a:t>
            </a:r>
          </a:p>
          <a:p>
            <a:endParaRPr lang="en-US" sz="2400" dirty="0" smtClean="0">
              <a:latin typeface="Book Antiqua" panose="02040602050305030304" pitchFamily="18" charset="0"/>
            </a:endParaRPr>
          </a:p>
          <a:p>
            <a:endParaRPr lang="en-US" sz="2400" dirty="0">
              <a:latin typeface="Book Antiqua" panose="0204060205030503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03172"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52" y="3581400"/>
            <a:ext cx="8206520"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38533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Hill Cipher</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Another interesting </a:t>
            </a:r>
            <a:r>
              <a:rPr lang="en-US" sz="2400" dirty="0" err="1">
                <a:latin typeface="Book Antiqua" panose="02040602050305030304" pitchFamily="18" charset="0"/>
              </a:rPr>
              <a:t>multiletter</a:t>
            </a:r>
            <a:r>
              <a:rPr lang="en-US" sz="2400" dirty="0">
                <a:latin typeface="Book Antiqua" panose="02040602050305030304" pitchFamily="18" charset="0"/>
              </a:rPr>
              <a:t> cipher is the Hill cipher, developed by the </a:t>
            </a:r>
            <a:r>
              <a:rPr lang="en-US" sz="2400" dirty="0" smtClean="0">
                <a:latin typeface="Book Antiqua" panose="02040602050305030304" pitchFamily="18" charset="0"/>
              </a:rPr>
              <a:t>mathematician Lester </a:t>
            </a:r>
            <a:r>
              <a:rPr lang="en-US" sz="2400" dirty="0">
                <a:latin typeface="Book Antiqua" panose="02040602050305030304" pitchFamily="18" charset="0"/>
              </a:rPr>
              <a:t>Hill in 1929</a:t>
            </a:r>
            <a:r>
              <a:rPr lang="en-US" sz="2400" dirty="0" smtClean="0">
                <a:latin typeface="Book Antiqua" panose="02040602050305030304" pitchFamily="18" charset="0"/>
              </a:rPr>
              <a:t>.</a:t>
            </a:r>
          </a:p>
          <a:p>
            <a:r>
              <a:rPr lang="en-US" sz="2400" dirty="0" smtClean="0">
                <a:latin typeface="Book Antiqua" panose="02040602050305030304" pitchFamily="18" charset="0"/>
              </a:rPr>
              <a:t>Hill cipher requires some knowledge about the linear algebra.</a:t>
            </a:r>
          </a:p>
          <a:p>
            <a:r>
              <a:rPr lang="en-US" sz="2400" dirty="0">
                <a:latin typeface="Book Antiqua" panose="02040602050305030304" pitchFamily="18" charset="0"/>
              </a:rPr>
              <a:t>Hill cipher is </a:t>
            </a:r>
            <a:r>
              <a:rPr lang="en-US" sz="2400" dirty="0" smtClean="0">
                <a:latin typeface="Book Antiqua" panose="02040602050305030304" pitchFamily="18" charset="0"/>
              </a:rPr>
              <a:t>concerned with </a:t>
            </a:r>
            <a:r>
              <a:rPr lang="en-US" sz="2400" dirty="0">
                <a:latin typeface="Book Antiqua" panose="02040602050305030304" pitchFamily="18" charset="0"/>
              </a:rPr>
              <a:t>matrix arithmetic modulo 26</a:t>
            </a:r>
            <a:r>
              <a:rPr lang="en-US" sz="2400" dirty="0" smtClean="0">
                <a:latin typeface="Book Antiqua" panose="02040602050305030304" pitchFamily="18" charset="0"/>
              </a:rPr>
              <a:t>.</a:t>
            </a:r>
          </a:p>
          <a:p>
            <a:r>
              <a:rPr lang="en-US" sz="2400" dirty="0">
                <a:latin typeface="Book Antiqua" panose="02040602050305030304" pitchFamily="18" charset="0"/>
              </a:rPr>
              <a:t>We define the inverse M-1 of a square matrix M by the equation M(M-1) </a:t>
            </a:r>
            <a:r>
              <a:rPr lang="en-US" sz="2400" dirty="0" smtClean="0">
                <a:latin typeface="Book Antiqua" panose="02040602050305030304" pitchFamily="18" charset="0"/>
              </a:rPr>
              <a:t>= M-1M </a:t>
            </a:r>
            <a:r>
              <a:rPr lang="en-US" sz="2400" dirty="0">
                <a:latin typeface="Book Antiqua" panose="02040602050305030304" pitchFamily="18" charset="0"/>
              </a:rPr>
              <a:t>= I, where I is the identity matrix</a:t>
            </a:r>
            <a:r>
              <a:rPr lang="en-US" sz="2400" dirty="0" smtClean="0">
                <a:latin typeface="Book Antiqua" panose="02040602050305030304" pitchFamily="18" charset="0"/>
              </a:rPr>
              <a:t>.</a:t>
            </a:r>
          </a:p>
          <a:p>
            <a:r>
              <a:rPr lang="en-US" sz="2400" dirty="0">
                <a:latin typeface="Book Antiqua" panose="02040602050305030304" pitchFamily="18" charset="0"/>
              </a:rPr>
              <a:t>I is a square matrix that is all zeros </a:t>
            </a:r>
            <a:r>
              <a:rPr lang="en-US" sz="2400" dirty="0" smtClean="0">
                <a:latin typeface="Book Antiqua" panose="02040602050305030304" pitchFamily="18" charset="0"/>
              </a:rPr>
              <a:t>except for </a:t>
            </a:r>
            <a:r>
              <a:rPr lang="en-US" sz="2400" dirty="0">
                <a:latin typeface="Book Antiqua" panose="02040602050305030304" pitchFamily="18" charset="0"/>
              </a:rPr>
              <a:t>ones along the main diagonal from upper left to lower right</a:t>
            </a:r>
            <a:r>
              <a:rPr lang="en-US" sz="2400" dirty="0" smtClean="0">
                <a:latin typeface="Book Antiqua" panose="02040602050305030304" pitchFamily="18" charset="0"/>
              </a:rPr>
              <a:t>.</a:t>
            </a:r>
          </a:p>
          <a:p>
            <a:r>
              <a:rPr lang="en-US" sz="2400" dirty="0">
                <a:latin typeface="Book Antiqua" panose="02040602050305030304" pitchFamily="18" charset="0"/>
              </a:rPr>
              <a:t>The inverse of </a:t>
            </a:r>
            <a:r>
              <a:rPr lang="en-US" sz="2400" dirty="0" smtClean="0">
                <a:latin typeface="Book Antiqua" panose="02040602050305030304" pitchFamily="18" charset="0"/>
              </a:rPr>
              <a:t>a matrix </a:t>
            </a:r>
            <a:r>
              <a:rPr lang="en-US" sz="2400" dirty="0">
                <a:latin typeface="Book Antiqua" panose="02040602050305030304" pitchFamily="18" charset="0"/>
              </a:rPr>
              <a:t>does not always exist, but when it does, it satisfies the preceding equation.</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16235248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Identity matrix</a:t>
            </a:r>
            <a:endParaRPr lang="en-US" sz="3600" dirty="0">
              <a:latin typeface="Book Antiqua" panose="0204060205030503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14" y="1600200"/>
            <a:ext cx="8992486"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873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a:solidFill>
            <a:srgbClr val="FFCC00"/>
          </a:solidFill>
        </p:spPr>
        <p:txBody>
          <a:bodyPr>
            <a:normAutofit fontScale="90000"/>
          </a:bodyPr>
          <a:lstStyle/>
          <a:p>
            <a:r>
              <a:rPr lang="en-US" dirty="0" smtClean="0"/>
              <a:t>Evaluation Process</a:t>
            </a:r>
            <a:endParaRPr lang="en-US" dirty="0"/>
          </a:p>
        </p:txBody>
      </p:sp>
      <p:sp>
        <p:nvSpPr>
          <p:cNvPr id="3" name="Content Placeholder 2"/>
          <p:cNvSpPr>
            <a:spLocks noGrp="1"/>
          </p:cNvSpPr>
          <p:nvPr>
            <p:ph idx="1"/>
          </p:nvPr>
        </p:nvSpPr>
        <p:spPr>
          <a:xfrm>
            <a:off x="228600" y="990600"/>
            <a:ext cx="8686800" cy="5638800"/>
          </a:xfrm>
        </p:spPr>
        <p:txBody>
          <a:bodyPr>
            <a:normAutofit/>
          </a:bodyPr>
          <a:lstStyle/>
          <a:p>
            <a:pPr lvl="0" algn="just"/>
            <a:endParaRPr lang="en-US" sz="2800" dirty="0" smtClean="0">
              <a:solidFill>
                <a:schemeClr val="accent6">
                  <a:lumMod val="75000"/>
                </a:schemeClr>
              </a:solidFill>
            </a:endParaRPr>
          </a:p>
          <a:p>
            <a:pPr lvl="0" algn="just">
              <a:buNone/>
            </a:pPr>
            <a:r>
              <a:rPr lang="en-US" sz="2400" dirty="0" smtClean="0"/>
              <a:t>	</a:t>
            </a:r>
          </a:p>
          <a:p>
            <a:pPr lvl="0" algn="just">
              <a:buNone/>
            </a:pPr>
            <a:endParaRPr lang="en-US" sz="2400" dirty="0"/>
          </a:p>
          <a:p>
            <a:pPr lvl="0" algn="just">
              <a:buNone/>
            </a:pPr>
            <a:endParaRPr lang="en-US" sz="2400" dirty="0" smtClean="0"/>
          </a:p>
          <a:p>
            <a:pPr lvl="0" algn="just">
              <a:buNone/>
            </a:pPr>
            <a:endParaRPr lang="en-US" sz="2400" dirty="0"/>
          </a:p>
          <a:p>
            <a:pPr marL="457200" lvl="1" indent="0" algn="just">
              <a:buNone/>
            </a:pP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3480510296"/>
              </p:ext>
            </p:extLst>
          </p:nvPr>
        </p:nvGraphicFramePr>
        <p:xfrm>
          <a:off x="304800" y="1066800"/>
          <a:ext cx="8610601" cy="5178224"/>
        </p:xfrm>
        <a:graphic>
          <a:graphicData uri="http://schemas.openxmlformats.org/drawingml/2006/table">
            <a:tbl>
              <a:tblPr firstRow="1" firstCol="1" bandRow="1">
                <a:tableStyleId>{E8B1032C-EA38-4F05-BA0D-38AFFFC7BED3}</a:tableStyleId>
              </a:tblPr>
              <a:tblGrid>
                <a:gridCol w="1266265">
                  <a:extLst>
                    <a:ext uri="{9D8B030D-6E8A-4147-A177-3AD203B41FA5}">
                      <a16:colId xmlns:a16="http://schemas.microsoft.com/office/drawing/2014/main" val="20000"/>
                    </a:ext>
                  </a:extLst>
                </a:gridCol>
                <a:gridCol w="4905935">
                  <a:extLst>
                    <a:ext uri="{9D8B030D-6E8A-4147-A177-3AD203B41FA5}">
                      <a16:colId xmlns:a16="http://schemas.microsoft.com/office/drawing/2014/main" val="20001"/>
                    </a:ext>
                  </a:extLst>
                </a:gridCol>
                <a:gridCol w="2438401">
                  <a:extLst>
                    <a:ext uri="{9D8B030D-6E8A-4147-A177-3AD203B41FA5}">
                      <a16:colId xmlns:a16="http://schemas.microsoft.com/office/drawing/2014/main" val="20002"/>
                    </a:ext>
                  </a:extLst>
                </a:gridCol>
              </a:tblGrid>
              <a:tr h="425592">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rPr>
                        <a:t>Test/Event</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rPr>
                        <a:t>Type of Event</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Times New Roman"/>
                          <a:cs typeface="Times New Roman"/>
                        </a:rPr>
                        <a:t>CIE</a:t>
                      </a:r>
                      <a:endParaRPr lang="en-US" sz="16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0"/>
                  </a:ext>
                </a:extLst>
              </a:tr>
              <a:tr h="785893">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mn-ea"/>
                          <a:cs typeface="+mn-cs"/>
                        </a:rPr>
                        <a:t>Test-1</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kern="1200" dirty="0" smtClean="0">
                          <a:solidFill>
                            <a:schemeClr val="tx1"/>
                          </a:solidFill>
                          <a:effectLst/>
                          <a:latin typeface="Book Antiqua" panose="02040602050305030304" pitchFamily="18" charset="0"/>
                          <a:ea typeface="+mn-ea"/>
                          <a:cs typeface="+mn-cs"/>
                        </a:rPr>
                        <a:t>Theory Test –</a:t>
                      </a:r>
                      <a:r>
                        <a:rPr lang="en-US" sz="1600" kern="1200" baseline="0" dirty="0" smtClean="0">
                          <a:solidFill>
                            <a:schemeClr val="tx1"/>
                          </a:solidFill>
                          <a:effectLst/>
                          <a:latin typeface="Book Antiqua" panose="02040602050305030304" pitchFamily="18" charset="0"/>
                          <a:ea typeface="+mn-ea"/>
                          <a:cs typeface="+mn-cs"/>
                        </a:rPr>
                        <a:t>    Unit-01</a:t>
                      </a:r>
                    </a:p>
                  </a:txBody>
                  <a:tcPr marL="68580" marR="68580" marT="0" marB="0" anchor="ctr"/>
                </a:tc>
                <a:tc>
                  <a:txBody>
                    <a:bodyPr/>
                    <a:lstStyle/>
                    <a:p>
                      <a:r>
                        <a:rPr lang="en-US" sz="1600" kern="1200" baseline="0" dirty="0" smtClean="0">
                          <a:solidFill>
                            <a:schemeClr val="tx1"/>
                          </a:solidFill>
                          <a:effectLst/>
                          <a:latin typeface="Book Antiqua" panose="02040602050305030304" pitchFamily="18" charset="0"/>
                          <a:ea typeface="+mn-ea"/>
                          <a:cs typeface="+mn-cs"/>
                        </a:rPr>
                        <a:t>20 marks</a:t>
                      </a:r>
                    </a:p>
                  </a:txBody>
                  <a:tcPr marL="68580" marR="68580" marT="0" marB="0" anchor="ctr"/>
                </a:tc>
                <a:extLst>
                  <a:ext uri="{0D108BD9-81ED-4DB2-BD59-A6C34878D82A}">
                    <a16:rowId xmlns:a16="http://schemas.microsoft.com/office/drawing/2014/main" val="10001"/>
                  </a:ext>
                </a:extLst>
              </a:tr>
              <a:tr h="592848">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mn-ea"/>
                          <a:cs typeface="+mn-cs"/>
                        </a:rPr>
                        <a:t>Event-I</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kern="1200" dirty="0" smtClean="0">
                          <a:solidFill>
                            <a:schemeClr val="tx1"/>
                          </a:solidFill>
                          <a:effectLst/>
                          <a:latin typeface="Book Antiqua" panose="02040602050305030304" pitchFamily="18" charset="0"/>
                          <a:ea typeface="+mn-ea"/>
                          <a:cs typeface="+mn-cs"/>
                        </a:rPr>
                        <a:t>Assignment/Quiz-</a:t>
                      </a:r>
                      <a:r>
                        <a:rPr lang="en-US" sz="1600" kern="1200" baseline="0" dirty="0" smtClean="0">
                          <a:solidFill>
                            <a:schemeClr val="tx1"/>
                          </a:solidFill>
                          <a:effectLst/>
                          <a:latin typeface="Book Antiqua" panose="02040602050305030304" pitchFamily="18" charset="0"/>
                          <a:ea typeface="+mn-ea"/>
                          <a:cs typeface="+mn-cs"/>
                        </a:rPr>
                        <a:t> Unit-02</a:t>
                      </a:r>
                      <a:endParaRPr lang="en-US" sz="1600" kern="1200" dirty="0">
                        <a:solidFill>
                          <a:schemeClr val="tx1"/>
                        </a:solidFill>
                        <a:effectLst/>
                        <a:latin typeface="Book Antiqua" panose="02040602050305030304" pitchFamily="18" charset="0"/>
                        <a:ea typeface="+mn-ea"/>
                        <a:cs typeface="+mn-cs"/>
                      </a:endParaRPr>
                    </a:p>
                  </a:txBody>
                  <a:tcPr marL="68580" marR="68580" marT="0" marB="0" anchor="ctr"/>
                </a:tc>
                <a:tc>
                  <a:txBody>
                    <a:bodyPr/>
                    <a:lstStyle/>
                    <a:p>
                      <a:r>
                        <a:rPr lang="en-US" sz="1600" kern="1200" dirty="0" smtClean="0">
                          <a:solidFill>
                            <a:schemeClr val="tx1"/>
                          </a:solidFill>
                          <a:effectLst/>
                          <a:latin typeface="Book Antiqua" panose="02040602050305030304" pitchFamily="18" charset="0"/>
                          <a:ea typeface="+mn-ea"/>
                          <a:cs typeface="+mn-cs"/>
                        </a:rPr>
                        <a:t>20 Marks</a:t>
                      </a:r>
                      <a:endParaRPr lang="en-US" sz="1600" kern="1200" dirty="0">
                        <a:solidFill>
                          <a:schemeClr val="tx1"/>
                        </a:solidFill>
                        <a:effectLst/>
                        <a:latin typeface="Book Antiqua" panose="02040602050305030304" pitchFamily="18" charset="0"/>
                        <a:ea typeface="+mn-ea"/>
                        <a:cs typeface="+mn-cs"/>
                      </a:endParaRPr>
                    </a:p>
                  </a:txBody>
                  <a:tcPr marL="68580" marR="68580" marT="0" marB="0" anchor="ctr"/>
                </a:tc>
                <a:extLst>
                  <a:ext uri="{0D108BD9-81ED-4DB2-BD59-A6C34878D82A}">
                    <a16:rowId xmlns:a16="http://schemas.microsoft.com/office/drawing/2014/main" val="10002"/>
                  </a:ext>
                </a:extLst>
              </a:tr>
              <a:tr h="609830">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mn-ea"/>
                          <a:cs typeface="+mn-cs"/>
                        </a:rPr>
                        <a:t>Test-2</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kern="1200" dirty="0" smtClean="0">
                          <a:solidFill>
                            <a:schemeClr val="tx1"/>
                          </a:solidFill>
                          <a:effectLst/>
                          <a:latin typeface="Book Antiqua" panose="02040602050305030304" pitchFamily="18" charset="0"/>
                          <a:ea typeface="+mn-ea"/>
                          <a:cs typeface="+mn-cs"/>
                        </a:rPr>
                        <a:t>Theory Test-   Unit-03</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20 Marks</a:t>
                      </a:r>
                      <a:endParaRPr lang="en-US" sz="16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3"/>
                  </a:ext>
                </a:extLst>
              </a:tr>
              <a:tr h="730082">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Times New Roman"/>
                          <a:cs typeface="Times New Roman"/>
                        </a:rPr>
                        <a:t>Event-II</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Implementation/Quiz-   Unit-04</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20 Marks</a:t>
                      </a:r>
                      <a:endParaRPr lang="en-US" sz="16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4"/>
                  </a:ext>
                </a:extLst>
              </a:tr>
              <a:tr h="924186">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Times New Roman"/>
                          <a:cs typeface="Times New Roman"/>
                        </a:rPr>
                        <a:t>Test-3</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Theory</a:t>
                      </a:r>
                      <a:r>
                        <a:rPr lang="en-US" sz="1600" baseline="0" dirty="0" smtClean="0">
                          <a:effectLst/>
                          <a:latin typeface="Book Antiqua" panose="02040602050305030304" pitchFamily="18" charset="0"/>
                          <a:ea typeface="Times New Roman"/>
                          <a:cs typeface="Times New Roman"/>
                        </a:rPr>
                        <a:t> Test-   Unit-5</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20 Marks</a:t>
                      </a:r>
                      <a:endParaRPr lang="en-US" sz="16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5"/>
                  </a:ext>
                </a:extLst>
              </a:tr>
              <a:tr h="1109793">
                <a:tc>
                  <a:txBody>
                    <a:bodyPr/>
                    <a:lstStyle/>
                    <a:p>
                      <a:pPr marL="0" marR="0" algn="ctr">
                        <a:lnSpc>
                          <a:spcPct val="115000"/>
                        </a:lnSpc>
                        <a:spcBef>
                          <a:spcPts val="0"/>
                        </a:spcBef>
                        <a:spcAft>
                          <a:spcPts val="0"/>
                        </a:spcAft>
                      </a:pPr>
                      <a:r>
                        <a:rPr lang="en-US" sz="1600" dirty="0" smtClean="0">
                          <a:effectLst/>
                          <a:latin typeface="Book Antiqua" panose="02040602050305030304" pitchFamily="18" charset="0"/>
                          <a:ea typeface="Times New Roman"/>
                          <a:cs typeface="Times New Roman"/>
                        </a:rPr>
                        <a:t>Makeup</a:t>
                      </a:r>
                      <a:r>
                        <a:rPr lang="en-US" sz="1600" baseline="0" dirty="0" smtClean="0">
                          <a:effectLst/>
                          <a:latin typeface="Book Antiqua" panose="02040602050305030304" pitchFamily="18" charset="0"/>
                          <a:ea typeface="Times New Roman"/>
                          <a:cs typeface="Times New Roman"/>
                        </a:rPr>
                        <a:t> Test</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Theory Test - (Only one test is allowed to take)</a:t>
                      </a:r>
                    </a:p>
                    <a:p>
                      <a:r>
                        <a:rPr lang="en-US" sz="1600" dirty="0" smtClean="0">
                          <a:effectLst/>
                          <a:latin typeface="Book Antiqua" panose="02040602050305030304" pitchFamily="18" charset="0"/>
                          <a:ea typeface="Times New Roman"/>
                          <a:cs typeface="Times New Roman"/>
                        </a:rPr>
                        <a:t>Unit 1-5</a:t>
                      </a:r>
                      <a:endParaRPr lang="en-US" sz="1600" dirty="0">
                        <a:effectLst/>
                        <a:latin typeface="Book Antiqua" panose="02040602050305030304" pitchFamily="18" charset="0"/>
                        <a:ea typeface="Times New Roman"/>
                        <a:cs typeface="Times New Roman"/>
                      </a:endParaRPr>
                    </a:p>
                  </a:txBody>
                  <a:tcPr marL="68580" marR="68580" marT="0" marB="0" anchor="ctr"/>
                </a:tc>
                <a:tc>
                  <a:txBody>
                    <a:bodyPr/>
                    <a:lstStyle/>
                    <a:p>
                      <a:r>
                        <a:rPr lang="en-US" sz="1600" dirty="0" smtClean="0">
                          <a:effectLst/>
                          <a:latin typeface="Book Antiqua" panose="02040602050305030304" pitchFamily="18" charset="0"/>
                          <a:ea typeface="Times New Roman"/>
                          <a:cs typeface="Times New Roman"/>
                        </a:rPr>
                        <a:t>20</a:t>
                      </a:r>
                      <a:r>
                        <a:rPr lang="en-US" sz="1600" baseline="0" dirty="0" smtClean="0">
                          <a:effectLst/>
                          <a:latin typeface="Book Antiqua" panose="02040602050305030304" pitchFamily="18" charset="0"/>
                          <a:ea typeface="Times New Roman"/>
                          <a:cs typeface="Times New Roman"/>
                        </a:rPr>
                        <a:t> Marks*</a:t>
                      </a:r>
                      <a:endParaRPr lang="en-US" sz="1600" dirty="0">
                        <a:effectLst/>
                        <a:latin typeface="Book Antiqua" panose="02040602050305030304" pitchFamily="18" charset="0"/>
                        <a:ea typeface="Times New Roman"/>
                        <a:cs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888809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Inverse of a matrix</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sz="2400" dirty="0">
                <a:latin typeface="Book Antiqua" panose="02040602050305030304" pitchFamily="18" charset="0"/>
              </a:rPr>
              <a:t>To explain how the inverse of a matrix is computed, we begin with the </a:t>
            </a:r>
            <a:r>
              <a:rPr lang="en-US" sz="2400" dirty="0" smtClean="0">
                <a:latin typeface="Book Antiqua" panose="02040602050305030304" pitchFamily="18" charset="0"/>
              </a:rPr>
              <a:t>concept of </a:t>
            </a:r>
            <a:r>
              <a:rPr lang="en-US" sz="2400" dirty="0">
                <a:latin typeface="Book Antiqua" panose="02040602050305030304" pitchFamily="18" charset="0"/>
              </a:rPr>
              <a:t>determinant</a:t>
            </a:r>
            <a:r>
              <a:rPr lang="en-US" sz="2400" dirty="0" smtClean="0">
                <a:latin typeface="Book Antiqua" panose="02040602050305030304" pitchFamily="18" charset="0"/>
              </a:rPr>
              <a:t>.</a:t>
            </a:r>
          </a:p>
          <a:p>
            <a:r>
              <a:rPr lang="en-US" sz="2400" dirty="0">
                <a:latin typeface="Book Antiqua" panose="02040602050305030304" pitchFamily="18" charset="0"/>
              </a:rPr>
              <a:t>For any square matrix (m * m), the determinant equals the sum </a:t>
            </a:r>
            <a:r>
              <a:rPr lang="en-US" sz="2400" dirty="0" smtClean="0">
                <a:latin typeface="Book Antiqua" panose="02040602050305030304" pitchFamily="18" charset="0"/>
              </a:rPr>
              <a:t>of all </a:t>
            </a:r>
            <a:r>
              <a:rPr lang="en-US" sz="2400" dirty="0">
                <a:latin typeface="Book Antiqua" panose="02040602050305030304" pitchFamily="18" charset="0"/>
              </a:rPr>
              <a:t>the products that can be formed by taking exactly one element from each </a:t>
            </a:r>
            <a:r>
              <a:rPr lang="en-US" sz="2400" dirty="0" smtClean="0">
                <a:latin typeface="Book Antiqua" panose="02040602050305030304" pitchFamily="18" charset="0"/>
              </a:rPr>
              <a:t>row and </a:t>
            </a:r>
            <a:r>
              <a:rPr lang="en-US" sz="2400" dirty="0">
                <a:latin typeface="Book Antiqua" panose="02040602050305030304" pitchFamily="18" charset="0"/>
              </a:rPr>
              <a:t>exactly one element from each </a:t>
            </a:r>
            <a:r>
              <a:rPr lang="en-US" sz="2400" dirty="0" smtClean="0">
                <a:latin typeface="Book Antiqua" panose="02040602050305030304" pitchFamily="18" charset="0"/>
              </a:rPr>
              <a:t>column.</a:t>
            </a:r>
          </a:p>
          <a:p>
            <a:r>
              <a:rPr lang="en-US" sz="2400" dirty="0" smtClean="0">
                <a:latin typeface="Book Antiqua" panose="02040602050305030304" pitchFamily="18" charset="0"/>
              </a:rPr>
              <a:t>For example, For any given </a:t>
            </a:r>
            <a:r>
              <a:rPr lang="en-US" sz="2400" dirty="0">
                <a:latin typeface="Book Antiqua" panose="02040602050305030304" pitchFamily="18" charset="0"/>
              </a:rPr>
              <a:t>a 2 * 2 matrix, the determinant is </a:t>
            </a:r>
            <a:r>
              <a:rPr lang="en-US" sz="2400" i="1" dirty="0">
                <a:latin typeface="Book Antiqua" panose="02040602050305030304" pitchFamily="18" charset="0"/>
              </a:rPr>
              <a:t>k11k22 - k12k21</a:t>
            </a:r>
            <a:r>
              <a:rPr lang="en-US" sz="2400" dirty="0" smtClean="0">
                <a:latin typeface="Book Antiqua" panose="02040602050305030304" pitchFamily="18" charset="0"/>
              </a:rPr>
              <a:t>.</a:t>
            </a: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r>
              <a:rPr lang="en-US" sz="2400" dirty="0">
                <a:latin typeface="Book Antiqua" panose="02040602050305030304" pitchFamily="18" charset="0"/>
              </a:rPr>
              <a:t>For a 3 * 3 matrix, the value of the </a:t>
            </a:r>
            <a:r>
              <a:rPr lang="en-US" sz="2400" dirty="0" smtClean="0">
                <a:latin typeface="Book Antiqua" panose="02040602050305030304" pitchFamily="18" charset="0"/>
              </a:rPr>
              <a:t>determinant is </a:t>
            </a:r>
            <a:r>
              <a:rPr lang="en-US" sz="2400" i="1" dirty="0">
                <a:latin typeface="Book Antiqua" panose="02040602050305030304" pitchFamily="18" charset="0"/>
              </a:rPr>
              <a:t>k11k22k33 + k21k32k13 + k31k12k23 - k31k22k13 - k21k12k33 - k11k32k23</a:t>
            </a:r>
            <a:r>
              <a:rPr lang="en-US" sz="2400" dirty="0" smtClean="0">
                <a:latin typeface="Book Antiqua" panose="02040602050305030304" pitchFamily="18" charset="0"/>
              </a:rPr>
              <a:t>.</a:t>
            </a:r>
          </a:p>
          <a:p>
            <a:r>
              <a:rPr lang="en-US" sz="2400" dirty="0">
                <a:latin typeface="Book Antiqua" panose="02040602050305030304" pitchFamily="18" charset="0"/>
              </a:rPr>
              <a:t>matrix A has a nonzero determinant, then the inverse of the matrix is </a:t>
            </a:r>
            <a:r>
              <a:rPr lang="en-US" sz="2400" dirty="0" smtClean="0">
                <a:latin typeface="Book Antiqua" panose="02040602050305030304" pitchFamily="18" charset="0"/>
              </a:rPr>
              <a:t>computed as</a:t>
            </a:r>
          </a:p>
          <a:p>
            <a:r>
              <a:rPr lang="en-US" sz="2400" dirty="0">
                <a:latin typeface="Book Antiqua" panose="02040602050305030304" pitchFamily="18" charset="0"/>
              </a:rPr>
              <a:t>where (</a:t>
            </a:r>
            <a:r>
              <a:rPr lang="en-US" sz="2400" dirty="0" err="1">
                <a:latin typeface="Book Antiqua" panose="02040602050305030304" pitchFamily="18" charset="0"/>
              </a:rPr>
              <a:t>Dji</a:t>
            </a:r>
            <a:r>
              <a:rPr lang="en-US" sz="2400" dirty="0">
                <a:latin typeface="Book Antiqua" panose="02040602050305030304" pitchFamily="18" charset="0"/>
              </a:rPr>
              <a:t>) is the </a:t>
            </a:r>
            <a:r>
              <a:rPr lang="en-US" sz="2400" dirty="0" err="1">
                <a:latin typeface="Book Antiqua" panose="02040602050305030304" pitchFamily="18" charset="0"/>
              </a:rPr>
              <a:t>subdeterminant</a:t>
            </a:r>
            <a:r>
              <a:rPr lang="en-US" sz="2400" dirty="0">
                <a:latin typeface="Book Antiqua" panose="02040602050305030304" pitchFamily="18" charset="0"/>
              </a:rPr>
              <a:t> formed </a:t>
            </a:r>
            <a:r>
              <a:rPr lang="en-US" sz="2400" dirty="0" smtClean="0">
                <a:latin typeface="Book Antiqua" panose="02040602050305030304" pitchFamily="18" charset="0"/>
              </a:rPr>
              <a:t>by deleting </a:t>
            </a:r>
            <a:r>
              <a:rPr lang="en-US" sz="2400" dirty="0">
                <a:latin typeface="Book Antiqua" panose="02040602050305030304" pitchFamily="18" charset="0"/>
              </a:rPr>
              <a:t>the </a:t>
            </a:r>
            <a:r>
              <a:rPr lang="en-US" sz="2400" dirty="0" err="1">
                <a:latin typeface="Book Antiqua" panose="02040602050305030304" pitchFamily="18" charset="0"/>
              </a:rPr>
              <a:t>jth</a:t>
            </a:r>
            <a:r>
              <a:rPr lang="en-US" sz="2400" dirty="0">
                <a:latin typeface="Book Antiqua" panose="02040602050305030304" pitchFamily="18" charset="0"/>
              </a:rPr>
              <a:t> row and the </a:t>
            </a:r>
            <a:r>
              <a:rPr lang="en-US" sz="2400" dirty="0" err="1">
                <a:latin typeface="Book Antiqua" panose="02040602050305030304" pitchFamily="18" charset="0"/>
              </a:rPr>
              <a:t>ith</a:t>
            </a:r>
            <a:r>
              <a:rPr lang="en-US" sz="2400" dirty="0">
                <a:latin typeface="Book Antiqua" panose="02040602050305030304" pitchFamily="18" charset="0"/>
              </a:rPr>
              <a:t> column of A</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676650"/>
            <a:ext cx="1671638"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3356" y="5603544"/>
            <a:ext cx="3167063"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804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Determinant of matrix A</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err="1">
                <a:latin typeface="Book Antiqua" panose="02040602050305030304" pitchFamily="18" charset="0"/>
              </a:rPr>
              <a:t>det</a:t>
            </a:r>
            <a:r>
              <a:rPr lang="en-US" sz="2400" dirty="0">
                <a:latin typeface="Book Antiqua" panose="02040602050305030304" pitchFamily="18" charset="0"/>
              </a:rPr>
              <a:t>(A) is the determinant of A, </a:t>
            </a:r>
            <a:r>
              <a:rPr lang="en-US" sz="2400" dirty="0" smtClean="0">
                <a:latin typeface="Book Antiqua" panose="02040602050305030304" pitchFamily="18" charset="0"/>
              </a:rPr>
              <a:t>and (</a:t>
            </a:r>
            <a:r>
              <a:rPr lang="en-US" sz="2400" dirty="0" err="1" smtClean="0">
                <a:latin typeface="Book Antiqua" panose="02040602050305030304" pitchFamily="18" charset="0"/>
              </a:rPr>
              <a:t>det</a:t>
            </a:r>
            <a:r>
              <a:rPr lang="en-US" sz="2400" dirty="0" smtClean="0">
                <a:latin typeface="Book Antiqua" panose="02040602050305030304" pitchFamily="18" charset="0"/>
              </a:rPr>
              <a:t> </a:t>
            </a:r>
            <a:r>
              <a:rPr lang="en-US" sz="2400" dirty="0">
                <a:latin typeface="Book Antiqua" panose="02040602050305030304" pitchFamily="18" charset="0"/>
              </a:rPr>
              <a:t>A)-1 is the multiplicative inverse of (</a:t>
            </a:r>
            <a:r>
              <a:rPr lang="en-US" sz="2400" dirty="0" err="1">
                <a:latin typeface="Book Antiqua" panose="02040602050305030304" pitchFamily="18" charset="0"/>
              </a:rPr>
              <a:t>det</a:t>
            </a:r>
            <a:r>
              <a:rPr lang="en-US" sz="2400" dirty="0">
                <a:latin typeface="Book Antiqua" panose="02040602050305030304" pitchFamily="18" charset="0"/>
              </a:rPr>
              <a:t> A) mod 26</a:t>
            </a:r>
            <a:r>
              <a:rPr lang="en-US" sz="2400" dirty="0" smtClean="0">
                <a:latin typeface="Book Antiqua" panose="02040602050305030304" pitchFamily="18" charset="0"/>
              </a:rPr>
              <a:t>.</a:t>
            </a:r>
          </a:p>
          <a:p>
            <a:endParaRPr lang="en-US" sz="2400" dirty="0" smtClean="0">
              <a:latin typeface="Book Antiqua" panose="02040602050305030304" pitchFamily="18" charset="0"/>
            </a:endParaRPr>
          </a:p>
          <a:p>
            <a:endParaRPr lang="en-US" sz="2400" dirty="0" smtClean="0">
              <a:latin typeface="Book Antiqua" panose="02040602050305030304" pitchFamily="18" charset="0"/>
            </a:endParaRPr>
          </a:p>
          <a:p>
            <a:pPr marL="0" indent="0">
              <a:buNone/>
            </a:pPr>
            <a:endParaRPr lang="en-US" sz="2400" dirty="0">
              <a:latin typeface="Book Antiqua" panose="02040602050305030304" pitchFamily="18" charset="0"/>
            </a:endParaRPr>
          </a:p>
          <a:p>
            <a:r>
              <a:rPr lang="en-US" sz="2400" dirty="0">
                <a:latin typeface="Book Antiqua" panose="02040602050305030304" pitchFamily="18" charset="0"/>
              </a:rPr>
              <a:t>We can show that 9-1 mod 26 = 3, because 9 * 3 = 27 mod 26 = </a:t>
            </a:r>
            <a:r>
              <a:rPr lang="en-US" sz="2400" dirty="0" smtClean="0">
                <a:latin typeface="Book Antiqua" panose="02040602050305030304" pitchFamily="18" charset="0"/>
              </a:rPr>
              <a:t>1.</a:t>
            </a:r>
          </a:p>
          <a:p>
            <a:endParaRPr lang="en-US" sz="2400" dirty="0">
              <a:latin typeface="Book Antiqua" panose="0204060205030503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60054"/>
            <a:ext cx="6553200" cy="11137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234" y="3810000"/>
            <a:ext cx="8481932"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61003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HILL ALGORITHM</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encryption algorithm takes m successive plaintext </a:t>
            </a:r>
            <a:r>
              <a:rPr lang="en-US" sz="2400" dirty="0" smtClean="0">
                <a:latin typeface="Book Antiqua" panose="02040602050305030304" pitchFamily="18" charset="0"/>
              </a:rPr>
              <a:t>letters and </a:t>
            </a:r>
            <a:r>
              <a:rPr lang="en-US" sz="2400" dirty="0">
                <a:latin typeface="Book Antiqua" panose="02040602050305030304" pitchFamily="18" charset="0"/>
              </a:rPr>
              <a:t>substitutes for them m ciphertext letters</a:t>
            </a:r>
            <a:r>
              <a:rPr lang="en-US" sz="2400" dirty="0" smtClean="0">
                <a:latin typeface="Book Antiqua" panose="02040602050305030304" pitchFamily="18" charset="0"/>
              </a:rPr>
              <a:t>.</a:t>
            </a:r>
          </a:p>
          <a:p>
            <a:r>
              <a:rPr lang="en-US" sz="2400" dirty="0">
                <a:latin typeface="Book Antiqua" panose="02040602050305030304" pitchFamily="18" charset="0"/>
              </a:rPr>
              <a:t>The substitution is </a:t>
            </a:r>
            <a:r>
              <a:rPr lang="en-US" sz="2400" dirty="0" smtClean="0">
                <a:latin typeface="Book Antiqua" panose="02040602050305030304" pitchFamily="18" charset="0"/>
              </a:rPr>
              <a:t>determined in </a:t>
            </a:r>
            <a:r>
              <a:rPr lang="en-US" sz="2400" dirty="0">
                <a:latin typeface="Book Antiqua" panose="02040602050305030304" pitchFamily="18" charset="0"/>
              </a:rPr>
              <a:t>which each character is assigned a numerical </a:t>
            </a:r>
            <a:r>
              <a:rPr lang="en-US" sz="2400" dirty="0" smtClean="0">
                <a:latin typeface="Book Antiqua" panose="02040602050305030304" pitchFamily="18" charset="0"/>
              </a:rPr>
              <a:t>value (a </a:t>
            </a:r>
            <a:r>
              <a:rPr lang="en-US" sz="2400" dirty="0">
                <a:latin typeface="Book Antiqua" panose="02040602050305030304" pitchFamily="18" charset="0"/>
              </a:rPr>
              <a:t>= 0, b = 1, c, z = 25</a:t>
            </a:r>
            <a:r>
              <a:rPr lang="en-US" sz="2400" dirty="0" smtClean="0">
                <a:latin typeface="Book Antiqua" panose="02040602050305030304" pitchFamily="18" charset="0"/>
              </a:rPr>
              <a:t>).</a:t>
            </a:r>
          </a:p>
          <a:p>
            <a:r>
              <a:rPr lang="en-US" sz="2400" dirty="0">
                <a:latin typeface="Book Antiqua" panose="02040602050305030304" pitchFamily="18" charset="0"/>
              </a:rPr>
              <a:t>For m = 3, the system can be described </a:t>
            </a:r>
            <a:r>
              <a:rPr lang="en-US" sz="2400" dirty="0" smtClean="0">
                <a:latin typeface="Book Antiqua" panose="02040602050305030304" pitchFamily="18" charset="0"/>
              </a:rPr>
              <a:t>as:</a:t>
            </a:r>
          </a:p>
          <a:p>
            <a:endParaRPr lang="en-US" sz="2400" dirty="0">
              <a:latin typeface="Book Antiqua" panose="02040602050305030304"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2819400"/>
            <a:ext cx="6208645" cy="387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3356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Hill Cipher- Encryption</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smtClean="0">
                <a:latin typeface="Book Antiqua" panose="02040602050305030304" pitchFamily="18" charset="0"/>
              </a:rPr>
              <a:t>Where </a:t>
            </a:r>
            <a:r>
              <a:rPr lang="en-US" sz="2400" dirty="0">
                <a:latin typeface="Book Antiqua" panose="02040602050305030304" pitchFamily="18" charset="0"/>
              </a:rPr>
              <a:t>C and P are row vectors of length 3 representing the plaintext and </a:t>
            </a:r>
            <a:r>
              <a:rPr lang="en-US" sz="2400" dirty="0" smtClean="0">
                <a:latin typeface="Book Antiqua" panose="02040602050305030304" pitchFamily="18" charset="0"/>
              </a:rPr>
              <a:t>ciphertext, and </a:t>
            </a:r>
            <a:r>
              <a:rPr lang="en-US" sz="2400" dirty="0">
                <a:latin typeface="Book Antiqua" panose="02040602050305030304" pitchFamily="18" charset="0"/>
              </a:rPr>
              <a:t>K is a 3 * 3 matrix representing the encryption key</a:t>
            </a:r>
            <a:r>
              <a:rPr lang="en-US" sz="2400" dirty="0" smtClean="0">
                <a:latin typeface="Book Antiqua" panose="02040602050305030304" pitchFamily="18" charset="0"/>
              </a:rPr>
              <a:t>.</a:t>
            </a:r>
          </a:p>
          <a:p>
            <a:r>
              <a:rPr lang="en-US" sz="2400" dirty="0" smtClean="0">
                <a:latin typeface="Book Antiqua" panose="02040602050305030304" pitchFamily="18" charset="0"/>
              </a:rPr>
              <a:t>Consider </a:t>
            </a:r>
            <a:r>
              <a:rPr lang="en-US" sz="2400" dirty="0">
                <a:latin typeface="Book Antiqua" panose="02040602050305030304" pitchFamily="18" charset="0"/>
              </a:rPr>
              <a:t>the plaintext “</a:t>
            </a:r>
            <a:r>
              <a:rPr lang="en-US" sz="2400" dirty="0" err="1">
                <a:latin typeface="Book Antiqua" panose="02040602050305030304" pitchFamily="18" charset="0"/>
              </a:rPr>
              <a:t>paymoremoney</a:t>
            </a:r>
            <a:r>
              <a:rPr lang="en-US" sz="2400" dirty="0">
                <a:latin typeface="Book Antiqua" panose="02040602050305030304" pitchFamily="18" charset="0"/>
              </a:rPr>
              <a:t>” and use the encryption </a:t>
            </a:r>
            <a:r>
              <a:rPr lang="en-US" sz="2400" dirty="0" smtClean="0">
                <a:latin typeface="Book Antiqua" panose="02040602050305030304" pitchFamily="18" charset="0"/>
              </a:rPr>
              <a:t>key:</a:t>
            </a: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r>
              <a:rPr lang="en-US" sz="2400" dirty="0">
                <a:latin typeface="Book Antiqua" panose="02040602050305030304" pitchFamily="18" charset="0"/>
              </a:rPr>
              <a:t>The first three letters of the plaintext are represented by the vector (15 0 24</a:t>
            </a:r>
            <a:r>
              <a:rPr lang="en-US" sz="2400" dirty="0" smtClean="0">
                <a:latin typeface="Book Antiqua" panose="02040602050305030304" pitchFamily="18" charset="0"/>
              </a:rPr>
              <a:t>).</a:t>
            </a:r>
          </a:p>
          <a:p>
            <a:r>
              <a:rPr lang="da-DK" sz="2400" dirty="0">
                <a:latin typeface="Book Antiqua" panose="02040602050305030304" pitchFamily="18" charset="0"/>
              </a:rPr>
              <a:t>Then (15 0 24)K = (303 303 531) mod 26 = (17 17 11) = RRL</a:t>
            </a:r>
            <a:r>
              <a:rPr lang="da-DK" sz="2400" dirty="0" smtClean="0">
                <a:latin typeface="Book Antiqua" panose="02040602050305030304" pitchFamily="18" charset="0"/>
              </a:rPr>
              <a:t>.</a:t>
            </a:r>
          </a:p>
          <a:p>
            <a:r>
              <a:rPr lang="en-US" sz="2400" dirty="0">
                <a:latin typeface="Book Antiqua" panose="02040602050305030304" pitchFamily="18" charset="0"/>
              </a:rPr>
              <a:t>Continuing in </a:t>
            </a:r>
            <a:r>
              <a:rPr lang="en-US" sz="2400" dirty="0" smtClean="0">
                <a:latin typeface="Book Antiqua" panose="02040602050305030304" pitchFamily="18" charset="0"/>
              </a:rPr>
              <a:t>this fashion</a:t>
            </a:r>
            <a:r>
              <a:rPr lang="en-US" sz="2400" dirty="0">
                <a:latin typeface="Book Antiqua" panose="02040602050305030304" pitchFamily="18" charset="0"/>
              </a:rPr>
              <a:t>, the ciphertext for the entire plaintext is </a:t>
            </a:r>
            <a:r>
              <a:rPr lang="en-US" sz="2400" b="1" dirty="0">
                <a:solidFill>
                  <a:srgbClr val="FF0000"/>
                </a:solidFill>
                <a:latin typeface="Book Antiqua" panose="02040602050305030304" pitchFamily="18" charset="0"/>
              </a:rPr>
              <a:t>RRLMWBKASPDH</a:t>
            </a:r>
            <a:r>
              <a:rPr lang="en-US" sz="2400" dirty="0" smtClean="0">
                <a:latin typeface="Book Antiqua" panose="02040602050305030304" pitchFamily="18" charset="0"/>
              </a:rPr>
              <a:t>.</a:t>
            </a:r>
          </a:p>
          <a:p>
            <a:endParaRPr lang="en-US" sz="2400" dirty="0">
              <a:latin typeface="Book Antiqua" panose="02040602050305030304" pitchFamily="18" charset="0"/>
            </a:endParaRPr>
          </a:p>
          <a:p>
            <a:endParaRPr lang="en-US" sz="2400" dirty="0">
              <a:latin typeface="Book Antiqua" panose="0204060205030503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2446431"/>
            <a:ext cx="2917947" cy="1285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78872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Hill Cipher-Decryption</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Decryption requires using the inverse of the matrix K</a:t>
            </a:r>
            <a:r>
              <a:rPr lang="en-US" sz="2400" dirty="0" smtClean="0">
                <a:latin typeface="Book Antiqua" panose="02040602050305030304" pitchFamily="18" charset="0"/>
              </a:rPr>
              <a:t>.</a:t>
            </a:r>
          </a:p>
          <a:p>
            <a:r>
              <a:rPr lang="en-US" sz="2400" dirty="0">
                <a:latin typeface="Book Antiqua" panose="02040602050305030304" pitchFamily="18" charset="0"/>
              </a:rPr>
              <a:t>We can compute </a:t>
            </a:r>
            <a:r>
              <a:rPr lang="en-US" sz="2400" dirty="0" err="1" smtClean="0">
                <a:latin typeface="Book Antiqua" panose="02040602050305030304" pitchFamily="18" charset="0"/>
              </a:rPr>
              <a:t>det</a:t>
            </a:r>
            <a:r>
              <a:rPr lang="en-US" sz="2400" dirty="0" smtClean="0">
                <a:latin typeface="Book Antiqua" panose="02040602050305030304" pitchFamily="18" charset="0"/>
              </a:rPr>
              <a:t> (K) </a:t>
            </a:r>
            <a:r>
              <a:rPr lang="en-US" sz="2400" dirty="0">
                <a:latin typeface="Book Antiqua" panose="02040602050305030304" pitchFamily="18" charset="0"/>
              </a:rPr>
              <a:t>= 23, and therefore, (</a:t>
            </a:r>
            <a:r>
              <a:rPr lang="en-US" sz="2400" dirty="0" err="1">
                <a:latin typeface="Book Antiqua" panose="02040602050305030304" pitchFamily="18" charset="0"/>
              </a:rPr>
              <a:t>det</a:t>
            </a:r>
            <a:r>
              <a:rPr lang="en-US" sz="2400" dirty="0">
                <a:latin typeface="Book Antiqua" panose="02040602050305030304" pitchFamily="18" charset="0"/>
              </a:rPr>
              <a:t> K)-1 mod 26 = 17</a:t>
            </a:r>
            <a:r>
              <a:rPr lang="en-US" sz="2400" dirty="0" smtClean="0">
                <a:latin typeface="Book Antiqua" panose="02040602050305030304" pitchFamily="18" charset="0"/>
              </a:rPr>
              <a:t>.</a:t>
            </a:r>
          </a:p>
          <a:p>
            <a:r>
              <a:rPr lang="en-US" sz="2400" dirty="0">
                <a:latin typeface="Book Antiqua" panose="02040602050305030304" pitchFamily="18" charset="0"/>
              </a:rPr>
              <a:t>We can then compute the inverse </a:t>
            </a:r>
            <a:r>
              <a:rPr lang="en-US" sz="2400" dirty="0" smtClean="0">
                <a:latin typeface="Book Antiqua" panose="02040602050305030304" pitchFamily="18" charset="0"/>
              </a:rPr>
              <a:t>as:</a:t>
            </a: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590800"/>
            <a:ext cx="3434996" cy="1528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343400"/>
            <a:ext cx="8816529" cy="190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1484409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Hill Cipher -Decryption</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It is easily seen that if the matrix K-1 is applied to the ciphertext, then </a:t>
            </a:r>
            <a:r>
              <a:rPr lang="en-US" sz="2400" dirty="0" smtClean="0">
                <a:latin typeface="Book Antiqua" panose="02040602050305030304" pitchFamily="18" charset="0"/>
              </a:rPr>
              <a:t>the plaintext </a:t>
            </a:r>
            <a:r>
              <a:rPr lang="en-US" sz="2400" dirty="0">
                <a:latin typeface="Book Antiqua" panose="02040602050305030304" pitchFamily="18" charset="0"/>
              </a:rPr>
              <a:t>is recovered</a:t>
            </a:r>
            <a:r>
              <a:rPr lang="en-US" sz="2400" dirty="0" smtClean="0">
                <a:latin typeface="Book Antiqua" panose="02040602050305030304" pitchFamily="18" charset="0"/>
              </a:rPr>
              <a:t>.</a:t>
            </a:r>
          </a:p>
          <a:p>
            <a:r>
              <a:rPr lang="en-US" sz="2400" dirty="0">
                <a:latin typeface="Book Antiqua" panose="02040602050305030304" pitchFamily="18" charset="0"/>
              </a:rPr>
              <a:t>In general terms, the Hill system can be expressed </a:t>
            </a:r>
            <a:r>
              <a:rPr lang="en-US" sz="2400" dirty="0" smtClean="0">
                <a:latin typeface="Book Antiqua" panose="02040602050305030304" pitchFamily="18" charset="0"/>
              </a:rPr>
              <a:t>as:</a:t>
            </a:r>
          </a:p>
          <a:p>
            <a:endParaRPr lang="en-US" sz="2400" dirty="0">
              <a:latin typeface="Book Antiqua" panose="02040602050305030304"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57400"/>
            <a:ext cx="5525249" cy="9572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684907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Unit-01 Part B</a:t>
            </a:r>
            <a:endParaRPr lang="en-US" sz="3600" dirty="0">
              <a:latin typeface="Book Antiqua" panose="02040602050305030304" pitchFamily="18" charset="0"/>
            </a:endParaRPr>
          </a:p>
        </p:txBody>
      </p:sp>
      <p:sp>
        <p:nvSpPr>
          <p:cNvPr id="3" name="Content Placeholder 2"/>
          <p:cNvSpPr>
            <a:spLocks noGrp="1"/>
          </p:cNvSpPr>
          <p:nvPr>
            <p:ph idx="1"/>
          </p:nvPr>
        </p:nvSpPr>
        <p:spPr>
          <a:xfrm>
            <a:off x="0" y="2667000"/>
            <a:ext cx="9144000" cy="4191000"/>
          </a:xfrm>
        </p:spPr>
        <p:txBody>
          <a:bodyPr>
            <a:normAutofit/>
          </a:bodyPr>
          <a:lstStyle/>
          <a:p>
            <a:pPr marL="0" indent="0" algn="ctr">
              <a:buNone/>
            </a:pPr>
            <a:r>
              <a:rPr lang="en-US" sz="5400" dirty="0">
                <a:latin typeface="Book Antiqua" panose="02040602050305030304" pitchFamily="18" charset="0"/>
              </a:rPr>
              <a:t>Block Ciphers and the </a:t>
            </a:r>
            <a:r>
              <a:rPr lang="en-US" sz="5400" dirty="0" smtClean="0">
                <a:latin typeface="Book Antiqua" panose="02040602050305030304" pitchFamily="18" charset="0"/>
              </a:rPr>
              <a:t>Data Encryption </a:t>
            </a:r>
            <a:r>
              <a:rPr lang="en-US" sz="5400" dirty="0">
                <a:latin typeface="Book Antiqua" panose="02040602050305030304" pitchFamily="18" charset="0"/>
              </a:rPr>
              <a:t>Standard</a:t>
            </a:r>
          </a:p>
        </p:txBody>
      </p:sp>
    </p:spTree>
    <p:extLst>
      <p:ext uri="{BB962C8B-B14F-4D97-AF65-F5344CB8AC3E}">
        <p14:creationId xmlns:p14="http://schemas.microsoft.com/office/powerpoint/2010/main" val="24105890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Stream Ciphers and Block Ciphers</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 stream cipher is one that encrypts a digital data stream one bit or one byte at </a:t>
            </a:r>
            <a:r>
              <a:rPr lang="en-US" sz="2400" dirty="0" smtClean="0">
                <a:latin typeface="Book Antiqua" panose="02040602050305030304" pitchFamily="18" charset="0"/>
              </a:rPr>
              <a:t>a time</a:t>
            </a:r>
            <a:r>
              <a:rPr lang="en-US" sz="2400" dirty="0">
                <a:latin typeface="Book Antiqua" panose="02040602050305030304" pitchFamily="18" charset="0"/>
              </a:rPr>
              <a:t>. </a:t>
            </a:r>
            <a:endParaRPr lang="en-US" sz="2400" dirty="0" smtClean="0">
              <a:latin typeface="Book Antiqua" panose="02040602050305030304" pitchFamily="18" charset="0"/>
            </a:endParaRPr>
          </a:p>
          <a:p>
            <a:r>
              <a:rPr lang="en-US" sz="2400" dirty="0">
                <a:latin typeface="Book Antiqua" panose="02040602050305030304" pitchFamily="18" charset="0"/>
              </a:rPr>
              <a:t>Examples of classical stream ciphers are the </a:t>
            </a:r>
            <a:r>
              <a:rPr lang="en-US" sz="2400" dirty="0" err="1">
                <a:latin typeface="Book Antiqua" panose="02040602050305030304" pitchFamily="18" charset="0"/>
              </a:rPr>
              <a:t>autokeyed</a:t>
            </a:r>
            <a:r>
              <a:rPr lang="en-US" sz="2400" dirty="0">
                <a:latin typeface="Book Antiqua" panose="02040602050305030304" pitchFamily="18" charset="0"/>
              </a:rPr>
              <a:t> </a:t>
            </a:r>
            <a:r>
              <a:rPr lang="en-US" sz="2400" dirty="0" err="1">
                <a:latin typeface="Book Antiqua" panose="02040602050305030304" pitchFamily="18" charset="0"/>
              </a:rPr>
              <a:t>Vigenère</a:t>
            </a:r>
            <a:r>
              <a:rPr lang="en-US" sz="2400" dirty="0">
                <a:latin typeface="Book Antiqua" panose="02040602050305030304" pitchFamily="18" charset="0"/>
              </a:rPr>
              <a:t> cipher </a:t>
            </a:r>
            <a:r>
              <a:rPr lang="en-US" sz="2400" dirty="0" smtClean="0">
                <a:latin typeface="Book Antiqua" panose="02040602050305030304" pitchFamily="18" charset="0"/>
              </a:rPr>
              <a:t>and the </a:t>
            </a:r>
            <a:r>
              <a:rPr lang="en-US" sz="2400" dirty="0" err="1">
                <a:latin typeface="Book Antiqua" panose="02040602050305030304" pitchFamily="18" charset="0"/>
              </a:rPr>
              <a:t>Vernam</a:t>
            </a:r>
            <a:r>
              <a:rPr lang="en-US" sz="2400" dirty="0">
                <a:latin typeface="Book Antiqua" panose="02040602050305030304" pitchFamily="18" charset="0"/>
              </a:rPr>
              <a:t> cipher</a:t>
            </a:r>
            <a:r>
              <a:rPr lang="en-US" sz="2400" dirty="0" smtClean="0">
                <a:latin typeface="Book Antiqua" panose="02040602050305030304" pitchFamily="18" charset="0"/>
              </a:rPr>
              <a:t>.</a:t>
            </a:r>
          </a:p>
          <a:p>
            <a:r>
              <a:rPr lang="en-US" sz="2400" dirty="0">
                <a:latin typeface="Book Antiqua" panose="02040602050305030304" pitchFamily="18" charset="0"/>
              </a:rPr>
              <a:t>If the cryptographic keystream is random, then this cipher is </a:t>
            </a:r>
            <a:r>
              <a:rPr lang="en-US" sz="2400" dirty="0" smtClean="0">
                <a:latin typeface="Book Antiqua" panose="02040602050305030304" pitchFamily="18" charset="0"/>
              </a:rPr>
              <a:t>unbreakable by </a:t>
            </a:r>
            <a:r>
              <a:rPr lang="en-US" sz="2400" dirty="0">
                <a:latin typeface="Book Antiqua" panose="02040602050305030304" pitchFamily="18" charset="0"/>
              </a:rPr>
              <a:t>any means other than acquiring the keystream</a:t>
            </a:r>
            <a:r>
              <a:rPr lang="en-US" sz="2400" dirty="0" smtClean="0">
                <a:latin typeface="Book Antiqua" panose="02040602050305030304" pitchFamily="18" charset="0"/>
              </a:rPr>
              <a:t>.</a:t>
            </a:r>
          </a:p>
          <a:p>
            <a:r>
              <a:rPr lang="en-US" sz="2400" dirty="0">
                <a:latin typeface="Book Antiqua" panose="02040602050305030304" pitchFamily="18" charset="0"/>
              </a:rPr>
              <a:t>However, the keystream must </a:t>
            </a:r>
            <a:r>
              <a:rPr lang="en-US" sz="2400" dirty="0" smtClean="0">
                <a:latin typeface="Book Antiqua" panose="02040602050305030304" pitchFamily="18" charset="0"/>
              </a:rPr>
              <a:t>be provided </a:t>
            </a:r>
            <a:r>
              <a:rPr lang="en-US" sz="2400" dirty="0">
                <a:latin typeface="Book Antiqua" panose="02040602050305030304" pitchFamily="18" charset="0"/>
              </a:rPr>
              <a:t>to both users in advance via some independent and secure channel</a:t>
            </a:r>
            <a:r>
              <a:rPr lang="en-US" sz="2400" dirty="0" smtClean="0">
                <a:latin typeface="Book Antiqua" panose="02040602050305030304" pitchFamily="18" charset="0"/>
              </a:rPr>
              <a:t>.</a:t>
            </a:r>
          </a:p>
          <a:p>
            <a:r>
              <a:rPr lang="en-US" sz="2400" dirty="0" smtClean="0">
                <a:latin typeface="Book Antiqua" panose="02040602050305030304" pitchFamily="18" charset="0"/>
              </a:rPr>
              <a:t>This introduces </a:t>
            </a:r>
            <a:r>
              <a:rPr lang="en-US" sz="2400" dirty="0">
                <a:latin typeface="Book Antiqua" panose="02040602050305030304" pitchFamily="18" charset="0"/>
              </a:rPr>
              <a:t>insurmountable logistical problems if the intended data traffic is very large</a:t>
            </a:r>
            <a:r>
              <a:rPr lang="en-US" sz="2400" dirty="0" smtClean="0">
                <a:latin typeface="Book Antiqua" panose="02040602050305030304" pitchFamily="18" charset="0"/>
              </a:rPr>
              <a:t>.</a:t>
            </a:r>
          </a:p>
          <a:p>
            <a:r>
              <a:rPr lang="en-US" sz="2400" dirty="0">
                <a:latin typeface="Book Antiqua" panose="02040602050305030304" pitchFamily="18" charset="0"/>
              </a:rPr>
              <a:t>Accordingly, for practical reasons, the bit-stream generator must be </a:t>
            </a:r>
            <a:r>
              <a:rPr lang="en-US" sz="2400" dirty="0" smtClean="0">
                <a:latin typeface="Book Antiqua" panose="02040602050305030304" pitchFamily="18" charset="0"/>
              </a:rPr>
              <a:t>implemented as </a:t>
            </a:r>
            <a:r>
              <a:rPr lang="en-US" sz="2400" dirty="0">
                <a:latin typeface="Book Antiqua" panose="02040602050305030304" pitchFamily="18" charset="0"/>
              </a:rPr>
              <a:t>an algorithmic </a:t>
            </a:r>
            <a:r>
              <a:rPr lang="en-US" sz="2400" dirty="0" smtClean="0">
                <a:latin typeface="Book Antiqua" panose="02040602050305030304" pitchFamily="18" charset="0"/>
              </a:rPr>
              <a:t>procedure.</a:t>
            </a:r>
          </a:p>
          <a:p>
            <a:r>
              <a:rPr lang="en-US" sz="2400" dirty="0">
                <a:latin typeface="Book Antiqua" panose="02040602050305030304" pitchFamily="18" charset="0"/>
              </a:rPr>
              <a:t>Keys </a:t>
            </a:r>
            <a:r>
              <a:rPr lang="en-US" sz="2400" dirty="0" smtClean="0">
                <a:latin typeface="Book Antiqua" panose="02040602050305030304" pitchFamily="18" charset="0"/>
              </a:rPr>
              <a:t>generation is easy, </a:t>
            </a:r>
            <a:r>
              <a:rPr lang="en-US" sz="2400" dirty="0">
                <a:latin typeface="Book Antiqua" panose="02040602050305030304" pitchFamily="18" charset="0"/>
              </a:rPr>
              <a:t>so that the cryptographic bit stream can </a:t>
            </a:r>
            <a:r>
              <a:rPr lang="en-US" sz="2400" dirty="0" smtClean="0">
                <a:latin typeface="Book Antiqua" panose="02040602050305030304" pitchFamily="18" charset="0"/>
              </a:rPr>
              <a:t>be produced </a:t>
            </a:r>
            <a:r>
              <a:rPr lang="en-US" sz="2400" dirty="0">
                <a:latin typeface="Book Antiqua" panose="02040602050305030304" pitchFamily="18" charset="0"/>
              </a:rPr>
              <a:t>by both users.</a:t>
            </a:r>
          </a:p>
        </p:txBody>
      </p:sp>
    </p:spTree>
    <p:extLst>
      <p:ext uri="{BB962C8B-B14F-4D97-AF65-F5344CB8AC3E}">
        <p14:creationId xmlns:p14="http://schemas.microsoft.com/office/powerpoint/2010/main" val="18052426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Stream cipher VS block ciphers</a:t>
            </a:r>
            <a:endParaRPr lang="en-US" sz="3600" dirty="0">
              <a:latin typeface="Book Antiqua" panose="0204060205030503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818273"/>
            <a:ext cx="6553200" cy="6059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946380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 block cipher is one in which a block of plaintext is treated as a whole </a:t>
            </a:r>
            <a:r>
              <a:rPr lang="en-US" sz="2400" dirty="0" smtClean="0">
                <a:latin typeface="Book Antiqua" panose="02040602050305030304" pitchFamily="18" charset="0"/>
              </a:rPr>
              <a:t>and used </a:t>
            </a:r>
            <a:r>
              <a:rPr lang="en-US" sz="2400" dirty="0">
                <a:latin typeface="Book Antiqua" panose="02040602050305030304" pitchFamily="18" charset="0"/>
              </a:rPr>
              <a:t>to produce a ciphertext block of equal length</a:t>
            </a:r>
            <a:r>
              <a:rPr lang="en-US" sz="2400" dirty="0" smtClean="0">
                <a:latin typeface="Book Antiqua" panose="02040602050305030304" pitchFamily="18" charset="0"/>
              </a:rPr>
              <a:t>.</a:t>
            </a:r>
          </a:p>
          <a:p>
            <a:r>
              <a:rPr lang="en-US" sz="2400" dirty="0">
                <a:latin typeface="Book Antiqua" panose="02040602050305030304" pitchFamily="18" charset="0"/>
              </a:rPr>
              <a:t>Typically, a block size of 64 or 128 bits is used</a:t>
            </a:r>
            <a:r>
              <a:rPr lang="en-US" sz="2400" dirty="0" smtClean="0">
                <a:latin typeface="Book Antiqua" panose="02040602050305030304" pitchFamily="18" charset="0"/>
              </a:rPr>
              <a:t>.</a:t>
            </a:r>
          </a:p>
          <a:p>
            <a:r>
              <a:rPr lang="en-US" sz="2400" dirty="0">
                <a:latin typeface="Book Antiqua" panose="02040602050305030304" pitchFamily="18" charset="0"/>
              </a:rPr>
              <a:t>As with a stream cipher, the two users share a symmetric </a:t>
            </a:r>
            <a:r>
              <a:rPr lang="en-US" sz="2400" dirty="0" smtClean="0">
                <a:latin typeface="Book Antiqua" panose="02040602050305030304" pitchFamily="18" charset="0"/>
              </a:rPr>
              <a:t>encryption key.</a:t>
            </a:r>
          </a:p>
          <a:p>
            <a:r>
              <a:rPr lang="en-US" sz="2400" dirty="0">
                <a:latin typeface="Book Antiqua" panose="02040602050305030304" pitchFamily="18" charset="0"/>
              </a:rPr>
              <a:t>block cipher can be used to achieve the same effect as a stream cipher</a:t>
            </a:r>
            <a:r>
              <a:rPr lang="en-US" sz="2400" dirty="0" smtClean="0">
                <a:latin typeface="Book Antiqua" panose="02040602050305030304" pitchFamily="18" charset="0"/>
              </a:rPr>
              <a:t>.</a:t>
            </a:r>
          </a:p>
          <a:p>
            <a:r>
              <a:rPr lang="en-US" sz="2400" dirty="0">
                <a:latin typeface="Book Antiqua" panose="02040602050305030304" pitchFamily="18" charset="0"/>
              </a:rPr>
              <a:t>The vast </a:t>
            </a:r>
            <a:r>
              <a:rPr lang="en-US" sz="2400" dirty="0" smtClean="0">
                <a:latin typeface="Book Antiqua" panose="02040602050305030304" pitchFamily="18" charset="0"/>
              </a:rPr>
              <a:t>majority of </a:t>
            </a:r>
            <a:r>
              <a:rPr lang="en-US" sz="2400" dirty="0">
                <a:latin typeface="Book Antiqua" panose="02040602050305030304" pitchFamily="18" charset="0"/>
              </a:rPr>
              <a:t>network-based symmetric cryptographic applications make use of block ciphers</a:t>
            </a:r>
            <a:r>
              <a:rPr lang="en-US" sz="2400" dirty="0" smtClean="0">
                <a:latin typeface="Book Antiqua" panose="02040602050305030304" pitchFamily="18" charset="0"/>
              </a:rPr>
              <a:t>.</a:t>
            </a:r>
          </a:p>
          <a:p>
            <a:r>
              <a:rPr lang="en-US" sz="2400" dirty="0">
                <a:latin typeface="Book Antiqua" panose="02040602050305030304" pitchFamily="18" charset="0"/>
              </a:rPr>
              <a:t>A block cipher operates on a plaintext block of n bits to produce a ciphertext </a:t>
            </a:r>
            <a:r>
              <a:rPr lang="en-US" sz="2400" dirty="0" smtClean="0">
                <a:latin typeface="Book Antiqua" panose="02040602050305030304" pitchFamily="18" charset="0"/>
              </a:rPr>
              <a:t>block of </a:t>
            </a:r>
            <a:r>
              <a:rPr lang="en-US" sz="2400" dirty="0">
                <a:latin typeface="Book Antiqua" panose="02040602050305030304" pitchFamily="18" charset="0"/>
              </a:rPr>
              <a:t>n bits</a:t>
            </a:r>
            <a:r>
              <a:rPr lang="en-US" sz="2400" dirty="0" smtClean="0">
                <a:latin typeface="Book Antiqua" panose="02040602050305030304" pitchFamily="18" charset="0"/>
              </a:rPr>
              <a:t>.</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2292211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Data and security</a:t>
            </a:r>
            <a:endParaRPr lang="en-US" sz="3600" dirty="0">
              <a:latin typeface="Book Antiqua" panose="02040602050305030304" pitchFamily="18" charset="0"/>
            </a:endParaRPr>
          </a:p>
        </p:txBody>
      </p:sp>
      <p:sp>
        <p:nvSpPr>
          <p:cNvPr id="3" name="Content Placeholder 2"/>
          <p:cNvSpPr>
            <a:spLocks noGrp="1"/>
          </p:cNvSpPr>
          <p:nvPr>
            <p:ph idx="1"/>
          </p:nvPr>
        </p:nvSpPr>
        <p:spPr>
          <a:xfrm>
            <a:off x="228600" y="990600"/>
            <a:ext cx="8915400" cy="5638800"/>
          </a:xfrm>
        </p:spPr>
        <p:txBody>
          <a:bodyPr>
            <a:normAutofit lnSpcReduction="10000"/>
          </a:bodyPr>
          <a:lstStyle/>
          <a:p>
            <a:r>
              <a:rPr lang="en-US" sz="2800" dirty="0" smtClean="0">
                <a:latin typeface="Book Antiqua" panose="02040602050305030304" pitchFamily="18" charset="0"/>
              </a:rPr>
              <a:t>Data in any form like image, audio, video or text.</a:t>
            </a:r>
          </a:p>
          <a:p>
            <a:r>
              <a:rPr lang="en-US" sz="2800" dirty="0" smtClean="0">
                <a:latin typeface="Book Antiqua" panose="02040602050305030304" pitchFamily="18" charset="0"/>
              </a:rPr>
              <a:t>Basic form of data is 0’s and 1’s</a:t>
            </a:r>
          </a:p>
          <a:p>
            <a:r>
              <a:rPr lang="en-US" sz="2800" dirty="0" smtClean="0">
                <a:latin typeface="Book Antiqua" panose="02040602050305030304" pitchFamily="18" charset="0"/>
              </a:rPr>
              <a:t>Data may be personal data or public data.</a:t>
            </a:r>
          </a:p>
          <a:p>
            <a:r>
              <a:rPr lang="en-US" sz="2800" dirty="0" smtClean="0">
                <a:latin typeface="Book Antiqua" panose="02040602050305030304" pitchFamily="18" charset="0"/>
              </a:rPr>
              <a:t>Digital communication includes transmission of digital data from one system to another system within an organization or outside the organization or most of the time outside the country.</a:t>
            </a:r>
          </a:p>
          <a:p>
            <a:r>
              <a:rPr lang="en-US" sz="2800" dirty="0" smtClean="0">
                <a:latin typeface="Book Antiqua" panose="02040602050305030304" pitchFamily="18" charset="0"/>
              </a:rPr>
              <a:t>Intruder may easily filched or use your private or personal data.</a:t>
            </a:r>
          </a:p>
          <a:p>
            <a:r>
              <a:rPr lang="en-US" sz="2800" dirty="0">
                <a:latin typeface="Book Antiqua" panose="02040602050305030304" pitchFamily="18" charset="0"/>
              </a:rPr>
              <a:t>Protecting digital data from unauthorized users and actions, using various measures</a:t>
            </a:r>
          </a:p>
          <a:p>
            <a:r>
              <a:rPr lang="en-US" sz="2800" dirty="0" smtClean="0">
                <a:latin typeface="Book Antiqua" panose="02040602050305030304" pitchFamily="18" charset="0"/>
              </a:rPr>
              <a:t>One of the measure by using cryptography.</a:t>
            </a:r>
            <a:endParaRPr lang="en-US" sz="2800" dirty="0">
              <a:latin typeface="Book Antiqua" panose="02040602050305030304" pitchFamily="18" charset="0"/>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a:t>
            </a:r>
            <a:r>
              <a:rPr lang="en-US" sz="3600" dirty="0" err="1">
                <a:latin typeface="Book Antiqua" panose="02040602050305030304" pitchFamily="18" charset="0"/>
              </a:rPr>
              <a:t>Feistel</a:t>
            </a:r>
            <a:r>
              <a:rPr lang="en-US" sz="3600" dirty="0">
                <a:latin typeface="Book Antiqua" panose="02040602050305030304" pitchFamily="18" charset="0"/>
              </a:rPr>
              <a:t> Cipher</a:t>
            </a:r>
          </a:p>
        </p:txBody>
      </p:sp>
      <p:sp>
        <p:nvSpPr>
          <p:cNvPr id="3" name="Content Placeholder 2"/>
          <p:cNvSpPr>
            <a:spLocks noGrp="1"/>
          </p:cNvSpPr>
          <p:nvPr>
            <p:ph idx="1"/>
          </p:nvPr>
        </p:nvSpPr>
        <p:spPr>
          <a:xfrm>
            <a:off x="0" y="838200"/>
            <a:ext cx="9144000" cy="6019800"/>
          </a:xfrm>
        </p:spPr>
        <p:txBody>
          <a:bodyPr>
            <a:normAutofit/>
          </a:bodyPr>
          <a:lstStyle/>
          <a:p>
            <a:r>
              <a:rPr lang="en-US" sz="2400" dirty="0" err="1">
                <a:latin typeface="Book Antiqua" panose="02040602050305030304" pitchFamily="18" charset="0"/>
              </a:rPr>
              <a:t>Feistel</a:t>
            </a:r>
            <a:r>
              <a:rPr lang="en-US" sz="2400" dirty="0">
                <a:latin typeface="Book Antiqua" panose="02040602050305030304" pitchFamily="18" charset="0"/>
              </a:rPr>
              <a:t> proposed the use of a cipher that alternates </a:t>
            </a:r>
            <a:r>
              <a:rPr lang="en-US" sz="2400" dirty="0" smtClean="0">
                <a:latin typeface="Book Antiqua" panose="02040602050305030304" pitchFamily="18" charset="0"/>
              </a:rPr>
              <a:t>substitutions and permutations</a:t>
            </a:r>
          </a:p>
          <a:p>
            <a:r>
              <a:rPr lang="en-US" sz="2400" b="1" dirty="0">
                <a:latin typeface="Book Antiqua" panose="02040602050305030304" pitchFamily="18" charset="0"/>
              </a:rPr>
              <a:t>Substitution:</a:t>
            </a:r>
            <a:r>
              <a:rPr lang="en-US" sz="2400" dirty="0">
                <a:latin typeface="Book Antiqua" panose="02040602050305030304" pitchFamily="18" charset="0"/>
              </a:rPr>
              <a:t> Each plaintext element or group of elements is uniquely </a:t>
            </a:r>
            <a:r>
              <a:rPr lang="en-US" sz="2400" dirty="0" smtClean="0">
                <a:latin typeface="Book Antiqua" panose="02040602050305030304" pitchFamily="18" charset="0"/>
              </a:rPr>
              <a:t>replaced by </a:t>
            </a:r>
            <a:r>
              <a:rPr lang="en-US" sz="2400" dirty="0">
                <a:latin typeface="Book Antiqua" panose="02040602050305030304" pitchFamily="18" charset="0"/>
              </a:rPr>
              <a:t>a corresponding ciphertext element or group of elements</a:t>
            </a:r>
            <a:r>
              <a:rPr lang="en-US" sz="2400" dirty="0" smtClean="0">
                <a:latin typeface="Book Antiqua" panose="02040602050305030304" pitchFamily="18" charset="0"/>
              </a:rPr>
              <a:t>.</a:t>
            </a:r>
          </a:p>
          <a:p>
            <a:r>
              <a:rPr lang="en-US" sz="2400" b="1" dirty="0">
                <a:latin typeface="Book Antiqua" panose="02040602050305030304" pitchFamily="18" charset="0"/>
              </a:rPr>
              <a:t>Permutation: </a:t>
            </a:r>
            <a:r>
              <a:rPr lang="en-US" sz="2400" dirty="0">
                <a:latin typeface="Book Antiqua" panose="02040602050305030304" pitchFamily="18" charset="0"/>
              </a:rPr>
              <a:t>A sequence of plaintext elements is replaced by a </a:t>
            </a:r>
            <a:r>
              <a:rPr lang="en-US" sz="2400" dirty="0" smtClean="0">
                <a:latin typeface="Book Antiqua" panose="02040602050305030304" pitchFamily="18" charset="0"/>
              </a:rPr>
              <a:t>permutation of </a:t>
            </a:r>
            <a:r>
              <a:rPr lang="en-US" sz="2400" dirty="0">
                <a:latin typeface="Book Antiqua" panose="02040602050305030304" pitchFamily="18" charset="0"/>
              </a:rPr>
              <a:t>that sequence</a:t>
            </a:r>
            <a:r>
              <a:rPr lang="en-US" sz="2400" dirty="0" smtClean="0">
                <a:latin typeface="Book Antiqua" panose="02040602050305030304" pitchFamily="18" charset="0"/>
              </a:rPr>
              <a:t>.</a:t>
            </a:r>
          </a:p>
          <a:p>
            <a:r>
              <a:rPr lang="en-US" sz="2400" dirty="0">
                <a:latin typeface="Book Antiqua" panose="02040602050305030304" pitchFamily="18" charset="0"/>
              </a:rPr>
              <a:t>That is, no elements are added or deleted or replaced in </a:t>
            </a:r>
            <a:r>
              <a:rPr lang="en-US" sz="2400" dirty="0" smtClean="0">
                <a:latin typeface="Book Antiqua" panose="02040602050305030304" pitchFamily="18" charset="0"/>
              </a:rPr>
              <a:t>the sequence</a:t>
            </a:r>
            <a:r>
              <a:rPr lang="en-US" sz="2400" dirty="0">
                <a:latin typeface="Book Antiqua" panose="02040602050305030304" pitchFamily="18" charset="0"/>
              </a:rPr>
              <a:t>, rather the order in which the elements appear in the sequence </a:t>
            </a:r>
            <a:r>
              <a:rPr lang="en-US" sz="2400" dirty="0" smtClean="0">
                <a:latin typeface="Book Antiqua" panose="02040602050305030304" pitchFamily="18" charset="0"/>
              </a:rPr>
              <a:t>is changed.</a:t>
            </a:r>
          </a:p>
          <a:p>
            <a:r>
              <a:rPr lang="en-US" sz="2400" dirty="0">
                <a:latin typeface="Book Antiqua" panose="02040602050305030304" pitchFamily="18" charset="0"/>
              </a:rPr>
              <a:t>In particular, the </a:t>
            </a:r>
            <a:r>
              <a:rPr lang="en-US" sz="2400" dirty="0" err="1">
                <a:latin typeface="Book Antiqua" panose="02040602050305030304" pitchFamily="18" charset="0"/>
              </a:rPr>
              <a:t>Feistel</a:t>
            </a:r>
            <a:r>
              <a:rPr lang="en-US" sz="2400" dirty="0">
                <a:latin typeface="Book Antiqua" panose="02040602050305030304" pitchFamily="18" charset="0"/>
              </a:rPr>
              <a:t> </a:t>
            </a:r>
            <a:r>
              <a:rPr lang="en-US" sz="2400" dirty="0" smtClean="0">
                <a:latin typeface="Book Antiqua" panose="02040602050305030304" pitchFamily="18" charset="0"/>
              </a:rPr>
              <a:t>structure is </a:t>
            </a:r>
            <a:r>
              <a:rPr lang="en-US" sz="2400" dirty="0">
                <a:latin typeface="Book Antiqua" panose="02040602050305030304" pitchFamily="18" charset="0"/>
              </a:rPr>
              <a:t>used for Triple Data Encryption Algorithm (TDEA), which is one of the </a:t>
            </a:r>
            <a:r>
              <a:rPr lang="en-US" sz="2400" dirty="0" smtClean="0">
                <a:latin typeface="Book Antiqua" panose="02040602050305030304" pitchFamily="18" charset="0"/>
              </a:rPr>
              <a:t>two encryption </a:t>
            </a:r>
            <a:r>
              <a:rPr lang="en-US" sz="2400" dirty="0">
                <a:latin typeface="Book Antiqua" panose="02040602050305030304" pitchFamily="18" charset="0"/>
              </a:rPr>
              <a:t>algorithms (along with AES), approved for general use by the </a:t>
            </a:r>
            <a:r>
              <a:rPr lang="en-US" sz="2400" dirty="0" smtClean="0">
                <a:latin typeface="Book Antiqua" panose="02040602050305030304" pitchFamily="18" charset="0"/>
              </a:rPr>
              <a:t>National Institute </a:t>
            </a:r>
            <a:r>
              <a:rPr lang="en-US" sz="2400" dirty="0">
                <a:latin typeface="Book Antiqua" panose="02040602050305030304" pitchFamily="18" charset="0"/>
              </a:rPr>
              <a:t>of Standards and Technology (NIST).</a:t>
            </a:r>
          </a:p>
        </p:txBody>
      </p:sp>
    </p:spTree>
    <p:extLst>
      <p:ext uri="{BB962C8B-B14F-4D97-AF65-F5344CB8AC3E}">
        <p14:creationId xmlns:p14="http://schemas.microsoft.com/office/powerpoint/2010/main" val="390499774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DIFFUSION AND CONFUSION</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terms diffusion and confusion were introduced by</a:t>
            </a:r>
          </a:p>
          <a:p>
            <a:r>
              <a:rPr lang="en-US" sz="2400" dirty="0">
                <a:latin typeface="Book Antiqua" panose="02040602050305030304" pitchFamily="18" charset="0"/>
              </a:rPr>
              <a:t>Claude Shannon to capture the two basic building blocks for any cryptographic </a:t>
            </a:r>
            <a:r>
              <a:rPr lang="en-US" sz="2400" dirty="0" smtClean="0">
                <a:latin typeface="Book Antiqua" panose="02040602050305030304" pitchFamily="18" charset="0"/>
              </a:rPr>
              <a:t>system.</a:t>
            </a:r>
          </a:p>
          <a:p>
            <a:r>
              <a:rPr lang="en-US" sz="2400" dirty="0" smtClean="0">
                <a:latin typeface="Book Antiqua" panose="02040602050305030304" pitchFamily="18" charset="0"/>
              </a:rPr>
              <a:t>Assume </a:t>
            </a:r>
            <a:r>
              <a:rPr lang="en-US" sz="2400" dirty="0">
                <a:latin typeface="Book Antiqua" panose="02040602050305030304" pitchFamily="18" charset="0"/>
              </a:rPr>
              <a:t>the attacker has some </a:t>
            </a:r>
            <a:r>
              <a:rPr lang="en-US" sz="2400" dirty="0" smtClean="0">
                <a:latin typeface="Book Antiqua" panose="02040602050305030304" pitchFamily="18" charset="0"/>
              </a:rPr>
              <a:t>knowledge of </a:t>
            </a:r>
            <a:r>
              <a:rPr lang="en-US" sz="2400" dirty="0">
                <a:latin typeface="Book Antiqua" panose="02040602050305030304" pitchFamily="18" charset="0"/>
              </a:rPr>
              <a:t>the statistical characteristics of the plaintext</a:t>
            </a:r>
            <a:r>
              <a:rPr lang="en-US" sz="2400" dirty="0" smtClean="0">
                <a:latin typeface="Book Antiqua" panose="02040602050305030304" pitchFamily="18" charset="0"/>
              </a:rPr>
              <a:t>.</a:t>
            </a:r>
          </a:p>
          <a:p>
            <a:r>
              <a:rPr lang="en-US" sz="2400" dirty="0">
                <a:latin typeface="Book Antiqua" panose="02040602050305030304" pitchFamily="18" charset="0"/>
              </a:rPr>
              <a:t>For example, in a </a:t>
            </a:r>
            <a:r>
              <a:rPr lang="en-US" sz="2400" dirty="0" smtClean="0">
                <a:latin typeface="Book Antiqua" panose="02040602050305030304" pitchFamily="18" charset="0"/>
              </a:rPr>
              <a:t>human-readable message </a:t>
            </a:r>
            <a:r>
              <a:rPr lang="en-US" sz="2400" dirty="0">
                <a:latin typeface="Book Antiqua" panose="02040602050305030304" pitchFamily="18" charset="0"/>
              </a:rPr>
              <a:t>in some language, the frequency distribution of the various letters may </a:t>
            </a:r>
            <a:r>
              <a:rPr lang="en-US" sz="2400" dirty="0" smtClean="0">
                <a:latin typeface="Book Antiqua" panose="02040602050305030304" pitchFamily="18" charset="0"/>
              </a:rPr>
              <a:t>be known</a:t>
            </a:r>
            <a:r>
              <a:rPr lang="en-US" sz="2400" dirty="0">
                <a:latin typeface="Book Antiqua" panose="02040602050305030304" pitchFamily="18" charset="0"/>
              </a:rPr>
              <a:t>. Or there may be words or phrases likely to appear in the </a:t>
            </a:r>
            <a:r>
              <a:rPr lang="en-US" sz="2400" dirty="0" smtClean="0">
                <a:latin typeface="Book Antiqua" panose="02040602050305030304" pitchFamily="18" charset="0"/>
              </a:rPr>
              <a:t>message.</a:t>
            </a:r>
          </a:p>
          <a:p>
            <a:r>
              <a:rPr lang="en-US" sz="2400" dirty="0">
                <a:latin typeface="Book Antiqua" panose="02040602050305030304" pitchFamily="18" charset="0"/>
              </a:rPr>
              <a:t>If these statistics are in any way reflected in the ciphertext, the </a:t>
            </a:r>
            <a:r>
              <a:rPr lang="en-US" sz="2400" dirty="0" smtClean="0">
                <a:latin typeface="Book Antiqua" panose="02040602050305030304" pitchFamily="18" charset="0"/>
              </a:rPr>
              <a:t>cryptanalyst may </a:t>
            </a:r>
            <a:r>
              <a:rPr lang="en-US" sz="2400" dirty="0">
                <a:latin typeface="Book Antiqua" panose="02040602050305030304" pitchFamily="18" charset="0"/>
              </a:rPr>
              <a:t>be able to deduce the encryption key, part of the key, or at least a set of </a:t>
            </a:r>
            <a:r>
              <a:rPr lang="en-US" sz="2400" dirty="0" smtClean="0">
                <a:latin typeface="Book Antiqua" panose="02040602050305030304" pitchFamily="18" charset="0"/>
              </a:rPr>
              <a:t>keys likely </a:t>
            </a:r>
            <a:r>
              <a:rPr lang="en-US" sz="2400" dirty="0">
                <a:latin typeface="Book Antiqua" panose="02040602050305030304" pitchFamily="18" charset="0"/>
              </a:rPr>
              <a:t>to contain the exact key</a:t>
            </a:r>
            <a:r>
              <a:rPr lang="en-US" sz="2400" dirty="0" smtClean="0">
                <a:latin typeface="Book Antiqua" panose="02040602050305030304" pitchFamily="18" charset="0"/>
              </a:rPr>
              <a:t>.</a:t>
            </a:r>
          </a:p>
          <a:p>
            <a:r>
              <a:rPr lang="en-US" sz="2400" dirty="0">
                <a:latin typeface="Book Antiqua" panose="02040602050305030304" pitchFamily="18" charset="0"/>
              </a:rPr>
              <a:t>Shannon suggests two methods </a:t>
            </a:r>
            <a:r>
              <a:rPr lang="en-US" sz="2400" dirty="0" smtClean="0">
                <a:latin typeface="Book Antiqua" panose="02040602050305030304" pitchFamily="18" charset="0"/>
              </a:rPr>
              <a:t>for frustrating </a:t>
            </a:r>
            <a:r>
              <a:rPr lang="en-US" sz="2400" dirty="0">
                <a:latin typeface="Book Antiqua" panose="02040602050305030304" pitchFamily="18" charset="0"/>
              </a:rPr>
              <a:t>statistical cryptanalysis: diffusion and confusion.</a:t>
            </a:r>
          </a:p>
        </p:txBody>
      </p:sp>
    </p:spTree>
    <p:extLst>
      <p:ext uri="{BB962C8B-B14F-4D97-AF65-F5344CB8AC3E}">
        <p14:creationId xmlns:p14="http://schemas.microsoft.com/office/powerpoint/2010/main" val="15685070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In diffusion, the </a:t>
            </a:r>
            <a:r>
              <a:rPr lang="en-US" sz="2400" dirty="0" smtClean="0">
                <a:latin typeface="Book Antiqua" panose="02040602050305030304" pitchFamily="18" charset="0"/>
              </a:rPr>
              <a:t>statistical structure </a:t>
            </a:r>
            <a:r>
              <a:rPr lang="en-US" sz="2400" dirty="0">
                <a:latin typeface="Book Antiqua" panose="02040602050305030304" pitchFamily="18" charset="0"/>
              </a:rPr>
              <a:t>of the plaintext is dissipated into long-range statistics of </a:t>
            </a:r>
            <a:r>
              <a:rPr lang="en-US" sz="2400" dirty="0" smtClean="0">
                <a:latin typeface="Book Antiqua" panose="02040602050305030304" pitchFamily="18" charset="0"/>
              </a:rPr>
              <a:t>the ciphertext.</a:t>
            </a:r>
          </a:p>
          <a:p>
            <a:r>
              <a:rPr lang="en-US" sz="2400" dirty="0">
                <a:latin typeface="Book Antiqua" panose="02040602050305030304" pitchFamily="18" charset="0"/>
              </a:rPr>
              <a:t>This is achieved by having each plaintext digit affect the value of </a:t>
            </a:r>
            <a:r>
              <a:rPr lang="en-US" sz="2400" dirty="0" smtClean="0">
                <a:latin typeface="Book Antiqua" panose="02040602050305030304" pitchFamily="18" charset="0"/>
              </a:rPr>
              <a:t>many ciphertext digits.</a:t>
            </a:r>
          </a:p>
          <a:p>
            <a:r>
              <a:rPr lang="en-US" sz="2400" dirty="0">
                <a:latin typeface="Book Antiqua" panose="02040602050305030304" pitchFamily="18" charset="0"/>
              </a:rPr>
              <a:t>The </a:t>
            </a:r>
            <a:r>
              <a:rPr lang="en-US" sz="2400" dirty="0" smtClean="0">
                <a:latin typeface="Book Antiqua" panose="02040602050305030304" pitchFamily="18" charset="0"/>
              </a:rPr>
              <a:t>mechanism of </a:t>
            </a:r>
            <a:r>
              <a:rPr lang="en-US" sz="2400" dirty="0">
                <a:latin typeface="Book Antiqua" panose="02040602050305030304" pitchFamily="18" charset="0"/>
              </a:rPr>
              <a:t>diffusion seeks to make the statistical relationship between the plaintext </a:t>
            </a:r>
            <a:r>
              <a:rPr lang="en-US" sz="2400" dirty="0" smtClean="0">
                <a:latin typeface="Book Antiqua" panose="02040602050305030304" pitchFamily="18" charset="0"/>
              </a:rPr>
              <a:t>and ciphertext </a:t>
            </a:r>
            <a:r>
              <a:rPr lang="en-US" sz="2400" dirty="0">
                <a:latin typeface="Book Antiqua" panose="02040602050305030304" pitchFamily="18" charset="0"/>
              </a:rPr>
              <a:t>as complex as possible in order to thwart attempts to deduce the </a:t>
            </a:r>
            <a:r>
              <a:rPr lang="en-US" sz="2400" dirty="0" smtClean="0">
                <a:latin typeface="Book Antiqua" panose="02040602050305030304" pitchFamily="18" charset="0"/>
              </a:rPr>
              <a:t>key.</a:t>
            </a:r>
          </a:p>
          <a:p>
            <a:r>
              <a:rPr lang="en-US" sz="2400" b="1" dirty="0" smtClean="0">
                <a:latin typeface="Book Antiqua" panose="02040602050305030304" pitchFamily="18" charset="0"/>
              </a:rPr>
              <a:t>Confusion</a:t>
            </a:r>
            <a:r>
              <a:rPr lang="en-US" sz="2400" dirty="0" smtClean="0">
                <a:latin typeface="Book Antiqua" panose="02040602050305030304" pitchFamily="18" charset="0"/>
              </a:rPr>
              <a:t> </a:t>
            </a:r>
            <a:r>
              <a:rPr lang="en-US" sz="2400" dirty="0">
                <a:latin typeface="Book Antiqua" panose="02040602050305030304" pitchFamily="18" charset="0"/>
              </a:rPr>
              <a:t>seeks to make the relationship between the statistics </a:t>
            </a:r>
            <a:r>
              <a:rPr lang="en-US" sz="2400" dirty="0" smtClean="0">
                <a:latin typeface="Book Antiqua" panose="02040602050305030304" pitchFamily="18" charset="0"/>
              </a:rPr>
              <a:t>of the </a:t>
            </a:r>
            <a:r>
              <a:rPr lang="en-US" sz="2400" dirty="0">
                <a:latin typeface="Book Antiqua" panose="02040602050305030304" pitchFamily="18" charset="0"/>
              </a:rPr>
              <a:t>ciphertext and the value of the encryption key as complex as </a:t>
            </a:r>
            <a:r>
              <a:rPr lang="en-US" sz="2400" dirty="0" smtClean="0">
                <a:latin typeface="Book Antiqua" panose="02040602050305030304" pitchFamily="18" charset="0"/>
              </a:rPr>
              <a:t>possible.</a:t>
            </a:r>
          </a:p>
          <a:p>
            <a:r>
              <a:rPr lang="en-US" sz="2400" dirty="0">
                <a:latin typeface="Book Antiqua" panose="02040602050305030304" pitchFamily="18" charset="0"/>
              </a:rPr>
              <a:t>Thus, even if the attacker can get some </a:t>
            </a:r>
            <a:r>
              <a:rPr lang="en-US" sz="2400" dirty="0" smtClean="0">
                <a:latin typeface="Book Antiqua" panose="02040602050305030304" pitchFamily="18" charset="0"/>
              </a:rPr>
              <a:t>handle on </a:t>
            </a:r>
            <a:r>
              <a:rPr lang="en-US" sz="2400" dirty="0">
                <a:latin typeface="Book Antiqua" panose="02040602050305030304" pitchFamily="18" charset="0"/>
              </a:rPr>
              <a:t>the statistics of the ciphertext, the way in which the key was used to produce </a:t>
            </a:r>
            <a:r>
              <a:rPr lang="en-US" sz="2400" dirty="0" smtClean="0">
                <a:latin typeface="Book Antiqua" panose="02040602050305030304" pitchFamily="18" charset="0"/>
              </a:rPr>
              <a:t>that ciphertext </a:t>
            </a:r>
            <a:r>
              <a:rPr lang="en-US" sz="2400" dirty="0">
                <a:latin typeface="Book Antiqua" panose="02040602050305030304" pitchFamily="18" charset="0"/>
              </a:rPr>
              <a:t>is so complex as to make it difficult to deduce the key</a:t>
            </a:r>
            <a:r>
              <a:rPr lang="en-US" sz="2400" dirty="0" smtClean="0">
                <a:latin typeface="Book Antiqua" panose="02040602050305030304" pitchFamily="18" charset="0"/>
              </a:rPr>
              <a:t>.</a:t>
            </a:r>
          </a:p>
          <a:p>
            <a:r>
              <a:rPr lang="en-US" sz="2400" dirty="0">
                <a:latin typeface="Book Antiqua" panose="02040602050305030304" pitchFamily="18" charset="0"/>
              </a:rPr>
              <a:t>This is achieved </a:t>
            </a:r>
            <a:r>
              <a:rPr lang="en-US" sz="2400" dirty="0" smtClean="0">
                <a:latin typeface="Book Antiqua" panose="02040602050305030304" pitchFamily="18" charset="0"/>
              </a:rPr>
              <a:t>by the </a:t>
            </a:r>
            <a:r>
              <a:rPr lang="en-US" sz="2400" dirty="0">
                <a:latin typeface="Book Antiqua" panose="02040602050305030304" pitchFamily="18" charset="0"/>
              </a:rPr>
              <a:t>use of a complex substitution algorithm.</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312068035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381000"/>
          </a:xfrm>
          <a:solidFill>
            <a:srgbClr val="FFCC00"/>
          </a:solidFill>
        </p:spPr>
        <p:txBody>
          <a:bodyPr>
            <a:normAutofit fontScale="90000"/>
          </a:bodyPr>
          <a:lstStyle/>
          <a:p>
            <a:r>
              <a:rPr lang="en-US" sz="3600" dirty="0">
                <a:latin typeface="Book Antiqua" panose="02040602050305030304" pitchFamily="18" charset="0"/>
              </a:rPr>
              <a:t>FEISTEL CIPHER STRUCTURE</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380297"/>
            <a:ext cx="6096000" cy="6393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1606276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FEISTEL CIPHER STRUCTURE</a:t>
            </a:r>
          </a:p>
        </p:txBody>
      </p:sp>
      <p:sp>
        <p:nvSpPr>
          <p:cNvPr id="3" name="Content Placeholder 2"/>
          <p:cNvSpPr>
            <a:spLocks noGrp="1"/>
          </p:cNvSpPr>
          <p:nvPr>
            <p:ph idx="1"/>
          </p:nvPr>
        </p:nvSpPr>
        <p:spPr>
          <a:xfrm>
            <a:off x="0" y="838200"/>
            <a:ext cx="9144000" cy="6019800"/>
          </a:xfrm>
        </p:spPr>
        <p:txBody>
          <a:bodyPr>
            <a:normAutofit/>
          </a:bodyPr>
          <a:lstStyle/>
          <a:p>
            <a:r>
              <a:rPr lang="en-US" sz="2400" dirty="0" smtClean="0">
                <a:latin typeface="Book Antiqua" panose="02040602050305030304" pitchFamily="18" charset="0"/>
              </a:rPr>
              <a:t>The </a:t>
            </a:r>
            <a:r>
              <a:rPr lang="en-US" sz="2400" dirty="0">
                <a:latin typeface="Book Antiqua" panose="02040602050305030304" pitchFamily="18" charset="0"/>
              </a:rPr>
              <a:t>left-hand side </a:t>
            </a:r>
            <a:r>
              <a:rPr lang="en-US" sz="2400" dirty="0" smtClean="0">
                <a:latin typeface="Book Antiqua" panose="02040602050305030304" pitchFamily="18" charset="0"/>
              </a:rPr>
              <a:t>depicts </a:t>
            </a:r>
            <a:r>
              <a:rPr lang="en-US" sz="2400" dirty="0">
                <a:latin typeface="Book Antiqua" panose="02040602050305030304" pitchFamily="18" charset="0"/>
              </a:rPr>
              <a:t>the </a:t>
            </a:r>
            <a:r>
              <a:rPr lang="en-US" sz="2400" dirty="0" smtClean="0">
                <a:latin typeface="Book Antiqua" panose="02040602050305030304" pitchFamily="18" charset="0"/>
              </a:rPr>
              <a:t>encryption structure </a:t>
            </a:r>
            <a:r>
              <a:rPr lang="en-US" sz="2400" dirty="0">
                <a:latin typeface="Book Antiqua" panose="02040602050305030304" pitchFamily="18" charset="0"/>
              </a:rPr>
              <a:t>proposed by </a:t>
            </a:r>
            <a:r>
              <a:rPr lang="en-US" sz="2400" dirty="0" err="1" smtClean="0">
                <a:latin typeface="Book Antiqua" panose="02040602050305030304" pitchFamily="18" charset="0"/>
              </a:rPr>
              <a:t>Feistel</a:t>
            </a:r>
            <a:r>
              <a:rPr lang="en-US" sz="2400" dirty="0" smtClean="0">
                <a:latin typeface="Book Antiqua" panose="02040602050305030304" pitchFamily="18" charset="0"/>
              </a:rPr>
              <a:t>.</a:t>
            </a:r>
          </a:p>
          <a:p>
            <a:r>
              <a:rPr lang="en-US" sz="2400" dirty="0">
                <a:latin typeface="Book Antiqua" panose="02040602050305030304" pitchFamily="18" charset="0"/>
              </a:rPr>
              <a:t>The inputs to the encryption algorithm are a </a:t>
            </a:r>
            <a:r>
              <a:rPr lang="en-US" sz="2400" dirty="0" smtClean="0">
                <a:latin typeface="Book Antiqua" panose="02040602050305030304" pitchFamily="18" charset="0"/>
              </a:rPr>
              <a:t>plaintext block </a:t>
            </a:r>
            <a:r>
              <a:rPr lang="en-US" sz="2400" dirty="0">
                <a:latin typeface="Book Antiqua" panose="02040602050305030304" pitchFamily="18" charset="0"/>
              </a:rPr>
              <a:t>of length 2w bits and a key K</a:t>
            </a:r>
            <a:r>
              <a:rPr lang="en-US" sz="2400" dirty="0" smtClean="0">
                <a:latin typeface="Book Antiqua" panose="02040602050305030304" pitchFamily="18" charset="0"/>
              </a:rPr>
              <a:t>.</a:t>
            </a:r>
          </a:p>
          <a:p>
            <a:r>
              <a:rPr lang="en-US" sz="2400" dirty="0">
                <a:latin typeface="Book Antiqua" panose="02040602050305030304" pitchFamily="18" charset="0"/>
              </a:rPr>
              <a:t>The plaintext block is divided into two </a:t>
            </a:r>
            <a:r>
              <a:rPr lang="en-US" sz="2400" dirty="0" smtClean="0">
                <a:latin typeface="Book Antiqua" panose="02040602050305030304" pitchFamily="18" charset="0"/>
              </a:rPr>
              <a:t>halves, LE0 </a:t>
            </a:r>
            <a:r>
              <a:rPr lang="en-US" sz="2400" dirty="0">
                <a:latin typeface="Book Antiqua" panose="02040602050305030304" pitchFamily="18" charset="0"/>
              </a:rPr>
              <a:t>and RE0</a:t>
            </a:r>
            <a:r>
              <a:rPr lang="en-US" sz="2400" dirty="0" smtClean="0">
                <a:latin typeface="Book Antiqua" panose="02040602050305030304" pitchFamily="18" charset="0"/>
              </a:rPr>
              <a:t>.</a:t>
            </a:r>
          </a:p>
          <a:p>
            <a:r>
              <a:rPr lang="en-US" sz="2400" dirty="0">
                <a:latin typeface="Book Antiqua" panose="02040602050305030304" pitchFamily="18" charset="0"/>
              </a:rPr>
              <a:t>T</a:t>
            </a:r>
            <a:r>
              <a:rPr lang="en-US" sz="2400" dirty="0" smtClean="0">
                <a:latin typeface="Book Antiqua" panose="02040602050305030304" pitchFamily="18" charset="0"/>
              </a:rPr>
              <a:t>he </a:t>
            </a:r>
            <a:r>
              <a:rPr lang="en-US" sz="2400" dirty="0">
                <a:latin typeface="Book Antiqua" panose="02040602050305030304" pitchFamily="18" charset="0"/>
              </a:rPr>
              <a:t>two halves of the data pass through n rounds of processing </a:t>
            </a:r>
            <a:r>
              <a:rPr lang="en-US" sz="2400" dirty="0" smtClean="0">
                <a:latin typeface="Book Antiqua" panose="02040602050305030304" pitchFamily="18" charset="0"/>
              </a:rPr>
              <a:t>and then </a:t>
            </a:r>
            <a:r>
              <a:rPr lang="en-US" sz="2400" dirty="0">
                <a:latin typeface="Book Antiqua" panose="02040602050305030304" pitchFamily="18" charset="0"/>
              </a:rPr>
              <a:t>combine to produce the ciphertext block</a:t>
            </a:r>
            <a:r>
              <a:rPr lang="en-US" sz="2400" dirty="0" smtClean="0">
                <a:latin typeface="Book Antiqua" panose="02040602050305030304" pitchFamily="18" charset="0"/>
              </a:rPr>
              <a:t>.</a:t>
            </a:r>
          </a:p>
          <a:p>
            <a:r>
              <a:rPr lang="en-US" sz="2400" dirty="0">
                <a:latin typeface="Book Antiqua" panose="02040602050305030304" pitchFamily="18" charset="0"/>
              </a:rPr>
              <a:t>Each round </a:t>
            </a:r>
            <a:r>
              <a:rPr lang="en-US" sz="2400" dirty="0" err="1">
                <a:latin typeface="Book Antiqua" panose="02040602050305030304" pitchFamily="18" charset="0"/>
              </a:rPr>
              <a:t>i</a:t>
            </a:r>
            <a:r>
              <a:rPr lang="en-US" sz="2400" dirty="0">
                <a:latin typeface="Book Antiqua" panose="02040602050305030304" pitchFamily="18" charset="0"/>
              </a:rPr>
              <a:t> has as inputs LEi-1 </a:t>
            </a:r>
            <a:r>
              <a:rPr lang="en-US" sz="2400" dirty="0" smtClean="0">
                <a:latin typeface="Book Antiqua" panose="02040602050305030304" pitchFamily="18" charset="0"/>
              </a:rPr>
              <a:t>and REi-1 </a:t>
            </a:r>
            <a:r>
              <a:rPr lang="en-US" sz="2400" dirty="0">
                <a:latin typeface="Book Antiqua" panose="02040602050305030304" pitchFamily="18" charset="0"/>
              </a:rPr>
              <a:t>derived from the previous round, as well as a </a:t>
            </a:r>
            <a:r>
              <a:rPr lang="en-US" sz="2400" dirty="0" err="1">
                <a:latin typeface="Book Antiqua" panose="02040602050305030304" pitchFamily="18" charset="0"/>
              </a:rPr>
              <a:t>subkey</a:t>
            </a:r>
            <a:r>
              <a:rPr lang="en-US" sz="2400" dirty="0">
                <a:latin typeface="Book Antiqua" panose="02040602050305030304" pitchFamily="18" charset="0"/>
              </a:rPr>
              <a:t> Ki derived from the </a:t>
            </a:r>
            <a:r>
              <a:rPr lang="en-US" sz="2400" dirty="0" smtClean="0">
                <a:latin typeface="Book Antiqua" panose="02040602050305030304" pitchFamily="18" charset="0"/>
              </a:rPr>
              <a:t>overall K</a:t>
            </a:r>
            <a:r>
              <a:rPr lang="en-US" sz="2400" dirty="0">
                <a:latin typeface="Book Antiqua" panose="02040602050305030304" pitchFamily="18" charset="0"/>
              </a:rPr>
              <a:t>.</a:t>
            </a:r>
          </a:p>
          <a:p>
            <a:r>
              <a:rPr lang="en-US" sz="2400" dirty="0">
                <a:latin typeface="Book Antiqua" panose="02040602050305030304" pitchFamily="18" charset="0"/>
              </a:rPr>
              <a:t>In general, the </a:t>
            </a:r>
            <a:r>
              <a:rPr lang="en-US" sz="2400" dirty="0" err="1">
                <a:latin typeface="Book Antiqua" panose="02040602050305030304" pitchFamily="18" charset="0"/>
              </a:rPr>
              <a:t>subkeys</a:t>
            </a:r>
            <a:r>
              <a:rPr lang="en-US" sz="2400" dirty="0">
                <a:latin typeface="Book Antiqua" panose="02040602050305030304" pitchFamily="18" charset="0"/>
              </a:rPr>
              <a:t> Ki are different from K and from each other</a:t>
            </a:r>
            <a:r>
              <a:rPr lang="en-US" sz="2400" dirty="0" smtClean="0">
                <a:latin typeface="Book Antiqua" panose="02040602050305030304" pitchFamily="18" charset="0"/>
              </a:rPr>
              <a:t>.</a:t>
            </a:r>
          </a:p>
          <a:p>
            <a:r>
              <a:rPr lang="en-US" sz="2400" dirty="0">
                <a:latin typeface="Book Antiqua" panose="02040602050305030304" pitchFamily="18" charset="0"/>
              </a:rPr>
              <a:t>In </a:t>
            </a:r>
            <a:r>
              <a:rPr lang="en-US" sz="2400" dirty="0" smtClean="0">
                <a:latin typeface="Book Antiqua" panose="02040602050305030304" pitchFamily="18" charset="0"/>
              </a:rPr>
              <a:t>the given example 16 </a:t>
            </a:r>
            <a:r>
              <a:rPr lang="en-US" sz="2400" dirty="0">
                <a:latin typeface="Book Antiqua" panose="02040602050305030304" pitchFamily="18" charset="0"/>
              </a:rPr>
              <a:t>rounds are used, although any number of rounds could be implemented.</a:t>
            </a:r>
          </a:p>
        </p:txBody>
      </p:sp>
    </p:spTree>
    <p:extLst>
      <p:ext uri="{BB962C8B-B14F-4D97-AF65-F5344CB8AC3E}">
        <p14:creationId xmlns:p14="http://schemas.microsoft.com/office/powerpoint/2010/main" val="167874003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All rounds have the same structure. A </a:t>
            </a:r>
            <a:r>
              <a:rPr lang="en-US" sz="2400" b="1" dirty="0">
                <a:latin typeface="Book Antiqua" panose="02040602050305030304" pitchFamily="18" charset="0"/>
              </a:rPr>
              <a:t>substitution</a:t>
            </a:r>
            <a:r>
              <a:rPr lang="en-US" sz="2400" dirty="0">
                <a:latin typeface="Book Antiqua" panose="02040602050305030304" pitchFamily="18" charset="0"/>
              </a:rPr>
              <a:t> is performed on the </a:t>
            </a:r>
            <a:r>
              <a:rPr lang="en-US" sz="2400" dirty="0" smtClean="0">
                <a:latin typeface="Book Antiqua" panose="02040602050305030304" pitchFamily="18" charset="0"/>
              </a:rPr>
              <a:t>left half </a:t>
            </a:r>
            <a:r>
              <a:rPr lang="en-US" sz="2400" dirty="0">
                <a:latin typeface="Book Antiqua" panose="02040602050305030304" pitchFamily="18" charset="0"/>
              </a:rPr>
              <a:t>of the data</a:t>
            </a:r>
            <a:r>
              <a:rPr lang="en-US" sz="2400" dirty="0" smtClean="0">
                <a:latin typeface="Book Antiqua" panose="02040602050305030304" pitchFamily="18" charset="0"/>
              </a:rPr>
              <a:t>.</a:t>
            </a:r>
          </a:p>
          <a:p>
            <a:r>
              <a:rPr lang="en-US" sz="2400" dirty="0">
                <a:latin typeface="Book Antiqua" panose="02040602050305030304" pitchFamily="18" charset="0"/>
              </a:rPr>
              <a:t>This is done by applying a round function F to the right half of </a:t>
            </a:r>
            <a:r>
              <a:rPr lang="en-US" sz="2400" dirty="0" smtClean="0">
                <a:latin typeface="Book Antiqua" panose="02040602050305030304" pitchFamily="18" charset="0"/>
              </a:rPr>
              <a:t>the data </a:t>
            </a:r>
            <a:r>
              <a:rPr lang="en-US" sz="2400" dirty="0">
                <a:latin typeface="Book Antiqua" panose="02040602050305030304" pitchFamily="18" charset="0"/>
              </a:rPr>
              <a:t>and then taking the exclusive-OR of the output of that function and the </a:t>
            </a:r>
            <a:r>
              <a:rPr lang="en-US" sz="2400" dirty="0" smtClean="0">
                <a:latin typeface="Book Antiqua" panose="02040602050305030304" pitchFamily="18" charset="0"/>
              </a:rPr>
              <a:t>left half </a:t>
            </a:r>
            <a:r>
              <a:rPr lang="en-US" sz="2400" dirty="0">
                <a:latin typeface="Book Antiqua" panose="02040602050305030304" pitchFamily="18" charset="0"/>
              </a:rPr>
              <a:t>of the </a:t>
            </a:r>
            <a:r>
              <a:rPr lang="en-US" sz="2400" dirty="0" smtClean="0">
                <a:latin typeface="Book Antiqua" panose="02040602050305030304" pitchFamily="18" charset="0"/>
              </a:rPr>
              <a:t>data.</a:t>
            </a:r>
          </a:p>
          <a:p>
            <a:r>
              <a:rPr lang="en-US" sz="2400" dirty="0">
                <a:latin typeface="Book Antiqua" panose="02040602050305030304" pitchFamily="18" charset="0"/>
              </a:rPr>
              <a:t>The round function has the same general structure for each </a:t>
            </a:r>
            <a:r>
              <a:rPr lang="en-US" sz="2400" dirty="0" smtClean="0">
                <a:latin typeface="Book Antiqua" panose="02040602050305030304" pitchFamily="18" charset="0"/>
              </a:rPr>
              <a:t>round but </a:t>
            </a:r>
            <a:r>
              <a:rPr lang="en-US" sz="2400" dirty="0">
                <a:latin typeface="Book Antiqua" panose="02040602050305030304" pitchFamily="18" charset="0"/>
              </a:rPr>
              <a:t>is parameterized by the round </a:t>
            </a:r>
            <a:r>
              <a:rPr lang="en-US" sz="2400" dirty="0" err="1">
                <a:latin typeface="Book Antiqua" panose="02040602050305030304" pitchFamily="18" charset="0"/>
              </a:rPr>
              <a:t>subkey</a:t>
            </a:r>
            <a:r>
              <a:rPr lang="en-US" sz="2400" dirty="0">
                <a:latin typeface="Book Antiqua" panose="02040602050305030304" pitchFamily="18" charset="0"/>
              </a:rPr>
              <a:t> Ki</a:t>
            </a:r>
            <a:r>
              <a:rPr lang="en-US" sz="2400" dirty="0" smtClean="0">
                <a:latin typeface="Book Antiqua" panose="02040602050305030304" pitchFamily="18" charset="0"/>
              </a:rPr>
              <a:t>.</a:t>
            </a:r>
          </a:p>
          <a:p>
            <a:r>
              <a:rPr lang="en-US" sz="2400" dirty="0">
                <a:latin typeface="Book Antiqua" panose="02040602050305030304" pitchFamily="18" charset="0"/>
              </a:rPr>
              <a:t>In general, F is a function of right-half block of w bits and a </a:t>
            </a:r>
            <a:r>
              <a:rPr lang="en-US" sz="2400" dirty="0" err="1">
                <a:latin typeface="Book Antiqua" panose="02040602050305030304" pitchFamily="18" charset="0"/>
              </a:rPr>
              <a:t>subkey</a:t>
            </a:r>
            <a:r>
              <a:rPr lang="en-US" sz="2400" dirty="0">
                <a:latin typeface="Book Antiqua" panose="02040602050305030304" pitchFamily="18" charset="0"/>
              </a:rPr>
              <a:t> of y bits, which </a:t>
            </a:r>
            <a:r>
              <a:rPr lang="en-US" sz="2400" dirty="0" smtClean="0">
                <a:latin typeface="Book Antiqua" panose="02040602050305030304" pitchFamily="18" charset="0"/>
              </a:rPr>
              <a:t>produces an </a:t>
            </a:r>
            <a:r>
              <a:rPr lang="en-US" sz="2400" dirty="0">
                <a:latin typeface="Book Antiqua" panose="02040602050305030304" pitchFamily="18" charset="0"/>
              </a:rPr>
              <a:t>output value of length w bits: F(</a:t>
            </a:r>
            <a:r>
              <a:rPr lang="en-US" sz="2400" dirty="0" err="1">
                <a:latin typeface="Book Antiqua" panose="02040602050305030304" pitchFamily="18" charset="0"/>
              </a:rPr>
              <a:t>REi</a:t>
            </a:r>
            <a:r>
              <a:rPr lang="en-US" sz="2400" dirty="0">
                <a:latin typeface="Book Antiqua" panose="02040602050305030304" pitchFamily="18" charset="0"/>
              </a:rPr>
              <a:t>, Ki+1</a:t>
            </a:r>
            <a:r>
              <a:rPr lang="en-US" sz="2400" dirty="0" smtClean="0">
                <a:latin typeface="Book Antiqua" panose="02040602050305030304" pitchFamily="18" charset="0"/>
              </a:rPr>
              <a:t>).</a:t>
            </a:r>
          </a:p>
          <a:p>
            <a:r>
              <a:rPr lang="en-US" sz="2400" dirty="0">
                <a:latin typeface="Book Antiqua" panose="02040602050305030304" pitchFamily="18" charset="0"/>
              </a:rPr>
              <a:t>Following this substitution, </a:t>
            </a:r>
            <a:r>
              <a:rPr lang="en-US" sz="2400" dirty="0" smtClean="0">
                <a:latin typeface="Book Antiqua" panose="02040602050305030304" pitchFamily="18" charset="0"/>
              </a:rPr>
              <a:t>a permutation </a:t>
            </a:r>
            <a:r>
              <a:rPr lang="en-US" sz="2400" dirty="0">
                <a:latin typeface="Book Antiqua" panose="02040602050305030304" pitchFamily="18" charset="0"/>
              </a:rPr>
              <a:t>is performed that consists of the interchange of the two halves of </a:t>
            </a:r>
            <a:r>
              <a:rPr lang="en-US" sz="2400" dirty="0" smtClean="0">
                <a:latin typeface="Book Antiqua" panose="02040602050305030304" pitchFamily="18" charset="0"/>
              </a:rPr>
              <a:t>the data</a:t>
            </a:r>
            <a:endParaRPr lang="en-US" sz="2400" dirty="0">
              <a:latin typeface="Book Antiqua" panose="02040602050305030304" pitchFamily="18" charset="0"/>
            </a:endParaRPr>
          </a:p>
          <a:p>
            <a:r>
              <a:rPr lang="en-US" sz="2400" dirty="0">
                <a:latin typeface="Book Antiqua" panose="02040602050305030304" pitchFamily="18" charset="0"/>
              </a:rPr>
              <a:t>This structure is a particular form of the substitution-permutation </a:t>
            </a:r>
            <a:r>
              <a:rPr lang="en-US" sz="2400" dirty="0" smtClean="0">
                <a:latin typeface="Book Antiqua" panose="02040602050305030304" pitchFamily="18" charset="0"/>
              </a:rPr>
              <a:t>network (SPN</a:t>
            </a:r>
            <a:r>
              <a:rPr lang="en-US" sz="2400" dirty="0">
                <a:latin typeface="Book Antiqua" panose="02040602050305030304" pitchFamily="18" charset="0"/>
              </a:rPr>
              <a:t>) proposed by Shannon.</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11500915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2800" dirty="0" smtClean="0">
                <a:latin typeface="Book Antiqua" panose="02040602050305030304" pitchFamily="18" charset="0"/>
              </a:rPr>
              <a:t>Parameters </a:t>
            </a:r>
            <a:r>
              <a:rPr lang="en-US" sz="2800" dirty="0">
                <a:latin typeface="Book Antiqua" panose="02040602050305030304" pitchFamily="18" charset="0"/>
              </a:rPr>
              <a:t>and design </a:t>
            </a:r>
            <a:r>
              <a:rPr lang="en-US" sz="2800" dirty="0" smtClean="0">
                <a:latin typeface="Book Antiqua" panose="02040602050305030304" pitchFamily="18" charset="0"/>
              </a:rPr>
              <a:t>features of </a:t>
            </a:r>
            <a:r>
              <a:rPr lang="en-US" sz="2800" dirty="0" err="1" smtClean="0">
                <a:latin typeface="Book Antiqua" panose="02040602050305030304" pitchFamily="18" charset="0"/>
              </a:rPr>
              <a:t>Feistel</a:t>
            </a:r>
            <a:r>
              <a:rPr lang="en-US" sz="2800" dirty="0" smtClean="0">
                <a:latin typeface="Book Antiqua" panose="02040602050305030304" pitchFamily="18" charset="0"/>
              </a:rPr>
              <a:t> Structure</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b="1" dirty="0" smtClean="0">
                <a:latin typeface="Book Antiqua" panose="02040602050305030304" pitchFamily="18" charset="0"/>
              </a:rPr>
              <a:t>Block size</a:t>
            </a:r>
            <a:r>
              <a:rPr lang="en-US" sz="2400" dirty="0">
                <a:latin typeface="Book Antiqua" panose="02040602050305030304" pitchFamily="18" charset="0"/>
              </a:rPr>
              <a:t>: Larger block sizes mean greater security. but reduced encryption/decryption speed for a given algorithm. </a:t>
            </a:r>
            <a:r>
              <a:rPr lang="en-US" sz="2400" dirty="0" err="1">
                <a:latin typeface="Book Antiqua" panose="02040602050305030304" pitchFamily="18" charset="0"/>
              </a:rPr>
              <a:t>raditionally</a:t>
            </a:r>
            <a:r>
              <a:rPr lang="en-US" sz="2400" dirty="0">
                <a:latin typeface="Book Antiqua" panose="02040602050305030304" pitchFamily="18" charset="0"/>
              </a:rPr>
              <a:t>, a block size </a:t>
            </a:r>
            <a:r>
              <a:rPr lang="en-US" sz="2400" dirty="0" smtClean="0">
                <a:latin typeface="Book Antiqua" panose="02040602050305030304" pitchFamily="18" charset="0"/>
              </a:rPr>
              <a:t>of 64 </a:t>
            </a:r>
            <a:r>
              <a:rPr lang="en-US" sz="2400" dirty="0">
                <a:latin typeface="Book Antiqua" panose="02040602050305030304" pitchFamily="18" charset="0"/>
              </a:rPr>
              <a:t>bits has been considered a reasonable tradeoff and was nearly universal </a:t>
            </a:r>
            <a:r>
              <a:rPr lang="en-US" sz="2400" dirty="0" smtClean="0">
                <a:latin typeface="Book Antiqua" panose="02040602050305030304" pitchFamily="18" charset="0"/>
              </a:rPr>
              <a:t>in block </a:t>
            </a:r>
            <a:r>
              <a:rPr lang="en-US" sz="2400" dirty="0">
                <a:latin typeface="Book Antiqua" panose="02040602050305030304" pitchFamily="18" charset="0"/>
              </a:rPr>
              <a:t>cipher design</a:t>
            </a:r>
            <a:r>
              <a:rPr lang="en-US" sz="2400" dirty="0" smtClean="0">
                <a:latin typeface="Book Antiqua" panose="02040602050305030304" pitchFamily="18" charset="0"/>
              </a:rPr>
              <a:t>.</a:t>
            </a:r>
          </a:p>
          <a:p>
            <a:r>
              <a:rPr lang="en-US" sz="2400" b="1" dirty="0" smtClean="0">
                <a:latin typeface="Book Antiqua" panose="02040602050305030304" pitchFamily="18" charset="0"/>
              </a:rPr>
              <a:t>Key size: </a:t>
            </a:r>
            <a:r>
              <a:rPr lang="en-US" sz="2400" dirty="0">
                <a:latin typeface="Book Antiqua" panose="02040602050305030304" pitchFamily="18" charset="0"/>
              </a:rPr>
              <a:t>Larger key size means greater security but may decrease encryption/ decryption speed. The greater security is achieved by greater resistance </a:t>
            </a:r>
            <a:r>
              <a:rPr lang="en-US" sz="2400" dirty="0" smtClean="0">
                <a:latin typeface="Book Antiqua" panose="02040602050305030304" pitchFamily="18" charset="0"/>
              </a:rPr>
              <a:t>to brute-force </a:t>
            </a:r>
            <a:r>
              <a:rPr lang="en-US" sz="2400" dirty="0">
                <a:latin typeface="Book Antiqua" panose="02040602050305030304" pitchFamily="18" charset="0"/>
              </a:rPr>
              <a:t>attacks and greater confusion</a:t>
            </a:r>
            <a:r>
              <a:rPr lang="en-US" sz="2400" dirty="0" smtClean="0">
                <a:latin typeface="Book Antiqua" panose="02040602050305030304" pitchFamily="18" charset="0"/>
              </a:rPr>
              <a:t>.</a:t>
            </a:r>
          </a:p>
          <a:p>
            <a:r>
              <a:rPr lang="en-US" sz="2400" dirty="0">
                <a:latin typeface="Book Antiqua" panose="02040602050305030304" pitchFamily="18" charset="0"/>
              </a:rPr>
              <a:t>Key sizes of 64 bits or less are </a:t>
            </a:r>
            <a:r>
              <a:rPr lang="en-US" sz="2400" dirty="0" smtClean="0">
                <a:latin typeface="Book Antiqua" panose="02040602050305030304" pitchFamily="18" charset="0"/>
              </a:rPr>
              <a:t>now widely </a:t>
            </a:r>
            <a:r>
              <a:rPr lang="en-US" sz="2400" dirty="0">
                <a:latin typeface="Book Antiqua" panose="02040602050305030304" pitchFamily="18" charset="0"/>
              </a:rPr>
              <a:t>considered to be inadequate, and 128 bits has become a common size</a:t>
            </a:r>
            <a:r>
              <a:rPr lang="en-US" sz="2400" dirty="0" smtClean="0">
                <a:latin typeface="Book Antiqua" panose="02040602050305030304" pitchFamily="18" charset="0"/>
              </a:rPr>
              <a:t>.</a:t>
            </a:r>
          </a:p>
          <a:p>
            <a:r>
              <a:rPr lang="en-US" sz="2400" b="1" dirty="0">
                <a:latin typeface="Book Antiqua" panose="02040602050305030304" pitchFamily="18" charset="0"/>
              </a:rPr>
              <a:t>Number of rounds: </a:t>
            </a:r>
            <a:r>
              <a:rPr lang="en-US" sz="2400" dirty="0">
                <a:latin typeface="Book Antiqua" panose="02040602050305030304" pitchFamily="18" charset="0"/>
              </a:rPr>
              <a:t>The essence of the </a:t>
            </a:r>
            <a:r>
              <a:rPr lang="en-US" sz="2400" dirty="0" err="1">
                <a:latin typeface="Book Antiqua" panose="02040602050305030304" pitchFamily="18" charset="0"/>
              </a:rPr>
              <a:t>Feistel</a:t>
            </a:r>
            <a:r>
              <a:rPr lang="en-US" sz="2400" dirty="0">
                <a:latin typeface="Book Antiqua" panose="02040602050305030304" pitchFamily="18" charset="0"/>
              </a:rPr>
              <a:t> cipher is that a single </a:t>
            </a:r>
            <a:r>
              <a:rPr lang="en-US" sz="2400" dirty="0" smtClean="0">
                <a:latin typeface="Book Antiqua" panose="02040602050305030304" pitchFamily="18" charset="0"/>
              </a:rPr>
              <a:t>round offers </a:t>
            </a:r>
            <a:r>
              <a:rPr lang="en-US" sz="2400" dirty="0">
                <a:latin typeface="Book Antiqua" panose="02040602050305030304" pitchFamily="18" charset="0"/>
              </a:rPr>
              <a:t>inadequate security but that multiple rounds offer increasing </a:t>
            </a:r>
            <a:r>
              <a:rPr lang="en-US" sz="2400" dirty="0" smtClean="0">
                <a:latin typeface="Book Antiqua" panose="02040602050305030304" pitchFamily="18" charset="0"/>
              </a:rPr>
              <a:t>security. A </a:t>
            </a:r>
            <a:r>
              <a:rPr lang="en-US" sz="2400" dirty="0">
                <a:latin typeface="Book Antiqua" panose="02040602050305030304" pitchFamily="18" charset="0"/>
              </a:rPr>
              <a:t>typical size is 16 rounds.</a:t>
            </a:r>
          </a:p>
        </p:txBody>
      </p:sp>
    </p:spTree>
    <p:extLst>
      <p:ext uri="{BB962C8B-B14F-4D97-AF65-F5344CB8AC3E}">
        <p14:creationId xmlns:p14="http://schemas.microsoft.com/office/powerpoint/2010/main" val="238124550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b="1" dirty="0" err="1">
                <a:latin typeface="Book Antiqua" panose="02040602050305030304" pitchFamily="18" charset="0"/>
              </a:rPr>
              <a:t>Subkey</a:t>
            </a:r>
            <a:r>
              <a:rPr lang="en-US" sz="2400" b="1" dirty="0">
                <a:latin typeface="Book Antiqua" panose="02040602050305030304" pitchFamily="18" charset="0"/>
              </a:rPr>
              <a:t> generation algorithm</a:t>
            </a:r>
            <a:r>
              <a:rPr lang="en-US" sz="2400" dirty="0">
                <a:latin typeface="Book Antiqua" panose="02040602050305030304" pitchFamily="18" charset="0"/>
              </a:rPr>
              <a:t>: Greater complexity in this algorithm </a:t>
            </a:r>
            <a:r>
              <a:rPr lang="en-US" sz="2400" dirty="0" smtClean="0">
                <a:latin typeface="Book Antiqua" panose="02040602050305030304" pitchFamily="18" charset="0"/>
              </a:rPr>
              <a:t>should lead </a:t>
            </a:r>
            <a:r>
              <a:rPr lang="en-US" sz="2400" dirty="0">
                <a:latin typeface="Book Antiqua" panose="02040602050305030304" pitchFamily="18" charset="0"/>
              </a:rPr>
              <a:t>to greater difficulty of cryptanalysis</a:t>
            </a:r>
            <a:r>
              <a:rPr lang="en-US" sz="2400" dirty="0" smtClean="0">
                <a:latin typeface="Book Antiqua" panose="02040602050305030304" pitchFamily="18" charset="0"/>
              </a:rPr>
              <a:t>.</a:t>
            </a:r>
          </a:p>
          <a:p>
            <a:r>
              <a:rPr lang="en-US" sz="2400" b="1" dirty="0">
                <a:latin typeface="Book Antiqua" panose="02040602050305030304" pitchFamily="18" charset="0"/>
              </a:rPr>
              <a:t>Round function F: </a:t>
            </a:r>
            <a:r>
              <a:rPr lang="en-US" sz="2400" dirty="0">
                <a:latin typeface="Book Antiqua" panose="02040602050305030304" pitchFamily="18" charset="0"/>
              </a:rPr>
              <a:t>Again, greater complexity generally means greater </a:t>
            </a:r>
            <a:r>
              <a:rPr lang="en-US" sz="2400" dirty="0" smtClean="0">
                <a:latin typeface="Book Antiqua" panose="02040602050305030304" pitchFamily="18" charset="0"/>
              </a:rPr>
              <a:t>resistance to </a:t>
            </a:r>
            <a:r>
              <a:rPr lang="en-US" sz="2400" dirty="0">
                <a:latin typeface="Book Antiqua" panose="02040602050305030304" pitchFamily="18" charset="0"/>
              </a:rPr>
              <a:t>cryptanalysis</a:t>
            </a:r>
            <a:r>
              <a:rPr lang="en-US" sz="2400" dirty="0" smtClean="0">
                <a:latin typeface="Book Antiqua" panose="02040602050305030304" pitchFamily="18" charset="0"/>
              </a:rPr>
              <a:t>.</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216664832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FEISTEL DECRYPTION ALGORITHM</a:t>
            </a: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The process of decryption with a </a:t>
            </a:r>
            <a:r>
              <a:rPr lang="en-US" sz="2400" dirty="0" err="1">
                <a:latin typeface="Book Antiqua" panose="02040602050305030304" pitchFamily="18" charset="0"/>
              </a:rPr>
              <a:t>Feistel</a:t>
            </a:r>
            <a:r>
              <a:rPr lang="en-US" sz="2400" dirty="0">
                <a:latin typeface="Book Antiqua" panose="02040602050305030304" pitchFamily="18" charset="0"/>
              </a:rPr>
              <a:t> </a:t>
            </a:r>
            <a:r>
              <a:rPr lang="en-US" sz="2400" dirty="0" smtClean="0">
                <a:latin typeface="Book Antiqua" panose="02040602050305030304" pitchFamily="18" charset="0"/>
              </a:rPr>
              <a:t>cipher is </a:t>
            </a:r>
            <a:r>
              <a:rPr lang="en-US" sz="2400" dirty="0">
                <a:latin typeface="Book Antiqua" panose="02040602050305030304" pitchFamily="18" charset="0"/>
              </a:rPr>
              <a:t>essentially the same as the encryption process</a:t>
            </a:r>
            <a:r>
              <a:rPr lang="en-US" sz="2400" dirty="0" smtClean="0">
                <a:latin typeface="Book Antiqua" panose="02040602050305030304" pitchFamily="18" charset="0"/>
              </a:rPr>
              <a:t>.</a:t>
            </a:r>
          </a:p>
          <a:p>
            <a:r>
              <a:rPr lang="en-US" sz="2400" dirty="0">
                <a:latin typeface="Book Antiqua" panose="02040602050305030304" pitchFamily="18" charset="0"/>
              </a:rPr>
              <a:t>Use </a:t>
            </a:r>
            <a:r>
              <a:rPr lang="en-US" sz="2400" dirty="0" smtClean="0">
                <a:latin typeface="Book Antiqua" panose="02040602050305030304" pitchFamily="18" charset="0"/>
              </a:rPr>
              <a:t>the ciphertext </a:t>
            </a:r>
            <a:r>
              <a:rPr lang="en-US" sz="2400" dirty="0">
                <a:latin typeface="Book Antiqua" panose="02040602050305030304" pitchFamily="18" charset="0"/>
              </a:rPr>
              <a:t>as input to the algorithm, but use the </a:t>
            </a:r>
            <a:r>
              <a:rPr lang="en-US" sz="2400" dirty="0" err="1">
                <a:latin typeface="Book Antiqua" panose="02040602050305030304" pitchFamily="18" charset="0"/>
              </a:rPr>
              <a:t>subkeys</a:t>
            </a:r>
            <a:r>
              <a:rPr lang="en-US" sz="2400" dirty="0">
                <a:latin typeface="Book Antiqua" panose="02040602050305030304" pitchFamily="18" charset="0"/>
              </a:rPr>
              <a:t> Ki in reverse order</a:t>
            </a:r>
            <a:r>
              <a:rPr lang="en-US" sz="2400" dirty="0" smtClean="0">
                <a:latin typeface="Book Antiqua" panose="02040602050305030304" pitchFamily="18" charset="0"/>
              </a:rPr>
              <a:t>.</a:t>
            </a:r>
          </a:p>
          <a:p>
            <a:r>
              <a:rPr lang="en-US" sz="2400" dirty="0" smtClean="0">
                <a:latin typeface="Book Antiqua" panose="02040602050305030304" pitchFamily="18" charset="0"/>
              </a:rPr>
              <a:t>Use </a:t>
            </a:r>
            <a:r>
              <a:rPr lang="en-US" sz="2400" dirty="0" err="1">
                <a:latin typeface="Book Antiqua" panose="02040602050305030304" pitchFamily="18" charset="0"/>
              </a:rPr>
              <a:t>Kn</a:t>
            </a:r>
            <a:r>
              <a:rPr lang="en-US" sz="2400" dirty="0">
                <a:latin typeface="Book Antiqua" panose="02040602050305030304" pitchFamily="18" charset="0"/>
              </a:rPr>
              <a:t> in the first round, Kn-1 in the second round, and so on, until K1 is used </a:t>
            </a:r>
            <a:r>
              <a:rPr lang="en-US" sz="2400" dirty="0" smtClean="0">
                <a:latin typeface="Book Antiqua" panose="02040602050305030304" pitchFamily="18" charset="0"/>
              </a:rPr>
              <a:t>in the </a:t>
            </a:r>
            <a:r>
              <a:rPr lang="en-US" sz="2400" dirty="0">
                <a:latin typeface="Book Antiqua" panose="02040602050305030304" pitchFamily="18" charset="0"/>
              </a:rPr>
              <a:t>last round</a:t>
            </a:r>
            <a:r>
              <a:rPr lang="en-US" sz="2400" dirty="0" smtClean="0">
                <a:latin typeface="Book Antiqua" panose="02040602050305030304" pitchFamily="18" charset="0"/>
              </a:rPr>
              <a:t>.</a:t>
            </a:r>
          </a:p>
          <a:p>
            <a:r>
              <a:rPr lang="en-US" sz="2400" dirty="0">
                <a:latin typeface="Book Antiqua" panose="02040602050305030304" pitchFamily="18" charset="0"/>
              </a:rPr>
              <a:t>The diagram indicates that, at every round, the intermediate value of </a:t>
            </a:r>
            <a:r>
              <a:rPr lang="en-US" sz="2400" dirty="0" smtClean="0">
                <a:latin typeface="Book Antiqua" panose="02040602050305030304" pitchFamily="18" charset="0"/>
              </a:rPr>
              <a:t>the decryption </a:t>
            </a:r>
            <a:r>
              <a:rPr lang="en-US" sz="2400" dirty="0">
                <a:latin typeface="Book Antiqua" panose="02040602050305030304" pitchFamily="18" charset="0"/>
              </a:rPr>
              <a:t>process is equal to the corresponding value of the encryption </a:t>
            </a:r>
            <a:r>
              <a:rPr lang="en-US" sz="2400" dirty="0" smtClean="0">
                <a:latin typeface="Book Antiqua" panose="02040602050305030304" pitchFamily="18" charset="0"/>
              </a:rPr>
              <a:t>process with </a:t>
            </a:r>
            <a:r>
              <a:rPr lang="en-US" sz="2400" dirty="0">
                <a:latin typeface="Book Antiqua" panose="02040602050305030304" pitchFamily="18" charset="0"/>
              </a:rPr>
              <a:t>the two halves of the value swapped</a:t>
            </a:r>
            <a:r>
              <a:rPr lang="en-US" sz="2400" dirty="0" smtClean="0">
                <a:latin typeface="Book Antiqua" panose="02040602050305030304" pitchFamily="18" charset="0"/>
              </a:rPr>
              <a:t>.</a:t>
            </a:r>
          </a:p>
          <a:p>
            <a:r>
              <a:rPr lang="en-US" sz="2400" dirty="0" smtClean="0">
                <a:latin typeface="Book Antiqua" panose="02040602050305030304" pitchFamily="18" charset="0"/>
              </a:rPr>
              <a:t>Lets assume </a:t>
            </a:r>
            <a:r>
              <a:rPr lang="en-US" sz="2400" dirty="0">
                <a:latin typeface="Book Antiqua" panose="02040602050305030304" pitchFamily="18" charset="0"/>
              </a:rPr>
              <a:t>the </a:t>
            </a:r>
            <a:r>
              <a:rPr lang="en-US" sz="2400" dirty="0" smtClean="0">
                <a:latin typeface="Book Antiqua" panose="02040602050305030304" pitchFamily="18" charset="0"/>
              </a:rPr>
              <a:t>output of </a:t>
            </a:r>
            <a:r>
              <a:rPr lang="en-US" sz="2400" dirty="0">
                <a:latin typeface="Book Antiqua" panose="02040602050305030304" pitchFamily="18" charset="0"/>
              </a:rPr>
              <a:t>the </a:t>
            </a:r>
            <a:r>
              <a:rPr lang="en-US" sz="2400" dirty="0" err="1" smtClean="0">
                <a:latin typeface="Book Antiqua" panose="02040602050305030304" pitchFamily="18" charset="0"/>
              </a:rPr>
              <a:t>ith</a:t>
            </a:r>
            <a:r>
              <a:rPr lang="en-US" sz="2400" dirty="0" smtClean="0">
                <a:latin typeface="Book Antiqua" panose="02040602050305030304" pitchFamily="18" charset="0"/>
              </a:rPr>
              <a:t> </a:t>
            </a:r>
            <a:r>
              <a:rPr lang="en-US" sz="2400" dirty="0">
                <a:latin typeface="Book Antiqua" panose="02040602050305030304" pitchFamily="18" charset="0"/>
              </a:rPr>
              <a:t>encryption round be </a:t>
            </a:r>
            <a:r>
              <a:rPr lang="en-US" sz="2400" dirty="0" err="1">
                <a:latin typeface="Book Antiqua" panose="02040602050305030304" pitchFamily="18" charset="0"/>
              </a:rPr>
              <a:t>LEi</a:t>
            </a:r>
            <a:r>
              <a:rPr lang="en-US" sz="2400" dirty="0">
                <a:latin typeface="Book Antiqua" panose="02040602050305030304" pitchFamily="18" charset="0"/>
              </a:rPr>
              <a:t> </a:t>
            </a:r>
            <a:r>
              <a:rPr lang="en-US" sz="2400" dirty="0" smtClean="0">
                <a:latin typeface="Book Antiqua" panose="02040602050305030304" pitchFamily="18" charset="0"/>
              </a:rPr>
              <a:t>||</a:t>
            </a:r>
            <a:r>
              <a:rPr lang="en-US" sz="2400" dirty="0" err="1" smtClean="0">
                <a:latin typeface="Book Antiqua" panose="02040602050305030304" pitchFamily="18" charset="0"/>
              </a:rPr>
              <a:t>REi</a:t>
            </a:r>
            <a:r>
              <a:rPr lang="en-US" sz="2400" dirty="0" smtClean="0">
                <a:latin typeface="Book Antiqua" panose="02040602050305030304" pitchFamily="18" charset="0"/>
              </a:rPr>
              <a:t> </a:t>
            </a:r>
            <a:r>
              <a:rPr lang="en-US" sz="2400" dirty="0">
                <a:latin typeface="Book Antiqua" panose="02040602050305030304" pitchFamily="18" charset="0"/>
              </a:rPr>
              <a:t>(</a:t>
            </a:r>
            <a:r>
              <a:rPr lang="en-US" sz="2400" dirty="0" err="1">
                <a:latin typeface="Book Antiqua" panose="02040602050305030304" pitchFamily="18" charset="0"/>
              </a:rPr>
              <a:t>LEi</a:t>
            </a:r>
            <a:r>
              <a:rPr lang="en-US" sz="2400" dirty="0">
                <a:latin typeface="Book Antiqua" panose="02040602050305030304" pitchFamily="18" charset="0"/>
              </a:rPr>
              <a:t> concatenated with </a:t>
            </a:r>
            <a:r>
              <a:rPr lang="en-US" sz="2400" dirty="0" err="1">
                <a:latin typeface="Book Antiqua" panose="02040602050305030304" pitchFamily="18" charset="0"/>
              </a:rPr>
              <a:t>REi</a:t>
            </a:r>
            <a:r>
              <a:rPr lang="en-US" sz="2400" dirty="0">
                <a:latin typeface="Book Antiqua" panose="02040602050305030304" pitchFamily="18" charset="0"/>
              </a:rPr>
              <a:t>). </a:t>
            </a:r>
            <a:endParaRPr lang="en-US" sz="2400" dirty="0" smtClean="0">
              <a:latin typeface="Book Antiqua" panose="02040602050305030304" pitchFamily="18" charset="0"/>
            </a:endParaRPr>
          </a:p>
          <a:p>
            <a:r>
              <a:rPr lang="en-US" sz="2400" dirty="0">
                <a:latin typeface="Book Antiqua" panose="02040602050305030304" pitchFamily="18" charset="0"/>
              </a:rPr>
              <a:t>Then the </a:t>
            </a:r>
            <a:r>
              <a:rPr lang="en-US" sz="2400" dirty="0" smtClean="0">
                <a:latin typeface="Book Antiqua" panose="02040602050305030304" pitchFamily="18" charset="0"/>
              </a:rPr>
              <a:t>corresponding output </a:t>
            </a:r>
            <a:r>
              <a:rPr lang="en-US" sz="2400" dirty="0">
                <a:latin typeface="Book Antiqua" panose="02040602050305030304" pitchFamily="18" charset="0"/>
              </a:rPr>
              <a:t>of the (16 - </a:t>
            </a:r>
            <a:r>
              <a:rPr lang="en-US" sz="2400" dirty="0" err="1">
                <a:latin typeface="Book Antiqua" panose="02040602050305030304" pitchFamily="18" charset="0"/>
              </a:rPr>
              <a:t>i</a:t>
            </a:r>
            <a:r>
              <a:rPr lang="en-US" sz="2400" dirty="0">
                <a:latin typeface="Book Antiqua" panose="02040602050305030304" pitchFamily="18" charset="0"/>
              </a:rPr>
              <a:t>)</a:t>
            </a:r>
            <a:r>
              <a:rPr lang="en-US" sz="2400" dirty="0" err="1">
                <a:latin typeface="Book Antiqua" panose="02040602050305030304" pitchFamily="18" charset="0"/>
              </a:rPr>
              <a:t>th</a:t>
            </a:r>
            <a:r>
              <a:rPr lang="en-US" sz="2400" dirty="0">
                <a:latin typeface="Book Antiqua" panose="02040602050305030304" pitchFamily="18" charset="0"/>
              </a:rPr>
              <a:t> decryption round is </a:t>
            </a:r>
            <a:r>
              <a:rPr lang="en-US" sz="2400" dirty="0" err="1">
                <a:latin typeface="Book Antiqua" panose="02040602050305030304" pitchFamily="18" charset="0"/>
              </a:rPr>
              <a:t>REi</a:t>
            </a:r>
            <a:r>
              <a:rPr lang="en-US" sz="2400" dirty="0">
                <a:latin typeface="Book Antiqua" panose="02040602050305030304" pitchFamily="18" charset="0"/>
              </a:rPr>
              <a:t> </a:t>
            </a:r>
            <a:r>
              <a:rPr lang="en-US" sz="2400" dirty="0" smtClean="0">
                <a:latin typeface="Book Antiqua" panose="02040602050305030304" pitchFamily="18" charset="0"/>
              </a:rPr>
              <a:t>||</a:t>
            </a:r>
            <a:r>
              <a:rPr lang="en-US" sz="2400" dirty="0" err="1" smtClean="0">
                <a:latin typeface="Book Antiqua" panose="02040602050305030304" pitchFamily="18" charset="0"/>
              </a:rPr>
              <a:t>LEi</a:t>
            </a:r>
            <a:r>
              <a:rPr lang="en-US" sz="2400" dirty="0" smtClean="0">
                <a:latin typeface="Book Antiqua" panose="02040602050305030304" pitchFamily="18" charset="0"/>
              </a:rPr>
              <a:t> </a:t>
            </a:r>
            <a:r>
              <a:rPr lang="en-US" sz="2400" dirty="0">
                <a:latin typeface="Book Antiqua" panose="02040602050305030304" pitchFamily="18" charset="0"/>
              </a:rPr>
              <a:t>or, </a:t>
            </a:r>
            <a:r>
              <a:rPr lang="en-US" sz="2400" dirty="0" smtClean="0">
                <a:latin typeface="Book Antiqua" panose="02040602050305030304" pitchFamily="18" charset="0"/>
              </a:rPr>
              <a:t>equivalently,LD16-i ||RD16-i</a:t>
            </a:r>
            <a:r>
              <a:rPr lang="en-US" sz="2400" dirty="0">
                <a:latin typeface="Book Antiqua" panose="02040602050305030304" pitchFamily="18" charset="0"/>
              </a:rPr>
              <a:t>.</a:t>
            </a:r>
          </a:p>
        </p:txBody>
      </p:sp>
    </p:spTree>
    <p:extLst>
      <p:ext uri="{BB962C8B-B14F-4D97-AF65-F5344CB8AC3E}">
        <p14:creationId xmlns:p14="http://schemas.microsoft.com/office/powerpoint/2010/main" val="37638754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err="1" smtClean="0">
                <a:latin typeface="Book Antiqua" panose="02040602050305030304" pitchFamily="18" charset="0"/>
              </a:rPr>
              <a:t>Feistel</a:t>
            </a:r>
            <a:r>
              <a:rPr lang="en-US" sz="3600" dirty="0" smtClean="0">
                <a:latin typeface="Book Antiqua" panose="02040602050305030304" pitchFamily="18" charset="0"/>
              </a:rPr>
              <a:t> Decryption Process</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After the last iteration of the encryption process, the two halves of </a:t>
            </a:r>
            <a:r>
              <a:rPr lang="en-US" sz="2400" dirty="0" smtClean="0">
                <a:latin typeface="Book Antiqua" panose="02040602050305030304" pitchFamily="18" charset="0"/>
              </a:rPr>
              <a:t>the output </a:t>
            </a:r>
            <a:r>
              <a:rPr lang="en-US" sz="2400" dirty="0">
                <a:latin typeface="Book Antiqua" panose="02040602050305030304" pitchFamily="18" charset="0"/>
              </a:rPr>
              <a:t>are swapped, so that the ciphertext is </a:t>
            </a:r>
            <a:r>
              <a:rPr lang="en-US" sz="2400" dirty="0" smtClean="0">
                <a:latin typeface="Book Antiqua" panose="02040602050305030304" pitchFamily="18" charset="0"/>
              </a:rPr>
              <a:t>RE16|LE16.</a:t>
            </a:r>
          </a:p>
          <a:p>
            <a:r>
              <a:rPr lang="en-US" sz="2400" dirty="0">
                <a:latin typeface="Book Antiqua" panose="02040602050305030304" pitchFamily="18" charset="0"/>
              </a:rPr>
              <a:t>The output of that </a:t>
            </a:r>
            <a:r>
              <a:rPr lang="en-US" sz="2400" dirty="0" smtClean="0">
                <a:latin typeface="Book Antiqua" panose="02040602050305030304" pitchFamily="18" charset="0"/>
              </a:rPr>
              <a:t>round is </a:t>
            </a:r>
            <a:r>
              <a:rPr lang="en-US" sz="2400" dirty="0">
                <a:latin typeface="Book Antiqua" panose="02040602050305030304" pitchFamily="18" charset="0"/>
              </a:rPr>
              <a:t>the ciphertext. Now take that ciphertext and use it as input to the same algorithm</a:t>
            </a:r>
            <a:r>
              <a:rPr lang="en-US" sz="2400" dirty="0" smtClean="0">
                <a:latin typeface="Book Antiqua" panose="02040602050305030304" pitchFamily="18" charset="0"/>
              </a:rPr>
              <a:t>.</a:t>
            </a:r>
          </a:p>
          <a:p>
            <a:r>
              <a:rPr lang="en-US" sz="2400" dirty="0">
                <a:latin typeface="Book Antiqua" panose="02040602050305030304" pitchFamily="18" charset="0"/>
              </a:rPr>
              <a:t>The input to the first round is </a:t>
            </a:r>
            <a:r>
              <a:rPr lang="en-US" sz="2400" dirty="0" smtClean="0">
                <a:latin typeface="Book Antiqua" panose="02040602050305030304" pitchFamily="18" charset="0"/>
              </a:rPr>
              <a:t>RE16||LE16</a:t>
            </a:r>
            <a:r>
              <a:rPr lang="en-US" sz="2400" dirty="0">
                <a:latin typeface="Book Antiqua" panose="02040602050305030304" pitchFamily="18" charset="0"/>
              </a:rPr>
              <a:t>, which is equal to the 32-bit swap of </a:t>
            </a:r>
            <a:r>
              <a:rPr lang="en-US" sz="2400" dirty="0" smtClean="0">
                <a:latin typeface="Book Antiqua" panose="02040602050305030304" pitchFamily="18" charset="0"/>
              </a:rPr>
              <a:t>the output </a:t>
            </a:r>
            <a:r>
              <a:rPr lang="en-US" sz="2400" dirty="0">
                <a:latin typeface="Book Antiqua" panose="02040602050305030304" pitchFamily="18" charset="0"/>
              </a:rPr>
              <a:t>of the sixteenth round of the encryption process</a:t>
            </a:r>
            <a:r>
              <a:rPr lang="en-US" sz="2400" dirty="0" smtClean="0">
                <a:latin typeface="Book Antiqua" panose="02040602050305030304" pitchFamily="18" charset="0"/>
              </a:rPr>
              <a:t>.</a:t>
            </a:r>
          </a:p>
          <a:p>
            <a:r>
              <a:rPr lang="en-US" sz="2400" dirty="0" smtClean="0">
                <a:latin typeface="Book Antiqua" panose="02040602050305030304" pitchFamily="18" charset="0"/>
              </a:rPr>
              <a:t>The </a:t>
            </a:r>
            <a:r>
              <a:rPr lang="en-US" sz="2400" dirty="0">
                <a:latin typeface="Book Antiqua" panose="02040602050305030304" pitchFamily="18" charset="0"/>
              </a:rPr>
              <a:t>output of the first round of the </a:t>
            </a:r>
            <a:r>
              <a:rPr lang="en-US" sz="2400" dirty="0" smtClean="0">
                <a:latin typeface="Book Antiqua" panose="02040602050305030304" pitchFamily="18" charset="0"/>
              </a:rPr>
              <a:t>decryption process </a:t>
            </a:r>
            <a:r>
              <a:rPr lang="en-US" sz="2400" dirty="0">
                <a:latin typeface="Book Antiqua" panose="02040602050305030304" pitchFamily="18" charset="0"/>
              </a:rPr>
              <a:t>is equal to a 32-bit swap of the input to the sixteenth round of the </a:t>
            </a:r>
            <a:r>
              <a:rPr lang="en-US" sz="2400" dirty="0" smtClean="0">
                <a:latin typeface="Book Antiqua" panose="02040602050305030304" pitchFamily="18" charset="0"/>
              </a:rPr>
              <a:t>encryption process.</a:t>
            </a:r>
          </a:p>
          <a:p>
            <a:r>
              <a:rPr lang="en-US" sz="2400" dirty="0">
                <a:latin typeface="Book Antiqua" panose="02040602050305030304" pitchFamily="18" charset="0"/>
              </a:rPr>
              <a:t>First, consider the encryption process. We see </a:t>
            </a:r>
            <a:r>
              <a:rPr lang="en-US" sz="2400" dirty="0" smtClean="0">
                <a:latin typeface="Book Antiqua" panose="02040602050305030304" pitchFamily="18" charset="0"/>
              </a:rPr>
              <a:t>that </a:t>
            </a:r>
          </a:p>
          <a:p>
            <a:pPr marL="0" indent="0" algn="ctr">
              <a:buNone/>
            </a:pPr>
            <a:r>
              <a:rPr lang="en-US" sz="2400" i="1" dirty="0" smtClean="0">
                <a:latin typeface="Book Antiqua" panose="02040602050305030304" pitchFamily="18" charset="0"/>
              </a:rPr>
              <a:t>LE16 </a:t>
            </a:r>
            <a:r>
              <a:rPr lang="en-US" sz="2400" i="1" dirty="0">
                <a:latin typeface="Book Antiqua" panose="02040602050305030304" pitchFamily="18" charset="0"/>
              </a:rPr>
              <a:t>= RE15</a:t>
            </a:r>
          </a:p>
          <a:p>
            <a:pPr marL="0" indent="0" algn="ctr">
              <a:buNone/>
            </a:pPr>
            <a:r>
              <a:rPr lang="en-US" sz="2400" i="1" dirty="0">
                <a:latin typeface="Book Antiqua" panose="02040602050305030304" pitchFamily="18" charset="0"/>
              </a:rPr>
              <a:t>RE16 = LE15 ⊕F(RE15, K16</a:t>
            </a:r>
            <a:r>
              <a:rPr lang="en-US" sz="2400" i="1" dirty="0" smtClean="0">
                <a:latin typeface="Book Antiqua" panose="02040602050305030304" pitchFamily="18" charset="0"/>
              </a:rPr>
              <a:t>)</a:t>
            </a:r>
          </a:p>
          <a:p>
            <a:pPr marL="0" indent="0">
              <a:buNone/>
            </a:pPr>
            <a:endParaRPr lang="en-US" sz="2400" i="1" dirty="0">
              <a:latin typeface="Book Antiqua" panose="02040602050305030304" pitchFamily="18" charset="0"/>
            </a:endParaRPr>
          </a:p>
        </p:txBody>
      </p:sp>
    </p:spTree>
    <p:extLst>
      <p:ext uri="{BB962C8B-B14F-4D97-AF65-F5344CB8AC3E}">
        <p14:creationId xmlns:p14="http://schemas.microsoft.com/office/powerpoint/2010/main" val="35324097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COMPUTER SECURITY CONCEPTS</a:t>
            </a:r>
          </a:p>
        </p:txBody>
      </p:sp>
      <p:sp>
        <p:nvSpPr>
          <p:cNvPr id="3" name="Content Placeholder 2"/>
          <p:cNvSpPr>
            <a:spLocks noGrp="1"/>
          </p:cNvSpPr>
          <p:nvPr>
            <p:ph idx="1"/>
          </p:nvPr>
        </p:nvSpPr>
        <p:spPr>
          <a:xfrm>
            <a:off x="228600" y="990600"/>
            <a:ext cx="8763000" cy="5638800"/>
          </a:xfrm>
        </p:spPr>
        <p:style>
          <a:lnRef idx="2">
            <a:schemeClr val="accent2"/>
          </a:lnRef>
          <a:fillRef idx="1">
            <a:schemeClr val="lt1"/>
          </a:fillRef>
          <a:effectRef idx="0">
            <a:schemeClr val="accent2"/>
          </a:effectRef>
          <a:fontRef idx="minor">
            <a:schemeClr val="dk1"/>
          </a:fontRef>
        </p:style>
        <p:txBody>
          <a:bodyPr>
            <a:normAutofit/>
          </a:bodyPr>
          <a:lstStyle/>
          <a:p>
            <a:pPr algn="just"/>
            <a:r>
              <a:rPr lang="en-US" sz="2800" b="1" dirty="0">
                <a:latin typeface="Book Antiqua" panose="02040602050305030304" pitchFamily="18" charset="0"/>
              </a:rPr>
              <a:t>Computer Security</a:t>
            </a:r>
            <a:r>
              <a:rPr lang="en-US" sz="2800" dirty="0">
                <a:latin typeface="Book Antiqua" panose="02040602050305030304" pitchFamily="18" charset="0"/>
              </a:rPr>
              <a:t>: The protection afforded to an automated information </a:t>
            </a:r>
            <a:r>
              <a:rPr lang="en-US" sz="2800" dirty="0" smtClean="0">
                <a:latin typeface="Book Antiqua" panose="02040602050305030304" pitchFamily="18" charset="0"/>
              </a:rPr>
              <a:t>system in </a:t>
            </a:r>
            <a:r>
              <a:rPr lang="en-US" sz="2800" dirty="0">
                <a:latin typeface="Book Antiqua" panose="02040602050305030304" pitchFamily="18" charset="0"/>
              </a:rPr>
              <a:t>order to attain the applicable objectives of preserving the </a:t>
            </a:r>
            <a:r>
              <a:rPr lang="en-US" sz="2800" b="1" dirty="0">
                <a:solidFill>
                  <a:srgbClr val="C00000"/>
                </a:solidFill>
                <a:latin typeface="Book Antiqua" panose="02040602050305030304" pitchFamily="18" charset="0"/>
              </a:rPr>
              <a:t>integrity</a:t>
            </a:r>
            <a:r>
              <a:rPr lang="en-US" sz="2800" dirty="0">
                <a:latin typeface="Book Antiqua" panose="02040602050305030304" pitchFamily="18" charset="0"/>
              </a:rPr>
              <a:t>, </a:t>
            </a:r>
            <a:r>
              <a:rPr lang="en-US" sz="2800" b="1" dirty="0" smtClean="0">
                <a:solidFill>
                  <a:srgbClr val="C00000"/>
                </a:solidFill>
                <a:latin typeface="Book Antiqua" panose="02040602050305030304" pitchFamily="18" charset="0"/>
              </a:rPr>
              <a:t>availability</a:t>
            </a:r>
            <a:r>
              <a:rPr lang="en-US" sz="2800" dirty="0" smtClean="0">
                <a:latin typeface="Book Antiqua" panose="02040602050305030304" pitchFamily="18" charset="0"/>
              </a:rPr>
              <a:t>, and </a:t>
            </a:r>
            <a:r>
              <a:rPr lang="en-US" sz="2800" b="1" dirty="0">
                <a:solidFill>
                  <a:srgbClr val="C00000"/>
                </a:solidFill>
                <a:latin typeface="Book Antiqua" panose="02040602050305030304" pitchFamily="18" charset="0"/>
              </a:rPr>
              <a:t>confidentiality of information </a:t>
            </a:r>
            <a:r>
              <a:rPr lang="en-US" sz="2800" dirty="0">
                <a:latin typeface="Book Antiqua" panose="02040602050305030304" pitchFamily="18" charset="0"/>
              </a:rPr>
              <a:t>system resources (includes hardware, </a:t>
            </a:r>
            <a:r>
              <a:rPr lang="en-US" sz="2800" dirty="0" smtClean="0">
                <a:latin typeface="Book Antiqua" panose="02040602050305030304" pitchFamily="18" charset="0"/>
              </a:rPr>
              <a:t>software, firmware</a:t>
            </a:r>
            <a:r>
              <a:rPr lang="en-US" sz="2800" dirty="0">
                <a:latin typeface="Book Antiqua" panose="02040602050305030304" pitchFamily="18" charset="0"/>
              </a:rPr>
              <a:t>, information/data, and </a:t>
            </a:r>
            <a:r>
              <a:rPr lang="en-US" sz="2800" dirty="0" smtClean="0">
                <a:latin typeface="Book Antiqua" panose="02040602050305030304" pitchFamily="18" charset="0"/>
              </a:rPr>
              <a:t>telecommunications).</a:t>
            </a:r>
          </a:p>
          <a:p>
            <a:pPr algn="just"/>
            <a:r>
              <a:rPr lang="en-US" sz="2800" dirty="0" smtClean="0">
                <a:latin typeface="Book Antiqua" panose="02040602050305030304" pitchFamily="18" charset="0"/>
              </a:rPr>
              <a:t>The NIST defines the computer security with three objectives.</a:t>
            </a:r>
          </a:p>
          <a:p>
            <a:pPr algn="just"/>
            <a:r>
              <a:rPr lang="en-US" sz="2800" dirty="0">
                <a:latin typeface="Book Antiqua" panose="02040602050305030304" pitchFamily="18" charset="0"/>
              </a:rPr>
              <a:t>These three objectives are at the heart of </a:t>
            </a:r>
            <a:r>
              <a:rPr lang="en-US" sz="2800" dirty="0" smtClean="0">
                <a:latin typeface="Book Antiqua" panose="02040602050305030304" pitchFamily="18" charset="0"/>
              </a:rPr>
              <a:t>computer security</a:t>
            </a:r>
            <a:endParaRPr lang="en-US" sz="2800" dirty="0">
              <a:latin typeface="Book Antiqua" panose="02040602050305030304" pitchFamily="18" charset="0"/>
            </a:endParaRPr>
          </a:p>
        </p:txBody>
      </p:sp>
    </p:spTree>
    <p:extLst>
      <p:ext uri="{BB962C8B-B14F-4D97-AF65-F5344CB8AC3E}">
        <p14:creationId xmlns:p14="http://schemas.microsoft.com/office/powerpoint/2010/main" val="386891014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On the decryption side</a:t>
            </a:r>
            <a:r>
              <a:rPr lang="en-US" sz="2400" dirty="0" smtClean="0">
                <a:latin typeface="Book Antiqua" panose="02040602050305030304" pitchFamily="18" charset="0"/>
              </a:rPr>
              <a:t>,</a:t>
            </a:r>
          </a:p>
          <a:p>
            <a:pPr marL="0" indent="0" algn="ctr">
              <a:buNone/>
            </a:pPr>
            <a:r>
              <a:rPr lang="en-US" sz="1800" b="1" i="1" dirty="0">
                <a:latin typeface="Book Antiqua" panose="02040602050305030304" pitchFamily="18" charset="0"/>
              </a:rPr>
              <a:t>LD1 = RD0 = LE16 = RE15</a:t>
            </a:r>
          </a:p>
          <a:p>
            <a:pPr marL="0" indent="0" algn="ctr">
              <a:buNone/>
            </a:pPr>
            <a:r>
              <a:rPr lang="en-US" sz="1800" b="1" i="1" dirty="0">
                <a:latin typeface="Book Antiqua" panose="02040602050305030304" pitchFamily="18" charset="0"/>
              </a:rPr>
              <a:t>RD1 = LD0 ⊕F(RD0, K16)</a:t>
            </a:r>
          </a:p>
          <a:p>
            <a:pPr marL="0" indent="0" algn="ctr">
              <a:buNone/>
            </a:pPr>
            <a:r>
              <a:rPr lang="en-US" sz="1800" b="1" i="1" dirty="0">
                <a:latin typeface="Book Antiqua" panose="02040602050305030304" pitchFamily="18" charset="0"/>
              </a:rPr>
              <a:t>= RE16 ⊕F(RE15, K16)</a:t>
            </a:r>
          </a:p>
          <a:p>
            <a:pPr marL="0" indent="0" algn="ctr">
              <a:buNone/>
            </a:pPr>
            <a:r>
              <a:rPr lang="en-US" sz="1800" b="1" i="1" dirty="0">
                <a:latin typeface="Book Antiqua" panose="02040602050305030304" pitchFamily="18" charset="0"/>
              </a:rPr>
              <a:t>= [LE15 ⊕F(RE15, K16)]⊕F(RE15, K16</a:t>
            </a:r>
            <a:r>
              <a:rPr lang="en-US" sz="1800" b="1" i="1" dirty="0" smtClean="0">
                <a:latin typeface="Book Antiqua" panose="02040602050305030304" pitchFamily="18" charset="0"/>
              </a:rPr>
              <a:t>)</a:t>
            </a:r>
          </a:p>
          <a:p>
            <a:r>
              <a:rPr lang="en-US" sz="2400" dirty="0">
                <a:latin typeface="Book Antiqua" panose="02040602050305030304" pitchFamily="18" charset="0"/>
              </a:rPr>
              <a:t>Thus, we have LD1 = RE15 and RD1 = LE15. Therefore, the output of the </a:t>
            </a:r>
            <a:r>
              <a:rPr lang="en-US" sz="2400" dirty="0" smtClean="0">
                <a:latin typeface="Book Antiqua" panose="02040602050305030304" pitchFamily="18" charset="0"/>
              </a:rPr>
              <a:t>first round </a:t>
            </a:r>
            <a:r>
              <a:rPr lang="en-US" sz="2400" dirty="0">
                <a:latin typeface="Book Antiqua" panose="02040602050305030304" pitchFamily="18" charset="0"/>
              </a:rPr>
              <a:t>of the decryption process is RE15 </a:t>
            </a:r>
            <a:r>
              <a:rPr lang="en-US" sz="2400" dirty="0" smtClean="0">
                <a:latin typeface="Book Antiqua" panose="02040602050305030304" pitchFamily="18" charset="0"/>
              </a:rPr>
              <a:t>||LE15. which </a:t>
            </a:r>
            <a:r>
              <a:rPr lang="en-US" sz="2400" dirty="0">
                <a:latin typeface="Book Antiqua" panose="02040602050305030304" pitchFamily="18" charset="0"/>
              </a:rPr>
              <a:t>is the 32-bit swap of the </a:t>
            </a:r>
            <a:r>
              <a:rPr lang="en-US" sz="2400" dirty="0" smtClean="0">
                <a:latin typeface="Book Antiqua" panose="02040602050305030304" pitchFamily="18" charset="0"/>
              </a:rPr>
              <a:t>input to </a:t>
            </a:r>
            <a:r>
              <a:rPr lang="en-US" sz="2400" dirty="0">
                <a:latin typeface="Book Antiqua" panose="02040602050305030304" pitchFamily="18" charset="0"/>
              </a:rPr>
              <a:t>the sixteenth round of the encryption</a:t>
            </a:r>
            <a:r>
              <a:rPr lang="en-US" sz="2400" dirty="0" smtClean="0">
                <a:latin typeface="Book Antiqua" panose="02040602050305030304" pitchFamily="18" charset="0"/>
              </a:rPr>
              <a:t>.</a:t>
            </a:r>
          </a:p>
          <a:p>
            <a:endParaRPr lang="en-US" sz="2400" dirty="0" smtClean="0">
              <a:latin typeface="Book Antiqua" panose="02040602050305030304" pitchFamily="18" charset="0"/>
            </a:endParaRPr>
          </a:p>
          <a:p>
            <a:endParaRPr lang="en-US" sz="2400" dirty="0">
              <a:latin typeface="Book Antiqua" panose="0204060205030503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156364"/>
            <a:ext cx="7543800" cy="27016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03933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DATA ENCRYPTION STANDARD</a:t>
            </a:r>
          </a:p>
        </p:txBody>
      </p:sp>
      <p:sp>
        <p:nvSpPr>
          <p:cNvPr id="3" name="Content Placeholder 2"/>
          <p:cNvSpPr>
            <a:spLocks noGrp="1"/>
          </p:cNvSpPr>
          <p:nvPr>
            <p:ph idx="1"/>
          </p:nvPr>
        </p:nvSpPr>
        <p:spPr>
          <a:xfrm>
            <a:off x="0" y="838200"/>
            <a:ext cx="9144000" cy="6019800"/>
          </a:xfrm>
        </p:spPr>
        <p:txBody>
          <a:bodyPr>
            <a:normAutofit/>
          </a:bodyPr>
          <a:lstStyle/>
          <a:p>
            <a:r>
              <a:rPr lang="en-US" sz="2400" dirty="0" smtClean="0">
                <a:latin typeface="Book Antiqua" panose="02040602050305030304" pitchFamily="18" charset="0"/>
              </a:rPr>
              <a:t>The Data </a:t>
            </a:r>
            <a:r>
              <a:rPr lang="en-US" sz="2400" dirty="0">
                <a:latin typeface="Book Antiqua" panose="02040602050305030304" pitchFamily="18" charset="0"/>
              </a:rPr>
              <a:t>Encryption Standard (DES) was the most widely used encryption scheme</a:t>
            </a:r>
            <a:r>
              <a:rPr lang="en-US" sz="2400" dirty="0" smtClean="0">
                <a:latin typeface="Book Antiqua" panose="02040602050305030304" pitchFamily="18" charset="0"/>
              </a:rPr>
              <a:t>.</a:t>
            </a:r>
          </a:p>
          <a:p>
            <a:r>
              <a:rPr lang="en-US" sz="2400" dirty="0">
                <a:latin typeface="Book Antiqua" panose="02040602050305030304" pitchFamily="18" charset="0"/>
              </a:rPr>
              <a:t>The algorithm itself is referred to as the </a:t>
            </a:r>
            <a:r>
              <a:rPr lang="en-US" sz="2400" dirty="0" smtClean="0">
                <a:latin typeface="Book Antiqua" panose="02040602050305030304" pitchFamily="18" charset="0"/>
              </a:rPr>
              <a:t>Data Encryption </a:t>
            </a:r>
            <a:r>
              <a:rPr lang="en-US" sz="2400" dirty="0">
                <a:latin typeface="Book Antiqua" panose="02040602050305030304" pitchFamily="18" charset="0"/>
              </a:rPr>
              <a:t>Algorithm (DEA</a:t>
            </a:r>
            <a:r>
              <a:rPr lang="en-US" sz="2400" dirty="0" smtClean="0">
                <a:latin typeface="Book Antiqua" panose="02040602050305030304" pitchFamily="18" charset="0"/>
              </a:rPr>
              <a:t>).</a:t>
            </a:r>
          </a:p>
          <a:p>
            <a:r>
              <a:rPr lang="en-US" sz="2400" dirty="0" smtClean="0">
                <a:latin typeface="Book Antiqua" panose="02040602050305030304" pitchFamily="18" charset="0"/>
              </a:rPr>
              <a:t>For </a:t>
            </a:r>
            <a:r>
              <a:rPr lang="en-US" sz="2400" dirty="0">
                <a:latin typeface="Book Antiqua" panose="02040602050305030304" pitchFamily="18" charset="0"/>
              </a:rPr>
              <a:t>DEA, data are encrypted in 64-bit blocks </a:t>
            </a:r>
            <a:r>
              <a:rPr lang="en-US" sz="2400" dirty="0" smtClean="0">
                <a:latin typeface="Book Antiqua" panose="02040602050305030304" pitchFamily="18" charset="0"/>
              </a:rPr>
              <a:t>using a </a:t>
            </a:r>
            <a:r>
              <a:rPr lang="en-US" sz="2400" dirty="0">
                <a:latin typeface="Book Antiqua" panose="02040602050305030304" pitchFamily="18" charset="0"/>
              </a:rPr>
              <a:t>56-bit key</a:t>
            </a:r>
            <a:r>
              <a:rPr lang="en-US" sz="2400" dirty="0" smtClean="0">
                <a:latin typeface="Book Antiqua" panose="02040602050305030304" pitchFamily="18" charset="0"/>
              </a:rPr>
              <a:t>.</a:t>
            </a:r>
          </a:p>
          <a:p>
            <a:r>
              <a:rPr lang="en-US" sz="2400" dirty="0">
                <a:latin typeface="Book Antiqua" panose="02040602050305030304" pitchFamily="18" charset="0"/>
              </a:rPr>
              <a:t>The algorithm transforms 64-bit input in a series of steps into a </a:t>
            </a:r>
            <a:r>
              <a:rPr lang="en-US" sz="2400" dirty="0" smtClean="0">
                <a:latin typeface="Book Antiqua" panose="02040602050305030304" pitchFamily="18" charset="0"/>
              </a:rPr>
              <a:t>64-bit output</a:t>
            </a:r>
            <a:r>
              <a:rPr lang="en-US" sz="2400" dirty="0">
                <a:latin typeface="Book Antiqua" panose="02040602050305030304" pitchFamily="18" charset="0"/>
              </a:rPr>
              <a:t>. The same steps, with the same key, are used to reverse the encryption</a:t>
            </a:r>
            <a:r>
              <a:rPr lang="en-US" sz="2400" dirty="0" smtClean="0">
                <a:latin typeface="Book Antiqua" panose="02040602050305030304" pitchFamily="18" charset="0"/>
              </a:rPr>
              <a:t>.</a:t>
            </a:r>
          </a:p>
          <a:p>
            <a:r>
              <a:rPr lang="en-US" sz="2400" dirty="0">
                <a:latin typeface="Book Antiqua" panose="02040602050305030304" pitchFamily="18" charset="0"/>
              </a:rPr>
              <a:t>Over the years, DES became the dominant symmetric encryption </a:t>
            </a:r>
            <a:r>
              <a:rPr lang="en-US" sz="2400" dirty="0" smtClean="0">
                <a:latin typeface="Book Antiqua" panose="02040602050305030304" pitchFamily="18" charset="0"/>
              </a:rPr>
              <a:t>algorithm, especially </a:t>
            </a:r>
            <a:r>
              <a:rPr lang="en-US" sz="2400" dirty="0">
                <a:latin typeface="Book Antiqua" panose="02040602050305030304" pitchFamily="18" charset="0"/>
              </a:rPr>
              <a:t>in financial applications</a:t>
            </a:r>
            <a:r>
              <a:rPr lang="en-US" sz="2400" dirty="0" smtClean="0">
                <a:latin typeface="Book Antiqua" panose="02040602050305030304" pitchFamily="18" charset="0"/>
              </a:rPr>
              <a:t>.</a:t>
            </a:r>
          </a:p>
          <a:p>
            <a:endParaRPr lang="en-US" sz="2400" dirty="0">
              <a:latin typeface="Book Antiqua" panose="02040602050305030304" pitchFamily="18" charset="0"/>
            </a:endParaRPr>
          </a:p>
        </p:txBody>
      </p:sp>
    </p:spTree>
    <p:extLst>
      <p:ext uri="{BB962C8B-B14F-4D97-AF65-F5344CB8AC3E}">
        <p14:creationId xmlns:p14="http://schemas.microsoft.com/office/powerpoint/2010/main" val="203136141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DES Encryption</a:t>
            </a:r>
            <a:endParaRPr lang="en-US" sz="3600" dirty="0">
              <a:latin typeface="Book Antiqua" panose="02040602050305030304"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882428"/>
            <a:ext cx="6781799" cy="59755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65716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DES Encryption Process</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r>
              <a:rPr lang="en-US" sz="2400" dirty="0">
                <a:latin typeface="Book Antiqua" panose="02040602050305030304" pitchFamily="18" charset="0"/>
              </a:rPr>
              <a:t>As with </a:t>
            </a:r>
            <a:r>
              <a:rPr lang="en-US" sz="2400" dirty="0" smtClean="0">
                <a:latin typeface="Book Antiqua" panose="02040602050305030304" pitchFamily="18" charset="0"/>
              </a:rPr>
              <a:t>any encryption </a:t>
            </a:r>
            <a:r>
              <a:rPr lang="en-US" sz="2400" dirty="0">
                <a:latin typeface="Book Antiqua" panose="02040602050305030304" pitchFamily="18" charset="0"/>
              </a:rPr>
              <a:t>scheme, there are two inputs to the encryption function: the plaintext </a:t>
            </a:r>
            <a:r>
              <a:rPr lang="en-US" sz="2400" dirty="0" smtClean="0">
                <a:latin typeface="Book Antiqua" panose="02040602050305030304" pitchFamily="18" charset="0"/>
              </a:rPr>
              <a:t>to be </a:t>
            </a:r>
            <a:r>
              <a:rPr lang="en-US" sz="2400" dirty="0">
                <a:latin typeface="Book Antiqua" panose="02040602050305030304" pitchFamily="18" charset="0"/>
              </a:rPr>
              <a:t>encrypted and the key</a:t>
            </a:r>
            <a:r>
              <a:rPr lang="en-US" sz="2400" dirty="0" smtClean="0">
                <a:latin typeface="Book Antiqua" panose="02040602050305030304" pitchFamily="18" charset="0"/>
              </a:rPr>
              <a:t>.</a:t>
            </a:r>
          </a:p>
          <a:p>
            <a:r>
              <a:rPr lang="en-US" sz="2400" dirty="0">
                <a:latin typeface="Book Antiqua" panose="02040602050305030304" pitchFamily="18" charset="0"/>
              </a:rPr>
              <a:t>In this case, the plaintext must be 64 bits in length and </a:t>
            </a:r>
            <a:r>
              <a:rPr lang="en-US" sz="2400" dirty="0" smtClean="0">
                <a:latin typeface="Book Antiqua" panose="02040602050305030304" pitchFamily="18" charset="0"/>
              </a:rPr>
              <a:t>the key </a:t>
            </a:r>
            <a:r>
              <a:rPr lang="en-US" sz="2400" dirty="0">
                <a:latin typeface="Book Antiqua" panose="02040602050305030304" pitchFamily="18" charset="0"/>
              </a:rPr>
              <a:t>is 56 bits in length</a:t>
            </a:r>
            <a:r>
              <a:rPr lang="en-US" sz="2400" dirty="0" smtClean="0">
                <a:latin typeface="Book Antiqua" panose="02040602050305030304" pitchFamily="18" charset="0"/>
              </a:rPr>
              <a:t>.</a:t>
            </a:r>
          </a:p>
          <a:p>
            <a:r>
              <a:rPr lang="en-US" sz="2400" dirty="0" smtClean="0">
                <a:latin typeface="Book Antiqua" panose="02040602050305030304" pitchFamily="18" charset="0"/>
              </a:rPr>
              <a:t>The processing of </a:t>
            </a:r>
            <a:r>
              <a:rPr lang="en-US" sz="2400" dirty="0">
                <a:latin typeface="Book Antiqua" panose="02040602050305030304" pitchFamily="18" charset="0"/>
              </a:rPr>
              <a:t>the plaintext proceeds in three phases</a:t>
            </a:r>
            <a:r>
              <a:rPr lang="en-US" sz="2400" dirty="0" smtClean="0">
                <a:latin typeface="Book Antiqua" panose="02040602050305030304" pitchFamily="18" charset="0"/>
              </a:rPr>
              <a:t>.</a:t>
            </a:r>
          </a:p>
          <a:p>
            <a:r>
              <a:rPr lang="en-US" sz="2400" dirty="0" smtClean="0">
                <a:latin typeface="Book Antiqua" panose="02040602050305030304" pitchFamily="18" charset="0"/>
              </a:rPr>
              <a:t>First</a:t>
            </a:r>
            <a:r>
              <a:rPr lang="en-US" sz="2400" dirty="0">
                <a:latin typeface="Book Antiqua" panose="02040602050305030304" pitchFamily="18" charset="0"/>
              </a:rPr>
              <a:t>, the 64-bit plaintext passes </a:t>
            </a:r>
            <a:r>
              <a:rPr lang="en-US" sz="2400" dirty="0" smtClean="0">
                <a:latin typeface="Book Antiqua" panose="02040602050305030304" pitchFamily="18" charset="0"/>
              </a:rPr>
              <a:t>through an </a:t>
            </a:r>
            <a:r>
              <a:rPr lang="en-US" sz="2400" dirty="0">
                <a:latin typeface="Book Antiqua" panose="02040602050305030304" pitchFamily="18" charset="0"/>
              </a:rPr>
              <a:t>initial permutation (IP) that rearranges the bits to produce the permuted input</a:t>
            </a:r>
            <a:r>
              <a:rPr lang="en-US" sz="2400" dirty="0" smtClean="0">
                <a:latin typeface="Book Antiqua" panose="02040602050305030304" pitchFamily="18" charset="0"/>
              </a:rPr>
              <a:t>.</a:t>
            </a:r>
          </a:p>
          <a:p>
            <a:r>
              <a:rPr lang="en-US" sz="2400" dirty="0">
                <a:latin typeface="Book Antiqua" panose="02040602050305030304" pitchFamily="18" charset="0"/>
              </a:rPr>
              <a:t>This is followed by a phase consisting of sixteen rounds of the same function, </a:t>
            </a:r>
            <a:r>
              <a:rPr lang="en-US" sz="2400" dirty="0" smtClean="0">
                <a:latin typeface="Book Antiqua" panose="02040602050305030304" pitchFamily="18" charset="0"/>
              </a:rPr>
              <a:t>which involves </a:t>
            </a:r>
            <a:r>
              <a:rPr lang="en-US" sz="2400" dirty="0">
                <a:latin typeface="Book Antiqua" panose="02040602050305030304" pitchFamily="18" charset="0"/>
              </a:rPr>
              <a:t>both permutation and substitution functions</a:t>
            </a:r>
            <a:r>
              <a:rPr lang="en-US" sz="2400" dirty="0" smtClean="0">
                <a:latin typeface="Book Antiqua" panose="02040602050305030304" pitchFamily="18" charset="0"/>
              </a:rPr>
              <a:t>.</a:t>
            </a:r>
          </a:p>
          <a:p>
            <a:r>
              <a:rPr lang="en-US" sz="2400" dirty="0">
                <a:latin typeface="Book Antiqua" panose="02040602050305030304" pitchFamily="18" charset="0"/>
              </a:rPr>
              <a:t>The output of the last (</a:t>
            </a:r>
            <a:r>
              <a:rPr lang="en-US" sz="2400" dirty="0" smtClean="0">
                <a:latin typeface="Book Antiqua" panose="02040602050305030304" pitchFamily="18" charset="0"/>
              </a:rPr>
              <a:t>sixteenth) round </a:t>
            </a:r>
            <a:r>
              <a:rPr lang="en-US" sz="2400" dirty="0">
                <a:latin typeface="Book Antiqua" panose="02040602050305030304" pitchFamily="18" charset="0"/>
              </a:rPr>
              <a:t>consists of 64 bits that are a function of the input plaintext and </a:t>
            </a:r>
            <a:r>
              <a:rPr lang="en-US" sz="2400" dirty="0" smtClean="0">
                <a:latin typeface="Book Antiqua" panose="02040602050305030304" pitchFamily="18" charset="0"/>
              </a:rPr>
              <a:t>the key.</a:t>
            </a:r>
          </a:p>
          <a:p>
            <a:r>
              <a:rPr lang="en-US" sz="2400" dirty="0">
                <a:latin typeface="Book Antiqua" panose="02040602050305030304" pitchFamily="18" charset="0"/>
              </a:rPr>
              <a:t>The left and right halves of the output are swapped to produce the </a:t>
            </a:r>
            <a:r>
              <a:rPr lang="en-US" sz="2400" dirty="0" err="1" smtClean="0">
                <a:latin typeface="Book Antiqua" panose="02040602050305030304" pitchFamily="18" charset="0"/>
              </a:rPr>
              <a:t>preoutput</a:t>
            </a:r>
            <a:r>
              <a:rPr lang="en-US" sz="2400" dirty="0" smtClean="0">
                <a:latin typeface="Book Antiqua" panose="02040602050305030304" pitchFamily="18" charset="0"/>
              </a:rPr>
              <a:t>. </a:t>
            </a:r>
          </a:p>
        </p:txBody>
      </p:sp>
    </p:spTree>
    <p:extLst>
      <p:ext uri="{BB962C8B-B14F-4D97-AF65-F5344CB8AC3E}">
        <p14:creationId xmlns:p14="http://schemas.microsoft.com/office/powerpoint/2010/main" val="25114863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smtClean="0">
                <a:latin typeface="Book Antiqua" panose="02040602050305030304" pitchFamily="18" charset="0"/>
              </a:rPr>
              <a:t>Cont..</a:t>
            </a:r>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lnSpcReduction="10000"/>
          </a:bodyPr>
          <a:lstStyle/>
          <a:p>
            <a:r>
              <a:rPr lang="en-US" sz="2400" dirty="0">
                <a:latin typeface="Book Antiqua" panose="02040602050305030304" pitchFamily="18" charset="0"/>
              </a:rPr>
              <a:t>Finally, the </a:t>
            </a:r>
            <a:r>
              <a:rPr lang="en-US" sz="2400" dirty="0" err="1">
                <a:latin typeface="Book Antiqua" panose="02040602050305030304" pitchFamily="18" charset="0"/>
              </a:rPr>
              <a:t>preoutput</a:t>
            </a:r>
            <a:r>
              <a:rPr lang="en-US" sz="2400" dirty="0">
                <a:latin typeface="Book Antiqua" panose="02040602050305030304" pitchFamily="18" charset="0"/>
              </a:rPr>
              <a:t> is passed through a permutation [IP-1] that is the inverse of the initial permutation function, to produce the 64-bit </a:t>
            </a:r>
            <a:r>
              <a:rPr lang="en-US" sz="2400" dirty="0" smtClean="0">
                <a:latin typeface="Book Antiqua" panose="02040602050305030304" pitchFamily="18" charset="0"/>
              </a:rPr>
              <a:t>ciphertext.</a:t>
            </a:r>
          </a:p>
          <a:p>
            <a:r>
              <a:rPr lang="en-US" sz="2400" dirty="0" smtClean="0">
                <a:latin typeface="Book Antiqua" panose="02040602050305030304" pitchFamily="18" charset="0"/>
              </a:rPr>
              <a:t>With </a:t>
            </a:r>
            <a:r>
              <a:rPr lang="en-US" sz="2400" dirty="0">
                <a:latin typeface="Book Antiqua" panose="02040602050305030304" pitchFamily="18" charset="0"/>
              </a:rPr>
              <a:t>the </a:t>
            </a:r>
            <a:r>
              <a:rPr lang="en-US" sz="2400" dirty="0" smtClean="0">
                <a:latin typeface="Book Antiqua" panose="02040602050305030304" pitchFamily="18" charset="0"/>
              </a:rPr>
              <a:t>exception of </a:t>
            </a:r>
            <a:r>
              <a:rPr lang="en-US" sz="2400" dirty="0">
                <a:latin typeface="Book Antiqua" panose="02040602050305030304" pitchFamily="18" charset="0"/>
              </a:rPr>
              <a:t>the initial and final permutations, DES has the exact structure of a </a:t>
            </a:r>
            <a:r>
              <a:rPr lang="en-US" sz="2400" dirty="0" err="1" smtClean="0">
                <a:latin typeface="Book Antiqua" panose="02040602050305030304" pitchFamily="18" charset="0"/>
              </a:rPr>
              <a:t>Feistel</a:t>
            </a:r>
            <a:r>
              <a:rPr lang="en-US" sz="2400" dirty="0" smtClean="0">
                <a:latin typeface="Book Antiqua" panose="02040602050305030304" pitchFamily="18" charset="0"/>
              </a:rPr>
              <a:t> cipher.</a:t>
            </a:r>
          </a:p>
          <a:p>
            <a:r>
              <a:rPr lang="en-US" sz="2400" dirty="0">
                <a:latin typeface="Book Antiqua" panose="02040602050305030304" pitchFamily="18" charset="0"/>
              </a:rPr>
              <a:t>The right-hand portion </a:t>
            </a:r>
            <a:r>
              <a:rPr lang="en-US" sz="2400" dirty="0" smtClean="0">
                <a:latin typeface="Book Antiqua" panose="02040602050305030304" pitchFamily="18" charset="0"/>
              </a:rPr>
              <a:t>shows </a:t>
            </a:r>
            <a:r>
              <a:rPr lang="en-US" sz="2400" dirty="0">
                <a:latin typeface="Book Antiqua" panose="02040602050305030304" pitchFamily="18" charset="0"/>
              </a:rPr>
              <a:t>the way in which the 56-bit key </a:t>
            </a:r>
            <a:r>
              <a:rPr lang="en-US" sz="2400" dirty="0" smtClean="0">
                <a:latin typeface="Book Antiqua" panose="02040602050305030304" pitchFamily="18" charset="0"/>
              </a:rPr>
              <a:t>is used.</a:t>
            </a:r>
          </a:p>
          <a:p>
            <a:r>
              <a:rPr lang="en-US" sz="2400" dirty="0">
                <a:latin typeface="Book Antiqua" panose="02040602050305030304" pitchFamily="18" charset="0"/>
              </a:rPr>
              <a:t>Initially, the key is passed through a permutation function. </a:t>
            </a:r>
            <a:endParaRPr lang="en-US" sz="2400" dirty="0" smtClean="0">
              <a:latin typeface="Book Antiqua" panose="02040602050305030304" pitchFamily="18" charset="0"/>
            </a:endParaRPr>
          </a:p>
          <a:p>
            <a:r>
              <a:rPr lang="en-US" sz="2400" dirty="0" smtClean="0">
                <a:latin typeface="Book Antiqua" panose="02040602050305030304" pitchFamily="18" charset="0"/>
              </a:rPr>
              <a:t>Then</a:t>
            </a:r>
            <a:r>
              <a:rPr lang="en-US" sz="2400" dirty="0">
                <a:latin typeface="Book Antiqua" panose="02040602050305030304" pitchFamily="18" charset="0"/>
              </a:rPr>
              <a:t>, for each </a:t>
            </a:r>
            <a:r>
              <a:rPr lang="en-US" sz="2400" dirty="0" smtClean="0">
                <a:latin typeface="Book Antiqua" panose="02040602050305030304" pitchFamily="18" charset="0"/>
              </a:rPr>
              <a:t>of the </a:t>
            </a:r>
            <a:r>
              <a:rPr lang="en-US" sz="2400" dirty="0">
                <a:latin typeface="Book Antiqua" panose="02040602050305030304" pitchFamily="18" charset="0"/>
              </a:rPr>
              <a:t>sixteen rounds, a </a:t>
            </a:r>
            <a:r>
              <a:rPr lang="en-US" sz="2400" dirty="0" err="1">
                <a:latin typeface="Book Antiqua" panose="02040602050305030304" pitchFamily="18" charset="0"/>
              </a:rPr>
              <a:t>subkey</a:t>
            </a:r>
            <a:r>
              <a:rPr lang="en-US" sz="2400" dirty="0">
                <a:latin typeface="Book Antiqua" panose="02040602050305030304" pitchFamily="18" charset="0"/>
              </a:rPr>
              <a:t> (Ki) is produced by the combination of a left </a:t>
            </a:r>
            <a:r>
              <a:rPr lang="en-US" sz="2400" dirty="0" smtClean="0">
                <a:latin typeface="Book Antiqua" panose="02040602050305030304" pitchFamily="18" charset="0"/>
              </a:rPr>
              <a:t>circular shift </a:t>
            </a:r>
            <a:r>
              <a:rPr lang="en-US" sz="2400" dirty="0">
                <a:latin typeface="Book Antiqua" panose="02040602050305030304" pitchFamily="18" charset="0"/>
              </a:rPr>
              <a:t>and a permutation</a:t>
            </a:r>
            <a:r>
              <a:rPr lang="en-US" sz="2400" dirty="0" smtClean="0">
                <a:latin typeface="Book Antiqua" panose="02040602050305030304" pitchFamily="18" charset="0"/>
              </a:rPr>
              <a:t>.</a:t>
            </a:r>
          </a:p>
          <a:p>
            <a:r>
              <a:rPr lang="en-US" sz="2400" dirty="0">
                <a:latin typeface="Book Antiqua" panose="02040602050305030304" pitchFamily="18" charset="0"/>
              </a:rPr>
              <a:t>The permutation function is the same for each round, but </a:t>
            </a:r>
            <a:r>
              <a:rPr lang="en-US" sz="2400" dirty="0" smtClean="0">
                <a:latin typeface="Book Antiqua" panose="02040602050305030304" pitchFamily="18" charset="0"/>
              </a:rPr>
              <a:t>a different </a:t>
            </a:r>
            <a:r>
              <a:rPr lang="en-US" sz="2400" dirty="0" err="1">
                <a:latin typeface="Book Antiqua" panose="02040602050305030304" pitchFamily="18" charset="0"/>
              </a:rPr>
              <a:t>subkey</a:t>
            </a:r>
            <a:r>
              <a:rPr lang="en-US" sz="2400" dirty="0">
                <a:latin typeface="Book Antiqua" panose="02040602050305030304" pitchFamily="18" charset="0"/>
              </a:rPr>
              <a:t> is produced because of the repeated shifts of the key bits</a:t>
            </a:r>
            <a:r>
              <a:rPr lang="en-US" sz="2400" dirty="0" smtClean="0">
                <a:latin typeface="Book Antiqua" panose="02040602050305030304" pitchFamily="18" charset="0"/>
              </a:rPr>
              <a:t>.</a:t>
            </a:r>
          </a:p>
          <a:p>
            <a:r>
              <a:rPr lang="en-US" sz="2400" dirty="0">
                <a:latin typeface="Book Antiqua" panose="02040602050305030304" pitchFamily="18" charset="0"/>
              </a:rPr>
              <a:t>As with any </a:t>
            </a:r>
            <a:r>
              <a:rPr lang="en-US" sz="2400" dirty="0" err="1">
                <a:latin typeface="Book Antiqua" panose="02040602050305030304" pitchFamily="18" charset="0"/>
              </a:rPr>
              <a:t>Feistel</a:t>
            </a:r>
            <a:r>
              <a:rPr lang="en-US" sz="2400" dirty="0">
                <a:latin typeface="Book Antiqua" panose="02040602050305030304" pitchFamily="18" charset="0"/>
              </a:rPr>
              <a:t> cipher, decryption uses the same algorithm as encryption, </a:t>
            </a:r>
            <a:r>
              <a:rPr lang="en-US" sz="2400" dirty="0" smtClean="0">
                <a:latin typeface="Book Antiqua" panose="02040602050305030304" pitchFamily="18" charset="0"/>
              </a:rPr>
              <a:t>except that </a:t>
            </a:r>
            <a:r>
              <a:rPr lang="en-US" sz="2400" dirty="0">
                <a:latin typeface="Book Antiqua" panose="02040602050305030304" pitchFamily="18" charset="0"/>
              </a:rPr>
              <a:t>the application of the </a:t>
            </a:r>
            <a:r>
              <a:rPr lang="en-US" sz="2400" dirty="0" err="1">
                <a:latin typeface="Book Antiqua" panose="02040602050305030304" pitchFamily="18" charset="0"/>
              </a:rPr>
              <a:t>subkeys</a:t>
            </a:r>
            <a:r>
              <a:rPr lang="en-US" sz="2400" dirty="0">
                <a:latin typeface="Book Antiqua" panose="02040602050305030304" pitchFamily="18" charset="0"/>
              </a:rPr>
              <a:t> is reversed</a:t>
            </a:r>
            <a:r>
              <a:rPr lang="en-US" sz="2400" dirty="0" smtClean="0">
                <a:latin typeface="Book Antiqua" panose="02040602050305030304" pitchFamily="18" charset="0"/>
              </a:rPr>
              <a:t>. The initial and final permutation also reversed.</a:t>
            </a:r>
            <a:endParaRPr lang="en-US" sz="2400" dirty="0">
              <a:latin typeface="Book Antiqua" panose="02040602050305030304" pitchFamily="18" charset="0"/>
            </a:endParaRPr>
          </a:p>
        </p:txBody>
      </p:sp>
    </p:spTree>
    <p:extLst>
      <p:ext uri="{BB962C8B-B14F-4D97-AF65-F5344CB8AC3E}">
        <p14:creationId xmlns:p14="http://schemas.microsoft.com/office/powerpoint/2010/main" val="354639122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A DES EXAMPLE</a:t>
            </a:r>
          </a:p>
        </p:txBody>
      </p:sp>
      <p:sp>
        <p:nvSpPr>
          <p:cNvPr id="3" name="Content Placeholder 2"/>
          <p:cNvSpPr>
            <a:spLocks noGrp="1"/>
          </p:cNvSpPr>
          <p:nvPr>
            <p:ph idx="1"/>
          </p:nvPr>
        </p:nvSpPr>
        <p:spPr>
          <a:xfrm>
            <a:off x="0" y="838200"/>
            <a:ext cx="9144000" cy="6019800"/>
          </a:xfrm>
        </p:spPr>
        <p:txBody>
          <a:bodyPr>
            <a:normAutofit/>
          </a:bodyPr>
          <a:lstStyle/>
          <a:p>
            <a:pPr marL="0" indent="0">
              <a:buNone/>
            </a:pPr>
            <a:endParaRPr lang="en-US" sz="2400" dirty="0" smtClean="0">
              <a:latin typeface="Book Antiqua" panose="02040602050305030304" pitchFamily="18" charset="0"/>
            </a:endParaRPr>
          </a:p>
          <a:p>
            <a:endParaRPr lang="en-US" sz="2400" dirty="0">
              <a:latin typeface="Book Antiqua" panose="02040602050305030304" pitchFamily="18" charset="0"/>
            </a:endParaRPr>
          </a:p>
          <a:p>
            <a:endParaRPr lang="en-US" sz="2400" dirty="0" smtClean="0">
              <a:latin typeface="Book Antiqua" panose="02040602050305030304" pitchFamily="18" charset="0"/>
            </a:endParaRPr>
          </a:p>
          <a:p>
            <a:endParaRPr lang="en-US" sz="2400" dirty="0" smtClean="0">
              <a:latin typeface="Book Antiqua" panose="02040602050305030304" pitchFamily="18" charset="0"/>
            </a:endParaRPr>
          </a:p>
          <a:p>
            <a:endParaRPr lang="en-US" sz="2400" dirty="0">
              <a:latin typeface="Book Antiqua" panose="02040602050305030304" pitchFamily="18" charset="0"/>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869618"/>
            <a:ext cx="5026094" cy="118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057400"/>
            <a:ext cx="7315200"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12686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r>
              <a:rPr lang="en-US" sz="3600" dirty="0">
                <a:latin typeface="Book Antiqua" panose="02040602050305030304" pitchFamily="18" charset="0"/>
              </a:rPr>
              <a:t>THE STRENGTH OF DES</a:t>
            </a:r>
          </a:p>
        </p:txBody>
      </p:sp>
      <p:sp>
        <p:nvSpPr>
          <p:cNvPr id="3" name="Content Placeholder 2"/>
          <p:cNvSpPr>
            <a:spLocks noGrp="1"/>
          </p:cNvSpPr>
          <p:nvPr>
            <p:ph idx="1"/>
          </p:nvPr>
        </p:nvSpPr>
        <p:spPr>
          <a:xfrm>
            <a:off x="0" y="838200"/>
            <a:ext cx="9144000" cy="6019800"/>
          </a:xfrm>
        </p:spPr>
        <p:txBody>
          <a:bodyPr>
            <a:normAutofit/>
          </a:bodyPr>
          <a:lstStyle/>
          <a:p>
            <a:r>
              <a:rPr lang="en-US" sz="2400" b="1" dirty="0"/>
              <a:t>The Use of 56-Bit </a:t>
            </a:r>
            <a:r>
              <a:rPr lang="en-US" sz="2400" b="1" dirty="0" smtClean="0"/>
              <a:t>Keys.</a:t>
            </a:r>
          </a:p>
          <a:p>
            <a:r>
              <a:rPr lang="en-US" sz="2400" b="1" dirty="0"/>
              <a:t>The Nature of the DES </a:t>
            </a:r>
            <a:r>
              <a:rPr lang="en-US" sz="2400" b="1" dirty="0" smtClean="0"/>
              <a:t>Algorithm.</a:t>
            </a:r>
          </a:p>
          <a:p>
            <a:r>
              <a:rPr lang="en-US" sz="2400" b="1" dirty="0"/>
              <a:t>Timing </a:t>
            </a:r>
            <a:r>
              <a:rPr lang="en-US" sz="2400" b="1" dirty="0" smtClean="0"/>
              <a:t>Attacks.</a:t>
            </a:r>
          </a:p>
          <a:p>
            <a:endParaRPr lang="en-US" sz="2400" b="1" dirty="0"/>
          </a:p>
          <a:p>
            <a:endParaRPr lang="en-US" sz="2400" dirty="0" smtClean="0">
              <a:latin typeface="Book Antiqua" panose="02040602050305030304" pitchFamily="18" charset="0"/>
            </a:endParaRPr>
          </a:p>
          <a:p>
            <a:r>
              <a:rPr lang="en-US" sz="2400" dirty="0" smtClean="0">
                <a:latin typeface="Book Antiqua" panose="02040602050305030304" pitchFamily="18" charset="0"/>
              </a:rPr>
              <a:t>Average </a:t>
            </a:r>
            <a:r>
              <a:rPr lang="en-US" sz="2400" dirty="0">
                <a:latin typeface="Book Antiqua" panose="02040602050305030304" pitchFamily="18" charset="0"/>
              </a:rPr>
              <a:t>Time Required for Exhaustive Key Search</a:t>
            </a:r>
            <a:endParaRPr lang="en-US" sz="2400" dirty="0" smtClean="0">
              <a:latin typeface="Book Antiqua" panose="02040602050305030304" pitchFamily="18" charset="0"/>
            </a:endParaRPr>
          </a:p>
          <a:p>
            <a:endParaRPr lang="en-US" sz="2400" b="1" dirty="0">
              <a:latin typeface="Book Antiqua" panose="02040602050305030304" pitchFamily="18" charset="0"/>
            </a:endParaRPr>
          </a:p>
          <a:p>
            <a:endParaRPr lang="en-US" sz="2400" dirty="0">
              <a:latin typeface="Book Antiqua" panose="0204060205030503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576354"/>
            <a:ext cx="8730928" cy="326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51446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a:solidFill>
            <a:srgbClr val="FFCC00"/>
          </a:solidFill>
        </p:spPr>
        <p:txBody>
          <a:bodyPr>
            <a:normAutofit/>
          </a:bodyPr>
          <a:lstStyle/>
          <a:p>
            <a:endParaRPr lang="en-US" sz="3600" dirty="0">
              <a:latin typeface="Book Antiqua" panose="02040602050305030304" pitchFamily="18" charset="0"/>
            </a:endParaRPr>
          </a:p>
        </p:txBody>
      </p:sp>
      <p:sp>
        <p:nvSpPr>
          <p:cNvPr id="3" name="Content Placeholder 2"/>
          <p:cNvSpPr>
            <a:spLocks noGrp="1"/>
          </p:cNvSpPr>
          <p:nvPr>
            <p:ph idx="1"/>
          </p:nvPr>
        </p:nvSpPr>
        <p:spPr>
          <a:xfrm>
            <a:off x="0" y="838200"/>
            <a:ext cx="9144000" cy="6019800"/>
          </a:xfrm>
        </p:spPr>
        <p:txBody>
          <a:bodyPr>
            <a:normAutofit/>
          </a:bodyPr>
          <a:lstStyle/>
          <a:p>
            <a:endParaRPr lang="en-US" sz="2400" dirty="0">
              <a:latin typeface="Book Antiqua" panose="02040602050305030304" pitchFamily="18" charset="0"/>
            </a:endParaRPr>
          </a:p>
        </p:txBody>
      </p:sp>
    </p:spTree>
    <p:extLst>
      <p:ext uri="{BB962C8B-B14F-4D97-AF65-F5344CB8AC3E}">
        <p14:creationId xmlns:p14="http://schemas.microsoft.com/office/powerpoint/2010/main" val="31325865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1932</TotalTime>
  <Words>6653</Words>
  <Application>Microsoft Office PowerPoint</Application>
  <PresentationFormat>On-screen Show (4:3)</PresentationFormat>
  <Paragraphs>581</Paragraphs>
  <Slides>97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97</vt:i4>
      </vt:variant>
    </vt:vector>
  </HeadingPairs>
  <TitlesOfParts>
    <vt:vector size="102" baseType="lpstr">
      <vt:lpstr>Arial</vt:lpstr>
      <vt:lpstr>Book Antiqua</vt:lpstr>
      <vt:lpstr>Calibri</vt:lpstr>
      <vt:lpstr>Times New Roman</vt:lpstr>
      <vt:lpstr>Office Theme</vt:lpstr>
      <vt:lpstr>Introductory Class</vt:lpstr>
      <vt:lpstr>Unit -01</vt:lpstr>
      <vt:lpstr>Unit 2 and Unit 3</vt:lpstr>
      <vt:lpstr>Unit-4 and Unit-5</vt:lpstr>
      <vt:lpstr>Course Outcomes</vt:lpstr>
      <vt:lpstr>Text Book</vt:lpstr>
      <vt:lpstr>Evaluation Process</vt:lpstr>
      <vt:lpstr>Data and security</vt:lpstr>
      <vt:lpstr>COMPUTER SECURITY CONCEPTS</vt:lpstr>
      <vt:lpstr>Confidentiality</vt:lpstr>
      <vt:lpstr>Integrity</vt:lpstr>
      <vt:lpstr>Data Integrity Violation</vt:lpstr>
      <vt:lpstr>Essential Network and Computer Security Requirements</vt:lpstr>
      <vt:lpstr>The Challenges of Computer Security</vt:lpstr>
      <vt:lpstr>THE OSI SECURITY ARCHITECTURE</vt:lpstr>
      <vt:lpstr>Security Attacks</vt:lpstr>
      <vt:lpstr>Passive attacks</vt:lpstr>
      <vt:lpstr>Active attacks</vt:lpstr>
      <vt:lpstr>Active attacks</vt:lpstr>
      <vt:lpstr>Active Attacks</vt:lpstr>
      <vt:lpstr>SECURITY SERVICES</vt:lpstr>
      <vt:lpstr>Security Services</vt:lpstr>
      <vt:lpstr>SECURITY MECHANISMS</vt:lpstr>
      <vt:lpstr>A MODEL FOR NETWORK SECURITY</vt:lpstr>
      <vt:lpstr>Designing network model</vt:lpstr>
      <vt:lpstr>Classical Encryption Techniques</vt:lpstr>
      <vt:lpstr>SYMMETRIC CIPHER MODEL</vt:lpstr>
      <vt:lpstr>symmetric encryption scheme ingredients</vt:lpstr>
      <vt:lpstr>Requirements for secure use of conventional encryption</vt:lpstr>
      <vt:lpstr>Model of Symmetric Cryptosystem</vt:lpstr>
      <vt:lpstr>Cryptography</vt:lpstr>
      <vt:lpstr>Cryptanalysis and Brute-Force Attack</vt:lpstr>
      <vt:lpstr>Types of Attacks on Encrypted Messages</vt:lpstr>
      <vt:lpstr>SUBSTITUTION TECHNIQUES</vt:lpstr>
      <vt:lpstr>Caesar Cipher</vt:lpstr>
      <vt:lpstr>Caesar Cipher</vt:lpstr>
      <vt:lpstr>Cont..</vt:lpstr>
      <vt:lpstr>Monoalphabetic Ciphers</vt:lpstr>
      <vt:lpstr>Monoalphabetic Ciphers</vt:lpstr>
      <vt:lpstr>Relative Frequency of Letters in English Text</vt:lpstr>
      <vt:lpstr>Monoalphabetic Cipher</vt:lpstr>
      <vt:lpstr>Monoalphabetic cipher</vt:lpstr>
      <vt:lpstr>Cont..</vt:lpstr>
      <vt:lpstr>Disadvantage</vt:lpstr>
      <vt:lpstr>Playfair Cipher</vt:lpstr>
      <vt:lpstr>Cont..</vt:lpstr>
      <vt:lpstr>Playfair Encryption Rules</vt:lpstr>
      <vt:lpstr>Advantage</vt:lpstr>
      <vt:lpstr>Example</vt:lpstr>
      <vt:lpstr>Solution</vt:lpstr>
      <vt:lpstr>Polyalphabetic Ciphers</vt:lpstr>
      <vt:lpstr>VIGENÈRE CIPHER</vt:lpstr>
      <vt:lpstr>VIGENÈRE CIPHER</vt:lpstr>
      <vt:lpstr>Example</vt:lpstr>
      <vt:lpstr>Advantage</vt:lpstr>
      <vt:lpstr>More advanced vigenerr cipher</vt:lpstr>
      <vt:lpstr>VERNAM CIPHER</vt:lpstr>
      <vt:lpstr>Vernam Cipher Model</vt:lpstr>
      <vt:lpstr>Vernam Cipher</vt:lpstr>
      <vt:lpstr>One-Time Pad</vt:lpstr>
      <vt:lpstr>Example</vt:lpstr>
      <vt:lpstr>Advantages and disadvantage</vt:lpstr>
      <vt:lpstr>TRANSPOSITION TECHNIQUES</vt:lpstr>
      <vt:lpstr>Transposition Techniques</vt:lpstr>
      <vt:lpstr>Cont..</vt:lpstr>
      <vt:lpstr>Cont..</vt:lpstr>
      <vt:lpstr>Cont..</vt:lpstr>
      <vt:lpstr>Hill Cipher</vt:lpstr>
      <vt:lpstr>Identity matrix</vt:lpstr>
      <vt:lpstr>Inverse of a matrix</vt:lpstr>
      <vt:lpstr>Determinant of matrix A</vt:lpstr>
      <vt:lpstr>THE HILL ALGORITHM</vt:lpstr>
      <vt:lpstr>Hill Cipher- Encryption</vt:lpstr>
      <vt:lpstr>Hill Cipher-Decryption</vt:lpstr>
      <vt:lpstr>Hill Cipher -Decryption</vt:lpstr>
      <vt:lpstr>Unit-01 Part B</vt:lpstr>
      <vt:lpstr>Stream Ciphers and Block Ciphers</vt:lpstr>
      <vt:lpstr>Stream cipher VS block ciphers</vt:lpstr>
      <vt:lpstr>Cont..</vt:lpstr>
      <vt:lpstr>The Feistel Cipher</vt:lpstr>
      <vt:lpstr>DIFFUSION AND CONFUSION</vt:lpstr>
      <vt:lpstr>Cont..</vt:lpstr>
      <vt:lpstr>FEISTEL CIPHER STRUCTURE</vt:lpstr>
      <vt:lpstr>FEISTEL CIPHER STRUCTURE</vt:lpstr>
      <vt:lpstr>Cont..</vt:lpstr>
      <vt:lpstr>Parameters and design features of Feistel Structure</vt:lpstr>
      <vt:lpstr>Cont..</vt:lpstr>
      <vt:lpstr>FEISTEL DECRYPTION ALGORITHM</vt:lpstr>
      <vt:lpstr>Feistel Decryption Process</vt:lpstr>
      <vt:lpstr>Cont..</vt:lpstr>
      <vt:lpstr>THE DATA ENCRYPTION STANDARD</vt:lpstr>
      <vt:lpstr>DES Encryption</vt:lpstr>
      <vt:lpstr>DES Encryption Process</vt:lpstr>
      <vt:lpstr>Cont..</vt:lpstr>
      <vt:lpstr>A DES EXAMPLE</vt:lpstr>
      <vt:lpstr>THE STRENGTH OF DES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Programming</dc:title>
  <dc:creator>Nandi</dc:creator>
  <cp:lastModifiedBy>Vinayprasad MS</cp:lastModifiedBy>
  <cp:revision>149</cp:revision>
  <dcterms:created xsi:type="dcterms:W3CDTF">2006-08-16T00:00:00Z</dcterms:created>
  <dcterms:modified xsi:type="dcterms:W3CDTF">2024-02-27T15:24:19Z</dcterms:modified>
</cp:coreProperties>
</file>