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322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9" r:id="rId19"/>
    <p:sldId id="425" r:id="rId20"/>
    <p:sldId id="426" r:id="rId21"/>
    <p:sldId id="427" r:id="rId22"/>
    <p:sldId id="430" r:id="rId23"/>
    <p:sldId id="431" r:id="rId24"/>
    <p:sldId id="432" r:id="rId25"/>
    <p:sldId id="434" r:id="rId26"/>
    <p:sldId id="435" r:id="rId27"/>
    <p:sldId id="436" r:id="rId28"/>
    <p:sldId id="437" r:id="rId29"/>
    <p:sldId id="438" r:id="rId30"/>
    <p:sldId id="433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8" r:id="rId42"/>
    <p:sldId id="409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7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8" autoAdjust="0"/>
  </p:normalViewPr>
  <p:slideViewPr>
    <p:cSldViewPr>
      <p:cViewPr>
        <p:scale>
          <a:sx n="70" d="100"/>
          <a:sy n="70" d="100"/>
        </p:scale>
        <p:origin x="-51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DC9D-C226-4E21-B6E4-2D270B820249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912A0-0C19-4096-AD52-6242E0BCFB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1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Unit 2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Unit-02 : </a:t>
            </a:r>
            <a:r>
              <a:rPr lang="en-US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Public-Key cryptography and Hash Functions </a:t>
            </a:r>
            <a:r>
              <a:rPr 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function  </a:t>
            </a:r>
            <a:r>
              <a:rPr lang="en-US" sz="20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10 </a:t>
            </a:r>
            <a:r>
              <a:rPr lang="en-US" sz="2000" b="1" dirty="0" err="1" smtClean="0">
                <a:solidFill>
                  <a:srgbClr val="C00000"/>
                </a:solidFill>
                <a:latin typeface="Book Antiqua" panose="02040602050305030304" pitchFamily="18" charset="0"/>
              </a:rPr>
              <a:t>Hrs</a:t>
            </a:r>
            <a:endParaRPr lang="en-US" sz="20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algn="just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Public-Key cryptography</a:t>
            </a:r>
            <a:r>
              <a:rPr lang="en-US" sz="2400" dirty="0">
                <a:latin typeface="Book Antiqua" panose="02040602050305030304" pitchFamily="18" charset="0"/>
              </a:rPr>
              <a:t>: Principles of Public-Key Cryptosystems, The RSA Algorithm, </a:t>
            </a:r>
            <a:r>
              <a:rPr lang="en-US" sz="2400" dirty="0" err="1">
                <a:latin typeface="Book Antiqua" panose="02040602050305030304" pitchFamily="18" charset="0"/>
              </a:rPr>
              <a:t>Diffie</a:t>
            </a:r>
            <a:r>
              <a:rPr lang="en-US" sz="2400" dirty="0">
                <a:latin typeface="Book Antiqua" panose="02040602050305030304" pitchFamily="18" charset="0"/>
              </a:rPr>
              <a:t>-Hellman Key Exchange.</a:t>
            </a:r>
          </a:p>
          <a:p>
            <a:pPr algn="just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Cryptographic Hash Functions</a:t>
            </a:r>
            <a:r>
              <a:rPr lang="en-US" sz="2400" dirty="0">
                <a:latin typeface="Book Antiqua" panose="02040602050305030304" pitchFamily="18" charset="0"/>
              </a:rPr>
              <a:t>: Applications of Cryptographic Hash Functions, Two simple hash functions, Requirements and security, secure hash algorithm (SHA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Case Study- Public key encryption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Let us take a closer look at the essential elements of a public-key </a:t>
            </a:r>
            <a:r>
              <a:rPr lang="en-US" sz="2800" dirty="0" smtClean="0">
                <a:latin typeface="Book Antiqua" panose="02040602050305030304" pitchFamily="18" charset="0"/>
              </a:rPr>
              <a:t>encryption scheme.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There is some source A </a:t>
            </a:r>
            <a:r>
              <a:rPr lang="en-US" sz="2800" dirty="0" smtClean="0">
                <a:latin typeface="Book Antiqua" panose="02040602050305030304" pitchFamily="18" charset="0"/>
              </a:rPr>
              <a:t>that produces </a:t>
            </a:r>
            <a:r>
              <a:rPr lang="en-US" sz="2800" dirty="0">
                <a:latin typeface="Book Antiqua" panose="02040602050305030304" pitchFamily="18" charset="0"/>
              </a:rPr>
              <a:t>a message in plaintext, 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</a:rPr>
              <a:t>X = [X1, X2</a:t>
            </a:r>
            <a:r>
              <a:rPr lang="en-US" sz="28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,.. .., 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r>
              <a:rPr lang="en-US" sz="1800" i="1" dirty="0">
                <a:solidFill>
                  <a:srgbClr val="FF0000"/>
                </a:solidFill>
                <a:latin typeface="Book Antiqua" panose="02040602050305030304" pitchFamily="18" charset="0"/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].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message is intended for destination B. B </a:t>
            </a:r>
            <a:r>
              <a:rPr lang="en-US" sz="2800" dirty="0" smtClean="0">
                <a:latin typeface="Book Antiqua" panose="02040602050305030304" pitchFamily="18" charset="0"/>
              </a:rPr>
              <a:t>generates a </a:t>
            </a:r>
            <a:r>
              <a:rPr lang="en-US" sz="2800" dirty="0">
                <a:latin typeface="Book Antiqua" panose="02040602050305030304" pitchFamily="18" charset="0"/>
              </a:rPr>
              <a:t>related pair of keys: a public key,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PU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b</a:t>
            </a:r>
            <a:r>
              <a:rPr lang="en-US" sz="2800" dirty="0">
                <a:latin typeface="Book Antiqua" panose="02040602050305030304" pitchFamily="18" charset="0"/>
              </a:rPr>
              <a:t>, and a private key,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b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b</a:t>
            </a:r>
            <a:r>
              <a:rPr lang="en-US" sz="2800" dirty="0">
                <a:latin typeface="Book Antiqua" panose="02040602050305030304" pitchFamily="18" charset="0"/>
              </a:rPr>
              <a:t> is </a:t>
            </a:r>
            <a:r>
              <a:rPr lang="en-US" sz="2800" dirty="0" smtClean="0">
                <a:latin typeface="Book Antiqua" panose="02040602050305030304" pitchFamily="18" charset="0"/>
              </a:rPr>
              <a:t>known only </a:t>
            </a:r>
            <a:r>
              <a:rPr lang="en-US" sz="2800" dirty="0">
                <a:latin typeface="Book Antiqua" panose="02040602050305030304" pitchFamily="18" charset="0"/>
              </a:rPr>
              <a:t>to B, whereas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PU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b</a:t>
            </a:r>
            <a:r>
              <a:rPr lang="en-US" sz="2800" dirty="0">
                <a:latin typeface="Book Antiqua" panose="02040602050305030304" pitchFamily="18" charset="0"/>
              </a:rPr>
              <a:t> is publicly available and therefore accessible by A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With the message X and the encryption key </a:t>
            </a:r>
            <a:r>
              <a:rPr lang="en-US" sz="2800" dirty="0" err="1">
                <a:latin typeface="Book Antiqua" panose="02040602050305030304" pitchFamily="18" charset="0"/>
              </a:rPr>
              <a:t>PUb</a:t>
            </a:r>
            <a:r>
              <a:rPr lang="en-US" sz="2800" dirty="0">
                <a:latin typeface="Book Antiqua" panose="02040602050305030304" pitchFamily="18" charset="0"/>
              </a:rPr>
              <a:t> as input, A forms the </a:t>
            </a:r>
            <a:r>
              <a:rPr lang="en-US" sz="2800" dirty="0" smtClean="0">
                <a:latin typeface="Book Antiqua" panose="02040602050305030304" pitchFamily="18" charset="0"/>
              </a:rPr>
              <a:t>ciphertext 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Y 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</a:rPr>
              <a:t>= [Y1, Y2, c, YN]: Y = E(</a:t>
            </a:r>
            <a:r>
              <a:rPr lang="en-US" sz="280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PU</a:t>
            </a:r>
            <a:r>
              <a:rPr lang="en-US" sz="240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b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</a:rPr>
              <a:t>, X)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Case Study- Public key </a:t>
            </a:r>
            <a:r>
              <a:rPr lang="en-US" sz="3600" dirty="0" smtClean="0">
                <a:latin typeface="Book Antiqua" panose="02040602050305030304" pitchFamily="18" charset="0"/>
              </a:rPr>
              <a:t>Decryption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The intended receiver, in possession of the matching private key, is able to </a:t>
            </a:r>
            <a:r>
              <a:rPr lang="en-US" sz="2800" dirty="0" smtClean="0">
                <a:latin typeface="Book Antiqua" panose="02040602050305030304" pitchFamily="18" charset="0"/>
              </a:rPr>
              <a:t>invert the </a:t>
            </a:r>
            <a:r>
              <a:rPr lang="en-US" sz="2800" dirty="0">
                <a:latin typeface="Book Antiqua" panose="02040602050305030304" pitchFamily="18" charset="0"/>
              </a:rPr>
              <a:t>transformation</a:t>
            </a:r>
            <a:r>
              <a:rPr lang="en-US" sz="2800" dirty="0" smtClean="0">
                <a:latin typeface="Book Antiqua" panose="0204060205030503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</a:rPr>
              <a:t>X = D(</a:t>
            </a:r>
            <a:r>
              <a:rPr lang="en-US" sz="280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PR</a:t>
            </a:r>
            <a:r>
              <a:rPr lang="en-US" sz="240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b</a:t>
            </a:r>
            <a:r>
              <a:rPr lang="en-US" sz="280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,Y</a:t>
            </a:r>
            <a:r>
              <a:rPr lang="en-US" sz="28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An adversary, observing Y and having access to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PUb</a:t>
            </a:r>
            <a:r>
              <a:rPr lang="en-US" sz="2800" dirty="0">
                <a:latin typeface="Book Antiqua" panose="02040602050305030304" pitchFamily="18" charset="0"/>
              </a:rPr>
              <a:t>, but not having access to </a:t>
            </a:r>
            <a:r>
              <a:rPr lang="en-US" sz="2800" b="1" i="1" dirty="0" err="1" smtClean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PRb</a:t>
            </a:r>
            <a:r>
              <a:rPr lang="en-US" sz="2800" dirty="0" smtClean="0">
                <a:latin typeface="Book Antiqua" panose="02040602050305030304" pitchFamily="18" charset="0"/>
              </a:rPr>
              <a:t> or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X</a:t>
            </a:r>
            <a:r>
              <a:rPr lang="en-US" sz="2800" dirty="0">
                <a:latin typeface="Book Antiqua" panose="02040602050305030304" pitchFamily="18" charset="0"/>
              </a:rPr>
              <a:t>, must attempt to recover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X</a:t>
            </a:r>
            <a:r>
              <a:rPr lang="en-US" sz="2800" dirty="0">
                <a:latin typeface="Book Antiqua" panose="02040602050305030304" pitchFamily="18" charset="0"/>
              </a:rPr>
              <a:t> and/or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PRb</a:t>
            </a:r>
            <a:r>
              <a:rPr lang="en-US" sz="2800" b="1" i="1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It </a:t>
            </a:r>
            <a:r>
              <a:rPr lang="en-US" sz="2800" dirty="0">
                <a:latin typeface="Book Antiqua" panose="02040602050305030304" pitchFamily="18" charset="0"/>
              </a:rPr>
              <a:t>is assumed that the adversary </a:t>
            </a:r>
            <a:r>
              <a:rPr lang="en-US" sz="2800" dirty="0" smtClean="0">
                <a:latin typeface="Book Antiqua" panose="02040602050305030304" pitchFamily="18" charset="0"/>
              </a:rPr>
              <a:t>does have </a:t>
            </a:r>
            <a:r>
              <a:rPr lang="en-US" sz="2800" dirty="0">
                <a:latin typeface="Book Antiqua" panose="02040602050305030304" pitchFamily="18" charset="0"/>
              </a:rPr>
              <a:t>knowledge of the encryption (E) and decryption (D) algorithms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If adversary interested to recover particular message, focus </a:t>
            </a:r>
            <a:r>
              <a:rPr lang="en-US" sz="2800" dirty="0" smtClean="0">
                <a:latin typeface="Book Antiqua" panose="02040602050305030304" pitchFamily="18" charset="0"/>
              </a:rPr>
              <a:t>is to recover </a:t>
            </a:r>
            <a:r>
              <a:rPr lang="en-US" sz="2800" dirty="0">
                <a:latin typeface="Book Antiqua" panose="02040602050305030304" pitchFamily="18" charset="0"/>
              </a:rPr>
              <a:t>X by generating a </a:t>
            </a:r>
            <a:r>
              <a:rPr lang="en-US" sz="2800" dirty="0" smtClean="0">
                <a:latin typeface="Book Antiqua" panose="02040602050305030304" pitchFamily="18" charset="0"/>
              </a:rPr>
              <a:t>plaintext.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If the </a:t>
            </a:r>
            <a:r>
              <a:rPr lang="en-US" sz="2800" dirty="0">
                <a:latin typeface="Book Antiqua" panose="02040602050305030304" pitchFamily="18" charset="0"/>
              </a:rPr>
              <a:t>adversary </a:t>
            </a:r>
            <a:r>
              <a:rPr lang="en-US" sz="2800" dirty="0" smtClean="0">
                <a:latin typeface="Book Antiqua" panose="02040602050305030304" pitchFamily="18" charset="0"/>
              </a:rPr>
              <a:t>is interested </a:t>
            </a:r>
            <a:r>
              <a:rPr lang="en-US" sz="2800" dirty="0">
                <a:latin typeface="Book Antiqua" panose="02040602050305030304" pitchFamily="18" charset="0"/>
              </a:rPr>
              <a:t>in being able to read future messages as well, in which case an attempt </a:t>
            </a:r>
            <a:r>
              <a:rPr lang="en-US" sz="2800" dirty="0" smtClean="0">
                <a:latin typeface="Book Antiqua" panose="02040602050305030304" pitchFamily="18" charset="0"/>
              </a:rPr>
              <a:t>is made </a:t>
            </a:r>
            <a:r>
              <a:rPr lang="en-US" sz="2800" dirty="0">
                <a:latin typeface="Book Antiqua" panose="02040602050305030304" pitchFamily="18" charset="0"/>
              </a:rPr>
              <a:t>to recover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b</a:t>
            </a:r>
            <a:r>
              <a:rPr lang="en-US" sz="2800" dirty="0">
                <a:latin typeface="Book Antiqua" panose="02040602050305030304" pitchFamily="18" charset="0"/>
              </a:rPr>
              <a:t> by generating an estimate </a:t>
            </a:r>
            <a:r>
              <a:rPr lang="en-US" sz="2800" b="1" i="1" dirty="0" err="1" smtClean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b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*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Public-Key Cryptosystem: Confidentiality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6229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9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Public-Key Cryptosystem: Authentication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4" y="1219200"/>
            <a:ext cx="86090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7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Public-Key Cryptosystem: Authentication and Secrecy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" y="1554576"/>
            <a:ext cx="8767989" cy="461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Requirements for Public-Key Cryptography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5355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The RSA Algorithm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One of the first successful </a:t>
            </a:r>
            <a:r>
              <a:rPr lang="en-US" sz="2800" dirty="0" smtClean="0">
                <a:latin typeface="Book Antiqua" panose="02040602050305030304" pitchFamily="18" charset="0"/>
              </a:rPr>
              <a:t>public key crypto based algorithm was </a:t>
            </a:r>
            <a:r>
              <a:rPr lang="en-US" sz="2800" dirty="0">
                <a:latin typeface="Book Antiqua" panose="02040602050305030304" pitchFamily="18" charset="0"/>
              </a:rPr>
              <a:t>developed in </a:t>
            </a:r>
            <a:r>
              <a:rPr lang="en-US" sz="2800" dirty="0" smtClean="0">
                <a:latin typeface="Book Antiqua" panose="02040602050305030304" pitchFamily="18" charset="0"/>
              </a:rPr>
              <a:t>1977 by </a:t>
            </a:r>
            <a:r>
              <a:rPr lang="en-US" sz="2800" dirty="0">
                <a:latin typeface="Book Antiqua" panose="02040602050305030304" pitchFamily="18" charset="0"/>
              </a:rPr>
              <a:t>Ron </a:t>
            </a:r>
            <a:r>
              <a:rPr lang="en-US" sz="2800" dirty="0" err="1">
                <a:latin typeface="Book Antiqua" panose="02040602050305030304" pitchFamily="18" charset="0"/>
              </a:rPr>
              <a:t>Rivest</a:t>
            </a:r>
            <a:r>
              <a:rPr lang="en-US" sz="2800" dirty="0">
                <a:latin typeface="Book Antiqua" panose="02040602050305030304" pitchFamily="18" charset="0"/>
              </a:rPr>
              <a:t>, </a:t>
            </a:r>
            <a:r>
              <a:rPr lang="en-US" sz="2800" dirty="0" err="1">
                <a:latin typeface="Book Antiqua" panose="02040602050305030304" pitchFamily="18" charset="0"/>
              </a:rPr>
              <a:t>Adi</a:t>
            </a:r>
            <a:r>
              <a:rPr lang="en-US" sz="2800" dirty="0">
                <a:latin typeface="Book Antiqua" panose="02040602050305030304" pitchFamily="18" charset="0"/>
              </a:rPr>
              <a:t> Shamir, and Len </a:t>
            </a:r>
            <a:r>
              <a:rPr lang="en-US" sz="2800" dirty="0" err="1">
                <a:latin typeface="Book Antiqua" panose="02040602050305030304" pitchFamily="18" charset="0"/>
              </a:rPr>
              <a:t>Adleman</a:t>
            </a:r>
            <a:r>
              <a:rPr lang="en-US" sz="2800" dirty="0">
                <a:latin typeface="Book Antiqua" panose="02040602050305030304" pitchFamily="18" charset="0"/>
              </a:rPr>
              <a:t> at </a:t>
            </a:r>
            <a:r>
              <a:rPr lang="en-US" sz="2800" dirty="0" smtClean="0">
                <a:latin typeface="Book Antiqua" panose="02040602050305030304" pitchFamily="18" charset="0"/>
              </a:rPr>
              <a:t>MIT.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RSA scheme is a cipher in which the plaintext and ciphertext are </a:t>
            </a:r>
            <a:r>
              <a:rPr lang="en-US" sz="2800" dirty="0" smtClean="0">
                <a:latin typeface="Book Antiqua" panose="02040602050305030304" pitchFamily="18" charset="0"/>
              </a:rPr>
              <a:t>integers between </a:t>
            </a:r>
            <a:r>
              <a:rPr lang="en-US" sz="2800" dirty="0">
                <a:latin typeface="Book Antiqua" panose="02040602050305030304" pitchFamily="18" charset="0"/>
              </a:rPr>
              <a:t>0 and n - 1 for some 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 typical size for n is 1024 bits, or 309 </a:t>
            </a:r>
            <a:r>
              <a:rPr lang="en-US" sz="2800" dirty="0" smtClean="0">
                <a:latin typeface="Book Antiqua" panose="02040602050305030304" pitchFamily="18" charset="0"/>
              </a:rPr>
              <a:t>decimal digits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3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Description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RSA makes use of an expression with exponentials. Plaintext is encrypted in </a:t>
            </a:r>
            <a:r>
              <a:rPr lang="en-US" sz="2800" dirty="0" smtClean="0">
                <a:latin typeface="Book Antiqua" panose="02040602050305030304" pitchFamily="18" charset="0"/>
              </a:rPr>
              <a:t>blocks, with </a:t>
            </a:r>
            <a:r>
              <a:rPr lang="en-US" sz="2800" dirty="0">
                <a:latin typeface="Book Antiqua" panose="02040602050305030304" pitchFamily="18" charset="0"/>
              </a:rPr>
              <a:t>each block having a binary value less than some number 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That </a:t>
            </a:r>
            <a:r>
              <a:rPr lang="en-US" sz="2800" dirty="0">
                <a:latin typeface="Book Antiqua" panose="02040602050305030304" pitchFamily="18" charset="0"/>
              </a:rPr>
              <a:t>is, the </a:t>
            </a:r>
            <a:r>
              <a:rPr lang="en-US" sz="2800" dirty="0" smtClean="0">
                <a:latin typeface="Book Antiqua" panose="02040602050305030304" pitchFamily="18" charset="0"/>
              </a:rPr>
              <a:t>block size </a:t>
            </a:r>
            <a:r>
              <a:rPr lang="en-US" sz="2800" dirty="0">
                <a:latin typeface="Book Antiqua" panose="02040602050305030304" pitchFamily="18" charset="0"/>
              </a:rPr>
              <a:t>must be less than or equal to log2(n) + 1; in practice, the block size is </a:t>
            </a:r>
            <a:r>
              <a:rPr lang="en-US" sz="2800" dirty="0" err="1">
                <a:latin typeface="Book Antiqua" panose="02040602050305030304" pitchFamily="18" charset="0"/>
              </a:rPr>
              <a:t>i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bits, where </a:t>
            </a:r>
            <a:r>
              <a:rPr lang="en-US" sz="2800" dirty="0">
                <a:latin typeface="Book Antiqua" panose="02040602050305030304" pitchFamily="18" charset="0"/>
              </a:rPr>
              <a:t>2i 6 n … 2i+1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Encryption and decryption are of the following form, </a:t>
            </a:r>
            <a:r>
              <a:rPr lang="en-US" sz="2800" dirty="0" smtClean="0">
                <a:latin typeface="Book Antiqua" panose="02040602050305030304" pitchFamily="18" charset="0"/>
              </a:rPr>
              <a:t>for some </a:t>
            </a:r>
            <a:r>
              <a:rPr lang="en-US" sz="2800" dirty="0">
                <a:latin typeface="Book Antiqua" panose="02040602050305030304" pitchFamily="18" charset="0"/>
              </a:rPr>
              <a:t>plaintext block M and ciphertext block </a:t>
            </a:r>
            <a:r>
              <a:rPr lang="en-US" sz="2800" dirty="0" smtClean="0">
                <a:latin typeface="Book Antiqua" panose="02040602050305030304" pitchFamily="18" charset="0"/>
              </a:rPr>
              <a:t>C.</a:t>
            </a:r>
          </a:p>
          <a:p>
            <a:endParaRPr lang="en-US" sz="2800" dirty="0" smtClean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429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Cont..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Both sender and receiver must know the value of 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sender </a:t>
            </a:r>
            <a:r>
              <a:rPr lang="en-US" sz="2800" dirty="0" smtClean="0">
                <a:latin typeface="Book Antiqua" panose="02040602050305030304" pitchFamily="18" charset="0"/>
              </a:rPr>
              <a:t>knows the </a:t>
            </a:r>
            <a:r>
              <a:rPr lang="en-US" sz="2800" dirty="0">
                <a:latin typeface="Book Antiqua" panose="02040602050305030304" pitchFamily="18" charset="0"/>
              </a:rPr>
              <a:t>value of e, and only the receiver knows the value of d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Thus, this is a </a:t>
            </a:r>
            <a:r>
              <a:rPr lang="en-US" sz="2800" dirty="0" smtClean="0">
                <a:latin typeface="Book Antiqua" panose="02040602050305030304" pitchFamily="18" charset="0"/>
              </a:rPr>
              <a:t>public key encryption </a:t>
            </a:r>
            <a:r>
              <a:rPr lang="en-US" sz="2800" dirty="0">
                <a:latin typeface="Book Antiqua" panose="02040602050305030304" pitchFamily="18" charset="0"/>
              </a:rPr>
              <a:t>algorithm with a public key of PU = {e, n} and a private key </a:t>
            </a:r>
            <a:r>
              <a:rPr lang="en-US" sz="2800" dirty="0" smtClean="0">
                <a:latin typeface="Book Antiqua" panose="02040602050305030304" pitchFamily="18" charset="0"/>
              </a:rPr>
              <a:t>of     PR </a:t>
            </a:r>
            <a:r>
              <a:rPr lang="en-US" sz="2800" dirty="0">
                <a:latin typeface="Book Antiqua" panose="02040602050305030304" pitchFamily="18" charset="0"/>
              </a:rPr>
              <a:t>= {d, n</a:t>
            </a:r>
            <a:r>
              <a:rPr lang="en-US" sz="2800" dirty="0" smtClean="0">
                <a:latin typeface="Book Antiqua" panose="02040602050305030304" pitchFamily="18" charset="0"/>
              </a:rPr>
              <a:t>}.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For this algorithm to be satisfactory for public-key encryption, </a:t>
            </a:r>
            <a:r>
              <a:rPr lang="en-US" sz="2800" dirty="0" smtClean="0">
                <a:latin typeface="Book Antiqua" panose="02040602050305030304" pitchFamily="18" charset="0"/>
              </a:rPr>
              <a:t>Some requirements </a:t>
            </a:r>
            <a:r>
              <a:rPr lang="en-US" sz="2800" dirty="0">
                <a:latin typeface="Book Antiqua" panose="02040602050305030304" pitchFamily="18" charset="0"/>
              </a:rPr>
              <a:t>must be met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914400" lvl="1" indent="-457200"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 possible to find values of e, d, and n such that Med mod n = M for all M 6 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It is relatively easy to calculate Me mod n and Cd mod n for all values of M 6 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It is infeasible to determine d given e and n.</a:t>
            </a:r>
          </a:p>
        </p:txBody>
      </p:sp>
    </p:spTree>
    <p:extLst>
      <p:ext uri="{BB962C8B-B14F-4D97-AF65-F5344CB8AC3E}">
        <p14:creationId xmlns:p14="http://schemas.microsoft.com/office/powerpoint/2010/main" val="22671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Key Generation Method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Select </a:t>
            </a:r>
            <a:r>
              <a:rPr lang="en-US" sz="2800" dirty="0">
                <a:latin typeface="Book Antiqua" panose="02040602050305030304" pitchFamily="18" charset="0"/>
              </a:rPr>
              <a:t>two prime numbers, p = 17 and q = 11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pt-BR" sz="2800" dirty="0">
                <a:latin typeface="Book Antiqua" panose="02040602050305030304" pitchFamily="18" charset="0"/>
              </a:rPr>
              <a:t>Calculate n = pq = 17 * 11 = </a:t>
            </a:r>
            <a:r>
              <a:rPr lang="pt-BR" sz="2800" dirty="0" smtClean="0">
                <a:latin typeface="Book Antiqua" panose="02040602050305030304" pitchFamily="18" charset="0"/>
              </a:rPr>
              <a:t>187</a:t>
            </a:r>
          </a:p>
          <a:p>
            <a:pPr marL="514350" indent="-514350">
              <a:buAutoNum type="arabicPeriod"/>
            </a:pPr>
            <a:r>
              <a:rPr lang="pt-BR" sz="2800" dirty="0">
                <a:latin typeface="Book Antiqua" panose="02040602050305030304" pitchFamily="18" charset="0"/>
              </a:rPr>
              <a:t>Calculate f(n) = (p - 1)(q - 1) = 16 * 10 = 160</a:t>
            </a:r>
            <a:r>
              <a:rPr lang="pt-BR" sz="2800" dirty="0" smtClean="0">
                <a:latin typeface="Book Antiqua" panose="0204060205030503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Book Antiqua" panose="02040602050305030304" pitchFamily="18" charset="0"/>
              </a:rPr>
              <a:t>Select e such that e is relatively prime to f(n) = 160 and less than f(n); </a:t>
            </a:r>
            <a:r>
              <a:rPr lang="en-US" sz="2800" dirty="0" smtClean="0">
                <a:latin typeface="Book Antiqua" panose="02040602050305030304" pitchFamily="18" charset="0"/>
              </a:rPr>
              <a:t>choose </a:t>
            </a:r>
            <a:r>
              <a:rPr lang="en-US" sz="2800" dirty="0">
                <a:latin typeface="Book Antiqua" panose="02040602050305030304" pitchFamily="18" charset="0"/>
              </a:rPr>
              <a:t>e </a:t>
            </a:r>
            <a:r>
              <a:rPr lang="en-US" sz="2800" dirty="0" smtClean="0">
                <a:latin typeface="Book Antiqua" panose="02040602050305030304" pitchFamily="18" charset="0"/>
              </a:rPr>
              <a:t>= 7.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Book Antiqua" panose="02040602050305030304" pitchFamily="18" charset="0"/>
              </a:rPr>
              <a:t>Determine d such that de K 1 (mod 160) and d 6 160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correct value </a:t>
            </a:r>
            <a:r>
              <a:rPr lang="en-US" sz="2800" dirty="0" smtClean="0">
                <a:latin typeface="Book Antiqua" panose="02040602050305030304" pitchFamily="18" charset="0"/>
              </a:rPr>
              <a:t>is d </a:t>
            </a:r>
            <a:r>
              <a:rPr lang="en-US" sz="2800" dirty="0">
                <a:latin typeface="Book Antiqua" panose="02040602050305030304" pitchFamily="18" charset="0"/>
              </a:rPr>
              <a:t>= 23, because 23 * 7 = 161 = (1 * 160) + 1; d can be calculated </a:t>
            </a:r>
            <a:r>
              <a:rPr lang="en-US" sz="2800" dirty="0" smtClean="0">
                <a:latin typeface="Book Antiqua" panose="02040602050305030304" pitchFamily="18" charset="0"/>
              </a:rPr>
              <a:t>using the </a:t>
            </a:r>
            <a:r>
              <a:rPr lang="en-US" sz="2800" dirty="0">
                <a:latin typeface="Book Antiqua" panose="02040602050305030304" pitchFamily="18" charset="0"/>
              </a:rPr>
              <a:t>extended Euclid’s </a:t>
            </a:r>
            <a:r>
              <a:rPr lang="en-US" sz="2800" dirty="0" smtClean="0">
                <a:latin typeface="Book Antiqua" panose="02040602050305030304" pitchFamily="18" charset="0"/>
              </a:rPr>
              <a:t>algorithm.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resulting keys are public key PU = {7, 187} and private key PR = {23, 187}.</a:t>
            </a:r>
          </a:p>
        </p:txBody>
      </p:sp>
    </p:spTree>
    <p:extLst>
      <p:ext uri="{BB962C8B-B14F-4D97-AF65-F5344CB8AC3E}">
        <p14:creationId xmlns:p14="http://schemas.microsoft.com/office/powerpoint/2010/main" val="18947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Public Key Cryptosystem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public-key algorithms are based on mathematical functions </a:t>
            </a:r>
            <a:r>
              <a:rPr lang="en-US" sz="2800" dirty="0" smtClean="0">
                <a:latin typeface="Book Antiqua" panose="02040602050305030304" pitchFamily="18" charset="0"/>
              </a:rPr>
              <a:t>rather than </a:t>
            </a:r>
            <a:r>
              <a:rPr lang="en-US" sz="2800" dirty="0">
                <a:latin typeface="Book Antiqua" panose="02040602050305030304" pitchFamily="18" charset="0"/>
              </a:rPr>
              <a:t>on substitution and permutation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Public key </a:t>
            </a:r>
            <a:r>
              <a:rPr lang="en-US" sz="2800" dirty="0">
                <a:latin typeface="Book Antiqua" panose="02040602050305030304" pitchFamily="18" charset="0"/>
              </a:rPr>
              <a:t>cryptography </a:t>
            </a:r>
            <a:r>
              <a:rPr lang="en-US" sz="2800" dirty="0" smtClean="0">
                <a:latin typeface="Book Antiqua" panose="02040602050305030304" pitchFamily="18" charset="0"/>
              </a:rPr>
              <a:t>is asymmetric</a:t>
            </a:r>
            <a:r>
              <a:rPr lang="en-US" sz="2800" dirty="0">
                <a:latin typeface="Book Antiqua" panose="02040602050305030304" pitchFamily="18" charset="0"/>
              </a:rPr>
              <a:t>, involving the use of two separate </a:t>
            </a:r>
            <a:r>
              <a:rPr lang="en-US" sz="2800" dirty="0" smtClean="0">
                <a:latin typeface="Book Antiqua" panose="02040602050305030304" pitchFamily="18" charset="0"/>
              </a:rPr>
              <a:t>keys.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public-key </a:t>
            </a:r>
            <a:r>
              <a:rPr lang="en-US" sz="2800" dirty="0" smtClean="0">
                <a:latin typeface="Book Antiqua" panose="02040602050305030304" pitchFamily="18" charset="0"/>
              </a:rPr>
              <a:t>encryption is </a:t>
            </a:r>
            <a:r>
              <a:rPr lang="en-US" sz="2800" dirty="0">
                <a:latin typeface="Book Antiqua" panose="02040602050305030304" pitchFamily="18" charset="0"/>
              </a:rPr>
              <a:t>more secure from cryptanalysis than is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126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Problem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Input plaintext M=88. perform both encryption and decryption. 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For encryption</a:t>
            </a:r>
            <a:r>
              <a:rPr lang="en-US" sz="2800" dirty="0">
                <a:latin typeface="Book Antiqua" panose="02040602050305030304" pitchFamily="18" charset="0"/>
              </a:rPr>
              <a:t>, we need to calculate C = </a:t>
            </a:r>
            <a:r>
              <a:rPr lang="en-US" sz="2800" dirty="0" smtClean="0">
                <a:latin typeface="Book Antiqua" panose="02040602050305030304" pitchFamily="18" charset="0"/>
              </a:rPr>
              <a:t>88^7 </a:t>
            </a:r>
            <a:r>
              <a:rPr lang="en-US" sz="2800" dirty="0">
                <a:latin typeface="Book Antiqua" panose="02040602050305030304" pitchFamily="18" charset="0"/>
              </a:rPr>
              <a:t>mod 187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2908110"/>
            <a:ext cx="84343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248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Decryption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For decryption, we calculate M = </a:t>
            </a:r>
            <a:r>
              <a:rPr lang="en-US" sz="2800" dirty="0" smtClean="0">
                <a:latin typeface="Book Antiqua" panose="02040602050305030304" pitchFamily="18" charset="0"/>
              </a:rPr>
              <a:t>11^23mod 187.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48721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8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The RSA Algorithm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0" y="810359"/>
            <a:ext cx="8295940" cy="60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3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RSA processing of multiple blocks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4515"/>
            <a:ext cx="7238999" cy="5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RSA example-02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Choose p=3 and q=11 and perform RSA encryption and decryption. 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9" y="2057400"/>
            <a:ext cx="858888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Example-RSA Key generation alternative method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85820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7467600" cy="35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6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Cont..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2527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822645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4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Cont..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5265"/>
            <a:ext cx="7620000" cy="592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Cont..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70008"/>
            <a:ext cx="7391400" cy="59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5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Cont..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1" y="1371600"/>
            <a:ext cx="881342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7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Principles of Public Key Cryptosystem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Problem with the symmetric cryptosystem</a:t>
            </a:r>
          </a:p>
          <a:p>
            <a:pPr lvl="1"/>
            <a:r>
              <a:rPr lang="en-US" sz="2400" dirty="0" smtClean="0">
                <a:latin typeface="Book Antiqua" panose="02040602050305030304" pitchFamily="18" charset="0"/>
              </a:rPr>
              <a:t>Key Distribution</a:t>
            </a:r>
          </a:p>
          <a:p>
            <a:pPr lvl="2"/>
            <a:r>
              <a:rPr lang="en-US" sz="2000" dirty="0" smtClean="0">
                <a:latin typeface="Book Antiqua" panose="02040602050305030304" pitchFamily="18" charset="0"/>
              </a:rPr>
              <a:t>Either parties share the key securely.</a:t>
            </a:r>
          </a:p>
          <a:p>
            <a:pPr lvl="2"/>
            <a:r>
              <a:rPr lang="en-US" sz="2000" dirty="0" smtClean="0">
                <a:latin typeface="Book Antiqua" panose="02040602050305030304" pitchFamily="18" charset="0"/>
              </a:rPr>
              <a:t>Key distribution centre.</a:t>
            </a:r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Public key Cryptosystem</a:t>
            </a:r>
            <a:r>
              <a:rPr lang="en-US" sz="2800" dirty="0">
                <a:latin typeface="Book Antiqua" panose="02040602050305030304" pitchFamily="18" charset="0"/>
              </a:rPr>
              <a:t>: Asymmetric algorithms rely on one key for encryption and a different but </a:t>
            </a:r>
            <a:r>
              <a:rPr lang="en-US" sz="2800" dirty="0" smtClean="0">
                <a:latin typeface="Book Antiqua" panose="02040602050305030304" pitchFamily="18" charset="0"/>
              </a:rPr>
              <a:t>related key </a:t>
            </a:r>
            <a:r>
              <a:rPr lang="en-US" sz="2800" dirty="0">
                <a:latin typeface="Book Antiqua" panose="02040602050305030304" pitchFamily="18" charset="0"/>
              </a:rPr>
              <a:t>for decryption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These algorithms have the following important </a:t>
            </a:r>
            <a:r>
              <a:rPr lang="en-US" sz="2800" dirty="0" smtClean="0">
                <a:latin typeface="Book Antiqua" panose="02040602050305030304" pitchFamily="18" charset="0"/>
              </a:rPr>
              <a:t>characteristic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It is computationally infeasible to determine </a:t>
            </a:r>
            <a:r>
              <a:rPr lang="en-US" sz="2400" dirty="0" smtClean="0">
                <a:latin typeface="Book Antiqua" panose="02040602050305030304" pitchFamily="18" charset="0"/>
              </a:rPr>
              <a:t>the decryption </a:t>
            </a:r>
            <a:r>
              <a:rPr lang="en-US" sz="2400" dirty="0">
                <a:latin typeface="Book Antiqua" panose="02040602050305030304" pitchFamily="18" charset="0"/>
              </a:rPr>
              <a:t>key given </a:t>
            </a:r>
            <a:r>
              <a:rPr lang="en-US" sz="2400" dirty="0" smtClean="0">
                <a:latin typeface="Book Antiqua" panose="02040602050305030304" pitchFamily="18" charset="0"/>
              </a:rPr>
              <a:t>only knowledge </a:t>
            </a:r>
            <a:r>
              <a:rPr lang="en-US" sz="2400" dirty="0">
                <a:latin typeface="Book Antiqua" panose="02040602050305030304" pitchFamily="18" charset="0"/>
              </a:rPr>
              <a:t>of the cryptographic algorithm and the encryption key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Either of the two related keys can be used for encryption, with the other </a:t>
            </a:r>
            <a:r>
              <a:rPr lang="en-US" sz="2400" dirty="0" smtClean="0">
                <a:latin typeface="Book Antiqua" panose="02040602050305030304" pitchFamily="18" charset="0"/>
              </a:rPr>
              <a:t>used for </a:t>
            </a:r>
            <a:r>
              <a:rPr lang="en-US" sz="2400" dirty="0">
                <a:latin typeface="Book Antiqua" panose="02040602050305030304" pitchFamily="18" charset="0"/>
              </a:rPr>
              <a:t>decryption.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DIFFIE–HELLMAN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The purpose of the algorithm is to enable two users to securely exchange </a:t>
            </a:r>
            <a:r>
              <a:rPr lang="en-US" sz="2800" dirty="0" smtClean="0">
                <a:latin typeface="Book Antiqua" panose="02040602050305030304" pitchFamily="18" charset="0"/>
              </a:rPr>
              <a:t>a key </a:t>
            </a:r>
            <a:r>
              <a:rPr lang="en-US" sz="2800" dirty="0">
                <a:latin typeface="Book Antiqua" panose="02040602050305030304" pitchFamily="18" charset="0"/>
              </a:rPr>
              <a:t>that can then be used for subsequent symmetric encryption of messages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The algorithm </a:t>
            </a:r>
            <a:r>
              <a:rPr lang="en-US" sz="2800" dirty="0">
                <a:latin typeface="Book Antiqua" panose="02040602050305030304" pitchFamily="18" charset="0"/>
              </a:rPr>
              <a:t>itself is limited to the exchange of secret values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 err="1">
                <a:latin typeface="Book Antiqua" panose="02040602050305030304" pitchFamily="18" charset="0"/>
              </a:rPr>
              <a:t>Diffie</a:t>
            </a:r>
            <a:r>
              <a:rPr lang="en-US" sz="2800" dirty="0">
                <a:latin typeface="Book Antiqua" panose="02040602050305030304" pitchFamily="18" charset="0"/>
              </a:rPr>
              <a:t>–Hellman algorithm depends for its effectiveness on the </a:t>
            </a:r>
            <a:r>
              <a:rPr lang="en-US" sz="2800" dirty="0" smtClean="0">
                <a:latin typeface="Book Antiqua" panose="02040602050305030304" pitchFamily="18" charset="0"/>
              </a:rPr>
              <a:t>difficulty of </a:t>
            </a:r>
            <a:r>
              <a:rPr lang="en-US" sz="2800" dirty="0">
                <a:latin typeface="Book Antiqua" panose="02040602050305030304" pitchFamily="18" charset="0"/>
              </a:rPr>
              <a:t>computing discrete logarithms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The DH algorithm based on discrete logarithm.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This algorithm facilitates the exchange of secret key without actually transmitting it.</a:t>
            </a:r>
          </a:p>
        </p:txBody>
      </p:sp>
    </p:spTree>
    <p:extLst>
      <p:ext uri="{BB962C8B-B14F-4D97-AF65-F5344CB8AC3E}">
        <p14:creationId xmlns:p14="http://schemas.microsoft.com/office/powerpoint/2010/main" val="20702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The Algorithm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8" y="820285"/>
            <a:ext cx="6463191" cy="60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D-H Key Exchange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There </a:t>
            </a:r>
            <a:r>
              <a:rPr lang="en-US" sz="2800" dirty="0">
                <a:latin typeface="Book Antiqua" panose="02040602050305030304" pitchFamily="18" charset="0"/>
              </a:rPr>
              <a:t>are two publicly known numbers: P</a:t>
            </a:r>
            <a:r>
              <a:rPr lang="en-US" sz="2800" dirty="0" smtClean="0">
                <a:latin typeface="Book Antiqua" panose="02040602050305030304" pitchFamily="18" charset="0"/>
              </a:rPr>
              <a:t>rime </a:t>
            </a:r>
            <a:r>
              <a:rPr lang="en-US" sz="2800" dirty="0">
                <a:latin typeface="Book Antiqua" panose="02040602050305030304" pitchFamily="18" charset="0"/>
              </a:rPr>
              <a:t>number q and an </a:t>
            </a:r>
            <a:r>
              <a:rPr lang="en-US" sz="2800" dirty="0" smtClean="0">
                <a:latin typeface="Book Antiqua" panose="02040602050305030304" pitchFamily="18" charset="0"/>
              </a:rPr>
              <a:t>integer </a:t>
            </a:r>
            <a:r>
              <a:rPr lang="el-GR" sz="2800" dirty="0" smtClean="0">
                <a:latin typeface="Arial"/>
                <a:cs typeface="Arial"/>
              </a:rPr>
              <a:t>α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that is a primitive root of q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Suppose the users A and B wish to create </a:t>
            </a:r>
            <a:r>
              <a:rPr lang="en-US" sz="2800" dirty="0" smtClean="0">
                <a:latin typeface="Book Antiqua" panose="02040602050305030304" pitchFamily="18" charset="0"/>
              </a:rPr>
              <a:t>a shared key, They follow the below steps;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User A selects a random integer </a:t>
            </a:r>
            <a:r>
              <a:rPr lang="en-US" sz="2400" i="1" dirty="0">
                <a:solidFill>
                  <a:srgbClr val="FF0000"/>
                </a:solidFill>
                <a:latin typeface="Book Antiqua" panose="02040602050305030304" pitchFamily="18" charset="0"/>
              </a:rPr>
              <a:t>XA </a:t>
            </a:r>
            <a:r>
              <a:rPr lang="en-US" sz="24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&lt; </a:t>
            </a:r>
            <a:r>
              <a:rPr lang="en-US" sz="2400" i="1" dirty="0">
                <a:solidFill>
                  <a:srgbClr val="FF0000"/>
                </a:solidFill>
                <a:latin typeface="Book Antiqua" panose="02040602050305030304" pitchFamily="18" charset="0"/>
              </a:rPr>
              <a:t>q </a:t>
            </a:r>
            <a:r>
              <a:rPr lang="en-US" sz="2400" dirty="0">
                <a:latin typeface="Book Antiqua" panose="02040602050305030304" pitchFamily="18" charset="0"/>
              </a:rPr>
              <a:t>and computes </a:t>
            </a:r>
            <a:r>
              <a:rPr lang="en-US" sz="2400" i="1" dirty="0">
                <a:solidFill>
                  <a:srgbClr val="FF0000"/>
                </a:solidFill>
                <a:latin typeface="Book Antiqua" panose="02040602050305030304" pitchFamily="18" charset="0"/>
              </a:rPr>
              <a:t>YA = </a:t>
            </a:r>
            <a:r>
              <a:rPr lang="el-GR" sz="2400" i="1" dirty="0" smtClean="0">
                <a:solidFill>
                  <a:srgbClr val="FF0000"/>
                </a:solidFill>
                <a:latin typeface="Arial"/>
                <a:cs typeface="Arial"/>
              </a:rPr>
              <a:t>α</a:t>
            </a:r>
            <a:r>
              <a:rPr lang="en-US" sz="2400" i="1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XA</a:t>
            </a:r>
            <a:r>
              <a:rPr lang="en-US" sz="24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mod q</a:t>
            </a:r>
            <a:r>
              <a:rPr lang="en-US" sz="24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Similarly, user B independently selects a random integer </a:t>
            </a:r>
            <a:r>
              <a:rPr lang="en-US" sz="2400" i="1" dirty="0">
                <a:solidFill>
                  <a:srgbClr val="FF0000"/>
                </a:solidFill>
                <a:latin typeface="Book Antiqua" panose="02040602050305030304" pitchFamily="18" charset="0"/>
              </a:rPr>
              <a:t>XB &lt;</a:t>
            </a:r>
            <a:r>
              <a:rPr lang="en-US" sz="24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</a:t>
            </a:r>
            <a:r>
              <a:rPr lang="en-US" sz="2400" i="1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and </a:t>
            </a:r>
            <a:r>
              <a:rPr lang="en-US" sz="2400" dirty="0" smtClean="0">
                <a:latin typeface="Book Antiqua" panose="02040602050305030304" pitchFamily="18" charset="0"/>
              </a:rPr>
              <a:t>computes </a:t>
            </a:r>
            <a:r>
              <a:rPr lang="en-US" sz="24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YB </a:t>
            </a:r>
            <a:r>
              <a:rPr lang="en-US" sz="2400" i="1" dirty="0">
                <a:solidFill>
                  <a:srgbClr val="FF0000"/>
                </a:solidFill>
                <a:latin typeface="Book Antiqua" panose="02040602050305030304" pitchFamily="18" charset="0"/>
              </a:rPr>
              <a:t>= </a:t>
            </a:r>
            <a:r>
              <a:rPr lang="el-GR" sz="2400" i="1" dirty="0" smtClean="0">
                <a:solidFill>
                  <a:srgbClr val="FF0000"/>
                </a:solidFill>
                <a:latin typeface="Arial"/>
                <a:cs typeface="Arial"/>
              </a:rPr>
              <a:t>α</a:t>
            </a:r>
            <a:r>
              <a:rPr lang="en-US" sz="2400" i="1" dirty="0" smtClean="0">
                <a:solidFill>
                  <a:srgbClr val="FF0000"/>
                </a:solidFill>
                <a:latin typeface="Book Antiqua" panose="02040602050305030304" pitchFamily="18" charset="0"/>
                <a:cs typeface="Arial"/>
              </a:rPr>
              <a:t>^</a:t>
            </a:r>
            <a:r>
              <a:rPr lang="en-US" sz="2400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XB </a:t>
            </a:r>
            <a:r>
              <a:rPr lang="en-US" sz="2400" i="1" dirty="0">
                <a:solidFill>
                  <a:srgbClr val="FF0000"/>
                </a:solidFill>
                <a:latin typeface="Book Antiqua" panose="02040602050305030304" pitchFamily="18" charset="0"/>
              </a:rPr>
              <a:t>mod q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Each side keeps the X value private and makes the Y value </a:t>
            </a:r>
            <a:r>
              <a:rPr lang="en-US" sz="2400" dirty="0" smtClean="0">
                <a:latin typeface="Book Antiqua" panose="02040602050305030304" pitchFamily="18" charset="0"/>
              </a:rPr>
              <a:t>available publicly </a:t>
            </a:r>
            <a:r>
              <a:rPr lang="en-US" sz="2400" dirty="0">
                <a:latin typeface="Book Antiqua" panose="02040602050305030304" pitchFamily="18" charset="0"/>
              </a:rPr>
              <a:t>to the other side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Thus,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XA is A’s private key </a:t>
            </a:r>
            <a:r>
              <a:rPr lang="en-US" sz="2400" dirty="0">
                <a:latin typeface="Book Antiqua" panose="0204060205030503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YA is A’s </a:t>
            </a:r>
            <a:r>
              <a:rPr lang="en-US" sz="24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corresponding public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key</a:t>
            </a:r>
            <a:r>
              <a:rPr lang="en-US" sz="2400" dirty="0">
                <a:latin typeface="Book Antiqua" panose="02040602050305030304" pitchFamily="18" charset="0"/>
              </a:rPr>
              <a:t>, and similarly for B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User A computes the key as </a:t>
            </a:r>
            <a:r>
              <a:rPr lang="en-US" sz="24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K = (YB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)^XA </a:t>
            </a:r>
            <a:r>
              <a:rPr lang="en-US" sz="24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mod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 </a:t>
            </a:r>
            <a:r>
              <a:rPr lang="en-US" sz="2400" dirty="0" smtClean="0">
                <a:latin typeface="Book Antiqua" panose="02040602050305030304" pitchFamily="18" charset="0"/>
              </a:rPr>
              <a:t>and </a:t>
            </a:r>
            <a:r>
              <a:rPr lang="en-US" sz="2400" dirty="0">
                <a:latin typeface="Book Antiqua" panose="02040602050305030304" pitchFamily="18" charset="0"/>
              </a:rPr>
              <a:t>user B computes the key as </a:t>
            </a:r>
            <a:r>
              <a:rPr lang="en-US" sz="24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K = (YA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)^XB </a:t>
            </a:r>
            <a:r>
              <a:rPr lang="en-US" sz="24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mod q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1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Problem-01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Suppose that two parties A and B wish to set up a common secret key (D-H key) between themselves using the </a:t>
            </a:r>
            <a:r>
              <a:rPr lang="en-US" sz="2800" dirty="0" err="1">
                <a:latin typeface="Book Antiqua" panose="02040602050305030304" pitchFamily="18" charset="0"/>
              </a:rPr>
              <a:t>Diffie</a:t>
            </a:r>
            <a:r>
              <a:rPr lang="en-US" sz="2800" dirty="0">
                <a:latin typeface="Book Antiqua" panose="02040602050305030304" pitchFamily="18" charset="0"/>
              </a:rPr>
              <a:t> Hellman key exchange technique. They agree on 7 as the modulus and 3 as the primitive root. Party A chooses 2 and party B chooses 5 as their respective secrets. Their D-H key </a:t>
            </a:r>
            <a:r>
              <a:rPr lang="en-US" sz="2800" dirty="0" smtClean="0">
                <a:latin typeface="Book Antiqua" panose="02040602050305030304" pitchFamily="18" charset="0"/>
              </a:rPr>
              <a:t>is-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3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4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5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6</a:t>
            </a: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Solution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Given-</a:t>
            </a:r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n = 7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 = 3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Private key of A = 2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Private key of B = </a:t>
            </a:r>
            <a:r>
              <a:rPr lang="en-US" sz="2800" dirty="0" smtClean="0">
                <a:latin typeface="Book Antiqua" panose="02040602050305030304" pitchFamily="18" charset="0"/>
              </a:rPr>
              <a:t>5</a:t>
            </a:r>
          </a:p>
          <a:p>
            <a:pPr marL="0" indent="0" fontAlgn="base">
              <a:buNone/>
            </a:pPr>
            <a:r>
              <a:rPr lang="en-US" sz="2800" b="1" u="sng" dirty="0"/>
              <a:t>Step-01</a:t>
            </a:r>
            <a:r>
              <a:rPr lang="en-US" sz="2800" b="1" u="sng" dirty="0" smtClean="0"/>
              <a:t>:</a:t>
            </a:r>
            <a:endParaRPr lang="en-US" sz="2800" dirty="0"/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Both the parties calculate the value of their public key and exchange with each other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fontAlgn="base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Public key of A</a:t>
            </a:r>
            <a:endParaRPr lang="en-US" sz="2800" dirty="0">
              <a:latin typeface="Book Antiqua" panose="02040602050305030304" pitchFamily="18" charset="0"/>
            </a:endParaRPr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= 3</a:t>
            </a:r>
            <a:r>
              <a:rPr lang="en-US" sz="2800" baseline="30000" dirty="0">
                <a:latin typeface="Book Antiqua" panose="02040602050305030304" pitchFamily="18" charset="0"/>
              </a:rPr>
              <a:t>private key of A</a:t>
            </a:r>
            <a:r>
              <a:rPr lang="en-US" sz="2800" dirty="0">
                <a:latin typeface="Book Antiqua" panose="02040602050305030304" pitchFamily="18" charset="0"/>
              </a:rPr>
              <a:t> mod 7</a:t>
            </a:r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= 3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 mod 7</a:t>
            </a:r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= </a:t>
            </a:r>
            <a:r>
              <a:rPr lang="en-US" sz="2800" dirty="0" smtClean="0">
                <a:latin typeface="Book Antiqua" panose="02040602050305030304" pitchFamily="18" charset="0"/>
              </a:rPr>
              <a:t>2</a:t>
            </a:r>
          </a:p>
          <a:p>
            <a:pPr marL="0" indent="0" fontAlgn="base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Public key of B</a:t>
            </a:r>
            <a:endParaRPr lang="en-US" sz="2800" dirty="0">
              <a:latin typeface="Book Antiqua" panose="02040602050305030304" pitchFamily="18" charset="0"/>
            </a:endParaRPr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= 3</a:t>
            </a:r>
            <a:r>
              <a:rPr lang="en-US" sz="2800" baseline="30000" dirty="0">
                <a:latin typeface="Book Antiqua" panose="02040602050305030304" pitchFamily="18" charset="0"/>
              </a:rPr>
              <a:t>private key of B</a:t>
            </a:r>
            <a:r>
              <a:rPr lang="en-US" sz="2800" dirty="0">
                <a:latin typeface="Book Antiqua" panose="02040602050305030304" pitchFamily="18" charset="0"/>
              </a:rPr>
              <a:t> mod 7</a:t>
            </a:r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= 3</a:t>
            </a:r>
            <a:r>
              <a:rPr lang="en-US" sz="2800" baseline="30000" dirty="0">
                <a:latin typeface="Book Antiqua" panose="02040602050305030304" pitchFamily="18" charset="0"/>
              </a:rPr>
              <a:t>5</a:t>
            </a:r>
            <a:r>
              <a:rPr lang="en-US" sz="2800" dirty="0">
                <a:latin typeface="Book Antiqua" panose="02040602050305030304" pitchFamily="18" charset="0"/>
              </a:rPr>
              <a:t> mod 7</a:t>
            </a:r>
          </a:p>
          <a:p>
            <a:pPr fontAlgn="base"/>
            <a:r>
              <a:rPr lang="en-US" sz="2800" dirty="0">
                <a:latin typeface="Book Antiqua" panose="02040602050305030304" pitchFamily="18" charset="0"/>
              </a:rPr>
              <a:t>= </a:t>
            </a:r>
            <a:r>
              <a:rPr lang="en-US" sz="2800" dirty="0" smtClean="0">
                <a:latin typeface="Book Antiqua" panose="02040602050305030304" pitchFamily="18" charset="0"/>
              </a:rPr>
              <a:t>5</a:t>
            </a:r>
            <a:endParaRPr lang="en-US" sz="2800" dirty="0">
              <a:latin typeface="Book Antiqua" panose="02040602050305030304" pitchFamily="18" charset="0"/>
            </a:endParaRP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Solution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601980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800" b="1" u="sng" dirty="0"/>
              <a:t>Step-02</a:t>
            </a:r>
            <a:r>
              <a:rPr lang="en-US" sz="2800" b="1" u="sng" dirty="0" smtClean="0"/>
              <a:t>:</a:t>
            </a:r>
            <a:r>
              <a:rPr lang="en-US" sz="2800" dirty="0"/>
              <a:t> </a:t>
            </a:r>
          </a:p>
          <a:p>
            <a:pPr fontAlgn="base"/>
            <a:r>
              <a:rPr lang="en-US" sz="2800" dirty="0"/>
              <a:t>Both the parties calculate the value of secret key at their respective side.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b="1" dirty="0"/>
              <a:t>Secret key obtained by A</a:t>
            </a:r>
            <a:endParaRPr lang="en-US" sz="2800" dirty="0"/>
          </a:p>
          <a:p>
            <a:pPr fontAlgn="base"/>
            <a:r>
              <a:rPr lang="en-US" sz="2800" dirty="0"/>
              <a:t>= 5</a:t>
            </a:r>
            <a:r>
              <a:rPr lang="en-US" sz="2800" baseline="30000" dirty="0"/>
              <a:t>private key of A</a:t>
            </a:r>
            <a:r>
              <a:rPr lang="en-US" sz="2800" dirty="0"/>
              <a:t> mod 7</a:t>
            </a:r>
          </a:p>
          <a:p>
            <a:pPr fontAlgn="base"/>
            <a:r>
              <a:rPr lang="en-US" sz="2800" dirty="0"/>
              <a:t>= 5</a:t>
            </a:r>
            <a:r>
              <a:rPr lang="en-US" sz="2800" baseline="30000" dirty="0"/>
              <a:t>2</a:t>
            </a:r>
            <a:r>
              <a:rPr lang="en-US" sz="2800" dirty="0"/>
              <a:t> mod 7</a:t>
            </a:r>
          </a:p>
          <a:p>
            <a:pPr fontAlgn="base"/>
            <a:r>
              <a:rPr lang="en-US" sz="2800" dirty="0"/>
              <a:t>= 4</a:t>
            </a:r>
          </a:p>
          <a:p>
            <a:pPr marL="0" indent="0" fontAlgn="base">
              <a:buNone/>
            </a:pPr>
            <a:r>
              <a:rPr lang="en-US" sz="2800" dirty="0"/>
              <a:t> </a:t>
            </a:r>
          </a:p>
          <a:p>
            <a:pPr marL="0" indent="0" fontAlgn="base">
              <a:buNone/>
            </a:pPr>
            <a:r>
              <a:rPr lang="en-US" sz="2800" b="1" dirty="0"/>
              <a:t>Secret key obtained by B</a:t>
            </a:r>
            <a:endParaRPr lang="en-US" sz="2800" dirty="0"/>
          </a:p>
          <a:p>
            <a:pPr fontAlgn="base"/>
            <a:r>
              <a:rPr lang="en-US" sz="2800" dirty="0"/>
              <a:t>= 2</a:t>
            </a:r>
            <a:r>
              <a:rPr lang="en-US" sz="2800" baseline="30000" dirty="0"/>
              <a:t>private key of B</a:t>
            </a:r>
            <a:r>
              <a:rPr lang="en-US" sz="2800" dirty="0"/>
              <a:t> mod 7</a:t>
            </a:r>
          </a:p>
          <a:p>
            <a:pPr fontAlgn="base"/>
            <a:r>
              <a:rPr lang="en-US" sz="2800" dirty="0"/>
              <a:t>= 2</a:t>
            </a:r>
            <a:r>
              <a:rPr lang="en-US" sz="2800" baseline="30000" dirty="0"/>
              <a:t>5</a:t>
            </a:r>
            <a:r>
              <a:rPr lang="en-US" sz="2800" dirty="0"/>
              <a:t> mod 7</a:t>
            </a:r>
          </a:p>
          <a:p>
            <a:pPr fontAlgn="base"/>
            <a:r>
              <a:rPr lang="en-US" sz="2800" dirty="0"/>
              <a:t>= </a:t>
            </a:r>
            <a:r>
              <a:rPr lang="en-US" sz="2800" dirty="0" smtClean="0"/>
              <a:t>4</a:t>
            </a:r>
          </a:p>
          <a:p>
            <a:pPr fontAlgn="base"/>
            <a:r>
              <a:rPr lang="en-US" sz="2800" dirty="0"/>
              <a:t>Finally, both the parties obtain the same value of secret key.</a:t>
            </a:r>
          </a:p>
          <a:p>
            <a:pPr fontAlgn="base"/>
            <a:r>
              <a:rPr lang="en-US" sz="2800" dirty="0"/>
              <a:t>The value of common secret key = </a:t>
            </a:r>
            <a:r>
              <a:rPr lang="en-US" sz="2800" dirty="0" smtClean="0"/>
              <a:t>4. Thus</a:t>
            </a:r>
            <a:r>
              <a:rPr lang="en-US" sz="2800" dirty="0"/>
              <a:t>, Option (B) is correct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9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Example-02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Consider q=353, </a:t>
            </a:r>
            <a:r>
              <a:rPr lang="el-GR" sz="2800" dirty="0">
                <a:latin typeface="Book Antiqua" panose="02040602050305030304" pitchFamily="18" charset="0"/>
              </a:rPr>
              <a:t>α= 3 ( 3 </a:t>
            </a:r>
            <a:r>
              <a:rPr lang="en-US" sz="2800" dirty="0">
                <a:latin typeface="Book Antiqua" panose="02040602050305030304" pitchFamily="18" charset="0"/>
              </a:rPr>
              <a:t>is primitive root of 353)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A and B discrete private keys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 smtClean="0">
                <a:latin typeface="Book Antiqua" panose="02040602050305030304" pitchFamily="18" charset="0"/>
              </a:rPr>
              <a:t>XA=97and XB=223</a:t>
            </a:r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Each computes its public key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A computes </a:t>
            </a:r>
            <a:r>
              <a:rPr lang="en-US" sz="2800" dirty="0" smtClean="0">
                <a:latin typeface="Book Antiqua" panose="02040602050305030304" pitchFamily="18" charset="0"/>
              </a:rPr>
              <a:t>YA=3^97 </a:t>
            </a:r>
            <a:r>
              <a:rPr lang="en-US" sz="2800" dirty="0">
                <a:latin typeface="Book Antiqua" panose="02040602050305030304" pitchFamily="18" charset="0"/>
              </a:rPr>
              <a:t>mod 353 =40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B computes </a:t>
            </a:r>
            <a:r>
              <a:rPr lang="en-US" sz="2800" dirty="0" smtClean="0">
                <a:latin typeface="Book Antiqua" panose="02040602050305030304" pitchFamily="18" charset="0"/>
              </a:rPr>
              <a:t>YB=3^233 </a:t>
            </a:r>
            <a:r>
              <a:rPr lang="en-US" sz="2800" dirty="0">
                <a:latin typeface="Book Antiqua" panose="02040602050305030304" pitchFamily="18" charset="0"/>
              </a:rPr>
              <a:t>mod 353 = 248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After exchange of public keys, each can compute the common secret key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A computes K =(YB</a:t>
            </a:r>
            <a:r>
              <a:rPr lang="en-US" sz="2800" dirty="0" smtClean="0">
                <a:latin typeface="Book Antiqua" panose="02040602050305030304" pitchFamily="18" charset="0"/>
              </a:rPr>
              <a:t>)^</a:t>
            </a:r>
            <a:r>
              <a:rPr lang="en-US" sz="2800" dirty="0" err="1" smtClean="0">
                <a:latin typeface="Book Antiqua" panose="02040602050305030304" pitchFamily="18" charset="0"/>
              </a:rPr>
              <a:t>XAmod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353=(248</a:t>
            </a:r>
            <a:r>
              <a:rPr lang="en-US" sz="2800" dirty="0" smtClean="0">
                <a:latin typeface="Book Antiqua" panose="02040602050305030304" pitchFamily="18" charset="0"/>
              </a:rPr>
              <a:t>)^97mod 353=160</a:t>
            </a: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B computes K =(YA</a:t>
            </a:r>
            <a:r>
              <a:rPr lang="en-US" sz="2800" dirty="0" smtClean="0">
                <a:latin typeface="Book Antiqua" panose="02040602050305030304" pitchFamily="18" charset="0"/>
              </a:rPr>
              <a:t>)^</a:t>
            </a:r>
            <a:r>
              <a:rPr lang="en-US" sz="2800" dirty="0" err="1" smtClean="0">
                <a:latin typeface="Book Antiqua" panose="02040602050305030304" pitchFamily="18" charset="0"/>
              </a:rPr>
              <a:t>XBmod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353=(40</a:t>
            </a:r>
            <a:r>
              <a:rPr lang="en-US" sz="2800" dirty="0" smtClean="0">
                <a:latin typeface="Book Antiqua" panose="02040602050305030304" pitchFamily="18" charset="0"/>
              </a:rPr>
              <a:t>)^253mod </a:t>
            </a:r>
            <a:r>
              <a:rPr lang="en-US" sz="2800" dirty="0">
                <a:latin typeface="Book Antiqua" panose="02040602050305030304" pitchFamily="18" charset="0"/>
              </a:rPr>
              <a:t>353=160</a:t>
            </a:r>
          </a:p>
        </p:txBody>
      </p:sp>
    </p:spTree>
    <p:extLst>
      <p:ext uri="{BB962C8B-B14F-4D97-AF65-F5344CB8AC3E}">
        <p14:creationId xmlns:p14="http://schemas.microsoft.com/office/powerpoint/2010/main" val="10478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Man-in-the-Middle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The protocol depicted in </a:t>
            </a:r>
            <a:r>
              <a:rPr lang="en-US" sz="2800" dirty="0" smtClean="0">
                <a:latin typeface="Book Antiqua" panose="02040602050305030304" pitchFamily="18" charset="0"/>
              </a:rPr>
              <a:t>DH Algorithm is </a:t>
            </a:r>
            <a:r>
              <a:rPr lang="en-US" sz="2800" dirty="0">
                <a:latin typeface="Book Antiqua" panose="02040602050305030304" pitchFamily="18" charset="0"/>
              </a:rPr>
              <a:t>insecure against a man-in-the-middle attack.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Suppose Alice and Bob wish to exchange keys, and Darth is the adversary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 smtClean="0">
                <a:latin typeface="Book Antiqua" panose="02040602050305030304" pitchFamily="18" charset="0"/>
              </a:rPr>
              <a:t>attack proceeds </a:t>
            </a:r>
            <a:r>
              <a:rPr lang="en-US" sz="2800" dirty="0">
                <a:latin typeface="Book Antiqua" panose="02040602050305030304" pitchFamily="18" charset="0"/>
              </a:rPr>
              <a:t>as </a:t>
            </a:r>
            <a:r>
              <a:rPr lang="en-US" sz="2800" dirty="0" smtClean="0">
                <a:latin typeface="Book Antiqua" panose="02040602050305030304" pitchFamily="18" charset="0"/>
              </a:rPr>
              <a:t>follows: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Darth </a:t>
            </a:r>
            <a:r>
              <a:rPr lang="en-US" sz="1800" dirty="0">
                <a:latin typeface="Book Antiqua" panose="02040602050305030304" pitchFamily="18" charset="0"/>
              </a:rPr>
              <a:t>prepares for the attack by generating two random private keys XD1 </a:t>
            </a:r>
            <a:r>
              <a:rPr lang="en-US" sz="1800" dirty="0" smtClean="0">
                <a:latin typeface="Book Antiqua" panose="02040602050305030304" pitchFamily="18" charset="0"/>
              </a:rPr>
              <a:t>and XD2 </a:t>
            </a:r>
            <a:r>
              <a:rPr lang="en-US" sz="1800" dirty="0">
                <a:latin typeface="Book Antiqua" panose="02040602050305030304" pitchFamily="18" charset="0"/>
              </a:rPr>
              <a:t>and then computing the corresponding public keys YD1 and YD2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914400" lvl="1" indent="-457200">
              <a:buAutoNum type="arabicPeriod"/>
            </a:pPr>
            <a:r>
              <a:rPr lang="es-ES" sz="1800" dirty="0">
                <a:latin typeface="Book Antiqua" panose="02040602050305030304" pitchFamily="18" charset="0"/>
              </a:rPr>
              <a:t>Alice </a:t>
            </a:r>
            <a:r>
              <a:rPr lang="es-ES" sz="1800" dirty="0" err="1">
                <a:latin typeface="Book Antiqua" panose="02040602050305030304" pitchFamily="18" charset="0"/>
              </a:rPr>
              <a:t>transmits</a:t>
            </a:r>
            <a:r>
              <a:rPr lang="es-ES" sz="1800" dirty="0">
                <a:latin typeface="Book Antiqua" panose="02040602050305030304" pitchFamily="18" charset="0"/>
              </a:rPr>
              <a:t> </a:t>
            </a:r>
            <a:r>
              <a:rPr lang="es-ES" sz="1800" b="1" dirty="0">
                <a:latin typeface="Book Antiqua" panose="02040602050305030304" pitchFamily="18" charset="0"/>
              </a:rPr>
              <a:t>Y</a:t>
            </a:r>
            <a:r>
              <a:rPr lang="es-ES" sz="1200" b="1" dirty="0">
                <a:latin typeface="Book Antiqua" panose="02040602050305030304" pitchFamily="18" charset="0"/>
              </a:rPr>
              <a:t>A</a:t>
            </a:r>
            <a:r>
              <a:rPr lang="es-ES" sz="1800" dirty="0">
                <a:latin typeface="Book Antiqua" panose="02040602050305030304" pitchFamily="18" charset="0"/>
              </a:rPr>
              <a:t> to </a:t>
            </a:r>
            <a:r>
              <a:rPr lang="es-ES" sz="1800" dirty="0" smtClean="0">
                <a:latin typeface="Book Antiqua" panose="02040602050305030304" pitchFamily="18" charset="0"/>
              </a:rPr>
              <a:t>Bob.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Darth intercepts </a:t>
            </a:r>
            <a:r>
              <a:rPr lang="en-US" sz="1800" b="1" i="1" dirty="0" smtClean="0">
                <a:latin typeface="Book Antiqua" panose="02040602050305030304" pitchFamily="18" charset="0"/>
              </a:rPr>
              <a:t>Y</a:t>
            </a:r>
            <a:r>
              <a:rPr lang="en-US" sz="1400" b="1" i="1" dirty="0" smtClean="0">
                <a:latin typeface="Book Antiqua" panose="02040602050305030304" pitchFamily="18" charset="0"/>
              </a:rPr>
              <a:t>A</a:t>
            </a:r>
            <a:r>
              <a:rPr lang="en-US" sz="1800" i="1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and transmits </a:t>
            </a:r>
            <a:r>
              <a:rPr lang="en-US" sz="1800" b="1" i="1" dirty="0" smtClean="0">
                <a:latin typeface="Book Antiqua" panose="02040602050305030304" pitchFamily="18" charset="0"/>
              </a:rPr>
              <a:t>Y</a:t>
            </a:r>
            <a:r>
              <a:rPr lang="en-US" sz="1200" b="1" i="1" dirty="0" smtClean="0">
                <a:latin typeface="Book Antiqua" panose="02040602050305030304" pitchFamily="18" charset="0"/>
              </a:rPr>
              <a:t>D</a:t>
            </a:r>
            <a:r>
              <a:rPr lang="en-US" sz="1200" b="1" dirty="0" smtClean="0">
                <a:latin typeface="Book Antiqua" panose="02040602050305030304" pitchFamily="18" charset="0"/>
              </a:rPr>
              <a:t>1</a:t>
            </a:r>
            <a:r>
              <a:rPr lang="en-US" sz="1800" dirty="0" smtClean="0">
                <a:latin typeface="Book Antiqua" panose="02040602050305030304" pitchFamily="18" charset="0"/>
              </a:rPr>
              <a:t> to Bob. </a:t>
            </a:r>
          </a:p>
          <a:p>
            <a:pPr marL="457200" lvl="1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       Darth also calculates         </a:t>
            </a:r>
            <a:r>
              <a:rPr lang="en-US" sz="1800" b="1" i="1" dirty="0" smtClean="0">
                <a:latin typeface="Book Antiqua" panose="02040602050305030304" pitchFamily="18" charset="0"/>
              </a:rPr>
              <a:t>K</a:t>
            </a:r>
            <a:r>
              <a:rPr lang="en-US" sz="1800" b="1" dirty="0" smtClean="0">
                <a:latin typeface="Book Antiqua" panose="02040602050305030304" pitchFamily="18" charset="0"/>
              </a:rPr>
              <a:t>2 = (</a:t>
            </a:r>
            <a:r>
              <a:rPr lang="en-US" sz="1800" b="1" i="1" dirty="0" smtClean="0">
                <a:latin typeface="Book Antiqua" panose="02040602050305030304" pitchFamily="18" charset="0"/>
              </a:rPr>
              <a:t>Y</a:t>
            </a:r>
            <a:r>
              <a:rPr lang="en-US" sz="1400" b="1" i="1" dirty="0" smtClean="0">
                <a:latin typeface="Book Antiqua" panose="02040602050305030304" pitchFamily="18" charset="0"/>
              </a:rPr>
              <a:t>A</a:t>
            </a:r>
            <a:r>
              <a:rPr lang="en-US" sz="1800" b="1" dirty="0" smtClean="0">
                <a:latin typeface="Book Antiqua" panose="02040602050305030304" pitchFamily="18" charset="0"/>
              </a:rPr>
              <a:t>)^</a:t>
            </a:r>
            <a:r>
              <a:rPr lang="en-US" sz="1800" b="1" i="1" dirty="0" smtClean="0">
                <a:latin typeface="Book Antiqua" panose="02040602050305030304" pitchFamily="18" charset="0"/>
              </a:rPr>
              <a:t>X</a:t>
            </a:r>
            <a:r>
              <a:rPr lang="en-US" sz="1400" b="1" i="1" dirty="0" smtClean="0">
                <a:latin typeface="Book Antiqua" panose="02040602050305030304" pitchFamily="18" charset="0"/>
              </a:rPr>
              <a:t>D</a:t>
            </a:r>
            <a:r>
              <a:rPr lang="en-US" sz="1400" b="1" dirty="0" smtClean="0">
                <a:latin typeface="Book Antiqua" panose="02040602050305030304" pitchFamily="18" charset="0"/>
              </a:rPr>
              <a:t>2</a:t>
            </a:r>
            <a:r>
              <a:rPr lang="en-US" sz="1800" b="1" dirty="0" smtClean="0">
                <a:latin typeface="Book Antiqua" panose="02040602050305030304" pitchFamily="18" charset="0"/>
              </a:rPr>
              <a:t> mod </a:t>
            </a:r>
            <a:r>
              <a:rPr lang="en-US" sz="1800" b="1" i="1" dirty="0" smtClean="0">
                <a:latin typeface="Book Antiqua" panose="02040602050305030304" pitchFamily="18" charset="0"/>
              </a:rPr>
              <a:t>q.</a:t>
            </a:r>
          </a:p>
          <a:p>
            <a:pPr marL="800100" lvl="1" indent="-342900">
              <a:buAutoNum type="arabicPeriod" startAt="4"/>
            </a:pPr>
            <a:r>
              <a:rPr lang="en-US" sz="1800" dirty="0" smtClean="0">
                <a:latin typeface="Book Antiqua" panose="02040602050305030304" pitchFamily="18" charset="0"/>
              </a:rPr>
              <a:t>Bob </a:t>
            </a:r>
            <a:r>
              <a:rPr lang="en-US" sz="1800" dirty="0">
                <a:latin typeface="Book Antiqua" panose="02040602050305030304" pitchFamily="18" charset="0"/>
              </a:rPr>
              <a:t>receives </a:t>
            </a:r>
            <a:r>
              <a:rPr lang="en-US" sz="1800" b="1" dirty="0">
                <a:latin typeface="Book Antiqua" panose="02040602050305030304" pitchFamily="18" charset="0"/>
              </a:rPr>
              <a:t>Y</a:t>
            </a:r>
            <a:r>
              <a:rPr lang="en-US" sz="1400" b="1" dirty="0">
                <a:latin typeface="Book Antiqua" panose="02040602050305030304" pitchFamily="18" charset="0"/>
              </a:rPr>
              <a:t>D1</a:t>
            </a:r>
            <a:r>
              <a:rPr lang="en-US" sz="1800" dirty="0">
                <a:latin typeface="Book Antiqua" panose="02040602050305030304" pitchFamily="18" charset="0"/>
              </a:rPr>
              <a:t> and calculates </a:t>
            </a:r>
            <a:r>
              <a:rPr lang="en-US" sz="1800" b="1" i="1" dirty="0">
                <a:latin typeface="Book Antiqua" panose="02040602050305030304" pitchFamily="18" charset="0"/>
              </a:rPr>
              <a:t>K1 = (Y</a:t>
            </a:r>
            <a:r>
              <a:rPr lang="en-US" sz="1200" b="1" i="1" dirty="0">
                <a:latin typeface="Book Antiqua" panose="02040602050305030304" pitchFamily="18" charset="0"/>
              </a:rPr>
              <a:t>D1</a:t>
            </a:r>
            <a:r>
              <a:rPr lang="en-US" sz="1800" b="1" i="1" dirty="0" smtClean="0">
                <a:latin typeface="Book Antiqua" panose="02040602050305030304" pitchFamily="18" charset="0"/>
              </a:rPr>
              <a:t>)^X</a:t>
            </a:r>
            <a:r>
              <a:rPr lang="en-US" sz="1400" b="1" i="1" dirty="0" smtClean="0">
                <a:latin typeface="Book Antiqua" panose="02040602050305030304" pitchFamily="18" charset="0"/>
              </a:rPr>
              <a:t>B </a:t>
            </a:r>
            <a:r>
              <a:rPr lang="en-US" sz="1800" b="1" i="1" dirty="0">
                <a:latin typeface="Book Antiqua" panose="02040602050305030304" pitchFamily="18" charset="0"/>
              </a:rPr>
              <a:t>mod q</a:t>
            </a:r>
            <a:r>
              <a:rPr lang="en-US" sz="1800" b="1" i="1" dirty="0" smtClean="0">
                <a:latin typeface="Book Antiqua" panose="02040602050305030304" pitchFamily="18" charset="0"/>
              </a:rPr>
              <a:t>.</a:t>
            </a:r>
          </a:p>
          <a:p>
            <a:pPr marL="800100" lvl="1" indent="-342900">
              <a:buAutoNum type="arabicPeriod" startAt="4"/>
            </a:pPr>
            <a:r>
              <a:rPr lang="en-US" sz="1800" dirty="0">
                <a:latin typeface="Book Antiqua" panose="02040602050305030304" pitchFamily="18" charset="0"/>
              </a:rPr>
              <a:t>Bob transmits </a:t>
            </a:r>
            <a:r>
              <a:rPr lang="en-US" sz="1800" b="1" i="1" dirty="0">
                <a:latin typeface="Book Antiqua" panose="02040602050305030304" pitchFamily="18" charset="0"/>
              </a:rPr>
              <a:t>Y</a:t>
            </a:r>
            <a:r>
              <a:rPr lang="en-US" sz="1600" b="1" i="1" dirty="0">
                <a:latin typeface="Book Antiqua" panose="02040602050305030304" pitchFamily="18" charset="0"/>
              </a:rPr>
              <a:t>B</a:t>
            </a:r>
            <a:r>
              <a:rPr lang="en-US" sz="1800" dirty="0">
                <a:latin typeface="Book Antiqua" panose="02040602050305030304" pitchFamily="18" charset="0"/>
              </a:rPr>
              <a:t> to </a:t>
            </a:r>
            <a:r>
              <a:rPr lang="en-US" sz="1800" dirty="0" smtClean="0">
                <a:latin typeface="Book Antiqua" panose="02040602050305030304" pitchFamily="18" charset="0"/>
              </a:rPr>
              <a:t>Alice.</a:t>
            </a:r>
          </a:p>
          <a:p>
            <a:pPr marL="800100" lvl="1" indent="-342900">
              <a:buAutoNum type="arabicPeriod" startAt="4"/>
            </a:pPr>
            <a:r>
              <a:rPr lang="en-US" sz="1800" dirty="0">
                <a:latin typeface="Book Antiqua" panose="02040602050305030304" pitchFamily="18" charset="0"/>
              </a:rPr>
              <a:t>Darth intercepts </a:t>
            </a:r>
            <a:r>
              <a:rPr lang="en-US" sz="1800" b="1" i="1" dirty="0">
                <a:latin typeface="Book Antiqua" panose="02040602050305030304" pitchFamily="18" charset="0"/>
              </a:rPr>
              <a:t>Y</a:t>
            </a:r>
            <a:r>
              <a:rPr lang="en-US" sz="1600" b="1" i="1" dirty="0">
                <a:latin typeface="Book Antiqua" panose="02040602050305030304" pitchFamily="18" charset="0"/>
              </a:rPr>
              <a:t>B</a:t>
            </a:r>
            <a:r>
              <a:rPr lang="en-US" sz="1800" dirty="0">
                <a:latin typeface="Book Antiqua" panose="02040602050305030304" pitchFamily="18" charset="0"/>
              </a:rPr>
              <a:t> and transmits </a:t>
            </a:r>
            <a:r>
              <a:rPr lang="en-US" sz="1800" b="1" i="1" dirty="0">
                <a:latin typeface="Book Antiqua" panose="02040602050305030304" pitchFamily="18" charset="0"/>
              </a:rPr>
              <a:t>Y</a:t>
            </a:r>
            <a:r>
              <a:rPr lang="en-US" sz="1600" b="1" i="1" dirty="0">
                <a:latin typeface="Book Antiqua" panose="02040602050305030304" pitchFamily="18" charset="0"/>
              </a:rPr>
              <a:t>D2</a:t>
            </a:r>
            <a:r>
              <a:rPr lang="en-US" sz="1800" dirty="0">
                <a:latin typeface="Book Antiqua" panose="02040602050305030304" pitchFamily="18" charset="0"/>
              </a:rPr>
              <a:t> to Alice. Darth </a:t>
            </a:r>
            <a:r>
              <a:rPr lang="en-US" sz="1800" dirty="0" smtClean="0">
                <a:latin typeface="Book Antiqua" panose="02040602050305030304" pitchFamily="18" charset="0"/>
              </a:rPr>
              <a:t>calculates </a:t>
            </a:r>
            <a:r>
              <a:rPr lang="en-US" sz="1800" b="1" i="1" dirty="0" smtClean="0">
                <a:latin typeface="Book Antiqua" panose="02040602050305030304" pitchFamily="18" charset="0"/>
              </a:rPr>
              <a:t>K1 </a:t>
            </a:r>
            <a:r>
              <a:rPr lang="en-US" sz="1800" b="1" i="1" dirty="0">
                <a:latin typeface="Book Antiqua" panose="02040602050305030304" pitchFamily="18" charset="0"/>
              </a:rPr>
              <a:t>= (Y</a:t>
            </a:r>
            <a:r>
              <a:rPr lang="en-US" sz="1400" b="1" i="1" dirty="0">
                <a:latin typeface="Book Antiqua" panose="02040602050305030304" pitchFamily="18" charset="0"/>
              </a:rPr>
              <a:t>B</a:t>
            </a:r>
            <a:r>
              <a:rPr lang="en-US" sz="1800" b="1" i="1" dirty="0">
                <a:latin typeface="Book Antiqua" panose="02040602050305030304" pitchFamily="18" charset="0"/>
              </a:rPr>
              <a:t>)X</a:t>
            </a:r>
            <a:r>
              <a:rPr lang="en-US" sz="1400" b="1" i="1" dirty="0">
                <a:latin typeface="Book Antiqua" panose="02040602050305030304" pitchFamily="18" charset="0"/>
              </a:rPr>
              <a:t>D1</a:t>
            </a:r>
            <a:r>
              <a:rPr lang="en-US" sz="1800" b="1" i="1" dirty="0">
                <a:latin typeface="Book Antiqua" panose="02040602050305030304" pitchFamily="18" charset="0"/>
              </a:rPr>
              <a:t> mod q</a:t>
            </a:r>
            <a:r>
              <a:rPr lang="en-US" sz="1800" b="1" i="1" dirty="0" smtClean="0">
                <a:latin typeface="Book Antiqua" panose="02040602050305030304" pitchFamily="18" charset="0"/>
              </a:rPr>
              <a:t>.</a:t>
            </a:r>
          </a:p>
          <a:p>
            <a:pPr marL="800100" lvl="1" indent="-342900">
              <a:buAutoNum type="arabicPeriod" startAt="4"/>
            </a:pPr>
            <a:r>
              <a:rPr lang="en-US" sz="1800" dirty="0">
                <a:latin typeface="Book Antiqua" panose="02040602050305030304" pitchFamily="18" charset="0"/>
              </a:rPr>
              <a:t>Alice receives </a:t>
            </a:r>
            <a:r>
              <a:rPr lang="en-US" sz="1800" b="1" i="1" dirty="0">
                <a:latin typeface="Book Antiqua" panose="02040602050305030304" pitchFamily="18" charset="0"/>
              </a:rPr>
              <a:t>Y</a:t>
            </a:r>
            <a:r>
              <a:rPr lang="en-US" sz="1600" b="1" i="1" dirty="0">
                <a:latin typeface="Book Antiqua" panose="02040602050305030304" pitchFamily="18" charset="0"/>
              </a:rPr>
              <a:t>D2</a:t>
            </a:r>
            <a:r>
              <a:rPr lang="en-US" sz="1800" dirty="0">
                <a:latin typeface="Book Antiqua" panose="02040602050305030304" pitchFamily="18" charset="0"/>
              </a:rPr>
              <a:t> and calculates </a:t>
            </a:r>
            <a:r>
              <a:rPr lang="en-US" sz="1800" b="1" i="1" dirty="0">
                <a:latin typeface="Book Antiqua" panose="02040602050305030304" pitchFamily="18" charset="0"/>
              </a:rPr>
              <a:t>K2 = (Y</a:t>
            </a:r>
            <a:r>
              <a:rPr lang="en-US" sz="1600" b="1" i="1" dirty="0">
                <a:latin typeface="Book Antiqua" panose="02040602050305030304" pitchFamily="18" charset="0"/>
              </a:rPr>
              <a:t>D2</a:t>
            </a:r>
            <a:r>
              <a:rPr lang="en-US" sz="1800" b="1" i="1" dirty="0" smtClean="0">
                <a:latin typeface="Book Antiqua" panose="02040602050305030304" pitchFamily="18" charset="0"/>
              </a:rPr>
              <a:t>)^X</a:t>
            </a:r>
            <a:r>
              <a:rPr lang="en-US" sz="1600" b="1" i="1" dirty="0" smtClean="0">
                <a:latin typeface="Book Antiqua" panose="02040602050305030304" pitchFamily="18" charset="0"/>
              </a:rPr>
              <a:t>A</a:t>
            </a:r>
            <a:r>
              <a:rPr lang="en-US" sz="1800" b="1" i="1" dirty="0" smtClean="0">
                <a:latin typeface="Book Antiqua" panose="02040602050305030304" pitchFamily="18" charset="0"/>
              </a:rPr>
              <a:t> </a:t>
            </a:r>
            <a:r>
              <a:rPr lang="en-US" sz="1800" b="1" i="1" dirty="0">
                <a:latin typeface="Book Antiqua" panose="02040602050305030304" pitchFamily="18" charset="0"/>
              </a:rPr>
              <a:t>mod q</a:t>
            </a:r>
            <a:r>
              <a:rPr lang="en-US" sz="1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6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Cont..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At this point, Bob and Alice think that they share a secret key, but </a:t>
            </a:r>
            <a:r>
              <a:rPr lang="en-US" sz="2800" dirty="0" smtClean="0">
                <a:latin typeface="Book Antiqua" panose="02040602050305030304" pitchFamily="18" charset="0"/>
              </a:rPr>
              <a:t>instead Bob </a:t>
            </a:r>
            <a:r>
              <a:rPr lang="en-US" sz="2800" dirty="0">
                <a:latin typeface="Book Antiqua" panose="02040602050305030304" pitchFamily="18" charset="0"/>
              </a:rPr>
              <a:t>and Darth share secret key K1 and Alice and Darth share secret key K2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All future </a:t>
            </a:r>
            <a:r>
              <a:rPr lang="en-US" sz="2800" dirty="0">
                <a:latin typeface="Book Antiqua" panose="02040602050305030304" pitchFamily="18" charset="0"/>
              </a:rPr>
              <a:t>communication between Bob and Alice is compromised in the following way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Alice sends an encrypted message M: E(K2, M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Darth intercepts the encrypted message and decrypts it to recover M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Darth sends Bob E(K1, M) or E(K1, </a:t>
            </a:r>
            <a:r>
              <a:rPr lang="en-US" sz="2400" dirty="0" smtClean="0">
                <a:latin typeface="Book Antiqua" panose="02040602050305030304" pitchFamily="18" charset="0"/>
              </a:rPr>
              <a:t>M*), </a:t>
            </a:r>
            <a:r>
              <a:rPr lang="en-US" sz="2400" dirty="0">
                <a:latin typeface="Book Antiqua" panose="02040602050305030304" pitchFamily="18" charset="0"/>
              </a:rPr>
              <a:t>where </a:t>
            </a:r>
            <a:r>
              <a:rPr lang="en-US" sz="2400" dirty="0" smtClean="0">
                <a:latin typeface="Book Antiqua" panose="02040602050305030304" pitchFamily="18" charset="0"/>
              </a:rPr>
              <a:t>M* is </a:t>
            </a:r>
            <a:r>
              <a:rPr lang="en-US" sz="2400" dirty="0">
                <a:latin typeface="Book Antiqua" panose="02040602050305030304" pitchFamily="18" charset="0"/>
              </a:rPr>
              <a:t>any </a:t>
            </a:r>
            <a:r>
              <a:rPr lang="en-US" sz="2400" dirty="0" smtClean="0">
                <a:latin typeface="Book Antiqua" panose="02040602050305030304" pitchFamily="18" charset="0"/>
              </a:rPr>
              <a:t>message.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key exchange protocol is vulnerable to such an attack because it does </a:t>
            </a:r>
            <a:r>
              <a:rPr lang="en-US" sz="2800" dirty="0" smtClean="0">
                <a:latin typeface="Book Antiqua" panose="02040602050305030304" pitchFamily="18" charset="0"/>
              </a:rPr>
              <a:t>not authenticate </a:t>
            </a:r>
            <a:r>
              <a:rPr lang="en-US" sz="2800" dirty="0">
                <a:latin typeface="Book Antiqua" panose="02040602050305030304" pitchFamily="18" charset="0"/>
              </a:rPr>
              <a:t>the participants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This vulnerability can be overcome with the use of </a:t>
            </a:r>
            <a:r>
              <a:rPr lang="en-US" sz="2800" dirty="0" smtClean="0">
                <a:latin typeface="Book Antiqua" panose="02040602050305030304" pitchFamily="18" charset="0"/>
              </a:rPr>
              <a:t>digital signatures </a:t>
            </a:r>
            <a:r>
              <a:rPr lang="en-US" sz="2800" dirty="0">
                <a:latin typeface="Book Antiqua" panose="02040602050305030304" pitchFamily="18" charset="0"/>
              </a:rPr>
              <a:t>and public-key certificates</a:t>
            </a:r>
          </a:p>
        </p:txBody>
      </p:sp>
    </p:spTree>
    <p:extLst>
      <p:ext uri="{BB962C8B-B14F-4D97-AF65-F5344CB8AC3E}">
        <p14:creationId xmlns:p14="http://schemas.microsoft.com/office/powerpoint/2010/main" val="31197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Man-in the-Middle Attack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6454"/>
            <a:ext cx="6934200" cy="630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4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Book Antiqua" panose="02040602050305030304" pitchFamily="18" charset="0"/>
              </a:rPr>
              <a:t>Asymmetric Cryptosystem- Encryption with public key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3" y="1371600"/>
            <a:ext cx="8911747" cy="500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7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Cryptographic Hash Function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A hash function H accepts a variable-length block of data M as input and </a:t>
            </a:r>
            <a:r>
              <a:rPr lang="en-US" sz="2800" dirty="0" smtClean="0">
                <a:latin typeface="Book Antiqua" panose="02040602050305030304" pitchFamily="18" charset="0"/>
              </a:rPr>
              <a:t>produces a </a:t>
            </a:r>
            <a:r>
              <a:rPr lang="en-US" sz="2800" dirty="0">
                <a:latin typeface="Book Antiqua" panose="02040602050305030304" pitchFamily="18" charset="0"/>
              </a:rPr>
              <a:t>fixed-size hash value h = H(M</a:t>
            </a:r>
            <a:r>
              <a:rPr lang="en-US" sz="2800" dirty="0" smtClean="0">
                <a:latin typeface="Book Antiqua" panose="02040602050305030304" pitchFamily="18" charset="0"/>
              </a:rPr>
              <a:t>).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In general terms, the principal object </a:t>
            </a:r>
            <a:r>
              <a:rPr lang="en-US" sz="2800" dirty="0" smtClean="0">
                <a:latin typeface="Book Antiqua" panose="02040602050305030304" pitchFamily="18" charset="0"/>
              </a:rPr>
              <a:t>of a </a:t>
            </a:r>
            <a:r>
              <a:rPr lang="en-US" sz="2800" dirty="0">
                <a:latin typeface="Book Antiqua" panose="02040602050305030304" pitchFamily="18" charset="0"/>
              </a:rPr>
              <a:t>hash function is data </a:t>
            </a:r>
            <a:r>
              <a:rPr lang="en-US" sz="2800" dirty="0" smtClean="0">
                <a:latin typeface="Book Antiqua" panose="02040602050305030304" pitchFamily="18" charset="0"/>
              </a:rPr>
              <a:t>integrity.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 change to any bit or bits in M results, with </a:t>
            </a:r>
            <a:r>
              <a:rPr lang="en-US" sz="2800" dirty="0" smtClean="0">
                <a:latin typeface="Book Antiqua" panose="02040602050305030304" pitchFamily="18" charset="0"/>
              </a:rPr>
              <a:t>high probability</a:t>
            </a:r>
            <a:r>
              <a:rPr lang="en-US" sz="2800" dirty="0">
                <a:latin typeface="Book Antiqua" panose="02040602050305030304" pitchFamily="18" charset="0"/>
              </a:rPr>
              <a:t>, in a change to the hash value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The kind of hash function needed for security applications is referred to as </a:t>
            </a:r>
            <a:r>
              <a:rPr lang="en-US" sz="2800" dirty="0" smtClean="0">
                <a:latin typeface="Book Antiqua" panose="02040602050305030304" pitchFamily="18" charset="0"/>
              </a:rPr>
              <a:t>a </a:t>
            </a:r>
            <a:r>
              <a:rPr lang="en-US" sz="2800" b="1" i="1" dirty="0" smtClean="0">
                <a:latin typeface="Book Antiqua" panose="02040602050305030304" pitchFamily="18" charset="0"/>
              </a:rPr>
              <a:t>cryptographic </a:t>
            </a:r>
            <a:r>
              <a:rPr lang="en-US" sz="2800" b="1" i="1" dirty="0">
                <a:latin typeface="Book Antiqua" panose="02040602050305030304" pitchFamily="18" charset="0"/>
              </a:rPr>
              <a:t>hash function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Typically, the input is padded out to an integer multiple of some fixed </a:t>
            </a:r>
            <a:r>
              <a:rPr lang="en-US" sz="2800" dirty="0" smtClean="0">
                <a:latin typeface="Book Antiqua" panose="02040602050305030304" pitchFamily="18" charset="0"/>
              </a:rPr>
              <a:t>length (e.g</a:t>
            </a:r>
            <a:r>
              <a:rPr lang="en-US" sz="2800" dirty="0">
                <a:latin typeface="Book Antiqua" panose="02040602050305030304" pitchFamily="18" charset="0"/>
              </a:rPr>
              <a:t>., 1024 bits), and the padding includes the value of the length of the original </a:t>
            </a:r>
            <a:r>
              <a:rPr lang="en-US" sz="2800" dirty="0" smtClean="0">
                <a:latin typeface="Book Antiqua" panose="02040602050305030304" pitchFamily="18" charset="0"/>
              </a:rPr>
              <a:t>message in </a:t>
            </a:r>
            <a:r>
              <a:rPr lang="en-US" sz="2800" dirty="0">
                <a:latin typeface="Book Antiqua" panose="02040602050305030304" pitchFamily="18" charset="0"/>
              </a:rPr>
              <a:t>bits.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Hashing Mechanism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50575"/>
            <a:ext cx="6605102" cy="600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7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Applications of cryptographic hash functions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It is used in a wide variety of security applications and Internet protocols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Message Authentication</a:t>
            </a:r>
            <a:r>
              <a:rPr lang="en-US" sz="2800" b="1" i="1" dirty="0">
                <a:latin typeface="Book Antiqua" panose="02040602050305030304" pitchFamily="18" charset="0"/>
              </a:rPr>
              <a:t>: </a:t>
            </a:r>
            <a:r>
              <a:rPr lang="en-US" sz="2800" dirty="0">
                <a:latin typeface="Book Antiqua" panose="02040602050305030304" pitchFamily="18" charset="0"/>
              </a:rPr>
              <a:t>Message authentication is a mechanism or service used to verify the integrity </a:t>
            </a:r>
            <a:r>
              <a:rPr lang="en-US" sz="2800" dirty="0" smtClean="0">
                <a:latin typeface="Book Antiqua" panose="02040602050305030304" pitchFamily="18" charset="0"/>
              </a:rPr>
              <a:t>of a </a:t>
            </a:r>
            <a:r>
              <a:rPr lang="en-US" sz="2800" dirty="0">
                <a:latin typeface="Book Antiqua" panose="02040602050305030304" pitchFamily="18" charset="0"/>
              </a:rPr>
              <a:t>message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Message authentication assures that data received are exactly as </a:t>
            </a:r>
            <a:r>
              <a:rPr lang="en-US" sz="2800" dirty="0" smtClean="0">
                <a:latin typeface="Book Antiqua" panose="02040602050305030304" pitchFamily="18" charset="0"/>
              </a:rPr>
              <a:t>sent (i.e</a:t>
            </a:r>
            <a:r>
              <a:rPr lang="en-US" sz="2800" dirty="0">
                <a:latin typeface="Book Antiqua" panose="02040602050305030304" pitchFamily="18" charset="0"/>
              </a:rPr>
              <a:t>., there is no modification, insertion, deletion, or replay</a:t>
            </a:r>
            <a:r>
              <a:rPr lang="en-US" sz="2800" dirty="0" smtClean="0">
                <a:latin typeface="Book Antiqua" panose="02040602050305030304" pitchFamily="18" charset="0"/>
              </a:rPr>
              <a:t>).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hash function value is often referred to as a </a:t>
            </a:r>
            <a:r>
              <a:rPr lang="en-US" sz="2800" b="1" i="1" dirty="0">
                <a:latin typeface="Book Antiqua" panose="02040602050305030304" pitchFamily="18" charset="0"/>
              </a:rPr>
              <a:t>message digest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Hashing function for message authentication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18545"/>
            <a:ext cx="7467600" cy="505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Attacks on hash values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hash value must be transmitted in a secure fashion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hash </a:t>
            </a:r>
            <a:r>
              <a:rPr lang="en-US" sz="2400" dirty="0" smtClean="0">
                <a:latin typeface="Book Antiqua" panose="02040602050305030304" pitchFamily="18" charset="0"/>
              </a:rPr>
              <a:t>value must </a:t>
            </a:r>
            <a:r>
              <a:rPr lang="en-US" sz="2400" dirty="0">
                <a:latin typeface="Book Antiqua" panose="02040602050305030304" pitchFamily="18" charset="0"/>
              </a:rPr>
              <a:t>be protected so that if an adversary alters or replaces the message, it is </a:t>
            </a:r>
            <a:r>
              <a:rPr lang="en-US" sz="2400" dirty="0" smtClean="0">
                <a:latin typeface="Book Antiqua" panose="02040602050305030304" pitchFamily="18" charset="0"/>
              </a:rPr>
              <a:t>not feasible </a:t>
            </a:r>
            <a:r>
              <a:rPr lang="en-US" sz="2400" dirty="0">
                <a:latin typeface="Book Antiqua" panose="02040602050305030304" pitchFamily="18" charset="0"/>
              </a:rPr>
              <a:t>for adversary to also alter the hash value to fool the receiver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9023"/>
            <a:ext cx="7086600" cy="435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4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Hash codes used for message authentication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following ways in which a hash code can be used </a:t>
            </a:r>
            <a:r>
              <a:rPr lang="en-US" sz="2400" dirty="0" smtClean="0">
                <a:latin typeface="Book Antiqua" panose="02040602050305030304" pitchFamily="18" charset="0"/>
              </a:rPr>
              <a:t>to provide </a:t>
            </a:r>
            <a:r>
              <a:rPr lang="en-US" sz="2400" dirty="0">
                <a:latin typeface="Book Antiqua" panose="02040602050305030304" pitchFamily="18" charset="0"/>
              </a:rPr>
              <a:t>message authentication, as follows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message plus concatenated hash code is encrypted using </a:t>
            </a:r>
            <a:r>
              <a:rPr lang="en-US" sz="2400" dirty="0" smtClean="0">
                <a:latin typeface="Book Antiqua" panose="02040602050305030304" pitchFamily="18" charset="0"/>
              </a:rPr>
              <a:t>symmetric encryption</a:t>
            </a:r>
            <a:r>
              <a:rPr lang="en-US" sz="2400" dirty="0">
                <a:latin typeface="Book Antiqua" panose="02040602050305030304" pitchFamily="18" charset="0"/>
              </a:rPr>
              <a:t>. Because only A and B share the secret key, the message must </a:t>
            </a:r>
            <a:r>
              <a:rPr lang="en-US" sz="2400" dirty="0" smtClean="0">
                <a:latin typeface="Book Antiqua" panose="02040602050305030304" pitchFamily="18" charset="0"/>
              </a:rPr>
              <a:t>have come </a:t>
            </a:r>
            <a:r>
              <a:rPr lang="en-US" sz="2400" dirty="0">
                <a:latin typeface="Book Antiqua" panose="02040602050305030304" pitchFamily="18" charset="0"/>
              </a:rPr>
              <a:t>from A and has not been altered.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hash code provides the structure </a:t>
            </a:r>
            <a:r>
              <a:rPr lang="en-US" sz="2400" dirty="0" smtClean="0">
                <a:latin typeface="Book Antiqua" panose="02040602050305030304" pitchFamily="18" charset="0"/>
              </a:rPr>
              <a:t>or redundancy </a:t>
            </a:r>
            <a:r>
              <a:rPr lang="en-US" sz="2400" dirty="0">
                <a:latin typeface="Book Antiqua" panose="02040602050305030304" pitchFamily="18" charset="0"/>
              </a:rPr>
              <a:t>required to achieve authentication. Because encryption is </a:t>
            </a:r>
            <a:r>
              <a:rPr lang="en-US" sz="2400" dirty="0" smtClean="0">
                <a:latin typeface="Book Antiqua" panose="02040602050305030304" pitchFamily="18" charset="0"/>
              </a:rPr>
              <a:t>applied to </a:t>
            </a:r>
            <a:r>
              <a:rPr lang="en-US" sz="2400" dirty="0">
                <a:latin typeface="Book Antiqua" panose="02040602050305030304" pitchFamily="18" charset="0"/>
              </a:rPr>
              <a:t>the entire message plus hash code, confidentiality is also provided.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86015"/>
            <a:ext cx="8991600" cy="219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8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Message Authentication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Only the hash code is encrypted, using symmetric encryption. This reduces </a:t>
            </a:r>
            <a:r>
              <a:rPr lang="en-US" sz="2400" dirty="0" smtClean="0">
                <a:latin typeface="Book Antiqua" panose="02040602050305030304" pitchFamily="18" charset="0"/>
              </a:rPr>
              <a:t>the processing </a:t>
            </a:r>
            <a:r>
              <a:rPr lang="en-US" sz="2400" dirty="0">
                <a:latin typeface="Book Antiqua" panose="02040602050305030304" pitchFamily="18" charset="0"/>
              </a:rPr>
              <a:t>burden for those applications that do not require confidentiality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600" dirty="0" smtClean="0">
                <a:latin typeface="Book Antiqua" panose="02040602050305030304" pitchFamily="18" charset="0"/>
              </a:rPr>
              <a:t>It </a:t>
            </a:r>
            <a:r>
              <a:rPr lang="en-US" sz="2600" dirty="0">
                <a:latin typeface="Book Antiqua" panose="02040602050305030304" pitchFamily="18" charset="0"/>
              </a:rPr>
              <a:t>is possible to use a hash function but no encryption for message authentication.</a:t>
            </a:r>
          </a:p>
          <a:p>
            <a:r>
              <a:rPr lang="en-US" sz="2600" dirty="0">
                <a:latin typeface="Book Antiqua" panose="02040602050305030304" pitchFamily="18" charset="0"/>
              </a:rPr>
              <a:t>The technique assumes that the two communicating parties share a </a:t>
            </a:r>
            <a:r>
              <a:rPr lang="en-US" sz="2600" dirty="0" smtClean="0">
                <a:latin typeface="Book Antiqua" panose="02040602050305030304" pitchFamily="18" charset="0"/>
              </a:rPr>
              <a:t>common secret </a:t>
            </a:r>
            <a:r>
              <a:rPr lang="en-US" sz="2600" dirty="0">
                <a:latin typeface="Book Antiqua" panose="02040602050305030304" pitchFamily="18" charset="0"/>
              </a:rPr>
              <a:t>value S. A computes the hash value over the concatenation of M and S </a:t>
            </a:r>
            <a:r>
              <a:rPr lang="en-US" sz="2600" dirty="0" smtClean="0">
                <a:latin typeface="Book Antiqua" panose="02040602050305030304" pitchFamily="18" charset="0"/>
              </a:rPr>
              <a:t>and appends </a:t>
            </a:r>
            <a:r>
              <a:rPr lang="en-US" sz="2600" dirty="0">
                <a:latin typeface="Book Antiqua" panose="02040602050305030304" pitchFamily="18" charset="0"/>
              </a:rPr>
              <a:t>the resulting hash value to M. Because B possesses S, it can </a:t>
            </a:r>
            <a:r>
              <a:rPr lang="en-US" sz="2600" dirty="0" err="1" smtClean="0">
                <a:latin typeface="Book Antiqua" panose="02040602050305030304" pitchFamily="18" charset="0"/>
              </a:rPr>
              <a:t>recompute</a:t>
            </a:r>
            <a:r>
              <a:rPr lang="en-US" sz="2600" dirty="0" smtClean="0">
                <a:latin typeface="Book Antiqua" panose="02040602050305030304" pitchFamily="18" charset="0"/>
              </a:rPr>
              <a:t> the </a:t>
            </a:r>
            <a:r>
              <a:rPr lang="en-US" sz="2600" dirty="0">
                <a:latin typeface="Book Antiqua" panose="02040602050305030304" pitchFamily="18" charset="0"/>
              </a:rPr>
              <a:t>hash value to verify. Because the secret value itself is not sent, an </a:t>
            </a:r>
            <a:r>
              <a:rPr lang="en-US" sz="2600" dirty="0" smtClean="0">
                <a:latin typeface="Book Antiqua" panose="02040602050305030304" pitchFamily="18" charset="0"/>
              </a:rPr>
              <a:t>opponent cannot </a:t>
            </a:r>
            <a:r>
              <a:rPr lang="en-US" sz="2600" dirty="0">
                <a:latin typeface="Book Antiqua" panose="02040602050305030304" pitchFamily="18" charset="0"/>
              </a:rPr>
              <a:t>modify an intercepted message and cannot generate a false message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  <a:endParaRPr lang="en-US" sz="2600" dirty="0">
              <a:latin typeface="Book Antiqua" panose="0204060205030503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46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Message Authentication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664060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77349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8194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Confidentiality can be added to the approach of method (c) by encrypting </a:t>
            </a:r>
            <a:r>
              <a:rPr lang="en-US" sz="2400" dirty="0" smtClean="0">
                <a:latin typeface="Book Antiqua" panose="02040602050305030304" pitchFamily="18" charset="0"/>
              </a:rPr>
              <a:t>the entire </a:t>
            </a:r>
            <a:r>
              <a:rPr lang="en-US" sz="2400" dirty="0">
                <a:latin typeface="Book Antiqua" panose="02040602050305030304" pitchFamily="18" charset="0"/>
              </a:rPr>
              <a:t>message plus the hash code.</a:t>
            </a:r>
          </a:p>
        </p:txBody>
      </p:sp>
    </p:spTree>
    <p:extLst>
      <p:ext uri="{BB962C8B-B14F-4D97-AF65-F5344CB8AC3E}">
        <p14:creationId xmlns:p14="http://schemas.microsoft.com/office/powerpoint/2010/main" val="17875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Message Authentication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ook Antiqua" panose="02040602050305030304" pitchFamily="18" charset="0"/>
              </a:rPr>
              <a:t>More commonly, message authentication is achieved using a </a:t>
            </a:r>
            <a:r>
              <a:rPr lang="en-US" sz="2600" b="1" dirty="0">
                <a:latin typeface="Book Antiqua" panose="02040602050305030304" pitchFamily="18" charset="0"/>
              </a:rPr>
              <a:t>M</a:t>
            </a:r>
            <a:r>
              <a:rPr lang="en-US" sz="2600" b="1" dirty="0" smtClean="0">
                <a:latin typeface="Book Antiqua" panose="02040602050305030304" pitchFamily="18" charset="0"/>
              </a:rPr>
              <a:t>essage </a:t>
            </a:r>
            <a:r>
              <a:rPr lang="en-US" sz="2600" b="1" dirty="0">
                <a:latin typeface="Book Antiqua" panose="02040602050305030304" pitchFamily="18" charset="0"/>
              </a:rPr>
              <a:t>A</a:t>
            </a:r>
            <a:r>
              <a:rPr lang="en-US" sz="2600" b="1" dirty="0" smtClean="0">
                <a:latin typeface="Book Antiqua" panose="02040602050305030304" pitchFamily="18" charset="0"/>
              </a:rPr>
              <a:t>uthentication Code </a:t>
            </a:r>
            <a:r>
              <a:rPr lang="en-US" sz="2600" b="1" dirty="0">
                <a:latin typeface="Book Antiqua" panose="02040602050305030304" pitchFamily="18" charset="0"/>
              </a:rPr>
              <a:t>(MAC</a:t>
            </a:r>
            <a:r>
              <a:rPr lang="en-US" sz="2600" dirty="0">
                <a:latin typeface="Book Antiqua" panose="02040602050305030304" pitchFamily="18" charset="0"/>
              </a:rPr>
              <a:t>), also known as a </a:t>
            </a:r>
            <a:r>
              <a:rPr lang="en-US" sz="2600" b="1" dirty="0">
                <a:latin typeface="Book Antiqua" panose="02040602050305030304" pitchFamily="18" charset="0"/>
              </a:rPr>
              <a:t>keyed hash function</a:t>
            </a:r>
            <a:r>
              <a:rPr lang="en-US" sz="2600" b="1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600" dirty="0">
                <a:latin typeface="Book Antiqua" panose="02040602050305030304" pitchFamily="18" charset="0"/>
              </a:rPr>
              <a:t>Note that the combination of hashing and encryption results in an </a:t>
            </a:r>
            <a:r>
              <a:rPr lang="en-US" sz="2600" dirty="0" smtClean="0">
                <a:latin typeface="Book Antiqua" panose="02040602050305030304" pitchFamily="18" charset="0"/>
              </a:rPr>
              <a:t>overall function </a:t>
            </a:r>
            <a:r>
              <a:rPr lang="en-US" sz="2600" dirty="0">
                <a:latin typeface="Book Antiqua" panose="02040602050305030304" pitchFamily="18" charset="0"/>
              </a:rPr>
              <a:t>that is, </a:t>
            </a:r>
            <a:r>
              <a:rPr lang="en-US" sz="2600" dirty="0" smtClean="0">
                <a:latin typeface="Book Antiqua" panose="02040602050305030304" pitchFamily="18" charset="0"/>
              </a:rPr>
              <a:t>a MAC(Fig. b).</a:t>
            </a:r>
          </a:p>
          <a:p>
            <a:r>
              <a:rPr lang="en-US" sz="2600" dirty="0">
                <a:latin typeface="Book Antiqua" panose="02040602050305030304" pitchFamily="18" charset="0"/>
              </a:rPr>
              <a:t>That is, E(K, H(M)) is a function </a:t>
            </a:r>
            <a:r>
              <a:rPr lang="en-US" sz="2600" dirty="0" smtClean="0">
                <a:latin typeface="Book Antiqua" panose="02040602050305030304" pitchFamily="18" charset="0"/>
              </a:rPr>
              <a:t>of a </a:t>
            </a:r>
            <a:r>
              <a:rPr lang="en-US" sz="2600" dirty="0">
                <a:latin typeface="Book Antiqua" panose="02040602050305030304" pitchFamily="18" charset="0"/>
              </a:rPr>
              <a:t>variable-length message M and a secret key K, and it produces a fixed-size </a:t>
            </a:r>
            <a:r>
              <a:rPr lang="en-US" sz="2600" dirty="0" smtClean="0">
                <a:latin typeface="Book Antiqua" panose="02040602050305030304" pitchFamily="18" charset="0"/>
              </a:rPr>
              <a:t>output that </a:t>
            </a:r>
            <a:r>
              <a:rPr lang="en-US" sz="2600" dirty="0">
                <a:latin typeface="Book Antiqua" panose="02040602050305030304" pitchFamily="18" charset="0"/>
              </a:rPr>
              <a:t>is secure against an opponent who does not know the secret key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600" dirty="0" smtClean="0">
                <a:latin typeface="Book Antiqua" panose="02040602050305030304" pitchFamily="18" charset="0"/>
              </a:rPr>
              <a:t>Specific </a:t>
            </a:r>
            <a:r>
              <a:rPr lang="en-US" sz="2600" dirty="0">
                <a:latin typeface="Book Antiqua" panose="02040602050305030304" pitchFamily="18" charset="0"/>
              </a:rPr>
              <a:t>MAC algorithms are designed that are generally more efficient than </a:t>
            </a:r>
            <a:r>
              <a:rPr lang="en-US" sz="2600" dirty="0" smtClean="0">
                <a:latin typeface="Book Antiqua" panose="02040602050305030304" pitchFamily="18" charset="0"/>
              </a:rPr>
              <a:t>an encryption </a:t>
            </a:r>
            <a:r>
              <a:rPr lang="en-US" sz="2600" dirty="0">
                <a:latin typeface="Book Antiqua" panose="02040602050305030304" pitchFamily="18" charset="0"/>
              </a:rPr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18622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Digital Signatures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Another important application, which is similar to the message </a:t>
            </a:r>
            <a:r>
              <a:rPr lang="en-US" sz="2400" dirty="0" smtClean="0">
                <a:latin typeface="Book Antiqua" panose="02040602050305030304" pitchFamily="18" charset="0"/>
              </a:rPr>
              <a:t>authentication application</a:t>
            </a:r>
            <a:r>
              <a:rPr lang="en-US" sz="2400" dirty="0">
                <a:latin typeface="Book Antiqua" panose="02040602050305030304" pitchFamily="18" charset="0"/>
              </a:rPr>
              <a:t>, is the </a:t>
            </a:r>
            <a:r>
              <a:rPr lang="en-US" sz="2400" b="1" dirty="0">
                <a:latin typeface="Book Antiqua" panose="02040602050305030304" pitchFamily="18" charset="0"/>
              </a:rPr>
              <a:t>digital signature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operation of the digital signature is </a:t>
            </a:r>
            <a:r>
              <a:rPr lang="en-US" sz="2400" dirty="0" smtClean="0">
                <a:latin typeface="Book Antiqua" panose="02040602050305030304" pitchFamily="18" charset="0"/>
              </a:rPr>
              <a:t>similar to </a:t>
            </a:r>
            <a:r>
              <a:rPr lang="en-US" sz="2400" dirty="0">
                <a:latin typeface="Book Antiqua" panose="02040602050305030304" pitchFamily="18" charset="0"/>
              </a:rPr>
              <a:t>that of the MAC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In the case of the digital signature, the hash value of a message is encrypted with a user’s private key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Anyone who knows the user’s public key </a:t>
            </a:r>
            <a:r>
              <a:rPr lang="en-US" sz="2400" dirty="0" smtClean="0">
                <a:latin typeface="Book Antiqua" panose="02040602050305030304" pitchFamily="18" charset="0"/>
              </a:rPr>
              <a:t>can verify </a:t>
            </a:r>
            <a:r>
              <a:rPr lang="en-US" sz="2400" dirty="0">
                <a:latin typeface="Book Antiqua" panose="02040602050305030304" pitchFamily="18" charset="0"/>
              </a:rPr>
              <a:t>the integrity of the message that is associated with the digital signature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hash code is encrypted, using public-key encryption with the </a:t>
            </a:r>
            <a:r>
              <a:rPr lang="en-US" sz="2400" dirty="0" smtClean="0">
                <a:latin typeface="Book Antiqua" panose="02040602050305030304" pitchFamily="18" charset="0"/>
              </a:rPr>
              <a:t>sender’s private </a:t>
            </a:r>
            <a:r>
              <a:rPr lang="en-US" sz="2400" dirty="0">
                <a:latin typeface="Book Antiqua" panose="02040602050305030304" pitchFamily="18" charset="0"/>
              </a:rPr>
              <a:t>key. As with Figure 11.3b, this provides authentication. It also </a:t>
            </a:r>
            <a:r>
              <a:rPr lang="en-US" sz="2400" dirty="0" smtClean="0">
                <a:latin typeface="Book Antiqua" panose="02040602050305030304" pitchFamily="18" charset="0"/>
              </a:rPr>
              <a:t>provides a </a:t>
            </a:r>
            <a:r>
              <a:rPr lang="en-US" sz="2400" dirty="0">
                <a:latin typeface="Book Antiqua" panose="02040602050305030304" pitchFamily="18" charset="0"/>
              </a:rPr>
              <a:t>digital signature, because only the sender could have produced the </a:t>
            </a:r>
            <a:r>
              <a:rPr lang="en-US" sz="2400" dirty="0" smtClean="0">
                <a:latin typeface="Book Antiqua" panose="02040602050305030304" pitchFamily="18" charset="0"/>
              </a:rPr>
              <a:t>encrypted hash </a:t>
            </a:r>
            <a:r>
              <a:rPr lang="en-US" sz="2400" dirty="0">
                <a:latin typeface="Book Antiqua" panose="02040602050305030304" pitchFamily="18" charset="0"/>
              </a:rPr>
              <a:t>code. In fact, this is the essence of the digital signature technique.</a:t>
            </a: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Asymmetric Cryptosystem- </a:t>
            </a:r>
            <a:r>
              <a:rPr lang="en-US" sz="2800" dirty="0" smtClean="0">
                <a:latin typeface="Book Antiqua" panose="02040602050305030304" pitchFamily="18" charset="0"/>
              </a:rPr>
              <a:t>Encryption with private key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" y="1071148"/>
            <a:ext cx="8905227" cy="510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7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Digital Signature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89135" cy="206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05653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If confidentiality as well as a digital signature is desired, then the </a:t>
            </a:r>
            <a:r>
              <a:rPr lang="en-US" sz="2400" dirty="0" smtClean="0">
                <a:latin typeface="Book Antiqua" panose="02040602050305030304" pitchFamily="18" charset="0"/>
              </a:rPr>
              <a:t>message plus </a:t>
            </a:r>
            <a:r>
              <a:rPr lang="en-US" sz="2400" dirty="0">
                <a:latin typeface="Book Antiqua" panose="02040602050305030304" pitchFamily="18" charset="0"/>
              </a:rPr>
              <a:t>the private-key-encrypted hash code can be encrypted using a </a:t>
            </a:r>
            <a:r>
              <a:rPr lang="en-US" sz="2400" dirty="0" smtClean="0">
                <a:latin typeface="Book Antiqua" panose="02040602050305030304" pitchFamily="18" charset="0"/>
              </a:rPr>
              <a:t>symmetric secret </a:t>
            </a:r>
            <a:r>
              <a:rPr lang="en-US" sz="2400" dirty="0">
                <a:latin typeface="Book Antiqua" panose="02040602050305030304" pitchFamily="18" charset="0"/>
              </a:rPr>
              <a:t>key. This is a common technique.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4" y="4800600"/>
            <a:ext cx="8815316" cy="181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Other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Hash functions are commonly used to create a one-way password file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Hash functions can be used for intrusion detection and virus detection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 cryptographic hash function can be used to construct a </a:t>
            </a:r>
            <a:r>
              <a:rPr lang="en-US" sz="2400" dirty="0" smtClean="0">
                <a:latin typeface="Book Antiqua" panose="02040602050305030304" pitchFamily="18" charset="0"/>
              </a:rPr>
              <a:t>pseudorandom function </a:t>
            </a:r>
            <a:r>
              <a:rPr lang="en-US" sz="2400" dirty="0">
                <a:latin typeface="Book Antiqua" panose="02040602050305030304" pitchFamily="18" charset="0"/>
              </a:rPr>
              <a:t>(PRF) or a pseudorandom number generator (PRNG).</a:t>
            </a:r>
          </a:p>
        </p:txBody>
      </p:sp>
    </p:spTree>
    <p:extLst>
      <p:ext uri="{BB962C8B-B14F-4D97-AF65-F5344CB8AC3E}">
        <p14:creationId xmlns:p14="http://schemas.microsoft.com/office/powerpoint/2010/main" val="37206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TWO SIMPLE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input (message, </a:t>
            </a:r>
            <a:r>
              <a:rPr lang="en-US" sz="2400" dirty="0" smtClean="0">
                <a:latin typeface="Book Antiqua" panose="02040602050305030304" pitchFamily="18" charset="0"/>
              </a:rPr>
              <a:t>file, etc</a:t>
            </a:r>
            <a:r>
              <a:rPr lang="en-US" sz="2400" dirty="0">
                <a:latin typeface="Book Antiqua" panose="02040602050305030304" pitchFamily="18" charset="0"/>
              </a:rPr>
              <a:t>.) is viewed as a sequence of n -bit blocks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input is processed one block at </a:t>
            </a:r>
            <a:r>
              <a:rPr lang="en-US" sz="2400" dirty="0" smtClean="0">
                <a:latin typeface="Book Antiqua" panose="02040602050305030304" pitchFamily="18" charset="0"/>
              </a:rPr>
              <a:t>a time </a:t>
            </a:r>
            <a:r>
              <a:rPr lang="en-US" sz="2400" dirty="0">
                <a:latin typeface="Book Antiqua" panose="02040602050305030304" pitchFamily="18" charset="0"/>
              </a:rPr>
              <a:t>in an iterative fashion to produce an n-bit hash function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One of the simplest hash functions is the bit-by-bit exclusive-OR (XOR) </a:t>
            </a:r>
            <a:r>
              <a:rPr lang="en-US" sz="2400" dirty="0" smtClean="0">
                <a:latin typeface="Book Antiqua" panose="02040602050305030304" pitchFamily="18" charset="0"/>
              </a:rPr>
              <a:t>of every </a:t>
            </a:r>
            <a:r>
              <a:rPr lang="en-US" sz="2400" dirty="0">
                <a:latin typeface="Book Antiqua" panose="02040602050305030304" pitchFamily="18" charset="0"/>
              </a:rPr>
              <a:t>block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This can be expressed </a:t>
            </a:r>
            <a:r>
              <a:rPr lang="en-US" sz="2400" dirty="0" smtClean="0">
                <a:latin typeface="Book Antiqua" panose="02040602050305030304" pitchFamily="18" charset="0"/>
              </a:rPr>
              <a:t>as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27971"/>
            <a:ext cx="7619707" cy="28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3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2 simple hash function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This operation produces a simple parity bit for each bit position and is </a:t>
            </a:r>
            <a:r>
              <a:rPr lang="en-US" sz="2400" dirty="0" smtClean="0">
                <a:latin typeface="Book Antiqua" panose="02040602050305030304" pitchFamily="18" charset="0"/>
              </a:rPr>
              <a:t>known as </a:t>
            </a:r>
            <a:r>
              <a:rPr lang="en-US" sz="2400" dirty="0">
                <a:latin typeface="Book Antiqua" panose="02040602050305030304" pitchFamily="18" charset="0"/>
              </a:rPr>
              <a:t>a longitudinal redundancy check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It is reasonably effective for random data as </a:t>
            </a:r>
            <a:r>
              <a:rPr lang="en-US" sz="2400" dirty="0" smtClean="0">
                <a:latin typeface="Book Antiqua" panose="02040602050305030304" pitchFamily="18" charset="0"/>
              </a:rPr>
              <a:t>a data </a:t>
            </a:r>
            <a:r>
              <a:rPr lang="en-US" sz="2400" dirty="0">
                <a:latin typeface="Book Antiqua" panose="02040602050305030304" pitchFamily="18" charset="0"/>
              </a:rPr>
              <a:t>integrity check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 simple way to improve matters is to perform a one-bit circular shift, </a:t>
            </a:r>
            <a:r>
              <a:rPr lang="en-US" sz="2400" dirty="0" smtClean="0">
                <a:latin typeface="Book Antiqua" panose="02040602050305030304" pitchFamily="18" charset="0"/>
              </a:rPr>
              <a:t>or rotation</a:t>
            </a:r>
            <a:r>
              <a:rPr lang="en-US" sz="2400" dirty="0">
                <a:latin typeface="Book Antiqua" panose="02040602050305030304" pitchFamily="18" charset="0"/>
              </a:rPr>
              <a:t>, on the hash value after each block is processed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The procedure can </a:t>
            </a:r>
            <a:r>
              <a:rPr lang="en-US" sz="2400" dirty="0" smtClean="0">
                <a:latin typeface="Book Antiqua" panose="02040602050305030304" pitchFamily="18" charset="0"/>
              </a:rPr>
              <a:t>be summarized </a:t>
            </a:r>
            <a:r>
              <a:rPr lang="en-US" sz="2400" dirty="0">
                <a:latin typeface="Book Antiqua" panose="02040602050305030304" pitchFamily="18" charset="0"/>
              </a:rPr>
              <a:t>as </a:t>
            </a:r>
            <a:r>
              <a:rPr lang="en-US" sz="2400" dirty="0" smtClean="0">
                <a:latin typeface="Book Antiqua" panose="02040602050305030304" pitchFamily="18" charset="0"/>
              </a:rPr>
              <a:t>follows</a:t>
            </a:r>
          </a:p>
          <a:p>
            <a:pPr marL="914400" lvl="1" indent="-457200"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Initially </a:t>
            </a:r>
            <a:r>
              <a:rPr lang="en-US" sz="2400" dirty="0">
                <a:latin typeface="Book Antiqua" panose="02040602050305030304" pitchFamily="18" charset="0"/>
              </a:rPr>
              <a:t>set the n-bit hash value to </a:t>
            </a:r>
            <a:r>
              <a:rPr lang="en-US" sz="2400" dirty="0" smtClean="0">
                <a:latin typeface="Book Antiqua" panose="02040602050305030304" pitchFamily="18" charset="0"/>
              </a:rPr>
              <a:t>zero.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Process each successive n-bit block of data as follows</a:t>
            </a:r>
            <a:r>
              <a:rPr lang="en-US" sz="2400" dirty="0" smtClean="0">
                <a:latin typeface="Book Antiqua" panose="02040602050305030304" pitchFamily="18" charset="0"/>
              </a:rPr>
              <a:t>:</a:t>
            </a:r>
          </a:p>
          <a:p>
            <a:pPr marL="1200150" lvl="2" indent="-342900">
              <a:buAutoNum type="alphaLcPeriod"/>
            </a:pPr>
            <a:r>
              <a:rPr lang="en-US" sz="1800" dirty="0" smtClean="0">
                <a:latin typeface="Book Antiqua" panose="02040602050305030304" pitchFamily="18" charset="0"/>
              </a:rPr>
              <a:t>Rotate </a:t>
            </a:r>
            <a:r>
              <a:rPr lang="en-US" sz="1800" dirty="0">
                <a:latin typeface="Book Antiqua" panose="02040602050305030304" pitchFamily="18" charset="0"/>
              </a:rPr>
              <a:t>the current hash value to the left by one bit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1200150" lvl="2" indent="-342900">
              <a:buAutoNum type="alphaLcPeriod"/>
            </a:pPr>
            <a:r>
              <a:rPr lang="en-US" sz="1800" dirty="0">
                <a:latin typeface="Book Antiqua" panose="02040602050305030304" pitchFamily="18" charset="0"/>
              </a:rPr>
              <a:t>XOR the block into the hash value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857250" lvl="2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2 simple hash functions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84204"/>
            <a:ext cx="6781800" cy="580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8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Security Requirements for Cryptographic Hash Functions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0372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Requirements of hash function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fourth property</a:t>
            </a:r>
            <a:r>
              <a:rPr lang="en-US" sz="2400" b="1" dirty="0">
                <a:latin typeface="Book Antiqua" panose="02040602050305030304" pitchFamily="18" charset="0"/>
              </a:rPr>
              <a:t>, preimage resistant</a:t>
            </a:r>
            <a:r>
              <a:rPr lang="en-US" sz="2400" dirty="0">
                <a:latin typeface="Book Antiqua" panose="02040602050305030304" pitchFamily="18" charset="0"/>
              </a:rPr>
              <a:t>, is the one-way </a:t>
            </a:r>
            <a:r>
              <a:rPr lang="en-US" sz="2400" dirty="0" smtClean="0">
                <a:latin typeface="Book Antiqua" panose="02040602050305030304" pitchFamily="18" charset="0"/>
              </a:rPr>
              <a:t>property.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 </a:t>
            </a:r>
            <a:r>
              <a:rPr lang="en-US" sz="2400" dirty="0" smtClean="0">
                <a:latin typeface="Book Antiqua" panose="02040602050305030304" pitchFamily="18" charset="0"/>
              </a:rPr>
              <a:t>easy to </a:t>
            </a:r>
            <a:r>
              <a:rPr lang="en-US" sz="2400" dirty="0">
                <a:latin typeface="Book Antiqua" panose="02040602050305030304" pitchFamily="18" charset="0"/>
              </a:rPr>
              <a:t>generate a code given a message, but virtually impossible to generate a </a:t>
            </a:r>
            <a:r>
              <a:rPr lang="en-US" sz="2400" dirty="0" smtClean="0">
                <a:latin typeface="Book Antiqua" panose="02040602050305030304" pitchFamily="18" charset="0"/>
              </a:rPr>
              <a:t>message given </a:t>
            </a:r>
            <a:r>
              <a:rPr lang="en-US" sz="2400" dirty="0">
                <a:latin typeface="Book Antiqua" panose="02040602050305030304" pitchFamily="18" charset="0"/>
              </a:rPr>
              <a:t>a code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This property is important if the authentication technique involves </a:t>
            </a:r>
            <a:r>
              <a:rPr lang="en-US" sz="2400" dirty="0" smtClean="0">
                <a:latin typeface="Book Antiqua" panose="02040602050305030304" pitchFamily="18" charset="0"/>
              </a:rPr>
              <a:t>the use </a:t>
            </a:r>
            <a:r>
              <a:rPr lang="en-US" sz="2400" dirty="0">
                <a:latin typeface="Book Antiqua" panose="02040602050305030304" pitchFamily="18" charset="0"/>
              </a:rPr>
              <a:t>of a secret </a:t>
            </a:r>
            <a:r>
              <a:rPr lang="en-US" sz="2400" dirty="0" smtClean="0">
                <a:latin typeface="Book Antiqua" panose="02040602050305030304" pitchFamily="18" charset="0"/>
              </a:rPr>
              <a:t>value.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If the </a:t>
            </a:r>
            <a:r>
              <a:rPr lang="en-US" sz="2400" dirty="0">
                <a:latin typeface="Book Antiqua" panose="02040602050305030304" pitchFamily="18" charset="0"/>
              </a:rPr>
              <a:t>hash function is not one way, an attacker can easily discover the secret </a:t>
            </a:r>
            <a:r>
              <a:rPr lang="en-US" sz="2400" dirty="0" smtClean="0">
                <a:latin typeface="Book Antiqua" panose="02040602050305030304" pitchFamily="18" charset="0"/>
              </a:rPr>
              <a:t>value.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fifth property, </a:t>
            </a:r>
            <a:r>
              <a:rPr lang="en-US" sz="2400" b="1" dirty="0">
                <a:latin typeface="Book Antiqua" panose="02040602050305030304" pitchFamily="18" charset="0"/>
              </a:rPr>
              <a:t>second preimage resistant</a:t>
            </a:r>
            <a:r>
              <a:rPr lang="en-US" sz="2400" dirty="0">
                <a:latin typeface="Book Antiqua" panose="02040602050305030304" pitchFamily="18" charset="0"/>
              </a:rPr>
              <a:t>, guarantees that it is infeasible </a:t>
            </a:r>
            <a:r>
              <a:rPr lang="en-US" sz="2400" dirty="0" smtClean="0">
                <a:latin typeface="Book Antiqua" panose="02040602050305030304" pitchFamily="18" charset="0"/>
              </a:rPr>
              <a:t>to find </a:t>
            </a:r>
            <a:r>
              <a:rPr lang="en-US" sz="2400" dirty="0">
                <a:latin typeface="Book Antiqua" panose="02040602050305030304" pitchFamily="18" charset="0"/>
              </a:rPr>
              <a:t>an alternative message with the same hash value as a given message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 hash function that satisfies the first five properties in Table </a:t>
            </a:r>
            <a:r>
              <a:rPr lang="en-US" sz="2400" dirty="0" smtClean="0">
                <a:latin typeface="Book Antiqua" panose="02040602050305030304" pitchFamily="18" charset="0"/>
              </a:rPr>
              <a:t>is referred to </a:t>
            </a:r>
            <a:r>
              <a:rPr lang="en-US" sz="2400" dirty="0">
                <a:latin typeface="Book Antiqua" panose="02040602050305030304" pitchFamily="18" charset="0"/>
              </a:rPr>
              <a:t>as a weak hash function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If the sixth property, </a:t>
            </a:r>
            <a:r>
              <a:rPr lang="en-US" sz="2400" b="1" dirty="0">
                <a:latin typeface="Book Antiqua" panose="02040602050305030304" pitchFamily="18" charset="0"/>
              </a:rPr>
              <a:t>collision resistant</a:t>
            </a:r>
            <a:r>
              <a:rPr lang="en-US" sz="2400" dirty="0">
                <a:latin typeface="Book Antiqua" panose="02040602050305030304" pitchFamily="18" charset="0"/>
              </a:rPr>
              <a:t>, is also </a:t>
            </a:r>
            <a:r>
              <a:rPr lang="en-US" sz="2400" dirty="0" smtClean="0">
                <a:latin typeface="Book Antiqua" panose="02040602050305030304" pitchFamily="18" charset="0"/>
              </a:rPr>
              <a:t>satisfied, then </a:t>
            </a:r>
            <a:r>
              <a:rPr lang="en-US" sz="2400" dirty="0">
                <a:latin typeface="Book Antiqua" panose="02040602050305030304" pitchFamily="18" charset="0"/>
              </a:rPr>
              <a:t>it is referred to as a strong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10675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Requirements of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A strong hash function </a:t>
            </a:r>
            <a:r>
              <a:rPr lang="en-US" sz="2400" dirty="0" smtClean="0">
                <a:latin typeface="Book Antiqua" panose="02040602050305030304" pitchFamily="18" charset="0"/>
              </a:rPr>
              <a:t>protects against </a:t>
            </a:r>
            <a:r>
              <a:rPr lang="en-US" sz="2400" dirty="0">
                <a:latin typeface="Book Antiqua" panose="02040602050305030304" pitchFamily="18" charset="0"/>
              </a:rPr>
              <a:t>an attack in which one party generates a message for another party to sign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For example, suppose Bob writes an IOU message, sends it to Alice, and she </a:t>
            </a:r>
            <a:r>
              <a:rPr lang="en-US" sz="2400" dirty="0" smtClean="0">
                <a:latin typeface="Book Antiqua" panose="02040602050305030304" pitchFamily="18" charset="0"/>
              </a:rPr>
              <a:t>signs it.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Bob finds two messages with the same hash, one of which requires Alice to pay </a:t>
            </a:r>
            <a:r>
              <a:rPr lang="en-US" sz="2400" dirty="0" smtClean="0">
                <a:latin typeface="Book Antiqua" panose="02040602050305030304" pitchFamily="18" charset="0"/>
              </a:rPr>
              <a:t>a small </a:t>
            </a:r>
            <a:r>
              <a:rPr lang="en-US" sz="2400" dirty="0">
                <a:latin typeface="Book Antiqua" panose="02040602050305030304" pitchFamily="18" charset="0"/>
              </a:rPr>
              <a:t>amount and one that requires a large payment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Alice signs the first </a:t>
            </a:r>
            <a:r>
              <a:rPr lang="en-US" sz="2400" dirty="0" smtClean="0">
                <a:latin typeface="Book Antiqua" panose="02040602050305030304" pitchFamily="18" charset="0"/>
              </a:rPr>
              <a:t>message, and </a:t>
            </a:r>
            <a:r>
              <a:rPr lang="en-US" sz="2400" dirty="0">
                <a:latin typeface="Book Antiqua" panose="02040602050305030304" pitchFamily="18" charset="0"/>
              </a:rPr>
              <a:t>Bob is then able to claim that the second message is authentic.</a:t>
            </a:r>
          </a:p>
        </p:txBody>
      </p:sp>
    </p:spTree>
    <p:extLst>
      <p:ext uri="{BB962C8B-B14F-4D97-AF65-F5344CB8AC3E}">
        <p14:creationId xmlns:p14="http://schemas.microsoft.com/office/powerpoint/2010/main" val="9724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SECURE HASH ALGORITHM (SHA)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most widely used hash function has been the Secure </a:t>
            </a:r>
            <a:r>
              <a:rPr lang="en-US" sz="2400" dirty="0" smtClean="0">
                <a:latin typeface="Book Antiqua" panose="02040602050305030304" pitchFamily="18" charset="0"/>
              </a:rPr>
              <a:t>Hash Algorithm </a:t>
            </a:r>
            <a:r>
              <a:rPr lang="en-US" sz="2400" dirty="0">
                <a:latin typeface="Book Antiqua" panose="02040602050305030304" pitchFamily="18" charset="0"/>
              </a:rPr>
              <a:t>(SHA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SHA was more </a:t>
            </a:r>
            <a:r>
              <a:rPr lang="en-US" sz="2400" dirty="0" smtClean="0">
                <a:latin typeface="Book Antiqua" panose="02040602050305030304" pitchFamily="18" charset="0"/>
              </a:rPr>
              <a:t>or less </a:t>
            </a:r>
            <a:r>
              <a:rPr lang="en-US" sz="2400" dirty="0">
                <a:latin typeface="Book Antiqua" panose="02040602050305030304" pitchFamily="18" charset="0"/>
              </a:rPr>
              <a:t>the last remaining standardized hash algorithm by 2005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actual standards document is </a:t>
            </a:r>
            <a:r>
              <a:rPr lang="en-US" sz="2400" dirty="0" smtClean="0">
                <a:latin typeface="Book Antiqua" panose="02040602050305030304" pitchFamily="18" charset="0"/>
              </a:rPr>
              <a:t>entitled “Secure </a:t>
            </a:r>
            <a:r>
              <a:rPr lang="en-US" sz="2400" dirty="0">
                <a:latin typeface="Book Antiqua" panose="02040602050305030304" pitchFamily="18" charset="0"/>
              </a:rPr>
              <a:t>Hash Standard.” SHA is based on the hash function </a:t>
            </a:r>
            <a:r>
              <a:rPr lang="en-US" sz="2400" dirty="0" smtClean="0">
                <a:latin typeface="Book Antiqua" panose="02040602050305030304" pitchFamily="18" charset="0"/>
              </a:rPr>
              <a:t>MD4.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SHA-1 produces a hash value of 160 bits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In 2002, NIST produced a </a:t>
            </a:r>
            <a:r>
              <a:rPr lang="en-US" sz="2400" dirty="0" smtClean="0">
                <a:latin typeface="Book Antiqua" panose="02040602050305030304" pitchFamily="18" charset="0"/>
              </a:rPr>
              <a:t>revised version </a:t>
            </a:r>
            <a:r>
              <a:rPr lang="en-US" sz="2400" dirty="0">
                <a:latin typeface="Book Antiqua" panose="02040602050305030304" pitchFamily="18" charset="0"/>
              </a:rPr>
              <a:t>of the standard, </a:t>
            </a:r>
            <a:r>
              <a:rPr lang="en-US" sz="2400" dirty="0" smtClean="0">
                <a:latin typeface="Book Antiqua" panose="02040602050305030304" pitchFamily="18" charset="0"/>
              </a:rPr>
              <a:t>that </a:t>
            </a:r>
            <a:r>
              <a:rPr lang="en-US" sz="2400" dirty="0">
                <a:latin typeface="Book Antiqua" panose="02040602050305030304" pitchFamily="18" charset="0"/>
              </a:rPr>
              <a:t>defined three new versions of SHA, </a:t>
            </a:r>
            <a:r>
              <a:rPr lang="en-US" sz="2400" dirty="0" smtClean="0">
                <a:latin typeface="Book Antiqua" panose="02040602050305030304" pitchFamily="18" charset="0"/>
              </a:rPr>
              <a:t>with hash </a:t>
            </a:r>
            <a:r>
              <a:rPr lang="en-US" sz="2400" dirty="0">
                <a:latin typeface="Book Antiqua" panose="02040602050305030304" pitchFamily="18" charset="0"/>
              </a:rPr>
              <a:t>value lengths of 256, 384, and 512 bits, known as SHA-256, SHA-384, </a:t>
            </a:r>
            <a:r>
              <a:rPr lang="en-US" sz="2400" dirty="0" smtClean="0">
                <a:latin typeface="Book Antiqua" panose="02040602050305030304" pitchFamily="18" charset="0"/>
              </a:rPr>
              <a:t>and SHA-512</a:t>
            </a:r>
            <a:r>
              <a:rPr lang="en-US" sz="2400" dirty="0">
                <a:latin typeface="Book Antiqua" panose="02040602050305030304" pitchFamily="18" charset="0"/>
              </a:rPr>
              <a:t>, respectively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Collectively, these hash algorithms are known as </a:t>
            </a:r>
            <a:r>
              <a:rPr lang="en-US" sz="2400" dirty="0" smtClean="0">
                <a:latin typeface="Book Antiqua" panose="02040602050305030304" pitchFamily="18" charset="0"/>
              </a:rPr>
              <a:t>SHA-2.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These new versions have the same underlying structure and use the same types </a:t>
            </a:r>
            <a:r>
              <a:rPr lang="en-US" sz="2400" dirty="0" smtClean="0">
                <a:latin typeface="Book Antiqua" panose="02040602050305030304" pitchFamily="18" charset="0"/>
              </a:rPr>
              <a:t>of modular </a:t>
            </a:r>
            <a:r>
              <a:rPr lang="en-US" sz="2400" dirty="0">
                <a:latin typeface="Book Antiqua" panose="02040602050305030304" pitchFamily="18" charset="0"/>
              </a:rPr>
              <a:t>arithmetic and logical binary operations as SHA-1.</a:t>
            </a:r>
          </a:p>
        </p:txBody>
      </p:sp>
    </p:spTree>
    <p:extLst>
      <p:ext uri="{BB962C8B-B14F-4D97-AF65-F5344CB8AC3E}">
        <p14:creationId xmlns:p14="http://schemas.microsoft.com/office/powerpoint/2010/main" val="32480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Comparison of SHA Parameters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6096"/>
            <a:ext cx="915764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Ingredients of Public key cryptosystem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Plaintext</a:t>
            </a:r>
            <a:r>
              <a:rPr lang="en-US" sz="2800" dirty="0">
                <a:latin typeface="Book Antiqua" panose="02040602050305030304" pitchFamily="18" charset="0"/>
              </a:rPr>
              <a:t>: This is the readable message or data that is fed into the </a:t>
            </a:r>
            <a:r>
              <a:rPr lang="en-US" sz="2800" dirty="0" smtClean="0">
                <a:latin typeface="Book Antiqua" panose="02040602050305030304" pitchFamily="18" charset="0"/>
              </a:rPr>
              <a:t>algorithm as </a:t>
            </a:r>
            <a:r>
              <a:rPr lang="en-US" sz="2800" dirty="0">
                <a:latin typeface="Book Antiqua" panose="02040602050305030304" pitchFamily="18" charset="0"/>
              </a:rPr>
              <a:t>input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Encryption algorithm</a:t>
            </a:r>
            <a:r>
              <a:rPr lang="en-US" sz="2800" dirty="0">
                <a:latin typeface="Book Antiqua" panose="02040602050305030304" pitchFamily="18" charset="0"/>
              </a:rPr>
              <a:t>: The encryption algorithm performs various </a:t>
            </a:r>
            <a:r>
              <a:rPr lang="en-US" sz="2800" dirty="0" smtClean="0">
                <a:latin typeface="Book Antiqua" panose="02040602050305030304" pitchFamily="18" charset="0"/>
              </a:rPr>
              <a:t>transformations on </a:t>
            </a:r>
            <a:r>
              <a:rPr lang="en-US" sz="2800" dirty="0">
                <a:latin typeface="Book Antiqua" panose="02040602050305030304" pitchFamily="18" charset="0"/>
              </a:rPr>
              <a:t>the plaintext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Public and private keys</a:t>
            </a:r>
            <a:r>
              <a:rPr lang="en-US" sz="2800" dirty="0">
                <a:latin typeface="Book Antiqua" panose="02040602050305030304" pitchFamily="18" charset="0"/>
              </a:rPr>
              <a:t>: This is a pair of keys that have been selected so that </a:t>
            </a:r>
            <a:r>
              <a:rPr lang="en-US" sz="2800" dirty="0" smtClean="0">
                <a:latin typeface="Book Antiqua" panose="02040602050305030304" pitchFamily="18" charset="0"/>
              </a:rPr>
              <a:t>if one </a:t>
            </a:r>
            <a:r>
              <a:rPr lang="en-US" sz="2800" dirty="0">
                <a:latin typeface="Book Antiqua" panose="02040602050305030304" pitchFamily="18" charset="0"/>
              </a:rPr>
              <a:t>is used for encryption, the other is used for </a:t>
            </a:r>
            <a:r>
              <a:rPr lang="en-US" sz="2800" dirty="0" smtClean="0">
                <a:latin typeface="Book Antiqua" panose="02040602050305030304" pitchFamily="18" charset="0"/>
              </a:rPr>
              <a:t>decryption.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exact </a:t>
            </a:r>
            <a:r>
              <a:rPr lang="en-US" sz="2800" dirty="0" smtClean="0">
                <a:latin typeface="Book Antiqua" panose="02040602050305030304" pitchFamily="18" charset="0"/>
              </a:rPr>
              <a:t>transformations performed </a:t>
            </a:r>
            <a:r>
              <a:rPr lang="en-US" sz="2800" dirty="0">
                <a:latin typeface="Book Antiqua" panose="02040602050305030304" pitchFamily="18" charset="0"/>
              </a:rPr>
              <a:t>by the algorithm depend on the public or private key </a:t>
            </a:r>
            <a:r>
              <a:rPr lang="en-US" sz="2800" dirty="0" smtClean="0">
                <a:latin typeface="Book Antiqua" panose="02040602050305030304" pitchFamily="18" charset="0"/>
              </a:rPr>
              <a:t>that is </a:t>
            </a:r>
            <a:r>
              <a:rPr lang="en-US" sz="2800" dirty="0">
                <a:latin typeface="Book Antiqua" panose="02040602050305030304" pitchFamily="18" charset="0"/>
              </a:rPr>
              <a:t>provided as input.</a:t>
            </a:r>
          </a:p>
        </p:txBody>
      </p:sp>
    </p:spTree>
    <p:extLst>
      <p:ext uri="{BB962C8B-B14F-4D97-AF65-F5344CB8AC3E}">
        <p14:creationId xmlns:p14="http://schemas.microsoft.com/office/powerpoint/2010/main" val="38503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SHA-512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algorithm takes as input a message with a maximum length of less than 2128 </a:t>
            </a:r>
            <a:r>
              <a:rPr lang="en-US" sz="2400" dirty="0" smtClean="0">
                <a:latin typeface="Book Antiqua" panose="02040602050305030304" pitchFamily="18" charset="0"/>
              </a:rPr>
              <a:t>bits and </a:t>
            </a:r>
            <a:r>
              <a:rPr lang="en-US" sz="2400" dirty="0">
                <a:latin typeface="Book Antiqua" panose="02040602050305030304" pitchFamily="18" charset="0"/>
              </a:rPr>
              <a:t>produces as output a 512-bit message digest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input is processed in </a:t>
            </a:r>
            <a:r>
              <a:rPr lang="en-US" sz="2400" dirty="0" smtClean="0">
                <a:latin typeface="Book Antiqua" panose="02040602050305030304" pitchFamily="18" charset="0"/>
              </a:rPr>
              <a:t>1024-bit blocks.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768068" cy="397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3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Message Digest Generation Using SHA-512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6931"/>
            <a:ext cx="8108024" cy="591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SHA-512 execution steps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Step 1 </a:t>
            </a:r>
            <a:r>
              <a:rPr lang="en-US" sz="2400" b="1" dirty="0" smtClean="0">
                <a:latin typeface="Book Antiqua" panose="02040602050305030304" pitchFamily="18" charset="0"/>
              </a:rPr>
              <a:t>:Append </a:t>
            </a:r>
            <a:r>
              <a:rPr lang="en-US" sz="2400" b="1" dirty="0">
                <a:latin typeface="Book Antiqua" panose="02040602050305030304" pitchFamily="18" charset="0"/>
              </a:rPr>
              <a:t>padding bits </a:t>
            </a:r>
            <a:r>
              <a:rPr lang="en-US" sz="2400" dirty="0" smtClean="0">
                <a:latin typeface="Book Antiqua" panose="02040602050305030304" pitchFamily="18" charset="0"/>
              </a:rPr>
              <a:t>- The </a:t>
            </a:r>
            <a:r>
              <a:rPr lang="en-US" sz="2400" dirty="0">
                <a:latin typeface="Book Antiqua" panose="02040602050305030304" pitchFamily="18" charset="0"/>
              </a:rPr>
              <a:t>message is padded so that its </a:t>
            </a:r>
            <a:r>
              <a:rPr lang="en-US" sz="2400" dirty="0" smtClean="0">
                <a:latin typeface="Book Antiqua" panose="02040602050305030304" pitchFamily="18" charset="0"/>
              </a:rPr>
              <a:t>length should match the message desired length.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padding consists of a single 1 </a:t>
            </a:r>
            <a:r>
              <a:rPr lang="en-US" sz="2400" dirty="0" smtClean="0">
                <a:latin typeface="Book Antiqua" panose="02040602050305030304" pitchFamily="18" charset="0"/>
              </a:rPr>
              <a:t>bit followed </a:t>
            </a:r>
            <a:r>
              <a:rPr lang="en-US" sz="2400" dirty="0">
                <a:latin typeface="Book Antiqua" panose="02040602050305030304" pitchFamily="18" charset="0"/>
              </a:rPr>
              <a:t>by the necessary number of 0 bits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Step 2 </a:t>
            </a:r>
            <a:r>
              <a:rPr lang="en-US" sz="2400" b="1" dirty="0" smtClean="0">
                <a:latin typeface="Book Antiqua" panose="02040602050305030304" pitchFamily="18" charset="0"/>
              </a:rPr>
              <a:t>:Append length</a:t>
            </a:r>
            <a:r>
              <a:rPr lang="en-US" sz="2400" dirty="0">
                <a:latin typeface="Book Antiqua" panose="02040602050305030304" pitchFamily="18" charset="0"/>
              </a:rPr>
              <a:t>- A block of 128 bits is appended to the message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This </a:t>
            </a:r>
            <a:r>
              <a:rPr lang="en-US" sz="2400" dirty="0" smtClean="0">
                <a:latin typeface="Book Antiqua" panose="02040602050305030304" pitchFamily="18" charset="0"/>
              </a:rPr>
              <a:t>block is </a:t>
            </a:r>
            <a:r>
              <a:rPr lang="en-US" sz="2400" dirty="0">
                <a:latin typeface="Book Antiqua" panose="02040602050305030304" pitchFamily="18" charset="0"/>
              </a:rPr>
              <a:t>treated as an unsigned 128-bit </a:t>
            </a:r>
            <a:r>
              <a:rPr lang="en-US" sz="2400" dirty="0" smtClean="0">
                <a:latin typeface="Book Antiqua" panose="02040602050305030304" pitchFamily="18" charset="0"/>
              </a:rPr>
              <a:t>integer.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Also </a:t>
            </a:r>
            <a:r>
              <a:rPr lang="en-US" sz="2400" dirty="0" smtClean="0">
                <a:latin typeface="Book Antiqua" panose="02040602050305030304" pitchFamily="18" charset="0"/>
              </a:rPr>
              <a:t>it contains </a:t>
            </a:r>
            <a:r>
              <a:rPr lang="en-US" sz="2400" dirty="0">
                <a:latin typeface="Book Antiqua" panose="02040602050305030304" pitchFamily="18" charset="0"/>
              </a:rPr>
              <a:t>the length of the original message in bits (before the padding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outcome of the first two steps yields a message that is an </a:t>
            </a:r>
            <a:r>
              <a:rPr lang="en-US" sz="2400" dirty="0" smtClean="0">
                <a:latin typeface="Book Antiqua" panose="02040602050305030304" pitchFamily="18" charset="0"/>
              </a:rPr>
              <a:t>integer multiple </a:t>
            </a:r>
            <a:r>
              <a:rPr lang="en-US" sz="2400" dirty="0">
                <a:latin typeface="Book Antiqua" panose="02040602050305030304" pitchFamily="18" charset="0"/>
              </a:rPr>
              <a:t>of 1024 bits in </a:t>
            </a:r>
            <a:r>
              <a:rPr lang="en-US" sz="2400" dirty="0" smtClean="0">
                <a:latin typeface="Book Antiqua" panose="02040602050305030304" pitchFamily="18" charset="0"/>
              </a:rPr>
              <a:t>length.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In </a:t>
            </a:r>
            <a:r>
              <a:rPr lang="en-US" sz="2400" dirty="0" smtClean="0">
                <a:latin typeface="Book Antiqua" panose="02040602050305030304" pitchFamily="18" charset="0"/>
              </a:rPr>
              <a:t>Figure , </a:t>
            </a:r>
            <a:r>
              <a:rPr lang="en-US" sz="2400" dirty="0">
                <a:latin typeface="Book Antiqua" panose="02040602050305030304" pitchFamily="18" charset="0"/>
              </a:rPr>
              <a:t>the expanded message is </a:t>
            </a:r>
            <a:r>
              <a:rPr lang="en-US" sz="2400" dirty="0" smtClean="0">
                <a:latin typeface="Book Antiqua" panose="02040602050305030304" pitchFamily="18" charset="0"/>
              </a:rPr>
              <a:t>represented as </a:t>
            </a:r>
            <a:r>
              <a:rPr lang="en-US" sz="2400" dirty="0">
                <a:latin typeface="Book Antiqua" panose="02040602050305030304" pitchFamily="18" charset="0"/>
              </a:rPr>
              <a:t>the sequence of 1024-bit blocks M1, M2, c, MN, so that </a:t>
            </a:r>
            <a:r>
              <a:rPr lang="en-US" sz="2400" dirty="0" smtClean="0">
                <a:latin typeface="Book Antiqua" panose="02040602050305030304" pitchFamily="18" charset="0"/>
              </a:rPr>
              <a:t>the total </a:t>
            </a:r>
            <a:r>
              <a:rPr lang="en-US" sz="2400" dirty="0">
                <a:latin typeface="Book Antiqua" panose="02040602050305030304" pitchFamily="18" charset="0"/>
              </a:rPr>
              <a:t>length of the expanded message is N * 1024 bits.</a:t>
            </a:r>
          </a:p>
        </p:txBody>
      </p:sp>
    </p:spTree>
    <p:extLst>
      <p:ext uri="{BB962C8B-B14F-4D97-AF65-F5344CB8AC3E}">
        <p14:creationId xmlns:p14="http://schemas.microsoft.com/office/powerpoint/2010/main" val="30293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SHA-512 execution steps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Step 3 Initialize hash buffer- </a:t>
            </a:r>
            <a:r>
              <a:rPr lang="en-US" sz="2400" dirty="0">
                <a:latin typeface="Book Antiqua" panose="02040602050305030304" pitchFamily="18" charset="0"/>
              </a:rPr>
              <a:t>A 512-bit buffer is used to hold intermediate and </a:t>
            </a:r>
            <a:r>
              <a:rPr lang="en-US" sz="2400" dirty="0" smtClean="0">
                <a:latin typeface="Book Antiqua" panose="02040602050305030304" pitchFamily="18" charset="0"/>
              </a:rPr>
              <a:t>final results </a:t>
            </a:r>
            <a:r>
              <a:rPr lang="en-US" sz="2400" dirty="0">
                <a:latin typeface="Book Antiqua" panose="02040602050305030304" pitchFamily="18" charset="0"/>
              </a:rPr>
              <a:t>of the hash function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buffer can be represented as eight </a:t>
            </a:r>
            <a:r>
              <a:rPr lang="en-US" sz="2400" dirty="0" smtClean="0">
                <a:latin typeface="Book Antiqua" panose="02040602050305030304" pitchFamily="18" charset="0"/>
              </a:rPr>
              <a:t>64-bit registers </a:t>
            </a:r>
            <a:r>
              <a:rPr lang="en-US" sz="2400" dirty="0">
                <a:latin typeface="Book Antiqua" panose="02040602050305030304" pitchFamily="18" charset="0"/>
              </a:rPr>
              <a:t>(a, b, c, d, e, f, g, h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These registers are initialized to the </a:t>
            </a:r>
            <a:r>
              <a:rPr lang="en-US" sz="2400" dirty="0" smtClean="0">
                <a:latin typeface="Book Antiqua" panose="02040602050305030304" pitchFamily="18" charset="0"/>
              </a:rPr>
              <a:t>following 64-bit </a:t>
            </a:r>
            <a:r>
              <a:rPr lang="en-US" sz="2400" dirty="0">
                <a:latin typeface="Book Antiqua" panose="02040602050305030304" pitchFamily="18" charset="0"/>
              </a:rPr>
              <a:t>integers (hexadecimal values</a:t>
            </a:r>
            <a:r>
              <a:rPr lang="en-US" sz="2400" dirty="0" smtClean="0">
                <a:latin typeface="Book Antiqua" panose="02040602050305030304" pitchFamily="18" charset="0"/>
              </a:rPr>
              <a:t>):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These values are stored in big-endian format, which is the most </a:t>
            </a:r>
            <a:r>
              <a:rPr lang="en-US" sz="2400" dirty="0" smtClean="0">
                <a:latin typeface="Book Antiqua" panose="02040602050305030304" pitchFamily="18" charset="0"/>
              </a:rPr>
              <a:t>significant byte </a:t>
            </a:r>
            <a:r>
              <a:rPr lang="en-US" sz="2400" dirty="0">
                <a:latin typeface="Book Antiqua" panose="02040602050305030304" pitchFamily="18" charset="0"/>
              </a:rPr>
              <a:t>of a word in the low-address (leftmost) byte position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53633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SHA-512 execution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Step 4 Process message in 1024-bit (128-byte) blocks- </a:t>
            </a:r>
            <a:r>
              <a:rPr lang="en-US" sz="2400" dirty="0">
                <a:latin typeface="Book Antiqua" panose="02040602050305030304" pitchFamily="18" charset="0"/>
              </a:rPr>
              <a:t>The heart of the algorithm </a:t>
            </a:r>
            <a:r>
              <a:rPr lang="en-US" sz="2400" dirty="0" smtClean="0">
                <a:latin typeface="Book Antiqua" panose="02040602050305030304" pitchFamily="18" charset="0"/>
              </a:rPr>
              <a:t>is a </a:t>
            </a:r>
            <a:r>
              <a:rPr lang="en-US" sz="2400" dirty="0">
                <a:latin typeface="Book Antiqua" panose="02040602050305030304" pitchFamily="18" charset="0"/>
              </a:rPr>
              <a:t>module that consists of 80 rounds; this module is </a:t>
            </a:r>
            <a:r>
              <a:rPr lang="en-US" sz="2400" dirty="0" smtClean="0">
                <a:latin typeface="Book Antiqua" panose="02040602050305030304" pitchFamily="18" charset="0"/>
              </a:rPr>
              <a:t>labeled as F.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629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Round Function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Each round takes as input the 512-bit buffer value, </a:t>
            </a:r>
            <a:r>
              <a:rPr lang="en-US" sz="2400" dirty="0" err="1">
                <a:latin typeface="Book Antiqua" panose="02040602050305030304" pitchFamily="18" charset="0"/>
              </a:rPr>
              <a:t>abcdefgh</a:t>
            </a:r>
            <a:r>
              <a:rPr lang="en-US" sz="2400" dirty="0">
                <a:latin typeface="Book Antiqua" panose="02040602050305030304" pitchFamily="18" charset="0"/>
              </a:rPr>
              <a:t>, </a:t>
            </a:r>
            <a:r>
              <a:rPr lang="en-US" sz="2400" dirty="0" smtClean="0">
                <a:latin typeface="Book Antiqua" panose="02040602050305030304" pitchFamily="18" charset="0"/>
              </a:rPr>
              <a:t>and updates </a:t>
            </a:r>
            <a:r>
              <a:rPr lang="en-US" sz="2400" dirty="0">
                <a:latin typeface="Book Antiqua" panose="02040602050305030304" pitchFamily="18" charset="0"/>
              </a:rPr>
              <a:t>the contents of the buffer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At input to the first round, the </a:t>
            </a:r>
            <a:r>
              <a:rPr lang="en-US" sz="2400" dirty="0" smtClean="0">
                <a:latin typeface="Book Antiqua" panose="02040602050305030304" pitchFamily="18" charset="0"/>
              </a:rPr>
              <a:t>buffer has </a:t>
            </a:r>
            <a:r>
              <a:rPr lang="en-US" sz="2400" dirty="0">
                <a:latin typeface="Book Antiqua" panose="02040602050305030304" pitchFamily="18" charset="0"/>
              </a:rPr>
              <a:t>the value of the intermediate hash value, Hi-1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Each round t </a:t>
            </a:r>
            <a:r>
              <a:rPr lang="en-US" sz="2400" dirty="0" smtClean="0">
                <a:latin typeface="Book Antiqua" panose="02040602050305030304" pitchFamily="18" charset="0"/>
              </a:rPr>
              <a:t>makes use </a:t>
            </a:r>
            <a:r>
              <a:rPr lang="en-US" sz="2400" dirty="0">
                <a:latin typeface="Book Antiqua" panose="02040602050305030304" pitchFamily="18" charset="0"/>
              </a:rPr>
              <a:t>of a 64-bit value </a:t>
            </a:r>
            <a:r>
              <a:rPr lang="en-US" sz="2400" dirty="0" err="1">
                <a:latin typeface="Book Antiqua" panose="02040602050305030304" pitchFamily="18" charset="0"/>
              </a:rPr>
              <a:t>Wt</a:t>
            </a:r>
            <a:r>
              <a:rPr lang="en-US" sz="2400" dirty="0">
                <a:latin typeface="Book Antiqua" panose="02040602050305030304" pitchFamily="18" charset="0"/>
              </a:rPr>
              <a:t>, derived from the current 1024-bit block being </a:t>
            </a:r>
            <a:r>
              <a:rPr lang="en-US" sz="2400" dirty="0" smtClean="0">
                <a:latin typeface="Book Antiqua" panose="02040602050305030304" pitchFamily="18" charset="0"/>
              </a:rPr>
              <a:t>processed (</a:t>
            </a:r>
            <a:r>
              <a:rPr lang="en-US" sz="2400" dirty="0" err="1" smtClean="0">
                <a:latin typeface="Book Antiqua" panose="02040602050305030304" pitchFamily="18" charset="0"/>
              </a:rPr>
              <a:t>Mi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Each round also makes use of an additive constant </a:t>
            </a:r>
            <a:r>
              <a:rPr lang="en-US" sz="2400" dirty="0" err="1">
                <a:latin typeface="Book Antiqua" panose="02040602050305030304" pitchFamily="18" charset="0"/>
              </a:rPr>
              <a:t>Kt</a:t>
            </a:r>
            <a:r>
              <a:rPr lang="en-US" sz="2400" dirty="0">
                <a:latin typeface="Book Antiqua" panose="02040602050305030304" pitchFamily="18" charset="0"/>
              </a:rPr>
              <a:t>, </a:t>
            </a:r>
            <a:r>
              <a:rPr lang="en-US" sz="2400" dirty="0" smtClean="0">
                <a:latin typeface="Book Antiqua" panose="02040602050305030304" pitchFamily="18" charset="0"/>
              </a:rPr>
              <a:t>where    0 </a:t>
            </a:r>
            <a:r>
              <a:rPr lang="en-US" sz="2400" dirty="0">
                <a:latin typeface="Book Antiqua" panose="02040602050305030304" pitchFamily="18" charset="0"/>
              </a:rPr>
              <a:t>… t … 79 indicates one of the 80 rounds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These words represent the </a:t>
            </a:r>
            <a:r>
              <a:rPr lang="en-US" sz="2400" dirty="0" smtClean="0">
                <a:latin typeface="Book Antiqua" panose="02040602050305030304" pitchFamily="18" charset="0"/>
              </a:rPr>
              <a:t>first 64 </a:t>
            </a:r>
            <a:r>
              <a:rPr lang="en-US" sz="2400" dirty="0">
                <a:latin typeface="Book Antiqua" panose="02040602050305030304" pitchFamily="18" charset="0"/>
              </a:rPr>
              <a:t>bits of the fractional parts of the cube roots of the first 80 prime numbers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output of the eightieth round is added to the input to the </a:t>
            </a:r>
            <a:r>
              <a:rPr lang="en-US" sz="2400" dirty="0" smtClean="0">
                <a:latin typeface="Book Antiqua" panose="02040602050305030304" pitchFamily="18" charset="0"/>
              </a:rPr>
              <a:t>first round </a:t>
            </a:r>
            <a:r>
              <a:rPr lang="en-US" sz="2400" dirty="0">
                <a:latin typeface="Book Antiqua" panose="02040602050305030304" pitchFamily="18" charset="0"/>
              </a:rPr>
              <a:t>(Hi-1) to produce </a:t>
            </a:r>
            <a:r>
              <a:rPr lang="en-US" sz="2400" dirty="0" smtClean="0">
                <a:latin typeface="Book Antiqua" panose="02040602050305030304" pitchFamily="18" charset="0"/>
              </a:rPr>
              <a:t>Hi.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addition is done independently for each </a:t>
            </a:r>
            <a:r>
              <a:rPr lang="en-US" sz="2400" dirty="0" smtClean="0">
                <a:latin typeface="Book Antiqua" panose="02040602050305030304" pitchFamily="18" charset="0"/>
              </a:rPr>
              <a:t>of the </a:t>
            </a:r>
            <a:r>
              <a:rPr lang="en-US" sz="2400" dirty="0">
                <a:latin typeface="Book Antiqua" panose="02040602050305030304" pitchFamily="18" charset="0"/>
              </a:rPr>
              <a:t>eight words in the buffer with each of the corresponding words in </a:t>
            </a:r>
            <a:r>
              <a:rPr lang="en-US" sz="2400" dirty="0" smtClean="0">
                <a:latin typeface="Book Antiqua" panose="02040602050305030304" pitchFamily="18" charset="0"/>
              </a:rPr>
              <a:t>Hi-1, using </a:t>
            </a:r>
            <a:r>
              <a:rPr lang="en-US" sz="2400" dirty="0">
                <a:latin typeface="Book Antiqua" panose="02040602050305030304" pitchFamily="18" charset="0"/>
              </a:rPr>
              <a:t>addition modulo 264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SHA execution steps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Step 5 </a:t>
            </a:r>
            <a:r>
              <a:rPr lang="en-US" sz="2400" b="1" dirty="0" smtClean="0">
                <a:latin typeface="Book Antiqua" panose="02040602050305030304" pitchFamily="18" charset="0"/>
              </a:rPr>
              <a:t>Output- </a:t>
            </a:r>
            <a:r>
              <a:rPr lang="en-US" sz="2400" dirty="0">
                <a:latin typeface="Book Antiqua" panose="02040602050305030304" pitchFamily="18" charset="0"/>
              </a:rPr>
              <a:t>After all N 1024-bit blocks have been processed, the output </a:t>
            </a:r>
            <a:r>
              <a:rPr lang="en-US" sz="2400" dirty="0" smtClean="0">
                <a:latin typeface="Book Antiqua" panose="02040602050305030304" pitchFamily="18" charset="0"/>
              </a:rPr>
              <a:t>from the </a:t>
            </a:r>
            <a:r>
              <a:rPr lang="en-US" sz="2400" dirty="0">
                <a:latin typeface="Book Antiqua" panose="02040602050305030304" pitchFamily="18" charset="0"/>
              </a:rPr>
              <a:t>Nth stage is the </a:t>
            </a:r>
            <a:r>
              <a:rPr lang="en-US" sz="2400" dirty="0" smtClean="0">
                <a:latin typeface="Book Antiqua" panose="02040602050305030304" pitchFamily="18" charset="0"/>
              </a:rPr>
              <a:t>512-bit </a:t>
            </a:r>
            <a:r>
              <a:rPr lang="en-US" sz="2400" dirty="0">
                <a:latin typeface="Book Antiqua" panose="02040602050305030304" pitchFamily="18" charset="0"/>
              </a:rPr>
              <a:t>message </a:t>
            </a:r>
            <a:r>
              <a:rPr lang="en-US" sz="2400" dirty="0" smtClean="0">
                <a:latin typeface="Book Antiqua" panose="02040602050305030304" pitchFamily="18" charset="0"/>
              </a:rPr>
              <a:t>digest.</a:t>
            </a:r>
          </a:p>
          <a:p>
            <a:r>
              <a:rPr lang="en-US" sz="2400" dirty="0"/>
              <a:t>We can summarize the behavior of SHA-512 as follows</a:t>
            </a:r>
            <a:r>
              <a:rPr lang="en-US" sz="2400" dirty="0" smtClean="0"/>
              <a:t>: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" y="2166938"/>
            <a:ext cx="8872033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Ingredients of Public key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Ciphertext</a:t>
            </a:r>
            <a:r>
              <a:rPr lang="en-US" sz="2800" dirty="0">
                <a:latin typeface="Book Antiqua" panose="02040602050305030304" pitchFamily="18" charset="0"/>
              </a:rPr>
              <a:t>: This is the encrypted message produced as output. It depends </a:t>
            </a:r>
            <a:r>
              <a:rPr lang="en-US" sz="2800" dirty="0" smtClean="0">
                <a:latin typeface="Book Antiqua" panose="02040602050305030304" pitchFamily="18" charset="0"/>
              </a:rPr>
              <a:t>on the </a:t>
            </a:r>
            <a:r>
              <a:rPr lang="en-US" sz="2800" dirty="0">
                <a:latin typeface="Book Antiqua" panose="02040602050305030304" pitchFamily="18" charset="0"/>
              </a:rPr>
              <a:t>plaintext and the key. For a given message, two different keys will </a:t>
            </a:r>
            <a:r>
              <a:rPr lang="en-US" sz="2800" dirty="0" smtClean="0">
                <a:latin typeface="Book Antiqua" panose="02040602050305030304" pitchFamily="18" charset="0"/>
              </a:rPr>
              <a:t>produce two </a:t>
            </a:r>
            <a:r>
              <a:rPr lang="en-US" sz="2800" dirty="0">
                <a:latin typeface="Book Antiqua" panose="02040602050305030304" pitchFamily="18" charset="0"/>
              </a:rPr>
              <a:t>different </a:t>
            </a:r>
            <a:r>
              <a:rPr lang="en-US" sz="2800" dirty="0" err="1">
                <a:latin typeface="Book Antiqua" panose="02040602050305030304" pitchFamily="18" charset="0"/>
              </a:rPr>
              <a:t>ciphertexts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Decryption algorithm</a:t>
            </a:r>
            <a:r>
              <a:rPr lang="en-US" sz="2800" dirty="0">
                <a:latin typeface="Book Antiqua" panose="02040602050305030304" pitchFamily="18" charset="0"/>
              </a:rPr>
              <a:t>: This algorithm accepts the ciphertext and the </a:t>
            </a:r>
            <a:r>
              <a:rPr lang="en-US" sz="2800" dirty="0" smtClean="0">
                <a:latin typeface="Book Antiqua" panose="02040602050305030304" pitchFamily="18" charset="0"/>
              </a:rPr>
              <a:t>matching key </a:t>
            </a:r>
            <a:r>
              <a:rPr lang="en-US" sz="2800" dirty="0">
                <a:latin typeface="Book Antiqua" panose="02040602050305030304" pitchFamily="18" charset="0"/>
              </a:rPr>
              <a:t>and produces the original plaintext.</a:t>
            </a:r>
          </a:p>
        </p:txBody>
      </p:sp>
    </p:spTree>
    <p:extLst>
      <p:ext uri="{BB962C8B-B14F-4D97-AF65-F5344CB8AC3E}">
        <p14:creationId xmlns:p14="http://schemas.microsoft.com/office/powerpoint/2010/main" val="6727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Public cryptosystem essential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Each </a:t>
            </a:r>
            <a:r>
              <a:rPr lang="en-US" sz="2800" dirty="0">
                <a:latin typeface="Book Antiqua" panose="02040602050305030304" pitchFamily="18" charset="0"/>
              </a:rPr>
              <a:t>user generates a pair of keys to be used for the encryption and </a:t>
            </a:r>
            <a:r>
              <a:rPr lang="en-US" sz="2800" dirty="0" smtClean="0">
                <a:latin typeface="Book Antiqua" panose="02040602050305030304" pitchFamily="18" charset="0"/>
              </a:rPr>
              <a:t>decryption of </a:t>
            </a:r>
            <a:r>
              <a:rPr lang="en-US" sz="2800" dirty="0">
                <a:latin typeface="Book Antiqua" panose="02040602050305030304" pitchFamily="18" charset="0"/>
              </a:rPr>
              <a:t>messages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Book Antiqua" panose="02040602050305030304" pitchFamily="18" charset="0"/>
              </a:rPr>
              <a:t>Each </a:t>
            </a:r>
            <a:r>
              <a:rPr lang="en-US" sz="2800" dirty="0">
                <a:latin typeface="Book Antiqua" panose="02040602050305030304" pitchFamily="18" charset="0"/>
              </a:rPr>
              <a:t>user places one of the two keys in a public register or other </a:t>
            </a:r>
            <a:r>
              <a:rPr lang="en-US" sz="2800" dirty="0" smtClean="0">
                <a:latin typeface="Book Antiqua" panose="02040602050305030304" pitchFamily="18" charset="0"/>
              </a:rPr>
              <a:t>accessible file</a:t>
            </a:r>
            <a:r>
              <a:rPr lang="en-US" sz="2800" dirty="0">
                <a:latin typeface="Book Antiqua" panose="02040602050305030304" pitchFamily="18" charset="0"/>
              </a:rPr>
              <a:t>. This is the public key. The companion key is kept private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Book Antiqua" panose="02040602050305030304" pitchFamily="18" charset="0"/>
              </a:rPr>
              <a:t>If Bob wishes to send a confidential message to Alice, Bob encrypts the </a:t>
            </a:r>
            <a:r>
              <a:rPr lang="en-US" sz="2800" dirty="0" smtClean="0">
                <a:latin typeface="Book Antiqua" panose="02040602050305030304" pitchFamily="18" charset="0"/>
              </a:rPr>
              <a:t>message using </a:t>
            </a:r>
            <a:r>
              <a:rPr lang="en-US" sz="2800" dirty="0">
                <a:latin typeface="Book Antiqua" panose="02040602050305030304" pitchFamily="18" charset="0"/>
              </a:rPr>
              <a:t>Alice’s public key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Book Antiqua" panose="02040602050305030304" pitchFamily="18" charset="0"/>
              </a:rPr>
              <a:t>When Alice receives the message, she decrypts it using her private key. </a:t>
            </a:r>
            <a:r>
              <a:rPr lang="en-US" sz="2800" dirty="0" smtClean="0">
                <a:latin typeface="Book Antiqua" panose="02040602050305030304" pitchFamily="18" charset="0"/>
              </a:rPr>
              <a:t>No other </a:t>
            </a:r>
            <a:r>
              <a:rPr lang="en-US" sz="2800" dirty="0">
                <a:latin typeface="Book Antiqua" panose="02040602050305030304" pitchFamily="18" charset="0"/>
              </a:rPr>
              <a:t>recipient can decrypt the message because only Alice knows Alice’s </a:t>
            </a:r>
            <a:r>
              <a:rPr lang="en-US" sz="2800" dirty="0" smtClean="0">
                <a:latin typeface="Book Antiqua" panose="02040602050305030304" pitchFamily="18" charset="0"/>
              </a:rPr>
              <a:t>private key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8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Conventional and Public-Key Encryption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" y="1295400"/>
            <a:ext cx="904868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7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3782</Words>
  <Application>Microsoft Office PowerPoint</Application>
  <PresentationFormat>On-screen Show (4:3)</PresentationFormat>
  <Paragraphs>303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Unit 2</vt:lpstr>
      <vt:lpstr>Public Key Cryptosystem</vt:lpstr>
      <vt:lpstr>Principles of Public Key Cryptosystem</vt:lpstr>
      <vt:lpstr>Asymmetric Cryptosystem- Encryption with public key</vt:lpstr>
      <vt:lpstr>Asymmetric Cryptosystem- Encryption with private key</vt:lpstr>
      <vt:lpstr>Ingredients of Public key cryptosystem</vt:lpstr>
      <vt:lpstr>Ingredients of Public key cryptosystem</vt:lpstr>
      <vt:lpstr>Public cryptosystem essential steps</vt:lpstr>
      <vt:lpstr>Conventional and Public-Key Encryption</vt:lpstr>
      <vt:lpstr>Case Study- Public key encryption</vt:lpstr>
      <vt:lpstr>Case Study- Public key Decryption</vt:lpstr>
      <vt:lpstr>Public-Key Cryptosystem: Confidentiality</vt:lpstr>
      <vt:lpstr>Public-Key Cryptosystem: Authentication</vt:lpstr>
      <vt:lpstr>Public-Key Cryptosystem: Authentication and Secrecy</vt:lpstr>
      <vt:lpstr>Requirements for Public-Key Cryptography</vt:lpstr>
      <vt:lpstr>The RSA Algorithm</vt:lpstr>
      <vt:lpstr>Description of the Algorithm</vt:lpstr>
      <vt:lpstr>Cont..</vt:lpstr>
      <vt:lpstr>Key Generation Method </vt:lpstr>
      <vt:lpstr>Problem</vt:lpstr>
      <vt:lpstr>Decryption </vt:lpstr>
      <vt:lpstr>The RSA Algorithm</vt:lpstr>
      <vt:lpstr>RSA processing of multiple blocks</vt:lpstr>
      <vt:lpstr>RSA example-02 </vt:lpstr>
      <vt:lpstr>Example-RSA Key generation alternative method</vt:lpstr>
      <vt:lpstr>Cont..</vt:lpstr>
      <vt:lpstr>Cont..</vt:lpstr>
      <vt:lpstr>Cont..</vt:lpstr>
      <vt:lpstr>Cont..</vt:lpstr>
      <vt:lpstr>DIFFIE–HELLMAN KEY EXCHANGE</vt:lpstr>
      <vt:lpstr>The Algorithm</vt:lpstr>
      <vt:lpstr>D-H Key Exchange</vt:lpstr>
      <vt:lpstr>Problem-01</vt:lpstr>
      <vt:lpstr>Solution</vt:lpstr>
      <vt:lpstr>Solution</vt:lpstr>
      <vt:lpstr>Example-02</vt:lpstr>
      <vt:lpstr>Man-in-the-Middle Attack</vt:lpstr>
      <vt:lpstr>Cont..</vt:lpstr>
      <vt:lpstr>Man-in the-Middle Attack</vt:lpstr>
      <vt:lpstr>Cryptographic Hash Function</vt:lpstr>
      <vt:lpstr>Hashing Mechanism </vt:lpstr>
      <vt:lpstr>Applications of cryptographic hash functions</vt:lpstr>
      <vt:lpstr>Hashing function for message authentication</vt:lpstr>
      <vt:lpstr>Attacks on hash values</vt:lpstr>
      <vt:lpstr>Hash codes used for message authentication</vt:lpstr>
      <vt:lpstr>Message Authentication</vt:lpstr>
      <vt:lpstr>Message Authentication</vt:lpstr>
      <vt:lpstr>Message Authentication</vt:lpstr>
      <vt:lpstr>Digital Signatures</vt:lpstr>
      <vt:lpstr>Digital Signature</vt:lpstr>
      <vt:lpstr>Other Applications</vt:lpstr>
      <vt:lpstr>TWO SIMPLE HASH FUNCTIONS</vt:lpstr>
      <vt:lpstr>2 simple hash function</vt:lpstr>
      <vt:lpstr>2 simple hash functions</vt:lpstr>
      <vt:lpstr>Security Requirements for Cryptographic Hash Functions</vt:lpstr>
      <vt:lpstr>Requirements of hash function</vt:lpstr>
      <vt:lpstr>Requirements of hash function</vt:lpstr>
      <vt:lpstr>SECURE HASH ALGORITHM (SHA)</vt:lpstr>
      <vt:lpstr>Comparison of SHA Parameters</vt:lpstr>
      <vt:lpstr>SHA-512 Logic</vt:lpstr>
      <vt:lpstr>Message Digest Generation Using SHA-512</vt:lpstr>
      <vt:lpstr>SHA-512 execution steps</vt:lpstr>
      <vt:lpstr>SHA-512 execution steps</vt:lpstr>
      <vt:lpstr>SHA-512 execution steps</vt:lpstr>
      <vt:lpstr>Round Function</vt:lpstr>
      <vt:lpstr>SHA execution steps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Nandi</dc:creator>
  <cp:lastModifiedBy>Prajna</cp:lastModifiedBy>
  <cp:revision>182</cp:revision>
  <dcterms:created xsi:type="dcterms:W3CDTF">2006-08-16T00:00:00Z</dcterms:created>
  <dcterms:modified xsi:type="dcterms:W3CDTF">2023-04-20T07:55:07Z</dcterms:modified>
</cp:coreProperties>
</file>