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58" r:id="rId3"/>
    <p:sldId id="259" r:id="rId4"/>
    <p:sldId id="260" r:id="rId5"/>
    <p:sldId id="315" r:id="rId6"/>
    <p:sldId id="261" r:id="rId7"/>
    <p:sldId id="318" r:id="rId8"/>
    <p:sldId id="262" r:id="rId9"/>
    <p:sldId id="321" r:id="rId10"/>
    <p:sldId id="322" r:id="rId11"/>
    <p:sldId id="323" r:id="rId12"/>
    <p:sldId id="324" r:id="rId13"/>
    <p:sldId id="362" r:id="rId14"/>
    <p:sldId id="325" r:id="rId15"/>
    <p:sldId id="326" r:id="rId16"/>
    <p:sldId id="327" r:id="rId17"/>
    <p:sldId id="328" r:id="rId18"/>
    <p:sldId id="329" r:id="rId19"/>
    <p:sldId id="363"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58" r:id="rId37"/>
    <p:sldId id="359" r:id="rId38"/>
    <p:sldId id="360" r:id="rId39"/>
    <p:sldId id="361"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64" r:id="rId53"/>
    <p:sldId id="365"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8" r:id="rId86"/>
    <p:sldId id="399" r:id="rId87"/>
    <p:sldId id="400" r:id="rId88"/>
    <p:sldId id="402" r:id="rId89"/>
    <p:sldId id="403" r:id="rId90"/>
    <p:sldId id="404" r:id="rId91"/>
    <p:sldId id="405" r:id="rId92"/>
    <p:sldId id="406" r:id="rId93"/>
    <p:sldId id="407" r:id="rId94"/>
    <p:sldId id="401" r:id="rId95"/>
    <p:sldId id="408" r:id="rId96"/>
    <p:sldId id="409"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88" autoAdjust="0"/>
  </p:normalViewPr>
  <p:slideViewPr>
    <p:cSldViewPr>
      <p:cViewPr varScale="1">
        <p:scale>
          <a:sx n="91" d="100"/>
          <a:sy n="91" d="100"/>
        </p:scale>
        <p:origin x="121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82DC9D-C226-4E21-B6E4-2D270B820249}" type="datetimeFigureOut">
              <a:rPr lang="en-US" smtClean="0"/>
              <a:t>3/22/2024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2912A0-0C19-4096-AD52-6242E0BCFB8A}" type="slidenum">
              <a:rPr lang="en-US" smtClean="0"/>
              <a:t>‹#›</a:t>
            </a:fld>
            <a:endParaRPr lang="en-US"/>
          </a:p>
        </p:txBody>
      </p:sp>
    </p:spTree>
    <p:extLst>
      <p:ext uri="{BB962C8B-B14F-4D97-AF65-F5344CB8AC3E}">
        <p14:creationId xmlns:p14="http://schemas.microsoft.com/office/powerpoint/2010/main" val="4320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912A0-0C19-4096-AD52-6242E0BCFB8A}" type="slidenum">
              <a:rPr lang="en-US" smtClean="0"/>
              <a:t>7</a:t>
            </a:fld>
            <a:endParaRPr lang="en-US"/>
          </a:p>
        </p:txBody>
      </p:sp>
    </p:spTree>
    <p:extLst>
      <p:ext uri="{BB962C8B-B14F-4D97-AF65-F5344CB8AC3E}">
        <p14:creationId xmlns:p14="http://schemas.microsoft.com/office/powerpoint/2010/main" val="152710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75"/>
            <a:ext cx="9144000" cy="838200"/>
          </a:xfrm>
          <a:solidFill>
            <a:srgbClr val="FFCC00"/>
          </a:solidFill>
        </p:spPr>
        <p:txBody>
          <a:bodyPr/>
          <a:lstStyle/>
          <a:p>
            <a:r>
              <a:rPr lang="en-US" dirty="0">
                <a:latin typeface="Book Antiqua" panose="02040602050305030304" pitchFamily="18" charset="0"/>
              </a:rPr>
              <a:t>Introductory Class</a:t>
            </a:r>
          </a:p>
        </p:txBody>
      </p:sp>
      <p:sp>
        <p:nvSpPr>
          <p:cNvPr id="3" name="Content Placeholder 2"/>
          <p:cNvSpPr>
            <a:spLocks noGrp="1"/>
          </p:cNvSpPr>
          <p:nvPr>
            <p:ph idx="1"/>
          </p:nvPr>
        </p:nvSpPr>
        <p:spPr>
          <a:xfrm>
            <a:off x="228600" y="1066800"/>
            <a:ext cx="8686800" cy="5638800"/>
          </a:xfrm>
        </p:spPr>
        <p:txBody>
          <a:bodyPr>
            <a:normAutofit/>
          </a:bodyPr>
          <a:lstStyle/>
          <a:p>
            <a:endParaRPr lang="en-US" sz="2800" b="1" dirty="0"/>
          </a:p>
          <a:p>
            <a:endParaRPr lang="en-US" sz="2800" b="1" dirty="0"/>
          </a:p>
          <a:p>
            <a:endParaRPr lang="en-US" sz="2800" b="1" dirty="0"/>
          </a:p>
          <a:p>
            <a:endParaRPr lang="en-US" sz="2800" b="1" dirty="0">
              <a:latin typeface="Book Antiqua" panose="02040602050305030304" pitchFamily="18" charset="0"/>
            </a:endParaRPr>
          </a:p>
          <a:p>
            <a:endParaRPr lang="en-US" sz="2800" b="1" dirty="0">
              <a:latin typeface="Book Antiqua" panose="02040602050305030304" pitchFamily="18" charset="0"/>
            </a:endParaRPr>
          </a:p>
          <a:p>
            <a:endParaRPr lang="en-US" sz="2800" b="1" dirty="0">
              <a:latin typeface="Book Antiqua" panose="02040602050305030304" pitchFamily="18" charset="0"/>
            </a:endParaRPr>
          </a:p>
          <a:p>
            <a:endParaRPr lang="en-US" sz="2800" b="1" dirty="0">
              <a:latin typeface="Book Antiqua" panose="02040602050305030304" pitchFamily="18" charset="0"/>
            </a:endParaRPr>
          </a:p>
          <a:p>
            <a:r>
              <a:rPr lang="en-US" sz="2800" b="1" dirty="0">
                <a:latin typeface="Book Antiqua" panose="02040602050305030304" pitchFamily="18" charset="0"/>
              </a:rPr>
              <a:t>Pre-requisite: </a:t>
            </a:r>
            <a:r>
              <a:rPr lang="en-US" sz="2800" dirty="0">
                <a:latin typeface="Book Antiqua" panose="02040602050305030304" pitchFamily="18" charset="0"/>
              </a:rPr>
              <a:t>Data communication and computer networks.</a:t>
            </a:r>
            <a:endParaRPr lang="en-US" sz="3000" dirty="0"/>
          </a:p>
        </p:txBody>
      </p:sp>
      <p:graphicFrame>
        <p:nvGraphicFramePr>
          <p:cNvPr id="4" name="Table 3"/>
          <p:cNvGraphicFramePr>
            <a:graphicFrameLocks noGrp="1"/>
          </p:cNvGraphicFramePr>
          <p:nvPr>
            <p:extLst>
              <p:ext uri="{D42A27DB-BD31-4B8C-83A1-F6EECF244321}">
                <p14:modId xmlns:p14="http://schemas.microsoft.com/office/powerpoint/2010/main" val="2307120990"/>
              </p:ext>
            </p:extLst>
          </p:nvPr>
        </p:nvGraphicFramePr>
        <p:xfrm>
          <a:off x="381000" y="1219200"/>
          <a:ext cx="8534400" cy="3012822"/>
        </p:xfrm>
        <a:graphic>
          <a:graphicData uri="http://schemas.openxmlformats.org/drawingml/2006/table">
            <a:tbl>
              <a:tblPr firstRow="1" firstCol="1" bandRow="1">
                <a:tableStyleId>{E8B1032C-EA38-4F05-BA0D-38AFFFC7BED3}</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685800">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Course Title: </a:t>
                      </a:r>
                      <a:r>
                        <a:rPr lang="en-US" sz="2400" b="1" i="1" spc="25" dirty="0">
                          <a:solidFill>
                            <a:srgbClr val="000000"/>
                          </a:solidFill>
                          <a:effectLst/>
                          <a:latin typeface="Book Antiqua" panose="02040602050305030304" pitchFamily="18" charset="0"/>
                          <a:ea typeface="Calibri"/>
                        </a:rPr>
                        <a:t>Automotive</a:t>
                      </a:r>
                      <a:r>
                        <a:rPr lang="en-US" sz="2400" b="1" i="1" spc="25" baseline="0" dirty="0">
                          <a:solidFill>
                            <a:srgbClr val="000000"/>
                          </a:solidFill>
                          <a:effectLst/>
                          <a:latin typeface="Book Antiqua" panose="02040602050305030304" pitchFamily="18" charset="0"/>
                          <a:ea typeface="Calibri"/>
                        </a:rPr>
                        <a:t> Cyber Security</a:t>
                      </a:r>
                      <a:endParaRPr lang="en-US" sz="2400" b="1" dirty="0">
                        <a:solidFill>
                          <a:srgbClr val="000000"/>
                        </a:solidFill>
                        <a:effectLst/>
                        <a:latin typeface="Book Antiqua" panose="020406020503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Course Code: 20EC647</a:t>
                      </a:r>
                      <a:endParaRPr lang="en-US" sz="2400" b="1" dirty="0">
                        <a:solidFill>
                          <a:srgbClr val="000000"/>
                        </a:solidFill>
                        <a:effectLst/>
                        <a:latin typeface="Book Antiqua" panose="02040602050305030304" pitchFamily="18" charset="0"/>
                        <a:ea typeface="Calibri"/>
                      </a:endParaRPr>
                    </a:p>
                  </a:txBody>
                  <a:tcPr marL="68580" marR="68580" marT="0" marB="0"/>
                </a:tc>
                <a:extLst>
                  <a:ext uri="{0D108BD9-81ED-4DB2-BD59-A6C34878D82A}">
                    <a16:rowId xmlns:a16="http://schemas.microsoft.com/office/drawing/2014/main" val="10000"/>
                  </a:ext>
                </a:extLst>
              </a:tr>
              <a:tr h="685800">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Credits (L:T:P): 3:0:0</a:t>
                      </a:r>
                      <a:endParaRPr lang="en-US" sz="2400" b="1" dirty="0">
                        <a:solidFill>
                          <a:srgbClr val="000000"/>
                        </a:solidFill>
                        <a:effectLst/>
                        <a:latin typeface="Book Antiqua" panose="020406020503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Total Contact Hours: 39:0:0</a:t>
                      </a:r>
                      <a:endParaRPr lang="en-US" sz="2400" b="1" dirty="0">
                        <a:solidFill>
                          <a:srgbClr val="000000"/>
                        </a:solidFill>
                        <a:effectLst/>
                        <a:latin typeface="Book Antiqua" panose="02040602050305030304" pitchFamily="18" charset="0"/>
                        <a:ea typeface="Calibri"/>
                      </a:endParaRPr>
                    </a:p>
                  </a:txBody>
                  <a:tcPr marL="68580" marR="68580" marT="0" marB="0"/>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Type of Course: Lecture and more on case studies</a:t>
                      </a:r>
                      <a:endParaRPr lang="en-US" sz="2400" b="1" dirty="0">
                        <a:solidFill>
                          <a:srgbClr val="000000"/>
                        </a:solidFill>
                        <a:effectLst/>
                        <a:latin typeface="Book Antiqua" panose="020406020503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Category: Professional Elective Course</a:t>
                      </a:r>
                      <a:endParaRPr lang="en-US" sz="2400" b="1" dirty="0">
                        <a:solidFill>
                          <a:srgbClr val="000000"/>
                        </a:solidFill>
                        <a:effectLst/>
                        <a:latin typeface="Book Antiqua" panose="02040602050305030304" pitchFamily="18" charset="0"/>
                        <a:ea typeface="Calibri"/>
                      </a:endParaRPr>
                    </a:p>
                  </a:txBody>
                  <a:tcPr marL="68580" marR="68580" marT="0" marB="0"/>
                </a:tc>
                <a:extLst>
                  <a:ext uri="{0D108BD9-81ED-4DB2-BD59-A6C34878D82A}">
                    <a16:rowId xmlns:a16="http://schemas.microsoft.com/office/drawing/2014/main" val="10002"/>
                  </a:ext>
                </a:extLst>
              </a:tr>
              <a:tr h="685800">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CIE Marks: 50 </a:t>
                      </a:r>
                      <a:endParaRPr lang="en-US" sz="2400" b="1" dirty="0">
                        <a:solidFill>
                          <a:srgbClr val="000000"/>
                        </a:solidFill>
                        <a:effectLst/>
                        <a:latin typeface="Book Antiqua" panose="020406020503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SEE Marks: 100</a:t>
                      </a:r>
                      <a:endParaRPr lang="en-US" sz="2400" b="1" dirty="0">
                        <a:solidFill>
                          <a:srgbClr val="000000"/>
                        </a:solidFill>
                        <a:effectLst/>
                        <a:latin typeface="Book Antiqua" panose="02040602050305030304" pitchFamily="18" charset="0"/>
                        <a:ea typeface="Calibri"/>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Confidentiality</a:t>
            </a:r>
          </a:p>
        </p:txBody>
      </p:sp>
      <p:sp>
        <p:nvSpPr>
          <p:cNvPr id="3" name="Content Placeholder 2"/>
          <p:cNvSpPr>
            <a:spLocks noGrp="1"/>
          </p:cNvSpPr>
          <p:nvPr>
            <p:ph idx="1"/>
          </p:nvPr>
        </p:nvSpPr>
        <p:spPr>
          <a:xfrm>
            <a:off x="228600" y="990600"/>
            <a:ext cx="8686800" cy="5638800"/>
          </a:xfrm>
        </p:spPr>
        <p:txBody>
          <a:bodyPr>
            <a:normAutofit/>
          </a:bodyPr>
          <a:lstStyle/>
          <a:p>
            <a:r>
              <a:rPr lang="en-US" sz="2800" dirty="0">
                <a:solidFill>
                  <a:srgbClr val="C00000"/>
                </a:solidFill>
                <a:latin typeface="Book Antiqua" panose="02040602050305030304" pitchFamily="18" charset="0"/>
              </a:rPr>
              <a:t>Data confidentiality</a:t>
            </a:r>
            <a:r>
              <a:rPr lang="en-US" sz="2800" dirty="0">
                <a:latin typeface="Book Antiqua" panose="02040602050305030304" pitchFamily="18" charset="0"/>
              </a:rPr>
              <a:t>: Assures that private or confidential information is not made available or disclosed to unauthorized individuals.</a:t>
            </a:r>
          </a:p>
          <a:p>
            <a:r>
              <a:rPr lang="en-US" sz="2800" dirty="0">
                <a:solidFill>
                  <a:srgbClr val="C00000"/>
                </a:solidFill>
                <a:latin typeface="Book Antiqua" panose="02040602050305030304" pitchFamily="18" charset="0"/>
              </a:rPr>
              <a:t>Privacy: </a:t>
            </a:r>
            <a:r>
              <a:rPr lang="en-US" sz="2800" dirty="0">
                <a:latin typeface="Book Antiqua" panose="02040602050305030304" pitchFamily="18" charset="0"/>
              </a:rPr>
              <a:t>Assures that individuals control or influence what information related to them may be collected and stored and by whom and to whom that information may be disclosed.</a:t>
            </a:r>
          </a:p>
          <a:p>
            <a:pPr marL="0" indent="0" algn="ctr">
              <a:buNone/>
            </a:pPr>
            <a:r>
              <a:rPr lang="en-US" sz="2800" dirty="0">
                <a:solidFill>
                  <a:srgbClr val="C00000"/>
                </a:solidFill>
                <a:latin typeface="Book Antiqua" panose="02040602050305030304" pitchFamily="18" charset="0"/>
              </a:rPr>
              <a:t>OR</a:t>
            </a:r>
          </a:p>
          <a:p>
            <a:r>
              <a:rPr lang="en-US" sz="2800" dirty="0">
                <a:latin typeface="Book Antiqua" panose="02040602050305030304" pitchFamily="18" charset="0"/>
              </a:rPr>
              <a:t>It is the ability of a person to determine for themselves when, how, and to what extent personal information about them is shared with or communicated to others.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533" y="-3980"/>
            <a:ext cx="20154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19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Integrity</a:t>
            </a:r>
          </a:p>
        </p:txBody>
      </p:sp>
      <p:sp>
        <p:nvSpPr>
          <p:cNvPr id="3" name="Content Placeholder 2"/>
          <p:cNvSpPr>
            <a:spLocks noGrp="1"/>
          </p:cNvSpPr>
          <p:nvPr>
            <p:ph idx="1"/>
          </p:nvPr>
        </p:nvSpPr>
        <p:spPr>
          <a:xfrm>
            <a:off x="228600" y="990600"/>
            <a:ext cx="8610600" cy="4724400"/>
          </a:xfrm>
        </p:spPr>
        <p:txBody>
          <a:bodyPr>
            <a:normAutofit fontScale="85000" lnSpcReduction="10000"/>
          </a:bodyPr>
          <a:lstStyle/>
          <a:p>
            <a:r>
              <a:rPr lang="en-US" sz="2800" dirty="0">
                <a:solidFill>
                  <a:srgbClr val="C00000"/>
                </a:solidFill>
                <a:latin typeface="Book Antiqua" panose="02040602050305030304" pitchFamily="18" charset="0"/>
              </a:rPr>
              <a:t>Data integrity</a:t>
            </a:r>
            <a:r>
              <a:rPr lang="en-US" sz="2800" dirty="0">
                <a:latin typeface="Book Antiqua" panose="02040602050305030304" pitchFamily="18" charset="0"/>
              </a:rPr>
              <a:t>: Assures that information (both stored and in transmitted packets) and programs are changed only in a specified and authorized manner.</a:t>
            </a:r>
          </a:p>
          <a:p>
            <a:r>
              <a:rPr lang="en-US" sz="2800" dirty="0">
                <a:solidFill>
                  <a:srgbClr val="C00000"/>
                </a:solidFill>
                <a:latin typeface="Book Antiqua" panose="02040602050305030304" pitchFamily="18" charset="0"/>
              </a:rPr>
              <a:t>System integrity</a:t>
            </a:r>
            <a:r>
              <a:rPr lang="en-US" sz="2800" dirty="0">
                <a:latin typeface="Book Antiqua" panose="02040602050305030304" pitchFamily="18" charset="0"/>
              </a:rPr>
              <a:t>: Assures that a system performs its intended function in an unimpaired manner or inadvertent unauthorized manipulation of the system.</a:t>
            </a:r>
          </a:p>
          <a:p>
            <a:r>
              <a:rPr lang="en-US" sz="2800" dirty="0">
                <a:solidFill>
                  <a:srgbClr val="C00000"/>
                </a:solidFill>
                <a:latin typeface="Book Antiqua" panose="02040602050305030304" pitchFamily="18" charset="0"/>
              </a:rPr>
              <a:t>Availability</a:t>
            </a:r>
            <a:r>
              <a:rPr lang="en-US" sz="2800" dirty="0">
                <a:latin typeface="Book Antiqua" panose="02040602050305030304" pitchFamily="18" charset="0"/>
              </a:rPr>
              <a:t>: Assures that systems work promptly and service is not denied to authorized users.</a:t>
            </a:r>
          </a:p>
          <a:p>
            <a:r>
              <a:rPr lang="en-US" sz="2800" dirty="0">
                <a:latin typeface="Book Antiqua" panose="02040602050305030304" pitchFamily="18" charset="0"/>
              </a:rPr>
              <a:t>These three concepts form what is often referred to as the </a:t>
            </a:r>
            <a:r>
              <a:rPr lang="en-US" sz="2800" dirty="0">
                <a:solidFill>
                  <a:srgbClr val="C00000"/>
                </a:solidFill>
                <a:latin typeface="Book Antiqua" panose="02040602050305030304" pitchFamily="18" charset="0"/>
              </a:rPr>
              <a:t>CIA triad</a:t>
            </a:r>
            <a:r>
              <a:rPr lang="en-US" sz="2800" dirty="0">
                <a:latin typeface="Book Antiqua" panose="02040602050305030304" pitchFamily="18" charset="0"/>
              </a:rPr>
              <a:t>.</a:t>
            </a:r>
          </a:p>
          <a:p>
            <a:r>
              <a:rPr lang="en-US" sz="2800" dirty="0">
                <a:latin typeface="Book Antiqua" panose="02040602050305030304" pitchFamily="18" charset="0"/>
              </a:rPr>
              <a:t>Though three security objectives is well established, some in the security field feel that additional concepts are needed to present a complete security requirements.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784" y="5619750"/>
            <a:ext cx="56388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79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Data Integrity Violation</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153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21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fontScale="90000"/>
          </a:bodyPr>
          <a:lstStyle/>
          <a:p>
            <a:r>
              <a:rPr lang="en-US" sz="3600" dirty="0">
                <a:latin typeface="Book Antiqua" panose="02040602050305030304" pitchFamily="18" charset="0"/>
              </a:rPr>
              <a:t>Essential Network and Computer Security</a:t>
            </a:r>
            <a:br>
              <a:rPr lang="en-US" sz="3600" dirty="0">
                <a:latin typeface="Book Antiqua" panose="02040602050305030304" pitchFamily="18" charset="0"/>
              </a:rPr>
            </a:br>
            <a:r>
              <a:rPr lang="en-US" sz="3600" dirty="0">
                <a:latin typeface="Book Antiqua" panose="02040602050305030304" pitchFamily="18" charset="0"/>
              </a:rPr>
              <a:t>Requirements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838200"/>
            <a:ext cx="4724400" cy="3599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2164" y="4495800"/>
            <a:ext cx="8839200" cy="1938992"/>
          </a:xfrm>
          <a:prstGeom prst="rect">
            <a:avLst/>
          </a:prstGeom>
        </p:spPr>
        <p:txBody>
          <a:bodyPr wrap="square">
            <a:spAutoFit/>
          </a:bodyPr>
          <a:lstStyle/>
          <a:p>
            <a:r>
              <a:rPr lang="en-US" sz="2000" b="1" dirty="0">
                <a:latin typeface="Book Antiqua" panose="02040602050305030304" pitchFamily="18" charset="0"/>
              </a:rPr>
              <a:t>Authenticity: </a:t>
            </a:r>
            <a:r>
              <a:rPr lang="en-US" sz="2000" dirty="0">
                <a:latin typeface="Book Antiqua" panose="02040602050305030304" pitchFamily="18" charset="0"/>
              </a:rPr>
              <a:t>The property of being genuine and being able to be verified and Trusted.</a:t>
            </a:r>
          </a:p>
          <a:p>
            <a:r>
              <a:rPr lang="en-US" sz="2000" b="1" dirty="0">
                <a:latin typeface="Book Antiqua" panose="02040602050305030304" pitchFamily="18" charset="0"/>
              </a:rPr>
              <a:t>Accountability: </a:t>
            </a:r>
            <a:r>
              <a:rPr lang="en-US" sz="2000" dirty="0">
                <a:latin typeface="Book Antiqua" panose="02040602050305030304" pitchFamily="18" charset="0"/>
              </a:rPr>
              <a:t>The security goal that generates the requirement for actions of an entity to be traced uniquely to that entity.</a:t>
            </a:r>
          </a:p>
          <a:p>
            <a:r>
              <a:rPr lang="en-US" sz="2000" dirty="0">
                <a:latin typeface="Book Antiqua" panose="02040602050305030304" pitchFamily="18" charset="0"/>
              </a:rPr>
              <a:t>Systems must keep records of their activities to permit later forensic analysis to trace security breaches or to aid in transaction disputes.</a:t>
            </a:r>
          </a:p>
        </p:txBody>
      </p:sp>
    </p:spTree>
    <p:extLst>
      <p:ext uri="{BB962C8B-B14F-4D97-AF65-F5344CB8AC3E}">
        <p14:creationId xmlns:p14="http://schemas.microsoft.com/office/powerpoint/2010/main" val="306864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Challenges of Computer Security</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Security is not as simple as it might first appear to the novice.</a:t>
            </a:r>
          </a:p>
          <a:p>
            <a:r>
              <a:rPr lang="en-US" sz="2800" dirty="0">
                <a:latin typeface="Book Antiqua" panose="02040602050305030304" pitchFamily="18" charset="0"/>
              </a:rPr>
              <a:t>Exploiting an unexpected weakness in the mechanism.</a:t>
            </a:r>
          </a:p>
          <a:p>
            <a:r>
              <a:rPr lang="en-US" sz="2800" dirty="0">
                <a:latin typeface="Book Antiqua" panose="02040602050305030304" pitchFamily="18" charset="0"/>
              </a:rPr>
              <a:t>Decide where to use the security mechanism.</a:t>
            </a:r>
          </a:p>
          <a:p>
            <a:r>
              <a:rPr lang="en-US" sz="2800" dirty="0">
                <a:latin typeface="Book Antiqua" panose="02040602050305030304" pitchFamily="18" charset="0"/>
              </a:rPr>
              <a:t>Security mechanisms typically involve more than a particular algorithm or protocol.</a:t>
            </a:r>
          </a:p>
          <a:p>
            <a:r>
              <a:rPr lang="en-US" sz="2800" dirty="0">
                <a:latin typeface="Book Antiqua" panose="02040602050305030304" pitchFamily="18" charset="0"/>
              </a:rPr>
              <a:t>Computer and network security is essentially a battle of wits between a perpetrator who tries to find holes and the designer or administrator who tries to close them.</a:t>
            </a:r>
          </a:p>
          <a:p>
            <a:r>
              <a:rPr lang="en-US" sz="2800" dirty="0">
                <a:latin typeface="Book Antiqua" panose="02040602050305030304" pitchFamily="18" charset="0"/>
              </a:rPr>
              <a:t>Security requires regular, even constant monitoring.</a:t>
            </a:r>
          </a:p>
          <a:p>
            <a:endParaRPr lang="en-US" sz="2800" dirty="0">
              <a:latin typeface="Book Antiqua" panose="02040602050305030304" pitchFamily="18" charset="0"/>
            </a:endParaRPr>
          </a:p>
          <a:p>
            <a:endParaRPr lang="en-US" sz="2800" dirty="0">
              <a:latin typeface="Book Antiqua" panose="02040602050305030304" pitchFamily="18" charset="0"/>
            </a:endParaRPr>
          </a:p>
        </p:txBody>
      </p:sp>
    </p:spTree>
    <p:extLst>
      <p:ext uri="{BB962C8B-B14F-4D97-AF65-F5344CB8AC3E}">
        <p14:creationId xmlns:p14="http://schemas.microsoft.com/office/powerpoint/2010/main" val="110222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OSI SECURITY ARCHITECTURE</a:t>
            </a:r>
          </a:p>
        </p:txBody>
      </p:sp>
      <p:sp>
        <p:nvSpPr>
          <p:cNvPr id="3" name="Content Placeholder 2"/>
          <p:cNvSpPr>
            <a:spLocks noGrp="1"/>
          </p:cNvSpPr>
          <p:nvPr>
            <p:ph idx="1"/>
          </p:nvPr>
        </p:nvSpPr>
        <p:spPr>
          <a:xfrm>
            <a:off x="228600" y="990600"/>
            <a:ext cx="8915400" cy="5638800"/>
          </a:xfrm>
        </p:spPr>
        <p:txBody>
          <a:bodyPr>
            <a:normAutofit lnSpcReduction="10000"/>
          </a:bodyPr>
          <a:lstStyle/>
          <a:p>
            <a:r>
              <a:rPr lang="en-US" sz="2800" dirty="0">
                <a:latin typeface="Book Antiqua" panose="02040602050305030304" pitchFamily="18" charset="0"/>
              </a:rPr>
              <a:t>The OSI security architecture focuses on security attacks, mechanisms, and services.</a:t>
            </a:r>
          </a:p>
          <a:p>
            <a:r>
              <a:rPr lang="en-US" sz="2800" dirty="0">
                <a:solidFill>
                  <a:srgbClr val="C00000"/>
                </a:solidFill>
                <a:latin typeface="Book Antiqua" panose="02040602050305030304" pitchFamily="18" charset="0"/>
              </a:rPr>
              <a:t>Security attack</a:t>
            </a:r>
            <a:r>
              <a:rPr lang="en-US" sz="2800" dirty="0">
                <a:latin typeface="Book Antiqua" panose="02040602050305030304" pitchFamily="18" charset="0"/>
              </a:rPr>
              <a:t>: Any action that compromises the security of information owned by an organization.</a:t>
            </a:r>
          </a:p>
          <a:p>
            <a:r>
              <a:rPr lang="en-US" sz="2800" dirty="0">
                <a:solidFill>
                  <a:srgbClr val="C00000"/>
                </a:solidFill>
                <a:latin typeface="Book Antiqua" panose="02040602050305030304" pitchFamily="18" charset="0"/>
              </a:rPr>
              <a:t>Security mechanism</a:t>
            </a:r>
            <a:r>
              <a:rPr lang="en-US" sz="2800" dirty="0">
                <a:latin typeface="Book Antiqua" panose="02040602050305030304" pitchFamily="18" charset="0"/>
              </a:rPr>
              <a:t>: A process that is designed to detect, prevent, or recover from a security attack.</a:t>
            </a:r>
          </a:p>
          <a:p>
            <a:r>
              <a:rPr lang="en-US" sz="2800" dirty="0">
                <a:solidFill>
                  <a:srgbClr val="C00000"/>
                </a:solidFill>
                <a:latin typeface="Book Antiqua" panose="02040602050305030304" pitchFamily="18" charset="0"/>
              </a:rPr>
              <a:t>Security service: </a:t>
            </a:r>
            <a:r>
              <a:rPr lang="en-US" sz="2800" dirty="0">
                <a:latin typeface="Book Antiqua" panose="02040602050305030304" pitchFamily="18" charset="0"/>
              </a:rPr>
              <a:t>A processing or communication service that enhances the security of the data processing systems and the information transfers of an organization.</a:t>
            </a:r>
          </a:p>
          <a:p>
            <a:r>
              <a:rPr lang="en-US" sz="2800" dirty="0">
                <a:latin typeface="Book Antiqua" panose="02040602050305030304" pitchFamily="18" charset="0"/>
              </a:rPr>
              <a:t>The services are intended to counter security attacks, and they make use of one or more security mechanisms to provide the service.</a:t>
            </a:r>
          </a:p>
        </p:txBody>
      </p:sp>
    </p:spTree>
    <p:extLst>
      <p:ext uri="{BB962C8B-B14F-4D97-AF65-F5344CB8AC3E}">
        <p14:creationId xmlns:p14="http://schemas.microsoft.com/office/powerpoint/2010/main" val="383756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Security Attacks</a:t>
            </a:r>
          </a:p>
        </p:txBody>
      </p:sp>
      <p:sp>
        <p:nvSpPr>
          <p:cNvPr id="3" name="Content Placeholder 2"/>
          <p:cNvSpPr>
            <a:spLocks noGrp="1"/>
          </p:cNvSpPr>
          <p:nvPr>
            <p:ph idx="1"/>
          </p:nvPr>
        </p:nvSpPr>
        <p:spPr>
          <a:xfrm>
            <a:off x="228600" y="990600"/>
            <a:ext cx="8915400" cy="5638800"/>
          </a:xfrm>
        </p:spPr>
        <p:txBody>
          <a:bodyPr>
            <a:normAutofit lnSpcReduction="10000"/>
          </a:bodyPr>
          <a:lstStyle/>
          <a:p>
            <a:r>
              <a:rPr lang="en-US" sz="2800" dirty="0">
                <a:latin typeface="Book Antiqua" panose="02040602050305030304" pitchFamily="18" charset="0"/>
              </a:rPr>
              <a:t>Divided into 2 types: Passive and Active attacks</a:t>
            </a:r>
          </a:p>
          <a:p>
            <a:pPr lvl="1"/>
            <a:r>
              <a:rPr lang="en-US" sz="2400" dirty="0">
                <a:solidFill>
                  <a:srgbClr val="C00000"/>
                </a:solidFill>
                <a:latin typeface="Book Antiqua" panose="02040602050305030304" pitchFamily="18" charset="0"/>
              </a:rPr>
              <a:t>Passive Attack</a:t>
            </a:r>
            <a:r>
              <a:rPr lang="en-US" sz="2400" dirty="0">
                <a:latin typeface="Book Antiqua" panose="02040602050305030304" pitchFamily="18" charset="0"/>
              </a:rPr>
              <a:t>: attempts to learn or make use of information from the system but does not affect system resources.</a:t>
            </a:r>
          </a:p>
          <a:p>
            <a:pPr lvl="1"/>
            <a:r>
              <a:rPr lang="en-US" sz="2400" dirty="0">
                <a:latin typeface="Book Antiqua" panose="02040602050305030304" pitchFamily="18" charset="0"/>
              </a:rPr>
              <a:t>Passive attacks are in the nature of eavesdropping or monitoring transmissions.</a:t>
            </a:r>
          </a:p>
          <a:p>
            <a:pPr lvl="1"/>
            <a:r>
              <a:rPr lang="en-US" sz="2400" dirty="0">
                <a:latin typeface="Book Antiqua" panose="02040602050305030304" pitchFamily="18" charset="0"/>
              </a:rPr>
              <a:t>The goal of the opponent is to obtain information that is being transmitted.</a:t>
            </a:r>
          </a:p>
          <a:p>
            <a:pPr lvl="1"/>
            <a:r>
              <a:rPr lang="en-US" sz="2400" dirty="0">
                <a:latin typeface="Book Antiqua" panose="02040602050305030304" pitchFamily="18" charset="0"/>
              </a:rPr>
              <a:t>Passive attacks are very difficult to detect, because they do not involve any alteration of the data.</a:t>
            </a:r>
          </a:p>
          <a:p>
            <a:pPr lvl="1"/>
            <a:r>
              <a:rPr lang="en-US" sz="2400" dirty="0">
                <a:latin typeface="Book Antiqua" panose="02040602050305030304" pitchFamily="18" charset="0"/>
              </a:rPr>
              <a:t>Neither the sender nor receiver is aware that a third part has read the messages or observed the traffic pattern.</a:t>
            </a:r>
          </a:p>
          <a:p>
            <a:pPr lvl="1"/>
            <a:r>
              <a:rPr lang="en-US" sz="2400" dirty="0">
                <a:latin typeface="Book Antiqua" panose="02040602050305030304" pitchFamily="18" charset="0"/>
              </a:rPr>
              <a:t>However, it is feasible to prevent the success of these attacks, usually by means of encryption.</a:t>
            </a:r>
          </a:p>
        </p:txBody>
      </p:sp>
    </p:spTree>
    <p:extLst>
      <p:ext uri="{BB962C8B-B14F-4D97-AF65-F5344CB8AC3E}">
        <p14:creationId xmlns:p14="http://schemas.microsoft.com/office/powerpoint/2010/main" val="160868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Passive attacks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6782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09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Active attacks</a:t>
            </a:r>
          </a:p>
        </p:txBody>
      </p:sp>
      <p:sp>
        <p:nvSpPr>
          <p:cNvPr id="3" name="Content Placeholder 2"/>
          <p:cNvSpPr>
            <a:spLocks noGrp="1"/>
          </p:cNvSpPr>
          <p:nvPr>
            <p:ph idx="1"/>
          </p:nvPr>
        </p:nvSpPr>
        <p:spPr>
          <a:xfrm>
            <a:off x="228600" y="990600"/>
            <a:ext cx="8915400" cy="5638800"/>
          </a:xfrm>
        </p:spPr>
        <p:txBody>
          <a:bodyPr>
            <a:normAutofit/>
          </a:bodyPr>
          <a:lstStyle/>
          <a:p>
            <a:pPr marL="342900" lvl="1" indent="-342900">
              <a:buFont typeface="Arial" pitchFamily="34" charset="0"/>
              <a:buChar char="•"/>
            </a:pPr>
            <a:r>
              <a:rPr lang="en-US" sz="2400" dirty="0">
                <a:solidFill>
                  <a:srgbClr val="C00000"/>
                </a:solidFill>
                <a:latin typeface="Book Antiqua" panose="02040602050305030304" pitchFamily="18" charset="0"/>
              </a:rPr>
              <a:t>Active attack:</a:t>
            </a:r>
            <a:r>
              <a:rPr lang="en-US" sz="2400" dirty="0">
                <a:latin typeface="Book Antiqua" panose="02040602050305030304" pitchFamily="18" charset="0"/>
              </a:rPr>
              <a:t> attempts to alter system resources or affect their operation</a:t>
            </a:r>
          </a:p>
          <a:p>
            <a:pPr marL="342900" lvl="1" indent="-342900">
              <a:buFont typeface="Arial" pitchFamily="34" charset="0"/>
              <a:buChar char="•"/>
            </a:pPr>
            <a:r>
              <a:rPr lang="en-US" sz="2800" dirty="0">
                <a:latin typeface="Book Antiqua" panose="02040602050305030304" pitchFamily="18" charset="0"/>
              </a:rPr>
              <a:t>Active attacks involve some modification of the data stream or the creation of a false stream.</a:t>
            </a:r>
          </a:p>
          <a:p>
            <a:pPr marL="342900" lvl="1" indent="-342900">
              <a:buFont typeface="Arial" pitchFamily="34" charset="0"/>
              <a:buChar char="•"/>
            </a:pPr>
            <a:r>
              <a:rPr lang="en-US" dirty="0">
                <a:latin typeface="Book Antiqua" panose="02040602050305030304" pitchFamily="18" charset="0"/>
              </a:rPr>
              <a:t>These attacks are subdivided into four categories: masquerade, replay, modification of messages, and denial of service.</a:t>
            </a:r>
          </a:p>
          <a:p>
            <a:pPr marL="342900" lvl="1" indent="-342900">
              <a:buFont typeface="Arial" pitchFamily="34" charset="0"/>
              <a:buChar char="•"/>
            </a:pPr>
            <a:r>
              <a:rPr lang="en-US" dirty="0">
                <a:latin typeface="Book Antiqua" panose="02040602050305030304" pitchFamily="18" charset="0"/>
              </a:rPr>
              <a:t>A </a:t>
            </a:r>
            <a:r>
              <a:rPr lang="en-US" b="1" dirty="0">
                <a:latin typeface="Book Antiqua" panose="02040602050305030304" pitchFamily="18" charset="0"/>
              </a:rPr>
              <a:t>masquerade </a:t>
            </a:r>
            <a:r>
              <a:rPr lang="en-US" dirty="0">
                <a:latin typeface="Book Antiqua" panose="02040602050305030304" pitchFamily="18" charset="0"/>
              </a:rPr>
              <a:t>takes place when one entity pretends to be a different entity.</a:t>
            </a:r>
          </a:p>
          <a:p>
            <a:pPr marL="342900" lvl="1" indent="-342900">
              <a:buFont typeface="Arial" pitchFamily="34" charset="0"/>
              <a:buChar char="•"/>
            </a:pPr>
            <a:r>
              <a:rPr lang="en-US" b="1" dirty="0">
                <a:latin typeface="Book Antiqua" panose="02040602050305030304" pitchFamily="18" charset="0"/>
              </a:rPr>
              <a:t>Replay</a:t>
            </a:r>
            <a:r>
              <a:rPr lang="en-US" dirty="0">
                <a:latin typeface="Book Antiqua" panose="02040602050305030304" pitchFamily="18" charset="0"/>
              </a:rPr>
              <a:t> involves the passive capture of a data unit and its subsequent retransmission to produce an unauthorized effect</a:t>
            </a:r>
          </a:p>
          <a:p>
            <a:pPr marL="342900" lvl="1" indent="-342900">
              <a:buFont typeface="Arial" pitchFamily="34" charset="0"/>
              <a:buChar char="•"/>
            </a:pPr>
            <a:endParaRPr lang="en-US" sz="2800" dirty="0">
              <a:latin typeface="Book Antiqua" panose="02040602050305030304" pitchFamily="18" charset="0"/>
            </a:endParaRPr>
          </a:p>
        </p:txBody>
      </p:sp>
    </p:spTree>
    <p:extLst>
      <p:ext uri="{BB962C8B-B14F-4D97-AF65-F5344CB8AC3E}">
        <p14:creationId xmlns:p14="http://schemas.microsoft.com/office/powerpoint/2010/main" val="265567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Active attacks</a:t>
            </a:r>
          </a:p>
        </p:txBody>
      </p:sp>
      <p:sp>
        <p:nvSpPr>
          <p:cNvPr id="3" name="Content Placeholder 2"/>
          <p:cNvSpPr>
            <a:spLocks noGrp="1"/>
          </p:cNvSpPr>
          <p:nvPr>
            <p:ph idx="1"/>
          </p:nvPr>
        </p:nvSpPr>
        <p:spPr>
          <a:xfrm>
            <a:off x="228600" y="990600"/>
            <a:ext cx="8915400" cy="5638800"/>
          </a:xfrm>
        </p:spPr>
        <p:txBody>
          <a:bodyPr>
            <a:normAutofit/>
          </a:bodyPr>
          <a:lstStyle/>
          <a:p>
            <a:pPr marL="342900" lvl="1" indent="-342900">
              <a:buFont typeface="Arial" pitchFamily="34" charset="0"/>
              <a:buChar char="•"/>
            </a:pPr>
            <a:r>
              <a:rPr lang="en-US" b="1" dirty="0">
                <a:latin typeface="Book Antiqua" panose="02040602050305030304" pitchFamily="18" charset="0"/>
              </a:rPr>
              <a:t>Modification of messages </a:t>
            </a:r>
            <a:r>
              <a:rPr lang="en-US" dirty="0">
                <a:latin typeface="Book Antiqua" panose="02040602050305030304" pitchFamily="18" charset="0"/>
              </a:rPr>
              <a:t>simply means that some portion of a legitimate message is altered, or that messages are delayed or reordered, to produce an unauthorized effect.</a:t>
            </a:r>
          </a:p>
          <a:p>
            <a:pPr marL="342900" lvl="1" indent="-342900">
              <a:buFont typeface="Arial" pitchFamily="34" charset="0"/>
              <a:buChar char="•"/>
            </a:pPr>
            <a:r>
              <a:rPr lang="en-US" dirty="0">
                <a:latin typeface="Book Antiqua" panose="02040602050305030304" pitchFamily="18" charset="0"/>
              </a:rPr>
              <a:t>The </a:t>
            </a:r>
            <a:r>
              <a:rPr lang="en-US" b="1" dirty="0">
                <a:latin typeface="Book Antiqua" panose="02040602050305030304" pitchFamily="18" charset="0"/>
              </a:rPr>
              <a:t>denial of service</a:t>
            </a:r>
            <a:r>
              <a:rPr lang="en-US" dirty="0">
                <a:latin typeface="Book Antiqua" panose="02040602050305030304" pitchFamily="18" charset="0"/>
              </a:rPr>
              <a:t> prevents or inhibits the normal use or management of communications facilities.</a:t>
            </a:r>
          </a:p>
          <a:p>
            <a:pPr marL="342900" lvl="1" indent="-342900">
              <a:buFont typeface="Arial" pitchFamily="34" charset="0"/>
              <a:buChar char="•"/>
            </a:pPr>
            <a:r>
              <a:rPr lang="en-US" dirty="0">
                <a:latin typeface="Book Antiqua" panose="02040602050305030304" pitchFamily="18" charset="0"/>
              </a:rPr>
              <a:t>Active attacks present the opposite characteristics of passive attacks.</a:t>
            </a:r>
            <a:endParaRPr lang="en-US" sz="2800" dirty="0">
              <a:latin typeface="Book Antiqua" panose="02040602050305030304" pitchFamily="18" charset="0"/>
            </a:endParaRPr>
          </a:p>
        </p:txBody>
      </p:sp>
    </p:spTree>
    <p:extLst>
      <p:ext uri="{BB962C8B-B14F-4D97-AF65-F5344CB8AC3E}">
        <p14:creationId xmlns:p14="http://schemas.microsoft.com/office/powerpoint/2010/main" val="312604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lstStyle/>
          <a:p>
            <a:r>
              <a:rPr lang="en-US" dirty="0">
                <a:latin typeface="Book Antiqua" panose="02040602050305030304" pitchFamily="18" charset="0"/>
              </a:rPr>
              <a:t>Unit -01</a:t>
            </a:r>
          </a:p>
        </p:txBody>
      </p:sp>
      <p:sp>
        <p:nvSpPr>
          <p:cNvPr id="3" name="Content Placeholder 2"/>
          <p:cNvSpPr>
            <a:spLocks noGrp="1"/>
          </p:cNvSpPr>
          <p:nvPr>
            <p:ph idx="1"/>
          </p:nvPr>
        </p:nvSpPr>
        <p:spPr>
          <a:xfrm>
            <a:off x="228600" y="914400"/>
            <a:ext cx="8763000" cy="5638800"/>
          </a:xfrm>
        </p:spPr>
        <p:txBody>
          <a:bodyPr>
            <a:normAutofit lnSpcReduction="10000"/>
          </a:bodyPr>
          <a:lstStyle/>
          <a:p>
            <a:pPr marL="0" indent="0">
              <a:buNone/>
            </a:pPr>
            <a:r>
              <a:rPr lang="en-US" sz="2600" b="1" dirty="0">
                <a:solidFill>
                  <a:srgbClr val="FF0000"/>
                </a:solidFill>
                <a:latin typeface="Book Antiqua" panose="02040602050305030304" pitchFamily="18" charset="0"/>
              </a:rPr>
              <a:t>Unit 01- Introduction to security concepts         </a:t>
            </a:r>
            <a:r>
              <a:rPr lang="en-US" sz="2400" b="1" dirty="0"/>
              <a:t>	 </a:t>
            </a:r>
            <a:r>
              <a:rPr lang="en-US" sz="2500" b="1" dirty="0">
                <a:solidFill>
                  <a:srgbClr val="C00000"/>
                </a:solidFill>
                <a:latin typeface="Book Antiqua" panose="02040602050305030304" pitchFamily="18" charset="0"/>
              </a:rPr>
              <a:t>8 Hours </a:t>
            </a:r>
            <a:endParaRPr lang="en-US" sz="2500" dirty="0">
              <a:solidFill>
                <a:srgbClr val="C00000"/>
              </a:solidFill>
              <a:latin typeface="Book Antiqua" panose="02040602050305030304" pitchFamily="18" charset="0"/>
            </a:endParaRPr>
          </a:p>
          <a:p>
            <a:pPr algn="just"/>
            <a:r>
              <a:rPr lang="en-US" sz="2800" i="1" dirty="0">
                <a:latin typeface="Book Antiqua" panose="02040602050305030304" pitchFamily="18" charset="0"/>
              </a:rPr>
              <a:t>Introduction to Cryptography and related Infrastructure; Motivation &amp; Security Basics: Current trends &amp; Development, Safety and Security, </a:t>
            </a:r>
          </a:p>
          <a:p>
            <a:pPr algn="just"/>
            <a:endParaRPr lang="en-US" sz="2800" i="1" dirty="0">
              <a:latin typeface="Book Antiqua" panose="02040602050305030304" pitchFamily="18" charset="0"/>
            </a:endParaRPr>
          </a:p>
          <a:p>
            <a:pPr algn="just"/>
            <a:r>
              <a:rPr lang="en-US" sz="2800" i="1" dirty="0">
                <a:latin typeface="Book Antiqua" panose="02040602050305030304" pitchFamily="18" charset="0"/>
              </a:rPr>
              <a:t>Cryptography Concepts: Encoding, Encryption, Hash, Security services, Examples of Algorithm (AES 128, RSA), Signature &amp; Encryption, Symmetric &amp; Asymmetric signatures. </a:t>
            </a:r>
          </a:p>
          <a:p>
            <a:pPr algn="just"/>
            <a:endParaRPr lang="en-US" sz="2800" i="1" dirty="0">
              <a:latin typeface="Book Antiqua" panose="02040602050305030304" pitchFamily="18" charset="0"/>
            </a:endParaRPr>
          </a:p>
          <a:p>
            <a:pPr algn="just"/>
            <a:r>
              <a:rPr lang="en-US" sz="2800" i="1" dirty="0">
                <a:latin typeface="Book Antiqua" panose="02040602050305030304" pitchFamily="18" charset="0"/>
              </a:rPr>
              <a:t>Public Key Infrastructure: Digital Certificate, Functions of PKI, Certifying Authority, Hierarchy of Certifying Authority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Active Attacks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26" y="1143000"/>
            <a:ext cx="8632074" cy="5228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37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C00"/>
          </a:solidFill>
        </p:spPr>
        <p:txBody>
          <a:bodyPr>
            <a:normAutofit/>
          </a:bodyPr>
          <a:lstStyle/>
          <a:p>
            <a:r>
              <a:rPr lang="en-US" sz="3600" dirty="0">
                <a:latin typeface="Book Antiqua" panose="02040602050305030304" pitchFamily="18" charset="0"/>
              </a:rPr>
              <a:t>SECURITY SERVICES</a:t>
            </a:r>
          </a:p>
        </p:txBody>
      </p:sp>
      <p:sp>
        <p:nvSpPr>
          <p:cNvPr id="3" name="Content Placeholder 2"/>
          <p:cNvSpPr>
            <a:spLocks noGrp="1"/>
          </p:cNvSpPr>
          <p:nvPr>
            <p:ph idx="1"/>
          </p:nvPr>
        </p:nvSpPr>
        <p:spPr>
          <a:xfrm>
            <a:off x="76200" y="838200"/>
            <a:ext cx="8915400" cy="5791200"/>
          </a:xfrm>
        </p:spPr>
        <p:txBody>
          <a:bodyPr>
            <a:normAutofit/>
          </a:bodyPr>
          <a:lstStyle/>
          <a:p>
            <a:r>
              <a:rPr lang="en-US" sz="2800" dirty="0">
                <a:latin typeface="Book Antiqua" panose="02040602050305030304" pitchFamily="18" charset="0"/>
              </a:rPr>
              <a:t>Security services: Its a processing or communication service that is provided by a system to give a specific kind of protection to system resources.</a:t>
            </a:r>
          </a:p>
          <a:p>
            <a:r>
              <a:rPr lang="en-US" sz="2800" dirty="0">
                <a:latin typeface="Book Antiqua" panose="02040602050305030304" pitchFamily="18" charset="0"/>
              </a:rPr>
              <a:t>Security services implement security policies and are implemented by security mechanisms.</a:t>
            </a:r>
          </a:p>
          <a:p>
            <a:pPr marL="0" indent="0">
              <a:buNone/>
            </a:pPr>
            <a:r>
              <a:rPr lang="en-US" sz="2800" b="1" dirty="0">
                <a:solidFill>
                  <a:srgbClr val="C00000"/>
                </a:solidFill>
                <a:latin typeface="Book Antiqua" panose="02040602050305030304" pitchFamily="18" charset="0"/>
              </a:rPr>
              <a:t>Authentication:</a:t>
            </a:r>
          </a:p>
          <a:p>
            <a:r>
              <a:rPr lang="en-US" sz="2800" dirty="0">
                <a:latin typeface="Book Antiqua" panose="02040602050305030304" pitchFamily="18" charset="0"/>
              </a:rPr>
              <a:t>Peer Entity Authentication: Used in association with a logical connection to provide confidence in the identity of the entities connected.</a:t>
            </a:r>
          </a:p>
          <a:p>
            <a:r>
              <a:rPr lang="en-US" sz="2800" dirty="0">
                <a:latin typeface="Book Antiqua" panose="02040602050305030304" pitchFamily="18" charset="0"/>
              </a:rPr>
              <a:t>Data-Origin Authentication: In a connectionless transfer, provides assurance that the source of received data is as claimed.</a:t>
            </a:r>
          </a:p>
        </p:txBody>
      </p:sp>
    </p:spTree>
    <p:extLst>
      <p:ext uri="{BB962C8B-B14F-4D97-AF65-F5344CB8AC3E}">
        <p14:creationId xmlns:p14="http://schemas.microsoft.com/office/powerpoint/2010/main" val="335010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Security Services</a:t>
            </a:r>
          </a:p>
        </p:txBody>
      </p:sp>
      <p:sp>
        <p:nvSpPr>
          <p:cNvPr id="3" name="Content Placeholder 2"/>
          <p:cNvSpPr>
            <a:spLocks noGrp="1"/>
          </p:cNvSpPr>
          <p:nvPr>
            <p:ph idx="1"/>
          </p:nvPr>
        </p:nvSpPr>
        <p:spPr>
          <a:xfrm>
            <a:off x="228600" y="990600"/>
            <a:ext cx="8915400" cy="5638800"/>
          </a:xfrm>
        </p:spPr>
        <p:txBody>
          <a:bodyPr>
            <a:normAutofit lnSpcReduction="10000"/>
          </a:bodyPr>
          <a:lstStyle/>
          <a:p>
            <a:r>
              <a:rPr lang="en-US" sz="2800" dirty="0">
                <a:solidFill>
                  <a:srgbClr val="C00000"/>
                </a:solidFill>
                <a:latin typeface="Book Antiqua" panose="02040602050305030304" pitchFamily="18" charset="0"/>
              </a:rPr>
              <a:t>Access Control</a:t>
            </a:r>
            <a:r>
              <a:rPr lang="en-US" sz="2800" dirty="0">
                <a:latin typeface="Book Antiqua" panose="02040602050305030304" pitchFamily="18" charset="0"/>
              </a:rPr>
              <a:t>: access control is the ability to limit and control the access to host systems and applications via communications links.</a:t>
            </a:r>
          </a:p>
          <a:p>
            <a:r>
              <a:rPr lang="en-US" sz="2800" dirty="0">
                <a:solidFill>
                  <a:srgbClr val="C00000"/>
                </a:solidFill>
                <a:latin typeface="Book Antiqua" panose="02040602050305030304" pitchFamily="18" charset="0"/>
              </a:rPr>
              <a:t>Data Confidentiality</a:t>
            </a:r>
            <a:r>
              <a:rPr lang="en-US" sz="2800" dirty="0">
                <a:latin typeface="Book Antiqua" panose="02040602050305030304" pitchFamily="18" charset="0"/>
              </a:rPr>
              <a:t>: Confidentiality is the protection of transmitted data from passive attacks.</a:t>
            </a:r>
          </a:p>
          <a:p>
            <a:r>
              <a:rPr lang="en-US" sz="2800" dirty="0">
                <a:solidFill>
                  <a:srgbClr val="C00000"/>
                </a:solidFill>
                <a:latin typeface="Book Antiqua" panose="02040602050305030304" pitchFamily="18" charset="0"/>
              </a:rPr>
              <a:t>Data Integrity</a:t>
            </a:r>
            <a:r>
              <a:rPr lang="en-US" sz="2800" dirty="0">
                <a:latin typeface="Book Antiqua" panose="02040602050305030304" pitchFamily="18" charset="0"/>
              </a:rPr>
              <a:t>: messages are received as sent with no duplication, insertion, modification, reordering, or replays.</a:t>
            </a:r>
          </a:p>
          <a:p>
            <a:r>
              <a:rPr lang="en-US" sz="2800" dirty="0">
                <a:solidFill>
                  <a:srgbClr val="C00000"/>
                </a:solidFill>
                <a:latin typeface="Book Antiqua" panose="02040602050305030304" pitchFamily="18" charset="0"/>
              </a:rPr>
              <a:t>Nonrepudiation:</a:t>
            </a:r>
            <a:r>
              <a:rPr lang="en-US" sz="2800" dirty="0">
                <a:latin typeface="Book Antiqua" panose="02040602050305030304" pitchFamily="18" charset="0"/>
              </a:rPr>
              <a:t> Nonrepudiation prevents either sender or receiver from denying a transmitted message.</a:t>
            </a:r>
          </a:p>
          <a:p>
            <a:r>
              <a:rPr lang="en-US" sz="2800" dirty="0">
                <a:solidFill>
                  <a:srgbClr val="C00000"/>
                </a:solidFill>
                <a:latin typeface="Book Antiqua" panose="02040602050305030304" pitchFamily="18" charset="0"/>
              </a:rPr>
              <a:t>Availability: </a:t>
            </a:r>
            <a:r>
              <a:rPr lang="en-US" sz="2800" dirty="0">
                <a:latin typeface="Book Antiqua" panose="02040602050305030304" pitchFamily="18" charset="0"/>
              </a:rPr>
              <a:t>System resource being accessible and usable upon demand by an authorized system entity</a:t>
            </a:r>
          </a:p>
        </p:txBody>
      </p:sp>
    </p:spTree>
    <p:extLst>
      <p:ext uri="{BB962C8B-B14F-4D97-AF65-F5344CB8AC3E}">
        <p14:creationId xmlns:p14="http://schemas.microsoft.com/office/powerpoint/2010/main" val="291130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SECURITY MECHANISMS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514" y="914400"/>
            <a:ext cx="8707286" cy="5828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623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A MODEL FOR NETWORK SECURITY</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034" y="1447800"/>
            <a:ext cx="899876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0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C00"/>
          </a:solidFill>
        </p:spPr>
        <p:txBody>
          <a:bodyPr>
            <a:normAutofit/>
          </a:bodyPr>
          <a:lstStyle/>
          <a:p>
            <a:r>
              <a:rPr lang="en-US" sz="3600" dirty="0">
                <a:latin typeface="Book Antiqua" panose="02040602050305030304" pitchFamily="18" charset="0"/>
              </a:rPr>
              <a:t>Designing network model</a:t>
            </a:r>
          </a:p>
        </p:txBody>
      </p:sp>
      <p:sp>
        <p:nvSpPr>
          <p:cNvPr id="3" name="Content Placeholder 2"/>
          <p:cNvSpPr>
            <a:spLocks noGrp="1"/>
          </p:cNvSpPr>
          <p:nvPr>
            <p:ph idx="1"/>
          </p:nvPr>
        </p:nvSpPr>
        <p:spPr>
          <a:xfrm>
            <a:off x="76200" y="838200"/>
            <a:ext cx="8915400" cy="5791200"/>
          </a:xfrm>
        </p:spPr>
        <p:txBody>
          <a:bodyPr>
            <a:normAutofit/>
          </a:bodyPr>
          <a:lstStyle/>
          <a:p>
            <a:r>
              <a:rPr lang="en-US" sz="2800" dirty="0">
                <a:latin typeface="Book Antiqua" panose="02040602050305030304" pitchFamily="18" charset="0"/>
              </a:rPr>
              <a:t>This general model shows that there are four basic tasks in designing a particular security service:</a:t>
            </a:r>
          </a:p>
          <a:p>
            <a:pPr lvl="1"/>
            <a:r>
              <a:rPr lang="en-US" sz="2400" dirty="0">
                <a:latin typeface="Book Antiqua" panose="02040602050305030304" pitchFamily="18" charset="0"/>
              </a:rPr>
              <a:t>Design an algorithm for performing the security-related transformation.</a:t>
            </a:r>
          </a:p>
          <a:p>
            <a:pPr lvl="1"/>
            <a:r>
              <a:rPr lang="en-US" sz="2400" dirty="0">
                <a:latin typeface="Book Antiqua" panose="02040602050305030304" pitchFamily="18" charset="0"/>
              </a:rPr>
              <a:t>Generate the secret information to be used with the algorithm.</a:t>
            </a:r>
          </a:p>
          <a:p>
            <a:pPr lvl="1"/>
            <a:r>
              <a:rPr lang="en-US" sz="2400" dirty="0">
                <a:latin typeface="Book Antiqua" panose="02040602050305030304" pitchFamily="18" charset="0"/>
              </a:rPr>
              <a:t>Develop methods for the distribution and sharing of the secret information.</a:t>
            </a:r>
          </a:p>
          <a:p>
            <a:pPr lvl="1"/>
            <a:r>
              <a:rPr lang="en-US" sz="2400" dirty="0">
                <a:latin typeface="Book Antiqua" panose="02040602050305030304" pitchFamily="18" charset="0"/>
              </a:rPr>
              <a:t>Specify a protocol to be used by the two principals that makes use of the security algorithm and the secret information to achieve a particular security service.</a:t>
            </a:r>
          </a:p>
        </p:txBody>
      </p:sp>
    </p:spTree>
    <p:extLst>
      <p:ext uri="{BB962C8B-B14F-4D97-AF65-F5344CB8AC3E}">
        <p14:creationId xmlns:p14="http://schemas.microsoft.com/office/powerpoint/2010/main" val="3350165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Classical Encryption Techniques</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Symmetric encryption, also referred to as conventional encryption or single-key encryption</a:t>
            </a:r>
          </a:p>
          <a:p>
            <a:r>
              <a:rPr lang="en-US" sz="2800" dirty="0">
                <a:latin typeface="Book Antiqua" panose="02040602050305030304" pitchFamily="18" charset="0"/>
              </a:rPr>
              <a:t>This was the only type of encryption in use prior to the development of public key encryption in the 1970s.</a:t>
            </a:r>
          </a:p>
          <a:p>
            <a:r>
              <a:rPr lang="en-US" sz="2800" dirty="0">
                <a:latin typeface="Book Antiqua" panose="02040602050305030304" pitchFamily="18" charset="0"/>
              </a:rPr>
              <a:t>Definition of some terms:</a:t>
            </a:r>
          </a:p>
          <a:p>
            <a:pPr lvl="1"/>
            <a:r>
              <a:rPr lang="en-US" sz="2400" dirty="0">
                <a:latin typeface="Book Antiqua" panose="02040602050305030304" pitchFamily="18" charset="0"/>
              </a:rPr>
              <a:t>An original message is known as the plaintext and coded message is called the ciphertext.</a:t>
            </a:r>
          </a:p>
          <a:p>
            <a:pPr lvl="1"/>
            <a:r>
              <a:rPr lang="en-US" sz="2400" dirty="0">
                <a:latin typeface="Book Antiqua" panose="02040602050305030304" pitchFamily="18" charset="0"/>
              </a:rPr>
              <a:t>The process of converting from plaintext to ciphertext is known as enciphering or encryption.</a:t>
            </a:r>
          </a:p>
          <a:p>
            <a:pPr lvl="1"/>
            <a:r>
              <a:rPr lang="en-US" sz="2400" dirty="0">
                <a:latin typeface="Book Antiqua" panose="02040602050305030304" pitchFamily="18" charset="0"/>
              </a:rPr>
              <a:t>restoring the plaintext from the ciphertext is deciphering or decryption.</a:t>
            </a:r>
          </a:p>
          <a:p>
            <a:pPr lvl="1"/>
            <a:endParaRPr lang="en-US" sz="2400" dirty="0">
              <a:latin typeface="Book Antiqua" panose="02040602050305030304" pitchFamily="18" charset="0"/>
            </a:endParaRPr>
          </a:p>
        </p:txBody>
      </p:sp>
    </p:spTree>
    <p:extLst>
      <p:ext uri="{BB962C8B-B14F-4D97-AF65-F5344CB8AC3E}">
        <p14:creationId xmlns:p14="http://schemas.microsoft.com/office/powerpoint/2010/main" val="3914653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SYMMETRIC CIPHER MODEL</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07" y="1676400"/>
            <a:ext cx="9077493"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132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symmetric encryption scheme ingredients</a:t>
            </a:r>
          </a:p>
        </p:txBody>
      </p:sp>
      <p:sp>
        <p:nvSpPr>
          <p:cNvPr id="3" name="Content Placeholder 2"/>
          <p:cNvSpPr>
            <a:spLocks noGrp="1"/>
          </p:cNvSpPr>
          <p:nvPr>
            <p:ph idx="1"/>
          </p:nvPr>
        </p:nvSpPr>
        <p:spPr>
          <a:xfrm>
            <a:off x="228600" y="990600"/>
            <a:ext cx="8915400" cy="5638800"/>
          </a:xfrm>
        </p:spPr>
        <p:txBody>
          <a:bodyPr>
            <a:normAutofit/>
          </a:bodyPr>
          <a:lstStyle/>
          <a:p>
            <a:r>
              <a:rPr lang="en-US" sz="2800" b="1" dirty="0">
                <a:latin typeface="Book Antiqua" panose="02040602050305030304" pitchFamily="18" charset="0"/>
              </a:rPr>
              <a:t>Plaintext</a:t>
            </a:r>
            <a:r>
              <a:rPr lang="en-US" sz="2800" dirty="0">
                <a:latin typeface="Book Antiqua" panose="02040602050305030304" pitchFamily="18" charset="0"/>
              </a:rPr>
              <a:t>: This is the original intelligible message or data that is fed into the algorithm as input.</a:t>
            </a:r>
          </a:p>
          <a:p>
            <a:r>
              <a:rPr lang="en-US" sz="2800" b="1" dirty="0">
                <a:latin typeface="Book Antiqua" panose="02040602050305030304" pitchFamily="18" charset="0"/>
              </a:rPr>
              <a:t>Encryption algorithm</a:t>
            </a:r>
            <a:r>
              <a:rPr lang="en-US" sz="2800" dirty="0">
                <a:latin typeface="Book Antiqua" panose="02040602050305030304" pitchFamily="18" charset="0"/>
              </a:rPr>
              <a:t>: The encryption algorithm performs various substitutions and transformations on the plaintext.</a:t>
            </a:r>
          </a:p>
          <a:p>
            <a:r>
              <a:rPr lang="en-US" sz="2800" b="1" dirty="0">
                <a:latin typeface="Book Antiqua" panose="02040602050305030304" pitchFamily="18" charset="0"/>
              </a:rPr>
              <a:t>Secret key</a:t>
            </a:r>
            <a:r>
              <a:rPr lang="en-US" sz="2800" dirty="0">
                <a:latin typeface="Book Antiqua" panose="02040602050305030304" pitchFamily="18" charset="0"/>
              </a:rPr>
              <a:t>: The secret key is also input to the encryption algorithm. It is independent of both algorithm and plaintext.</a:t>
            </a:r>
          </a:p>
          <a:p>
            <a:r>
              <a:rPr lang="en-US" sz="2800" b="1" dirty="0">
                <a:latin typeface="Book Antiqua" panose="02040602050305030304" pitchFamily="18" charset="0"/>
              </a:rPr>
              <a:t>Ciphertext</a:t>
            </a:r>
            <a:r>
              <a:rPr lang="en-US" sz="2800" dirty="0">
                <a:latin typeface="Book Antiqua" panose="02040602050305030304" pitchFamily="18" charset="0"/>
              </a:rPr>
              <a:t>: This is the scrambled message produced as output. Depends on plaintext and key.</a:t>
            </a:r>
          </a:p>
          <a:p>
            <a:r>
              <a:rPr lang="en-US" sz="2800" b="1" dirty="0">
                <a:latin typeface="Book Antiqua" panose="02040602050305030304" pitchFamily="18" charset="0"/>
              </a:rPr>
              <a:t>Decryption algorithm</a:t>
            </a:r>
            <a:r>
              <a:rPr lang="en-US" sz="2800" dirty="0">
                <a:latin typeface="Book Antiqua" panose="02040602050305030304" pitchFamily="18" charset="0"/>
              </a:rPr>
              <a:t>: This is essentially the encryption algorithm run in reverse.</a:t>
            </a:r>
          </a:p>
        </p:txBody>
      </p:sp>
    </p:spTree>
    <p:extLst>
      <p:ext uri="{BB962C8B-B14F-4D97-AF65-F5344CB8AC3E}">
        <p14:creationId xmlns:p14="http://schemas.microsoft.com/office/powerpoint/2010/main" val="2727814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fontScale="90000"/>
          </a:bodyPr>
          <a:lstStyle/>
          <a:p>
            <a:r>
              <a:rPr lang="en-US" sz="3600" dirty="0">
                <a:latin typeface="Book Antiqua" panose="02040602050305030304" pitchFamily="18" charset="0"/>
              </a:rPr>
              <a:t>Requirements for secure use of conventional encryption</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Need a strong encryption algorithm such that The opponent should be unable to decrypt ciphertext or discover the key even if he or she is in possession of a number of </a:t>
            </a:r>
            <a:r>
              <a:rPr lang="en-US" sz="2800" dirty="0" err="1">
                <a:latin typeface="Book Antiqua" panose="02040602050305030304" pitchFamily="18" charset="0"/>
              </a:rPr>
              <a:t>ciphertexts</a:t>
            </a:r>
            <a:r>
              <a:rPr lang="en-US" sz="2800" dirty="0">
                <a:latin typeface="Book Antiqua" panose="02040602050305030304" pitchFamily="18" charset="0"/>
              </a:rPr>
              <a:t> together with the plaintext that produced each ciphertext.</a:t>
            </a:r>
          </a:p>
          <a:p>
            <a:r>
              <a:rPr lang="en-US" sz="2800" dirty="0">
                <a:latin typeface="Book Antiqua" panose="02040602050305030304" pitchFamily="18" charset="0"/>
              </a:rPr>
              <a:t>Sender and receiver must have obtained copies of the secret key in a secure fashion and must keep the key secure.</a:t>
            </a:r>
          </a:p>
        </p:txBody>
      </p:sp>
    </p:spTree>
    <p:extLst>
      <p:ext uri="{BB962C8B-B14F-4D97-AF65-F5344CB8AC3E}">
        <p14:creationId xmlns:p14="http://schemas.microsoft.com/office/powerpoint/2010/main" val="301040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lstStyle/>
          <a:p>
            <a:r>
              <a:rPr lang="en-US" dirty="0">
                <a:latin typeface="Book Antiqua" panose="02040602050305030304" pitchFamily="18" charset="0"/>
              </a:rPr>
              <a:t>Unit 2 and Unit 3</a:t>
            </a:r>
          </a:p>
        </p:txBody>
      </p:sp>
      <p:sp>
        <p:nvSpPr>
          <p:cNvPr id="3" name="Content Placeholder 2"/>
          <p:cNvSpPr>
            <a:spLocks noGrp="1"/>
          </p:cNvSpPr>
          <p:nvPr>
            <p:ph idx="1"/>
          </p:nvPr>
        </p:nvSpPr>
        <p:spPr>
          <a:xfrm>
            <a:off x="76200" y="838200"/>
            <a:ext cx="8915400" cy="5791200"/>
          </a:xfrm>
        </p:spPr>
        <p:txBody>
          <a:bodyPr>
            <a:noAutofit/>
          </a:bodyPr>
          <a:lstStyle/>
          <a:p>
            <a:pPr algn="just">
              <a:buNone/>
            </a:pPr>
            <a:r>
              <a:rPr lang="en-US" sz="2400" b="1" dirty="0">
                <a:solidFill>
                  <a:srgbClr val="FF0000"/>
                </a:solidFill>
                <a:latin typeface="Book Antiqua" panose="02040602050305030304" pitchFamily="18" charset="0"/>
              </a:rPr>
              <a:t>Unit-02 : </a:t>
            </a:r>
            <a:r>
              <a:rPr lang="en-US" sz="2000" b="1" dirty="0">
                <a:solidFill>
                  <a:srgbClr val="FF0000"/>
                </a:solidFill>
                <a:latin typeface="Book Antiqua" panose="02040602050305030304" pitchFamily="18" charset="0"/>
              </a:rPr>
              <a:t>Layered automotive security, CIA Triad		</a:t>
            </a:r>
            <a:r>
              <a:rPr lang="en-US" sz="2200" b="1" dirty="0">
                <a:solidFill>
                  <a:srgbClr val="FF0000"/>
                </a:solidFill>
                <a:latin typeface="Book Antiqua" panose="02040602050305030304" pitchFamily="18" charset="0"/>
              </a:rPr>
              <a:t>  </a:t>
            </a:r>
            <a:r>
              <a:rPr lang="en-US" sz="2200" b="1" dirty="0">
                <a:solidFill>
                  <a:srgbClr val="C00000"/>
                </a:solidFill>
                <a:latin typeface="Book Antiqua" panose="02040602050305030304" pitchFamily="18" charset="0"/>
              </a:rPr>
              <a:t>8 </a:t>
            </a:r>
            <a:r>
              <a:rPr lang="en-US" sz="2200" b="1" dirty="0" err="1">
                <a:solidFill>
                  <a:srgbClr val="C00000"/>
                </a:solidFill>
                <a:latin typeface="Book Antiqua" panose="02040602050305030304" pitchFamily="18" charset="0"/>
              </a:rPr>
              <a:t>Hrs</a:t>
            </a:r>
            <a:endParaRPr lang="en-US" sz="2200" b="1" dirty="0">
              <a:solidFill>
                <a:srgbClr val="C00000"/>
              </a:solidFill>
              <a:latin typeface="Book Antiqua" panose="02040602050305030304" pitchFamily="18" charset="0"/>
            </a:endParaRPr>
          </a:p>
          <a:p>
            <a:pPr algn="just">
              <a:buNone/>
            </a:pPr>
            <a:r>
              <a:rPr lang="en-US" sz="2400" dirty="0">
                <a:latin typeface="Book Antiqua" panose="02040602050305030304" pitchFamily="18" charset="0"/>
              </a:rPr>
              <a:t>Security Architecture:  Software and Hardware Solutions - Introduction to Hardware Security Module (HSM), HSM and Software Crypto Libraries, Software &amp; Hardware Encryption. </a:t>
            </a:r>
          </a:p>
          <a:p>
            <a:pPr algn="just">
              <a:buNone/>
            </a:pPr>
            <a:r>
              <a:rPr lang="en-US" sz="2400" dirty="0" err="1">
                <a:latin typeface="Book Antiqua" panose="02040602050305030304" pitchFamily="18" charset="0"/>
              </a:rPr>
              <a:t>Autosar</a:t>
            </a:r>
            <a:r>
              <a:rPr lang="en-US" sz="2400" dirty="0">
                <a:latin typeface="Book Antiqua" panose="02040602050305030304" pitchFamily="18" charset="0"/>
              </a:rPr>
              <a:t> Software Architecture overview, Introduction to </a:t>
            </a:r>
            <a:r>
              <a:rPr lang="en-US" sz="2400" dirty="0" err="1">
                <a:latin typeface="Book Antiqua" panose="02040602050305030304" pitchFamily="18" charset="0"/>
              </a:rPr>
              <a:t>Autosar</a:t>
            </a:r>
            <a:r>
              <a:rPr lang="en-US" sz="2400" dirty="0">
                <a:latin typeface="Book Antiqua" panose="02040602050305030304" pitchFamily="18" charset="0"/>
              </a:rPr>
              <a:t> Communication stack, Crypto stack &amp; Diagnostic Stack.</a:t>
            </a:r>
          </a:p>
          <a:p>
            <a:pPr algn="just">
              <a:buNone/>
            </a:pPr>
            <a:r>
              <a:rPr lang="en-US" sz="2400" b="1" dirty="0">
                <a:solidFill>
                  <a:srgbClr val="FF0000"/>
                </a:solidFill>
                <a:latin typeface="Book Antiqua" panose="02040602050305030304" pitchFamily="18" charset="0"/>
              </a:rPr>
              <a:t>Unit-3: Auto-</a:t>
            </a:r>
            <a:r>
              <a:rPr lang="en-US" sz="2400" b="1" dirty="0" err="1">
                <a:solidFill>
                  <a:srgbClr val="FF0000"/>
                </a:solidFill>
                <a:latin typeface="Book Antiqua" panose="02040602050305030304" pitchFamily="18" charset="0"/>
              </a:rPr>
              <a:t>Sar</a:t>
            </a:r>
            <a:r>
              <a:rPr lang="en-US" sz="2400" b="1" dirty="0">
                <a:solidFill>
                  <a:srgbClr val="FF0000"/>
                </a:solidFill>
                <a:latin typeface="Book Antiqua" panose="02040602050305030304" pitchFamily="18" charset="0"/>
              </a:rPr>
              <a:t> Software	</a:t>
            </a:r>
            <a:r>
              <a:rPr lang="en-US" sz="2400" b="1" dirty="0">
                <a:latin typeface="Book Antiqua" panose="02040602050305030304" pitchFamily="18" charset="0"/>
              </a:rPr>
              <a:t>                		            </a:t>
            </a:r>
            <a:r>
              <a:rPr lang="en-US" sz="2200" b="1" dirty="0">
                <a:solidFill>
                  <a:srgbClr val="C00000"/>
                </a:solidFill>
                <a:latin typeface="Book Antiqua" panose="02040602050305030304" pitchFamily="18" charset="0"/>
              </a:rPr>
              <a:t> 8 </a:t>
            </a:r>
            <a:r>
              <a:rPr lang="en-US" sz="2200" b="1" dirty="0" err="1">
                <a:solidFill>
                  <a:srgbClr val="C00000"/>
                </a:solidFill>
                <a:latin typeface="Book Antiqua" panose="02040602050305030304" pitchFamily="18" charset="0"/>
              </a:rPr>
              <a:t>Hrs</a:t>
            </a:r>
            <a:endParaRPr lang="en-US" sz="2400" dirty="0">
              <a:solidFill>
                <a:srgbClr val="FF0000"/>
              </a:solidFill>
              <a:latin typeface="Book Antiqua" panose="02040602050305030304" pitchFamily="18" charset="0"/>
            </a:endParaRPr>
          </a:p>
          <a:p>
            <a:pPr algn="just">
              <a:buNone/>
            </a:pPr>
            <a:r>
              <a:rPr lang="en-US" sz="2400" dirty="0">
                <a:latin typeface="Book Antiqua" panose="02040602050305030304" pitchFamily="18" charset="0"/>
              </a:rPr>
              <a:t>Automotive Security Features: Challenge- Response Protocol, Secure Access, Secure Flashing. Secure On-Board Communication, Secure Boot, Secure storage, Secure Logging.</a:t>
            </a:r>
          </a:p>
          <a:p>
            <a:pPr algn="just">
              <a:buNone/>
            </a:pPr>
            <a:endParaRPr lang="en-US" sz="2400" dirty="0">
              <a:latin typeface="Book Antiqua" panose="02040602050305030304" pitchFamily="18" charset="0"/>
            </a:endParaRPr>
          </a:p>
          <a:p>
            <a:pPr algn="just">
              <a:buNone/>
            </a:pPr>
            <a:r>
              <a:rPr lang="en-US" sz="2400" b="1" i="1" dirty="0">
                <a:solidFill>
                  <a:schemeClr val="accent1"/>
                </a:solidFill>
                <a:latin typeface="Book Antiqua" panose="02040602050305030304" pitchFamily="18" charset="0"/>
              </a:rPr>
              <a:t>Case studies will be provided by BGSW and Presentation to be provided by students.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Model of Symmetric Cryptosystem</a:t>
            </a:r>
          </a:p>
        </p:txBody>
      </p:sp>
      <p:sp>
        <p:nvSpPr>
          <p:cNvPr id="3" name="Content Placeholder 2"/>
          <p:cNvSpPr>
            <a:spLocks noGrp="1"/>
          </p:cNvSpPr>
          <p:nvPr>
            <p:ph idx="1"/>
          </p:nvPr>
        </p:nvSpPr>
        <p:spPr>
          <a:xfrm>
            <a:off x="228600" y="990600"/>
            <a:ext cx="8915400" cy="5638800"/>
          </a:xfrm>
        </p:spPr>
        <p:txBody>
          <a:bodyPr>
            <a:normAutofit/>
          </a:bodyPr>
          <a:lstStyle/>
          <a:p>
            <a:endParaRPr lang="en-US" sz="2800" dirty="0">
              <a:latin typeface="Book Antiqua" panose="0204060205030503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143000"/>
            <a:ext cx="8829597" cy="539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978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Cryptography</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Cryptographic systems are characterized along three independent dimensions:</a:t>
            </a:r>
          </a:p>
          <a:p>
            <a:pPr marL="914400" lvl="1" indent="-457200">
              <a:buAutoNum type="arabicPeriod"/>
            </a:pPr>
            <a:r>
              <a:rPr lang="en-US" b="1" dirty="0">
                <a:latin typeface="Book Antiqua" panose="02040602050305030304" pitchFamily="18" charset="0"/>
              </a:rPr>
              <a:t>The type of operations used for transforming plaintext to ciphertext- </a:t>
            </a:r>
            <a:r>
              <a:rPr lang="en-US" dirty="0">
                <a:latin typeface="Book Antiqua" panose="02040602050305030304" pitchFamily="18" charset="0"/>
              </a:rPr>
              <a:t>Substitution or transposition.</a:t>
            </a:r>
          </a:p>
          <a:p>
            <a:pPr marL="914400" lvl="1" indent="-457200">
              <a:buAutoNum type="arabicPeriod"/>
            </a:pPr>
            <a:r>
              <a:rPr lang="en-US" b="1" dirty="0">
                <a:latin typeface="Book Antiqua" panose="02040602050305030304" pitchFamily="18" charset="0"/>
              </a:rPr>
              <a:t>The number of keys used- </a:t>
            </a:r>
            <a:r>
              <a:rPr lang="en-US" dirty="0">
                <a:latin typeface="Book Antiqua" panose="02040602050305030304" pitchFamily="18" charset="0"/>
              </a:rPr>
              <a:t>Symmetric or asymmetric.</a:t>
            </a:r>
          </a:p>
          <a:p>
            <a:pPr marL="914400" lvl="1" indent="-457200">
              <a:buAutoNum type="arabicPeriod"/>
            </a:pPr>
            <a:r>
              <a:rPr lang="en-US" b="1" dirty="0">
                <a:latin typeface="Book Antiqua" panose="02040602050305030304" pitchFamily="18" charset="0"/>
              </a:rPr>
              <a:t>The way in which the plaintext is processed- </a:t>
            </a:r>
            <a:r>
              <a:rPr lang="en-US" dirty="0">
                <a:latin typeface="Book Antiqua" panose="02040602050305030304" pitchFamily="18" charset="0"/>
              </a:rPr>
              <a:t>Block cipher or stream cipher</a:t>
            </a:r>
          </a:p>
        </p:txBody>
      </p:sp>
    </p:spTree>
    <p:extLst>
      <p:ext uri="{BB962C8B-B14F-4D97-AF65-F5344CB8AC3E}">
        <p14:creationId xmlns:p14="http://schemas.microsoft.com/office/powerpoint/2010/main" val="1159734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Cryptanalysis and Brute-Force Attack</a:t>
            </a:r>
          </a:p>
        </p:txBody>
      </p:sp>
      <p:sp>
        <p:nvSpPr>
          <p:cNvPr id="3" name="Content Placeholder 2"/>
          <p:cNvSpPr>
            <a:spLocks noGrp="1"/>
          </p:cNvSpPr>
          <p:nvPr>
            <p:ph idx="1"/>
          </p:nvPr>
        </p:nvSpPr>
        <p:spPr>
          <a:xfrm>
            <a:off x="228600" y="990600"/>
            <a:ext cx="8915400" cy="5638800"/>
          </a:xfrm>
        </p:spPr>
        <p:txBody>
          <a:bodyPr>
            <a:normAutofit lnSpcReduction="10000"/>
          </a:bodyPr>
          <a:lstStyle/>
          <a:p>
            <a:r>
              <a:rPr lang="en-US" sz="2800" dirty="0">
                <a:latin typeface="Book Antiqua" panose="02040602050305030304" pitchFamily="18" charset="0"/>
              </a:rPr>
              <a:t>The objective of attacking an encryption system is to recover the key in use rather than simply to recover the plaintext of a single ciphertext.</a:t>
            </a:r>
          </a:p>
          <a:p>
            <a:r>
              <a:rPr lang="en-US" sz="2800" b="1" dirty="0">
                <a:latin typeface="Book Antiqua" panose="02040602050305030304" pitchFamily="18" charset="0"/>
              </a:rPr>
              <a:t>Cryptanalysis:</a:t>
            </a:r>
            <a:r>
              <a:rPr lang="en-US" sz="2800" dirty="0">
                <a:latin typeface="Book Antiqua" panose="02040602050305030304" pitchFamily="18" charset="0"/>
              </a:rPr>
              <a:t> Cryptanalytic attacks rely on the nature of the algorithm plaintext or even some sample plaintext–ciphertext pairs. Tries to deduce plain text or key.</a:t>
            </a:r>
          </a:p>
          <a:p>
            <a:r>
              <a:rPr lang="en-US" sz="2800" b="1" dirty="0">
                <a:latin typeface="Book Antiqua" panose="02040602050305030304" pitchFamily="18" charset="0"/>
              </a:rPr>
              <a:t>Brute-force attack</a:t>
            </a:r>
            <a:r>
              <a:rPr lang="en-US" sz="2800" dirty="0">
                <a:latin typeface="Book Antiqua" panose="02040602050305030304" pitchFamily="18" charset="0"/>
              </a:rPr>
              <a:t>: The attacker tries every possible key on a piece of ciphertext until an intelligible translation into plaintext is obtained.</a:t>
            </a:r>
          </a:p>
          <a:p>
            <a:r>
              <a:rPr lang="en-US" sz="2800" dirty="0">
                <a:latin typeface="Book Antiqua" panose="02040602050305030304" pitchFamily="18" charset="0"/>
              </a:rPr>
              <a:t>If either type of attack succeeds in deducing the key, the effect is catastrophic: All future and past messages encrypted with that key are compromised.</a:t>
            </a:r>
          </a:p>
        </p:txBody>
      </p:sp>
    </p:spTree>
    <p:extLst>
      <p:ext uri="{BB962C8B-B14F-4D97-AF65-F5344CB8AC3E}">
        <p14:creationId xmlns:p14="http://schemas.microsoft.com/office/powerpoint/2010/main" val="2406122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Types of Attacks on Encrypted Messages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934207"/>
            <a:ext cx="8915400" cy="5771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563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SUBSTITUTION TECHNIQUES</a:t>
            </a:r>
          </a:p>
        </p:txBody>
      </p:sp>
      <p:sp>
        <p:nvSpPr>
          <p:cNvPr id="3" name="Content Placeholder 2"/>
          <p:cNvSpPr>
            <a:spLocks noGrp="1"/>
          </p:cNvSpPr>
          <p:nvPr>
            <p:ph idx="1"/>
          </p:nvPr>
        </p:nvSpPr>
        <p:spPr>
          <a:xfrm>
            <a:off x="76200" y="914400"/>
            <a:ext cx="8915400" cy="5715000"/>
          </a:xfrm>
        </p:spPr>
        <p:txBody>
          <a:bodyPr>
            <a:normAutofit/>
          </a:bodyPr>
          <a:lstStyle/>
          <a:p>
            <a:r>
              <a:rPr lang="en-US" sz="2800" dirty="0">
                <a:latin typeface="Book Antiqua" panose="02040602050305030304" pitchFamily="18" charset="0"/>
              </a:rPr>
              <a:t>The two basic building blocks of all encryption techniques are substitution and transposition.</a:t>
            </a:r>
          </a:p>
          <a:p>
            <a:r>
              <a:rPr lang="en-US" sz="2800" dirty="0">
                <a:latin typeface="Book Antiqua" panose="02040602050305030304" pitchFamily="18" charset="0"/>
              </a:rPr>
              <a:t>A substitution technique is one in which the letters of plaintext are replaced by other letters or by numbers or symbols.</a:t>
            </a:r>
          </a:p>
          <a:p>
            <a:r>
              <a:rPr lang="en-US" sz="2800" dirty="0">
                <a:latin typeface="Book Antiqua" panose="02040602050305030304" pitchFamily="18" charset="0"/>
              </a:rPr>
              <a:t>If the plaintext is viewed as a sequence of bits, then substitution involves replacing plaintext bit patterns with ciphertext bit patterns.</a:t>
            </a:r>
          </a:p>
        </p:txBody>
      </p:sp>
    </p:spTree>
    <p:extLst>
      <p:ext uri="{BB962C8B-B14F-4D97-AF65-F5344CB8AC3E}">
        <p14:creationId xmlns:p14="http://schemas.microsoft.com/office/powerpoint/2010/main" val="3408588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Caesar Cipher</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Which uses a substitution cipher and it was developed by Julius Caesar.</a:t>
            </a:r>
          </a:p>
          <a:p>
            <a:r>
              <a:rPr lang="en-US" sz="2800" dirty="0">
                <a:latin typeface="Book Antiqua" panose="02040602050305030304" pitchFamily="18" charset="0"/>
              </a:rPr>
              <a:t>The Caesar cipher involves replacing each letter of the alphabet with the letter standing three places further down the alphabet.</a:t>
            </a:r>
          </a:p>
          <a:p>
            <a:endParaRPr lang="en-US" sz="2800" dirty="0">
              <a:latin typeface="Book Antiqua" panose="02040602050305030304" pitchFamily="18" charset="0"/>
            </a:endParaRPr>
          </a:p>
          <a:p>
            <a:endParaRPr lang="en-US" sz="2800" dirty="0">
              <a:latin typeface="Book Antiqua" panose="02040602050305030304" pitchFamily="18" charset="0"/>
            </a:endParaRPr>
          </a:p>
          <a:p>
            <a:r>
              <a:rPr lang="en-US" sz="2800" dirty="0">
                <a:latin typeface="Book Antiqua" panose="02040602050305030304" pitchFamily="18" charset="0"/>
              </a:rPr>
              <a:t>Substitution:</a:t>
            </a:r>
          </a:p>
          <a:p>
            <a:endParaRPr lang="en-US" sz="2800" dirty="0">
              <a:latin typeface="Book Antiqua" panose="02040602050305030304" pitchFamily="18" charset="0"/>
            </a:endParaRPr>
          </a:p>
          <a:p>
            <a:endParaRPr lang="en-US" sz="2800" dirty="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46136"/>
            <a:ext cx="7010400" cy="835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800600"/>
            <a:ext cx="88392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9235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Caesar Cipher</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7" y="914400"/>
            <a:ext cx="9062113" cy="206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8600" y="2967334"/>
            <a:ext cx="8763000" cy="3416320"/>
          </a:xfrm>
          <a:prstGeom prst="rect">
            <a:avLst/>
          </a:prstGeom>
        </p:spPr>
        <p:txBody>
          <a:bodyPr wrap="square">
            <a:spAutoFit/>
          </a:bodyPr>
          <a:lstStyle/>
          <a:p>
            <a:r>
              <a:rPr lang="en-US" sz="2400" dirty="0">
                <a:latin typeface="Book Antiqua" panose="02040602050305030304" pitchFamily="18" charset="0"/>
              </a:rPr>
              <a:t>Then the algorithm can be expressed as follows. For each plaintext letter p, substitute the ciphertext letter C:</a:t>
            </a:r>
          </a:p>
          <a:p>
            <a:pPr algn="ctr"/>
            <a:r>
              <a:rPr lang="da-DK" sz="2400" dirty="0">
                <a:latin typeface="Book Antiqua" panose="02040602050305030304" pitchFamily="18" charset="0"/>
              </a:rPr>
              <a:t>C = E(3, p) = (p + 3) mod 26</a:t>
            </a:r>
          </a:p>
          <a:p>
            <a:r>
              <a:rPr lang="en-US" sz="2400" dirty="0">
                <a:latin typeface="Book Antiqua" panose="02040602050305030304" pitchFamily="18" charset="0"/>
              </a:rPr>
              <a:t>A shift may be of any amount, so that the general Caesar algorithm is</a:t>
            </a:r>
          </a:p>
          <a:p>
            <a:pPr algn="ctr"/>
            <a:r>
              <a:rPr lang="en-US" sz="2400" dirty="0">
                <a:latin typeface="Book Antiqua" panose="02040602050305030304" pitchFamily="18" charset="0"/>
              </a:rPr>
              <a:t>C = E(k, p) = (p + k) mod 26</a:t>
            </a:r>
          </a:p>
          <a:p>
            <a:r>
              <a:rPr lang="en-US" sz="2400" dirty="0">
                <a:latin typeface="Book Antiqua" panose="02040602050305030304" pitchFamily="18" charset="0"/>
              </a:rPr>
              <a:t>where </a:t>
            </a:r>
            <a:r>
              <a:rPr lang="en-US" sz="2400" i="1" dirty="0">
                <a:latin typeface="Book Antiqua" panose="02040602050305030304" pitchFamily="18" charset="0"/>
              </a:rPr>
              <a:t>k </a:t>
            </a:r>
            <a:r>
              <a:rPr lang="en-US" sz="2400" dirty="0">
                <a:latin typeface="Book Antiqua" panose="02040602050305030304" pitchFamily="18" charset="0"/>
              </a:rPr>
              <a:t>takes on a value in the range 1 to 25. The decryption algorithm is simply</a:t>
            </a:r>
          </a:p>
          <a:p>
            <a:pPr algn="ctr"/>
            <a:r>
              <a:rPr lang="da-DK" sz="2400" i="1" dirty="0">
                <a:latin typeface="Book Antiqua" panose="02040602050305030304" pitchFamily="18" charset="0"/>
              </a:rPr>
              <a:t>P </a:t>
            </a:r>
            <a:r>
              <a:rPr lang="da-DK" sz="2400" dirty="0">
                <a:latin typeface="Book Antiqua" panose="02040602050305030304" pitchFamily="18" charset="0"/>
              </a:rPr>
              <a:t>= D(</a:t>
            </a:r>
            <a:r>
              <a:rPr lang="da-DK" sz="2400" i="1" dirty="0">
                <a:latin typeface="Book Antiqua" panose="02040602050305030304" pitchFamily="18" charset="0"/>
              </a:rPr>
              <a:t>k</a:t>
            </a:r>
            <a:r>
              <a:rPr lang="da-DK" sz="2400" dirty="0">
                <a:latin typeface="Book Antiqua" panose="02040602050305030304" pitchFamily="18" charset="0"/>
              </a:rPr>
              <a:t>, </a:t>
            </a:r>
            <a:r>
              <a:rPr lang="da-DK" sz="2400" i="1" dirty="0">
                <a:latin typeface="Book Antiqua" panose="02040602050305030304" pitchFamily="18" charset="0"/>
              </a:rPr>
              <a:t>C</a:t>
            </a:r>
            <a:r>
              <a:rPr lang="da-DK" sz="2400" dirty="0">
                <a:latin typeface="Book Antiqua" panose="02040602050305030304" pitchFamily="18" charset="0"/>
              </a:rPr>
              <a:t>) = (</a:t>
            </a:r>
            <a:r>
              <a:rPr lang="da-DK" sz="2400" i="1" dirty="0">
                <a:latin typeface="Book Antiqua" panose="02040602050305030304" pitchFamily="18" charset="0"/>
              </a:rPr>
              <a:t>C </a:t>
            </a:r>
            <a:r>
              <a:rPr lang="da-DK" sz="2400" dirty="0">
                <a:latin typeface="Book Antiqua" panose="02040602050305030304" pitchFamily="18" charset="0"/>
              </a:rPr>
              <a:t>- </a:t>
            </a:r>
            <a:r>
              <a:rPr lang="da-DK" sz="2400" i="1" dirty="0">
                <a:latin typeface="Book Antiqua" panose="02040602050305030304" pitchFamily="18" charset="0"/>
              </a:rPr>
              <a:t>k</a:t>
            </a:r>
            <a:r>
              <a:rPr lang="da-DK" sz="2400" dirty="0">
                <a:latin typeface="Book Antiqua" panose="02040602050305030304" pitchFamily="18" charset="0"/>
              </a:rPr>
              <a:t>) mod 26</a:t>
            </a:r>
            <a:endParaRPr lang="en-US" sz="2400" dirty="0">
              <a:latin typeface="Book Antiqua" panose="02040602050305030304" pitchFamily="18" charset="0"/>
            </a:endParaRPr>
          </a:p>
        </p:txBody>
      </p:sp>
    </p:spTree>
    <p:extLst>
      <p:ext uri="{BB962C8B-B14F-4D97-AF65-F5344CB8AC3E}">
        <p14:creationId xmlns:p14="http://schemas.microsoft.com/office/powerpoint/2010/main" val="2122990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If it is known that a given ciphertext is a Caesar cipher, then a brute-force cryptanalysis is easily performed: simply try all the 25 possible keys.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6019800" cy="4363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9762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Monoalphabetic Ciphers</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With only 25 possible keys, the Caesar cipher is far from secure.</a:t>
            </a:r>
          </a:p>
          <a:p>
            <a:r>
              <a:rPr lang="en-US" sz="2800" dirty="0">
                <a:latin typeface="Book Antiqua" panose="02040602050305030304" pitchFamily="18" charset="0"/>
              </a:rPr>
              <a:t>A dramatic increase in the key space can be achieved by allowing an arbitrary substitution.</a:t>
            </a:r>
          </a:p>
          <a:p>
            <a:r>
              <a:rPr lang="en-US" sz="2800" dirty="0">
                <a:latin typeface="Book Antiqua" panose="02040602050305030304" pitchFamily="18" charset="0"/>
              </a:rPr>
              <a:t>Its works on the frequency of letters used in the ciphertext compared with plaintext.</a:t>
            </a:r>
          </a:p>
          <a:p>
            <a:r>
              <a:rPr lang="en-US" sz="2800" dirty="0">
                <a:latin typeface="Book Antiqua" panose="02040602050305030304" pitchFamily="18" charset="0"/>
              </a:rPr>
              <a:t>Monoalphabetic substitution cipher refers, a single cipher alphabet mapping from plain alphabet to cipher alphabet.</a:t>
            </a:r>
          </a:p>
          <a:p>
            <a:r>
              <a:rPr lang="en-US" sz="2800" dirty="0">
                <a:latin typeface="Book Antiqua" panose="02040602050305030304" pitchFamily="18" charset="0"/>
              </a:rPr>
              <a:t>If the cryptanalyst knows the nature of the plaintext (e.g., </a:t>
            </a:r>
            <a:r>
              <a:rPr lang="en-US" sz="2800" dirty="0" err="1">
                <a:latin typeface="Book Antiqua" panose="02040602050305030304" pitchFamily="18" charset="0"/>
              </a:rPr>
              <a:t>noncompressed</a:t>
            </a:r>
            <a:r>
              <a:rPr lang="en-US" sz="2800" dirty="0">
                <a:latin typeface="Book Antiqua" panose="02040602050305030304" pitchFamily="18" charset="0"/>
              </a:rPr>
              <a:t> English text), then the analyst can exploit the regularities of the language.</a:t>
            </a:r>
          </a:p>
        </p:txBody>
      </p:sp>
    </p:spTree>
    <p:extLst>
      <p:ext uri="{BB962C8B-B14F-4D97-AF65-F5344CB8AC3E}">
        <p14:creationId xmlns:p14="http://schemas.microsoft.com/office/powerpoint/2010/main" val="2691187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Monoalphabetic Ciphers</a:t>
            </a:r>
          </a:p>
        </p:txBody>
      </p:sp>
      <p:sp>
        <p:nvSpPr>
          <p:cNvPr id="3" name="Content Placeholder 2"/>
          <p:cNvSpPr>
            <a:spLocks noGrp="1"/>
          </p:cNvSpPr>
          <p:nvPr>
            <p:ph idx="1"/>
          </p:nvPr>
        </p:nvSpPr>
        <p:spPr>
          <a:xfrm>
            <a:off x="76200" y="914400"/>
            <a:ext cx="8991600" cy="5943600"/>
          </a:xfrm>
        </p:spPr>
        <p:txBody>
          <a:bodyPr>
            <a:normAutofit/>
          </a:bodyPr>
          <a:lstStyle/>
          <a:p>
            <a:r>
              <a:rPr lang="en-US" sz="2800" dirty="0">
                <a:latin typeface="Book Antiqua" panose="02040602050305030304" pitchFamily="18" charset="0"/>
              </a:rPr>
              <a:t>As a first step, the relative frequency of the letters can be determined and compared to a standard frequency distribution for English.</a:t>
            </a:r>
          </a:p>
          <a:p>
            <a:endParaRPr lang="en-US" sz="2800" dirty="0">
              <a:latin typeface="Book Antiqua" panose="02040602050305030304" pitchFamily="18" charset="0"/>
            </a:endParaRPr>
          </a:p>
          <a:p>
            <a:endParaRPr lang="en-US" sz="2800" dirty="0">
              <a:latin typeface="Book Antiqua" panose="02040602050305030304" pitchFamily="18" charset="0"/>
            </a:endParaRPr>
          </a:p>
          <a:p>
            <a:endParaRPr lang="en-US" sz="2800" dirty="0">
              <a:latin typeface="Book Antiqua" panose="02040602050305030304" pitchFamily="18" charset="0"/>
            </a:endParaRPr>
          </a:p>
          <a:p>
            <a:endParaRPr lang="en-US" sz="2800" dirty="0">
              <a:latin typeface="Book Antiqua" panose="02040602050305030304" pitchFamily="18" charset="0"/>
            </a:endParaRPr>
          </a:p>
          <a:p>
            <a:endParaRPr lang="en-US" sz="2800" dirty="0">
              <a:latin typeface="Book Antiqua" panose="02040602050305030304" pitchFamily="18" charset="0"/>
            </a:endParaRPr>
          </a:p>
          <a:p>
            <a:endParaRPr lang="en-US" sz="2800" dirty="0">
              <a:latin typeface="Book Antiqua" panose="02040602050305030304" pitchFamily="18" charset="0"/>
            </a:endParaRPr>
          </a:p>
          <a:p>
            <a:endParaRPr lang="en-US" sz="2800" dirty="0">
              <a:latin typeface="Book Antiqua" panose="02040602050305030304" pitchFamily="18" charset="0"/>
            </a:endParaRPr>
          </a:p>
          <a:p>
            <a:r>
              <a:rPr lang="en-US" sz="2800" dirty="0">
                <a:latin typeface="Book Antiqua" panose="02040602050305030304" pitchFamily="18" charset="0"/>
              </a:rPr>
              <a:t>Comparing this breakdown with English letter distribution.</a:t>
            </a:r>
          </a:p>
          <a:p>
            <a:endParaRPr lang="en-US" sz="2800" dirty="0">
              <a:latin typeface="Book Antiqua" panose="02040602050305030304" pitchFamily="18" charset="0"/>
            </a:endParaRPr>
          </a:p>
          <a:p>
            <a:endParaRPr lang="en-US" sz="2800" dirty="0">
              <a:latin typeface="Book Antiqua" panose="02040602050305030304" pitchFamily="18" charset="0"/>
            </a:endParaRPr>
          </a:p>
          <a:p>
            <a:endParaRPr lang="en-US" sz="2800" dirty="0">
              <a:latin typeface="Book Antiqua" panose="02040602050305030304" pitchFamily="18" charset="0"/>
            </a:endParaRPr>
          </a:p>
          <a:p>
            <a:endParaRPr lang="en-US" sz="2800" dirty="0">
              <a:latin typeface="Book Antiqua" panose="0204060205030503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16" y="2209800"/>
            <a:ext cx="8216214" cy="114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17" y="3505200"/>
            <a:ext cx="8839201"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466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lstStyle/>
          <a:p>
            <a:r>
              <a:rPr lang="en-US" dirty="0">
                <a:latin typeface="Book Antiqua" panose="02040602050305030304" pitchFamily="18" charset="0"/>
              </a:rPr>
              <a:t>Unit-4 and Unit-5</a:t>
            </a:r>
          </a:p>
        </p:txBody>
      </p:sp>
      <p:sp>
        <p:nvSpPr>
          <p:cNvPr id="3" name="Content Placeholder 2"/>
          <p:cNvSpPr>
            <a:spLocks noGrp="1"/>
          </p:cNvSpPr>
          <p:nvPr>
            <p:ph idx="1"/>
          </p:nvPr>
        </p:nvSpPr>
        <p:spPr>
          <a:xfrm>
            <a:off x="228600" y="990600"/>
            <a:ext cx="8839200" cy="5638800"/>
          </a:xfrm>
        </p:spPr>
        <p:txBody>
          <a:bodyPr>
            <a:normAutofit lnSpcReduction="10000"/>
          </a:bodyPr>
          <a:lstStyle/>
          <a:p>
            <a:pPr marL="0" indent="0" algn="just">
              <a:buNone/>
            </a:pPr>
            <a:r>
              <a:rPr lang="en-US" sz="2400" b="1" dirty="0">
                <a:solidFill>
                  <a:srgbClr val="FF0000"/>
                </a:solidFill>
                <a:latin typeface="Book Antiqua" panose="02040602050305030304" pitchFamily="18" charset="0"/>
              </a:rPr>
              <a:t>Unit 04 – Validation and Testing 			</a:t>
            </a:r>
            <a:r>
              <a:rPr lang="en-US" sz="2400" b="1" dirty="0">
                <a:solidFill>
                  <a:srgbClr val="C00000"/>
                </a:solidFill>
                <a:latin typeface="Book Antiqua" panose="02040602050305030304" pitchFamily="18" charset="0"/>
              </a:rPr>
              <a:t>8 </a:t>
            </a:r>
            <a:r>
              <a:rPr lang="en-US" sz="2400" b="1" dirty="0" err="1">
                <a:solidFill>
                  <a:srgbClr val="C00000"/>
                </a:solidFill>
                <a:latin typeface="Book Antiqua" panose="02040602050305030304" pitchFamily="18" charset="0"/>
              </a:rPr>
              <a:t>Hrs</a:t>
            </a:r>
            <a:endParaRPr lang="en-US" sz="2400" dirty="0">
              <a:solidFill>
                <a:srgbClr val="C00000"/>
              </a:solidFill>
              <a:latin typeface="Book Antiqua" panose="02040602050305030304" pitchFamily="18" charset="0"/>
            </a:endParaRPr>
          </a:p>
          <a:p>
            <a:pPr algn="just">
              <a:buNone/>
            </a:pPr>
            <a:r>
              <a:rPr lang="en-US" sz="2400" dirty="0">
                <a:latin typeface="Book Antiqua" panose="02040602050305030304" pitchFamily="18" charset="0"/>
              </a:rPr>
              <a:t>Security Functional Testing- Overview; Security Features Validation: Penetration Testing-Overview, Methodology, Types of Penetration testing. Threat and Risk Analysis in Security</a:t>
            </a:r>
          </a:p>
          <a:p>
            <a:pPr algn="just">
              <a:buNone/>
            </a:pPr>
            <a:r>
              <a:rPr lang="en-US" sz="2400" b="1" i="1" dirty="0">
                <a:solidFill>
                  <a:schemeClr val="accent1"/>
                </a:solidFill>
                <a:latin typeface="Book Antiqua" panose="02040602050305030304" pitchFamily="18" charset="0"/>
              </a:rPr>
              <a:t>Case studies will be provided by BGSW and Presentation to be provided by students</a:t>
            </a:r>
            <a:r>
              <a:rPr lang="en-IN" sz="2400" dirty="0">
                <a:solidFill>
                  <a:schemeClr val="accent1"/>
                </a:solidFill>
                <a:latin typeface="Book Antiqua" panose="02040602050305030304" pitchFamily="18" charset="0"/>
              </a:rPr>
              <a:t>.</a:t>
            </a:r>
          </a:p>
          <a:p>
            <a:pPr marL="0" indent="0" algn="just">
              <a:buNone/>
            </a:pPr>
            <a:r>
              <a:rPr lang="en-IN" sz="2400" b="1" dirty="0">
                <a:solidFill>
                  <a:srgbClr val="FF0000"/>
                </a:solidFill>
                <a:latin typeface="Book Antiqua" panose="02040602050305030304" pitchFamily="18" charset="0"/>
              </a:rPr>
              <a:t>Unit 05- </a:t>
            </a:r>
            <a:r>
              <a:rPr lang="en-US" sz="2400" b="1" dirty="0">
                <a:solidFill>
                  <a:srgbClr val="FF0000"/>
                </a:solidFill>
                <a:latin typeface="Book Antiqua" panose="02040602050305030304" pitchFamily="18" charset="0"/>
              </a:rPr>
              <a:t>Project Work					    </a:t>
            </a:r>
            <a:r>
              <a:rPr lang="en-US" sz="2400" b="1" dirty="0">
                <a:solidFill>
                  <a:srgbClr val="C00000"/>
                </a:solidFill>
                <a:latin typeface="Book Antiqua" panose="02040602050305030304" pitchFamily="18" charset="0"/>
              </a:rPr>
              <a:t>8 </a:t>
            </a:r>
            <a:r>
              <a:rPr lang="en-US" sz="2400" b="1" dirty="0" err="1">
                <a:solidFill>
                  <a:srgbClr val="C00000"/>
                </a:solidFill>
                <a:latin typeface="Book Antiqua" panose="02040602050305030304" pitchFamily="18" charset="0"/>
              </a:rPr>
              <a:t>H</a:t>
            </a:r>
            <a:r>
              <a:rPr lang="en-US" sz="2800" b="1" dirty="0" err="1">
                <a:solidFill>
                  <a:srgbClr val="C00000"/>
                </a:solidFill>
                <a:latin typeface="Book Antiqua" panose="02040602050305030304" pitchFamily="18" charset="0"/>
              </a:rPr>
              <a:t>rs</a:t>
            </a:r>
            <a:endParaRPr lang="en-US" sz="2800" b="1" dirty="0">
              <a:solidFill>
                <a:srgbClr val="C00000"/>
              </a:solidFill>
              <a:latin typeface="Book Antiqua" panose="02040602050305030304" pitchFamily="18" charset="0"/>
            </a:endParaRPr>
          </a:p>
          <a:p>
            <a:pPr marL="0" indent="0" algn="just">
              <a:buNone/>
            </a:pPr>
            <a:r>
              <a:rPr lang="en-US" sz="2400" dirty="0">
                <a:latin typeface="Book Antiqua" panose="02040602050305030304" pitchFamily="18" charset="0"/>
              </a:rPr>
              <a:t>Project work on development of any security feature prototype. For ex: Use Oracle/SQL Server for PKI, Develop an application on Linux or In any user friendly environment and Execution</a:t>
            </a:r>
          </a:p>
          <a:p>
            <a:pPr marL="0" indent="0" algn="just">
              <a:buNone/>
            </a:pPr>
            <a:endParaRPr lang="en-US" sz="2400" dirty="0">
              <a:latin typeface="Book Antiqua" panose="02040602050305030304" pitchFamily="18" charset="0"/>
            </a:endParaRPr>
          </a:p>
          <a:p>
            <a:pPr marL="0" indent="0" algn="just">
              <a:buNone/>
            </a:pPr>
            <a:r>
              <a:rPr lang="en-US" sz="2400" b="1" i="1" dirty="0">
                <a:solidFill>
                  <a:schemeClr val="accent1"/>
                </a:solidFill>
                <a:latin typeface="Book Antiqua" panose="02040602050305030304" pitchFamily="18" charset="0"/>
              </a:rPr>
              <a:t>Mentoring will be provided by BGSW. The Project will be carried in the College Lab</a:t>
            </a:r>
            <a:r>
              <a:rPr lang="en-US" sz="2400" i="1" dirty="0">
                <a:latin typeface="Book Antiqua" panose="02040602050305030304" pitchFamily="18"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fontScale="90000"/>
          </a:bodyPr>
          <a:lstStyle/>
          <a:p>
            <a:r>
              <a:rPr lang="en-US" sz="3600" dirty="0">
                <a:latin typeface="Book Antiqua" panose="02040602050305030304" pitchFamily="18" charset="0"/>
              </a:rPr>
              <a:t>Relative Frequency of Letters in English Text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579" y="914400"/>
            <a:ext cx="8389821" cy="5838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6561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Monoalphabetic Cipher</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It seems likely that cipher letters P and Z are the equivalents of plain letters e and t, but it is not certain which is which.</a:t>
            </a:r>
          </a:p>
          <a:p>
            <a:r>
              <a:rPr lang="en-US" sz="2800" dirty="0">
                <a:latin typeface="Book Antiqua" panose="02040602050305030304" pitchFamily="18" charset="0"/>
              </a:rPr>
              <a:t>The letters S, U, O, M, and H are all of relatively high frequency and probably correspond to plain letters from the set {a, h, </a:t>
            </a:r>
            <a:r>
              <a:rPr lang="en-US" sz="2800" dirty="0" err="1">
                <a:latin typeface="Book Antiqua" panose="02040602050305030304" pitchFamily="18" charset="0"/>
              </a:rPr>
              <a:t>i</a:t>
            </a:r>
            <a:r>
              <a:rPr lang="en-US" sz="2800" dirty="0">
                <a:latin typeface="Book Antiqua" panose="02040602050305030304" pitchFamily="18" charset="0"/>
              </a:rPr>
              <a:t>, n, o, r, s}.</a:t>
            </a:r>
          </a:p>
          <a:p>
            <a:r>
              <a:rPr lang="en-US" sz="2800" dirty="0">
                <a:latin typeface="Book Antiqua" panose="02040602050305030304" pitchFamily="18" charset="0"/>
              </a:rPr>
              <a:t>The letters with the lowest frequencies (A, B, G, Y, I, J) are likely included in the set {b, j, k, q, v, x, z}.</a:t>
            </a:r>
          </a:p>
          <a:p>
            <a:r>
              <a:rPr lang="en-US" sz="2800" dirty="0">
                <a:latin typeface="Book Antiqua" panose="02040602050305030304" pitchFamily="18" charset="0"/>
              </a:rPr>
              <a:t>At this point, Attacker makes tentative assignments and start to fill in the plaintext to see if it looks like a reasonable “skeleton” of a message.</a:t>
            </a:r>
          </a:p>
        </p:txBody>
      </p:sp>
    </p:spTree>
    <p:extLst>
      <p:ext uri="{BB962C8B-B14F-4D97-AF65-F5344CB8AC3E}">
        <p14:creationId xmlns:p14="http://schemas.microsoft.com/office/powerpoint/2010/main" val="1021801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Monoalphabetic cipher</a:t>
            </a:r>
          </a:p>
        </p:txBody>
      </p:sp>
      <p:sp>
        <p:nvSpPr>
          <p:cNvPr id="3" name="Content Placeholder 2"/>
          <p:cNvSpPr>
            <a:spLocks noGrp="1"/>
          </p:cNvSpPr>
          <p:nvPr>
            <p:ph idx="1"/>
          </p:nvPr>
        </p:nvSpPr>
        <p:spPr>
          <a:xfrm>
            <a:off x="76200" y="990600"/>
            <a:ext cx="8915400" cy="5638800"/>
          </a:xfrm>
        </p:spPr>
        <p:txBody>
          <a:bodyPr>
            <a:normAutofit/>
          </a:bodyPr>
          <a:lstStyle/>
          <a:p>
            <a:r>
              <a:rPr lang="en-US" sz="2800" dirty="0">
                <a:latin typeface="Book Antiqua" panose="02040602050305030304" pitchFamily="18" charset="0"/>
              </a:rPr>
              <a:t>A powerful tool is to look at the frequency of two-letter combinations, known as </a:t>
            </a:r>
            <a:r>
              <a:rPr lang="en-US" sz="2800" dirty="0" err="1">
                <a:latin typeface="Book Antiqua" panose="02040602050305030304" pitchFamily="18" charset="0"/>
              </a:rPr>
              <a:t>digrams</a:t>
            </a:r>
            <a:r>
              <a:rPr lang="en-US" sz="2800" dirty="0">
                <a:latin typeface="Book Antiqua" panose="02040602050305030304" pitchFamily="18" charset="0"/>
              </a:rPr>
              <a:t>.</a:t>
            </a:r>
          </a:p>
          <a:p>
            <a:r>
              <a:rPr lang="en-US" sz="2800" dirty="0">
                <a:latin typeface="Book Antiqua" panose="02040602050305030304" pitchFamily="18" charset="0"/>
              </a:rPr>
              <a:t>The most common such </a:t>
            </a:r>
            <a:r>
              <a:rPr lang="en-US" sz="2800" dirty="0" err="1">
                <a:latin typeface="Book Antiqua" panose="02040602050305030304" pitchFamily="18" charset="0"/>
              </a:rPr>
              <a:t>digram</a:t>
            </a:r>
            <a:r>
              <a:rPr lang="en-US" sz="2800" dirty="0">
                <a:latin typeface="Book Antiqua" panose="02040602050305030304" pitchFamily="18" charset="0"/>
              </a:rPr>
              <a:t> is </a:t>
            </a:r>
            <a:r>
              <a:rPr lang="en-US" sz="2800" dirty="0" err="1">
                <a:latin typeface="Book Antiqua" panose="02040602050305030304" pitchFamily="18" charset="0"/>
              </a:rPr>
              <a:t>th.</a:t>
            </a:r>
            <a:r>
              <a:rPr lang="en-US" sz="2800" dirty="0">
                <a:latin typeface="Book Antiqua" panose="02040602050305030304" pitchFamily="18" charset="0"/>
              </a:rPr>
              <a:t> In ciphertext, the most common </a:t>
            </a:r>
            <a:r>
              <a:rPr lang="en-US" sz="2800" dirty="0" err="1">
                <a:latin typeface="Book Antiqua" panose="02040602050305030304" pitchFamily="18" charset="0"/>
              </a:rPr>
              <a:t>digram</a:t>
            </a:r>
            <a:r>
              <a:rPr lang="en-US" sz="2800" dirty="0">
                <a:latin typeface="Book Antiqua" panose="02040602050305030304" pitchFamily="18" charset="0"/>
              </a:rPr>
              <a:t> is ZW, which appears three times.</a:t>
            </a:r>
          </a:p>
          <a:p>
            <a:r>
              <a:rPr lang="en-US" sz="2800" dirty="0">
                <a:latin typeface="Book Antiqua" panose="02040602050305030304" pitchFamily="18" charset="0"/>
              </a:rPr>
              <a:t>So we make the correspondence of Z with t and W with h.</a:t>
            </a:r>
          </a:p>
          <a:p>
            <a:r>
              <a:rPr lang="en-US" sz="2800" dirty="0">
                <a:latin typeface="Book Antiqua" panose="02040602050305030304" pitchFamily="18" charset="0"/>
              </a:rPr>
              <a:t>With the hypothesis, we can equate P with e. Now notice that the sequence ZWP appears in the ciphertext, hence translate that sequence as “the.”</a:t>
            </a:r>
          </a:p>
          <a:p>
            <a:r>
              <a:rPr lang="en-US" sz="2800" dirty="0">
                <a:latin typeface="Book Antiqua" panose="02040602050305030304" pitchFamily="18" charset="0"/>
              </a:rPr>
              <a:t>the sequence ZWSZ in the first line. it is of the form </a:t>
            </a:r>
            <a:r>
              <a:rPr lang="en-US" sz="2800" dirty="0" err="1">
                <a:latin typeface="Book Antiqua" panose="02040602050305030304" pitchFamily="18" charset="0"/>
              </a:rPr>
              <a:t>th_t</a:t>
            </a:r>
            <a:r>
              <a:rPr lang="en-US" sz="2800" dirty="0">
                <a:latin typeface="Book Antiqua" panose="02040602050305030304" pitchFamily="18" charset="0"/>
              </a:rPr>
              <a:t>. If so, S equates with a.</a:t>
            </a:r>
          </a:p>
        </p:txBody>
      </p:sp>
    </p:spTree>
    <p:extLst>
      <p:ext uri="{BB962C8B-B14F-4D97-AF65-F5344CB8AC3E}">
        <p14:creationId xmlns:p14="http://schemas.microsoft.com/office/powerpoint/2010/main" val="1700224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990601"/>
            <a:ext cx="828048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562600"/>
            <a:ext cx="8149163" cy="1071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0209" y="3429000"/>
            <a:ext cx="8534400" cy="1815882"/>
          </a:xfrm>
          <a:prstGeom prst="rect">
            <a:avLst/>
          </a:prstGeom>
        </p:spPr>
        <p:txBody>
          <a:bodyPr wrap="square">
            <a:spAutoFit/>
          </a:bodyPr>
          <a:lstStyle/>
          <a:p>
            <a:pPr marL="285750" indent="-285750">
              <a:buFont typeface="Arial" panose="020B0604020202020204" pitchFamily="34" charset="0"/>
              <a:buChar char="•"/>
            </a:pPr>
            <a:r>
              <a:rPr lang="en-US" sz="2800" dirty="0">
                <a:latin typeface="Book Antiqua" panose="02040602050305030304" pitchFamily="18" charset="0"/>
              </a:rPr>
              <a:t>Continued analysis of frequencies plus trial and error should easily yield a solution from this point.</a:t>
            </a:r>
          </a:p>
          <a:p>
            <a:pPr marL="285750" indent="-285750">
              <a:buFont typeface="Arial" panose="020B0604020202020204" pitchFamily="34" charset="0"/>
              <a:buChar char="•"/>
            </a:pPr>
            <a:r>
              <a:rPr lang="en-US" sz="2800" dirty="0">
                <a:latin typeface="Book Antiqua" panose="02040602050305030304" pitchFamily="18" charset="0"/>
              </a:rPr>
              <a:t>The complete plaintext, with spaces added between words, follows:</a:t>
            </a:r>
          </a:p>
        </p:txBody>
      </p:sp>
    </p:spTree>
    <p:extLst>
      <p:ext uri="{BB962C8B-B14F-4D97-AF65-F5344CB8AC3E}">
        <p14:creationId xmlns:p14="http://schemas.microsoft.com/office/powerpoint/2010/main" val="2825785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Disadvantage</a:t>
            </a:r>
          </a:p>
        </p:txBody>
      </p:sp>
      <p:sp>
        <p:nvSpPr>
          <p:cNvPr id="3" name="Content Placeholder 2"/>
          <p:cNvSpPr>
            <a:spLocks noGrp="1"/>
          </p:cNvSpPr>
          <p:nvPr>
            <p:ph idx="1"/>
          </p:nvPr>
        </p:nvSpPr>
        <p:spPr>
          <a:xfrm>
            <a:off x="228600" y="990600"/>
            <a:ext cx="8839200" cy="5638800"/>
          </a:xfrm>
        </p:spPr>
        <p:txBody>
          <a:bodyPr>
            <a:normAutofit/>
          </a:bodyPr>
          <a:lstStyle/>
          <a:p>
            <a:r>
              <a:rPr lang="en-US" sz="2800" dirty="0">
                <a:latin typeface="Book Antiqua" panose="02040602050305030304" pitchFamily="18" charset="0"/>
              </a:rPr>
              <a:t>Monoalphabetic ciphers are easy to break because they reflect the frequency data of the original alphabet.</a:t>
            </a:r>
          </a:p>
          <a:p>
            <a:r>
              <a:rPr lang="en-US" sz="2800" dirty="0">
                <a:latin typeface="Book Antiqua" panose="02040602050305030304" pitchFamily="18" charset="0"/>
              </a:rPr>
              <a:t>A countermeasure is to provide multiple substitutes, known as homophones, for a single letter.</a:t>
            </a:r>
          </a:p>
          <a:p>
            <a:r>
              <a:rPr lang="en-US" sz="2800" dirty="0">
                <a:latin typeface="Book Antiqua" panose="02040602050305030304" pitchFamily="18" charset="0"/>
              </a:rPr>
              <a:t>For example, the letter e could be assigned a number of different cipher symbols, such as 16, 74, 35, and 21, with each homophone assigned to a letter in rotation or randomly.</a:t>
            </a:r>
          </a:p>
        </p:txBody>
      </p:sp>
    </p:spTree>
    <p:extLst>
      <p:ext uri="{BB962C8B-B14F-4D97-AF65-F5344CB8AC3E}">
        <p14:creationId xmlns:p14="http://schemas.microsoft.com/office/powerpoint/2010/main" val="1945900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err="1">
                <a:latin typeface="Book Antiqua" panose="02040602050305030304" pitchFamily="18" charset="0"/>
              </a:rPr>
              <a:t>Playfair</a:t>
            </a:r>
            <a:r>
              <a:rPr lang="en-US" sz="3600" dirty="0">
                <a:latin typeface="Book Antiqua" panose="02040602050305030304" pitchFamily="18" charset="0"/>
              </a:rPr>
              <a:t> Cipher</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err="1">
                <a:latin typeface="Book Antiqua" panose="02040602050305030304" pitchFamily="18" charset="0"/>
              </a:rPr>
              <a:t>Playfair</a:t>
            </a:r>
            <a:r>
              <a:rPr lang="en-US" sz="2800" dirty="0">
                <a:latin typeface="Book Antiqua" panose="02040602050305030304" pitchFamily="18" charset="0"/>
              </a:rPr>
              <a:t> is the best-known multiple-letter encryption cipher.</a:t>
            </a:r>
          </a:p>
          <a:p>
            <a:r>
              <a:rPr lang="en-US" sz="2800" dirty="0" err="1">
                <a:latin typeface="Book Antiqua" panose="02040602050305030304" pitchFamily="18" charset="0"/>
              </a:rPr>
              <a:t>Palyfair</a:t>
            </a:r>
            <a:r>
              <a:rPr lang="en-US" sz="2800" dirty="0">
                <a:latin typeface="Book Antiqua" panose="02040602050305030304" pitchFamily="18" charset="0"/>
              </a:rPr>
              <a:t> treats </a:t>
            </a:r>
            <a:r>
              <a:rPr lang="en-US" sz="2800" dirty="0" err="1">
                <a:latin typeface="Book Antiqua" panose="02040602050305030304" pitchFamily="18" charset="0"/>
              </a:rPr>
              <a:t>digrams</a:t>
            </a:r>
            <a:r>
              <a:rPr lang="en-US" sz="2800" dirty="0">
                <a:latin typeface="Book Antiqua" panose="02040602050305030304" pitchFamily="18" charset="0"/>
              </a:rPr>
              <a:t> in the plaintext as single units and translates these units into ciphertext </a:t>
            </a:r>
            <a:r>
              <a:rPr lang="en-US" sz="2800" dirty="0" err="1">
                <a:latin typeface="Book Antiqua" panose="02040602050305030304" pitchFamily="18" charset="0"/>
              </a:rPr>
              <a:t>digrams</a:t>
            </a:r>
            <a:r>
              <a:rPr lang="en-US" sz="2800" dirty="0">
                <a:latin typeface="Book Antiqua" panose="02040602050305030304" pitchFamily="18" charset="0"/>
              </a:rPr>
              <a:t>.</a:t>
            </a:r>
          </a:p>
          <a:p>
            <a:r>
              <a:rPr lang="en-US" sz="2800" dirty="0">
                <a:latin typeface="Book Antiqua" panose="02040602050305030304" pitchFamily="18" charset="0"/>
              </a:rPr>
              <a:t>The </a:t>
            </a:r>
            <a:r>
              <a:rPr lang="en-US" sz="2800" dirty="0" err="1">
                <a:latin typeface="Book Antiqua" panose="02040602050305030304" pitchFamily="18" charset="0"/>
              </a:rPr>
              <a:t>Playfair</a:t>
            </a:r>
            <a:r>
              <a:rPr lang="en-US" sz="2800" dirty="0">
                <a:latin typeface="Book Antiqua" panose="02040602050305030304" pitchFamily="18" charset="0"/>
              </a:rPr>
              <a:t> algorithm is based on the use of a 5 * 5 matrix of letters constructed using a keyword.</a:t>
            </a:r>
          </a:p>
          <a:p>
            <a:endParaRPr lang="en-US" sz="2800" dirty="0">
              <a:latin typeface="Book Antiqua" panose="02040602050305030304" pitchFamily="18" charset="0"/>
            </a:endParaRPr>
          </a:p>
          <a:p>
            <a:endParaRPr lang="en-US" sz="2800" dirty="0">
              <a:latin typeface="Book Antiqua" panose="0204060205030503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0"/>
            <a:ext cx="5289587"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795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76200" y="914400"/>
            <a:ext cx="8915400" cy="5715000"/>
          </a:xfrm>
        </p:spPr>
        <p:txBody>
          <a:bodyPr>
            <a:normAutofit/>
          </a:bodyPr>
          <a:lstStyle/>
          <a:p>
            <a:r>
              <a:rPr lang="en-US" sz="2800" dirty="0">
                <a:latin typeface="Book Antiqua" panose="02040602050305030304" pitchFamily="18" charset="0"/>
              </a:rPr>
              <a:t>The matrix is constructed by filling in the letters of the keyword from left to right and from top to bottom.</a:t>
            </a:r>
          </a:p>
          <a:p>
            <a:r>
              <a:rPr lang="en-US" sz="2800" dirty="0">
                <a:latin typeface="Book Antiqua" panose="02040602050305030304" pitchFamily="18" charset="0"/>
              </a:rPr>
              <a:t>Later filling in the remainder of the matrix with the remaining letters in alphabetic order.</a:t>
            </a:r>
          </a:p>
          <a:p>
            <a:r>
              <a:rPr lang="en-US" sz="2800" dirty="0">
                <a:latin typeface="Book Antiqua" panose="02040602050305030304" pitchFamily="18" charset="0"/>
              </a:rPr>
              <a:t>The letters I and J count as one letter.</a:t>
            </a:r>
          </a:p>
          <a:p>
            <a:r>
              <a:rPr lang="en-US" sz="2800" dirty="0">
                <a:latin typeface="Book Antiqua" panose="02040602050305030304" pitchFamily="18" charset="0"/>
              </a:rPr>
              <a:t>Plaintext is encrypted two letters at a time, according to the following rules:</a:t>
            </a:r>
          </a:p>
        </p:txBody>
      </p:sp>
    </p:spTree>
    <p:extLst>
      <p:ext uri="{BB962C8B-B14F-4D97-AF65-F5344CB8AC3E}">
        <p14:creationId xmlns:p14="http://schemas.microsoft.com/office/powerpoint/2010/main" val="3293697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C00"/>
          </a:solidFill>
        </p:spPr>
        <p:txBody>
          <a:bodyPr>
            <a:normAutofit/>
          </a:bodyPr>
          <a:lstStyle/>
          <a:p>
            <a:r>
              <a:rPr lang="en-US" sz="3600" dirty="0" err="1">
                <a:latin typeface="Book Antiqua" panose="02040602050305030304" pitchFamily="18" charset="0"/>
              </a:rPr>
              <a:t>Playfair</a:t>
            </a:r>
            <a:r>
              <a:rPr lang="en-US" sz="3600" dirty="0">
                <a:latin typeface="Book Antiqua" panose="02040602050305030304" pitchFamily="18" charset="0"/>
              </a:rPr>
              <a:t> Encryption Rules</a:t>
            </a:r>
          </a:p>
        </p:txBody>
      </p:sp>
      <p:sp>
        <p:nvSpPr>
          <p:cNvPr id="3" name="Content Placeholder 2"/>
          <p:cNvSpPr>
            <a:spLocks noGrp="1"/>
          </p:cNvSpPr>
          <p:nvPr>
            <p:ph idx="1"/>
          </p:nvPr>
        </p:nvSpPr>
        <p:spPr>
          <a:xfrm>
            <a:off x="76200" y="762000"/>
            <a:ext cx="8991600" cy="6096000"/>
          </a:xfrm>
        </p:spPr>
        <p:txBody>
          <a:bodyPr>
            <a:normAutofit fontScale="92500" lnSpcReduction="10000"/>
          </a:bodyPr>
          <a:lstStyle/>
          <a:p>
            <a:pPr marL="514350" indent="-514350">
              <a:buAutoNum type="arabicPeriod"/>
            </a:pPr>
            <a:r>
              <a:rPr lang="en-US" sz="2800" dirty="0"/>
              <a:t>Repeating plaintext letters that are in the same pair are separated with a filler letter, such as x, so that balloon would be treated as </a:t>
            </a:r>
            <a:r>
              <a:rPr lang="en-US" sz="2800" dirty="0" err="1"/>
              <a:t>ba</a:t>
            </a:r>
            <a:r>
              <a:rPr lang="en-US" sz="2800" dirty="0"/>
              <a:t> lx lo on.</a:t>
            </a:r>
          </a:p>
          <a:p>
            <a:pPr marL="514350" indent="-514350">
              <a:buAutoNum type="arabicPeriod"/>
            </a:pPr>
            <a:r>
              <a:rPr lang="en-US" sz="2800" dirty="0"/>
              <a:t>Two plaintext letters that fall in the same row of the matrix are each replaced by the letter to the right, with the first element of the row circularly following the last. For example, </a:t>
            </a:r>
            <a:r>
              <a:rPr lang="en-US" sz="2800" dirty="0" err="1"/>
              <a:t>ar</a:t>
            </a:r>
            <a:r>
              <a:rPr lang="en-US" sz="2800" dirty="0"/>
              <a:t> is encrypted as RM.</a:t>
            </a:r>
          </a:p>
          <a:p>
            <a:pPr marL="514350" indent="-514350">
              <a:buAutoNum type="arabicPeriod"/>
            </a:pPr>
            <a:r>
              <a:rPr lang="en-US" sz="2800" dirty="0"/>
              <a:t>Two plaintext letters that fall in the same column are each replaced by the letter beneath, with the top element of the column circularly following the last. For example, mu is encrypted as CM.</a:t>
            </a:r>
          </a:p>
          <a:p>
            <a:pPr marL="514350" indent="-514350">
              <a:buAutoNum type="arabicPeriod"/>
            </a:pPr>
            <a:r>
              <a:rPr lang="en-US" sz="2800" dirty="0"/>
              <a:t>Otherwise, each plaintext letter in a pair is replaced by the letter that lies in its own row and the column occupied by the other plaintext letter. Thus, </a:t>
            </a:r>
            <a:r>
              <a:rPr lang="en-US" sz="2800" dirty="0" err="1"/>
              <a:t>hs</a:t>
            </a:r>
            <a:r>
              <a:rPr lang="en-US" sz="2800" dirty="0"/>
              <a:t> becomes BP and </a:t>
            </a:r>
            <a:r>
              <a:rPr lang="en-US" sz="2800" dirty="0" err="1"/>
              <a:t>ea</a:t>
            </a:r>
            <a:r>
              <a:rPr lang="en-US" sz="2800" dirty="0"/>
              <a:t> becomes IM (or JM, as the </a:t>
            </a:r>
            <a:r>
              <a:rPr lang="en-US" sz="2800" dirty="0" err="1"/>
              <a:t>encipherer</a:t>
            </a:r>
            <a:r>
              <a:rPr lang="en-US" sz="2800" dirty="0"/>
              <a:t> wishes).</a:t>
            </a:r>
          </a:p>
        </p:txBody>
      </p:sp>
    </p:spTree>
    <p:extLst>
      <p:ext uri="{BB962C8B-B14F-4D97-AF65-F5344CB8AC3E}">
        <p14:creationId xmlns:p14="http://schemas.microsoft.com/office/powerpoint/2010/main" val="3302227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C00"/>
          </a:solidFill>
        </p:spPr>
        <p:txBody>
          <a:bodyPr>
            <a:normAutofit/>
          </a:bodyPr>
          <a:lstStyle/>
          <a:p>
            <a:r>
              <a:rPr lang="en-US" sz="3600" dirty="0">
                <a:latin typeface="Book Antiqua" panose="02040602050305030304" pitchFamily="18" charset="0"/>
              </a:rPr>
              <a:t>Advantage</a:t>
            </a:r>
          </a:p>
        </p:txBody>
      </p:sp>
      <p:sp>
        <p:nvSpPr>
          <p:cNvPr id="3" name="Content Placeholder 2"/>
          <p:cNvSpPr>
            <a:spLocks noGrp="1"/>
          </p:cNvSpPr>
          <p:nvPr>
            <p:ph idx="1"/>
          </p:nvPr>
        </p:nvSpPr>
        <p:spPr>
          <a:xfrm>
            <a:off x="76200" y="762000"/>
            <a:ext cx="8991600" cy="6096000"/>
          </a:xfrm>
        </p:spPr>
        <p:txBody>
          <a:bodyPr>
            <a:normAutofit/>
          </a:bodyPr>
          <a:lstStyle/>
          <a:p>
            <a:r>
              <a:rPr lang="en-US" sz="2800" dirty="0">
                <a:latin typeface="Book Antiqua" panose="02040602050305030304" pitchFamily="18" charset="0"/>
              </a:rPr>
              <a:t>The </a:t>
            </a:r>
            <a:r>
              <a:rPr lang="en-US" sz="2800" dirty="0" err="1">
                <a:latin typeface="Book Antiqua" panose="02040602050305030304" pitchFamily="18" charset="0"/>
              </a:rPr>
              <a:t>Playfair</a:t>
            </a:r>
            <a:r>
              <a:rPr lang="en-US" sz="2800" dirty="0">
                <a:latin typeface="Book Antiqua" panose="02040602050305030304" pitchFamily="18" charset="0"/>
              </a:rPr>
              <a:t> cipher is a great advance over simple </a:t>
            </a:r>
            <a:r>
              <a:rPr lang="en-US" sz="2800" dirty="0" err="1">
                <a:latin typeface="Book Antiqua" panose="02040602050305030304" pitchFamily="18" charset="0"/>
              </a:rPr>
              <a:t>monoalphabetic</a:t>
            </a:r>
            <a:r>
              <a:rPr lang="en-US" sz="2800" dirty="0">
                <a:latin typeface="Book Antiqua" panose="02040602050305030304" pitchFamily="18" charset="0"/>
              </a:rPr>
              <a:t> ciphers.</a:t>
            </a:r>
          </a:p>
          <a:p>
            <a:r>
              <a:rPr lang="en-US" sz="2800" dirty="0">
                <a:latin typeface="Book Antiqua" panose="02040602050305030304" pitchFamily="18" charset="0"/>
              </a:rPr>
              <a:t>In </a:t>
            </a:r>
            <a:r>
              <a:rPr lang="en-US" sz="2800" dirty="0" err="1">
                <a:latin typeface="Book Antiqua" panose="02040602050305030304" pitchFamily="18" charset="0"/>
              </a:rPr>
              <a:t>monoaplhabetic</a:t>
            </a:r>
            <a:r>
              <a:rPr lang="en-US" sz="2800" dirty="0">
                <a:latin typeface="Book Antiqua" panose="02040602050305030304" pitchFamily="18" charset="0"/>
              </a:rPr>
              <a:t> cipher, there are only 26 letters but in </a:t>
            </a:r>
            <a:r>
              <a:rPr lang="en-US" sz="2800" dirty="0" err="1">
                <a:latin typeface="Book Antiqua" panose="02040602050305030304" pitchFamily="18" charset="0"/>
              </a:rPr>
              <a:t>playfair</a:t>
            </a:r>
            <a:r>
              <a:rPr lang="en-US" sz="2800" dirty="0">
                <a:latin typeface="Book Antiqua" panose="02040602050305030304" pitchFamily="18" charset="0"/>
              </a:rPr>
              <a:t> there are 26 * 26 = 676 </a:t>
            </a:r>
            <a:r>
              <a:rPr lang="en-US" sz="2800" dirty="0" err="1">
                <a:latin typeface="Book Antiqua" panose="02040602050305030304" pitchFamily="18" charset="0"/>
              </a:rPr>
              <a:t>digrams</a:t>
            </a:r>
            <a:r>
              <a:rPr lang="en-US" sz="2800" dirty="0">
                <a:latin typeface="Book Antiqua" panose="02040602050305030304" pitchFamily="18" charset="0"/>
              </a:rPr>
              <a:t>.</a:t>
            </a:r>
          </a:p>
          <a:p>
            <a:r>
              <a:rPr lang="en-US" sz="2800" dirty="0">
                <a:latin typeface="Book Antiqua" panose="02040602050305030304" pitchFamily="18" charset="0"/>
              </a:rPr>
              <a:t>So that identification of individual </a:t>
            </a:r>
            <a:r>
              <a:rPr lang="en-US" sz="2800" dirty="0" err="1">
                <a:latin typeface="Book Antiqua" panose="02040602050305030304" pitchFamily="18" charset="0"/>
              </a:rPr>
              <a:t>digrams</a:t>
            </a:r>
            <a:r>
              <a:rPr lang="en-US" sz="2800" dirty="0">
                <a:latin typeface="Book Antiqua" panose="02040602050305030304" pitchFamily="18" charset="0"/>
              </a:rPr>
              <a:t> is difficult.</a:t>
            </a:r>
          </a:p>
          <a:p>
            <a:r>
              <a:rPr lang="en-US" sz="2800" dirty="0">
                <a:latin typeface="Book Antiqua" panose="02040602050305030304" pitchFamily="18" charset="0"/>
              </a:rPr>
              <a:t>It was used by British Army in World War I and U.S. Army and other Allied forces during World War II.</a:t>
            </a:r>
          </a:p>
          <a:p>
            <a:r>
              <a:rPr lang="en-US" sz="2800" dirty="0">
                <a:latin typeface="Book Antiqua" panose="02040602050305030304" pitchFamily="18" charset="0"/>
              </a:rPr>
              <a:t>The </a:t>
            </a:r>
            <a:r>
              <a:rPr lang="en-US" sz="2800" dirty="0" err="1">
                <a:latin typeface="Book Antiqua" panose="02040602050305030304" pitchFamily="18" charset="0"/>
              </a:rPr>
              <a:t>Playfair</a:t>
            </a:r>
            <a:r>
              <a:rPr lang="en-US" sz="2800" dirty="0">
                <a:latin typeface="Book Antiqua" panose="02040602050305030304" pitchFamily="18" charset="0"/>
              </a:rPr>
              <a:t> cipher is relatively easy to break, because it still leaves much of the structure of the plaintext language intact.</a:t>
            </a:r>
          </a:p>
          <a:p>
            <a:endParaRPr lang="en-US" sz="2800" dirty="0">
              <a:latin typeface="Book Antiqua" panose="02040602050305030304" pitchFamily="18" charset="0"/>
            </a:endParaRPr>
          </a:p>
        </p:txBody>
      </p:sp>
    </p:spTree>
    <p:extLst>
      <p:ext uri="{BB962C8B-B14F-4D97-AF65-F5344CB8AC3E}">
        <p14:creationId xmlns:p14="http://schemas.microsoft.com/office/powerpoint/2010/main" val="3465257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C00"/>
          </a:solidFill>
        </p:spPr>
        <p:txBody>
          <a:bodyPr>
            <a:normAutofit/>
          </a:bodyPr>
          <a:lstStyle/>
          <a:p>
            <a:r>
              <a:rPr lang="en-US" sz="3600" dirty="0">
                <a:latin typeface="Book Antiqua" panose="02040602050305030304" pitchFamily="18" charset="0"/>
              </a:rPr>
              <a:t>Example</a:t>
            </a:r>
          </a:p>
        </p:txBody>
      </p:sp>
      <p:sp>
        <p:nvSpPr>
          <p:cNvPr id="3" name="Content Placeholder 2"/>
          <p:cNvSpPr>
            <a:spLocks noGrp="1"/>
          </p:cNvSpPr>
          <p:nvPr>
            <p:ph idx="1"/>
          </p:nvPr>
        </p:nvSpPr>
        <p:spPr>
          <a:xfrm>
            <a:off x="0" y="685800"/>
            <a:ext cx="9144000" cy="6172200"/>
          </a:xfrm>
        </p:spPr>
        <p:txBody>
          <a:bodyPr>
            <a:normAutofit/>
          </a:bodyPr>
          <a:lstStyle/>
          <a:p>
            <a:r>
              <a:rPr lang="en-US" sz="2800" dirty="0">
                <a:latin typeface="Book Antiqua" panose="02040602050305030304" pitchFamily="18" charset="0"/>
              </a:rPr>
              <a:t>Encrypt the Plaintext: Instruments using </a:t>
            </a:r>
            <a:r>
              <a:rPr lang="en-US" sz="2800" dirty="0" err="1">
                <a:latin typeface="Book Antiqua" panose="02040602050305030304" pitchFamily="18" charset="0"/>
              </a:rPr>
              <a:t>playfair</a:t>
            </a:r>
            <a:r>
              <a:rPr lang="en-US" sz="2800" dirty="0">
                <a:latin typeface="Book Antiqua" panose="02040602050305030304" pitchFamily="18" charset="0"/>
              </a:rPr>
              <a:t> cipher. Use Monarchy as a keyword.</a:t>
            </a:r>
          </a:p>
          <a:p>
            <a:pPr marL="0" indent="0">
              <a:buNone/>
            </a:pPr>
            <a:endParaRPr lang="en-US" sz="2800" dirty="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67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b="1" dirty="0">
                <a:latin typeface="Book Antiqua" panose="02040602050305030304" pitchFamily="18" charset="0"/>
              </a:rPr>
              <a:t>Course Outcomes</a:t>
            </a:r>
            <a:endParaRPr lang="en-US" dirty="0"/>
          </a:p>
        </p:txBody>
      </p:sp>
      <p:sp>
        <p:nvSpPr>
          <p:cNvPr id="3" name="Content Placeholder 2"/>
          <p:cNvSpPr>
            <a:spLocks noGrp="1"/>
          </p:cNvSpPr>
          <p:nvPr>
            <p:ph idx="1"/>
          </p:nvPr>
        </p:nvSpPr>
        <p:spPr>
          <a:xfrm>
            <a:off x="228600" y="914400"/>
            <a:ext cx="8686800" cy="5638800"/>
          </a:xfrm>
        </p:spPr>
        <p:txBody>
          <a:bodyPr>
            <a:normAutofit/>
          </a:bodyPr>
          <a:lstStyle/>
          <a:p>
            <a:pPr marL="0" indent="0" algn="just">
              <a:buNone/>
            </a:pPr>
            <a:endParaRPr lang="en-US" sz="2800" dirty="0"/>
          </a:p>
          <a:p>
            <a:pPr algn="just">
              <a:buNone/>
            </a:pPr>
            <a:r>
              <a:rPr lang="en-IN" sz="2800" dirty="0"/>
              <a:t>	</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4138506901"/>
              </p:ext>
            </p:extLst>
          </p:nvPr>
        </p:nvGraphicFramePr>
        <p:xfrm>
          <a:off x="228600" y="976568"/>
          <a:ext cx="8534400" cy="4045643"/>
        </p:xfrm>
        <a:graphic>
          <a:graphicData uri="http://schemas.openxmlformats.org/drawingml/2006/table">
            <a:tbl>
              <a:tblPr firstRow="1" firstCol="1" bandRow="1">
                <a:tableStyleId>{E8B1032C-EA38-4F05-BA0D-38AFFFC7BED3}</a:tableStyleId>
              </a:tblPr>
              <a:tblGrid>
                <a:gridCol w="762000">
                  <a:extLst>
                    <a:ext uri="{9D8B030D-6E8A-4147-A177-3AD203B41FA5}">
                      <a16:colId xmlns:a16="http://schemas.microsoft.com/office/drawing/2014/main" val="20000"/>
                    </a:ext>
                  </a:extLst>
                </a:gridCol>
                <a:gridCol w="7772400">
                  <a:extLst>
                    <a:ext uri="{9D8B030D-6E8A-4147-A177-3AD203B41FA5}">
                      <a16:colId xmlns:a16="http://schemas.microsoft.com/office/drawing/2014/main" val="20001"/>
                    </a:ext>
                  </a:extLst>
                </a:gridCol>
              </a:tblGrid>
              <a:tr h="547432">
                <a:tc>
                  <a:txBody>
                    <a:bodyPr/>
                    <a:lstStyle/>
                    <a:p>
                      <a:pPr marL="365760" marR="0" indent="-365760" algn="just">
                        <a:lnSpc>
                          <a:spcPct val="115000"/>
                        </a:lnSpc>
                        <a:spcBef>
                          <a:spcPts val="0"/>
                        </a:spcBef>
                        <a:spcAft>
                          <a:spcPts val="0"/>
                        </a:spcAft>
                      </a:pPr>
                      <a:r>
                        <a:rPr lang="en-US" sz="1800" dirty="0">
                          <a:effectLst/>
                          <a:latin typeface="Book Antiqua" panose="02040602050305030304" pitchFamily="18" charset="0"/>
                        </a:rPr>
                        <a:t>CO1:</a:t>
                      </a:r>
                      <a:endParaRPr lang="en-US" sz="18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900" b="0">
                          <a:solidFill>
                            <a:srgbClr val="000000"/>
                          </a:solidFill>
                          <a:effectLst/>
                          <a:latin typeface="Book Antiqua" panose="02040602050305030304" pitchFamily="18" charset="0"/>
                          <a:ea typeface="Times New Roman"/>
                          <a:cs typeface="Times New Roman"/>
                        </a:rPr>
                        <a:t>Identify the security requirements in IT/computer &amp; embedded systems and understand the importance of security system in automotive domain.</a:t>
                      </a:r>
                      <a:endParaRPr lang="en-US" sz="1900" b="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0"/>
                  </a:ext>
                </a:extLst>
              </a:tr>
              <a:tr h="665809">
                <a:tc>
                  <a:txBody>
                    <a:bodyPr/>
                    <a:lstStyle/>
                    <a:p>
                      <a:pPr marL="0" marR="0" algn="just">
                        <a:lnSpc>
                          <a:spcPct val="115000"/>
                        </a:lnSpc>
                        <a:spcBef>
                          <a:spcPts val="0"/>
                        </a:spcBef>
                        <a:spcAft>
                          <a:spcPts val="0"/>
                        </a:spcAft>
                      </a:pPr>
                      <a:r>
                        <a:rPr lang="en-US" sz="1800">
                          <a:effectLst/>
                          <a:latin typeface="Book Antiqua" panose="02040602050305030304" pitchFamily="18" charset="0"/>
                        </a:rPr>
                        <a:t>CO2:</a:t>
                      </a:r>
                      <a:endParaRPr lang="en-US" sz="1800">
                        <a:effectLst/>
                        <a:latin typeface="Book Antiqua" panose="02040602050305030304" pitchFamily="18" charset="0"/>
                        <a:ea typeface="Times New Roman"/>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900" b="0">
                          <a:effectLst/>
                          <a:latin typeface="Book Antiqua" panose="02040602050305030304" pitchFamily="18" charset="0"/>
                          <a:ea typeface="Times New Roman"/>
                          <a:cs typeface="Times New Roman"/>
                        </a:rPr>
                        <a:t>Awareness about security architecture, HW &amp; SW solutions for security challenges in automotive domain. </a:t>
                      </a:r>
                    </a:p>
                  </a:txBody>
                  <a:tcPr marL="68580" marR="68580" marT="0" marB="0"/>
                </a:tc>
                <a:extLst>
                  <a:ext uri="{0D108BD9-81ED-4DB2-BD59-A6C34878D82A}">
                    <a16:rowId xmlns:a16="http://schemas.microsoft.com/office/drawing/2014/main" val="10001"/>
                  </a:ext>
                </a:extLst>
              </a:tr>
              <a:tr h="629591">
                <a:tc>
                  <a:txBody>
                    <a:bodyPr/>
                    <a:lstStyle/>
                    <a:p>
                      <a:pPr marL="0" marR="0" algn="just">
                        <a:lnSpc>
                          <a:spcPct val="115000"/>
                        </a:lnSpc>
                        <a:spcBef>
                          <a:spcPts val="0"/>
                        </a:spcBef>
                        <a:spcAft>
                          <a:spcPts val="0"/>
                        </a:spcAft>
                      </a:pPr>
                      <a:r>
                        <a:rPr lang="en-US" sz="1800">
                          <a:effectLst/>
                          <a:latin typeface="Book Antiqua" panose="02040602050305030304" pitchFamily="18" charset="0"/>
                        </a:rPr>
                        <a:t>CO3:</a:t>
                      </a:r>
                      <a:endParaRPr lang="en-US" sz="1800">
                        <a:effectLst/>
                        <a:latin typeface="Book Antiqua" panose="02040602050305030304" pitchFamily="18" charset="0"/>
                        <a:ea typeface="Times New Roman"/>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900" b="0">
                          <a:effectLst/>
                          <a:latin typeface="Book Antiqua" panose="02040602050305030304" pitchFamily="18" charset="0"/>
                          <a:ea typeface="Times New Roman"/>
                          <a:cs typeface="Times New Roman"/>
                        </a:rPr>
                        <a:t>Able to analyze &amp; model the security feature use cases</a:t>
                      </a:r>
                    </a:p>
                  </a:txBody>
                  <a:tcPr marL="68580" marR="68580" marT="0" marB="0"/>
                </a:tc>
                <a:extLst>
                  <a:ext uri="{0D108BD9-81ED-4DB2-BD59-A6C34878D82A}">
                    <a16:rowId xmlns:a16="http://schemas.microsoft.com/office/drawing/2014/main" val="10002"/>
                  </a:ext>
                </a:extLst>
              </a:tr>
              <a:tr h="787331">
                <a:tc>
                  <a:txBody>
                    <a:bodyPr/>
                    <a:lstStyle/>
                    <a:p>
                      <a:pPr marL="0" marR="0" algn="just">
                        <a:lnSpc>
                          <a:spcPct val="115000"/>
                        </a:lnSpc>
                        <a:spcBef>
                          <a:spcPts val="0"/>
                        </a:spcBef>
                        <a:spcAft>
                          <a:spcPts val="0"/>
                        </a:spcAft>
                      </a:pPr>
                      <a:r>
                        <a:rPr lang="en-US" sz="1800">
                          <a:effectLst/>
                          <a:latin typeface="Book Antiqua" panose="02040602050305030304" pitchFamily="18" charset="0"/>
                        </a:rPr>
                        <a:t>CO4:</a:t>
                      </a:r>
                      <a:endParaRPr lang="en-US" sz="1800">
                        <a:effectLst/>
                        <a:latin typeface="Book Antiqua" panose="02040602050305030304" pitchFamily="18" charset="0"/>
                        <a:ea typeface="Times New Roman"/>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900" b="0">
                          <a:effectLst/>
                          <a:latin typeface="Book Antiqua" panose="02040602050305030304" pitchFamily="18" charset="0"/>
                          <a:ea typeface="Times New Roman"/>
                          <a:cs typeface="Times New Roman"/>
                        </a:rPr>
                        <a:t>Practice analyzing the threats &amp; risks in security feature requirement use cases.</a:t>
                      </a:r>
                    </a:p>
                  </a:txBody>
                  <a:tcPr marL="68580" marR="68580" marT="0" marB="0"/>
                </a:tc>
                <a:extLst>
                  <a:ext uri="{0D108BD9-81ED-4DB2-BD59-A6C34878D82A}">
                    <a16:rowId xmlns:a16="http://schemas.microsoft.com/office/drawing/2014/main" val="10003"/>
                  </a:ext>
                </a:extLst>
              </a:tr>
              <a:tr h="675852">
                <a:tc>
                  <a:txBody>
                    <a:bodyPr/>
                    <a:lstStyle/>
                    <a:p>
                      <a:pPr marL="0" marR="0" algn="just">
                        <a:lnSpc>
                          <a:spcPct val="115000"/>
                        </a:lnSpc>
                        <a:spcBef>
                          <a:spcPts val="0"/>
                        </a:spcBef>
                        <a:spcAft>
                          <a:spcPts val="0"/>
                        </a:spcAft>
                      </a:pPr>
                      <a:r>
                        <a:rPr lang="en-US" sz="1800" dirty="0">
                          <a:effectLst/>
                          <a:latin typeface="Book Antiqua" panose="02040602050305030304" pitchFamily="18" charset="0"/>
                          <a:ea typeface="Times New Roman"/>
                          <a:cs typeface="Times New Roman"/>
                        </a:rPr>
                        <a:t>CO5:</a:t>
                      </a:r>
                    </a:p>
                  </a:txBody>
                  <a:tcPr marL="68580" marR="68580" marT="0" marB="0" anchor="ctr"/>
                </a:tc>
                <a:tc>
                  <a:txBody>
                    <a:bodyPr/>
                    <a:lstStyle/>
                    <a:p>
                      <a:pPr marL="0" marR="0" algn="just">
                        <a:lnSpc>
                          <a:spcPct val="115000"/>
                        </a:lnSpc>
                        <a:spcBef>
                          <a:spcPts val="0"/>
                        </a:spcBef>
                        <a:spcAft>
                          <a:spcPts val="1000"/>
                        </a:spcAft>
                      </a:pPr>
                      <a:r>
                        <a:rPr lang="en-US" sz="1900" b="0" dirty="0">
                          <a:solidFill>
                            <a:srgbClr val="000000"/>
                          </a:solidFill>
                          <a:effectLst/>
                          <a:latin typeface="Book Antiqua" panose="02040602050305030304" pitchFamily="18" charset="0"/>
                          <a:ea typeface="Times New Roman"/>
                          <a:cs typeface="Times New Roman"/>
                        </a:rPr>
                        <a:t>Identify the security requirements in IT/computer &amp; embedded systems and understand the importance of security system in automotive domain.</a:t>
                      </a:r>
                      <a:endParaRPr lang="en-US" sz="1900" b="0" dirty="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4"/>
          <p:cNvSpPr/>
          <p:nvPr/>
        </p:nvSpPr>
        <p:spPr>
          <a:xfrm>
            <a:off x="381000" y="5085813"/>
            <a:ext cx="2406428" cy="461665"/>
          </a:xfrm>
          <a:prstGeom prst="rect">
            <a:avLst/>
          </a:prstGeom>
        </p:spPr>
        <p:txBody>
          <a:bodyPr wrap="none">
            <a:spAutoFit/>
          </a:bodyPr>
          <a:lstStyle/>
          <a:p>
            <a:r>
              <a:rPr lang="en-US" sz="2400" b="1" dirty="0">
                <a:latin typeface="Book Antiqua" panose="02040602050305030304" pitchFamily="18" charset="0"/>
              </a:rPr>
              <a:t>Web Resources:</a:t>
            </a:r>
            <a:endParaRPr lang="en-US" sz="2400" dirty="0">
              <a:latin typeface="Book Antiqua" panose="0204060205030503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26818979"/>
              </p:ext>
            </p:extLst>
          </p:nvPr>
        </p:nvGraphicFramePr>
        <p:xfrm>
          <a:off x="228600" y="5579323"/>
          <a:ext cx="8458200" cy="945082"/>
        </p:xfrm>
        <a:graphic>
          <a:graphicData uri="http://schemas.openxmlformats.org/drawingml/2006/table">
            <a:tbl>
              <a:tblPr firstRow="1" firstCol="1" bandRow="1">
                <a:tableStyleId>{93296810-A885-4BE3-A3E7-6D5BEEA58F35}</a:tableStyleId>
              </a:tblPr>
              <a:tblGrid>
                <a:gridCol w="10668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47292">
                <a:tc>
                  <a:txBody>
                    <a:bodyPr/>
                    <a:lstStyle/>
                    <a:p>
                      <a:pPr marL="0" marR="0">
                        <a:lnSpc>
                          <a:spcPct val="115000"/>
                        </a:lnSpc>
                        <a:spcBef>
                          <a:spcPts val="0"/>
                        </a:spcBef>
                        <a:spcAft>
                          <a:spcPts val="0"/>
                        </a:spcAft>
                      </a:pPr>
                      <a:r>
                        <a:rPr lang="en-US" sz="1800" dirty="0" err="1">
                          <a:solidFill>
                            <a:schemeClr val="tx1"/>
                          </a:solidFill>
                          <a:effectLst/>
                          <a:latin typeface="Book Antiqua" panose="02040602050305030304" pitchFamily="18" charset="0"/>
                        </a:rPr>
                        <a:t>Sl.No</a:t>
                      </a:r>
                      <a:r>
                        <a:rPr lang="en-US" sz="1800" dirty="0">
                          <a:solidFill>
                            <a:schemeClr val="tx1"/>
                          </a:solidFill>
                          <a:effectLst/>
                          <a:latin typeface="Book Antiqua" panose="02040602050305030304" pitchFamily="18" charset="0"/>
                        </a:rPr>
                        <a:t>.</a:t>
                      </a:r>
                      <a:endParaRPr lang="en-US" sz="1800" dirty="0">
                        <a:solidFill>
                          <a:schemeClr val="tx1"/>
                        </a:solidFill>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tx1"/>
                          </a:solidFill>
                          <a:effectLst/>
                          <a:latin typeface="Book Antiqua" panose="02040602050305030304" pitchFamily="18" charset="0"/>
                        </a:rPr>
                        <a:t>Web link </a:t>
                      </a:r>
                      <a:endParaRPr lang="en-US" sz="1800" dirty="0">
                        <a:solidFill>
                          <a:schemeClr val="tx1"/>
                        </a:solidFill>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0"/>
                  </a:ext>
                </a:extLst>
              </a:tr>
              <a:tr h="175895">
                <a:tc>
                  <a:txBody>
                    <a:bodyPr/>
                    <a:lstStyle/>
                    <a:p>
                      <a:pPr marL="0" marR="0">
                        <a:lnSpc>
                          <a:spcPct val="115000"/>
                        </a:lnSpc>
                        <a:spcBef>
                          <a:spcPts val="0"/>
                        </a:spcBef>
                        <a:spcAft>
                          <a:spcPts val="0"/>
                        </a:spcAft>
                      </a:pPr>
                      <a:r>
                        <a:rPr lang="en-US" sz="1800">
                          <a:effectLst/>
                          <a:latin typeface="Book Antiqua" panose="02040602050305030304" pitchFamily="18" charset="0"/>
                        </a:rPr>
                        <a:t>1</a:t>
                      </a:r>
                      <a:endParaRPr lang="en-US" sz="180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https://link.springer.com/chapter/10.1007/978-981-16-2217-5_3 </a:t>
                      </a:r>
                    </a:p>
                  </a:txBody>
                  <a:tcPr marL="68580" marR="68580" marT="0" marB="0"/>
                </a:tc>
                <a:extLst>
                  <a:ext uri="{0D108BD9-81ED-4DB2-BD59-A6C34878D82A}">
                    <a16:rowId xmlns:a16="http://schemas.microsoft.com/office/drawing/2014/main" val="10001"/>
                  </a:ext>
                </a:extLst>
              </a:tr>
              <a:tr h="165100">
                <a:tc>
                  <a:txBody>
                    <a:bodyPr/>
                    <a:lstStyle/>
                    <a:p>
                      <a:pPr marL="0" marR="0">
                        <a:lnSpc>
                          <a:spcPct val="115000"/>
                        </a:lnSpc>
                        <a:spcBef>
                          <a:spcPts val="0"/>
                        </a:spcBef>
                        <a:spcAft>
                          <a:spcPts val="0"/>
                        </a:spcAft>
                      </a:pPr>
                      <a:r>
                        <a:rPr lang="en-US" sz="1800" dirty="0">
                          <a:effectLst/>
                          <a:latin typeface="Book Antiqua" panose="02040602050305030304" pitchFamily="18" charset="0"/>
                        </a:rPr>
                        <a:t>2</a:t>
                      </a:r>
                      <a:endParaRPr lang="en-US" sz="18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https://onlinecourses.nptel.ac.in/noc21_cs43/preview</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21602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Solution</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49" y="1295400"/>
            <a:ext cx="8056051" cy="3272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497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Polyalphabetic Ciphers</a:t>
            </a:r>
          </a:p>
        </p:txBody>
      </p:sp>
      <p:sp>
        <p:nvSpPr>
          <p:cNvPr id="3" name="Content Placeholder 2"/>
          <p:cNvSpPr>
            <a:spLocks noGrp="1"/>
          </p:cNvSpPr>
          <p:nvPr>
            <p:ph idx="1"/>
          </p:nvPr>
        </p:nvSpPr>
        <p:spPr>
          <a:xfrm>
            <a:off x="76200" y="838200"/>
            <a:ext cx="8991600" cy="5791200"/>
          </a:xfrm>
        </p:spPr>
        <p:txBody>
          <a:bodyPr>
            <a:normAutofit/>
          </a:bodyPr>
          <a:lstStyle/>
          <a:p>
            <a:r>
              <a:rPr lang="en-US" sz="2800" dirty="0">
                <a:latin typeface="Book Antiqua" panose="02040602050305030304" pitchFamily="18" charset="0"/>
              </a:rPr>
              <a:t>Another way to improve on the simple </a:t>
            </a:r>
            <a:r>
              <a:rPr lang="en-US" sz="2800" dirty="0" err="1">
                <a:latin typeface="Book Antiqua" panose="02040602050305030304" pitchFamily="18" charset="0"/>
              </a:rPr>
              <a:t>monoalphabetic</a:t>
            </a:r>
            <a:r>
              <a:rPr lang="en-US" sz="2800" dirty="0">
                <a:latin typeface="Book Antiqua" panose="02040602050305030304" pitchFamily="18" charset="0"/>
              </a:rPr>
              <a:t> technique is to use different </a:t>
            </a:r>
            <a:r>
              <a:rPr lang="en-US" sz="2800" dirty="0" err="1">
                <a:latin typeface="Book Antiqua" panose="02040602050305030304" pitchFamily="18" charset="0"/>
              </a:rPr>
              <a:t>monoalphabetic</a:t>
            </a:r>
            <a:r>
              <a:rPr lang="en-US" sz="2800" dirty="0">
                <a:latin typeface="Book Antiqua" panose="02040602050305030304" pitchFamily="18" charset="0"/>
              </a:rPr>
              <a:t> substitutions.</a:t>
            </a:r>
          </a:p>
          <a:p>
            <a:r>
              <a:rPr lang="en-US" sz="2800" dirty="0">
                <a:latin typeface="Book Antiqua" panose="02040602050305030304" pitchFamily="18" charset="0"/>
              </a:rPr>
              <a:t>The general name for this approach is polyalphabetic substitution cipher.</a:t>
            </a:r>
          </a:p>
          <a:p>
            <a:r>
              <a:rPr lang="en-US" sz="2800" dirty="0">
                <a:latin typeface="Book Antiqua" panose="02040602050305030304" pitchFamily="18" charset="0"/>
              </a:rPr>
              <a:t>All these techniques have the following features in common:</a:t>
            </a:r>
          </a:p>
          <a:p>
            <a:pPr lvl="1"/>
            <a:r>
              <a:rPr lang="en-US" sz="2400" dirty="0">
                <a:latin typeface="Book Antiqua" panose="02040602050305030304" pitchFamily="18" charset="0"/>
              </a:rPr>
              <a:t>A set of related </a:t>
            </a:r>
            <a:r>
              <a:rPr lang="en-US" sz="2400" dirty="0" err="1">
                <a:latin typeface="Book Antiqua" panose="02040602050305030304" pitchFamily="18" charset="0"/>
              </a:rPr>
              <a:t>monoalphabetic</a:t>
            </a:r>
            <a:r>
              <a:rPr lang="en-US" sz="2400" dirty="0">
                <a:latin typeface="Book Antiqua" panose="02040602050305030304" pitchFamily="18" charset="0"/>
              </a:rPr>
              <a:t> substitution rules is used.</a:t>
            </a:r>
          </a:p>
          <a:p>
            <a:pPr lvl="1"/>
            <a:r>
              <a:rPr lang="en-US" sz="2400" dirty="0">
                <a:latin typeface="Book Antiqua" panose="02040602050305030304" pitchFamily="18" charset="0"/>
              </a:rPr>
              <a:t>A key determines which particular rule is chosen for a given transformation.</a:t>
            </a:r>
          </a:p>
        </p:txBody>
      </p:sp>
    </p:spTree>
    <p:extLst>
      <p:ext uri="{BB962C8B-B14F-4D97-AF65-F5344CB8AC3E}">
        <p14:creationId xmlns:p14="http://schemas.microsoft.com/office/powerpoint/2010/main" val="3443792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VIGENÈRE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best known, and one of the simplest, polyalphabetic ciphers is the </a:t>
            </a:r>
            <a:r>
              <a:rPr lang="en-US" sz="2400" dirty="0" err="1">
                <a:latin typeface="Book Antiqua" panose="02040602050305030304" pitchFamily="18" charset="0"/>
              </a:rPr>
              <a:t>Vigenère</a:t>
            </a:r>
            <a:r>
              <a:rPr lang="en-US" sz="2400" dirty="0">
                <a:latin typeface="Book Antiqua" panose="02040602050305030304" pitchFamily="18" charset="0"/>
              </a:rPr>
              <a:t> cipher.</a:t>
            </a:r>
          </a:p>
          <a:p>
            <a:r>
              <a:rPr lang="en-US" sz="2400" dirty="0">
                <a:latin typeface="Book Antiqua" panose="02040602050305030304" pitchFamily="18" charset="0"/>
              </a:rPr>
              <a:t>We can express the </a:t>
            </a:r>
            <a:r>
              <a:rPr lang="en-US" sz="2400" dirty="0" err="1">
                <a:latin typeface="Book Antiqua" panose="02040602050305030304" pitchFamily="18" charset="0"/>
              </a:rPr>
              <a:t>Vigenère</a:t>
            </a:r>
            <a:r>
              <a:rPr lang="en-US" sz="2400" dirty="0">
                <a:latin typeface="Book Antiqua" panose="02040602050305030304" pitchFamily="18" charset="0"/>
              </a:rPr>
              <a:t> cipher in the following manner.</a:t>
            </a:r>
          </a:p>
          <a:p>
            <a:r>
              <a:rPr lang="en-US" sz="2400" dirty="0">
                <a:latin typeface="Book Antiqua" panose="02040602050305030304" pitchFamily="18" charset="0"/>
              </a:rPr>
              <a:t>Assume a sequence of plaintext letters </a:t>
            </a:r>
            <a:r>
              <a:rPr lang="en-US" sz="2400" dirty="0">
                <a:solidFill>
                  <a:srgbClr val="FF0000"/>
                </a:solidFill>
                <a:latin typeface="Book Antiqua" panose="02040602050305030304" pitchFamily="18" charset="0"/>
              </a:rPr>
              <a:t>P = p0, p1, p2,…, p</a:t>
            </a:r>
            <a:r>
              <a:rPr lang="en-US" sz="1600" dirty="0">
                <a:solidFill>
                  <a:srgbClr val="FF0000"/>
                </a:solidFill>
                <a:latin typeface="Book Antiqua" panose="02040602050305030304" pitchFamily="18" charset="0"/>
              </a:rPr>
              <a:t>n-1</a:t>
            </a:r>
            <a:r>
              <a:rPr lang="en-US" sz="2400" dirty="0">
                <a:latin typeface="Book Antiqua" panose="02040602050305030304" pitchFamily="18" charset="0"/>
              </a:rPr>
              <a:t>.</a:t>
            </a:r>
          </a:p>
          <a:p>
            <a:r>
              <a:rPr lang="en-US" sz="2400" dirty="0">
                <a:latin typeface="Book Antiqua" panose="02040602050305030304" pitchFamily="18" charset="0"/>
              </a:rPr>
              <a:t>key consisting of the sequence of letters </a:t>
            </a:r>
            <a:r>
              <a:rPr lang="en-US" sz="2400" dirty="0">
                <a:solidFill>
                  <a:srgbClr val="FF0000"/>
                </a:solidFill>
                <a:latin typeface="Book Antiqua" panose="02040602050305030304" pitchFamily="18" charset="0"/>
              </a:rPr>
              <a:t>K = k0, k1, k2,..,k</a:t>
            </a:r>
            <a:r>
              <a:rPr lang="en-US" sz="1600" dirty="0">
                <a:solidFill>
                  <a:srgbClr val="FF0000"/>
                </a:solidFill>
                <a:latin typeface="Book Antiqua" panose="02040602050305030304" pitchFamily="18" charset="0"/>
              </a:rPr>
              <a:t>m-1, </a:t>
            </a:r>
            <a:r>
              <a:rPr lang="en-US" sz="2000" dirty="0">
                <a:latin typeface="Book Antiqua" panose="02040602050305030304" pitchFamily="18" charset="0"/>
              </a:rPr>
              <a:t> </a:t>
            </a:r>
            <a:r>
              <a:rPr lang="en-US" sz="2400" dirty="0">
                <a:latin typeface="Book Antiqua" panose="02040602050305030304" pitchFamily="18" charset="0"/>
              </a:rPr>
              <a:t>where typically </a:t>
            </a:r>
            <a:r>
              <a:rPr lang="en-US" sz="2400" dirty="0">
                <a:solidFill>
                  <a:srgbClr val="FF0000"/>
                </a:solidFill>
                <a:latin typeface="Book Antiqua" panose="02040602050305030304" pitchFamily="18" charset="0"/>
              </a:rPr>
              <a:t>m&lt;n</a:t>
            </a:r>
            <a:r>
              <a:rPr lang="en-US" sz="2400" dirty="0">
                <a:latin typeface="Book Antiqua" panose="02040602050305030304" pitchFamily="18" charset="0"/>
              </a:rPr>
              <a:t>. </a:t>
            </a:r>
          </a:p>
          <a:p>
            <a:r>
              <a:rPr lang="en-US" sz="2400" dirty="0">
                <a:latin typeface="Book Antiqua" panose="02040602050305030304" pitchFamily="18" charset="0"/>
              </a:rPr>
              <a:t>The sequence of ciphertext letters </a:t>
            </a:r>
            <a:r>
              <a:rPr lang="en-US" sz="2400" dirty="0">
                <a:solidFill>
                  <a:srgbClr val="FF0000"/>
                </a:solidFill>
                <a:latin typeface="Book Antiqua" panose="02040602050305030304" pitchFamily="18" charset="0"/>
              </a:rPr>
              <a:t>C = C0, C1, C2, .., Cn-1</a:t>
            </a:r>
            <a:r>
              <a:rPr lang="en-US" sz="2400" dirty="0">
                <a:latin typeface="Book Antiqua" panose="02040602050305030304" pitchFamily="18" charset="0"/>
              </a:rPr>
              <a:t> is calculated as follows:</a:t>
            </a:r>
            <a:endParaRPr lang="en-US" sz="1600" dirty="0">
              <a:latin typeface="Book Antiqua" panose="02040602050305030304" pitchFamily="18" charset="0"/>
            </a:endParaRPr>
          </a:p>
          <a:p>
            <a:pPr marL="0" indent="0">
              <a:buNone/>
            </a:pPr>
            <a:r>
              <a:rPr lang="en-US" sz="2400" i="1" dirty="0"/>
              <a:t>   	</a:t>
            </a:r>
            <a:r>
              <a:rPr lang="en-US" sz="2400" i="1" dirty="0">
                <a:solidFill>
                  <a:srgbClr val="FF0000"/>
                </a:solidFill>
              </a:rPr>
              <a:t>C </a:t>
            </a:r>
            <a:r>
              <a:rPr lang="en-US" sz="2400" dirty="0">
                <a:solidFill>
                  <a:srgbClr val="FF0000"/>
                </a:solidFill>
              </a:rPr>
              <a:t>= </a:t>
            </a:r>
            <a:r>
              <a:rPr lang="en-US" sz="2400" i="1" dirty="0">
                <a:solidFill>
                  <a:srgbClr val="FF0000"/>
                </a:solidFill>
              </a:rPr>
              <a:t>C</a:t>
            </a:r>
            <a:r>
              <a:rPr lang="en-US" sz="2400" dirty="0">
                <a:solidFill>
                  <a:srgbClr val="FF0000"/>
                </a:solidFill>
              </a:rPr>
              <a:t>0, </a:t>
            </a:r>
            <a:r>
              <a:rPr lang="en-US" sz="2400" i="1" dirty="0">
                <a:solidFill>
                  <a:srgbClr val="FF0000"/>
                </a:solidFill>
              </a:rPr>
              <a:t>C</a:t>
            </a:r>
            <a:r>
              <a:rPr lang="en-US" sz="2400" dirty="0">
                <a:solidFill>
                  <a:srgbClr val="FF0000"/>
                </a:solidFill>
              </a:rPr>
              <a:t>1, </a:t>
            </a:r>
            <a:r>
              <a:rPr lang="en-US" sz="2400" i="1" dirty="0">
                <a:solidFill>
                  <a:srgbClr val="FF0000"/>
                </a:solidFill>
              </a:rPr>
              <a:t>C</a:t>
            </a:r>
            <a:r>
              <a:rPr lang="en-US" sz="2400" dirty="0">
                <a:solidFill>
                  <a:srgbClr val="FF0000"/>
                </a:solidFill>
              </a:rPr>
              <a:t>2, c, </a:t>
            </a:r>
            <a:r>
              <a:rPr lang="en-US" sz="2400" i="1" dirty="0">
                <a:solidFill>
                  <a:srgbClr val="FF0000"/>
                </a:solidFill>
              </a:rPr>
              <a:t>Cn</a:t>
            </a:r>
            <a:r>
              <a:rPr lang="en-US" sz="2400" dirty="0">
                <a:solidFill>
                  <a:srgbClr val="FF0000"/>
                </a:solidFill>
              </a:rPr>
              <a:t>-1 = E(</a:t>
            </a:r>
            <a:r>
              <a:rPr lang="en-US" sz="2400" i="1" dirty="0">
                <a:solidFill>
                  <a:srgbClr val="FF0000"/>
                </a:solidFill>
              </a:rPr>
              <a:t>K</a:t>
            </a:r>
            <a:r>
              <a:rPr lang="en-US" sz="2400" dirty="0">
                <a:solidFill>
                  <a:srgbClr val="FF0000"/>
                </a:solidFill>
              </a:rPr>
              <a:t>, </a:t>
            </a:r>
            <a:r>
              <a:rPr lang="en-US" sz="2400" i="1" dirty="0">
                <a:solidFill>
                  <a:srgbClr val="FF0000"/>
                </a:solidFill>
              </a:rPr>
              <a:t>P</a:t>
            </a:r>
            <a:r>
              <a:rPr lang="en-US" sz="2400" dirty="0">
                <a:solidFill>
                  <a:srgbClr val="FF0000"/>
                </a:solidFill>
              </a:rPr>
              <a:t>) = E[(</a:t>
            </a:r>
            <a:r>
              <a:rPr lang="en-US" sz="2400" i="1" dirty="0">
                <a:solidFill>
                  <a:srgbClr val="FF0000"/>
                </a:solidFill>
              </a:rPr>
              <a:t>k</a:t>
            </a:r>
            <a:r>
              <a:rPr lang="en-US" sz="2400" dirty="0">
                <a:solidFill>
                  <a:srgbClr val="FF0000"/>
                </a:solidFill>
              </a:rPr>
              <a:t>0, </a:t>
            </a:r>
            <a:r>
              <a:rPr lang="en-US" sz="2400" i="1" dirty="0">
                <a:solidFill>
                  <a:srgbClr val="FF0000"/>
                </a:solidFill>
              </a:rPr>
              <a:t>k</a:t>
            </a:r>
            <a:r>
              <a:rPr lang="en-US" sz="2400" dirty="0">
                <a:solidFill>
                  <a:srgbClr val="FF0000"/>
                </a:solidFill>
              </a:rPr>
              <a:t>1, </a:t>
            </a:r>
            <a:r>
              <a:rPr lang="en-US" sz="2400" i="1" dirty="0">
                <a:solidFill>
                  <a:srgbClr val="FF0000"/>
                </a:solidFill>
              </a:rPr>
              <a:t>k</a:t>
            </a:r>
            <a:r>
              <a:rPr lang="en-US" sz="2400" dirty="0">
                <a:solidFill>
                  <a:srgbClr val="FF0000"/>
                </a:solidFill>
              </a:rPr>
              <a:t>2, c, </a:t>
            </a:r>
            <a:r>
              <a:rPr lang="en-US" sz="2400" i="1" dirty="0">
                <a:solidFill>
                  <a:srgbClr val="FF0000"/>
                </a:solidFill>
              </a:rPr>
              <a:t>km</a:t>
            </a:r>
            <a:r>
              <a:rPr lang="en-US" sz="2400" dirty="0">
                <a:solidFill>
                  <a:srgbClr val="FF0000"/>
                </a:solidFill>
              </a:rPr>
              <a:t>-1), (</a:t>
            </a:r>
            <a:r>
              <a:rPr lang="en-US" sz="2400" i="1" dirty="0">
                <a:solidFill>
                  <a:srgbClr val="FF0000"/>
                </a:solidFill>
              </a:rPr>
              <a:t>p</a:t>
            </a:r>
            <a:r>
              <a:rPr lang="en-US" sz="2400" dirty="0">
                <a:solidFill>
                  <a:srgbClr val="FF0000"/>
                </a:solidFill>
              </a:rPr>
              <a:t>0, </a:t>
            </a:r>
            <a:r>
              <a:rPr lang="en-US" sz="2400" i="1" dirty="0">
                <a:solidFill>
                  <a:srgbClr val="FF0000"/>
                </a:solidFill>
              </a:rPr>
              <a:t>p</a:t>
            </a:r>
            <a:r>
              <a:rPr lang="en-US" sz="2400" dirty="0">
                <a:solidFill>
                  <a:srgbClr val="FF0000"/>
                </a:solidFill>
              </a:rPr>
              <a:t>1, </a:t>
            </a:r>
            <a:r>
              <a:rPr lang="en-US" sz="2400" i="1" dirty="0">
                <a:solidFill>
                  <a:srgbClr val="FF0000"/>
                </a:solidFill>
              </a:rPr>
              <a:t>p</a:t>
            </a:r>
            <a:r>
              <a:rPr lang="en-US" sz="2400" dirty="0">
                <a:solidFill>
                  <a:srgbClr val="FF0000"/>
                </a:solidFill>
              </a:rPr>
              <a:t>2, c, </a:t>
            </a:r>
            <a:r>
              <a:rPr lang="en-US" sz="2400" i="1" dirty="0">
                <a:solidFill>
                  <a:srgbClr val="FF0000"/>
                </a:solidFill>
              </a:rPr>
              <a:t>pn</a:t>
            </a:r>
            <a:r>
              <a:rPr lang="en-US" sz="2400" dirty="0">
                <a:solidFill>
                  <a:srgbClr val="FF0000"/>
                </a:solidFill>
              </a:rPr>
              <a:t>-1)]</a:t>
            </a:r>
          </a:p>
          <a:p>
            <a:pPr marL="0" indent="0">
              <a:buNone/>
            </a:pPr>
            <a:r>
              <a:rPr lang="da-DK" sz="2400" dirty="0"/>
              <a:t>	</a:t>
            </a:r>
            <a:r>
              <a:rPr lang="da-DK" sz="2400" dirty="0">
                <a:solidFill>
                  <a:srgbClr val="FF0000"/>
                </a:solidFill>
              </a:rPr>
              <a:t>= (</a:t>
            </a:r>
            <a:r>
              <a:rPr lang="da-DK" sz="2400" i="1" dirty="0">
                <a:solidFill>
                  <a:srgbClr val="FF0000"/>
                </a:solidFill>
              </a:rPr>
              <a:t>p</a:t>
            </a:r>
            <a:r>
              <a:rPr lang="da-DK" sz="2400" dirty="0">
                <a:solidFill>
                  <a:srgbClr val="FF0000"/>
                </a:solidFill>
              </a:rPr>
              <a:t>0 + </a:t>
            </a:r>
            <a:r>
              <a:rPr lang="da-DK" sz="2400" i="1" dirty="0">
                <a:solidFill>
                  <a:srgbClr val="FF0000"/>
                </a:solidFill>
              </a:rPr>
              <a:t>k</a:t>
            </a:r>
            <a:r>
              <a:rPr lang="da-DK" sz="2400" dirty="0">
                <a:solidFill>
                  <a:srgbClr val="FF0000"/>
                </a:solidFill>
              </a:rPr>
              <a:t>0) mod 26, (</a:t>
            </a:r>
            <a:r>
              <a:rPr lang="da-DK" sz="2400" i="1" dirty="0">
                <a:solidFill>
                  <a:srgbClr val="FF0000"/>
                </a:solidFill>
              </a:rPr>
              <a:t>p</a:t>
            </a:r>
            <a:r>
              <a:rPr lang="da-DK" sz="2400" dirty="0">
                <a:solidFill>
                  <a:srgbClr val="FF0000"/>
                </a:solidFill>
              </a:rPr>
              <a:t>1 + </a:t>
            </a:r>
            <a:r>
              <a:rPr lang="da-DK" sz="2400" i="1" dirty="0">
                <a:solidFill>
                  <a:srgbClr val="FF0000"/>
                </a:solidFill>
              </a:rPr>
              <a:t>k</a:t>
            </a:r>
            <a:r>
              <a:rPr lang="da-DK" sz="2400" dirty="0">
                <a:solidFill>
                  <a:srgbClr val="FF0000"/>
                </a:solidFill>
              </a:rPr>
              <a:t>1) mod 26, c,(</a:t>
            </a:r>
            <a:r>
              <a:rPr lang="da-DK" sz="2400" i="1" dirty="0">
                <a:solidFill>
                  <a:srgbClr val="FF0000"/>
                </a:solidFill>
              </a:rPr>
              <a:t>pm</a:t>
            </a:r>
            <a:r>
              <a:rPr lang="da-DK" sz="2400" dirty="0">
                <a:solidFill>
                  <a:srgbClr val="FF0000"/>
                </a:solidFill>
              </a:rPr>
              <a:t>-1 + </a:t>
            </a:r>
            <a:r>
              <a:rPr lang="da-DK" sz="2400" i="1" dirty="0">
                <a:solidFill>
                  <a:srgbClr val="FF0000"/>
                </a:solidFill>
              </a:rPr>
              <a:t>km</a:t>
            </a:r>
            <a:r>
              <a:rPr lang="da-DK" sz="2400" dirty="0">
                <a:solidFill>
                  <a:srgbClr val="FF0000"/>
                </a:solidFill>
              </a:rPr>
              <a:t>-1) mod 26,</a:t>
            </a:r>
          </a:p>
          <a:p>
            <a:pPr marL="0" indent="0">
              <a:buNone/>
            </a:pPr>
            <a:r>
              <a:rPr lang="da-DK" sz="2400" dirty="0">
                <a:solidFill>
                  <a:srgbClr val="FF0000"/>
                </a:solidFill>
              </a:rPr>
              <a:t>(</a:t>
            </a:r>
            <a:r>
              <a:rPr lang="da-DK" sz="2400" i="1" dirty="0">
                <a:solidFill>
                  <a:srgbClr val="FF0000"/>
                </a:solidFill>
              </a:rPr>
              <a:t>pm </a:t>
            </a:r>
            <a:r>
              <a:rPr lang="da-DK" sz="2400" dirty="0">
                <a:solidFill>
                  <a:srgbClr val="FF0000"/>
                </a:solidFill>
              </a:rPr>
              <a:t>+ </a:t>
            </a:r>
            <a:r>
              <a:rPr lang="da-DK" sz="2400" i="1" dirty="0">
                <a:solidFill>
                  <a:srgbClr val="FF0000"/>
                </a:solidFill>
              </a:rPr>
              <a:t>k</a:t>
            </a:r>
            <a:r>
              <a:rPr lang="da-DK" sz="2400" dirty="0">
                <a:solidFill>
                  <a:srgbClr val="FF0000"/>
                </a:solidFill>
              </a:rPr>
              <a:t>0) mod 26, (</a:t>
            </a:r>
            <a:r>
              <a:rPr lang="da-DK" sz="2400" i="1" dirty="0">
                <a:solidFill>
                  <a:srgbClr val="FF0000"/>
                </a:solidFill>
              </a:rPr>
              <a:t>pm</a:t>
            </a:r>
            <a:r>
              <a:rPr lang="da-DK" sz="2400" dirty="0">
                <a:solidFill>
                  <a:srgbClr val="FF0000"/>
                </a:solidFill>
              </a:rPr>
              <a:t>+1 + </a:t>
            </a:r>
            <a:r>
              <a:rPr lang="da-DK" sz="2400" i="1" dirty="0">
                <a:solidFill>
                  <a:srgbClr val="FF0000"/>
                </a:solidFill>
              </a:rPr>
              <a:t>k</a:t>
            </a:r>
            <a:r>
              <a:rPr lang="da-DK" sz="2400" dirty="0">
                <a:solidFill>
                  <a:srgbClr val="FF0000"/>
                </a:solidFill>
              </a:rPr>
              <a:t>1) mod 26, c, (</a:t>
            </a:r>
            <a:r>
              <a:rPr lang="da-DK" sz="2400" i="1" dirty="0">
                <a:solidFill>
                  <a:srgbClr val="FF0000"/>
                </a:solidFill>
              </a:rPr>
              <a:t>p</a:t>
            </a:r>
            <a:r>
              <a:rPr lang="da-DK" sz="2400" dirty="0">
                <a:solidFill>
                  <a:srgbClr val="FF0000"/>
                </a:solidFill>
              </a:rPr>
              <a:t>2</a:t>
            </a:r>
            <a:r>
              <a:rPr lang="da-DK" sz="2400" i="1" dirty="0">
                <a:solidFill>
                  <a:srgbClr val="FF0000"/>
                </a:solidFill>
              </a:rPr>
              <a:t>m</a:t>
            </a:r>
            <a:r>
              <a:rPr lang="da-DK" sz="2400" dirty="0">
                <a:solidFill>
                  <a:srgbClr val="FF0000"/>
                </a:solidFill>
              </a:rPr>
              <a:t>-1 + </a:t>
            </a:r>
            <a:r>
              <a:rPr lang="da-DK" sz="2400" i="1" dirty="0">
                <a:solidFill>
                  <a:srgbClr val="FF0000"/>
                </a:solidFill>
              </a:rPr>
              <a:t>km</a:t>
            </a:r>
            <a:r>
              <a:rPr lang="da-DK" sz="2400" dirty="0">
                <a:solidFill>
                  <a:srgbClr val="FF0000"/>
                </a:solidFill>
              </a:rPr>
              <a:t>-1) mod 26</a:t>
            </a:r>
            <a:r>
              <a:rPr lang="da-DK" sz="2400" dirty="0"/>
              <a:t>..</a:t>
            </a:r>
            <a:endParaRPr lang="en-US" sz="2400" dirty="0">
              <a:latin typeface="Book Antiqua" panose="02040602050305030304" pitchFamily="18" charset="0"/>
            </a:endParaRPr>
          </a:p>
        </p:txBody>
      </p:sp>
    </p:spTree>
    <p:extLst>
      <p:ext uri="{BB962C8B-B14F-4D97-AF65-F5344CB8AC3E}">
        <p14:creationId xmlns:p14="http://schemas.microsoft.com/office/powerpoint/2010/main" val="3271363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VIGENÈRE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Thus, the first letter of the key is added to the first letter of the plaintext, mod 26, the second letters are added, and so on through the first m letters of the plaintext.</a:t>
            </a:r>
          </a:p>
          <a:p>
            <a:r>
              <a:rPr lang="en-US" sz="2400" dirty="0">
                <a:latin typeface="Book Antiqua" panose="02040602050305030304" pitchFamily="18" charset="0"/>
              </a:rPr>
              <a:t>For the next m letters of the plaintext, the key letters are repeated.</a:t>
            </a:r>
          </a:p>
          <a:p>
            <a:r>
              <a:rPr lang="en-US" sz="2400" dirty="0">
                <a:latin typeface="Book Antiqua" panose="02040602050305030304" pitchFamily="18" charset="0"/>
              </a:rPr>
              <a:t>This process continues until all of the plaintext sequence is encrypted.</a:t>
            </a:r>
          </a:p>
          <a:p>
            <a:r>
              <a:rPr lang="en-US" sz="2400" dirty="0">
                <a:latin typeface="Book Antiqua" panose="02040602050305030304" pitchFamily="18" charset="0"/>
              </a:rPr>
              <a:t>A general equation of the encryption process is:</a:t>
            </a:r>
            <a:endParaRPr lang="en-US" sz="2000" dirty="0">
              <a:latin typeface="Book Antiqua" panose="02040602050305030304" pitchFamily="18" charset="0"/>
            </a:endParaRPr>
          </a:p>
          <a:p>
            <a:pPr marL="0" indent="0" algn="ctr">
              <a:buNone/>
            </a:pPr>
            <a:r>
              <a:rPr lang="da-DK" sz="2400" i="1" dirty="0">
                <a:solidFill>
                  <a:srgbClr val="FF0000"/>
                </a:solidFill>
              </a:rPr>
              <a:t>Ci </a:t>
            </a:r>
            <a:r>
              <a:rPr lang="da-DK" sz="2400" dirty="0">
                <a:solidFill>
                  <a:srgbClr val="FF0000"/>
                </a:solidFill>
              </a:rPr>
              <a:t>= (</a:t>
            </a:r>
            <a:r>
              <a:rPr lang="da-DK" sz="2400" i="1" dirty="0">
                <a:solidFill>
                  <a:srgbClr val="FF0000"/>
                </a:solidFill>
              </a:rPr>
              <a:t>pi </a:t>
            </a:r>
            <a:r>
              <a:rPr lang="da-DK" sz="2400" dirty="0">
                <a:solidFill>
                  <a:srgbClr val="FF0000"/>
                </a:solidFill>
              </a:rPr>
              <a:t>+ </a:t>
            </a:r>
            <a:r>
              <a:rPr lang="da-DK" sz="2400" i="1" dirty="0">
                <a:solidFill>
                  <a:srgbClr val="FF0000"/>
                </a:solidFill>
              </a:rPr>
              <a:t>ki </a:t>
            </a:r>
            <a:r>
              <a:rPr lang="da-DK" sz="2400" dirty="0">
                <a:solidFill>
                  <a:srgbClr val="FF0000"/>
                </a:solidFill>
              </a:rPr>
              <a:t>mod </a:t>
            </a:r>
            <a:r>
              <a:rPr lang="da-DK" sz="2400" i="1" dirty="0">
                <a:solidFill>
                  <a:srgbClr val="FF0000"/>
                </a:solidFill>
              </a:rPr>
              <a:t>m</a:t>
            </a:r>
            <a:r>
              <a:rPr lang="da-DK" sz="2400" dirty="0">
                <a:solidFill>
                  <a:srgbClr val="FF0000"/>
                </a:solidFill>
              </a:rPr>
              <a:t>) mod 26</a:t>
            </a:r>
          </a:p>
          <a:p>
            <a:r>
              <a:rPr lang="en-US" sz="2400" dirty="0">
                <a:latin typeface="Book Antiqua" panose="02040602050305030304" pitchFamily="18" charset="0"/>
              </a:rPr>
              <a:t>Similarly, decryption is a generalization of Equation:</a:t>
            </a:r>
          </a:p>
          <a:p>
            <a:pPr marL="0" indent="0" algn="ctr">
              <a:buNone/>
            </a:pPr>
            <a:r>
              <a:rPr lang="da-DK" sz="2400" i="1" dirty="0">
                <a:solidFill>
                  <a:srgbClr val="FF0000"/>
                </a:solidFill>
              </a:rPr>
              <a:t>pi </a:t>
            </a:r>
            <a:r>
              <a:rPr lang="da-DK" sz="2400" dirty="0">
                <a:solidFill>
                  <a:srgbClr val="FF0000"/>
                </a:solidFill>
              </a:rPr>
              <a:t>= (</a:t>
            </a:r>
            <a:r>
              <a:rPr lang="da-DK" sz="2400" i="1" dirty="0">
                <a:solidFill>
                  <a:srgbClr val="FF0000"/>
                </a:solidFill>
              </a:rPr>
              <a:t>Ci </a:t>
            </a:r>
            <a:r>
              <a:rPr lang="da-DK" sz="2400" dirty="0">
                <a:solidFill>
                  <a:srgbClr val="FF0000"/>
                </a:solidFill>
              </a:rPr>
              <a:t>- </a:t>
            </a:r>
            <a:r>
              <a:rPr lang="da-DK" sz="2400" i="1" dirty="0">
                <a:solidFill>
                  <a:srgbClr val="FF0000"/>
                </a:solidFill>
              </a:rPr>
              <a:t>ki </a:t>
            </a:r>
            <a:r>
              <a:rPr lang="da-DK" sz="2400" dirty="0">
                <a:solidFill>
                  <a:srgbClr val="FF0000"/>
                </a:solidFill>
              </a:rPr>
              <a:t>mod </a:t>
            </a:r>
            <a:r>
              <a:rPr lang="da-DK" sz="2400" i="1" dirty="0">
                <a:solidFill>
                  <a:srgbClr val="FF0000"/>
                </a:solidFill>
              </a:rPr>
              <a:t>m</a:t>
            </a:r>
            <a:r>
              <a:rPr lang="da-DK" sz="2400" dirty="0">
                <a:solidFill>
                  <a:srgbClr val="FF0000"/>
                </a:solidFill>
              </a:rPr>
              <a:t>) mod 26</a:t>
            </a:r>
          </a:p>
          <a:p>
            <a:r>
              <a:rPr lang="en-US" sz="2400" dirty="0">
                <a:latin typeface="Book Antiqua" panose="02040602050305030304" pitchFamily="18" charset="0"/>
              </a:rPr>
              <a:t>To encrypt a message, a key is needed that is as long as the message.</a:t>
            </a:r>
          </a:p>
          <a:p>
            <a:r>
              <a:rPr lang="en-US" sz="2400" dirty="0">
                <a:latin typeface="Book Antiqua" panose="02040602050305030304" pitchFamily="18" charset="0"/>
              </a:rPr>
              <a:t>Usually, the key is a repeating keyword.</a:t>
            </a:r>
          </a:p>
        </p:txBody>
      </p:sp>
    </p:spTree>
    <p:extLst>
      <p:ext uri="{BB962C8B-B14F-4D97-AF65-F5344CB8AC3E}">
        <p14:creationId xmlns:p14="http://schemas.microsoft.com/office/powerpoint/2010/main" val="1947559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Advantage</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strength of this cipher is that there are multiple ciphertext letters for each plaintext letter, one for each unique letter of the keyword.</a:t>
            </a:r>
          </a:p>
          <a:p>
            <a:r>
              <a:rPr lang="en-US" sz="2400" dirty="0">
                <a:latin typeface="Book Antiqua" panose="02040602050305030304" pitchFamily="18" charset="0"/>
              </a:rPr>
              <a:t>Thus, the letter frequency information is obscured.</a:t>
            </a:r>
          </a:p>
          <a:p>
            <a:r>
              <a:rPr lang="en-US" sz="2400" dirty="0">
                <a:latin typeface="Book Antiqua" panose="02040602050305030304" pitchFamily="18" charset="0"/>
              </a:rPr>
              <a:t>on the other hand, a </a:t>
            </a:r>
            <a:r>
              <a:rPr lang="en-US" sz="2400" dirty="0" err="1">
                <a:latin typeface="Book Antiqua" panose="02040602050305030304" pitchFamily="18" charset="0"/>
              </a:rPr>
              <a:t>Vigenère</a:t>
            </a:r>
            <a:r>
              <a:rPr lang="en-US" sz="2400" dirty="0">
                <a:latin typeface="Book Antiqua" panose="02040602050305030304" pitchFamily="18" charset="0"/>
              </a:rPr>
              <a:t> cipher is suspected.</a:t>
            </a:r>
          </a:p>
          <a:p>
            <a:r>
              <a:rPr lang="en-US" sz="2400" dirty="0">
                <a:latin typeface="Book Antiqua" panose="02040602050305030304" pitchFamily="18" charset="0"/>
              </a:rPr>
              <a:t>The important insight that leads to a solution is the following:</a:t>
            </a:r>
          </a:p>
          <a:p>
            <a:r>
              <a:rPr lang="en-US" sz="2400" dirty="0">
                <a:latin typeface="Book Antiqua" panose="02040602050305030304" pitchFamily="18" charset="0"/>
              </a:rPr>
              <a:t>If two identical sequences of plaintext letters occur at a distance that is an integer multiple of the keyword length, they will generate identical ciphertext sequences.</a:t>
            </a:r>
          </a:p>
          <a:p>
            <a:r>
              <a:rPr lang="en-US" sz="2400" dirty="0">
                <a:latin typeface="Book Antiqua" panose="02040602050305030304" pitchFamily="18" charset="0"/>
              </a:rPr>
              <a:t>In the foregoing example, two instances of the sequence “red” are separated by nine character positions.</a:t>
            </a:r>
          </a:p>
          <a:p>
            <a:r>
              <a:rPr lang="en-US" sz="2400" dirty="0">
                <a:latin typeface="Book Antiqua" panose="02040602050305030304" pitchFamily="18" charset="0"/>
              </a:rPr>
              <a:t>Thus, in both cases, the ciphertext sequence is VTW.</a:t>
            </a:r>
          </a:p>
          <a:p>
            <a:r>
              <a:rPr lang="en-US" sz="2400" dirty="0">
                <a:latin typeface="Book Antiqua" panose="02040602050305030304" pitchFamily="18" charset="0"/>
              </a:rPr>
              <a:t>An analyst looking at only the ciphertext would detect the repeated sequences VTW.</a:t>
            </a:r>
          </a:p>
        </p:txBody>
      </p:sp>
    </p:spTree>
    <p:extLst>
      <p:ext uri="{BB962C8B-B14F-4D97-AF65-F5344CB8AC3E}">
        <p14:creationId xmlns:p14="http://schemas.microsoft.com/office/powerpoint/2010/main" val="9115131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More advanced </a:t>
            </a:r>
            <a:r>
              <a:rPr lang="en-US" sz="3600" dirty="0" err="1">
                <a:latin typeface="Book Antiqua" panose="02040602050305030304" pitchFamily="18" charset="0"/>
              </a:rPr>
              <a:t>vigenerr</a:t>
            </a:r>
            <a:r>
              <a:rPr lang="en-US" sz="3600" dirty="0">
                <a:latin typeface="Book Antiqua" panose="02040602050305030304" pitchFamily="18" charset="0"/>
              </a:rPr>
              <a:t>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periodic nature of the keyword can be eliminated by using a nonrepeating keyword that is as long as the message itself.</a:t>
            </a:r>
          </a:p>
          <a:p>
            <a:r>
              <a:rPr lang="en-US" sz="2400" dirty="0" err="1">
                <a:latin typeface="Book Antiqua" panose="02040602050305030304" pitchFamily="18" charset="0"/>
              </a:rPr>
              <a:t>Vigenère</a:t>
            </a:r>
            <a:r>
              <a:rPr lang="en-US" sz="2400" dirty="0">
                <a:latin typeface="Book Antiqua" panose="02040602050305030304" pitchFamily="18" charset="0"/>
              </a:rPr>
              <a:t> proposed what is referred to as an </a:t>
            </a:r>
            <a:r>
              <a:rPr lang="en-US" sz="2400" dirty="0" err="1">
                <a:latin typeface="Book Antiqua" panose="02040602050305030304" pitchFamily="18" charset="0"/>
              </a:rPr>
              <a:t>autokey</a:t>
            </a:r>
            <a:r>
              <a:rPr lang="en-US" sz="2400" dirty="0">
                <a:latin typeface="Book Antiqua" panose="02040602050305030304" pitchFamily="18" charset="0"/>
              </a:rPr>
              <a:t> system, in which a keyword is concatenated with the plaintext itself to provide a running key.</a:t>
            </a:r>
          </a:p>
          <a:p>
            <a:r>
              <a:rPr lang="en-US" sz="2400" dirty="0">
                <a:latin typeface="Book Antiqua" panose="02040602050305030304" pitchFamily="18" charset="0"/>
              </a:rPr>
              <a:t>For example:</a:t>
            </a:r>
          </a:p>
          <a:p>
            <a:endParaRPr lang="en-US" sz="2400" dirty="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29000"/>
            <a:ext cx="8439794"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796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VERNAM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ultimate defense against such a cryptanalysis is to choose a keyword that is as long as the plaintext and has no statistical relationship to it.</a:t>
            </a:r>
          </a:p>
          <a:p>
            <a:r>
              <a:rPr lang="en-US" sz="2400" dirty="0">
                <a:latin typeface="Book Antiqua" panose="02040602050305030304" pitchFamily="18" charset="0"/>
              </a:rPr>
              <a:t>The cipher was introduced by an AT&amp;T engineer named Gilbert </a:t>
            </a:r>
            <a:r>
              <a:rPr lang="en-US" sz="2400" dirty="0" err="1">
                <a:latin typeface="Book Antiqua" panose="02040602050305030304" pitchFamily="18" charset="0"/>
              </a:rPr>
              <a:t>Vernam</a:t>
            </a:r>
            <a:r>
              <a:rPr lang="en-US" sz="2400" dirty="0">
                <a:latin typeface="Book Antiqua" panose="02040602050305030304" pitchFamily="18" charset="0"/>
              </a:rPr>
              <a:t> in 1918.</a:t>
            </a:r>
          </a:p>
          <a:p>
            <a:r>
              <a:rPr lang="en-US" sz="2400" dirty="0">
                <a:latin typeface="Book Antiqua" panose="02040602050305030304" pitchFamily="18" charset="0"/>
              </a:rPr>
              <a:t>The system works on binary data (bits) rather than letters.</a:t>
            </a:r>
          </a:p>
          <a:p>
            <a:r>
              <a:rPr lang="en-US" sz="2400" dirty="0">
                <a:latin typeface="Book Antiqua" panose="02040602050305030304" pitchFamily="18" charset="0"/>
              </a:rPr>
              <a:t>The system can be expressed succinctly as follows:</a:t>
            </a:r>
          </a:p>
          <a:p>
            <a:pPr marL="0" indent="0" algn="ctr">
              <a:buNone/>
            </a:pPr>
            <a:r>
              <a:rPr lang="en-US" sz="2400" b="1" i="1" dirty="0">
                <a:solidFill>
                  <a:srgbClr val="00B050"/>
                </a:solidFill>
                <a:latin typeface="Book Antiqua" panose="02040602050305030304" pitchFamily="18" charset="0"/>
              </a:rPr>
              <a:t>ci = </a:t>
            </a:r>
            <a:r>
              <a:rPr lang="en-US" sz="2400" b="1" i="1" dirty="0" err="1">
                <a:solidFill>
                  <a:srgbClr val="00B050"/>
                </a:solidFill>
                <a:latin typeface="Book Antiqua" panose="02040602050305030304" pitchFamily="18" charset="0"/>
              </a:rPr>
              <a:t>pi⊕ki</a:t>
            </a:r>
            <a:endParaRPr lang="en-US" sz="2400" b="1" i="1" dirty="0">
              <a:solidFill>
                <a:srgbClr val="00B050"/>
              </a:solidFill>
              <a:latin typeface="Book Antiqua" panose="02040602050305030304" pitchFamily="18" charset="0"/>
            </a:endParaRPr>
          </a:p>
          <a:p>
            <a:r>
              <a:rPr lang="en-US" sz="2400" dirty="0">
                <a:latin typeface="Book Antiqua" panose="02040602050305030304" pitchFamily="18" charset="0"/>
              </a:rPr>
              <a:t>where</a:t>
            </a:r>
          </a:p>
          <a:p>
            <a:r>
              <a:rPr lang="en-US" sz="2400" b="1" i="1" dirty="0">
                <a:latin typeface="Book Antiqua" panose="02040602050305030304" pitchFamily="18" charset="0"/>
              </a:rPr>
              <a:t>pi = </a:t>
            </a:r>
            <a:r>
              <a:rPr lang="en-US" sz="2400" b="1" i="1" dirty="0" err="1">
                <a:latin typeface="Book Antiqua" panose="02040602050305030304" pitchFamily="18" charset="0"/>
              </a:rPr>
              <a:t>ith</a:t>
            </a:r>
            <a:r>
              <a:rPr lang="en-US" sz="2400" b="1" i="1" dirty="0">
                <a:latin typeface="Book Antiqua" panose="02040602050305030304" pitchFamily="18" charset="0"/>
              </a:rPr>
              <a:t> binary digit of plaintext</a:t>
            </a:r>
          </a:p>
          <a:p>
            <a:r>
              <a:rPr lang="en-US" sz="2400" b="1" i="1" dirty="0" err="1">
                <a:latin typeface="Book Antiqua" panose="02040602050305030304" pitchFamily="18" charset="0"/>
              </a:rPr>
              <a:t>ki</a:t>
            </a:r>
            <a:r>
              <a:rPr lang="en-US" sz="2400" b="1" i="1" dirty="0">
                <a:latin typeface="Book Antiqua" panose="02040602050305030304" pitchFamily="18" charset="0"/>
              </a:rPr>
              <a:t> = </a:t>
            </a:r>
            <a:r>
              <a:rPr lang="en-US" sz="2400" b="1" i="1" dirty="0" err="1">
                <a:latin typeface="Book Antiqua" panose="02040602050305030304" pitchFamily="18" charset="0"/>
              </a:rPr>
              <a:t>ith</a:t>
            </a:r>
            <a:r>
              <a:rPr lang="en-US" sz="2400" b="1" i="1" dirty="0">
                <a:latin typeface="Book Antiqua" panose="02040602050305030304" pitchFamily="18" charset="0"/>
              </a:rPr>
              <a:t> binary digit of key</a:t>
            </a:r>
          </a:p>
          <a:p>
            <a:r>
              <a:rPr lang="en-US" sz="2400" b="1" i="1" dirty="0">
                <a:latin typeface="Book Antiqua" panose="02040602050305030304" pitchFamily="18" charset="0"/>
              </a:rPr>
              <a:t>ci = </a:t>
            </a:r>
            <a:r>
              <a:rPr lang="en-US" sz="2400" b="1" i="1" dirty="0" err="1">
                <a:latin typeface="Book Antiqua" panose="02040602050305030304" pitchFamily="18" charset="0"/>
              </a:rPr>
              <a:t>ith</a:t>
            </a:r>
            <a:r>
              <a:rPr lang="en-US" sz="2400" b="1" i="1" dirty="0">
                <a:latin typeface="Book Antiqua" panose="02040602050305030304" pitchFamily="18" charset="0"/>
              </a:rPr>
              <a:t> binary digit of ciphertext</a:t>
            </a:r>
          </a:p>
          <a:p>
            <a:r>
              <a:rPr lang="en-US" sz="2400" b="1" i="1" dirty="0">
                <a:latin typeface="Book Antiqua" panose="02040602050305030304" pitchFamily="18" charset="0"/>
              </a:rPr>
              <a:t>⊕ = </a:t>
            </a:r>
            <a:r>
              <a:rPr lang="en-US" sz="2400" b="1" i="1" dirty="0" err="1">
                <a:latin typeface="Book Antiqua" panose="02040602050305030304" pitchFamily="18" charset="0"/>
              </a:rPr>
              <a:t>exclusive@or</a:t>
            </a:r>
            <a:r>
              <a:rPr lang="en-US" sz="2400" b="1" i="1" dirty="0">
                <a:latin typeface="Book Antiqua" panose="02040602050305030304" pitchFamily="18" charset="0"/>
              </a:rPr>
              <a:t> (XOR) operation</a:t>
            </a:r>
          </a:p>
        </p:txBody>
      </p:sp>
    </p:spTree>
    <p:extLst>
      <p:ext uri="{BB962C8B-B14F-4D97-AF65-F5344CB8AC3E}">
        <p14:creationId xmlns:p14="http://schemas.microsoft.com/office/powerpoint/2010/main" val="485779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err="1">
                <a:latin typeface="Book Antiqua" panose="02040602050305030304" pitchFamily="18" charset="0"/>
              </a:rPr>
              <a:t>Vernam</a:t>
            </a:r>
            <a:r>
              <a:rPr lang="en-US" sz="3600" dirty="0">
                <a:latin typeface="Book Antiqua" panose="02040602050305030304" pitchFamily="18" charset="0"/>
              </a:rPr>
              <a:t> Cipher Model</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758911"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0843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err="1">
                <a:latin typeface="Book Antiqua" panose="02040602050305030304" pitchFamily="18" charset="0"/>
              </a:rPr>
              <a:t>Vernam</a:t>
            </a:r>
            <a:r>
              <a:rPr lang="en-US" sz="3600" dirty="0">
                <a:latin typeface="Book Antiqua" panose="02040602050305030304" pitchFamily="18" charset="0"/>
              </a:rPr>
              <a:t>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Thus, the ciphertext is generated by performing the bitwise XOR of the plaintext and the key.</a:t>
            </a:r>
          </a:p>
          <a:p>
            <a:r>
              <a:rPr lang="en-US" sz="2400" dirty="0">
                <a:latin typeface="Book Antiqua" panose="02040602050305030304" pitchFamily="18" charset="0"/>
              </a:rPr>
              <a:t>Because of the properties of the XOR, decryption simply involves the same bitwise operation:</a:t>
            </a:r>
          </a:p>
          <a:p>
            <a:pPr marL="0" indent="0" algn="ctr">
              <a:buNone/>
            </a:pPr>
            <a:r>
              <a:rPr lang="en-US" sz="2400" b="1" i="1" dirty="0">
                <a:solidFill>
                  <a:srgbClr val="00B050"/>
                </a:solidFill>
                <a:latin typeface="Book Antiqua" panose="02040602050305030304" pitchFamily="18" charset="0"/>
              </a:rPr>
              <a:t>pi = </a:t>
            </a:r>
            <a:r>
              <a:rPr lang="en-US" sz="2400" b="1" i="1" dirty="0" err="1">
                <a:solidFill>
                  <a:srgbClr val="00B050"/>
                </a:solidFill>
                <a:latin typeface="Book Antiqua" panose="02040602050305030304" pitchFamily="18" charset="0"/>
              </a:rPr>
              <a:t>ci⊕ki</a:t>
            </a:r>
            <a:endParaRPr lang="en-US" sz="2400" b="1" i="1" dirty="0">
              <a:solidFill>
                <a:srgbClr val="00B050"/>
              </a:solidFill>
              <a:latin typeface="Book Antiqua" panose="02040602050305030304" pitchFamily="18" charset="0"/>
            </a:endParaRPr>
          </a:p>
          <a:p>
            <a:r>
              <a:rPr lang="en-US" sz="2400" dirty="0">
                <a:latin typeface="Book Antiqua" panose="02040602050305030304" pitchFamily="18" charset="0"/>
              </a:rPr>
              <a:t>The essence of this technique is the means of construction of the key.</a:t>
            </a:r>
          </a:p>
          <a:p>
            <a:r>
              <a:rPr lang="en-US" sz="2400" dirty="0" err="1">
                <a:latin typeface="Book Antiqua" panose="02040602050305030304" pitchFamily="18" charset="0"/>
              </a:rPr>
              <a:t>Vernam</a:t>
            </a:r>
            <a:r>
              <a:rPr lang="en-US" sz="2400" dirty="0">
                <a:latin typeface="Book Antiqua" panose="02040602050305030304" pitchFamily="18" charset="0"/>
              </a:rPr>
              <a:t> proposed the use of a running loop of tape that eventually repeated the key, so that in fact the system worked with a very long but repeating keyword.</a:t>
            </a:r>
          </a:p>
          <a:p>
            <a:r>
              <a:rPr lang="en-US" sz="2400" dirty="0">
                <a:latin typeface="Book Antiqua" panose="02040602050305030304" pitchFamily="18" charset="0"/>
              </a:rPr>
              <a:t>It can be broken with sufficient ciphertext, the use of known or probable plaintext sequences, or both.</a:t>
            </a:r>
          </a:p>
        </p:txBody>
      </p:sp>
    </p:spTree>
    <p:extLst>
      <p:ext uri="{BB962C8B-B14F-4D97-AF65-F5344CB8AC3E}">
        <p14:creationId xmlns:p14="http://schemas.microsoft.com/office/powerpoint/2010/main" val="118489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One-Time Pad</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It’s a improvised version of </a:t>
            </a:r>
            <a:r>
              <a:rPr lang="en-US" sz="2400" dirty="0" err="1">
                <a:latin typeface="Book Antiqua" panose="02040602050305030304" pitchFamily="18" charset="0"/>
              </a:rPr>
              <a:t>vernam</a:t>
            </a:r>
            <a:r>
              <a:rPr lang="en-US" sz="2400" dirty="0">
                <a:latin typeface="Book Antiqua" panose="02040602050305030304" pitchFamily="18" charset="0"/>
              </a:rPr>
              <a:t> cipher.</a:t>
            </a:r>
          </a:p>
          <a:p>
            <a:r>
              <a:rPr lang="en-US" sz="2400" dirty="0">
                <a:latin typeface="Book Antiqua" panose="02040602050305030304" pitchFamily="18" charset="0"/>
              </a:rPr>
              <a:t>Mauborgne suggested using a random key that is as long as the message, so that the key need not be repeated.</a:t>
            </a:r>
          </a:p>
          <a:p>
            <a:r>
              <a:rPr lang="en-US" sz="2400" dirty="0">
                <a:latin typeface="Book Antiqua" panose="02040602050305030304" pitchFamily="18" charset="0"/>
              </a:rPr>
              <a:t>In addition, the key is to be used to encrypt and decrypt a single message, and then is discarded.</a:t>
            </a:r>
          </a:p>
          <a:p>
            <a:r>
              <a:rPr lang="en-US" sz="2400" dirty="0">
                <a:latin typeface="Book Antiqua" panose="02040602050305030304" pitchFamily="18" charset="0"/>
              </a:rPr>
              <a:t>Each new message requires a new key of the same length as the new message.</a:t>
            </a:r>
          </a:p>
          <a:p>
            <a:r>
              <a:rPr lang="en-US" sz="2400" dirty="0">
                <a:latin typeface="Book Antiqua" panose="02040602050305030304" pitchFamily="18" charset="0"/>
              </a:rPr>
              <a:t>Such a scheme, known as a one-time pad, is unbreakable.</a:t>
            </a:r>
          </a:p>
          <a:p>
            <a:r>
              <a:rPr lang="en-US" sz="2400" dirty="0">
                <a:latin typeface="Book Antiqua" panose="02040602050305030304" pitchFamily="18" charset="0"/>
              </a:rPr>
              <a:t>It produces random output that bears no statistical relationship to the plaintext.</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385756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lstStyle/>
          <a:p>
            <a:r>
              <a:rPr lang="en-US" dirty="0">
                <a:latin typeface="Book Antiqua" panose="02040602050305030304" pitchFamily="18" charset="0"/>
              </a:rPr>
              <a:t>Text Book</a:t>
            </a:r>
          </a:p>
        </p:txBody>
      </p:sp>
      <p:sp>
        <p:nvSpPr>
          <p:cNvPr id="3" name="Content Placeholder 2"/>
          <p:cNvSpPr>
            <a:spLocks noGrp="1"/>
          </p:cNvSpPr>
          <p:nvPr>
            <p:ph idx="1"/>
          </p:nvPr>
        </p:nvSpPr>
        <p:spPr>
          <a:xfrm>
            <a:off x="228600" y="990600"/>
            <a:ext cx="8686800" cy="5638800"/>
          </a:xfrm>
        </p:spPr>
        <p:txBody>
          <a:bodyPr>
            <a:normAutofit/>
          </a:bodyPr>
          <a:lstStyle/>
          <a:p>
            <a:pPr lvl="0" algn="just"/>
            <a:endParaRPr lang="en-US" sz="2800" dirty="0">
              <a:solidFill>
                <a:schemeClr val="accent6">
                  <a:lumMod val="75000"/>
                </a:schemeClr>
              </a:solidFill>
            </a:endParaRPr>
          </a:p>
          <a:p>
            <a:pPr lvl="0" algn="just">
              <a:buNone/>
            </a:pPr>
            <a:r>
              <a:rPr lang="en-US" sz="2400" dirty="0"/>
              <a:t>	</a:t>
            </a:r>
          </a:p>
          <a:p>
            <a:pPr lvl="0" algn="just">
              <a:buNone/>
            </a:pPr>
            <a:endParaRPr lang="en-US" sz="2400" dirty="0"/>
          </a:p>
          <a:p>
            <a:pPr lvl="0" algn="just">
              <a:buNone/>
            </a:pPr>
            <a:endParaRPr lang="en-US" sz="2400" dirty="0"/>
          </a:p>
          <a:p>
            <a:pPr lvl="0" algn="just">
              <a:buNone/>
            </a:pPr>
            <a:endParaRPr lang="en-US" sz="2400" dirty="0"/>
          </a:p>
          <a:p>
            <a:pPr marL="457200" lvl="1" indent="0" algn="just">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49315322"/>
              </p:ext>
            </p:extLst>
          </p:nvPr>
        </p:nvGraphicFramePr>
        <p:xfrm>
          <a:off x="152399" y="990600"/>
          <a:ext cx="8839201" cy="1775779"/>
        </p:xfrm>
        <a:graphic>
          <a:graphicData uri="http://schemas.openxmlformats.org/drawingml/2006/table">
            <a:tbl>
              <a:tblPr firstRow="1" firstCol="1" bandRow="1">
                <a:tableStyleId>{E8B1032C-EA38-4F05-BA0D-38AFFFC7BED3}</a:tableStyleId>
              </a:tblPr>
              <a:tblGrid>
                <a:gridCol w="749085">
                  <a:extLst>
                    <a:ext uri="{9D8B030D-6E8A-4147-A177-3AD203B41FA5}">
                      <a16:colId xmlns:a16="http://schemas.microsoft.com/office/drawing/2014/main" val="20000"/>
                    </a:ext>
                  </a:extLst>
                </a:gridCol>
                <a:gridCol w="2560305">
                  <a:extLst>
                    <a:ext uri="{9D8B030D-6E8A-4147-A177-3AD203B41FA5}">
                      <a16:colId xmlns:a16="http://schemas.microsoft.com/office/drawing/2014/main" val="20001"/>
                    </a:ext>
                  </a:extLst>
                </a:gridCol>
                <a:gridCol w="3520698">
                  <a:extLst>
                    <a:ext uri="{9D8B030D-6E8A-4147-A177-3AD203B41FA5}">
                      <a16:colId xmlns:a16="http://schemas.microsoft.com/office/drawing/2014/main" val="20002"/>
                    </a:ext>
                  </a:extLst>
                </a:gridCol>
                <a:gridCol w="2009113">
                  <a:extLst>
                    <a:ext uri="{9D8B030D-6E8A-4147-A177-3AD203B41FA5}">
                      <a16:colId xmlns:a16="http://schemas.microsoft.com/office/drawing/2014/main" val="20003"/>
                    </a:ext>
                  </a:extLst>
                </a:gridCol>
              </a:tblGrid>
              <a:tr h="177165">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Sl. No.</a:t>
                      </a:r>
                      <a:endParaRPr lang="en-US" sz="1400" dirty="0">
                        <a:effectLst/>
                        <a:latin typeface="Book Antiqua" panose="02040602050305030304" pitchFamily="18"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Author/s</a:t>
                      </a:r>
                      <a:endParaRPr lang="en-US" sz="1400" dirty="0">
                        <a:effectLst/>
                        <a:latin typeface="Book Antiqua" panose="02040602050305030304" pitchFamily="18"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Title</a:t>
                      </a:r>
                      <a:endParaRPr lang="en-US" sz="1400" dirty="0">
                        <a:effectLst/>
                        <a:latin typeface="Book Antiqua" panose="02040602050305030304" pitchFamily="18"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Publisher Details</a:t>
                      </a:r>
                      <a:endParaRPr lang="en-US" sz="1400" dirty="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0"/>
                  </a:ext>
                </a:extLst>
              </a:tr>
              <a:tr h="354965">
                <a:tc>
                  <a:txBody>
                    <a:bodyPr/>
                    <a:lstStyle/>
                    <a:p>
                      <a:pPr marL="0" marR="0" algn="ctr">
                        <a:lnSpc>
                          <a:spcPct val="115000"/>
                        </a:lnSpc>
                        <a:spcBef>
                          <a:spcPts val="0"/>
                        </a:spcBef>
                        <a:spcAft>
                          <a:spcPts val="0"/>
                        </a:spcAft>
                      </a:pPr>
                      <a:r>
                        <a:rPr lang="en-US" sz="1800" dirty="0">
                          <a:effectLst/>
                          <a:latin typeface="Book Antiqua" panose="02040602050305030304" pitchFamily="18" charset="0"/>
                        </a:rPr>
                        <a:t>1</a:t>
                      </a:r>
                      <a:endParaRPr lang="en-US" sz="18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William Stallings</a:t>
                      </a:r>
                      <a:endParaRPr lang="en-US" sz="16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Cryptography and Network Security -Principles and Practices</a:t>
                      </a:r>
                      <a:endParaRPr lang="en-US" sz="16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4th Edition, Prentice Hall, 2016.</a:t>
                      </a:r>
                      <a:endParaRPr lang="en-US" sz="1600" dirty="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1"/>
                  </a:ext>
                </a:extLst>
              </a:tr>
              <a:tr h="354965">
                <a:tc>
                  <a:txBody>
                    <a:bodyPr/>
                    <a:lstStyle/>
                    <a:p>
                      <a:pPr marL="0" marR="0" algn="ctr" defTabSz="914400" rtl="0" eaLnBrk="1" latinLnBrk="0" hangingPunct="1">
                        <a:lnSpc>
                          <a:spcPct val="115000"/>
                        </a:lnSpc>
                        <a:spcBef>
                          <a:spcPts val="0"/>
                        </a:spcBef>
                        <a:spcAft>
                          <a:spcPts val="0"/>
                        </a:spcAft>
                      </a:pPr>
                      <a:r>
                        <a:rPr lang="en-US" sz="1800" kern="1200" dirty="0">
                          <a:solidFill>
                            <a:schemeClr val="tx1"/>
                          </a:solidFill>
                          <a:effectLst/>
                          <a:latin typeface="Book Antiqua" panose="02040602050305030304" pitchFamily="18" charset="0"/>
                          <a:ea typeface="Times New Roman"/>
                          <a:cs typeface="Times New Roman"/>
                        </a:rPr>
                        <a:t>2</a:t>
                      </a:r>
                    </a:p>
                  </a:txBody>
                  <a:tcPr marL="68580" marR="68580" marT="0" marB="0" anchor="ctr"/>
                </a:tc>
                <a:tc>
                  <a:txBody>
                    <a:bodyPr/>
                    <a:lstStyle/>
                    <a:p>
                      <a:pPr marL="0" marR="0" algn="l" defTabSz="914400" rtl="0" eaLnBrk="1" latinLnBrk="0" hangingPunct="1">
                        <a:lnSpc>
                          <a:spcPct val="115000"/>
                        </a:lnSpc>
                        <a:spcBef>
                          <a:spcPts val="0"/>
                        </a:spcBef>
                        <a:spcAft>
                          <a:spcPts val="0"/>
                        </a:spcAft>
                      </a:pPr>
                      <a:r>
                        <a:rPr lang="en-US" sz="1800" kern="1200" dirty="0">
                          <a:solidFill>
                            <a:schemeClr val="tx1"/>
                          </a:solidFill>
                          <a:effectLst/>
                          <a:latin typeface="Book Antiqua" panose="02040602050305030304" pitchFamily="18" charset="0"/>
                          <a:ea typeface="Times New Roman"/>
                          <a:cs typeface="Times New Roman"/>
                        </a:rPr>
                        <a:t>Kerstin Lemke, Christof </a:t>
                      </a:r>
                      <a:r>
                        <a:rPr lang="en-US" sz="1800" kern="1200" dirty="0" err="1">
                          <a:solidFill>
                            <a:schemeClr val="tx1"/>
                          </a:solidFill>
                          <a:effectLst/>
                          <a:latin typeface="Book Antiqua" panose="02040602050305030304" pitchFamily="18" charset="0"/>
                          <a:ea typeface="Times New Roman"/>
                          <a:cs typeface="Times New Roman"/>
                        </a:rPr>
                        <a:t>Paar</a:t>
                      </a:r>
                      <a:r>
                        <a:rPr lang="en-US" sz="1800" kern="1200" dirty="0">
                          <a:solidFill>
                            <a:schemeClr val="tx1"/>
                          </a:solidFill>
                          <a:effectLst/>
                          <a:latin typeface="Book Antiqua" panose="02040602050305030304" pitchFamily="18" charset="0"/>
                          <a:ea typeface="Times New Roman"/>
                          <a:cs typeface="Times New Roman"/>
                        </a:rPr>
                        <a:t>, Marko Wolf;</a:t>
                      </a: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kern="1200" dirty="0">
                          <a:solidFill>
                            <a:schemeClr val="tx1"/>
                          </a:solidFill>
                          <a:effectLst/>
                          <a:latin typeface="Book Antiqua" panose="02040602050305030304" pitchFamily="18" charset="0"/>
                          <a:ea typeface="Times New Roman"/>
                          <a:cs typeface="Times New Roman"/>
                        </a:rPr>
                        <a:t>Embedded Security in Cars</a:t>
                      </a: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kern="1200" dirty="0">
                          <a:solidFill>
                            <a:schemeClr val="tx1"/>
                          </a:solidFill>
                          <a:effectLst/>
                          <a:latin typeface="Book Antiqua" panose="02040602050305030304" pitchFamily="18" charset="0"/>
                          <a:ea typeface="Times New Roman"/>
                          <a:cs typeface="Times New Roman"/>
                        </a:rPr>
                        <a:t>Springer Edition.</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79255014"/>
              </p:ext>
            </p:extLst>
          </p:nvPr>
        </p:nvGraphicFramePr>
        <p:xfrm>
          <a:off x="152400" y="3200400"/>
          <a:ext cx="8839200" cy="2337581"/>
        </p:xfrm>
        <a:graphic>
          <a:graphicData uri="http://schemas.openxmlformats.org/drawingml/2006/table">
            <a:tbl>
              <a:tblPr firstRow="1" firstCol="1" bandRow="1">
                <a:tableStyleId>{E8B1032C-EA38-4F05-BA0D-38AFFFC7BED3}</a:tableStyleId>
              </a:tblPr>
              <a:tblGrid>
                <a:gridCol w="749085">
                  <a:extLst>
                    <a:ext uri="{9D8B030D-6E8A-4147-A177-3AD203B41FA5}">
                      <a16:colId xmlns:a16="http://schemas.microsoft.com/office/drawing/2014/main" val="20000"/>
                    </a:ext>
                  </a:extLst>
                </a:gridCol>
                <a:gridCol w="2097437">
                  <a:extLst>
                    <a:ext uri="{9D8B030D-6E8A-4147-A177-3AD203B41FA5}">
                      <a16:colId xmlns:a16="http://schemas.microsoft.com/office/drawing/2014/main" val="20001"/>
                    </a:ext>
                  </a:extLst>
                </a:gridCol>
                <a:gridCol w="3520698">
                  <a:extLst>
                    <a:ext uri="{9D8B030D-6E8A-4147-A177-3AD203B41FA5}">
                      <a16:colId xmlns:a16="http://schemas.microsoft.com/office/drawing/2014/main" val="20002"/>
                    </a:ext>
                  </a:extLst>
                </a:gridCol>
                <a:gridCol w="2471980">
                  <a:extLst>
                    <a:ext uri="{9D8B030D-6E8A-4147-A177-3AD203B41FA5}">
                      <a16:colId xmlns:a16="http://schemas.microsoft.com/office/drawing/2014/main" val="20003"/>
                    </a:ext>
                  </a:extLst>
                </a:gridCol>
              </a:tblGrid>
              <a:tr h="612965">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Sl. No.</a:t>
                      </a:r>
                      <a:endParaRPr lang="en-US" sz="14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Author/s</a:t>
                      </a:r>
                      <a:endParaRPr lang="en-US" sz="14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Title </a:t>
                      </a:r>
                      <a:endParaRPr lang="en-US" sz="14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Publisher Details</a:t>
                      </a:r>
                      <a:endParaRPr lang="en-US" sz="1400" dirty="0">
                        <a:effectLst/>
                        <a:latin typeface="Book Antiqua" panose="02040602050305030304" pitchFamily="18" charset="0"/>
                        <a:ea typeface="Times New Roman"/>
                        <a:cs typeface="Times New Roman"/>
                      </a:endParaRPr>
                    </a:p>
                  </a:txBody>
                  <a:tcPr marL="68580" marR="68580" marT="0" marB="0" anchor="ctr"/>
                </a:tc>
                <a:extLst>
                  <a:ext uri="{0D108BD9-81ED-4DB2-BD59-A6C34878D82A}">
                    <a16:rowId xmlns:a16="http://schemas.microsoft.com/office/drawing/2014/main" val="10000"/>
                  </a:ext>
                </a:extLst>
              </a:tr>
              <a:tr h="889755">
                <a:tc>
                  <a:txBody>
                    <a:bodyPr/>
                    <a:lstStyle/>
                    <a:p>
                      <a:pPr marL="0" marR="0" algn="ctr">
                        <a:lnSpc>
                          <a:spcPct val="115000"/>
                        </a:lnSpc>
                        <a:spcBef>
                          <a:spcPts val="0"/>
                        </a:spcBef>
                        <a:spcAft>
                          <a:spcPts val="0"/>
                        </a:spcAft>
                      </a:pPr>
                      <a:r>
                        <a:rPr lang="en-US" sz="1800" dirty="0">
                          <a:effectLst/>
                          <a:latin typeface="Book Antiqua" panose="02040602050305030304" pitchFamily="18" charset="0"/>
                        </a:rPr>
                        <a:t>1</a:t>
                      </a:r>
                      <a:endParaRPr lang="en-US" sz="18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kern="1200" dirty="0" err="1">
                          <a:solidFill>
                            <a:schemeClr val="tx1"/>
                          </a:solidFill>
                          <a:effectLst/>
                          <a:latin typeface="Book Antiqua" panose="02040602050305030304" pitchFamily="18" charset="0"/>
                          <a:ea typeface="+mn-ea"/>
                          <a:cs typeface="+mn-cs"/>
                        </a:rPr>
                        <a:t>Kleidermacher</a:t>
                      </a:r>
                      <a:r>
                        <a:rPr lang="en-US" sz="1800" kern="1200" dirty="0">
                          <a:solidFill>
                            <a:schemeClr val="tx1"/>
                          </a:solidFill>
                          <a:effectLst/>
                          <a:latin typeface="Book Antiqua" panose="02040602050305030304" pitchFamily="18" charset="0"/>
                          <a:ea typeface="+mn-ea"/>
                          <a:cs typeface="+mn-cs"/>
                        </a:rPr>
                        <a:t> David</a:t>
                      </a:r>
                      <a:endParaRPr lang="en-US" sz="18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kern="1200" dirty="0">
                          <a:solidFill>
                            <a:schemeClr val="tx1"/>
                          </a:solidFill>
                          <a:effectLst/>
                          <a:latin typeface="Book Antiqua" panose="02040602050305030304" pitchFamily="18" charset="0"/>
                          <a:ea typeface="+mn-ea"/>
                          <a:cs typeface="+mn-cs"/>
                        </a:rPr>
                        <a:t>Embedded Systems Security</a:t>
                      </a:r>
                      <a:endParaRPr lang="en-US" sz="18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kern="1200" dirty="0">
                          <a:solidFill>
                            <a:schemeClr val="tx1"/>
                          </a:solidFill>
                          <a:effectLst/>
                          <a:latin typeface="Book Antiqua" panose="02040602050305030304" pitchFamily="18" charset="0"/>
                          <a:ea typeface="+mn-ea"/>
                          <a:cs typeface="+mn-cs"/>
                        </a:rPr>
                        <a:t>Elsevier Science &amp; Technology</a:t>
                      </a:r>
                      <a:endParaRPr lang="en-US" sz="1800" dirty="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1"/>
                  </a:ext>
                </a:extLst>
              </a:tr>
              <a:tr h="834861">
                <a:tc>
                  <a:txBody>
                    <a:bodyPr/>
                    <a:lstStyle/>
                    <a:p>
                      <a:pPr marL="0" marR="0" algn="ctr">
                        <a:lnSpc>
                          <a:spcPct val="115000"/>
                        </a:lnSpc>
                        <a:spcBef>
                          <a:spcPts val="0"/>
                        </a:spcBef>
                        <a:spcAft>
                          <a:spcPts val="0"/>
                        </a:spcAft>
                      </a:pPr>
                      <a:r>
                        <a:rPr lang="en-US" sz="1800">
                          <a:effectLst/>
                          <a:latin typeface="Book Antiqua" panose="02040602050305030304" pitchFamily="18" charset="0"/>
                        </a:rPr>
                        <a:t>2</a:t>
                      </a:r>
                      <a:endParaRPr lang="en-US" sz="1800">
                        <a:effectLst/>
                        <a:latin typeface="Book Antiqua" panose="02040602050305030304" pitchFamily="18" charset="0"/>
                        <a:ea typeface="Times New Roman"/>
                        <a:cs typeface="Times New Roman"/>
                      </a:endParaRPr>
                    </a:p>
                  </a:txBody>
                  <a:tcPr marL="68580" marR="68580" marT="0" marB="0" anchor="ctr"/>
                </a:tc>
                <a:tc>
                  <a:txBody>
                    <a:bodyPr/>
                    <a:lstStyle/>
                    <a:p>
                      <a:pPr marL="0" marR="0"/>
                      <a:r>
                        <a:rPr lang="en-IN" sz="1800" b="0" u="none" dirty="0">
                          <a:solidFill>
                            <a:schemeClr val="tx1"/>
                          </a:solidFill>
                          <a:effectLst/>
                          <a:latin typeface="Book Antiqua" panose="02040602050305030304" pitchFamily="18" charset="0"/>
                          <a:ea typeface="Times New Roman"/>
                        </a:rPr>
                        <a:t>Nina Godbole, Sunit Belapure</a:t>
                      </a:r>
                      <a:endParaRPr lang="en-US" sz="1800" b="1" u="none" dirty="0">
                        <a:solidFill>
                          <a:schemeClr val="tx1"/>
                        </a:solidFill>
                        <a:effectLst/>
                        <a:latin typeface="Book Antiqua" panose="02040602050305030304" pitchFamily="18" charset="0"/>
                        <a:ea typeface="Times New Roman"/>
                      </a:endParaRPr>
                    </a:p>
                  </a:txBody>
                  <a:tcPr marL="68580" marR="68580" marT="0" marB="0"/>
                </a:tc>
                <a:tc>
                  <a:txBody>
                    <a:bodyPr/>
                    <a:lstStyle/>
                    <a:p>
                      <a:pPr marL="0" marR="0">
                        <a:lnSpc>
                          <a:spcPct val="115000"/>
                        </a:lnSpc>
                        <a:spcBef>
                          <a:spcPts val="0"/>
                        </a:spcBef>
                        <a:spcAft>
                          <a:spcPts val="0"/>
                        </a:spcAft>
                      </a:pPr>
                      <a:r>
                        <a:rPr lang="en-US" sz="1800" dirty="0">
                          <a:solidFill>
                            <a:srgbClr val="000000"/>
                          </a:solidFill>
                          <a:effectLst/>
                          <a:latin typeface="Book Antiqua" panose="02040602050305030304" pitchFamily="18" charset="0"/>
                          <a:ea typeface="Times New Roman"/>
                          <a:cs typeface="Times New Roman"/>
                        </a:rPr>
                        <a:t>Cyber Security</a:t>
                      </a:r>
                      <a:endParaRPr lang="en-US" sz="18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Wiley</a:t>
                      </a: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Example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71791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84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Advantages and disadvantage</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For given any key, Attacker would end up with many legible plaintexts, with no way of knowing which was the intended plaintext. Therefore, the code is unbreakable.</a:t>
            </a:r>
          </a:p>
          <a:p>
            <a:r>
              <a:rPr lang="en-US" sz="2400" dirty="0">
                <a:latin typeface="Book Antiqua" panose="02040602050305030304" pitchFamily="18" charset="0"/>
              </a:rPr>
              <a:t>The security of the one-time pad is entirely due to the randomness of the key.</a:t>
            </a:r>
          </a:p>
          <a:p>
            <a:r>
              <a:rPr lang="en-US" sz="2400" dirty="0">
                <a:latin typeface="Book Antiqua" panose="02040602050305030304" pitchFamily="18" charset="0"/>
              </a:rPr>
              <a:t>Thus, there are no patterns or regularities that a cryptanalyst can use to attack the ciphertext.</a:t>
            </a:r>
          </a:p>
          <a:p>
            <a:r>
              <a:rPr lang="en-US" sz="2400" dirty="0">
                <a:latin typeface="Book Antiqua" panose="02040602050305030304" pitchFamily="18" charset="0"/>
              </a:rPr>
              <a:t>The one-time pad offers complete security but, in practice, has two fundamental difficulties:</a:t>
            </a:r>
          </a:p>
          <a:p>
            <a:r>
              <a:rPr lang="en-US" sz="2400" dirty="0">
                <a:latin typeface="Book Antiqua" panose="02040602050305030304" pitchFamily="18" charset="0"/>
              </a:rPr>
              <a:t>There is the practical problem of making large quantities of random keys. heavily used system might require millions of random characters on a regular basis.</a:t>
            </a:r>
          </a:p>
          <a:p>
            <a:r>
              <a:rPr lang="en-US" sz="2400" dirty="0">
                <a:latin typeface="Book Antiqua" panose="02040602050305030304" pitchFamily="18" charset="0"/>
              </a:rPr>
              <a:t>Even more daunting is the problem of key distribution and protection. For every message to be sent, a key of equal length is needed by both sender and receiver.</a:t>
            </a:r>
          </a:p>
        </p:txBody>
      </p:sp>
    </p:spTree>
    <p:extLst>
      <p:ext uri="{BB962C8B-B14F-4D97-AF65-F5344CB8AC3E}">
        <p14:creationId xmlns:p14="http://schemas.microsoft.com/office/powerpoint/2010/main" val="4279584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TRANSPOSITION TECHNIQUES</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All the previous ciphers are based on substitution method.</a:t>
            </a:r>
          </a:p>
          <a:p>
            <a:r>
              <a:rPr lang="en-US" sz="2400" dirty="0">
                <a:latin typeface="Book Antiqua" panose="02040602050305030304" pitchFamily="18" charset="0"/>
              </a:rPr>
              <a:t>A very different kind of mapping is achieved by performing some sort of permutation on the plaintext letters.</a:t>
            </a:r>
          </a:p>
          <a:p>
            <a:r>
              <a:rPr lang="en-US" sz="2400" dirty="0">
                <a:latin typeface="Book Antiqua" panose="02040602050305030304" pitchFamily="18" charset="0"/>
              </a:rPr>
              <a:t>This technique is referred to as a transposition cipher.</a:t>
            </a:r>
          </a:p>
          <a:p>
            <a:r>
              <a:rPr lang="en-US" sz="2400" dirty="0">
                <a:latin typeface="Book Antiqua" panose="02040602050305030304" pitchFamily="18" charset="0"/>
              </a:rPr>
              <a:t>The simplest such cipher is the </a:t>
            </a:r>
            <a:r>
              <a:rPr lang="en-US" sz="2400" b="1" dirty="0">
                <a:latin typeface="Book Antiqua" panose="02040602050305030304" pitchFamily="18" charset="0"/>
              </a:rPr>
              <a:t>rail fence technique</a:t>
            </a:r>
            <a:r>
              <a:rPr lang="en-US" sz="2400" dirty="0">
                <a:latin typeface="Book Antiqua" panose="02040602050305030304" pitchFamily="18" charset="0"/>
              </a:rPr>
              <a:t>, in which the plaintext is written down as a sequence of diagonals and then read off as a sequence of rows.</a:t>
            </a:r>
          </a:p>
          <a:p>
            <a:r>
              <a:rPr lang="en-US" sz="2400" dirty="0">
                <a:latin typeface="Book Antiqua" panose="02040602050305030304" pitchFamily="18" charset="0"/>
              </a:rPr>
              <a:t>For example, to encipher the message “meet me after the toga party” with a rail fence of depth 2, we write the following:</a:t>
            </a:r>
          </a:p>
          <a:p>
            <a:pPr marL="0" indent="0">
              <a:buNone/>
            </a:pPr>
            <a:endParaRPr lang="en-US" sz="2400" dirty="0">
              <a:latin typeface="Book Antiqua" panose="02040602050305030304" pitchFamily="18" charset="0"/>
            </a:endParaRPr>
          </a:p>
          <a:p>
            <a:pPr marL="0" indent="0">
              <a:buNone/>
            </a:pPr>
            <a:endParaRPr lang="en-US" sz="2400" dirty="0">
              <a:latin typeface="Book Antiqua" panose="02040602050305030304" pitchFamily="18" charset="0"/>
            </a:endParaRPr>
          </a:p>
          <a:p>
            <a:endParaRPr lang="en-US" sz="2400" dirty="0">
              <a:latin typeface="Book Antiqua" panose="02040602050305030304" pitchFamily="18" charset="0"/>
            </a:endParaRPr>
          </a:p>
          <a:p>
            <a:r>
              <a:rPr lang="en-US" sz="2400" dirty="0">
                <a:latin typeface="Book Antiqua" panose="02040602050305030304" pitchFamily="18" charset="0"/>
              </a:rPr>
              <a:t>The encrypted message is: </a:t>
            </a:r>
            <a:r>
              <a:rPr lang="en-US" sz="2400" dirty="0">
                <a:solidFill>
                  <a:srgbClr val="00B050"/>
                </a:solidFill>
                <a:latin typeface="Book Antiqua" panose="02040602050305030304" pitchFamily="18" charset="0"/>
              </a:rPr>
              <a:t>MEMATRHTGPRYETEFETEOAAT</a:t>
            </a:r>
          </a:p>
          <a:p>
            <a:endParaRPr lang="en-US" sz="2400" dirty="0">
              <a:latin typeface="Book Antiqua" panose="0204060205030503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495800"/>
            <a:ext cx="5668208" cy="1262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225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Transposition Techniques</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 more complex scheme is to write the message in a rectangle, row by row, and read the message off, column by column, but permute the order of the columns.</a:t>
            </a:r>
          </a:p>
          <a:p>
            <a:r>
              <a:rPr lang="en-US" sz="2400" dirty="0">
                <a:latin typeface="Book Antiqua" panose="02040602050305030304" pitchFamily="18" charset="0"/>
              </a:rPr>
              <a:t>The order of the columns then becomes the key to the algorithm. For example,</a:t>
            </a:r>
          </a:p>
          <a:p>
            <a:endParaRPr lang="en-US" sz="2400" dirty="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2971800"/>
            <a:ext cx="8324273"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66533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Thus, in this example, the key is 4312567.</a:t>
            </a:r>
          </a:p>
          <a:p>
            <a:r>
              <a:rPr lang="en-US" sz="2400" dirty="0">
                <a:latin typeface="Book Antiqua" panose="02040602050305030304" pitchFamily="18" charset="0"/>
              </a:rPr>
              <a:t>To encrypt, start with the column that is labeled 1, in this case column 3.</a:t>
            </a:r>
          </a:p>
          <a:p>
            <a:r>
              <a:rPr lang="en-US" sz="2400" dirty="0">
                <a:latin typeface="Book Antiqua" panose="02040602050305030304" pitchFamily="18" charset="0"/>
              </a:rPr>
              <a:t>Write down all the letters in that column. Proceed to column 4, which is labeled 2, then column 2, then column 1, then columns 5, 6, and 7.</a:t>
            </a:r>
          </a:p>
          <a:p>
            <a:r>
              <a:rPr lang="en-US" sz="2400" dirty="0">
                <a:latin typeface="Book Antiqua" panose="02040602050305030304" pitchFamily="18" charset="0"/>
              </a:rPr>
              <a:t>pure transposition cipher is easily recognized because it has the same letter frequencies as the original plaintext.</a:t>
            </a:r>
          </a:p>
          <a:p>
            <a:r>
              <a:rPr lang="en-US" sz="2400" dirty="0">
                <a:latin typeface="Book Antiqua" panose="02040602050305030304" pitchFamily="18" charset="0"/>
              </a:rPr>
              <a:t>The transposition cipher can be made significantly more secure by performing more than one stage of transposition.</a:t>
            </a:r>
          </a:p>
          <a:p>
            <a:r>
              <a:rPr lang="en-US" sz="2400" dirty="0">
                <a:latin typeface="Book Antiqua" panose="02040602050305030304" pitchFamily="18" charset="0"/>
              </a:rPr>
              <a:t>The result is a more complex permutation that is not easily reconstructed.</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1099535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if the foregoing message is </a:t>
            </a:r>
            <a:r>
              <a:rPr lang="en-US" sz="2400" dirty="0" err="1">
                <a:latin typeface="Book Antiqua" panose="02040602050305030304" pitchFamily="18" charset="0"/>
              </a:rPr>
              <a:t>reencrypted</a:t>
            </a:r>
            <a:r>
              <a:rPr lang="en-US" sz="2400" dirty="0">
                <a:latin typeface="Book Antiqua" panose="02040602050305030304" pitchFamily="18" charset="0"/>
              </a:rPr>
              <a:t> using the same algorithm, It can be represented as follow:</a:t>
            </a: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a:p>
            <a:r>
              <a:rPr lang="en-US" sz="2400" dirty="0">
                <a:latin typeface="Book Antiqua" panose="02040602050305030304" pitchFamily="18" charset="0"/>
              </a:rPr>
              <a:t>To visualize the result of this double transposition, designate the letters in the original plaintext message by the numbers designating their position.</a:t>
            </a:r>
          </a:p>
          <a:p>
            <a:endParaRPr lang="en-US" sz="2400" dirty="0">
              <a:latin typeface="Book Antiqua" panose="02040602050305030304" pitchFamily="18" charset="0"/>
            </a:endParaRPr>
          </a:p>
          <a:p>
            <a:endParaRPr lang="en-US" sz="2400" dirty="0">
              <a:latin typeface="Book Antiqua" panose="0204060205030503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780534"/>
            <a:ext cx="7039849" cy="2334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486400"/>
            <a:ext cx="6212338" cy="98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1521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After the first transposition, we have</a:t>
            </a: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a:p>
            <a:r>
              <a:rPr lang="en-US" sz="2400" dirty="0">
                <a:latin typeface="Book Antiqua" panose="02040602050305030304" pitchFamily="18" charset="0"/>
              </a:rPr>
              <a:t>which has a somewhat regular structure. But after the second transposition, we have</a:t>
            </a:r>
          </a:p>
          <a:p>
            <a:endParaRPr lang="en-US" sz="2400" dirty="0">
              <a:latin typeface="Book Antiqua" panose="02040602050305030304" pitchFamily="18" charset="0"/>
            </a:endParaRPr>
          </a:p>
          <a:p>
            <a:endParaRPr lang="en-US" sz="2400" dirty="0">
              <a:latin typeface="Book Antiqua" panose="0204060205030503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0317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52" y="3581400"/>
            <a:ext cx="820652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38533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Hill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Another interesting </a:t>
            </a:r>
            <a:r>
              <a:rPr lang="en-US" sz="2400" dirty="0" err="1">
                <a:latin typeface="Book Antiqua" panose="02040602050305030304" pitchFamily="18" charset="0"/>
              </a:rPr>
              <a:t>multiletter</a:t>
            </a:r>
            <a:r>
              <a:rPr lang="en-US" sz="2400" dirty="0">
                <a:latin typeface="Book Antiqua" panose="02040602050305030304" pitchFamily="18" charset="0"/>
              </a:rPr>
              <a:t> cipher is the Hill cipher, developed by the mathematician Lester Hill in 1929.</a:t>
            </a:r>
          </a:p>
          <a:p>
            <a:r>
              <a:rPr lang="en-US" sz="2400" dirty="0">
                <a:latin typeface="Book Antiqua" panose="02040602050305030304" pitchFamily="18" charset="0"/>
              </a:rPr>
              <a:t>Hill cipher requires some knowledge about the linear algebra.</a:t>
            </a:r>
          </a:p>
          <a:p>
            <a:r>
              <a:rPr lang="en-US" sz="2400" dirty="0">
                <a:latin typeface="Book Antiqua" panose="02040602050305030304" pitchFamily="18" charset="0"/>
              </a:rPr>
              <a:t>Hill cipher is concerned with matrix arithmetic modulo 26.</a:t>
            </a:r>
          </a:p>
          <a:p>
            <a:r>
              <a:rPr lang="en-US" sz="2400" dirty="0">
                <a:latin typeface="Book Antiqua" panose="02040602050305030304" pitchFamily="18" charset="0"/>
              </a:rPr>
              <a:t>We define the inverse M-1 of a square matrix M by the equation M(M-1) = M-1M = I, where I is the identity matrix.</a:t>
            </a:r>
          </a:p>
          <a:p>
            <a:r>
              <a:rPr lang="en-US" sz="2400" dirty="0">
                <a:latin typeface="Book Antiqua" panose="02040602050305030304" pitchFamily="18" charset="0"/>
              </a:rPr>
              <a:t>I is a square matrix that is all zeros except for ones along the main diagonal from upper left to lower right.</a:t>
            </a:r>
          </a:p>
          <a:p>
            <a:r>
              <a:rPr lang="en-US" sz="2400" dirty="0">
                <a:latin typeface="Book Antiqua" panose="02040602050305030304" pitchFamily="18" charset="0"/>
              </a:rPr>
              <a:t>The inverse of a matrix does not always exist, but when it does, it satisfies the preceding equation.</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1623524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Identity matrix</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314" y="1600200"/>
            <a:ext cx="8992486"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873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Inverse of a matrix</a:t>
            </a:r>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sz="2400" dirty="0">
                <a:latin typeface="Book Antiqua" panose="02040602050305030304" pitchFamily="18" charset="0"/>
              </a:rPr>
              <a:t>To explain how the inverse of a matrix is computed, we begin with the concept of determinant.</a:t>
            </a:r>
          </a:p>
          <a:p>
            <a:r>
              <a:rPr lang="en-US" sz="2400" dirty="0">
                <a:latin typeface="Book Antiqua" panose="02040602050305030304" pitchFamily="18" charset="0"/>
              </a:rPr>
              <a:t>For any square matrix (m * m), the determinant equals the sum of all the products that can be formed by taking exactly one element from each row and exactly one element from each column.</a:t>
            </a:r>
          </a:p>
          <a:p>
            <a:r>
              <a:rPr lang="en-US" sz="2400" dirty="0">
                <a:latin typeface="Book Antiqua" panose="02040602050305030304" pitchFamily="18" charset="0"/>
              </a:rPr>
              <a:t>For example, For any given a 2 * 2 matrix, the determinant is </a:t>
            </a:r>
            <a:r>
              <a:rPr lang="en-US" sz="2400" i="1" dirty="0">
                <a:latin typeface="Book Antiqua" panose="02040602050305030304" pitchFamily="18" charset="0"/>
              </a:rPr>
              <a:t>k11k22 - k12k21</a:t>
            </a:r>
            <a:r>
              <a:rPr lang="en-US" sz="2400" dirty="0">
                <a:latin typeface="Book Antiqua" panose="02040602050305030304" pitchFamily="18" charset="0"/>
              </a:rPr>
              <a:t>.</a:t>
            </a:r>
          </a:p>
          <a:p>
            <a:endParaRPr lang="en-US" sz="2400" dirty="0">
              <a:latin typeface="Book Antiqua" panose="02040602050305030304" pitchFamily="18" charset="0"/>
            </a:endParaRPr>
          </a:p>
          <a:p>
            <a:endParaRPr lang="en-US" sz="2400" dirty="0">
              <a:latin typeface="Book Antiqua" panose="02040602050305030304" pitchFamily="18" charset="0"/>
            </a:endParaRPr>
          </a:p>
          <a:p>
            <a:r>
              <a:rPr lang="en-US" sz="2400" dirty="0">
                <a:latin typeface="Book Antiqua" panose="02040602050305030304" pitchFamily="18" charset="0"/>
              </a:rPr>
              <a:t>For a 3 * 3 matrix, the value of the determinant is </a:t>
            </a:r>
            <a:r>
              <a:rPr lang="en-US" sz="2400" i="1" dirty="0">
                <a:latin typeface="Book Antiqua" panose="02040602050305030304" pitchFamily="18" charset="0"/>
              </a:rPr>
              <a:t>k11k22k33 + k21k32k13 + k31k12k23 - k31k22k13 - k21k12k33 - k11k32k23</a:t>
            </a:r>
            <a:r>
              <a:rPr lang="en-US" sz="2400" dirty="0">
                <a:latin typeface="Book Antiqua" panose="02040602050305030304" pitchFamily="18" charset="0"/>
              </a:rPr>
              <a:t>.</a:t>
            </a:r>
          </a:p>
          <a:p>
            <a:r>
              <a:rPr lang="en-US" sz="2400" dirty="0">
                <a:latin typeface="Book Antiqua" panose="02040602050305030304" pitchFamily="18" charset="0"/>
              </a:rPr>
              <a:t>matrix A has a nonzero determinant, then the inverse of the matrix is computed as</a:t>
            </a:r>
          </a:p>
          <a:p>
            <a:r>
              <a:rPr lang="en-US" sz="2400" dirty="0">
                <a:latin typeface="Book Antiqua" panose="02040602050305030304" pitchFamily="18" charset="0"/>
              </a:rPr>
              <a:t>where (</a:t>
            </a:r>
            <a:r>
              <a:rPr lang="en-US" sz="2400" dirty="0" err="1">
                <a:latin typeface="Book Antiqua" panose="02040602050305030304" pitchFamily="18" charset="0"/>
              </a:rPr>
              <a:t>Dji</a:t>
            </a:r>
            <a:r>
              <a:rPr lang="en-US" sz="2400" dirty="0">
                <a:latin typeface="Book Antiqua" panose="02040602050305030304" pitchFamily="18" charset="0"/>
              </a:rPr>
              <a:t>) is the </a:t>
            </a:r>
            <a:r>
              <a:rPr lang="en-US" sz="2400" dirty="0" err="1">
                <a:latin typeface="Book Antiqua" panose="02040602050305030304" pitchFamily="18" charset="0"/>
              </a:rPr>
              <a:t>subdeterminant</a:t>
            </a:r>
            <a:r>
              <a:rPr lang="en-US" sz="2400" dirty="0">
                <a:latin typeface="Book Antiqua" panose="02040602050305030304" pitchFamily="18" charset="0"/>
              </a:rPr>
              <a:t> formed by deleting the </a:t>
            </a:r>
            <a:r>
              <a:rPr lang="en-US" sz="2400" dirty="0" err="1">
                <a:latin typeface="Book Antiqua" panose="02040602050305030304" pitchFamily="18" charset="0"/>
              </a:rPr>
              <a:t>jth</a:t>
            </a:r>
            <a:r>
              <a:rPr lang="en-US" sz="2400" dirty="0">
                <a:latin typeface="Book Antiqua" panose="02040602050305030304" pitchFamily="18" charset="0"/>
              </a:rPr>
              <a:t> row and the </a:t>
            </a:r>
            <a:r>
              <a:rPr lang="en-US" sz="2400" dirty="0" err="1">
                <a:latin typeface="Book Antiqua" panose="02040602050305030304" pitchFamily="18" charset="0"/>
              </a:rPr>
              <a:t>ith</a:t>
            </a:r>
            <a:r>
              <a:rPr lang="en-US" sz="2400" dirty="0">
                <a:latin typeface="Book Antiqua" panose="02040602050305030304" pitchFamily="18" charset="0"/>
              </a:rPr>
              <a:t> column of 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676650"/>
            <a:ext cx="1671638"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356" y="5603544"/>
            <a:ext cx="3167063"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rgbClr val="FFCC00"/>
          </a:solidFill>
        </p:spPr>
        <p:txBody>
          <a:bodyPr>
            <a:normAutofit fontScale="90000"/>
          </a:bodyPr>
          <a:lstStyle/>
          <a:p>
            <a:r>
              <a:rPr lang="en-US" dirty="0"/>
              <a:t>Evaluation Process</a:t>
            </a:r>
          </a:p>
        </p:txBody>
      </p:sp>
      <p:sp>
        <p:nvSpPr>
          <p:cNvPr id="3" name="Content Placeholder 2"/>
          <p:cNvSpPr>
            <a:spLocks noGrp="1"/>
          </p:cNvSpPr>
          <p:nvPr>
            <p:ph idx="1"/>
          </p:nvPr>
        </p:nvSpPr>
        <p:spPr>
          <a:xfrm>
            <a:off x="228600" y="990600"/>
            <a:ext cx="8686800" cy="5638800"/>
          </a:xfrm>
        </p:spPr>
        <p:txBody>
          <a:bodyPr>
            <a:normAutofit/>
          </a:bodyPr>
          <a:lstStyle/>
          <a:p>
            <a:pPr lvl="0" algn="just"/>
            <a:endParaRPr lang="en-US" sz="2800" dirty="0">
              <a:solidFill>
                <a:schemeClr val="accent6">
                  <a:lumMod val="75000"/>
                </a:schemeClr>
              </a:solidFill>
            </a:endParaRPr>
          </a:p>
          <a:p>
            <a:pPr lvl="0" algn="just">
              <a:buNone/>
            </a:pPr>
            <a:r>
              <a:rPr lang="en-US" sz="2400" dirty="0"/>
              <a:t>	</a:t>
            </a:r>
          </a:p>
          <a:p>
            <a:pPr lvl="0" algn="just">
              <a:buNone/>
            </a:pPr>
            <a:endParaRPr lang="en-US" sz="2400" dirty="0"/>
          </a:p>
          <a:p>
            <a:pPr lvl="0" algn="just">
              <a:buNone/>
            </a:pPr>
            <a:endParaRPr lang="en-US" sz="2400" dirty="0"/>
          </a:p>
          <a:p>
            <a:pPr lvl="0" algn="just">
              <a:buNone/>
            </a:pPr>
            <a:endParaRPr lang="en-US" sz="2400" dirty="0"/>
          </a:p>
          <a:p>
            <a:pPr marL="457200" lvl="1" indent="0" algn="just">
              <a:buNone/>
            </a:pP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480510296"/>
              </p:ext>
            </p:extLst>
          </p:nvPr>
        </p:nvGraphicFramePr>
        <p:xfrm>
          <a:off x="304800" y="1066800"/>
          <a:ext cx="8610601" cy="5178224"/>
        </p:xfrm>
        <a:graphic>
          <a:graphicData uri="http://schemas.openxmlformats.org/drawingml/2006/table">
            <a:tbl>
              <a:tblPr firstRow="1" firstCol="1" bandRow="1">
                <a:tableStyleId>{E8B1032C-EA38-4F05-BA0D-38AFFFC7BED3}</a:tableStyleId>
              </a:tblPr>
              <a:tblGrid>
                <a:gridCol w="1266265">
                  <a:extLst>
                    <a:ext uri="{9D8B030D-6E8A-4147-A177-3AD203B41FA5}">
                      <a16:colId xmlns:a16="http://schemas.microsoft.com/office/drawing/2014/main" val="20000"/>
                    </a:ext>
                  </a:extLst>
                </a:gridCol>
                <a:gridCol w="4905935">
                  <a:extLst>
                    <a:ext uri="{9D8B030D-6E8A-4147-A177-3AD203B41FA5}">
                      <a16:colId xmlns:a16="http://schemas.microsoft.com/office/drawing/2014/main" val="20001"/>
                    </a:ext>
                  </a:extLst>
                </a:gridCol>
                <a:gridCol w="2438401">
                  <a:extLst>
                    <a:ext uri="{9D8B030D-6E8A-4147-A177-3AD203B41FA5}">
                      <a16:colId xmlns:a16="http://schemas.microsoft.com/office/drawing/2014/main" val="20002"/>
                    </a:ext>
                  </a:extLst>
                </a:gridCol>
              </a:tblGrid>
              <a:tr h="425592">
                <a:tc>
                  <a:txBody>
                    <a:bodyPr/>
                    <a:lstStyle/>
                    <a:p>
                      <a:pPr marL="0" marR="0" algn="ctr">
                        <a:lnSpc>
                          <a:spcPct val="115000"/>
                        </a:lnSpc>
                        <a:spcBef>
                          <a:spcPts val="0"/>
                        </a:spcBef>
                        <a:spcAft>
                          <a:spcPts val="0"/>
                        </a:spcAft>
                      </a:pPr>
                      <a:r>
                        <a:rPr lang="en-US" sz="1600" dirty="0">
                          <a:effectLst/>
                          <a:latin typeface="Book Antiqua" panose="02040602050305030304" pitchFamily="18" charset="0"/>
                        </a:rPr>
                        <a:t>Test/Event</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Book Antiqua" panose="02040602050305030304" pitchFamily="18" charset="0"/>
                        </a:rPr>
                        <a:t>Type of Event</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Book Antiqua" panose="02040602050305030304" pitchFamily="18" charset="0"/>
                          <a:ea typeface="Times New Roman"/>
                          <a:cs typeface="Times New Roman"/>
                        </a:rPr>
                        <a:t>CIE</a:t>
                      </a:r>
                    </a:p>
                  </a:txBody>
                  <a:tcPr marL="68580" marR="68580" marT="0" marB="0" anchor="ctr"/>
                </a:tc>
                <a:extLst>
                  <a:ext uri="{0D108BD9-81ED-4DB2-BD59-A6C34878D82A}">
                    <a16:rowId xmlns:a16="http://schemas.microsoft.com/office/drawing/2014/main" val="10000"/>
                  </a:ext>
                </a:extLst>
              </a:tr>
              <a:tr h="785893">
                <a:tc>
                  <a:txBody>
                    <a:bodyPr/>
                    <a:lstStyle/>
                    <a:p>
                      <a:pPr marL="0" marR="0" algn="ctr">
                        <a:lnSpc>
                          <a:spcPct val="115000"/>
                        </a:lnSpc>
                        <a:spcBef>
                          <a:spcPts val="0"/>
                        </a:spcBef>
                        <a:spcAft>
                          <a:spcPts val="0"/>
                        </a:spcAft>
                      </a:pPr>
                      <a:r>
                        <a:rPr lang="en-US" sz="1600" dirty="0">
                          <a:effectLst/>
                          <a:latin typeface="Book Antiqua" panose="02040602050305030304" pitchFamily="18" charset="0"/>
                          <a:ea typeface="+mn-ea"/>
                          <a:cs typeface="+mn-cs"/>
                        </a:rPr>
                        <a:t>Test-1</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kern="1200" dirty="0">
                          <a:solidFill>
                            <a:schemeClr val="tx1"/>
                          </a:solidFill>
                          <a:effectLst/>
                          <a:latin typeface="Book Antiqua" panose="02040602050305030304" pitchFamily="18" charset="0"/>
                          <a:ea typeface="+mn-ea"/>
                          <a:cs typeface="+mn-cs"/>
                        </a:rPr>
                        <a:t>Theory Test –</a:t>
                      </a:r>
                      <a:r>
                        <a:rPr lang="en-US" sz="1600" kern="1200" baseline="0" dirty="0">
                          <a:solidFill>
                            <a:schemeClr val="tx1"/>
                          </a:solidFill>
                          <a:effectLst/>
                          <a:latin typeface="Book Antiqua" panose="02040602050305030304" pitchFamily="18" charset="0"/>
                          <a:ea typeface="+mn-ea"/>
                          <a:cs typeface="+mn-cs"/>
                        </a:rPr>
                        <a:t>    Unit-01</a:t>
                      </a:r>
                    </a:p>
                  </a:txBody>
                  <a:tcPr marL="68580" marR="68580" marT="0" marB="0" anchor="ctr"/>
                </a:tc>
                <a:tc>
                  <a:txBody>
                    <a:bodyPr/>
                    <a:lstStyle/>
                    <a:p>
                      <a:r>
                        <a:rPr lang="en-US" sz="1600" kern="1200" baseline="0" dirty="0">
                          <a:solidFill>
                            <a:schemeClr val="tx1"/>
                          </a:solidFill>
                          <a:effectLst/>
                          <a:latin typeface="Book Antiqua" panose="02040602050305030304" pitchFamily="18" charset="0"/>
                          <a:ea typeface="+mn-ea"/>
                          <a:cs typeface="+mn-cs"/>
                        </a:rPr>
                        <a:t>20 marks</a:t>
                      </a:r>
                    </a:p>
                  </a:txBody>
                  <a:tcPr marL="68580" marR="68580" marT="0" marB="0" anchor="ctr"/>
                </a:tc>
                <a:extLst>
                  <a:ext uri="{0D108BD9-81ED-4DB2-BD59-A6C34878D82A}">
                    <a16:rowId xmlns:a16="http://schemas.microsoft.com/office/drawing/2014/main" val="10001"/>
                  </a:ext>
                </a:extLst>
              </a:tr>
              <a:tr h="592848">
                <a:tc>
                  <a:txBody>
                    <a:bodyPr/>
                    <a:lstStyle/>
                    <a:p>
                      <a:pPr marL="0" marR="0" algn="ctr">
                        <a:lnSpc>
                          <a:spcPct val="115000"/>
                        </a:lnSpc>
                        <a:spcBef>
                          <a:spcPts val="0"/>
                        </a:spcBef>
                        <a:spcAft>
                          <a:spcPts val="0"/>
                        </a:spcAft>
                      </a:pPr>
                      <a:r>
                        <a:rPr lang="en-US" sz="1600" dirty="0">
                          <a:effectLst/>
                          <a:latin typeface="Book Antiqua" panose="02040602050305030304" pitchFamily="18" charset="0"/>
                          <a:ea typeface="+mn-ea"/>
                          <a:cs typeface="+mn-cs"/>
                        </a:rPr>
                        <a:t>Event-I</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kern="1200" dirty="0">
                          <a:solidFill>
                            <a:schemeClr val="tx1"/>
                          </a:solidFill>
                          <a:effectLst/>
                          <a:latin typeface="Book Antiqua" panose="02040602050305030304" pitchFamily="18" charset="0"/>
                          <a:ea typeface="+mn-ea"/>
                          <a:cs typeface="+mn-cs"/>
                        </a:rPr>
                        <a:t>Assignment/Quiz-</a:t>
                      </a:r>
                      <a:r>
                        <a:rPr lang="en-US" sz="1600" kern="1200" baseline="0" dirty="0">
                          <a:solidFill>
                            <a:schemeClr val="tx1"/>
                          </a:solidFill>
                          <a:effectLst/>
                          <a:latin typeface="Book Antiqua" panose="02040602050305030304" pitchFamily="18" charset="0"/>
                          <a:ea typeface="+mn-ea"/>
                          <a:cs typeface="+mn-cs"/>
                        </a:rPr>
                        <a:t> Unit-02</a:t>
                      </a:r>
                      <a:endParaRPr lang="en-US" sz="1600" kern="1200" dirty="0">
                        <a:solidFill>
                          <a:schemeClr val="tx1"/>
                        </a:solidFill>
                        <a:effectLst/>
                        <a:latin typeface="Book Antiqua" panose="02040602050305030304" pitchFamily="18" charset="0"/>
                        <a:ea typeface="+mn-ea"/>
                        <a:cs typeface="+mn-cs"/>
                      </a:endParaRPr>
                    </a:p>
                  </a:txBody>
                  <a:tcPr marL="68580" marR="68580" marT="0" marB="0" anchor="ctr"/>
                </a:tc>
                <a:tc>
                  <a:txBody>
                    <a:bodyPr/>
                    <a:lstStyle/>
                    <a:p>
                      <a:r>
                        <a:rPr lang="en-US" sz="1600" kern="1200" dirty="0">
                          <a:solidFill>
                            <a:schemeClr val="tx1"/>
                          </a:solidFill>
                          <a:effectLst/>
                          <a:latin typeface="Book Antiqua" panose="02040602050305030304" pitchFamily="18" charset="0"/>
                          <a:ea typeface="+mn-ea"/>
                          <a:cs typeface="+mn-cs"/>
                        </a:rPr>
                        <a:t>20 Marks</a:t>
                      </a:r>
                    </a:p>
                  </a:txBody>
                  <a:tcPr marL="68580" marR="68580" marT="0" marB="0" anchor="ctr"/>
                </a:tc>
                <a:extLst>
                  <a:ext uri="{0D108BD9-81ED-4DB2-BD59-A6C34878D82A}">
                    <a16:rowId xmlns:a16="http://schemas.microsoft.com/office/drawing/2014/main" val="10002"/>
                  </a:ext>
                </a:extLst>
              </a:tr>
              <a:tr h="609830">
                <a:tc>
                  <a:txBody>
                    <a:bodyPr/>
                    <a:lstStyle/>
                    <a:p>
                      <a:pPr marL="0" marR="0" algn="ctr">
                        <a:lnSpc>
                          <a:spcPct val="115000"/>
                        </a:lnSpc>
                        <a:spcBef>
                          <a:spcPts val="0"/>
                        </a:spcBef>
                        <a:spcAft>
                          <a:spcPts val="0"/>
                        </a:spcAft>
                      </a:pPr>
                      <a:r>
                        <a:rPr lang="en-US" sz="1600" dirty="0">
                          <a:effectLst/>
                          <a:latin typeface="Book Antiqua" panose="02040602050305030304" pitchFamily="18" charset="0"/>
                          <a:ea typeface="+mn-ea"/>
                          <a:cs typeface="+mn-cs"/>
                        </a:rPr>
                        <a:t>Test-2</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kern="1200" dirty="0">
                          <a:solidFill>
                            <a:schemeClr val="tx1"/>
                          </a:solidFill>
                          <a:effectLst/>
                          <a:latin typeface="Book Antiqua" panose="02040602050305030304" pitchFamily="18" charset="0"/>
                          <a:ea typeface="+mn-ea"/>
                          <a:cs typeface="+mn-cs"/>
                        </a:rPr>
                        <a:t>Theory Test-   Unit-03</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dirty="0">
                          <a:effectLst/>
                          <a:latin typeface="Book Antiqua" panose="02040602050305030304" pitchFamily="18" charset="0"/>
                          <a:ea typeface="Times New Roman"/>
                          <a:cs typeface="Times New Roman"/>
                        </a:rPr>
                        <a:t>20 Marks</a:t>
                      </a:r>
                    </a:p>
                  </a:txBody>
                  <a:tcPr marL="68580" marR="68580" marT="0" marB="0" anchor="ctr"/>
                </a:tc>
                <a:extLst>
                  <a:ext uri="{0D108BD9-81ED-4DB2-BD59-A6C34878D82A}">
                    <a16:rowId xmlns:a16="http://schemas.microsoft.com/office/drawing/2014/main" val="10003"/>
                  </a:ext>
                </a:extLst>
              </a:tr>
              <a:tr h="730082">
                <a:tc>
                  <a:txBody>
                    <a:bodyPr/>
                    <a:lstStyle/>
                    <a:p>
                      <a:pPr marL="0" marR="0" algn="ctr">
                        <a:lnSpc>
                          <a:spcPct val="115000"/>
                        </a:lnSpc>
                        <a:spcBef>
                          <a:spcPts val="0"/>
                        </a:spcBef>
                        <a:spcAft>
                          <a:spcPts val="0"/>
                        </a:spcAft>
                      </a:pPr>
                      <a:r>
                        <a:rPr lang="en-US" sz="1600" dirty="0">
                          <a:effectLst/>
                          <a:latin typeface="Book Antiqua" panose="02040602050305030304" pitchFamily="18" charset="0"/>
                          <a:ea typeface="Times New Roman"/>
                          <a:cs typeface="Times New Roman"/>
                        </a:rPr>
                        <a:t>Event-II</a:t>
                      </a:r>
                    </a:p>
                  </a:txBody>
                  <a:tcPr marL="68580" marR="68580" marT="0" marB="0" anchor="ctr"/>
                </a:tc>
                <a:tc>
                  <a:txBody>
                    <a:bodyPr/>
                    <a:lstStyle/>
                    <a:p>
                      <a:r>
                        <a:rPr lang="en-US" sz="1600" dirty="0">
                          <a:effectLst/>
                          <a:latin typeface="Book Antiqua" panose="02040602050305030304" pitchFamily="18" charset="0"/>
                          <a:ea typeface="Times New Roman"/>
                          <a:cs typeface="Times New Roman"/>
                        </a:rPr>
                        <a:t>Implementation/Quiz-   Unit-04</a:t>
                      </a:r>
                    </a:p>
                  </a:txBody>
                  <a:tcPr marL="68580" marR="68580" marT="0" marB="0" anchor="ctr"/>
                </a:tc>
                <a:tc>
                  <a:txBody>
                    <a:bodyPr/>
                    <a:lstStyle/>
                    <a:p>
                      <a:r>
                        <a:rPr lang="en-US" sz="1600" dirty="0">
                          <a:effectLst/>
                          <a:latin typeface="Book Antiqua" panose="02040602050305030304" pitchFamily="18" charset="0"/>
                          <a:ea typeface="Times New Roman"/>
                          <a:cs typeface="Times New Roman"/>
                        </a:rPr>
                        <a:t>20 Marks</a:t>
                      </a:r>
                    </a:p>
                  </a:txBody>
                  <a:tcPr marL="68580" marR="68580" marT="0" marB="0" anchor="ctr"/>
                </a:tc>
                <a:extLst>
                  <a:ext uri="{0D108BD9-81ED-4DB2-BD59-A6C34878D82A}">
                    <a16:rowId xmlns:a16="http://schemas.microsoft.com/office/drawing/2014/main" val="10004"/>
                  </a:ext>
                </a:extLst>
              </a:tr>
              <a:tr h="924186">
                <a:tc>
                  <a:txBody>
                    <a:bodyPr/>
                    <a:lstStyle/>
                    <a:p>
                      <a:pPr marL="0" marR="0" algn="ctr">
                        <a:lnSpc>
                          <a:spcPct val="115000"/>
                        </a:lnSpc>
                        <a:spcBef>
                          <a:spcPts val="0"/>
                        </a:spcBef>
                        <a:spcAft>
                          <a:spcPts val="0"/>
                        </a:spcAft>
                      </a:pPr>
                      <a:r>
                        <a:rPr lang="en-US" sz="1600" dirty="0">
                          <a:effectLst/>
                          <a:latin typeface="Book Antiqua" panose="02040602050305030304" pitchFamily="18" charset="0"/>
                          <a:ea typeface="Times New Roman"/>
                          <a:cs typeface="Times New Roman"/>
                        </a:rPr>
                        <a:t>Test-3</a:t>
                      </a:r>
                    </a:p>
                  </a:txBody>
                  <a:tcPr marL="68580" marR="68580" marT="0" marB="0" anchor="ctr"/>
                </a:tc>
                <a:tc>
                  <a:txBody>
                    <a:bodyPr/>
                    <a:lstStyle/>
                    <a:p>
                      <a:r>
                        <a:rPr lang="en-US" sz="1600" dirty="0">
                          <a:effectLst/>
                          <a:latin typeface="Book Antiqua" panose="02040602050305030304" pitchFamily="18" charset="0"/>
                          <a:ea typeface="Times New Roman"/>
                          <a:cs typeface="Times New Roman"/>
                        </a:rPr>
                        <a:t>Theory</a:t>
                      </a:r>
                      <a:r>
                        <a:rPr lang="en-US" sz="1600" baseline="0" dirty="0">
                          <a:effectLst/>
                          <a:latin typeface="Book Antiqua" panose="02040602050305030304" pitchFamily="18" charset="0"/>
                          <a:ea typeface="Times New Roman"/>
                          <a:cs typeface="Times New Roman"/>
                        </a:rPr>
                        <a:t> Test-   Unit-5</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dirty="0">
                          <a:effectLst/>
                          <a:latin typeface="Book Antiqua" panose="02040602050305030304" pitchFamily="18" charset="0"/>
                          <a:ea typeface="Times New Roman"/>
                          <a:cs typeface="Times New Roman"/>
                        </a:rPr>
                        <a:t>20 Marks</a:t>
                      </a:r>
                    </a:p>
                  </a:txBody>
                  <a:tcPr marL="68580" marR="68580" marT="0" marB="0" anchor="ctr"/>
                </a:tc>
                <a:extLst>
                  <a:ext uri="{0D108BD9-81ED-4DB2-BD59-A6C34878D82A}">
                    <a16:rowId xmlns:a16="http://schemas.microsoft.com/office/drawing/2014/main" val="10005"/>
                  </a:ext>
                </a:extLst>
              </a:tr>
              <a:tr h="1109793">
                <a:tc>
                  <a:txBody>
                    <a:bodyPr/>
                    <a:lstStyle/>
                    <a:p>
                      <a:pPr marL="0" marR="0" algn="ctr">
                        <a:lnSpc>
                          <a:spcPct val="115000"/>
                        </a:lnSpc>
                        <a:spcBef>
                          <a:spcPts val="0"/>
                        </a:spcBef>
                        <a:spcAft>
                          <a:spcPts val="0"/>
                        </a:spcAft>
                      </a:pPr>
                      <a:r>
                        <a:rPr lang="en-US" sz="1600" dirty="0">
                          <a:effectLst/>
                          <a:latin typeface="Book Antiqua" panose="02040602050305030304" pitchFamily="18" charset="0"/>
                          <a:ea typeface="Times New Roman"/>
                          <a:cs typeface="Times New Roman"/>
                        </a:rPr>
                        <a:t>Makeup</a:t>
                      </a:r>
                      <a:r>
                        <a:rPr lang="en-US" sz="1600" baseline="0" dirty="0">
                          <a:effectLst/>
                          <a:latin typeface="Book Antiqua" panose="02040602050305030304" pitchFamily="18" charset="0"/>
                          <a:ea typeface="Times New Roman"/>
                          <a:cs typeface="Times New Roman"/>
                        </a:rPr>
                        <a:t> Test</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dirty="0">
                          <a:effectLst/>
                          <a:latin typeface="Book Antiqua" panose="02040602050305030304" pitchFamily="18" charset="0"/>
                          <a:ea typeface="Times New Roman"/>
                          <a:cs typeface="Times New Roman"/>
                        </a:rPr>
                        <a:t>Theory Test - (Only one test is allowed to take)</a:t>
                      </a:r>
                    </a:p>
                    <a:p>
                      <a:r>
                        <a:rPr lang="en-US" sz="1600" dirty="0">
                          <a:effectLst/>
                          <a:latin typeface="Book Antiqua" panose="02040602050305030304" pitchFamily="18" charset="0"/>
                          <a:ea typeface="Times New Roman"/>
                          <a:cs typeface="Times New Roman"/>
                        </a:rPr>
                        <a:t>Unit 1-5</a:t>
                      </a:r>
                    </a:p>
                  </a:txBody>
                  <a:tcPr marL="68580" marR="68580" marT="0" marB="0" anchor="ctr"/>
                </a:tc>
                <a:tc>
                  <a:txBody>
                    <a:bodyPr/>
                    <a:lstStyle/>
                    <a:p>
                      <a:r>
                        <a:rPr lang="en-US" sz="1600" dirty="0">
                          <a:effectLst/>
                          <a:latin typeface="Book Antiqua" panose="02040602050305030304" pitchFamily="18" charset="0"/>
                          <a:ea typeface="Times New Roman"/>
                          <a:cs typeface="Times New Roman"/>
                        </a:rPr>
                        <a:t>20</a:t>
                      </a:r>
                      <a:r>
                        <a:rPr lang="en-US" sz="1600" baseline="0" dirty="0">
                          <a:effectLst/>
                          <a:latin typeface="Book Antiqua" panose="02040602050305030304" pitchFamily="18" charset="0"/>
                          <a:ea typeface="Times New Roman"/>
                          <a:cs typeface="Times New Roman"/>
                        </a:rPr>
                        <a:t> Marks*</a:t>
                      </a:r>
                      <a:endParaRPr lang="en-US" sz="1600" dirty="0">
                        <a:effectLst/>
                        <a:latin typeface="Book Antiqua" panose="02040602050305030304" pitchFamily="18" charset="0"/>
                        <a:ea typeface="Times New Roman"/>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888809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Determinant of matrix A</a:t>
            </a:r>
          </a:p>
        </p:txBody>
      </p:sp>
      <p:sp>
        <p:nvSpPr>
          <p:cNvPr id="3" name="Content Placeholder 2"/>
          <p:cNvSpPr>
            <a:spLocks noGrp="1"/>
          </p:cNvSpPr>
          <p:nvPr>
            <p:ph idx="1"/>
          </p:nvPr>
        </p:nvSpPr>
        <p:spPr>
          <a:xfrm>
            <a:off x="0" y="838200"/>
            <a:ext cx="9144000" cy="6019800"/>
          </a:xfrm>
        </p:spPr>
        <p:txBody>
          <a:bodyPr>
            <a:normAutofit/>
          </a:bodyPr>
          <a:lstStyle/>
          <a:p>
            <a:r>
              <a:rPr lang="en-US" sz="2400" dirty="0" err="1">
                <a:latin typeface="Book Antiqua" panose="02040602050305030304" pitchFamily="18" charset="0"/>
              </a:rPr>
              <a:t>det</a:t>
            </a:r>
            <a:r>
              <a:rPr lang="en-US" sz="2400" dirty="0">
                <a:latin typeface="Book Antiqua" panose="02040602050305030304" pitchFamily="18" charset="0"/>
              </a:rPr>
              <a:t>(A) is the determinant of A, and (</a:t>
            </a:r>
            <a:r>
              <a:rPr lang="en-US" sz="2400" dirty="0" err="1">
                <a:latin typeface="Book Antiqua" panose="02040602050305030304" pitchFamily="18" charset="0"/>
              </a:rPr>
              <a:t>det</a:t>
            </a:r>
            <a:r>
              <a:rPr lang="en-US" sz="2400" dirty="0">
                <a:latin typeface="Book Antiqua" panose="02040602050305030304" pitchFamily="18" charset="0"/>
              </a:rPr>
              <a:t> A)-1 is the multiplicative inverse of (</a:t>
            </a:r>
            <a:r>
              <a:rPr lang="en-US" sz="2400" dirty="0" err="1">
                <a:latin typeface="Book Antiqua" panose="02040602050305030304" pitchFamily="18" charset="0"/>
              </a:rPr>
              <a:t>det</a:t>
            </a:r>
            <a:r>
              <a:rPr lang="en-US" sz="2400" dirty="0">
                <a:latin typeface="Book Antiqua" panose="02040602050305030304" pitchFamily="18" charset="0"/>
              </a:rPr>
              <a:t> A) mod 26.</a:t>
            </a:r>
          </a:p>
          <a:p>
            <a:endParaRPr lang="en-US" sz="2400" dirty="0">
              <a:latin typeface="Book Antiqua" panose="02040602050305030304" pitchFamily="18" charset="0"/>
            </a:endParaRPr>
          </a:p>
          <a:p>
            <a:endParaRPr lang="en-US" sz="2400" dirty="0">
              <a:latin typeface="Book Antiqua" panose="02040602050305030304" pitchFamily="18" charset="0"/>
            </a:endParaRPr>
          </a:p>
          <a:p>
            <a:pPr marL="0" indent="0">
              <a:buNone/>
            </a:pPr>
            <a:endParaRPr lang="en-US" sz="2400" dirty="0">
              <a:latin typeface="Book Antiqua" panose="02040602050305030304" pitchFamily="18" charset="0"/>
            </a:endParaRPr>
          </a:p>
          <a:p>
            <a:r>
              <a:rPr lang="en-US" sz="2400" dirty="0">
                <a:latin typeface="Book Antiqua" panose="02040602050305030304" pitchFamily="18" charset="0"/>
              </a:rPr>
              <a:t>We can show that 9-1 mod 26 = 3, because 9 * 3 = 27 mod 26 = 1.</a:t>
            </a:r>
          </a:p>
          <a:p>
            <a:endParaRPr lang="en-US" sz="2400" dirty="0">
              <a:latin typeface="Book Antiqua" panose="0204060205030503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60054"/>
            <a:ext cx="6553200" cy="1113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34" y="3810000"/>
            <a:ext cx="8481932"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6100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HILL ALGORITHM</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encryption algorithm takes m successive plaintext letters and substitutes for them m ciphertext letters.</a:t>
            </a:r>
          </a:p>
          <a:p>
            <a:r>
              <a:rPr lang="en-US" sz="2400" dirty="0">
                <a:latin typeface="Book Antiqua" panose="02040602050305030304" pitchFamily="18" charset="0"/>
              </a:rPr>
              <a:t>The substitution is determined in which each character is assigned a numerical value (a = 0, b = 1, c, z = 25).</a:t>
            </a:r>
          </a:p>
          <a:p>
            <a:r>
              <a:rPr lang="en-US" sz="2400" dirty="0">
                <a:latin typeface="Book Antiqua" panose="02040602050305030304" pitchFamily="18" charset="0"/>
              </a:rPr>
              <a:t>For m = 3, the system can be described as:</a:t>
            </a:r>
          </a:p>
          <a:p>
            <a:endParaRPr lang="en-US" sz="2400" dirty="0">
              <a:latin typeface="Book Antiqua" panose="0204060205030503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2819400"/>
            <a:ext cx="6208645" cy="387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63356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Hill Cipher- Encryption</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Where C and P are row vectors of length 3 representing the plaintext and ciphertext, and K is a 3 * 3 matrix representing the encryption key.</a:t>
            </a:r>
          </a:p>
          <a:p>
            <a:r>
              <a:rPr lang="en-US" sz="2400" dirty="0">
                <a:latin typeface="Book Antiqua" panose="02040602050305030304" pitchFamily="18" charset="0"/>
              </a:rPr>
              <a:t>Consider the plaintext “</a:t>
            </a:r>
            <a:r>
              <a:rPr lang="en-US" sz="2400" dirty="0" err="1">
                <a:latin typeface="Book Antiqua" panose="02040602050305030304" pitchFamily="18" charset="0"/>
              </a:rPr>
              <a:t>paymoremoney</a:t>
            </a:r>
            <a:r>
              <a:rPr lang="en-US" sz="2400" dirty="0">
                <a:latin typeface="Book Antiqua" panose="02040602050305030304" pitchFamily="18" charset="0"/>
              </a:rPr>
              <a:t>” and use the encryption key:</a:t>
            </a:r>
          </a:p>
          <a:p>
            <a:endParaRPr lang="en-US" sz="2400" dirty="0">
              <a:latin typeface="Book Antiqua" panose="02040602050305030304" pitchFamily="18" charset="0"/>
            </a:endParaRPr>
          </a:p>
          <a:p>
            <a:endParaRPr lang="en-US" sz="2400" dirty="0">
              <a:latin typeface="Book Antiqua" panose="02040602050305030304" pitchFamily="18" charset="0"/>
            </a:endParaRPr>
          </a:p>
          <a:p>
            <a:r>
              <a:rPr lang="en-US" sz="2400" dirty="0">
                <a:latin typeface="Book Antiqua" panose="02040602050305030304" pitchFamily="18" charset="0"/>
              </a:rPr>
              <a:t>The first three letters of the plaintext are represented by the vector (15 0 24).</a:t>
            </a:r>
          </a:p>
          <a:p>
            <a:r>
              <a:rPr lang="da-DK" sz="2400" dirty="0">
                <a:latin typeface="Book Antiqua" panose="02040602050305030304" pitchFamily="18" charset="0"/>
              </a:rPr>
              <a:t>Then (15 0 24)K = (303 303 531) mod 26 = (17 17 11) = RRL.</a:t>
            </a:r>
          </a:p>
          <a:p>
            <a:r>
              <a:rPr lang="en-US" sz="2400" dirty="0">
                <a:latin typeface="Book Antiqua" panose="02040602050305030304" pitchFamily="18" charset="0"/>
              </a:rPr>
              <a:t>Continuing in this fashion, the ciphertext for the entire plaintext is </a:t>
            </a:r>
            <a:r>
              <a:rPr lang="en-US" sz="2400" b="1" dirty="0">
                <a:solidFill>
                  <a:srgbClr val="FF0000"/>
                </a:solidFill>
                <a:latin typeface="Book Antiqua" panose="02040602050305030304" pitchFamily="18" charset="0"/>
              </a:rPr>
              <a:t>RRLMWBKASPDH</a:t>
            </a:r>
            <a:r>
              <a:rPr lang="en-US" sz="2400" dirty="0">
                <a:latin typeface="Book Antiqua" panose="02040602050305030304" pitchFamily="18" charset="0"/>
              </a:rPr>
              <a:t>.</a:t>
            </a:r>
          </a:p>
          <a:p>
            <a:endParaRPr lang="en-US" sz="2400" dirty="0">
              <a:latin typeface="Book Antiqua" panose="02040602050305030304" pitchFamily="18" charset="0"/>
            </a:endParaRPr>
          </a:p>
          <a:p>
            <a:endParaRPr lang="en-US" sz="2400" dirty="0">
              <a:latin typeface="Book Antiqua" panose="0204060205030503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446431"/>
            <a:ext cx="2917947"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887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Hill Cipher-Decryption</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Decryption requires using the inverse of the matrix K.</a:t>
            </a:r>
          </a:p>
          <a:p>
            <a:r>
              <a:rPr lang="en-US" sz="2400" dirty="0">
                <a:latin typeface="Book Antiqua" panose="02040602050305030304" pitchFamily="18" charset="0"/>
              </a:rPr>
              <a:t>We can compute </a:t>
            </a:r>
            <a:r>
              <a:rPr lang="en-US" sz="2400" dirty="0" err="1">
                <a:latin typeface="Book Antiqua" panose="02040602050305030304" pitchFamily="18" charset="0"/>
              </a:rPr>
              <a:t>det</a:t>
            </a:r>
            <a:r>
              <a:rPr lang="en-US" sz="2400" dirty="0">
                <a:latin typeface="Book Antiqua" panose="02040602050305030304" pitchFamily="18" charset="0"/>
              </a:rPr>
              <a:t> (K) = 23, and therefore, (</a:t>
            </a:r>
            <a:r>
              <a:rPr lang="en-US" sz="2400" dirty="0" err="1">
                <a:latin typeface="Book Antiqua" panose="02040602050305030304" pitchFamily="18" charset="0"/>
              </a:rPr>
              <a:t>det</a:t>
            </a:r>
            <a:r>
              <a:rPr lang="en-US" sz="2400" dirty="0">
                <a:latin typeface="Book Antiqua" panose="02040602050305030304" pitchFamily="18" charset="0"/>
              </a:rPr>
              <a:t> K)-1 mod 26 = 17.</a:t>
            </a:r>
          </a:p>
          <a:p>
            <a:r>
              <a:rPr lang="en-US" sz="2400" dirty="0">
                <a:latin typeface="Book Antiqua" panose="02040602050305030304" pitchFamily="18" charset="0"/>
              </a:rPr>
              <a:t>We can then compute the inverse as:</a:t>
            </a: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90800"/>
            <a:ext cx="3434996"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43400"/>
            <a:ext cx="881652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844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Hill Cipher -Decryption</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It is easily seen that if the matrix K-1 is applied to the ciphertext, then the plaintext is recovered.</a:t>
            </a:r>
          </a:p>
          <a:p>
            <a:r>
              <a:rPr lang="en-US" sz="2400" dirty="0">
                <a:latin typeface="Book Antiqua" panose="02040602050305030304" pitchFamily="18" charset="0"/>
              </a:rPr>
              <a:t>In general terms, the Hill system can be expressed as:</a:t>
            </a:r>
          </a:p>
          <a:p>
            <a:endParaRPr lang="en-US" sz="2400" dirty="0">
              <a:latin typeface="Book Antiqua" panose="0204060205030503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5525249" cy="95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8490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Unit-01 Part B</a:t>
            </a:r>
          </a:p>
        </p:txBody>
      </p:sp>
      <p:sp>
        <p:nvSpPr>
          <p:cNvPr id="3" name="Content Placeholder 2"/>
          <p:cNvSpPr>
            <a:spLocks noGrp="1"/>
          </p:cNvSpPr>
          <p:nvPr>
            <p:ph idx="1"/>
          </p:nvPr>
        </p:nvSpPr>
        <p:spPr>
          <a:xfrm>
            <a:off x="0" y="2667000"/>
            <a:ext cx="9144000" cy="4191000"/>
          </a:xfrm>
        </p:spPr>
        <p:txBody>
          <a:bodyPr>
            <a:normAutofit/>
          </a:bodyPr>
          <a:lstStyle/>
          <a:p>
            <a:pPr marL="0" indent="0" algn="ctr">
              <a:buNone/>
            </a:pPr>
            <a:r>
              <a:rPr lang="en-US" sz="5400" dirty="0">
                <a:latin typeface="Book Antiqua" panose="02040602050305030304" pitchFamily="18" charset="0"/>
              </a:rPr>
              <a:t>Block Ciphers and the Data Encryption Standard</a:t>
            </a:r>
          </a:p>
        </p:txBody>
      </p:sp>
    </p:spTree>
    <p:extLst>
      <p:ext uri="{BB962C8B-B14F-4D97-AF65-F5344CB8AC3E}">
        <p14:creationId xmlns:p14="http://schemas.microsoft.com/office/powerpoint/2010/main" val="24105890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Stream Ciphers and Block Ciphers</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 stream cipher is one that encrypts a digital data stream one bit or one byte at a time. </a:t>
            </a:r>
          </a:p>
          <a:p>
            <a:r>
              <a:rPr lang="en-US" sz="2400" dirty="0">
                <a:latin typeface="Book Antiqua" panose="02040602050305030304" pitchFamily="18" charset="0"/>
              </a:rPr>
              <a:t>Examples of classical stream ciphers are the </a:t>
            </a:r>
            <a:r>
              <a:rPr lang="en-US" sz="2400" dirty="0" err="1">
                <a:latin typeface="Book Antiqua" panose="02040602050305030304" pitchFamily="18" charset="0"/>
              </a:rPr>
              <a:t>autokeyed</a:t>
            </a:r>
            <a:r>
              <a:rPr lang="en-US" sz="2400" dirty="0">
                <a:latin typeface="Book Antiqua" panose="02040602050305030304" pitchFamily="18" charset="0"/>
              </a:rPr>
              <a:t> </a:t>
            </a:r>
            <a:r>
              <a:rPr lang="en-US" sz="2400" dirty="0" err="1">
                <a:latin typeface="Book Antiqua" panose="02040602050305030304" pitchFamily="18" charset="0"/>
              </a:rPr>
              <a:t>Vigenère</a:t>
            </a:r>
            <a:r>
              <a:rPr lang="en-US" sz="2400" dirty="0">
                <a:latin typeface="Book Antiqua" panose="02040602050305030304" pitchFamily="18" charset="0"/>
              </a:rPr>
              <a:t> cipher and the </a:t>
            </a:r>
            <a:r>
              <a:rPr lang="en-US" sz="2400" dirty="0" err="1">
                <a:latin typeface="Book Antiqua" panose="02040602050305030304" pitchFamily="18" charset="0"/>
              </a:rPr>
              <a:t>Vernam</a:t>
            </a:r>
            <a:r>
              <a:rPr lang="en-US" sz="2400" dirty="0">
                <a:latin typeface="Book Antiqua" panose="02040602050305030304" pitchFamily="18" charset="0"/>
              </a:rPr>
              <a:t> cipher.</a:t>
            </a:r>
          </a:p>
          <a:p>
            <a:r>
              <a:rPr lang="en-US" sz="2400" dirty="0">
                <a:latin typeface="Book Antiqua" panose="02040602050305030304" pitchFamily="18" charset="0"/>
              </a:rPr>
              <a:t>If the cryptographic keystream is random, then this cipher is unbreakable by any means other than acquiring the keystream.</a:t>
            </a:r>
          </a:p>
          <a:p>
            <a:r>
              <a:rPr lang="en-US" sz="2400" dirty="0">
                <a:latin typeface="Book Antiqua" panose="02040602050305030304" pitchFamily="18" charset="0"/>
              </a:rPr>
              <a:t>However, the keystream must be provided to both users in advance via some independent and secure channel.</a:t>
            </a:r>
          </a:p>
          <a:p>
            <a:r>
              <a:rPr lang="en-US" sz="2400" dirty="0">
                <a:latin typeface="Book Antiqua" panose="02040602050305030304" pitchFamily="18" charset="0"/>
              </a:rPr>
              <a:t>This introduces insurmountable logistical problems if the intended data traffic is very large.</a:t>
            </a:r>
          </a:p>
          <a:p>
            <a:r>
              <a:rPr lang="en-US" sz="2400" dirty="0">
                <a:latin typeface="Book Antiqua" panose="02040602050305030304" pitchFamily="18" charset="0"/>
              </a:rPr>
              <a:t>Accordingly, for practical reasons, the bit-stream generator must be implemented as an algorithmic procedure.</a:t>
            </a:r>
          </a:p>
          <a:p>
            <a:r>
              <a:rPr lang="en-US" sz="2400" dirty="0">
                <a:latin typeface="Book Antiqua" panose="02040602050305030304" pitchFamily="18" charset="0"/>
              </a:rPr>
              <a:t>Keys generation is easy, so that the cryptographic bit stream can be produced by both users.</a:t>
            </a:r>
          </a:p>
        </p:txBody>
      </p:sp>
    </p:spTree>
    <p:extLst>
      <p:ext uri="{BB962C8B-B14F-4D97-AF65-F5344CB8AC3E}">
        <p14:creationId xmlns:p14="http://schemas.microsoft.com/office/powerpoint/2010/main" val="18052426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Stream cipher VS block ciphers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818273"/>
            <a:ext cx="6553200" cy="6059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94638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 block cipher is one in which a block of plaintext is treated as a whole and used to produce a ciphertext block of equal length.</a:t>
            </a:r>
          </a:p>
          <a:p>
            <a:r>
              <a:rPr lang="en-US" sz="2400" dirty="0">
                <a:latin typeface="Book Antiqua" panose="02040602050305030304" pitchFamily="18" charset="0"/>
              </a:rPr>
              <a:t>Typically, a block size of 64 or 128 bits is used.</a:t>
            </a:r>
          </a:p>
          <a:p>
            <a:r>
              <a:rPr lang="en-US" sz="2400" dirty="0">
                <a:latin typeface="Book Antiqua" panose="02040602050305030304" pitchFamily="18" charset="0"/>
              </a:rPr>
              <a:t>As with a stream cipher, the two users share a symmetric encryption key.</a:t>
            </a:r>
          </a:p>
          <a:p>
            <a:r>
              <a:rPr lang="en-US" sz="2400" dirty="0">
                <a:latin typeface="Book Antiqua" panose="02040602050305030304" pitchFamily="18" charset="0"/>
              </a:rPr>
              <a:t>block cipher can be used to achieve the same effect as a stream cipher.</a:t>
            </a:r>
          </a:p>
          <a:p>
            <a:r>
              <a:rPr lang="en-US" sz="2400" dirty="0">
                <a:latin typeface="Book Antiqua" panose="02040602050305030304" pitchFamily="18" charset="0"/>
              </a:rPr>
              <a:t>The vast majority of network-based symmetric cryptographic applications make use of block ciphers.</a:t>
            </a:r>
          </a:p>
          <a:p>
            <a:r>
              <a:rPr lang="en-US" sz="2400" dirty="0">
                <a:latin typeface="Book Antiqua" panose="02040602050305030304" pitchFamily="18" charset="0"/>
              </a:rPr>
              <a:t>A block cipher operates on a plaintext block of n bits to produce a ciphertext block of n bits.</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2292211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a:t>
            </a:r>
            <a:r>
              <a:rPr lang="en-US" sz="3600" dirty="0" err="1">
                <a:latin typeface="Book Antiqua" panose="02040602050305030304" pitchFamily="18" charset="0"/>
              </a:rPr>
              <a:t>Feistel</a:t>
            </a:r>
            <a:r>
              <a:rPr lang="en-US" sz="3600" dirty="0">
                <a:latin typeface="Book Antiqua" panose="02040602050305030304" pitchFamily="18" charset="0"/>
              </a:rPr>
              <a:t>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err="1">
                <a:latin typeface="Book Antiqua" panose="02040602050305030304" pitchFamily="18" charset="0"/>
              </a:rPr>
              <a:t>Feistel</a:t>
            </a:r>
            <a:r>
              <a:rPr lang="en-US" sz="2400" dirty="0">
                <a:latin typeface="Book Antiqua" panose="02040602050305030304" pitchFamily="18" charset="0"/>
              </a:rPr>
              <a:t> proposed the use of a cipher that alternates substitutions and permutations</a:t>
            </a:r>
          </a:p>
          <a:p>
            <a:r>
              <a:rPr lang="en-US" sz="2400" b="1" dirty="0">
                <a:latin typeface="Book Antiqua" panose="02040602050305030304" pitchFamily="18" charset="0"/>
              </a:rPr>
              <a:t>Substitution:</a:t>
            </a:r>
            <a:r>
              <a:rPr lang="en-US" sz="2400" dirty="0">
                <a:latin typeface="Book Antiqua" panose="02040602050305030304" pitchFamily="18" charset="0"/>
              </a:rPr>
              <a:t> Each plaintext element or group of elements is uniquely replaced by a corresponding ciphertext element or group of elements.</a:t>
            </a:r>
          </a:p>
          <a:p>
            <a:r>
              <a:rPr lang="en-US" sz="2400" b="1" dirty="0">
                <a:latin typeface="Book Antiqua" panose="02040602050305030304" pitchFamily="18" charset="0"/>
              </a:rPr>
              <a:t>Permutation: </a:t>
            </a:r>
            <a:r>
              <a:rPr lang="en-US" sz="2400" dirty="0">
                <a:latin typeface="Book Antiqua" panose="02040602050305030304" pitchFamily="18" charset="0"/>
              </a:rPr>
              <a:t>A sequence of plaintext elements is replaced by a permutation of that sequence.</a:t>
            </a:r>
          </a:p>
          <a:p>
            <a:r>
              <a:rPr lang="en-US" sz="2400" dirty="0">
                <a:latin typeface="Book Antiqua" panose="02040602050305030304" pitchFamily="18" charset="0"/>
              </a:rPr>
              <a:t>That is, no elements are added or deleted or replaced in the sequence, rather the order in which the elements appear in the sequence is changed.</a:t>
            </a:r>
          </a:p>
          <a:p>
            <a:r>
              <a:rPr lang="en-US" sz="2400" dirty="0">
                <a:latin typeface="Book Antiqua" panose="02040602050305030304" pitchFamily="18" charset="0"/>
              </a:rPr>
              <a:t>In particular, the </a:t>
            </a:r>
            <a:r>
              <a:rPr lang="en-US" sz="2400" dirty="0" err="1">
                <a:latin typeface="Book Antiqua" panose="02040602050305030304" pitchFamily="18" charset="0"/>
              </a:rPr>
              <a:t>Feistel</a:t>
            </a:r>
            <a:r>
              <a:rPr lang="en-US" sz="2400" dirty="0">
                <a:latin typeface="Book Antiqua" panose="02040602050305030304" pitchFamily="18" charset="0"/>
              </a:rPr>
              <a:t> structure is used for Triple Data Encryption Algorithm (TDEA), which is one of the two encryption algorithms (along with AES), approved for general use by the National Institute of Standards and Technology (NIST).</a:t>
            </a:r>
          </a:p>
        </p:txBody>
      </p:sp>
    </p:spTree>
    <p:extLst>
      <p:ext uri="{BB962C8B-B14F-4D97-AF65-F5344CB8AC3E}">
        <p14:creationId xmlns:p14="http://schemas.microsoft.com/office/powerpoint/2010/main" val="390499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Data and security</a:t>
            </a:r>
          </a:p>
        </p:txBody>
      </p:sp>
      <p:sp>
        <p:nvSpPr>
          <p:cNvPr id="3" name="Content Placeholder 2"/>
          <p:cNvSpPr>
            <a:spLocks noGrp="1"/>
          </p:cNvSpPr>
          <p:nvPr>
            <p:ph idx="1"/>
          </p:nvPr>
        </p:nvSpPr>
        <p:spPr>
          <a:xfrm>
            <a:off x="228600" y="990600"/>
            <a:ext cx="8915400" cy="5638800"/>
          </a:xfrm>
        </p:spPr>
        <p:txBody>
          <a:bodyPr>
            <a:normAutofit lnSpcReduction="10000"/>
          </a:bodyPr>
          <a:lstStyle/>
          <a:p>
            <a:r>
              <a:rPr lang="en-US" sz="2800" dirty="0">
                <a:latin typeface="Book Antiqua" panose="02040602050305030304" pitchFamily="18" charset="0"/>
              </a:rPr>
              <a:t>Data in any form like image, audio, video or text.</a:t>
            </a:r>
          </a:p>
          <a:p>
            <a:r>
              <a:rPr lang="en-US" sz="2800" dirty="0">
                <a:latin typeface="Book Antiqua" panose="02040602050305030304" pitchFamily="18" charset="0"/>
              </a:rPr>
              <a:t>Basic form of data is 0’s and 1’s</a:t>
            </a:r>
          </a:p>
          <a:p>
            <a:r>
              <a:rPr lang="en-US" sz="2800" dirty="0">
                <a:latin typeface="Book Antiqua" panose="02040602050305030304" pitchFamily="18" charset="0"/>
              </a:rPr>
              <a:t>Data may be personal data or public data.</a:t>
            </a:r>
          </a:p>
          <a:p>
            <a:r>
              <a:rPr lang="en-US" sz="2800" dirty="0">
                <a:latin typeface="Book Antiqua" panose="02040602050305030304" pitchFamily="18" charset="0"/>
              </a:rPr>
              <a:t>Digital communication includes transmission of digital data from one system to another system within an organization or outside the organization or most of the time outside the country.</a:t>
            </a:r>
          </a:p>
          <a:p>
            <a:r>
              <a:rPr lang="en-US" sz="2800" dirty="0">
                <a:latin typeface="Book Antiqua" panose="02040602050305030304" pitchFamily="18" charset="0"/>
              </a:rPr>
              <a:t>Intruder may easily filched or use your private or personal data.</a:t>
            </a:r>
          </a:p>
          <a:p>
            <a:r>
              <a:rPr lang="en-US" sz="2800" dirty="0">
                <a:latin typeface="Book Antiqua" panose="02040602050305030304" pitchFamily="18" charset="0"/>
              </a:rPr>
              <a:t>Protecting digital data from unauthorized users and actions, using various measures</a:t>
            </a:r>
          </a:p>
          <a:p>
            <a:r>
              <a:rPr lang="en-US" sz="2800" dirty="0">
                <a:latin typeface="Book Antiqua" panose="02040602050305030304" pitchFamily="18" charset="0"/>
              </a:rPr>
              <a:t>One of the measure by using cryptography.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DIFFUSION AND CONFUSION</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terms diffusion and confusion were introduced by</a:t>
            </a:r>
          </a:p>
          <a:p>
            <a:r>
              <a:rPr lang="en-US" sz="2400" dirty="0">
                <a:latin typeface="Book Antiqua" panose="02040602050305030304" pitchFamily="18" charset="0"/>
              </a:rPr>
              <a:t>Claude Shannon to capture the two basic building blocks for any cryptographic system.</a:t>
            </a:r>
          </a:p>
          <a:p>
            <a:r>
              <a:rPr lang="en-US" sz="2400" dirty="0">
                <a:latin typeface="Book Antiqua" panose="02040602050305030304" pitchFamily="18" charset="0"/>
              </a:rPr>
              <a:t>Assume the attacker has some knowledge of the statistical characteristics of the plaintext.</a:t>
            </a:r>
          </a:p>
          <a:p>
            <a:r>
              <a:rPr lang="en-US" sz="2400" dirty="0">
                <a:latin typeface="Book Antiqua" panose="02040602050305030304" pitchFamily="18" charset="0"/>
              </a:rPr>
              <a:t>For example, in a human-readable message in some language, the frequency distribution of the various letters may be known. Or there may be words or phrases likely to appear in the message.</a:t>
            </a:r>
          </a:p>
          <a:p>
            <a:r>
              <a:rPr lang="en-US" sz="2400" dirty="0">
                <a:latin typeface="Book Antiqua" panose="02040602050305030304" pitchFamily="18" charset="0"/>
              </a:rPr>
              <a:t>If these statistics are in any way reflected in the ciphertext, the cryptanalyst may be able to deduce the encryption key, part of the key, or at least a set of keys likely to contain the exact key.</a:t>
            </a:r>
          </a:p>
          <a:p>
            <a:r>
              <a:rPr lang="en-US" sz="2400" dirty="0">
                <a:latin typeface="Book Antiqua" panose="02040602050305030304" pitchFamily="18" charset="0"/>
              </a:rPr>
              <a:t>Shannon suggests two methods for frustrating statistical cryptanalysis: diffusion and confusion.</a:t>
            </a:r>
          </a:p>
        </p:txBody>
      </p:sp>
    </p:spTree>
    <p:extLst>
      <p:ext uri="{BB962C8B-B14F-4D97-AF65-F5344CB8AC3E}">
        <p14:creationId xmlns:p14="http://schemas.microsoft.com/office/powerpoint/2010/main" val="15685070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In diffusion, the statistical structure of the plaintext is dissipated into long-range statistics of the ciphertext.</a:t>
            </a:r>
          </a:p>
          <a:p>
            <a:r>
              <a:rPr lang="en-US" sz="2400" dirty="0">
                <a:latin typeface="Book Antiqua" panose="02040602050305030304" pitchFamily="18" charset="0"/>
              </a:rPr>
              <a:t>This is achieved by having each plaintext digit affect the value of many ciphertext digits.</a:t>
            </a:r>
          </a:p>
          <a:p>
            <a:r>
              <a:rPr lang="en-US" sz="2400" dirty="0">
                <a:latin typeface="Book Antiqua" panose="02040602050305030304" pitchFamily="18" charset="0"/>
              </a:rPr>
              <a:t>The mechanism of diffusion seeks to make the statistical relationship between the plaintext and ciphertext as complex as possible in order to thwart attempts to deduce the key.</a:t>
            </a:r>
          </a:p>
          <a:p>
            <a:r>
              <a:rPr lang="en-US" sz="2400" b="1" dirty="0">
                <a:latin typeface="Book Antiqua" panose="02040602050305030304" pitchFamily="18" charset="0"/>
              </a:rPr>
              <a:t>Confusion</a:t>
            </a:r>
            <a:r>
              <a:rPr lang="en-US" sz="2400" dirty="0">
                <a:latin typeface="Book Antiqua" panose="02040602050305030304" pitchFamily="18" charset="0"/>
              </a:rPr>
              <a:t> seeks to make the relationship between the statistics of the ciphertext and the value of the encryption key as complex as possible.</a:t>
            </a:r>
          </a:p>
          <a:p>
            <a:r>
              <a:rPr lang="en-US" sz="2400" dirty="0">
                <a:latin typeface="Book Antiqua" panose="02040602050305030304" pitchFamily="18" charset="0"/>
              </a:rPr>
              <a:t>Thus, even if the attacker can get some handle on the statistics of the ciphertext, the way in which the key was used to produce that ciphertext is so complex as to make it difficult to deduce the key.</a:t>
            </a:r>
          </a:p>
          <a:p>
            <a:r>
              <a:rPr lang="en-US" sz="2400" dirty="0">
                <a:latin typeface="Book Antiqua" panose="02040602050305030304" pitchFamily="18" charset="0"/>
              </a:rPr>
              <a:t>This is achieved by the use of a complex substitution algorithm.</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31206803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a:solidFill>
            <a:srgbClr val="FFCC00"/>
          </a:solidFill>
        </p:spPr>
        <p:txBody>
          <a:bodyPr>
            <a:normAutofit fontScale="90000"/>
          </a:bodyPr>
          <a:lstStyle/>
          <a:p>
            <a:r>
              <a:rPr lang="en-US" sz="3600" dirty="0">
                <a:latin typeface="Book Antiqua" panose="02040602050305030304" pitchFamily="18" charset="0"/>
              </a:rPr>
              <a:t>FEISTEL CIPHER STRUCTURE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380297"/>
            <a:ext cx="6096000" cy="639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062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FEISTEL CIPHER STRUCTURE</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left-hand side depicts the encryption structure proposed by </a:t>
            </a:r>
            <a:r>
              <a:rPr lang="en-US" sz="2400" dirty="0" err="1">
                <a:latin typeface="Book Antiqua" panose="02040602050305030304" pitchFamily="18" charset="0"/>
              </a:rPr>
              <a:t>Feistel</a:t>
            </a:r>
            <a:r>
              <a:rPr lang="en-US" sz="2400" dirty="0">
                <a:latin typeface="Book Antiqua" panose="02040602050305030304" pitchFamily="18" charset="0"/>
              </a:rPr>
              <a:t>.</a:t>
            </a:r>
          </a:p>
          <a:p>
            <a:r>
              <a:rPr lang="en-US" sz="2400" dirty="0">
                <a:latin typeface="Book Antiqua" panose="02040602050305030304" pitchFamily="18" charset="0"/>
              </a:rPr>
              <a:t>The inputs to the encryption algorithm are a plaintext block of length 2w bits and a key K.</a:t>
            </a:r>
          </a:p>
          <a:p>
            <a:r>
              <a:rPr lang="en-US" sz="2400" dirty="0">
                <a:latin typeface="Book Antiqua" panose="02040602050305030304" pitchFamily="18" charset="0"/>
              </a:rPr>
              <a:t>The plaintext block is divided into two halves, LE0 and RE0.</a:t>
            </a:r>
          </a:p>
          <a:p>
            <a:r>
              <a:rPr lang="en-US" sz="2400" dirty="0">
                <a:latin typeface="Book Antiqua" panose="02040602050305030304" pitchFamily="18" charset="0"/>
              </a:rPr>
              <a:t>The two halves of the data pass through n rounds of processing and then combine to produce the ciphertext block.</a:t>
            </a:r>
          </a:p>
          <a:p>
            <a:r>
              <a:rPr lang="en-US" sz="2400" dirty="0">
                <a:latin typeface="Book Antiqua" panose="02040602050305030304" pitchFamily="18" charset="0"/>
              </a:rPr>
              <a:t>Each round </a:t>
            </a:r>
            <a:r>
              <a:rPr lang="en-US" sz="2400" dirty="0" err="1">
                <a:latin typeface="Book Antiqua" panose="02040602050305030304" pitchFamily="18" charset="0"/>
              </a:rPr>
              <a:t>i</a:t>
            </a:r>
            <a:r>
              <a:rPr lang="en-US" sz="2400" dirty="0">
                <a:latin typeface="Book Antiqua" panose="02040602050305030304" pitchFamily="18" charset="0"/>
              </a:rPr>
              <a:t> has as inputs LEi-1 and REi-1 derived from the previous round, as well as a </a:t>
            </a:r>
            <a:r>
              <a:rPr lang="en-US" sz="2400" dirty="0" err="1">
                <a:latin typeface="Book Antiqua" panose="02040602050305030304" pitchFamily="18" charset="0"/>
              </a:rPr>
              <a:t>subkey</a:t>
            </a:r>
            <a:r>
              <a:rPr lang="en-US" sz="2400" dirty="0">
                <a:latin typeface="Book Antiqua" panose="02040602050305030304" pitchFamily="18" charset="0"/>
              </a:rPr>
              <a:t> Ki derived from the overall K.</a:t>
            </a:r>
          </a:p>
          <a:p>
            <a:r>
              <a:rPr lang="en-US" sz="2400" dirty="0">
                <a:latin typeface="Book Antiqua" panose="02040602050305030304" pitchFamily="18" charset="0"/>
              </a:rPr>
              <a:t>In general, the </a:t>
            </a:r>
            <a:r>
              <a:rPr lang="en-US" sz="2400" dirty="0" err="1">
                <a:latin typeface="Book Antiqua" panose="02040602050305030304" pitchFamily="18" charset="0"/>
              </a:rPr>
              <a:t>subkeys</a:t>
            </a:r>
            <a:r>
              <a:rPr lang="en-US" sz="2400" dirty="0">
                <a:latin typeface="Book Antiqua" panose="02040602050305030304" pitchFamily="18" charset="0"/>
              </a:rPr>
              <a:t> Ki are different from K and from each other.</a:t>
            </a:r>
          </a:p>
          <a:p>
            <a:r>
              <a:rPr lang="en-US" sz="2400" dirty="0">
                <a:latin typeface="Book Antiqua" panose="02040602050305030304" pitchFamily="18" charset="0"/>
              </a:rPr>
              <a:t>In the given example 16 rounds are used, although any number of rounds could be implemented.</a:t>
            </a:r>
          </a:p>
        </p:txBody>
      </p:sp>
    </p:spTree>
    <p:extLst>
      <p:ext uri="{BB962C8B-B14F-4D97-AF65-F5344CB8AC3E}">
        <p14:creationId xmlns:p14="http://schemas.microsoft.com/office/powerpoint/2010/main" val="16787400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All rounds have the same structure. A </a:t>
            </a:r>
            <a:r>
              <a:rPr lang="en-US" sz="2400" b="1" dirty="0">
                <a:latin typeface="Book Antiqua" panose="02040602050305030304" pitchFamily="18" charset="0"/>
              </a:rPr>
              <a:t>substitution</a:t>
            </a:r>
            <a:r>
              <a:rPr lang="en-US" sz="2400" dirty="0">
                <a:latin typeface="Book Antiqua" panose="02040602050305030304" pitchFamily="18" charset="0"/>
              </a:rPr>
              <a:t> is performed on the left half of the data.</a:t>
            </a:r>
          </a:p>
          <a:p>
            <a:r>
              <a:rPr lang="en-US" sz="2400" dirty="0">
                <a:latin typeface="Book Antiqua" panose="02040602050305030304" pitchFamily="18" charset="0"/>
              </a:rPr>
              <a:t>This is done by applying a round function F to the right half of the data and then taking the exclusive-OR of the output of that function and the left half of the data.</a:t>
            </a:r>
          </a:p>
          <a:p>
            <a:r>
              <a:rPr lang="en-US" sz="2400" dirty="0">
                <a:latin typeface="Book Antiqua" panose="02040602050305030304" pitchFamily="18" charset="0"/>
              </a:rPr>
              <a:t>The round function has the same general structure for each round but is parameterized by the round </a:t>
            </a:r>
            <a:r>
              <a:rPr lang="en-US" sz="2400" dirty="0" err="1">
                <a:latin typeface="Book Antiqua" panose="02040602050305030304" pitchFamily="18" charset="0"/>
              </a:rPr>
              <a:t>subkey</a:t>
            </a:r>
            <a:r>
              <a:rPr lang="en-US" sz="2400" dirty="0">
                <a:latin typeface="Book Antiqua" panose="02040602050305030304" pitchFamily="18" charset="0"/>
              </a:rPr>
              <a:t> Ki.</a:t>
            </a:r>
          </a:p>
          <a:p>
            <a:r>
              <a:rPr lang="en-US" sz="2400" dirty="0">
                <a:latin typeface="Book Antiqua" panose="02040602050305030304" pitchFamily="18" charset="0"/>
              </a:rPr>
              <a:t>In general, F is a function of right-half block of w bits and a </a:t>
            </a:r>
            <a:r>
              <a:rPr lang="en-US" sz="2400" dirty="0" err="1">
                <a:latin typeface="Book Antiqua" panose="02040602050305030304" pitchFamily="18" charset="0"/>
              </a:rPr>
              <a:t>subkey</a:t>
            </a:r>
            <a:r>
              <a:rPr lang="en-US" sz="2400" dirty="0">
                <a:latin typeface="Book Antiqua" panose="02040602050305030304" pitchFamily="18" charset="0"/>
              </a:rPr>
              <a:t> of y bits, which produces an output value of length w bits: F(</a:t>
            </a:r>
            <a:r>
              <a:rPr lang="en-US" sz="2400" dirty="0" err="1">
                <a:latin typeface="Book Antiqua" panose="02040602050305030304" pitchFamily="18" charset="0"/>
              </a:rPr>
              <a:t>REi</a:t>
            </a:r>
            <a:r>
              <a:rPr lang="en-US" sz="2400" dirty="0">
                <a:latin typeface="Book Antiqua" panose="02040602050305030304" pitchFamily="18" charset="0"/>
              </a:rPr>
              <a:t>, Ki+1).</a:t>
            </a:r>
          </a:p>
          <a:p>
            <a:r>
              <a:rPr lang="en-US" sz="2400" dirty="0">
                <a:latin typeface="Book Antiqua" panose="02040602050305030304" pitchFamily="18" charset="0"/>
              </a:rPr>
              <a:t>Following this substitution, a permutation is performed that consists of the interchange of the two halves of the data</a:t>
            </a:r>
          </a:p>
          <a:p>
            <a:r>
              <a:rPr lang="en-US" sz="2400" dirty="0">
                <a:latin typeface="Book Antiqua" panose="02040602050305030304" pitchFamily="18" charset="0"/>
              </a:rPr>
              <a:t>This structure is a particular form of the substitution-permutation network (SPN) proposed by Shannon.</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11500915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2800" dirty="0">
                <a:latin typeface="Book Antiqua" panose="02040602050305030304" pitchFamily="18" charset="0"/>
              </a:rPr>
              <a:t>Parameters and design features of </a:t>
            </a:r>
            <a:r>
              <a:rPr lang="en-US" sz="2800" dirty="0" err="1">
                <a:latin typeface="Book Antiqua" panose="02040602050305030304" pitchFamily="18" charset="0"/>
              </a:rPr>
              <a:t>Feistel</a:t>
            </a:r>
            <a:r>
              <a:rPr lang="en-US" sz="2800" dirty="0">
                <a:latin typeface="Book Antiqua" panose="02040602050305030304" pitchFamily="18" charset="0"/>
              </a:rPr>
              <a:t> Structure</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b="1" dirty="0">
                <a:latin typeface="Book Antiqua" panose="02040602050305030304" pitchFamily="18" charset="0"/>
              </a:rPr>
              <a:t>Block size</a:t>
            </a:r>
            <a:r>
              <a:rPr lang="en-US" sz="2400" dirty="0">
                <a:latin typeface="Book Antiqua" panose="02040602050305030304" pitchFamily="18" charset="0"/>
              </a:rPr>
              <a:t>: Larger block sizes mean greater security. but reduced encryption/decryption speed for a given algorithm. </a:t>
            </a:r>
            <a:r>
              <a:rPr lang="en-US" sz="2400" dirty="0" err="1">
                <a:latin typeface="Book Antiqua" panose="02040602050305030304" pitchFamily="18" charset="0"/>
              </a:rPr>
              <a:t>raditionally</a:t>
            </a:r>
            <a:r>
              <a:rPr lang="en-US" sz="2400" dirty="0">
                <a:latin typeface="Book Antiqua" panose="02040602050305030304" pitchFamily="18" charset="0"/>
              </a:rPr>
              <a:t>, a block size of 64 bits has been considered a reasonable tradeoff and was nearly universal in block cipher design.</a:t>
            </a:r>
          </a:p>
          <a:p>
            <a:r>
              <a:rPr lang="en-US" sz="2400" b="1" dirty="0">
                <a:latin typeface="Book Antiqua" panose="02040602050305030304" pitchFamily="18" charset="0"/>
              </a:rPr>
              <a:t>Key size: </a:t>
            </a:r>
            <a:r>
              <a:rPr lang="en-US" sz="2400" dirty="0">
                <a:latin typeface="Book Antiqua" panose="02040602050305030304" pitchFamily="18" charset="0"/>
              </a:rPr>
              <a:t>Larger key size means greater security but may decrease encryption/ decryption speed. The greater security is achieved by greater resistance to brute-force attacks and greater confusion.</a:t>
            </a:r>
          </a:p>
          <a:p>
            <a:r>
              <a:rPr lang="en-US" sz="2400" dirty="0">
                <a:latin typeface="Book Antiqua" panose="02040602050305030304" pitchFamily="18" charset="0"/>
              </a:rPr>
              <a:t>Key sizes of 64 bits or less are now widely considered to be inadequate, and 128 bits has become a common size.</a:t>
            </a:r>
          </a:p>
          <a:p>
            <a:r>
              <a:rPr lang="en-US" sz="2400" b="1" dirty="0">
                <a:latin typeface="Book Antiqua" panose="02040602050305030304" pitchFamily="18" charset="0"/>
              </a:rPr>
              <a:t>Number of rounds: </a:t>
            </a:r>
            <a:r>
              <a:rPr lang="en-US" sz="2400" dirty="0">
                <a:latin typeface="Book Antiqua" panose="02040602050305030304" pitchFamily="18" charset="0"/>
              </a:rPr>
              <a:t>The essence of the </a:t>
            </a:r>
            <a:r>
              <a:rPr lang="en-US" sz="2400" dirty="0" err="1">
                <a:latin typeface="Book Antiqua" panose="02040602050305030304" pitchFamily="18" charset="0"/>
              </a:rPr>
              <a:t>Feistel</a:t>
            </a:r>
            <a:r>
              <a:rPr lang="en-US" sz="2400" dirty="0">
                <a:latin typeface="Book Antiqua" panose="02040602050305030304" pitchFamily="18" charset="0"/>
              </a:rPr>
              <a:t> cipher is that a single round offers inadequate security but that multiple rounds offer increasing security. A typical size is 16 rounds.</a:t>
            </a:r>
          </a:p>
        </p:txBody>
      </p:sp>
    </p:spTree>
    <p:extLst>
      <p:ext uri="{BB962C8B-B14F-4D97-AF65-F5344CB8AC3E}">
        <p14:creationId xmlns:p14="http://schemas.microsoft.com/office/powerpoint/2010/main" val="23812455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0" y="838200"/>
            <a:ext cx="9144000" cy="6019800"/>
          </a:xfrm>
        </p:spPr>
        <p:txBody>
          <a:bodyPr>
            <a:normAutofit/>
          </a:bodyPr>
          <a:lstStyle/>
          <a:p>
            <a:r>
              <a:rPr lang="en-US" sz="2400" b="1" dirty="0" err="1">
                <a:latin typeface="Book Antiqua" panose="02040602050305030304" pitchFamily="18" charset="0"/>
              </a:rPr>
              <a:t>Subkey</a:t>
            </a:r>
            <a:r>
              <a:rPr lang="en-US" sz="2400" b="1" dirty="0">
                <a:latin typeface="Book Antiqua" panose="02040602050305030304" pitchFamily="18" charset="0"/>
              </a:rPr>
              <a:t> generation algorithm</a:t>
            </a:r>
            <a:r>
              <a:rPr lang="en-US" sz="2400" dirty="0">
                <a:latin typeface="Book Antiqua" panose="02040602050305030304" pitchFamily="18" charset="0"/>
              </a:rPr>
              <a:t>: Greater complexity in this algorithm should lead to greater difficulty of cryptanalysis.</a:t>
            </a:r>
          </a:p>
          <a:p>
            <a:r>
              <a:rPr lang="en-US" sz="2400" b="1" dirty="0">
                <a:latin typeface="Book Antiqua" panose="02040602050305030304" pitchFamily="18" charset="0"/>
              </a:rPr>
              <a:t>Round function F: </a:t>
            </a:r>
            <a:r>
              <a:rPr lang="en-US" sz="2400" dirty="0">
                <a:latin typeface="Book Antiqua" panose="02040602050305030304" pitchFamily="18" charset="0"/>
              </a:rPr>
              <a:t>Again, greater complexity generally means greater resistance to cryptanalysis.</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21666483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FEISTEL DECRYPTION ALGORITHM</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process of decryption with a </a:t>
            </a:r>
            <a:r>
              <a:rPr lang="en-US" sz="2400" dirty="0" err="1">
                <a:latin typeface="Book Antiqua" panose="02040602050305030304" pitchFamily="18" charset="0"/>
              </a:rPr>
              <a:t>Feistel</a:t>
            </a:r>
            <a:r>
              <a:rPr lang="en-US" sz="2400" dirty="0">
                <a:latin typeface="Book Antiqua" panose="02040602050305030304" pitchFamily="18" charset="0"/>
              </a:rPr>
              <a:t> cipher is essentially the same as the encryption process.</a:t>
            </a:r>
          </a:p>
          <a:p>
            <a:r>
              <a:rPr lang="en-US" sz="2400" dirty="0">
                <a:latin typeface="Book Antiqua" panose="02040602050305030304" pitchFamily="18" charset="0"/>
              </a:rPr>
              <a:t>Use the ciphertext as input to the algorithm, but use the </a:t>
            </a:r>
            <a:r>
              <a:rPr lang="en-US" sz="2400" dirty="0" err="1">
                <a:latin typeface="Book Antiqua" panose="02040602050305030304" pitchFamily="18" charset="0"/>
              </a:rPr>
              <a:t>subkeys</a:t>
            </a:r>
            <a:r>
              <a:rPr lang="en-US" sz="2400" dirty="0">
                <a:latin typeface="Book Antiqua" panose="02040602050305030304" pitchFamily="18" charset="0"/>
              </a:rPr>
              <a:t> Ki in reverse order.</a:t>
            </a:r>
          </a:p>
          <a:p>
            <a:r>
              <a:rPr lang="en-US" sz="2400" dirty="0">
                <a:latin typeface="Book Antiqua" panose="02040602050305030304" pitchFamily="18" charset="0"/>
              </a:rPr>
              <a:t>Use </a:t>
            </a:r>
            <a:r>
              <a:rPr lang="en-US" sz="2400" dirty="0" err="1">
                <a:latin typeface="Book Antiqua" panose="02040602050305030304" pitchFamily="18" charset="0"/>
              </a:rPr>
              <a:t>Kn</a:t>
            </a:r>
            <a:r>
              <a:rPr lang="en-US" sz="2400" dirty="0">
                <a:latin typeface="Book Antiqua" panose="02040602050305030304" pitchFamily="18" charset="0"/>
              </a:rPr>
              <a:t> in the first round, Kn-1 in the second round, and so on, until K1 is used in the last round.</a:t>
            </a:r>
          </a:p>
          <a:p>
            <a:r>
              <a:rPr lang="en-US" sz="2400" dirty="0">
                <a:latin typeface="Book Antiqua" panose="02040602050305030304" pitchFamily="18" charset="0"/>
              </a:rPr>
              <a:t>The diagram indicates that, at every round, the intermediate value of the decryption process is equal to the corresponding value of the encryption process with the two halves of the value swapped.</a:t>
            </a:r>
          </a:p>
          <a:p>
            <a:r>
              <a:rPr lang="en-US" sz="2400" dirty="0">
                <a:latin typeface="Book Antiqua" panose="02040602050305030304" pitchFamily="18" charset="0"/>
              </a:rPr>
              <a:t>Lets assume the output of the </a:t>
            </a:r>
            <a:r>
              <a:rPr lang="en-US" sz="2400" dirty="0" err="1">
                <a:latin typeface="Book Antiqua" panose="02040602050305030304" pitchFamily="18" charset="0"/>
              </a:rPr>
              <a:t>ith</a:t>
            </a:r>
            <a:r>
              <a:rPr lang="en-US" sz="2400" dirty="0">
                <a:latin typeface="Book Antiqua" panose="02040602050305030304" pitchFamily="18" charset="0"/>
              </a:rPr>
              <a:t> encryption round be </a:t>
            </a:r>
            <a:r>
              <a:rPr lang="en-US" sz="2400" dirty="0" err="1">
                <a:latin typeface="Book Antiqua" panose="02040602050305030304" pitchFamily="18" charset="0"/>
              </a:rPr>
              <a:t>LEi</a:t>
            </a:r>
            <a:r>
              <a:rPr lang="en-US" sz="2400" dirty="0">
                <a:latin typeface="Book Antiqua" panose="02040602050305030304" pitchFamily="18" charset="0"/>
              </a:rPr>
              <a:t> ||</a:t>
            </a:r>
            <a:r>
              <a:rPr lang="en-US" sz="2400" dirty="0" err="1">
                <a:latin typeface="Book Antiqua" panose="02040602050305030304" pitchFamily="18" charset="0"/>
              </a:rPr>
              <a:t>REi</a:t>
            </a:r>
            <a:r>
              <a:rPr lang="en-US" sz="2400" dirty="0">
                <a:latin typeface="Book Antiqua" panose="02040602050305030304" pitchFamily="18" charset="0"/>
              </a:rPr>
              <a:t> (</a:t>
            </a:r>
            <a:r>
              <a:rPr lang="en-US" sz="2400" dirty="0" err="1">
                <a:latin typeface="Book Antiqua" panose="02040602050305030304" pitchFamily="18" charset="0"/>
              </a:rPr>
              <a:t>LEi</a:t>
            </a:r>
            <a:r>
              <a:rPr lang="en-US" sz="2400" dirty="0">
                <a:latin typeface="Book Antiqua" panose="02040602050305030304" pitchFamily="18" charset="0"/>
              </a:rPr>
              <a:t> concatenated with </a:t>
            </a:r>
            <a:r>
              <a:rPr lang="en-US" sz="2400" dirty="0" err="1">
                <a:latin typeface="Book Antiqua" panose="02040602050305030304" pitchFamily="18" charset="0"/>
              </a:rPr>
              <a:t>REi</a:t>
            </a:r>
            <a:r>
              <a:rPr lang="en-US" sz="2400" dirty="0">
                <a:latin typeface="Book Antiqua" panose="02040602050305030304" pitchFamily="18" charset="0"/>
              </a:rPr>
              <a:t>). </a:t>
            </a:r>
          </a:p>
          <a:p>
            <a:r>
              <a:rPr lang="en-US" sz="2400" dirty="0">
                <a:latin typeface="Book Antiqua" panose="02040602050305030304" pitchFamily="18" charset="0"/>
              </a:rPr>
              <a:t>Then the corresponding output of the (16 - </a:t>
            </a:r>
            <a:r>
              <a:rPr lang="en-US" sz="2400" dirty="0" err="1">
                <a:latin typeface="Book Antiqua" panose="02040602050305030304" pitchFamily="18" charset="0"/>
              </a:rPr>
              <a:t>i</a:t>
            </a:r>
            <a:r>
              <a:rPr lang="en-US" sz="2400" dirty="0">
                <a:latin typeface="Book Antiqua" panose="02040602050305030304" pitchFamily="18" charset="0"/>
              </a:rPr>
              <a:t>)</a:t>
            </a:r>
            <a:r>
              <a:rPr lang="en-US" sz="2400" dirty="0" err="1">
                <a:latin typeface="Book Antiqua" panose="02040602050305030304" pitchFamily="18" charset="0"/>
              </a:rPr>
              <a:t>th</a:t>
            </a:r>
            <a:r>
              <a:rPr lang="en-US" sz="2400" dirty="0">
                <a:latin typeface="Book Antiqua" panose="02040602050305030304" pitchFamily="18" charset="0"/>
              </a:rPr>
              <a:t> decryption round is </a:t>
            </a:r>
            <a:r>
              <a:rPr lang="en-US" sz="2400" dirty="0" err="1">
                <a:latin typeface="Book Antiqua" panose="02040602050305030304" pitchFamily="18" charset="0"/>
              </a:rPr>
              <a:t>REi</a:t>
            </a:r>
            <a:r>
              <a:rPr lang="en-US" sz="2400" dirty="0">
                <a:latin typeface="Book Antiqua" panose="02040602050305030304" pitchFamily="18" charset="0"/>
              </a:rPr>
              <a:t> ||</a:t>
            </a:r>
            <a:r>
              <a:rPr lang="en-US" sz="2400" dirty="0" err="1">
                <a:latin typeface="Book Antiqua" panose="02040602050305030304" pitchFamily="18" charset="0"/>
              </a:rPr>
              <a:t>LEi</a:t>
            </a:r>
            <a:r>
              <a:rPr lang="en-US" sz="2400" dirty="0">
                <a:latin typeface="Book Antiqua" panose="02040602050305030304" pitchFamily="18" charset="0"/>
              </a:rPr>
              <a:t> or, equivalently,LD16-i ||RD16-i.</a:t>
            </a:r>
          </a:p>
        </p:txBody>
      </p:sp>
    </p:spTree>
    <p:extLst>
      <p:ext uri="{BB962C8B-B14F-4D97-AF65-F5344CB8AC3E}">
        <p14:creationId xmlns:p14="http://schemas.microsoft.com/office/powerpoint/2010/main" val="37638754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err="1">
                <a:latin typeface="Book Antiqua" panose="02040602050305030304" pitchFamily="18" charset="0"/>
              </a:rPr>
              <a:t>Feistel</a:t>
            </a:r>
            <a:r>
              <a:rPr lang="en-US" sz="3600" dirty="0">
                <a:latin typeface="Book Antiqua" panose="02040602050305030304" pitchFamily="18" charset="0"/>
              </a:rPr>
              <a:t> Decryption Process</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After the last iteration of the encryption process, the two halves of the output are swapped, so that the ciphertext is RE16|LE16.</a:t>
            </a:r>
          </a:p>
          <a:p>
            <a:r>
              <a:rPr lang="en-US" sz="2400" dirty="0">
                <a:latin typeface="Book Antiqua" panose="02040602050305030304" pitchFamily="18" charset="0"/>
              </a:rPr>
              <a:t>The output of that round is the ciphertext. Now take that ciphertext and use it as input to the same algorithm.</a:t>
            </a:r>
          </a:p>
          <a:p>
            <a:r>
              <a:rPr lang="en-US" sz="2400" dirty="0">
                <a:latin typeface="Book Antiqua" panose="02040602050305030304" pitchFamily="18" charset="0"/>
              </a:rPr>
              <a:t>The input to the first round is RE16||LE16, which is equal to the 32-bit swap of the output of the sixteenth round of the encryption process.</a:t>
            </a:r>
          </a:p>
          <a:p>
            <a:r>
              <a:rPr lang="en-US" sz="2400" dirty="0">
                <a:latin typeface="Book Antiqua" panose="02040602050305030304" pitchFamily="18" charset="0"/>
              </a:rPr>
              <a:t>The output of the first round of the decryption process is equal to a 32-bit swap of the input to the sixteenth round of the encryption process.</a:t>
            </a:r>
          </a:p>
          <a:p>
            <a:r>
              <a:rPr lang="en-US" sz="2400" dirty="0">
                <a:latin typeface="Book Antiqua" panose="02040602050305030304" pitchFamily="18" charset="0"/>
              </a:rPr>
              <a:t>First, consider the encryption process. We see that </a:t>
            </a:r>
          </a:p>
          <a:p>
            <a:pPr marL="0" indent="0" algn="ctr">
              <a:buNone/>
            </a:pPr>
            <a:r>
              <a:rPr lang="en-US" sz="2400" i="1" dirty="0">
                <a:latin typeface="Book Antiqua" panose="02040602050305030304" pitchFamily="18" charset="0"/>
              </a:rPr>
              <a:t>LE16 = RE15</a:t>
            </a:r>
          </a:p>
          <a:p>
            <a:pPr marL="0" indent="0" algn="ctr">
              <a:buNone/>
            </a:pPr>
            <a:r>
              <a:rPr lang="en-US" sz="2400" i="1" dirty="0">
                <a:latin typeface="Book Antiqua" panose="02040602050305030304" pitchFamily="18" charset="0"/>
              </a:rPr>
              <a:t>RE16 = LE15 ⊕F(RE15, K16)</a:t>
            </a:r>
          </a:p>
          <a:p>
            <a:pPr marL="0" indent="0">
              <a:buNone/>
            </a:pPr>
            <a:endParaRPr lang="en-US" sz="2400" i="1" dirty="0">
              <a:latin typeface="Book Antiqua" panose="02040602050305030304" pitchFamily="18" charset="0"/>
            </a:endParaRPr>
          </a:p>
        </p:txBody>
      </p:sp>
    </p:spTree>
    <p:extLst>
      <p:ext uri="{BB962C8B-B14F-4D97-AF65-F5344CB8AC3E}">
        <p14:creationId xmlns:p14="http://schemas.microsoft.com/office/powerpoint/2010/main" val="35324097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On the decryption side,</a:t>
            </a:r>
          </a:p>
          <a:p>
            <a:pPr marL="0" indent="0" algn="ctr">
              <a:buNone/>
            </a:pPr>
            <a:r>
              <a:rPr lang="en-US" sz="1800" b="1" i="1" dirty="0">
                <a:latin typeface="Book Antiqua" panose="02040602050305030304" pitchFamily="18" charset="0"/>
              </a:rPr>
              <a:t>LD1 = RD0 = LE16 = RE15</a:t>
            </a:r>
          </a:p>
          <a:p>
            <a:pPr marL="0" indent="0" algn="ctr">
              <a:buNone/>
            </a:pPr>
            <a:r>
              <a:rPr lang="en-US" sz="1800" b="1" i="1" dirty="0">
                <a:latin typeface="Book Antiqua" panose="02040602050305030304" pitchFamily="18" charset="0"/>
              </a:rPr>
              <a:t>RD1 = LD0 ⊕F(RD0, K16)</a:t>
            </a:r>
          </a:p>
          <a:p>
            <a:pPr marL="0" indent="0" algn="ctr">
              <a:buNone/>
            </a:pPr>
            <a:r>
              <a:rPr lang="en-US" sz="1800" b="1" i="1" dirty="0">
                <a:latin typeface="Book Antiqua" panose="02040602050305030304" pitchFamily="18" charset="0"/>
              </a:rPr>
              <a:t>= RE16 ⊕F(RE15, K16)</a:t>
            </a:r>
          </a:p>
          <a:p>
            <a:pPr marL="0" indent="0" algn="ctr">
              <a:buNone/>
            </a:pPr>
            <a:r>
              <a:rPr lang="en-US" sz="1800" b="1" i="1" dirty="0">
                <a:latin typeface="Book Antiqua" panose="02040602050305030304" pitchFamily="18" charset="0"/>
              </a:rPr>
              <a:t>= [LE15 ⊕F(RE15, K16)]⊕F(RE15, K16)</a:t>
            </a:r>
          </a:p>
          <a:p>
            <a:r>
              <a:rPr lang="en-US" sz="2400" dirty="0">
                <a:latin typeface="Book Antiqua" panose="02040602050305030304" pitchFamily="18" charset="0"/>
              </a:rPr>
              <a:t>Thus, we have LD1 = RE15 and RD1 = LE15. Therefore, the output of the first round of the decryption process is RE15 ||LE15. which is the 32-bit swap of the input to the sixteenth round of the encryption.</a:t>
            </a:r>
          </a:p>
          <a:p>
            <a:endParaRPr lang="en-US" sz="2400" dirty="0">
              <a:latin typeface="Book Antiqua" panose="02040602050305030304" pitchFamily="18" charset="0"/>
            </a:endParaRPr>
          </a:p>
          <a:p>
            <a:endParaRPr lang="en-US" sz="2400" dirty="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56364"/>
            <a:ext cx="7543800" cy="2701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039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COMPUTER SECURITY CONCEPTS</a:t>
            </a:r>
          </a:p>
        </p:txBody>
      </p:sp>
      <p:sp>
        <p:nvSpPr>
          <p:cNvPr id="3" name="Content Placeholder 2"/>
          <p:cNvSpPr>
            <a:spLocks noGrp="1"/>
          </p:cNvSpPr>
          <p:nvPr>
            <p:ph idx="1"/>
          </p:nvPr>
        </p:nvSpPr>
        <p:spPr>
          <a:xfrm>
            <a:off x="228600" y="990600"/>
            <a:ext cx="8763000" cy="5638800"/>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2800" b="1" dirty="0">
                <a:latin typeface="Book Antiqua" panose="02040602050305030304" pitchFamily="18" charset="0"/>
              </a:rPr>
              <a:t>Computer Security</a:t>
            </a:r>
            <a:r>
              <a:rPr lang="en-US" sz="2800" dirty="0">
                <a:latin typeface="Book Antiqua" panose="02040602050305030304" pitchFamily="18" charset="0"/>
              </a:rPr>
              <a:t>: The protection afforded to an automated information system in order to attain the applicable objectives of preserving the </a:t>
            </a:r>
            <a:r>
              <a:rPr lang="en-US" sz="2800" b="1" dirty="0">
                <a:solidFill>
                  <a:srgbClr val="C00000"/>
                </a:solidFill>
                <a:latin typeface="Book Antiqua" panose="02040602050305030304" pitchFamily="18" charset="0"/>
              </a:rPr>
              <a:t>integrity</a:t>
            </a:r>
            <a:r>
              <a:rPr lang="en-US" sz="2800" dirty="0">
                <a:latin typeface="Book Antiqua" panose="02040602050305030304" pitchFamily="18" charset="0"/>
              </a:rPr>
              <a:t>, </a:t>
            </a:r>
            <a:r>
              <a:rPr lang="en-US" sz="2800" b="1" dirty="0">
                <a:solidFill>
                  <a:srgbClr val="C00000"/>
                </a:solidFill>
                <a:latin typeface="Book Antiqua" panose="02040602050305030304" pitchFamily="18" charset="0"/>
              </a:rPr>
              <a:t>availability</a:t>
            </a:r>
            <a:r>
              <a:rPr lang="en-US" sz="2800" dirty="0">
                <a:latin typeface="Book Antiqua" panose="02040602050305030304" pitchFamily="18" charset="0"/>
              </a:rPr>
              <a:t>, and </a:t>
            </a:r>
            <a:r>
              <a:rPr lang="en-US" sz="2800" b="1" dirty="0">
                <a:solidFill>
                  <a:srgbClr val="C00000"/>
                </a:solidFill>
                <a:latin typeface="Book Antiqua" panose="02040602050305030304" pitchFamily="18" charset="0"/>
              </a:rPr>
              <a:t>confidentiality of information </a:t>
            </a:r>
            <a:r>
              <a:rPr lang="en-US" sz="2800" dirty="0">
                <a:latin typeface="Book Antiqua" panose="02040602050305030304" pitchFamily="18" charset="0"/>
              </a:rPr>
              <a:t>system resources (includes hardware, software, firmware, information/data, and telecommunications).</a:t>
            </a:r>
          </a:p>
          <a:p>
            <a:pPr algn="just"/>
            <a:r>
              <a:rPr lang="en-US" sz="2800" dirty="0">
                <a:latin typeface="Book Antiqua" panose="02040602050305030304" pitchFamily="18" charset="0"/>
              </a:rPr>
              <a:t>The NIST defines the computer security with three objectives.</a:t>
            </a:r>
          </a:p>
          <a:p>
            <a:pPr algn="just"/>
            <a:r>
              <a:rPr lang="en-US" sz="2800" dirty="0">
                <a:latin typeface="Book Antiqua" panose="02040602050305030304" pitchFamily="18" charset="0"/>
              </a:rPr>
              <a:t>These three objectives are at the heart of computer security</a:t>
            </a:r>
          </a:p>
        </p:txBody>
      </p:sp>
    </p:spTree>
    <p:extLst>
      <p:ext uri="{BB962C8B-B14F-4D97-AF65-F5344CB8AC3E}">
        <p14:creationId xmlns:p14="http://schemas.microsoft.com/office/powerpoint/2010/main" val="38689101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DATA ENCRYPTION STANDARD</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Data Encryption Standard (DES) was the most widely used encryption scheme.</a:t>
            </a:r>
          </a:p>
          <a:p>
            <a:r>
              <a:rPr lang="en-US" sz="2400" dirty="0">
                <a:latin typeface="Book Antiqua" panose="02040602050305030304" pitchFamily="18" charset="0"/>
              </a:rPr>
              <a:t>The algorithm itself is referred to as the Data Encryption Algorithm (DEA).</a:t>
            </a:r>
          </a:p>
          <a:p>
            <a:r>
              <a:rPr lang="en-US" sz="2400" dirty="0">
                <a:latin typeface="Book Antiqua" panose="02040602050305030304" pitchFamily="18" charset="0"/>
              </a:rPr>
              <a:t>For DEA, data are encrypted in 64-bit blocks using a 56-bit key.</a:t>
            </a:r>
          </a:p>
          <a:p>
            <a:r>
              <a:rPr lang="en-US" sz="2400" dirty="0">
                <a:latin typeface="Book Antiqua" panose="02040602050305030304" pitchFamily="18" charset="0"/>
              </a:rPr>
              <a:t>The algorithm transforms 64-bit input in a series of steps into a 64-bit output. The same steps, with the same key, are used to reverse the encryption.</a:t>
            </a:r>
          </a:p>
          <a:p>
            <a:r>
              <a:rPr lang="en-US" sz="2400" dirty="0">
                <a:latin typeface="Book Antiqua" panose="02040602050305030304" pitchFamily="18" charset="0"/>
              </a:rPr>
              <a:t>Over the years, DES became the dominant symmetric encryption algorithm, especially in financial applications.</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20313614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DES Encryption</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882428"/>
            <a:ext cx="6781799" cy="5975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5716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DES Encryption Process</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As with any encryption scheme, there are two inputs to the encryption function: the plaintext to be encrypted and the key.</a:t>
            </a:r>
          </a:p>
          <a:p>
            <a:r>
              <a:rPr lang="en-US" sz="2400" dirty="0">
                <a:latin typeface="Book Antiqua" panose="02040602050305030304" pitchFamily="18" charset="0"/>
              </a:rPr>
              <a:t>In this case, the plaintext must be 64 bits in length and the key is 56 bits in length.</a:t>
            </a:r>
          </a:p>
          <a:p>
            <a:r>
              <a:rPr lang="en-US" sz="2400" dirty="0">
                <a:latin typeface="Book Antiqua" panose="02040602050305030304" pitchFamily="18" charset="0"/>
              </a:rPr>
              <a:t>The processing of the plaintext proceeds in three phases.</a:t>
            </a:r>
          </a:p>
          <a:p>
            <a:r>
              <a:rPr lang="en-US" sz="2400" dirty="0">
                <a:latin typeface="Book Antiqua" panose="02040602050305030304" pitchFamily="18" charset="0"/>
              </a:rPr>
              <a:t>First, the 64-bit plaintext passes through an initial permutation (IP) that rearranges the bits to produce the permuted input.</a:t>
            </a:r>
          </a:p>
          <a:p>
            <a:r>
              <a:rPr lang="en-US" sz="2400" dirty="0">
                <a:latin typeface="Book Antiqua" panose="02040602050305030304" pitchFamily="18" charset="0"/>
              </a:rPr>
              <a:t>This is followed by a phase consisting of sixteen rounds of the same function, which involves both permutation and substitution functions.</a:t>
            </a:r>
          </a:p>
          <a:p>
            <a:r>
              <a:rPr lang="en-US" sz="2400" dirty="0">
                <a:latin typeface="Book Antiqua" panose="02040602050305030304" pitchFamily="18" charset="0"/>
              </a:rPr>
              <a:t>The output of the last (sixteenth) round consists of 64 bits that are a function of the input plaintext and the key.</a:t>
            </a:r>
          </a:p>
          <a:p>
            <a:r>
              <a:rPr lang="en-US" sz="2400" dirty="0">
                <a:latin typeface="Book Antiqua" panose="02040602050305030304" pitchFamily="18" charset="0"/>
              </a:rPr>
              <a:t>The left and right halves of the output are swapped to produce the </a:t>
            </a:r>
            <a:r>
              <a:rPr lang="en-US" sz="2400" dirty="0" err="1">
                <a:latin typeface="Book Antiqua" panose="02040602050305030304" pitchFamily="18" charset="0"/>
              </a:rPr>
              <a:t>preoutput</a:t>
            </a:r>
            <a:r>
              <a:rPr lang="en-US" sz="2400" dirty="0">
                <a:latin typeface="Book Antiqua" panose="02040602050305030304" pitchFamily="18" charset="0"/>
              </a:rPr>
              <a:t>. </a:t>
            </a:r>
          </a:p>
        </p:txBody>
      </p:sp>
    </p:spTree>
    <p:extLst>
      <p:ext uri="{BB962C8B-B14F-4D97-AF65-F5344CB8AC3E}">
        <p14:creationId xmlns:p14="http://schemas.microsoft.com/office/powerpoint/2010/main" val="2511486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Cont..</a:t>
            </a:r>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sz="2400" dirty="0">
                <a:latin typeface="Book Antiqua" panose="02040602050305030304" pitchFamily="18" charset="0"/>
              </a:rPr>
              <a:t>Finally, the </a:t>
            </a:r>
            <a:r>
              <a:rPr lang="en-US" sz="2400" dirty="0" err="1">
                <a:latin typeface="Book Antiqua" panose="02040602050305030304" pitchFamily="18" charset="0"/>
              </a:rPr>
              <a:t>preoutput</a:t>
            </a:r>
            <a:r>
              <a:rPr lang="en-US" sz="2400" dirty="0">
                <a:latin typeface="Book Antiqua" panose="02040602050305030304" pitchFamily="18" charset="0"/>
              </a:rPr>
              <a:t> is passed through a permutation [IP-1] that is the inverse of the initial permutation function, to produce the 64-bit ciphertext.</a:t>
            </a:r>
          </a:p>
          <a:p>
            <a:r>
              <a:rPr lang="en-US" sz="2400" dirty="0">
                <a:latin typeface="Book Antiqua" panose="02040602050305030304" pitchFamily="18" charset="0"/>
              </a:rPr>
              <a:t>With the exception of the initial and final permutations, DES has the exact structure of a </a:t>
            </a:r>
            <a:r>
              <a:rPr lang="en-US" sz="2400" dirty="0" err="1">
                <a:latin typeface="Book Antiqua" panose="02040602050305030304" pitchFamily="18" charset="0"/>
              </a:rPr>
              <a:t>Feistel</a:t>
            </a:r>
            <a:r>
              <a:rPr lang="en-US" sz="2400" dirty="0">
                <a:latin typeface="Book Antiqua" panose="02040602050305030304" pitchFamily="18" charset="0"/>
              </a:rPr>
              <a:t> cipher.</a:t>
            </a:r>
          </a:p>
          <a:p>
            <a:r>
              <a:rPr lang="en-US" sz="2400" dirty="0">
                <a:latin typeface="Book Antiqua" panose="02040602050305030304" pitchFamily="18" charset="0"/>
              </a:rPr>
              <a:t>The right-hand portion shows the way in which the 56-bit key is used.</a:t>
            </a:r>
          </a:p>
          <a:p>
            <a:r>
              <a:rPr lang="en-US" sz="2400" dirty="0">
                <a:latin typeface="Book Antiqua" panose="02040602050305030304" pitchFamily="18" charset="0"/>
              </a:rPr>
              <a:t>Initially, the key is passed through a permutation function. </a:t>
            </a:r>
          </a:p>
          <a:p>
            <a:r>
              <a:rPr lang="en-US" sz="2400" dirty="0">
                <a:latin typeface="Book Antiqua" panose="02040602050305030304" pitchFamily="18" charset="0"/>
              </a:rPr>
              <a:t>Then, for each of the sixteen rounds, a </a:t>
            </a:r>
            <a:r>
              <a:rPr lang="en-US" sz="2400" dirty="0" err="1">
                <a:latin typeface="Book Antiqua" panose="02040602050305030304" pitchFamily="18" charset="0"/>
              </a:rPr>
              <a:t>subkey</a:t>
            </a:r>
            <a:r>
              <a:rPr lang="en-US" sz="2400" dirty="0">
                <a:latin typeface="Book Antiqua" panose="02040602050305030304" pitchFamily="18" charset="0"/>
              </a:rPr>
              <a:t> (Ki) is produced by the combination of a left circular shift and a permutation.</a:t>
            </a:r>
          </a:p>
          <a:p>
            <a:r>
              <a:rPr lang="en-US" sz="2400" dirty="0">
                <a:latin typeface="Book Antiqua" panose="02040602050305030304" pitchFamily="18" charset="0"/>
              </a:rPr>
              <a:t>The permutation function is the same for each round, but a different </a:t>
            </a:r>
            <a:r>
              <a:rPr lang="en-US" sz="2400" dirty="0" err="1">
                <a:latin typeface="Book Antiqua" panose="02040602050305030304" pitchFamily="18" charset="0"/>
              </a:rPr>
              <a:t>subkey</a:t>
            </a:r>
            <a:r>
              <a:rPr lang="en-US" sz="2400" dirty="0">
                <a:latin typeface="Book Antiqua" panose="02040602050305030304" pitchFamily="18" charset="0"/>
              </a:rPr>
              <a:t> is produced because of the repeated shifts of the key bits.</a:t>
            </a:r>
          </a:p>
          <a:p>
            <a:r>
              <a:rPr lang="en-US" sz="2400" dirty="0">
                <a:latin typeface="Book Antiqua" panose="02040602050305030304" pitchFamily="18" charset="0"/>
              </a:rPr>
              <a:t>As with any </a:t>
            </a:r>
            <a:r>
              <a:rPr lang="en-US" sz="2400" dirty="0" err="1">
                <a:latin typeface="Book Antiqua" panose="02040602050305030304" pitchFamily="18" charset="0"/>
              </a:rPr>
              <a:t>Feistel</a:t>
            </a:r>
            <a:r>
              <a:rPr lang="en-US" sz="2400" dirty="0">
                <a:latin typeface="Book Antiqua" panose="02040602050305030304" pitchFamily="18" charset="0"/>
              </a:rPr>
              <a:t> cipher, decryption uses the same algorithm as encryption, except that the application of the </a:t>
            </a:r>
            <a:r>
              <a:rPr lang="en-US" sz="2400" dirty="0" err="1">
                <a:latin typeface="Book Antiqua" panose="02040602050305030304" pitchFamily="18" charset="0"/>
              </a:rPr>
              <a:t>subkeys</a:t>
            </a:r>
            <a:r>
              <a:rPr lang="en-US" sz="2400" dirty="0">
                <a:latin typeface="Book Antiqua" panose="02040602050305030304" pitchFamily="18" charset="0"/>
              </a:rPr>
              <a:t> is reversed. The initial and final permutation also reversed.</a:t>
            </a:r>
          </a:p>
        </p:txBody>
      </p:sp>
    </p:spTree>
    <p:extLst>
      <p:ext uri="{BB962C8B-B14F-4D97-AF65-F5344CB8AC3E}">
        <p14:creationId xmlns:p14="http://schemas.microsoft.com/office/powerpoint/2010/main" val="35463912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A DES EXAMPLE</a:t>
            </a:r>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a:p>
            <a:endParaRPr lang="en-US" sz="2400" dirty="0">
              <a:latin typeface="Book Antiqua" panose="02040602050305030304"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869618"/>
            <a:ext cx="5026094" cy="118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73152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1268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STRENGTH OF DES</a:t>
            </a:r>
          </a:p>
        </p:txBody>
      </p:sp>
      <p:sp>
        <p:nvSpPr>
          <p:cNvPr id="3" name="Content Placeholder 2"/>
          <p:cNvSpPr>
            <a:spLocks noGrp="1"/>
          </p:cNvSpPr>
          <p:nvPr>
            <p:ph idx="1"/>
          </p:nvPr>
        </p:nvSpPr>
        <p:spPr>
          <a:xfrm>
            <a:off x="0" y="838200"/>
            <a:ext cx="9144000" cy="6019800"/>
          </a:xfrm>
        </p:spPr>
        <p:txBody>
          <a:bodyPr>
            <a:normAutofit/>
          </a:bodyPr>
          <a:lstStyle/>
          <a:p>
            <a:r>
              <a:rPr lang="en-US" sz="2400" b="1" dirty="0"/>
              <a:t>The Use of 56-Bit Keys.</a:t>
            </a:r>
          </a:p>
          <a:p>
            <a:r>
              <a:rPr lang="en-US" sz="2400" b="1" dirty="0"/>
              <a:t>The Nature of the DES Algorithm.</a:t>
            </a:r>
          </a:p>
          <a:p>
            <a:r>
              <a:rPr lang="en-US" sz="2400" b="1" dirty="0"/>
              <a:t>Timing Attacks.</a:t>
            </a:r>
          </a:p>
          <a:p>
            <a:endParaRPr lang="en-US" sz="2400" b="1" dirty="0"/>
          </a:p>
          <a:p>
            <a:endParaRPr lang="en-US" sz="2400" dirty="0">
              <a:latin typeface="Book Antiqua" panose="02040602050305030304" pitchFamily="18" charset="0"/>
            </a:endParaRPr>
          </a:p>
          <a:p>
            <a:r>
              <a:rPr lang="en-US" sz="2400" dirty="0">
                <a:latin typeface="Book Antiqua" panose="02040602050305030304" pitchFamily="18" charset="0"/>
              </a:rPr>
              <a:t>Average Time Required for Exhaustive Key Search</a:t>
            </a:r>
          </a:p>
          <a:p>
            <a:endParaRPr lang="en-US" sz="2400" b="1" dirty="0">
              <a:latin typeface="Book Antiqua" panose="02040602050305030304" pitchFamily="18" charset="0"/>
            </a:endParaRPr>
          </a:p>
          <a:p>
            <a:endParaRPr lang="en-US" sz="2400" dirty="0">
              <a:latin typeface="Book Antiqua" panose="0204060205030503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76354"/>
            <a:ext cx="8730928" cy="326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1446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endParaRPr lang="en-US" sz="2400" dirty="0">
              <a:latin typeface="Book Antiqua" panose="02040602050305030304" pitchFamily="18" charset="0"/>
            </a:endParaRPr>
          </a:p>
        </p:txBody>
      </p:sp>
    </p:spTree>
    <p:extLst>
      <p:ext uri="{BB962C8B-B14F-4D97-AF65-F5344CB8AC3E}">
        <p14:creationId xmlns:p14="http://schemas.microsoft.com/office/powerpoint/2010/main" val="313258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1998</TotalTime>
  <Words>7126</Words>
  <Application>Microsoft Office PowerPoint</Application>
  <PresentationFormat>On-screen Show (4:3)</PresentationFormat>
  <Paragraphs>577</Paragraphs>
  <Slides>96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96</vt:i4>
      </vt:variant>
    </vt:vector>
  </HeadingPairs>
  <TitlesOfParts>
    <vt:vector size="100" baseType="lpstr">
      <vt:lpstr>Arial</vt:lpstr>
      <vt:lpstr>Book Antiqua</vt:lpstr>
      <vt:lpstr>Calibri</vt:lpstr>
      <vt:lpstr>Office Theme</vt:lpstr>
      <vt:lpstr>Introductory Class</vt:lpstr>
      <vt:lpstr>Unit -01</vt:lpstr>
      <vt:lpstr>Unit 2 and Unit 3</vt:lpstr>
      <vt:lpstr>Unit-4 and Unit-5</vt:lpstr>
      <vt:lpstr>Course Outcomes</vt:lpstr>
      <vt:lpstr>Text Book</vt:lpstr>
      <vt:lpstr>Evaluation Process</vt:lpstr>
      <vt:lpstr>Data and security</vt:lpstr>
      <vt:lpstr>COMPUTER SECURITY CONCEPTS</vt:lpstr>
      <vt:lpstr>Confidentiality</vt:lpstr>
      <vt:lpstr>Integrity</vt:lpstr>
      <vt:lpstr>Data Integrity Violation</vt:lpstr>
      <vt:lpstr>Essential Network and Computer Security Requirements</vt:lpstr>
      <vt:lpstr>The Challenges of Computer Security</vt:lpstr>
      <vt:lpstr>THE OSI SECURITY ARCHITECTURE</vt:lpstr>
      <vt:lpstr>Security Attacks</vt:lpstr>
      <vt:lpstr>Passive attacks</vt:lpstr>
      <vt:lpstr>Active attacks</vt:lpstr>
      <vt:lpstr>Active attacks</vt:lpstr>
      <vt:lpstr>Active Attacks</vt:lpstr>
      <vt:lpstr>SECURITY SERVICES</vt:lpstr>
      <vt:lpstr>Security Services</vt:lpstr>
      <vt:lpstr>SECURITY MECHANISMS</vt:lpstr>
      <vt:lpstr>A MODEL FOR NETWORK SECURITY</vt:lpstr>
      <vt:lpstr>Designing network model</vt:lpstr>
      <vt:lpstr>Classical Encryption Techniques</vt:lpstr>
      <vt:lpstr>SYMMETRIC CIPHER MODEL</vt:lpstr>
      <vt:lpstr>symmetric encryption scheme ingredients</vt:lpstr>
      <vt:lpstr>Requirements for secure use of conventional encryption</vt:lpstr>
      <vt:lpstr>Model of Symmetric Cryptosystem</vt:lpstr>
      <vt:lpstr>Cryptography</vt:lpstr>
      <vt:lpstr>Cryptanalysis and Brute-Force Attack</vt:lpstr>
      <vt:lpstr>Types of Attacks on Encrypted Messages</vt:lpstr>
      <vt:lpstr>SUBSTITUTION TECHNIQUES</vt:lpstr>
      <vt:lpstr>Caesar Cipher</vt:lpstr>
      <vt:lpstr>Caesar Cipher</vt:lpstr>
      <vt:lpstr>Cont..</vt:lpstr>
      <vt:lpstr>Monoalphabetic Ciphers</vt:lpstr>
      <vt:lpstr>Monoalphabetic Ciphers</vt:lpstr>
      <vt:lpstr>Relative Frequency of Letters in English Text</vt:lpstr>
      <vt:lpstr>Monoalphabetic Cipher</vt:lpstr>
      <vt:lpstr>Monoalphabetic cipher</vt:lpstr>
      <vt:lpstr>Cont..</vt:lpstr>
      <vt:lpstr>Disadvantage</vt:lpstr>
      <vt:lpstr>Playfair Cipher</vt:lpstr>
      <vt:lpstr>Cont..</vt:lpstr>
      <vt:lpstr>Playfair Encryption Rules</vt:lpstr>
      <vt:lpstr>Advantage</vt:lpstr>
      <vt:lpstr>Example</vt:lpstr>
      <vt:lpstr>Solution</vt:lpstr>
      <vt:lpstr>Polyalphabetic Ciphers</vt:lpstr>
      <vt:lpstr>VIGENÈRE CIPHER</vt:lpstr>
      <vt:lpstr>VIGENÈRE CIPHER</vt:lpstr>
      <vt:lpstr>Advantage</vt:lpstr>
      <vt:lpstr>More advanced vigenerr cipher</vt:lpstr>
      <vt:lpstr>VERNAM CIPHER</vt:lpstr>
      <vt:lpstr>Vernam Cipher Model</vt:lpstr>
      <vt:lpstr>Vernam Cipher</vt:lpstr>
      <vt:lpstr>One-Time Pad</vt:lpstr>
      <vt:lpstr>Example</vt:lpstr>
      <vt:lpstr>Advantages and disadvantage</vt:lpstr>
      <vt:lpstr>TRANSPOSITION TECHNIQUES</vt:lpstr>
      <vt:lpstr>Transposition Techniques</vt:lpstr>
      <vt:lpstr>Cont..</vt:lpstr>
      <vt:lpstr>Cont..</vt:lpstr>
      <vt:lpstr>Cont..</vt:lpstr>
      <vt:lpstr>Hill Cipher</vt:lpstr>
      <vt:lpstr>Identity matrix</vt:lpstr>
      <vt:lpstr>Inverse of a matrix</vt:lpstr>
      <vt:lpstr>Determinant of matrix A</vt:lpstr>
      <vt:lpstr>THE HILL ALGORITHM</vt:lpstr>
      <vt:lpstr>Hill Cipher- Encryption</vt:lpstr>
      <vt:lpstr>Hill Cipher-Decryption</vt:lpstr>
      <vt:lpstr>Hill Cipher -Decryption</vt:lpstr>
      <vt:lpstr>Unit-01 Part B</vt:lpstr>
      <vt:lpstr>Stream Ciphers and Block Ciphers</vt:lpstr>
      <vt:lpstr>Stream cipher VS block ciphers</vt:lpstr>
      <vt:lpstr>Cont..</vt:lpstr>
      <vt:lpstr>The Feistel Cipher</vt:lpstr>
      <vt:lpstr>DIFFUSION AND CONFUSION</vt:lpstr>
      <vt:lpstr>Cont..</vt:lpstr>
      <vt:lpstr>FEISTEL CIPHER STRUCTURE</vt:lpstr>
      <vt:lpstr>FEISTEL CIPHER STRUCTURE</vt:lpstr>
      <vt:lpstr>Cont..</vt:lpstr>
      <vt:lpstr>Parameters and design features of Feistel Structure</vt:lpstr>
      <vt:lpstr>Cont..</vt:lpstr>
      <vt:lpstr>FEISTEL DECRYPTION ALGORITHM</vt:lpstr>
      <vt:lpstr>Feistel Decryption Process</vt:lpstr>
      <vt:lpstr>Cont..</vt:lpstr>
      <vt:lpstr>THE DATA ENCRYPTION STANDARD</vt:lpstr>
      <vt:lpstr>DES Encryption</vt:lpstr>
      <vt:lpstr>DES Encryption Process</vt:lpstr>
      <vt:lpstr>Cont..</vt:lpstr>
      <vt:lpstr>A DES EXAMPLE</vt:lpstr>
      <vt:lpstr>THE STRENGTH OF 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Nandi</dc:creator>
  <cp:lastModifiedBy>Aditya</cp:lastModifiedBy>
  <cp:revision>150</cp:revision>
  <dcterms:created xsi:type="dcterms:W3CDTF">2006-08-16T00:00:00Z</dcterms:created>
  <dcterms:modified xsi:type="dcterms:W3CDTF">2024-03-22T17:17:48Z</dcterms:modified>
</cp:coreProperties>
</file>