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1" r:id="rId3"/>
    <p:sldId id="258" r:id="rId4"/>
    <p:sldId id="260" r:id="rId5"/>
    <p:sldId id="262" r:id="rId6"/>
    <p:sldId id="263"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5"/>
    <p:restoredTop sz="94681"/>
  </p:normalViewPr>
  <p:slideViewPr>
    <p:cSldViewPr snapToGrid="0" snapToObjects="1">
      <p:cViewPr varScale="1">
        <p:scale>
          <a:sx n="81" d="100"/>
          <a:sy n="81" d="100"/>
        </p:scale>
        <p:origin x="78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7705A3-E0C5-411B-845E-911626D9A7A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A2B395-624A-47C8-B7EC-C7094A32E1CA}">
      <dgm:prSet/>
      <dgm:spPr/>
      <dgm:t>
        <a:bodyPr/>
        <a:lstStyle/>
        <a:p>
          <a:pPr algn="just"/>
          <a:r>
            <a:rPr lang="en-US" dirty="0"/>
            <a:t>According to NHTSA, distracted driving had claimed almost 3,200 lives in 2017 alone.</a:t>
          </a:r>
        </a:p>
      </dgm:t>
    </dgm:pt>
    <dgm:pt modelId="{2F0BAC63-DBF7-4D04-8E5D-78163F16BE6C}" type="parTrans" cxnId="{54116EA8-AB6F-4D42-ADC1-16CAE920EB3C}">
      <dgm:prSet/>
      <dgm:spPr/>
      <dgm:t>
        <a:bodyPr/>
        <a:lstStyle/>
        <a:p>
          <a:endParaRPr lang="en-US"/>
        </a:p>
      </dgm:t>
    </dgm:pt>
    <dgm:pt modelId="{E1AAC7E2-7C81-40B9-9FCF-275A720D4804}" type="sibTrans" cxnId="{54116EA8-AB6F-4D42-ADC1-16CAE920EB3C}">
      <dgm:prSet/>
      <dgm:spPr/>
      <dgm:t>
        <a:bodyPr/>
        <a:lstStyle/>
        <a:p>
          <a:endParaRPr lang="en-US"/>
        </a:p>
      </dgm:t>
    </dgm:pt>
    <dgm:pt modelId="{D8AA1B2A-7FD1-48F1-A837-C7846AD338D7}">
      <dgm:prSet/>
      <dgm:spPr/>
      <dgm:t>
        <a:bodyPr/>
        <a:lstStyle/>
        <a:p>
          <a:pPr algn="just"/>
          <a:r>
            <a:rPr lang="en-US" dirty="0"/>
            <a:t>The NHTSA estimated that 65% of near miss crashes are caused by drivers who are eating or drinking.</a:t>
          </a:r>
        </a:p>
      </dgm:t>
    </dgm:pt>
    <dgm:pt modelId="{6C6DD849-590F-4198-BD77-59BF75A3724C}" type="parTrans" cxnId="{BDD50107-768A-45CC-A989-097ECC39831F}">
      <dgm:prSet/>
      <dgm:spPr/>
      <dgm:t>
        <a:bodyPr/>
        <a:lstStyle/>
        <a:p>
          <a:endParaRPr lang="en-US"/>
        </a:p>
      </dgm:t>
    </dgm:pt>
    <dgm:pt modelId="{9B765FB5-28DE-4C27-BC8E-F6C74BDE67B3}" type="sibTrans" cxnId="{BDD50107-768A-45CC-A989-097ECC39831F}">
      <dgm:prSet/>
      <dgm:spPr/>
      <dgm:t>
        <a:bodyPr/>
        <a:lstStyle/>
        <a:p>
          <a:endParaRPr lang="en-US"/>
        </a:p>
      </dgm:t>
    </dgm:pt>
    <dgm:pt modelId="{B532146E-72B8-41EB-84FE-204FCC3831BF}">
      <dgm:prSet/>
      <dgm:spPr/>
      <dgm:t>
        <a:bodyPr/>
        <a:lstStyle/>
        <a:p>
          <a:pPr algn="just"/>
          <a:r>
            <a:rPr lang="en-US" dirty="0"/>
            <a:t>A study by scientists at Newfoundland's Memorial University found that reaction time can slow as much as 20% when someone is listening to loud music.</a:t>
          </a:r>
        </a:p>
      </dgm:t>
    </dgm:pt>
    <dgm:pt modelId="{02057ECC-3F7A-48E7-8FA6-6F9EAED04022}" type="parTrans" cxnId="{1BAC01F8-2A00-4F3F-99BB-ED9C55F2A363}">
      <dgm:prSet/>
      <dgm:spPr/>
      <dgm:t>
        <a:bodyPr/>
        <a:lstStyle/>
        <a:p>
          <a:endParaRPr lang="en-US"/>
        </a:p>
      </dgm:t>
    </dgm:pt>
    <dgm:pt modelId="{767834E9-EC49-438C-BD1D-CF89C621A085}" type="sibTrans" cxnId="{1BAC01F8-2A00-4F3F-99BB-ED9C55F2A363}">
      <dgm:prSet/>
      <dgm:spPr/>
      <dgm:t>
        <a:bodyPr/>
        <a:lstStyle/>
        <a:p>
          <a:endParaRPr lang="en-US"/>
        </a:p>
      </dgm:t>
    </dgm:pt>
    <dgm:pt modelId="{BBF49460-06C1-4716-A84F-81DFE3CACC05}" type="pres">
      <dgm:prSet presAssocID="{7E7705A3-E0C5-411B-845E-911626D9A7A4}" presName="root" presStyleCnt="0">
        <dgm:presLayoutVars>
          <dgm:dir/>
          <dgm:resizeHandles val="exact"/>
        </dgm:presLayoutVars>
      </dgm:prSet>
      <dgm:spPr/>
    </dgm:pt>
    <dgm:pt modelId="{76917671-834D-4C36-B7E2-83F66BB52A74}" type="pres">
      <dgm:prSet presAssocID="{5DA2B395-624A-47C8-B7EC-C7094A32E1CA}" presName="compNode" presStyleCnt="0"/>
      <dgm:spPr/>
    </dgm:pt>
    <dgm:pt modelId="{8ADD3245-A24B-4FDB-99A8-FEA847311D7C}" type="pres">
      <dgm:prSet presAssocID="{5DA2B395-624A-47C8-B7EC-C7094A32E1CA}" presName="bgRect" presStyleLbl="bgShp" presStyleIdx="0" presStyleCnt="3"/>
      <dgm:spPr/>
    </dgm:pt>
    <dgm:pt modelId="{0241F614-5C39-4ADF-BF64-8661B2CBA21F}" type="pres">
      <dgm:prSet presAssocID="{5DA2B395-624A-47C8-B7EC-C7094A32E1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ooter"/>
        </a:ext>
      </dgm:extLst>
    </dgm:pt>
    <dgm:pt modelId="{150B2175-6644-4803-AC58-2F25E817E35D}" type="pres">
      <dgm:prSet presAssocID="{5DA2B395-624A-47C8-B7EC-C7094A32E1CA}" presName="spaceRect" presStyleCnt="0"/>
      <dgm:spPr/>
    </dgm:pt>
    <dgm:pt modelId="{22FDED44-D671-4007-BE8D-4CBD97A0452B}" type="pres">
      <dgm:prSet presAssocID="{5DA2B395-624A-47C8-B7EC-C7094A32E1CA}" presName="parTx" presStyleLbl="revTx" presStyleIdx="0" presStyleCnt="3">
        <dgm:presLayoutVars>
          <dgm:chMax val="0"/>
          <dgm:chPref val="0"/>
        </dgm:presLayoutVars>
      </dgm:prSet>
      <dgm:spPr/>
    </dgm:pt>
    <dgm:pt modelId="{14BBE746-0AF4-43BA-86DA-8897D07EB6BB}" type="pres">
      <dgm:prSet presAssocID="{E1AAC7E2-7C81-40B9-9FCF-275A720D4804}" presName="sibTrans" presStyleCnt="0"/>
      <dgm:spPr/>
    </dgm:pt>
    <dgm:pt modelId="{2B4B1F15-D20F-4AEE-BF32-36C5C856BCD1}" type="pres">
      <dgm:prSet presAssocID="{D8AA1B2A-7FD1-48F1-A837-C7846AD338D7}" presName="compNode" presStyleCnt="0"/>
      <dgm:spPr/>
    </dgm:pt>
    <dgm:pt modelId="{5A104371-414E-4CF2-822B-2BD94CD4EAE5}" type="pres">
      <dgm:prSet presAssocID="{D8AA1B2A-7FD1-48F1-A837-C7846AD338D7}" presName="bgRect" presStyleLbl="bgShp" presStyleIdx="1" presStyleCnt="3"/>
      <dgm:spPr/>
    </dgm:pt>
    <dgm:pt modelId="{9CE47BA4-D5E4-4CF1-BBCC-A6877ABD2818}" type="pres">
      <dgm:prSet presAssocID="{D8AA1B2A-7FD1-48F1-A837-C7846AD338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rger and Drink"/>
        </a:ext>
      </dgm:extLst>
    </dgm:pt>
    <dgm:pt modelId="{769B41C5-403E-4799-9EFD-FED23870A7F3}" type="pres">
      <dgm:prSet presAssocID="{D8AA1B2A-7FD1-48F1-A837-C7846AD338D7}" presName="spaceRect" presStyleCnt="0"/>
      <dgm:spPr/>
    </dgm:pt>
    <dgm:pt modelId="{6181488C-0F42-4A1E-8549-ECE24171D198}" type="pres">
      <dgm:prSet presAssocID="{D8AA1B2A-7FD1-48F1-A837-C7846AD338D7}" presName="parTx" presStyleLbl="revTx" presStyleIdx="1" presStyleCnt="3">
        <dgm:presLayoutVars>
          <dgm:chMax val="0"/>
          <dgm:chPref val="0"/>
        </dgm:presLayoutVars>
      </dgm:prSet>
      <dgm:spPr/>
    </dgm:pt>
    <dgm:pt modelId="{A451912E-D0D8-4D11-9DC0-0B3EE857256F}" type="pres">
      <dgm:prSet presAssocID="{9B765FB5-28DE-4C27-BC8E-F6C74BDE67B3}" presName="sibTrans" presStyleCnt="0"/>
      <dgm:spPr/>
    </dgm:pt>
    <dgm:pt modelId="{CC91F209-3011-4D85-BDDF-7B4691D5F103}" type="pres">
      <dgm:prSet presAssocID="{B532146E-72B8-41EB-84FE-204FCC3831BF}" presName="compNode" presStyleCnt="0"/>
      <dgm:spPr/>
    </dgm:pt>
    <dgm:pt modelId="{962AFD36-B13D-49F9-AF81-B7AE24D98DF5}" type="pres">
      <dgm:prSet presAssocID="{B532146E-72B8-41EB-84FE-204FCC3831BF}" presName="bgRect" presStyleLbl="bgShp" presStyleIdx="2" presStyleCnt="3"/>
      <dgm:spPr/>
    </dgm:pt>
    <dgm:pt modelId="{DD7F62A7-0937-42CE-AE76-85F8A47BF0DA}" type="pres">
      <dgm:prSet presAssocID="{B532146E-72B8-41EB-84FE-204FCC3831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um Set"/>
        </a:ext>
      </dgm:extLst>
    </dgm:pt>
    <dgm:pt modelId="{186C3895-A3B6-44FA-8443-33AFAA90F3E6}" type="pres">
      <dgm:prSet presAssocID="{B532146E-72B8-41EB-84FE-204FCC3831BF}" presName="spaceRect" presStyleCnt="0"/>
      <dgm:spPr/>
    </dgm:pt>
    <dgm:pt modelId="{9CD95202-778B-45E3-B81D-DF23F2FDD0CE}" type="pres">
      <dgm:prSet presAssocID="{B532146E-72B8-41EB-84FE-204FCC3831BF}" presName="parTx" presStyleLbl="revTx" presStyleIdx="2" presStyleCnt="3">
        <dgm:presLayoutVars>
          <dgm:chMax val="0"/>
          <dgm:chPref val="0"/>
        </dgm:presLayoutVars>
      </dgm:prSet>
      <dgm:spPr/>
    </dgm:pt>
  </dgm:ptLst>
  <dgm:cxnLst>
    <dgm:cxn modelId="{BDD50107-768A-45CC-A989-097ECC39831F}" srcId="{7E7705A3-E0C5-411B-845E-911626D9A7A4}" destId="{D8AA1B2A-7FD1-48F1-A837-C7846AD338D7}" srcOrd="1" destOrd="0" parTransId="{6C6DD849-590F-4198-BD77-59BF75A3724C}" sibTransId="{9B765FB5-28DE-4C27-BC8E-F6C74BDE67B3}"/>
    <dgm:cxn modelId="{AFCE9B39-23E3-40AC-8859-712222EDC693}" type="presOf" srcId="{5DA2B395-624A-47C8-B7EC-C7094A32E1CA}" destId="{22FDED44-D671-4007-BE8D-4CBD97A0452B}" srcOrd="0" destOrd="0" presId="urn:microsoft.com/office/officeart/2018/2/layout/IconVerticalSolidList"/>
    <dgm:cxn modelId="{1E9D1C48-BAA2-428E-BB53-EFF1FF3ED833}" type="presOf" srcId="{7E7705A3-E0C5-411B-845E-911626D9A7A4}" destId="{BBF49460-06C1-4716-A84F-81DFE3CACC05}" srcOrd="0" destOrd="0" presId="urn:microsoft.com/office/officeart/2018/2/layout/IconVerticalSolidList"/>
    <dgm:cxn modelId="{8E368C4A-0F3F-4072-9241-E6DFE7DEBBE7}" type="presOf" srcId="{D8AA1B2A-7FD1-48F1-A837-C7846AD338D7}" destId="{6181488C-0F42-4A1E-8549-ECE24171D198}" srcOrd="0" destOrd="0" presId="urn:microsoft.com/office/officeart/2018/2/layout/IconVerticalSolidList"/>
    <dgm:cxn modelId="{54116EA8-AB6F-4D42-ADC1-16CAE920EB3C}" srcId="{7E7705A3-E0C5-411B-845E-911626D9A7A4}" destId="{5DA2B395-624A-47C8-B7EC-C7094A32E1CA}" srcOrd="0" destOrd="0" parTransId="{2F0BAC63-DBF7-4D04-8E5D-78163F16BE6C}" sibTransId="{E1AAC7E2-7C81-40B9-9FCF-275A720D4804}"/>
    <dgm:cxn modelId="{617CE1BB-0906-4090-A378-9256E5920246}" type="presOf" srcId="{B532146E-72B8-41EB-84FE-204FCC3831BF}" destId="{9CD95202-778B-45E3-B81D-DF23F2FDD0CE}" srcOrd="0" destOrd="0" presId="urn:microsoft.com/office/officeart/2018/2/layout/IconVerticalSolidList"/>
    <dgm:cxn modelId="{1BAC01F8-2A00-4F3F-99BB-ED9C55F2A363}" srcId="{7E7705A3-E0C5-411B-845E-911626D9A7A4}" destId="{B532146E-72B8-41EB-84FE-204FCC3831BF}" srcOrd="2" destOrd="0" parTransId="{02057ECC-3F7A-48E7-8FA6-6F9EAED04022}" sibTransId="{767834E9-EC49-438C-BD1D-CF89C621A085}"/>
    <dgm:cxn modelId="{D5ABE472-7856-4EC1-804C-67099AFAA302}" type="presParOf" srcId="{BBF49460-06C1-4716-A84F-81DFE3CACC05}" destId="{76917671-834D-4C36-B7E2-83F66BB52A74}" srcOrd="0" destOrd="0" presId="urn:microsoft.com/office/officeart/2018/2/layout/IconVerticalSolidList"/>
    <dgm:cxn modelId="{97831368-84E2-4FDA-AF49-D57B7FE689EB}" type="presParOf" srcId="{76917671-834D-4C36-B7E2-83F66BB52A74}" destId="{8ADD3245-A24B-4FDB-99A8-FEA847311D7C}" srcOrd="0" destOrd="0" presId="urn:microsoft.com/office/officeart/2018/2/layout/IconVerticalSolidList"/>
    <dgm:cxn modelId="{07168CA4-1861-4BDC-A7AA-ED529E395145}" type="presParOf" srcId="{76917671-834D-4C36-B7E2-83F66BB52A74}" destId="{0241F614-5C39-4ADF-BF64-8661B2CBA21F}" srcOrd="1" destOrd="0" presId="urn:microsoft.com/office/officeart/2018/2/layout/IconVerticalSolidList"/>
    <dgm:cxn modelId="{5F474D1B-B449-42BF-A8A2-53E91FF795EE}" type="presParOf" srcId="{76917671-834D-4C36-B7E2-83F66BB52A74}" destId="{150B2175-6644-4803-AC58-2F25E817E35D}" srcOrd="2" destOrd="0" presId="urn:microsoft.com/office/officeart/2018/2/layout/IconVerticalSolidList"/>
    <dgm:cxn modelId="{78FC4E68-1EA9-45FB-810B-27A7D9C19883}" type="presParOf" srcId="{76917671-834D-4C36-B7E2-83F66BB52A74}" destId="{22FDED44-D671-4007-BE8D-4CBD97A0452B}" srcOrd="3" destOrd="0" presId="urn:microsoft.com/office/officeart/2018/2/layout/IconVerticalSolidList"/>
    <dgm:cxn modelId="{F4273F3C-A1CE-446C-B832-9A5E5204694D}" type="presParOf" srcId="{BBF49460-06C1-4716-A84F-81DFE3CACC05}" destId="{14BBE746-0AF4-43BA-86DA-8897D07EB6BB}" srcOrd="1" destOrd="0" presId="urn:microsoft.com/office/officeart/2018/2/layout/IconVerticalSolidList"/>
    <dgm:cxn modelId="{0E017D16-DCC4-478E-8585-094AB02C2C42}" type="presParOf" srcId="{BBF49460-06C1-4716-A84F-81DFE3CACC05}" destId="{2B4B1F15-D20F-4AEE-BF32-36C5C856BCD1}" srcOrd="2" destOrd="0" presId="urn:microsoft.com/office/officeart/2018/2/layout/IconVerticalSolidList"/>
    <dgm:cxn modelId="{7CA8C773-B152-4B2E-B0A4-AFCFFD8C2E8F}" type="presParOf" srcId="{2B4B1F15-D20F-4AEE-BF32-36C5C856BCD1}" destId="{5A104371-414E-4CF2-822B-2BD94CD4EAE5}" srcOrd="0" destOrd="0" presId="urn:microsoft.com/office/officeart/2018/2/layout/IconVerticalSolidList"/>
    <dgm:cxn modelId="{A9459521-6E08-4E26-A21A-C8E02BA4A20F}" type="presParOf" srcId="{2B4B1F15-D20F-4AEE-BF32-36C5C856BCD1}" destId="{9CE47BA4-D5E4-4CF1-BBCC-A6877ABD2818}" srcOrd="1" destOrd="0" presId="urn:microsoft.com/office/officeart/2018/2/layout/IconVerticalSolidList"/>
    <dgm:cxn modelId="{DA92D9D6-CE28-43D5-B12A-E9C6B14FEE22}" type="presParOf" srcId="{2B4B1F15-D20F-4AEE-BF32-36C5C856BCD1}" destId="{769B41C5-403E-4799-9EFD-FED23870A7F3}" srcOrd="2" destOrd="0" presId="urn:microsoft.com/office/officeart/2018/2/layout/IconVerticalSolidList"/>
    <dgm:cxn modelId="{410B86B7-E197-4639-AC74-BBFC5DD855A2}" type="presParOf" srcId="{2B4B1F15-D20F-4AEE-BF32-36C5C856BCD1}" destId="{6181488C-0F42-4A1E-8549-ECE24171D198}" srcOrd="3" destOrd="0" presId="urn:microsoft.com/office/officeart/2018/2/layout/IconVerticalSolidList"/>
    <dgm:cxn modelId="{CD72D208-3D1E-46B1-9C28-E39871B03B3C}" type="presParOf" srcId="{BBF49460-06C1-4716-A84F-81DFE3CACC05}" destId="{A451912E-D0D8-4D11-9DC0-0B3EE857256F}" srcOrd="3" destOrd="0" presId="urn:microsoft.com/office/officeart/2018/2/layout/IconVerticalSolidList"/>
    <dgm:cxn modelId="{CE21662A-0AC1-4BC4-B6E0-00BD59D900E2}" type="presParOf" srcId="{BBF49460-06C1-4716-A84F-81DFE3CACC05}" destId="{CC91F209-3011-4D85-BDDF-7B4691D5F103}" srcOrd="4" destOrd="0" presId="urn:microsoft.com/office/officeart/2018/2/layout/IconVerticalSolidList"/>
    <dgm:cxn modelId="{3A3B2E2A-065F-4C96-A0F9-D9B10FC7B8B6}" type="presParOf" srcId="{CC91F209-3011-4D85-BDDF-7B4691D5F103}" destId="{962AFD36-B13D-49F9-AF81-B7AE24D98DF5}" srcOrd="0" destOrd="0" presId="urn:microsoft.com/office/officeart/2018/2/layout/IconVerticalSolidList"/>
    <dgm:cxn modelId="{3A1B8206-8B67-4554-9F45-B6D8A0D07A26}" type="presParOf" srcId="{CC91F209-3011-4D85-BDDF-7B4691D5F103}" destId="{DD7F62A7-0937-42CE-AE76-85F8A47BF0DA}" srcOrd="1" destOrd="0" presId="urn:microsoft.com/office/officeart/2018/2/layout/IconVerticalSolidList"/>
    <dgm:cxn modelId="{C4A12CDA-0425-44A5-AF0A-0FDDAC6C8A7A}" type="presParOf" srcId="{CC91F209-3011-4D85-BDDF-7B4691D5F103}" destId="{186C3895-A3B6-44FA-8443-33AFAA90F3E6}" srcOrd="2" destOrd="0" presId="urn:microsoft.com/office/officeart/2018/2/layout/IconVerticalSolidList"/>
    <dgm:cxn modelId="{6D65C4FD-40A9-4B74-9F3F-FA199E199785}" type="presParOf" srcId="{CC91F209-3011-4D85-BDDF-7B4691D5F103}" destId="{9CD95202-778B-45E3-B81D-DF23F2FDD0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42AF30-FA02-4F95-8CA0-87E48E1340A8}"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9B6CA5-14F1-4911-85C0-56DCAE76E4CF}">
      <dgm:prSet/>
      <dgm:spPr/>
      <dgm:t>
        <a:bodyPr/>
        <a:lstStyle/>
        <a:p>
          <a:pPr algn="ctr">
            <a:lnSpc>
              <a:spcPct val="100000"/>
            </a:lnSpc>
            <a:defRPr cap="all"/>
          </a:pPr>
          <a:r>
            <a:rPr lang="en-US" dirty="0"/>
            <a:t>We ported the model to an AWS </a:t>
          </a:r>
          <a:r>
            <a:rPr lang="en-US" dirty="0" err="1"/>
            <a:t>Sagemaker</a:t>
          </a:r>
          <a:r>
            <a:rPr lang="en-US" dirty="0"/>
            <a:t> Notebook instance and initialized an API endpoint for the purpose of access to the model from different platforms.</a:t>
          </a:r>
        </a:p>
      </dgm:t>
    </dgm:pt>
    <dgm:pt modelId="{2362A8E9-E40C-4F82-ABEE-B09262E8E63F}" type="parTrans" cxnId="{7FB81748-28A7-42F1-85CC-CD1876B7BD80}">
      <dgm:prSet/>
      <dgm:spPr/>
      <dgm:t>
        <a:bodyPr/>
        <a:lstStyle/>
        <a:p>
          <a:endParaRPr lang="en-US"/>
        </a:p>
      </dgm:t>
    </dgm:pt>
    <dgm:pt modelId="{54910246-64A5-469E-A786-5DCEAF8B8C9B}" type="sibTrans" cxnId="{7FB81748-28A7-42F1-85CC-CD1876B7BD80}">
      <dgm:prSet/>
      <dgm:spPr/>
      <dgm:t>
        <a:bodyPr/>
        <a:lstStyle/>
        <a:p>
          <a:endParaRPr lang="en-US"/>
        </a:p>
      </dgm:t>
    </dgm:pt>
    <dgm:pt modelId="{525952D6-9202-43C1-AFFA-ABA32C552E79}">
      <dgm:prSet/>
      <dgm:spPr/>
      <dgm:t>
        <a:bodyPr/>
        <a:lstStyle/>
        <a:p>
          <a:pPr algn="ctr">
            <a:lnSpc>
              <a:spcPct val="100000"/>
            </a:lnSpc>
            <a:defRPr cap="all"/>
          </a:pPr>
          <a:r>
            <a:rPr lang="en-US" dirty="0"/>
            <a:t>As this is one of our first times utilizing cloud-based platforms (in our case, AWS), it was quite challenging to understand how to.</a:t>
          </a:r>
        </a:p>
      </dgm:t>
    </dgm:pt>
    <dgm:pt modelId="{DB90DD05-5D0D-4CD8-AF3C-87F5B30676B3}" type="parTrans" cxnId="{006A6DAA-7C5F-4F73-8F11-9F68D018BA55}">
      <dgm:prSet/>
      <dgm:spPr/>
      <dgm:t>
        <a:bodyPr/>
        <a:lstStyle/>
        <a:p>
          <a:endParaRPr lang="en-US"/>
        </a:p>
      </dgm:t>
    </dgm:pt>
    <dgm:pt modelId="{18EF1F4B-67AA-4674-B038-99E796036B4A}" type="sibTrans" cxnId="{006A6DAA-7C5F-4F73-8F11-9F68D018BA55}">
      <dgm:prSet/>
      <dgm:spPr/>
      <dgm:t>
        <a:bodyPr/>
        <a:lstStyle/>
        <a:p>
          <a:endParaRPr lang="en-US"/>
        </a:p>
      </dgm:t>
    </dgm:pt>
    <dgm:pt modelId="{E7B7D5BE-A2A5-491B-A400-CA8A79E248B6}" type="pres">
      <dgm:prSet presAssocID="{8A42AF30-FA02-4F95-8CA0-87E48E1340A8}" presName="root" presStyleCnt="0">
        <dgm:presLayoutVars>
          <dgm:dir/>
          <dgm:resizeHandles val="exact"/>
        </dgm:presLayoutVars>
      </dgm:prSet>
      <dgm:spPr/>
    </dgm:pt>
    <dgm:pt modelId="{8CE5B26F-C43F-4AD8-A93B-3A394A414DF7}" type="pres">
      <dgm:prSet presAssocID="{839B6CA5-14F1-4911-85C0-56DCAE76E4CF}" presName="compNode" presStyleCnt="0"/>
      <dgm:spPr/>
    </dgm:pt>
    <dgm:pt modelId="{A182BB7D-6C81-43CA-A5DC-F86F3FD03F79}" type="pres">
      <dgm:prSet presAssocID="{839B6CA5-14F1-4911-85C0-56DCAE76E4CF}" presName="iconBgRect" presStyleLbl="bgShp" presStyleIdx="0" presStyleCnt="2"/>
      <dgm:spPr>
        <a:prstGeom prst="round2DiagRect">
          <a:avLst>
            <a:gd name="adj1" fmla="val 29727"/>
            <a:gd name="adj2" fmla="val 0"/>
          </a:avLst>
        </a:prstGeom>
      </dgm:spPr>
    </dgm:pt>
    <dgm:pt modelId="{3BC4B9C2-4DBD-4CF1-8E4A-FAAFC3B3A48B}" type="pres">
      <dgm:prSet presAssocID="{839B6CA5-14F1-4911-85C0-56DCAE76E4CF}" presName="iconRect" presStyleLbl="node1" presStyleIdx="0" presStyleCnt="2" custScaleX="116114" custScaleY="116844"/>
      <dgm:spPr>
        <a:ln>
          <a:noFill/>
        </a:ln>
      </dgm:spPr>
    </dgm:pt>
    <dgm:pt modelId="{EB53AF69-8D1C-472B-BCA0-D0359CBAC58B}" type="pres">
      <dgm:prSet presAssocID="{839B6CA5-14F1-4911-85C0-56DCAE76E4CF}" presName="spaceRect" presStyleCnt="0"/>
      <dgm:spPr/>
    </dgm:pt>
    <dgm:pt modelId="{2FFDEA9E-681B-498A-9FB2-CD8857E461FD}" type="pres">
      <dgm:prSet presAssocID="{839B6CA5-14F1-4911-85C0-56DCAE76E4CF}" presName="textRect" presStyleLbl="revTx" presStyleIdx="0" presStyleCnt="2" custScaleX="142142" custScaleY="268502" custLinFactNeighborX="-770" custLinFactNeighborY="26940">
        <dgm:presLayoutVars>
          <dgm:chMax val="1"/>
          <dgm:chPref val="1"/>
        </dgm:presLayoutVars>
      </dgm:prSet>
      <dgm:spPr/>
    </dgm:pt>
    <dgm:pt modelId="{17C2344E-6757-1C49-B7C1-38E5F1162C85}" type="pres">
      <dgm:prSet presAssocID="{54910246-64A5-469E-A786-5DCEAF8B8C9B}" presName="sibTrans" presStyleCnt="0"/>
      <dgm:spPr/>
    </dgm:pt>
    <dgm:pt modelId="{328B7A1B-65C0-4669-BC8D-F7DBF26E5D74}" type="pres">
      <dgm:prSet presAssocID="{525952D6-9202-43C1-AFFA-ABA32C552E79}" presName="compNode" presStyleCnt="0"/>
      <dgm:spPr/>
    </dgm:pt>
    <dgm:pt modelId="{C2700CFE-C5DD-4B0E-8372-6B6BAF9903C4}" type="pres">
      <dgm:prSet presAssocID="{525952D6-9202-43C1-AFFA-ABA32C552E79}" presName="iconBgRect" presStyleLbl="bgShp" presStyleIdx="1" presStyleCnt="2"/>
      <dgm:spPr>
        <a:prstGeom prst="round2DiagRect">
          <a:avLst>
            <a:gd name="adj1" fmla="val 29727"/>
            <a:gd name="adj2" fmla="val 0"/>
          </a:avLst>
        </a:prstGeom>
      </dgm:spPr>
    </dgm:pt>
    <dgm:pt modelId="{46283F3C-50C9-4EBE-B91D-181396B1ED87}" type="pres">
      <dgm:prSet presAssocID="{525952D6-9202-43C1-AFFA-ABA32C552E79}" presName="iconRect" presStyleLbl="node1" presStyleIdx="1" presStyleCnt="2"/>
      <dgm:spPr>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 Bulb and Gear"/>
        </a:ext>
      </dgm:extLst>
    </dgm:pt>
    <dgm:pt modelId="{D1F44130-9931-4797-B2BD-8CEC1C7848C1}" type="pres">
      <dgm:prSet presAssocID="{525952D6-9202-43C1-AFFA-ABA32C552E79}" presName="spaceRect" presStyleCnt="0"/>
      <dgm:spPr/>
    </dgm:pt>
    <dgm:pt modelId="{83786F64-3B62-446A-8ACD-3530ADA820EE}" type="pres">
      <dgm:prSet presAssocID="{525952D6-9202-43C1-AFFA-ABA32C552E79}" presName="textRect" presStyleLbl="revTx" presStyleIdx="1" presStyleCnt="2" custScaleX="135816" custScaleY="273522" custLinFactNeighborX="402" custLinFactNeighborY="30788">
        <dgm:presLayoutVars>
          <dgm:chMax val="1"/>
          <dgm:chPref val="1"/>
        </dgm:presLayoutVars>
      </dgm:prSet>
      <dgm:spPr/>
    </dgm:pt>
  </dgm:ptLst>
  <dgm:cxnLst>
    <dgm:cxn modelId="{984F772E-00F9-F34E-A419-3775EAA3F9CD}" type="presOf" srcId="{839B6CA5-14F1-4911-85C0-56DCAE76E4CF}" destId="{2FFDEA9E-681B-498A-9FB2-CD8857E461FD}" srcOrd="0" destOrd="0" presId="urn:microsoft.com/office/officeart/2018/5/layout/IconLeafLabelList"/>
    <dgm:cxn modelId="{7FB81748-28A7-42F1-85CC-CD1876B7BD80}" srcId="{8A42AF30-FA02-4F95-8CA0-87E48E1340A8}" destId="{839B6CA5-14F1-4911-85C0-56DCAE76E4CF}" srcOrd="0" destOrd="0" parTransId="{2362A8E9-E40C-4F82-ABEE-B09262E8E63F}" sibTransId="{54910246-64A5-469E-A786-5DCEAF8B8C9B}"/>
    <dgm:cxn modelId="{006A6DAA-7C5F-4F73-8F11-9F68D018BA55}" srcId="{8A42AF30-FA02-4F95-8CA0-87E48E1340A8}" destId="{525952D6-9202-43C1-AFFA-ABA32C552E79}" srcOrd="1" destOrd="0" parTransId="{DB90DD05-5D0D-4CD8-AF3C-87F5B30676B3}" sibTransId="{18EF1F4B-67AA-4674-B038-99E796036B4A}"/>
    <dgm:cxn modelId="{8CFA3EC3-1053-4FD0-96CB-0DA58B72D1DE}" type="presOf" srcId="{8A42AF30-FA02-4F95-8CA0-87E48E1340A8}" destId="{E7B7D5BE-A2A5-491B-A400-CA8A79E248B6}" srcOrd="0" destOrd="0" presId="urn:microsoft.com/office/officeart/2018/5/layout/IconLeafLabelList"/>
    <dgm:cxn modelId="{3E2289F4-5C6A-374F-8C3B-3F89D75C9ADF}" type="presOf" srcId="{525952D6-9202-43C1-AFFA-ABA32C552E79}" destId="{83786F64-3B62-446A-8ACD-3530ADA820EE}" srcOrd="0" destOrd="0" presId="urn:microsoft.com/office/officeart/2018/5/layout/IconLeafLabelList"/>
    <dgm:cxn modelId="{3B1006BB-7653-574A-8AA4-66BAA8044368}" type="presParOf" srcId="{E7B7D5BE-A2A5-491B-A400-CA8A79E248B6}" destId="{8CE5B26F-C43F-4AD8-A93B-3A394A414DF7}" srcOrd="0" destOrd="0" presId="urn:microsoft.com/office/officeart/2018/5/layout/IconLeafLabelList"/>
    <dgm:cxn modelId="{2A0CCCB9-8DF2-0445-AECC-7AAD2D2CC923}" type="presParOf" srcId="{8CE5B26F-C43F-4AD8-A93B-3A394A414DF7}" destId="{A182BB7D-6C81-43CA-A5DC-F86F3FD03F79}" srcOrd="0" destOrd="0" presId="urn:microsoft.com/office/officeart/2018/5/layout/IconLeafLabelList"/>
    <dgm:cxn modelId="{76DDD5FF-2FBE-7543-87B2-9156DC2EE8A9}" type="presParOf" srcId="{8CE5B26F-C43F-4AD8-A93B-3A394A414DF7}" destId="{3BC4B9C2-4DBD-4CF1-8E4A-FAAFC3B3A48B}" srcOrd="1" destOrd="0" presId="urn:microsoft.com/office/officeart/2018/5/layout/IconLeafLabelList"/>
    <dgm:cxn modelId="{B08337CE-A41C-A94F-A014-8B3FB37EAF8D}" type="presParOf" srcId="{8CE5B26F-C43F-4AD8-A93B-3A394A414DF7}" destId="{EB53AF69-8D1C-472B-BCA0-D0359CBAC58B}" srcOrd="2" destOrd="0" presId="urn:microsoft.com/office/officeart/2018/5/layout/IconLeafLabelList"/>
    <dgm:cxn modelId="{1C4304F8-66EC-564C-AE60-EA9EB6CCCEA3}" type="presParOf" srcId="{8CE5B26F-C43F-4AD8-A93B-3A394A414DF7}" destId="{2FFDEA9E-681B-498A-9FB2-CD8857E461FD}" srcOrd="3" destOrd="0" presId="urn:microsoft.com/office/officeart/2018/5/layout/IconLeafLabelList"/>
    <dgm:cxn modelId="{EC7CA78D-45E6-1F4F-B3A3-DE348AA7DC12}" type="presParOf" srcId="{E7B7D5BE-A2A5-491B-A400-CA8A79E248B6}" destId="{17C2344E-6757-1C49-B7C1-38E5F1162C85}" srcOrd="1" destOrd="0" presId="urn:microsoft.com/office/officeart/2018/5/layout/IconLeafLabelList"/>
    <dgm:cxn modelId="{AF90EC07-F9FE-D14F-9A4A-3FB378B318F2}" type="presParOf" srcId="{E7B7D5BE-A2A5-491B-A400-CA8A79E248B6}" destId="{328B7A1B-65C0-4669-BC8D-F7DBF26E5D74}" srcOrd="2" destOrd="0" presId="urn:microsoft.com/office/officeart/2018/5/layout/IconLeafLabelList"/>
    <dgm:cxn modelId="{F5E98997-9618-BA49-B8DE-71CBA4A39E1D}" type="presParOf" srcId="{328B7A1B-65C0-4669-BC8D-F7DBF26E5D74}" destId="{C2700CFE-C5DD-4B0E-8372-6B6BAF9903C4}" srcOrd="0" destOrd="0" presId="urn:microsoft.com/office/officeart/2018/5/layout/IconLeafLabelList"/>
    <dgm:cxn modelId="{FCBD0048-9572-D74E-88CD-4A8A72FCC319}" type="presParOf" srcId="{328B7A1B-65C0-4669-BC8D-F7DBF26E5D74}" destId="{46283F3C-50C9-4EBE-B91D-181396B1ED87}" srcOrd="1" destOrd="0" presId="urn:microsoft.com/office/officeart/2018/5/layout/IconLeafLabelList"/>
    <dgm:cxn modelId="{DAB7D135-064E-1F47-B640-1CE5A5A7DDAB}" type="presParOf" srcId="{328B7A1B-65C0-4669-BC8D-F7DBF26E5D74}" destId="{D1F44130-9931-4797-B2BD-8CEC1C7848C1}" srcOrd="2" destOrd="0" presId="urn:microsoft.com/office/officeart/2018/5/layout/IconLeafLabelList"/>
    <dgm:cxn modelId="{D80568FF-AAF3-D04B-8FB2-63CCD9C231A7}" type="presParOf" srcId="{328B7A1B-65C0-4669-BC8D-F7DBF26E5D74}" destId="{83786F64-3B62-446A-8ACD-3530ADA820E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D3245-A24B-4FDB-99A8-FEA847311D7C}">
      <dsp:nvSpPr>
        <dsp:cNvPr id="0" name=""/>
        <dsp:cNvSpPr/>
      </dsp:nvSpPr>
      <dsp:spPr>
        <a:xfrm>
          <a:off x="0" y="559"/>
          <a:ext cx="10506456" cy="1309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41F614-5C39-4ADF-BF64-8661B2CBA21F}">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FDED44-D671-4007-BE8D-4CBD97A0452B}">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just" defTabSz="1066800">
            <a:lnSpc>
              <a:spcPct val="90000"/>
            </a:lnSpc>
            <a:spcBef>
              <a:spcPct val="0"/>
            </a:spcBef>
            <a:spcAft>
              <a:spcPct val="35000"/>
            </a:spcAft>
            <a:buNone/>
          </a:pPr>
          <a:r>
            <a:rPr lang="en-US" sz="2400" kern="1200" dirty="0"/>
            <a:t>According to NHTSA, distracted driving had claimed almost 3,200 lives in 2017 alone.</a:t>
          </a:r>
        </a:p>
      </dsp:txBody>
      <dsp:txXfrm>
        <a:off x="1512662" y="559"/>
        <a:ext cx="8993793" cy="1309664"/>
      </dsp:txXfrm>
    </dsp:sp>
    <dsp:sp modelId="{5A104371-414E-4CF2-822B-2BD94CD4EAE5}">
      <dsp:nvSpPr>
        <dsp:cNvPr id="0" name=""/>
        <dsp:cNvSpPr/>
      </dsp:nvSpPr>
      <dsp:spPr>
        <a:xfrm>
          <a:off x="0" y="1637640"/>
          <a:ext cx="10506456" cy="1309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E47BA4-D5E4-4CF1-BBCC-A6877ABD2818}">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81488C-0F42-4A1E-8549-ECE24171D198}">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just" defTabSz="1066800">
            <a:lnSpc>
              <a:spcPct val="90000"/>
            </a:lnSpc>
            <a:spcBef>
              <a:spcPct val="0"/>
            </a:spcBef>
            <a:spcAft>
              <a:spcPct val="35000"/>
            </a:spcAft>
            <a:buNone/>
          </a:pPr>
          <a:r>
            <a:rPr lang="en-US" sz="2400" kern="1200" dirty="0"/>
            <a:t>The NHTSA estimated that 65% of near miss crashes are caused by drivers who are eating or drinking.</a:t>
          </a:r>
        </a:p>
      </dsp:txBody>
      <dsp:txXfrm>
        <a:off x="1512662" y="1637640"/>
        <a:ext cx="8993793" cy="1309664"/>
      </dsp:txXfrm>
    </dsp:sp>
    <dsp:sp modelId="{962AFD36-B13D-49F9-AF81-B7AE24D98DF5}">
      <dsp:nvSpPr>
        <dsp:cNvPr id="0" name=""/>
        <dsp:cNvSpPr/>
      </dsp:nvSpPr>
      <dsp:spPr>
        <a:xfrm>
          <a:off x="0" y="3274721"/>
          <a:ext cx="10506456" cy="1309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7F62A7-0937-42CE-AE76-85F8A47BF0DA}">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95202-778B-45E3-B81D-DF23F2FDD0CE}">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just" defTabSz="1066800">
            <a:lnSpc>
              <a:spcPct val="90000"/>
            </a:lnSpc>
            <a:spcBef>
              <a:spcPct val="0"/>
            </a:spcBef>
            <a:spcAft>
              <a:spcPct val="35000"/>
            </a:spcAft>
            <a:buNone/>
          </a:pPr>
          <a:r>
            <a:rPr lang="en-US" sz="2400" kern="1200" dirty="0"/>
            <a:t>A study by scientists at Newfoundland's Memorial University found that reaction time can slow as much as 20% when someone is listening to loud music.</a:t>
          </a:r>
        </a:p>
      </dsp:txBody>
      <dsp:txXfrm>
        <a:off x="1512662" y="3274721"/>
        <a:ext cx="8993793" cy="1309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2BB7D-6C81-43CA-A5DC-F86F3FD03F79}">
      <dsp:nvSpPr>
        <dsp:cNvPr id="0" name=""/>
        <dsp:cNvSpPr/>
      </dsp:nvSpPr>
      <dsp:spPr>
        <a:xfrm>
          <a:off x="1933512" y="482176"/>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C4B9C2-4DBD-4CF1-8E4A-FAAFC3B3A48B}">
      <dsp:nvSpPr>
        <dsp:cNvPr id="0" name=""/>
        <dsp:cNvSpPr/>
      </dsp:nvSpPr>
      <dsp:spPr>
        <a:xfrm>
          <a:off x="2299993" y="844059"/>
          <a:ext cx="1463036" cy="1472234"/>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FDEA9E-681B-498A-9FB2-CD8857E461FD}">
      <dsp:nvSpPr>
        <dsp:cNvPr id="0" name=""/>
        <dsp:cNvSpPr/>
      </dsp:nvSpPr>
      <dsp:spPr>
        <a:xfrm>
          <a:off x="445236" y="2949537"/>
          <a:ext cx="5117112" cy="1933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We ported the model to an AWS </a:t>
          </a:r>
          <a:r>
            <a:rPr lang="en-US" sz="1600" kern="1200" dirty="0" err="1"/>
            <a:t>Sagemaker</a:t>
          </a:r>
          <a:r>
            <a:rPr lang="en-US" sz="1600" kern="1200" dirty="0"/>
            <a:t> Notebook instance and initialized an API endpoint for the purpose of access to the model from different platforms.</a:t>
          </a:r>
        </a:p>
      </dsp:txBody>
      <dsp:txXfrm>
        <a:off x="445236" y="2949537"/>
        <a:ext cx="5117112" cy="1933214"/>
      </dsp:txXfrm>
    </dsp:sp>
    <dsp:sp modelId="{C2700CFE-C5DD-4B0E-8372-6B6BAF9903C4}">
      <dsp:nvSpPr>
        <dsp:cNvPr id="0" name=""/>
        <dsp:cNvSpPr/>
      </dsp:nvSpPr>
      <dsp:spPr>
        <a:xfrm>
          <a:off x="7566756" y="473140"/>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283F3C-50C9-4EBE-B91D-181396B1ED87}">
      <dsp:nvSpPr>
        <dsp:cNvPr id="0" name=""/>
        <dsp:cNvSpPr/>
      </dsp:nvSpPr>
      <dsp:spPr>
        <a:xfrm>
          <a:off x="8034756" y="941140"/>
          <a:ext cx="1260000" cy="1260000"/>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786F64-3B62-446A-8ACD-3530ADA820EE}">
      <dsp:nvSpPr>
        <dsp:cNvPr id="0" name=""/>
        <dsp:cNvSpPr/>
      </dsp:nvSpPr>
      <dsp:spPr>
        <a:xfrm>
          <a:off x="6234540" y="2950134"/>
          <a:ext cx="4889376" cy="1969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As this is one of our first times utilizing cloud-based platforms (in our case, AWS), it was quite challenging to understand how to.</a:t>
          </a:r>
        </a:p>
      </dsp:txBody>
      <dsp:txXfrm>
        <a:off x="6234540" y="2950134"/>
        <a:ext cx="4889376" cy="196935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1/19/2020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82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1/19/2020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9037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1/19/2020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09366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1/19/2020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250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1/19/2020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504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1/19/2020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5547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1/19/2020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015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1/19/2020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830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1/19/2020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6132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1/19/2020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627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1/19/2020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172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1/19/2020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451922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tif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25FBAD1-CF2C-45FB-A19A-B1DFC310209C}"/>
              </a:ext>
            </a:extLst>
          </p:cNvPr>
          <p:cNvPicPr>
            <a:picLocks noChangeAspect="1"/>
          </p:cNvPicPr>
          <p:nvPr/>
        </p:nvPicPr>
        <p:blipFill rotWithShape="1">
          <a:blip r:embed="rId2"/>
          <a:srcRect l="4815" r="4810"/>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577767-F5C0-A742-ADEB-9BCF125F93C1}"/>
              </a:ext>
            </a:extLst>
          </p:cNvPr>
          <p:cNvSpPr>
            <a:spLocks noGrp="1"/>
          </p:cNvSpPr>
          <p:nvPr>
            <p:ph type="ctrTitle"/>
          </p:nvPr>
        </p:nvSpPr>
        <p:spPr>
          <a:xfrm>
            <a:off x="7485321" y="1122363"/>
            <a:ext cx="4386639" cy="3204134"/>
          </a:xfrm>
        </p:spPr>
        <p:txBody>
          <a:bodyPr anchor="b">
            <a:normAutofit fontScale="90000"/>
          </a:bodyPr>
          <a:lstStyle/>
          <a:p>
            <a:r>
              <a:rPr lang="en-TH" sz="4800" dirty="0"/>
              <a:t>Mindful Drivers Detection and Data Visualization</a:t>
            </a:r>
            <a:br>
              <a:rPr lang="en-TH" sz="4800" dirty="0"/>
            </a:br>
            <a:endParaRPr lang="en-US" sz="4800" dirty="0"/>
          </a:p>
        </p:txBody>
      </p:sp>
      <p:sp>
        <p:nvSpPr>
          <p:cNvPr id="3" name="Subtitle 2">
            <a:extLst>
              <a:ext uri="{FF2B5EF4-FFF2-40B4-BE49-F238E27FC236}">
                <a16:creationId xmlns:a16="http://schemas.microsoft.com/office/drawing/2014/main" id="{24986F3A-1785-2143-9603-1246DA364C5F}"/>
              </a:ext>
            </a:extLst>
          </p:cNvPr>
          <p:cNvSpPr>
            <a:spLocks noGrp="1"/>
          </p:cNvSpPr>
          <p:nvPr>
            <p:ph type="subTitle" idx="1"/>
          </p:nvPr>
        </p:nvSpPr>
        <p:spPr>
          <a:xfrm>
            <a:off x="7848600" y="4844779"/>
            <a:ext cx="4023360" cy="1208141"/>
          </a:xfrm>
        </p:spPr>
        <p:txBody>
          <a:bodyPr>
            <a:normAutofit/>
          </a:bodyPr>
          <a:lstStyle/>
          <a:p>
            <a:pPr algn="ctr"/>
            <a:r>
              <a:rPr lang="en-US" sz="2000" dirty="0"/>
              <a:t>Adi, Tim, David, </a:t>
            </a:r>
            <a:r>
              <a:rPr lang="en-US" sz="2000" dirty="0" err="1"/>
              <a:t>Viru</a:t>
            </a:r>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64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8D341-D347-A24F-9F99-4B642C47F347}"/>
              </a:ext>
            </a:extLst>
          </p:cNvPr>
          <p:cNvSpPr>
            <a:spLocks noGrp="1"/>
          </p:cNvSpPr>
          <p:nvPr>
            <p:ph type="title"/>
          </p:nvPr>
        </p:nvSpPr>
        <p:spPr>
          <a:xfrm>
            <a:off x="841248" y="251312"/>
            <a:ext cx="10506456" cy="1010264"/>
          </a:xfrm>
        </p:spPr>
        <p:txBody>
          <a:bodyPr anchor="ctr">
            <a:normAutofit/>
          </a:bodyPr>
          <a:lstStyle/>
          <a:p>
            <a:r>
              <a:rPr lang="en-US" sz="3700"/>
              <a:t>Some data to understand why this is a problem</a:t>
            </a: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0FA4433-F3E7-46A7-AE2A-9346C3F88136}"/>
              </a:ext>
            </a:extLst>
          </p:cNvPr>
          <p:cNvGraphicFramePr>
            <a:graphicFrameLocks noGrp="1"/>
          </p:cNvGraphicFramePr>
          <p:nvPr>
            <p:ph idx="1"/>
            <p:extLst>
              <p:ext uri="{D42A27DB-BD31-4B8C-83A1-F6EECF244321}">
                <p14:modId xmlns:p14="http://schemas.microsoft.com/office/powerpoint/2010/main" val="152558904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6019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5C17F-C93B-DD4F-B860-D7C1394C0B24}"/>
              </a:ext>
            </a:extLst>
          </p:cNvPr>
          <p:cNvSpPr>
            <a:spLocks noGrp="1"/>
          </p:cNvSpPr>
          <p:nvPr>
            <p:ph type="title"/>
          </p:nvPr>
        </p:nvSpPr>
        <p:spPr>
          <a:xfrm>
            <a:off x="411479" y="902558"/>
            <a:ext cx="4443154" cy="1087819"/>
          </a:xfrm>
        </p:spPr>
        <p:txBody>
          <a:bodyPr anchor="b">
            <a:normAutofit/>
          </a:bodyPr>
          <a:lstStyle/>
          <a:p>
            <a:r>
              <a:rPr lang="en-US" sz="3400" dirty="0"/>
              <a:t>What is our solution?</a:t>
            </a:r>
          </a:p>
        </p:txBody>
      </p:sp>
      <p:sp>
        <p:nvSpPr>
          <p:cNvPr id="30" name="Rectangle 2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2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84978A2-1781-3149-BB9C-883C92EB86B9}"/>
              </a:ext>
            </a:extLst>
          </p:cNvPr>
          <p:cNvSpPr>
            <a:spLocks noGrp="1"/>
          </p:cNvSpPr>
          <p:nvPr>
            <p:ph idx="1"/>
          </p:nvPr>
        </p:nvSpPr>
        <p:spPr>
          <a:xfrm>
            <a:off x="411479" y="2303830"/>
            <a:ext cx="5439893" cy="4256812"/>
          </a:xfrm>
        </p:spPr>
        <p:txBody>
          <a:bodyPr>
            <a:noAutofit/>
          </a:bodyPr>
          <a:lstStyle/>
          <a:p>
            <a:pPr algn="just" fontAlgn="base">
              <a:lnSpc>
                <a:spcPct val="100000"/>
              </a:lnSpc>
            </a:pPr>
            <a:r>
              <a:rPr lang="en-US" sz="1800" dirty="0"/>
              <a:t>Mindful Drivers is a machine learning model that trains on the thousands of samples of distracted drivers with the aim of using image recognition to accurately categorize the image into one of two categories with three more subcategories for distracted drivers.</a:t>
            </a:r>
          </a:p>
          <a:p>
            <a:pPr algn="just" fontAlgn="base">
              <a:lnSpc>
                <a:spcPct val="100000"/>
              </a:lnSpc>
            </a:pPr>
            <a:r>
              <a:rPr lang="en-US" sz="1800" dirty="0"/>
              <a:t>The categories we used are:</a:t>
            </a:r>
          </a:p>
          <a:p>
            <a:pPr lvl="1" algn="just" fontAlgn="base">
              <a:lnSpc>
                <a:spcPct val="100000"/>
              </a:lnSpc>
            </a:pPr>
            <a:r>
              <a:rPr lang="en-US" sz="1800" dirty="0"/>
              <a:t>Attentive </a:t>
            </a:r>
          </a:p>
          <a:p>
            <a:pPr lvl="1" algn="just" fontAlgn="base">
              <a:lnSpc>
                <a:spcPct val="100000"/>
              </a:lnSpc>
            </a:pPr>
            <a:r>
              <a:rPr lang="en-US" sz="1800" dirty="0"/>
              <a:t>Distracted</a:t>
            </a:r>
          </a:p>
          <a:p>
            <a:pPr lvl="2" algn="just" fontAlgn="base">
              <a:lnSpc>
                <a:spcPct val="100000"/>
              </a:lnSpc>
            </a:pPr>
            <a:r>
              <a:rPr lang="en-US" sz="1800" dirty="0"/>
              <a:t>Using Radio</a:t>
            </a:r>
          </a:p>
          <a:p>
            <a:pPr lvl="2" algn="just" fontAlgn="base">
              <a:lnSpc>
                <a:spcPct val="100000"/>
              </a:lnSpc>
            </a:pPr>
            <a:r>
              <a:rPr lang="en-US" sz="1800" dirty="0"/>
              <a:t>Using Mirror</a:t>
            </a:r>
          </a:p>
          <a:p>
            <a:pPr lvl="2" algn="just" fontAlgn="base">
              <a:lnSpc>
                <a:spcPct val="100000"/>
              </a:lnSpc>
            </a:pPr>
            <a:r>
              <a:rPr lang="en-US" sz="1800" dirty="0"/>
              <a:t>Drinking Coffee</a:t>
            </a:r>
          </a:p>
          <a:p>
            <a:pPr algn="just">
              <a:lnSpc>
                <a:spcPct val="100000"/>
              </a:lnSpc>
            </a:pPr>
            <a:endParaRPr lang="en-US" sz="1800" dirty="0"/>
          </a:p>
        </p:txBody>
      </p:sp>
      <p:pic>
        <p:nvPicPr>
          <p:cNvPr id="5" name="Picture 4" descr="A screenshot of a cell phone&#10;&#10;Description automatically generated">
            <a:extLst>
              <a:ext uri="{FF2B5EF4-FFF2-40B4-BE49-F238E27FC236}">
                <a16:creationId xmlns:a16="http://schemas.microsoft.com/office/drawing/2014/main" id="{425DA0CC-56FC-5441-B366-D2D79FEAB624}"/>
              </a:ext>
            </a:extLst>
          </p:cNvPr>
          <p:cNvPicPr>
            <a:picLocks noChangeAspect="1"/>
          </p:cNvPicPr>
          <p:nvPr/>
        </p:nvPicPr>
        <p:blipFill rotWithShape="1">
          <a:blip r:embed="rId2"/>
          <a:srcRect r="756"/>
          <a:stretch/>
        </p:blipFill>
        <p:spPr>
          <a:xfrm>
            <a:off x="5851372" y="625683"/>
            <a:ext cx="5509312" cy="5551280"/>
          </a:xfrm>
          <a:prstGeom prst="rect">
            <a:avLst/>
          </a:prstGeom>
        </p:spPr>
      </p:pic>
    </p:spTree>
    <p:extLst>
      <p:ext uri="{BB962C8B-B14F-4D97-AF65-F5344CB8AC3E}">
        <p14:creationId xmlns:p14="http://schemas.microsoft.com/office/powerpoint/2010/main" val="77714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CD440-6445-AC46-AD60-C988ABFBFAE7}"/>
              </a:ext>
            </a:extLst>
          </p:cNvPr>
          <p:cNvSpPr>
            <a:spLocks noGrp="1"/>
          </p:cNvSpPr>
          <p:nvPr>
            <p:ph type="title"/>
          </p:nvPr>
        </p:nvSpPr>
        <p:spPr>
          <a:xfrm>
            <a:off x="612648" y="1078992"/>
            <a:ext cx="6268770" cy="1536192"/>
          </a:xfrm>
        </p:spPr>
        <p:txBody>
          <a:bodyPr anchor="b">
            <a:normAutofit/>
          </a:bodyPr>
          <a:lstStyle/>
          <a:p>
            <a:r>
              <a:rPr lang="en-US" sz="5200" dirty="0"/>
              <a:t>Where can this model be used?</a:t>
            </a:r>
          </a:p>
        </p:txBody>
      </p:sp>
      <p:sp>
        <p:nvSpPr>
          <p:cNvPr id="31" name="Rectangle 30">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7A815CE-5436-4049-AC93-765F2FDE545C}"/>
              </a:ext>
            </a:extLst>
          </p:cNvPr>
          <p:cNvSpPr>
            <a:spLocks noGrp="1"/>
          </p:cNvSpPr>
          <p:nvPr>
            <p:ph idx="1"/>
          </p:nvPr>
        </p:nvSpPr>
        <p:spPr>
          <a:xfrm>
            <a:off x="484909" y="3076972"/>
            <a:ext cx="6396509" cy="3467361"/>
          </a:xfrm>
        </p:spPr>
        <p:txBody>
          <a:bodyPr>
            <a:noAutofit/>
          </a:bodyPr>
          <a:lstStyle/>
          <a:p>
            <a:pPr algn="just">
              <a:lnSpc>
                <a:spcPct val="100000"/>
              </a:lnSpc>
            </a:pPr>
            <a:r>
              <a:rPr lang="en-US" sz="1800" dirty="0"/>
              <a:t>This model can be used in an app which warns the user or triggers a safety mechanism based on how distracted the driver is.</a:t>
            </a:r>
          </a:p>
          <a:p>
            <a:pPr algn="just">
              <a:lnSpc>
                <a:spcPct val="100000"/>
              </a:lnSpc>
            </a:pPr>
            <a:r>
              <a:rPr lang="en-US" sz="1800" dirty="0"/>
              <a:t>The model can be used to analyze the kind of distracted driving prevalent in specific regions based on the number of times the model flagged that type of driving.</a:t>
            </a:r>
          </a:p>
          <a:p>
            <a:pPr algn="just">
              <a:lnSpc>
                <a:spcPct val="100000"/>
              </a:lnSpc>
            </a:pPr>
            <a:r>
              <a:rPr lang="en-US" sz="1800" dirty="0"/>
              <a:t>The model can also be used to analyze and collect data about how each distraction affects the driver’s response time.</a:t>
            </a:r>
          </a:p>
          <a:p>
            <a:pPr algn="just">
              <a:lnSpc>
                <a:spcPct val="100000"/>
              </a:lnSpc>
            </a:pPr>
            <a:r>
              <a:rPr lang="en-US" sz="1800" dirty="0"/>
              <a:t>The model can also be used in a traffic safety system to enforce safety.</a:t>
            </a:r>
          </a:p>
          <a:p>
            <a:pPr algn="just">
              <a:lnSpc>
                <a:spcPct val="100000"/>
              </a:lnSpc>
            </a:pPr>
            <a:endParaRPr lang="en-US" sz="1800" dirty="0"/>
          </a:p>
          <a:p>
            <a:pPr algn="just">
              <a:lnSpc>
                <a:spcPct val="100000"/>
              </a:lnSpc>
            </a:pPr>
            <a:endParaRPr lang="en-US" sz="1800" dirty="0"/>
          </a:p>
        </p:txBody>
      </p:sp>
      <p:pic>
        <p:nvPicPr>
          <p:cNvPr id="5" name="Picture 4" descr="A window in a dark room&#10;&#10;Description automatically generated">
            <a:extLst>
              <a:ext uri="{FF2B5EF4-FFF2-40B4-BE49-F238E27FC236}">
                <a16:creationId xmlns:a16="http://schemas.microsoft.com/office/drawing/2014/main" id="{3474BA1F-F62F-EC41-875D-71FA0F8E9FBF}"/>
              </a:ext>
            </a:extLst>
          </p:cNvPr>
          <p:cNvPicPr>
            <a:picLocks noChangeAspect="1"/>
          </p:cNvPicPr>
          <p:nvPr/>
        </p:nvPicPr>
        <p:blipFill>
          <a:blip r:embed="rId2"/>
          <a:stretch>
            <a:fillRect/>
          </a:stretch>
        </p:blipFill>
        <p:spPr>
          <a:xfrm>
            <a:off x="7162799" y="1241911"/>
            <a:ext cx="4738255" cy="4958649"/>
          </a:xfrm>
          <a:prstGeom prst="rect">
            <a:avLst/>
          </a:prstGeom>
        </p:spPr>
      </p:pic>
    </p:spTree>
    <p:extLst>
      <p:ext uri="{BB962C8B-B14F-4D97-AF65-F5344CB8AC3E}">
        <p14:creationId xmlns:p14="http://schemas.microsoft.com/office/powerpoint/2010/main" val="638215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69329A-045B-EF49-AB4C-CBB58BB30A0F}"/>
              </a:ext>
            </a:extLst>
          </p:cNvPr>
          <p:cNvSpPr>
            <a:spLocks noGrp="1"/>
          </p:cNvSpPr>
          <p:nvPr>
            <p:ph type="title"/>
          </p:nvPr>
        </p:nvSpPr>
        <p:spPr>
          <a:xfrm>
            <a:off x="508462" y="948278"/>
            <a:ext cx="4443154" cy="1087819"/>
          </a:xfrm>
        </p:spPr>
        <p:txBody>
          <a:bodyPr anchor="b">
            <a:normAutofit/>
          </a:bodyPr>
          <a:lstStyle/>
          <a:p>
            <a:r>
              <a:rPr lang="en-US" sz="3400" dirty="0"/>
              <a:t>How It Was Built</a:t>
            </a:r>
          </a:p>
        </p:txBody>
      </p:sp>
      <p:sp>
        <p:nvSpPr>
          <p:cNvPr id="47" name="Rectangle 3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3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EC12504-0508-F848-A1BD-8FF85AA703CB}"/>
              </a:ext>
            </a:extLst>
          </p:cNvPr>
          <p:cNvSpPr>
            <a:spLocks noGrp="1"/>
          </p:cNvSpPr>
          <p:nvPr>
            <p:ph idx="1"/>
          </p:nvPr>
        </p:nvSpPr>
        <p:spPr>
          <a:xfrm>
            <a:off x="411479" y="2285541"/>
            <a:ext cx="5630487" cy="4383482"/>
          </a:xfrm>
        </p:spPr>
        <p:txBody>
          <a:bodyPr>
            <a:normAutofit fontScale="85000" lnSpcReduction="10000"/>
          </a:bodyPr>
          <a:lstStyle/>
          <a:p>
            <a:pPr algn="just">
              <a:lnSpc>
                <a:spcPct val="150000"/>
              </a:lnSpc>
            </a:pPr>
            <a:r>
              <a:rPr lang="en-US" sz="1800" dirty="0"/>
              <a:t>The project utilizes a transfer learning model based on VGG16, which was trained on the </a:t>
            </a:r>
            <a:r>
              <a:rPr lang="en-US" sz="1800" dirty="0" err="1"/>
              <a:t>Imagenet</a:t>
            </a:r>
            <a:r>
              <a:rPr lang="en-US" sz="1800" dirty="0"/>
              <a:t> database.</a:t>
            </a:r>
          </a:p>
          <a:p>
            <a:pPr algn="just">
              <a:lnSpc>
                <a:spcPct val="150000"/>
              </a:lnSpc>
            </a:pPr>
            <a:r>
              <a:rPr lang="en-US" sz="1800" dirty="0"/>
              <a:t>Neuron layers are implemented to VGG16 in a Sequential model from </a:t>
            </a:r>
            <a:r>
              <a:rPr lang="en-US" sz="1800" dirty="0" err="1"/>
              <a:t>Keras</a:t>
            </a:r>
            <a:r>
              <a:rPr lang="en-US" sz="1800" dirty="0"/>
              <a:t> along with Dropout and GlobalAveragePooling2D to improve the efficiency of the model and prevent overfitting.</a:t>
            </a:r>
          </a:p>
          <a:p>
            <a:pPr algn="just">
              <a:lnSpc>
                <a:spcPct val="150000"/>
              </a:lnSpc>
            </a:pPr>
            <a:r>
              <a:rPr lang="en-US" sz="1800" dirty="0"/>
              <a:t>We fed in 64x64 images from the Inspirit AI Database as the x values and fed in the labels corresponding to the types of driving (Drinking Coffee, Using Mirror, Using Radio, and Attentive) as the y values.</a:t>
            </a:r>
          </a:p>
          <a:p>
            <a:pPr algn="just">
              <a:lnSpc>
                <a:spcPct val="150000"/>
              </a:lnSpc>
            </a:pPr>
            <a:r>
              <a:rPr lang="en-US" sz="1800" dirty="0"/>
              <a:t>The values were then classified as test and train data (75-25 split).</a:t>
            </a:r>
          </a:p>
        </p:txBody>
      </p:sp>
      <p:pic>
        <p:nvPicPr>
          <p:cNvPr id="5" name="Picture 4" descr="A screenshot of a cell phone&#10;&#10;Description automatically generated">
            <a:extLst>
              <a:ext uri="{FF2B5EF4-FFF2-40B4-BE49-F238E27FC236}">
                <a16:creationId xmlns:a16="http://schemas.microsoft.com/office/drawing/2014/main" id="{7AF3DA75-09D2-624B-B989-E4CA60EEDE1B}"/>
              </a:ext>
            </a:extLst>
          </p:cNvPr>
          <p:cNvPicPr>
            <a:picLocks noChangeAspect="1"/>
          </p:cNvPicPr>
          <p:nvPr/>
        </p:nvPicPr>
        <p:blipFill rotWithShape="1">
          <a:blip r:embed="rId2"/>
          <a:srcRect t="2736" r="2" b="2802"/>
          <a:stretch/>
        </p:blipFill>
        <p:spPr>
          <a:xfrm>
            <a:off x="6096000" y="1563896"/>
            <a:ext cx="5730240" cy="3730208"/>
          </a:xfrm>
          <a:prstGeom prst="rect">
            <a:avLst/>
          </a:prstGeom>
        </p:spPr>
      </p:pic>
    </p:spTree>
    <p:extLst>
      <p:ext uri="{BB962C8B-B14F-4D97-AF65-F5344CB8AC3E}">
        <p14:creationId xmlns:p14="http://schemas.microsoft.com/office/powerpoint/2010/main" val="309190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36D28-65D7-CF4B-B420-7574B9D765D5}"/>
              </a:ext>
            </a:extLst>
          </p:cNvPr>
          <p:cNvSpPr>
            <a:spLocks noGrp="1"/>
          </p:cNvSpPr>
          <p:nvPr>
            <p:ph type="title"/>
          </p:nvPr>
        </p:nvSpPr>
        <p:spPr>
          <a:xfrm>
            <a:off x="685799" y="963370"/>
            <a:ext cx="4443154" cy="1087819"/>
          </a:xfrm>
        </p:spPr>
        <p:txBody>
          <a:bodyPr anchor="b">
            <a:normAutofit/>
          </a:bodyPr>
          <a:lstStyle/>
          <a:p>
            <a:r>
              <a:rPr lang="en-US" sz="3400" dirty="0"/>
              <a:t>Stats</a:t>
            </a:r>
          </a:p>
        </p:txBody>
      </p:sp>
      <p:sp>
        <p:nvSpPr>
          <p:cNvPr id="37" name="Rectangle 3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0FA46D1-A4D8-A44C-A9C1-AE829462269E}"/>
              </a:ext>
            </a:extLst>
          </p:cNvPr>
          <p:cNvSpPr>
            <a:spLocks noGrp="1"/>
          </p:cNvSpPr>
          <p:nvPr>
            <p:ph idx="1"/>
          </p:nvPr>
        </p:nvSpPr>
        <p:spPr>
          <a:xfrm>
            <a:off x="411479" y="2684095"/>
            <a:ext cx="4717473" cy="3492868"/>
          </a:xfrm>
        </p:spPr>
        <p:txBody>
          <a:bodyPr>
            <a:normAutofit/>
          </a:bodyPr>
          <a:lstStyle/>
          <a:p>
            <a:pPr algn="just"/>
            <a:r>
              <a:rPr lang="en-US" sz="1700" dirty="0"/>
              <a:t>The model is trained and validated with a max categorical accuracy of 88% and max binary accuracy of 96%.</a:t>
            </a:r>
          </a:p>
          <a:p>
            <a:pPr marL="0" indent="0" algn="just">
              <a:buNone/>
            </a:pPr>
            <a:endParaRPr lang="en-US" sz="1700" dirty="0"/>
          </a:p>
          <a:p>
            <a:pPr algn="just"/>
            <a:r>
              <a:rPr lang="en-US" sz="1700" dirty="0"/>
              <a:t>Some saliency and confusion maps were later drawn to provide insight into the model’s functionality and showcase the binary classification accuracy of the model.</a:t>
            </a:r>
          </a:p>
        </p:txBody>
      </p:sp>
      <p:pic>
        <p:nvPicPr>
          <p:cNvPr id="11" name="Picture 10" descr="A screenshot of a cell phone&#10;&#10;Description automatically generated">
            <a:extLst>
              <a:ext uri="{FF2B5EF4-FFF2-40B4-BE49-F238E27FC236}">
                <a16:creationId xmlns:a16="http://schemas.microsoft.com/office/drawing/2014/main" id="{61861B82-8237-B245-9FDE-1EDE3B32253C}"/>
              </a:ext>
            </a:extLst>
          </p:cNvPr>
          <p:cNvPicPr>
            <a:picLocks noChangeAspect="1"/>
          </p:cNvPicPr>
          <p:nvPr/>
        </p:nvPicPr>
        <p:blipFill rotWithShape="1">
          <a:blip r:embed="rId2"/>
          <a:srcRect r="15558" b="3"/>
          <a:stretch/>
        </p:blipFill>
        <p:spPr>
          <a:xfrm>
            <a:off x="5385816" y="768973"/>
            <a:ext cx="6440424" cy="5264699"/>
          </a:xfrm>
          <a:prstGeom prst="rect">
            <a:avLst/>
          </a:prstGeom>
        </p:spPr>
      </p:pic>
    </p:spTree>
    <p:extLst>
      <p:ext uri="{BB962C8B-B14F-4D97-AF65-F5344CB8AC3E}">
        <p14:creationId xmlns:p14="http://schemas.microsoft.com/office/powerpoint/2010/main" val="134131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6BA83-7B3F-7B44-A3C5-C4A55513A991}"/>
              </a:ext>
            </a:extLst>
          </p:cNvPr>
          <p:cNvSpPr>
            <a:spLocks noGrp="1"/>
          </p:cNvSpPr>
          <p:nvPr>
            <p:ph type="title"/>
          </p:nvPr>
        </p:nvSpPr>
        <p:spPr>
          <a:xfrm>
            <a:off x="841248" y="251312"/>
            <a:ext cx="10506456" cy="1010264"/>
          </a:xfrm>
        </p:spPr>
        <p:txBody>
          <a:bodyPr anchor="ctr">
            <a:normAutofit/>
          </a:bodyPr>
          <a:lstStyle/>
          <a:p>
            <a:pPr algn="ctr"/>
            <a:r>
              <a:rPr lang="en-TH"/>
              <a:t>Usage of Amazon Web Services</a:t>
            </a:r>
          </a:p>
        </p:txBody>
      </p:sp>
      <p:sp>
        <p:nvSpPr>
          <p:cNvPr id="16"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D12BDE4-F6FA-42A4-9690-E8743B705F04}"/>
              </a:ext>
            </a:extLst>
          </p:cNvPr>
          <p:cNvGraphicFramePr>
            <a:graphicFrameLocks noGrp="1"/>
          </p:cNvGraphicFramePr>
          <p:nvPr>
            <p:ph idx="1"/>
            <p:extLst>
              <p:ext uri="{D42A27DB-BD31-4B8C-83A1-F6EECF244321}">
                <p14:modId xmlns:p14="http://schemas.microsoft.com/office/powerpoint/2010/main" val="1773968060"/>
              </p:ext>
            </p:extLst>
          </p:nvPr>
        </p:nvGraphicFramePr>
        <p:xfrm>
          <a:off x="429491" y="1435728"/>
          <a:ext cx="11582400" cy="5170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CB53167D-02B9-E448-A47C-BD496AA3422C}"/>
              </a:ext>
            </a:extLst>
          </p:cNvPr>
          <p:cNvPicPr>
            <a:picLocks noChangeAspect="1"/>
          </p:cNvPicPr>
          <p:nvPr/>
        </p:nvPicPr>
        <p:blipFill>
          <a:blip r:embed="rId7"/>
          <a:stretch>
            <a:fillRect/>
          </a:stretch>
        </p:blipFill>
        <p:spPr>
          <a:xfrm>
            <a:off x="2725306" y="2262331"/>
            <a:ext cx="1486476" cy="1510260"/>
          </a:xfrm>
          <a:prstGeom prst="rect">
            <a:avLst/>
          </a:prstGeom>
        </p:spPr>
      </p:pic>
    </p:spTree>
    <p:extLst>
      <p:ext uri="{BB962C8B-B14F-4D97-AF65-F5344CB8AC3E}">
        <p14:creationId xmlns:p14="http://schemas.microsoft.com/office/powerpoint/2010/main" val="284861412"/>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3D3822"/>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828282"/>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21</TotalTime>
  <Words>458</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Calibri</vt:lpstr>
      <vt:lpstr>AccentBoxVTI</vt:lpstr>
      <vt:lpstr>Mindful Drivers Detection and Data Visualization </vt:lpstr>
      <vt:lpstr>Some data to understand why this is a problem</vt:lpstr>
      <vt:lpstr>What is our solution?</vt:lpstr>
      <vt:lpstr>Where can this model be used?</vt:lpstr>
      <vt:lpstr>How It Was Built</vt:lpstr>
      <vt:lpstr>Stats</vt:lpstr>
      <vt:lpstr>Usage of Amazon Web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Mindful Drivers Detection and Data Visualization </dc:title>
  <dc:creator>Vilvanathan, Virupakshan - (virupakshanv)</dc:creator>
  <cp:lastModifiedBy>Banerjee, Aditya - (abanerjee)</cp:lastModifiedBy>
  <cp:revision>11</cp:revision>
  <dcterms:created xsi:type="dcterms:W3CDTF">2020-01-19T07:22:18Z</dcterms:created>
  <dcterms:modified xsi:type="dcterms:W3CDTF">2020-01-19T15:33:35Z</dcterms:modified>
</cp:coreProperties>
</file>