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257" r:id="rId2"/>
    <p:sldId id="258" r:id="rId3"/>
    <p:sldId id="260" r:id="rId4"/>
    <p:sldId id="261" r:id="rId5"/>
    <p:sldId id="262" r:id="rId6"/>
    <p:sldId id="263" r:id="rId7"/>
    <p:sldId id="264"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1" autoAdjust="0"/>
    <p:restoredTop sz="94660"/>
  </p:normalViewPr>
  <p:slideViewPr>
    <p:cSldViewPr snapToGrid="0">
      <p:cViewPr varScale="1">
        <p:scale>
          <a:sx n="89" d="100"/>
          <a:sy n="89" d="100"/>
        </p:scale>
        <p:origin x="293"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1/30/2024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3A1C593-65D0-4073-BCC9-577B9352EA97}" type="datetimeFigureOut">
              <a:rPr lang="en-US" smtClean="0"/>
              <a:t>1/30/2024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1/30/2024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1/30/2024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1/30/2024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1/30/2024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1/30/2024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t>1/30/2024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t>1/30/2024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t>1/30/2024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1/30/2024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1/30/2024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1/30/2024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t>1/30/2024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8.png"/><Relationship Id="rId3" Type="http://schemas.openxmlformats.org/officeDocument/2006/relationships/image" Target="../media/image2.jpeg"/><Relationship Id="rId7" Type="http://schemas.openxmlformats.org/officeDocument/2006/relationships/slide" Target="slide5.xml"/><Relationship Id="rId12" Type="http://schemas.openxmlformats.org/officeDocument/2006/relationships/image" Target="../media/image7.sv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6.png"/><Relationship Id="rId5" Type="http://schemas.openxmlformats.org/officeDocument/2006/relationships/slide" Target="slide4.xml"/><Relationship Id="rId10" Type="http://schemas.openxmlformats.org/officeDocument/2006/relationships/slide" Target="slide6.xml"/><Relationship Id="rId4" Type="http://schemas.openxmlformats.org/officeDocument/2006/relationships/image" Target="../media/image3.jpeg"/><Relationship Id="rId9" Type="http://schemas.openxmlformats.org/officeDocument/2006/relationships/slide" Target="slide7.xml"/><Relationship Id="rId14" Type="http://schemas.openxmlformats.org/officeDocument/2006/relationships/image" Target="../media/image9.sv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0.jpeg"/><Relationship Id="rId1" Type="http://schemas.openxmlformats.org/officeDocument/2006/relationships/slideLayout" Target="../slideLayouts/slideLayout7.xml"/><Relationship Id="rId4" Type="http://schemas.openxmlformats.org/officeDocument/2006/relationships/slide" Target="slide3.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g"/><Relationship Id="rId1" Type="http://schemas.openxmlformats.org/officeDocument/2006/relationships/slideLayout" Target="../slideLayouts/slideLayout7.xml"/><Relationship Id="rId5" Type="http://schemas.openxmlformats.org/officeDocument/2006/relationships/slide" Target="slide3.xml"/><Relationship Id="rId4" Type="http://schemas.openxmlformats.org/officeDocument/2006/relationships/image" Target="../media/image13.sv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4.jpg"/><Relationship Id="rId1" Type="http://schemas.openxmlformats.org/officeDocument/2006/relationships/slideLayout" Target="../slideLayouts/slideLayout7.xml"/><Relationship Id="rId5" Type="http://schemas.openxmlformats.org/officeDocument/2006/relationships/slide" Target="slide3.xml"/><Relationship Id="rId4" Type="http://schemas.openxmlformats.org/officeDocument/2006/relationships/image" Target="../media/image7.sv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5.jpg"/><Relationship Id="rId1" Type="http://schemas.openxmlformats.org/officeDocument/2006/relationships/slideLayout" Target="../slideLayouts/slideLayout7.xml"/><Relationship Id="rId4" Type="http://schemas.openxmlformats.org/officeDocument/2006/relationships/image" Target="../media/image9.sv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100000">
              <a:schemeClr val="accent1">
                <a:lumMod val="5000"/>
                <a:lumOff val="95000"/>
              </a:schemeClr>
            </a:gs>
            <a:gs pos="0">
              <a:schemeClr val="accent1">
                <a:lumMod val="45000"/>
                <a:lumOff val="55000"/>
              </a:schemeClr>
            </a:gs>
            <a:gs pos="58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sp>
        <p:nvSpPr>
          <p:cNvPr id="4" name="Freeform 3"/>
          <p:cNvSpPr/>
          <p:nvPr/>
        </p:nvSpPr>
        <p:spPr>
          <a:xfrm rot="5400000">
            <a:off x="2624138" y="2200593"/>
            <a:ext cx="13754735" cy="7137399"/>
          </a:xfrm>
          <a:custGeom>
            <a:avLst/>
            <a:gdLst>
              <a:gd name="adj" fmla="val 25000"/>
              <a:gd name="vf" fmla="val 115470"/>
              <a:gd name="maxAdj" fmla="*/ 50000 w ss"/>
              <a:gd name="a" fmla="pin 0 adj maxAdj"/>
              <a:gd name="shd2" fmla="*/ hd2 vf 100000"/>
              <a:gd name="x1" fmla="*/ ss a 100000"/>
              <a:gd name="x2" fmla="+- r 0 x1"/>
              <a:gd name="dy1" fmla="sin shd2 3600000"/>
              <a:gd name="y1" fmla="+- vc 0 dy1"/>
              <a:gd name="y2" fmla="+- vc dy1 0"/>
              <a:gd name="q1" fmla="*/ maxAdj -1 2"/>
              <a:gd name="q2" fmla="+- a q1 0"/>
              <a:gd name="q3" fmla="?: q2 4 2"/>
              <a:gd name="q4" fmla="?: q2 3 2"/>
              <a:gd name="q5" fmla="?: q2 q1 0"/>
              <a:gd name="q6" fmla="+/ a q5 q1"/>
              <a:gd name="q7" fmla="*/ q6 q4 -1"/>
              <a:gd name="q8" fmla="+- q3 q7 0"/>
              <a:gd name="il" fmla="*/ w q8 24"/>
              <a:gd name="it" fmla="*/ h q8 24"/>
              <a:gd name="ir" fmla="+- r 0 il"/>
              <a:gd name="ib" fmla="+- b 0 it"/>
            </a:gdLst>
            <a:ahLst/>
            <a:cxnLst>
              <a:cxn ang="0">
                <a:pos x="r" y="vc"/>
              </a:cxn>
              <a:cxn ang="cd4">
                <a:pos x="x2" y="y2"/>
              </a:cxn>
              <a:cxn ang="cd4">
                <a:pos x="x1" y="y2"/>
              </a:cxn>
              <a:cxn ang="cd2">
                <a:pos x="l" y="vc"/>
              </a:cxn>
              <a:cxn ang="3">
                <a:pos x="x1" y="y1"/>
              </a:cxn>
              <a:cxn ang="3">
                <a:pos x="x2" y="y1"/>
              </a:cxn>
            </a:cxnLst>
            <a:rect l="l" t="t" r="r" b="b"/>
            <a:pathLst>
              <a:path w="21661" h="11240">
                <a:moveTo>
                  <a:pt x="3006" y="9680"/>
                </a:moveTo>
                <a:lnTo>
                  <a:pt x="3786" y="8121"/>
                </a:lnTo>
                <a:lnTo>
                  <a:pt x="5875" y="8121"/>
                </a:lnTo>
                <a:lnTo>
                  <a:pt x="6655" y="9680"/>
                </a:lnTo>
                <a:lnTo>
                  <a:pt x="5875" y="11240"/>
                </a:lnTo>
                <a:lnTo>
                  <a:pt x="3786" y="11240"/>
                </a:lnTo>
                <a:lnTo>
                  <a:pt x="3006" y="9680"/>
                </a:lnTo>
                <a:close/>
                <a:moveTo>
                  <a:pt x="3006" y="6421"/>
                </a:moveTo>
                <a:lnTo>
                  <a:pt x="3786" y="4862"/>
                </a:lnTo>
                <a:lnTo>
                  <a:pt x="5875" y="4862"/>
                </a:lnTo>
                <a:lnTo>
                  <a:pt x="6655" y="6421"/>
                </a:lnTo>
                <a:lnTo>
                  <a:pt x="5875" y="7981"/>
                </a:lnTo>
                <a:lnTo>
                  <a:pt x="3786" y="7981"/>
                </a:lnTo>
                <a:lnTo>
                  <a:pt x="3006" y="6421"/>
                </a:lnTo>
                <a:close/>
                <a:moveTo>
                  <a:pt x="3006" y="3162"/>
                </a:moveTo>
                <a:lnTo>
                  <a:pt x="3786" y="1603"/>
                </a:lnTo>
                <a:lnTo>
                  <a:pt x="5875" y="1603"/>
                </a:lnTo>
                <a:lnTo>
                  <a:pt x="6655" y="3162"/>
                </a:lnTo>
                <a:lnTo>
                  <a:pt x="5875" y="4722"/>
                </a:lnTo>
                <a:lnTo>
                  <a:pt x="3786" y="4722"/>
                </a:lnTo>
                <a:lnTo>
                  <a:pt x="3006" y="3162"/>
                </a:lnTo>
                <a:close/>
                <a:moveTo>
                  <a:pt x="0" y="8077"/>
                </a:moveTo>
                <a:lnTo>
                  <a:pt x="780" y="6518"/>
                </a:lnTo>
                <a:lnTo>
                  <a:pt x="2869" y="6518"/>
                </a:lnTo>
                <a:lnTo>
                  <a:pt x="3649" y="8077"/>
                </a:lnTo>
                <a:lnTo>
                  <a:pt x="2869" y="9637"/>
                </a:lnTo>
                <a:lnTo>
                  <a:pt x="780" y="9637"/>
                </a:lnTo>
                <a:lnTo>
                  <a:pt x="0" y="8077"/>
                </a:lnTo>
                <a:close/>
                <a:moveTo>
                  <a:pt x="0" y="4818"/>
                </a:moveTo>
                <a:lnTo>
                  <a:pt x="780" y="3259"/>
                </a:lnTo>
                <a:lnTo>
                  <a:pt x="2869" y="3259"/>
                </a:lnTo>
                <a:lnTo>
                  <a:pt x="3649" y="4818"/>
                </a:lnTo>
                <a:lnTo>
                  <a:pt x="2869" y="6378"/>
                </a:lnTo>
                <a:lnTo>
                  <a:pt x="780" y="6378"/>
                </a:lnTo>
                <a:lnTo>
                  <a:pt x="0" y="4818"/>
                </a:lnTo>
                <a:close/>
                <a:moveTo>
                  <a:pt x="6032" y="8077"/>
                </a:moveTo>
                <a:lnTo>
                  <a:pt x="6812" y="6518"/>
                </a:lnTo>
                <a:lnTo>
                  <a:pt x="8901" y="6518"/>
                </a:lnTo>
                <a:lnTo>
                  <a:pt x="9681" y="8077"/>
                </a:lnTo>
                <a:lnTo>
                  <a:pt x="8901" y="9637"/>
                </a:lnTo>
                <a:lnTo>
                  <a:pt x="6812" y="9637"/>
                </a:lnTo>
                <a:lnTo>
                  <a:pt x="6032" y="8077"/>
                </a:lnTo>
                <a:close/>
                <a:moveTo>
                  <a:pt x="6032" y="4818"/>
                </a:moveTo>
                <a:lnTo>
                  <a:pt x="6812" y="3259"/>
                </a:lnTo>
                <a:lnTo>
                  <a:pt x="8901" y="3259"/>
                </a:lnTo>
                <a:lnTo>
                  <a:pt x="9681" y="4818"/>
                </a:lnTo>
                <a:lnTo>
                  <a:pt x="8901" y="6378"/>
                </a:lnTo>
                <a:lnTo>
                  <a:pt x="6812" y="6378"/>
                </a:lnTo>
                <a:lnTo>
                  <a:pt x="6032" y="4818"/>
                </a:lnTo>
                <a:close/>
                <a:moveTo>
                  <a:pt x="6032" y="1559"/>
                </a:moveTo>
                <a:lnTo>
                  <a:pt x="6812" y="0"/>
                </a:lnTo>
                <a:lnTo>
                  <a:pt x="8901" y="0"/>
                </a:lnTo>
                <a:lnTo>
                  <a:pt x="9681" y="1559"/>
                </a:lnTo>
                <a:lnTo>
                  <a:pt x="8901" y="3119"/>
                </a:lnTo>
                <a:lnTo>
                  <a:pt x="6812" y="3119"/>
                </a:lnTo>
                <a:lnTo>
                  <a:pt x="6032" y="1559"/>
                </a:lnTo>
                <a:close/>
                <a:moveTo>
                  <a:pt x="9006" y="9680"/>
                </a:moveTo>
                <a:lnTo>
                  <a:pt x="9786" y="8121"/>
                </a:lnTo>
                <a:lnTo>
                  <a:pt x="11875" y="8121"/>
                </a:lnTo>
                <a:lnTo>
                  <a:pt x="12655" y="9680"/>
                </a:lnTo>
                <a:lnTo>
                  <a:pt x="11875" y="11240"/>
                </a:lnTo>
                <a:lnTo>
                  <a:pt x="9786" y="11240"/>
                </a:lnTo>
                <a:lnTo>
                  <a:pt x="9006" y="9680"/>
                </a:lnTo>
                <a:close/>
                <a:moveTo>
                  <a:pt x="9006" y="6421"/>
                </a:moveTo>
                <a:lnTo>
                  <a:pt x="9786" y="4862"/>
                </a:lnTo>
                <a:lnTo>
                  <a:pt x="11875" y="4862"/>
                </a:lnTo>
                <a:lnTo>
                  <a:pt x="12655" y="6421"/>
                </a:lnTo>
                <a:lnTo>
                  <a:pt x="11875" y="7981"/>
                </a:lnTo>
                <a:lnTo>
                  <a:pt x="9786" y="7981"/>
                </a:lnTo>
                <a:lnTo>
                  <a:pt x="9006" y="6421"/>
                </a:lnTo>
                <a:close/>
                <a:moveTo>
                  <a:pt x="9006" y="3162"/>
                </a:moveTo>
                <a:lnTo>
                  <a:pt x="9786" y="1603"/>
                </a:lnTo>
                <a:lnTo>
                  <a:pt x="11875" y="1603"/>
                </a:lnTo>
                <a:lnTo>
                  <a:pt x="12655" y="3162"/>
                </a:lnTo>
                <a:lnTo>
                  <a:pt x="11875" y="4722"/>
                </a:lnTo>
                <a:lnTo>
                  <a:pt x="9786" y="4722"/>
                </a:lnTo>
                <a:lnTo>
                  <a:pt x="9006" y="3162"/>
                </a:lnTo>
                <a:close/>
                <a:moveTo>
                  <a:pt x="12064" y="8077"/>
                </a:moveTo>
                <a:lnTo>
                  <a:pt x="12844" y="6518"/>
                </a:lnTo>
                <a:lnTo>
                  <a:pt x="14933" y="6518"/>
                </a:lnTo>
                <a:lnTo>
                  <a:pt x="15713" y="8077"/>
                </a:lnTo>
                <a:lnTo>
                  <a:pt x="14933" y="9637"/>
                </a:lnTo>
                <a:lnTo>
                  <a:pt x="12844" y="9637"/>
                </a:lnTo>
                <a:lnTo>
                  <a:pt x="12064" y="8077"/>
                </a:lnTo>
                <a:close/>
                <a:moveTo>
                  <a:pt x="12064" y="4818"/>
                </a:moveTo>
                <a:lnTo>
                  <a:pt x="12844" y="3259"/>
                </a:lnTo>
                <a:lnTo>
                  <a:pt x="14933" y="3259"/>
                </a:lnTo>
                <a:lnTo>
                  <a:pt x="15713" y="4818"/>
                </a:lnTo>
                <a:lnTo>
                  <a:pt x="14933" y="6378"/>
                </a:lnTo>
                <a:lnTo>
                  <a:pt x="12844" y="6378"/>
                </a:lnTo>
                <a:lnTo>
                  <a:pt x="12064" y="4818"/>
                </a:lnTo>
                <a:close/>
                <a:moveTo>
                  <a:pt x="12064" y="1559"/>
                </a:moveTo>
                <a:lnTo>
                  <a:pt x="12844" y="0"/>
                </a:lnTo>
                <a:lnTo>
                  <a:pt x="14933" y="0"/>
                </a:lnTo>
                <a:lnTo>
                  <a:pt x="15713" y="1559"/>
                </a:lnTo>
                <a:lnTo>
                  <a:pt x="14933" y="3119"/>
                </a:lnTo>
                <a:lnTo>
                  <a:pt x="12844" y="3119"/>
                </a:lnTo>
                <a:lnTo>
                  <a:pt x="12064" y="1559"/>
                </a:lnTo>
                <a:close/>
                <a:moveTo>
                  <a:pt x="15006" y="6420"/>
                </a:moveTo>
                <a:lnTo>
                  <a:pt x="15785" y="4862"/>
                </a:lnTo>
                <a:lnTo>
                  <a:pt x="17878" y="4862"/>
                </a:lnTo>
                <a:lnTo>
                  <a:pt x="18657" y="6420"/>
                </a:lnTo>
                <a:lnTo>
                  <a:pt x="17878" y="7979"/>
                </a:lnTo>
                <a:lnTo>
                  <a:pt x="15785" y="7979"/>
                </a:lnTo>
                <a:lnTo>
                  <a:pt x="15006" y="6420"/>
                </a:lnTo>
                <a:close/>
                <a:moveTo>
                  <a:pt x="15006" y="3162"/>
                </a:moveTo>
                <a:lnTo>
                  <a:pt x="15786" y="1603"/>
                </a:lnTo>
                <a:lnTo>
                  <a:pt x="17875" y="1603"/>
                </a:lnTo>
                <a:lnTo>
                  <a:pt x="18655" y="3162"/>
                </a:lnTo>
                <a:lnTo>
                  <a:pt x="17875" y="4722"/>
                </a:lnTo>
                <a:lnTo>
                  <a:pt x="15786" y="4722"/>
                </a:lnTo>
                <a:lnTo>
                  <a:pt x="15006" y="3162"/>
                </a:lnTo>
                <a:close/>
                <a:moveTo>
                  <a:pt x="18012" y="4818"/>
                </a:moveTo>
                <a:lnTo>
                  <a:pt x="18792" y="3259"/>
                </a:lnTo>
                <a:lnTo>
                  <a:pt x="20881" y="3259"/>
                </a:lnTo>
                <a:lnTo>
                  <a:pt x="21661" y="4818"/>
                </a:lnTo>
                <a:lnTo>
                  <a:pt x="20881" y="6378"/>
                </a:lnTo>
                <a:lnTo>
                  <a:pt x="18792" y="6378"/>
                </a:lnTo>
                <a:lnTo>
                  <a:pt x="18012" y="4818"/>
                </a:lnTo>
                <a:close/>
              </a:path>
            </a:pathLst>
          </a:custGeom>
          <a:blipFill rotWithShape="0">
            <a:blip r:embed="rId2"/>
            <a:stretch>
              <a:fillRect l="-26000" t="-4000" r="-8000"/>
            </a:stretch>
          </a:blipFill>
          <a:ln>
            <a:noFill/>
          </a:ln>
        </p:spPr>
        <p:style>
          <a:lnRef idx="2">
            <a:schemeClr val="accent1">
              <a:lumMod val="75000"/>
            </a:schemeClr>
          </a:lnRef>
          <a:fillRef idx="1">
            <a:schemeClr val="accent1"/>
          </a:fillRef>
          <a:effectRef idx="0">
            <a:srgbClr val="FFFFFF"/>
          </a:effectRef>
          <a:fontRef idx="minor">
            <a:schemeClr val="lt1"/>
          </a:fontRef>
        </p:style>
        <p:txBody>
          <a:bodyPr wrap="square" rtlCol="0" anchor="ctr">
            <a:noAutofit/>
          </a:bodyPr>
          <a:lstStyle/>
          <a:p>
            <a:pPr algn="ctr"/>
            <a:endParaRPr lang="en-US"/>
          </a:p>
        </p:txBody>
      </p:sp>
      <p:sp>
        <p:nvSpPr>
          <p:cNvPr id="29" name="Text Box 28"/>
          <p:cNvSpPr txBox="1"/>
          <p:nvPr/>
        </p:nvSpPr>
        <p:spPr>
          <a:xfrm>
            <a:off x="608330" y="370840"/>
            <a:ext cx="5975350" cy="607060"/>
          </a:xfrm>
          <a:prstGeom prst="rect">
            <a:avLst/>
          </a:prstGeom>
          <a:noFill/>
        </p:spPr>
        <p:txBody>
          <a:bodyPr wrap="square" rtlCol="0">
            <a:noAutofit/>
          </a:bodyPr>
          <a:lstStyle/>
          <a:p>
            <a:r>
              <a:rPr lang="en-US" sz="3200">
                <a:latin typeface="Bodoni MT Black" panose="02070A03080606020203" charset="0"/>
                <a:cs typeface="Bodoni MT Black" panose="02070A03080606020203" charset="0"/>
              </a:rPr>
              <a:t>INTERNAL HACKATHON</a:t>
            </a:r>
          </a:p>
        </p:txBody>
      </p:sp>
      <p:sp>
        <p:nvSpPr>
          <p:cNvPr id="30" name="Text Box 29"/>
          <p:cNvSpPr txBox="1"/>
          <p:nvPr/>
        </p:nvSpPr>
        <p:spPr>
          <a:xfrm>
            <a:off x="608330" y="2049145"/>
            <a:ext cx="5136515" cy="460375"/>
          </a:xfrm>
          <a:prstGeom prst="rect">
            <a:avLst/>
          </a:prstGeom>
          <a:noFill/>
        </p:spPr>
        <p:txBody>
          <a:bodyPr wrap="square" rtlCol="0">
            <a:spAutoFit/>
          </a:bodyPr>
          <a:lstStyle/>
          <a:p>
            <a:pPr algn="l"/>
            <a:r>
              <a:rPr lang="en-US" sz="2400">
                <a:latin typeface="Bodoni MT Black" panose="02070A03080606020203" charset="0"/>
                <a:cs typeface="Bodoni MT Black" panose="02070A03080606020203" charset="0"/>
              </a:rPr>
              <a:t>THEME :</a:t>
            </a:r>
            <a:endParaRPr lang="en-US" sz="2000" b="1">
              <a:latin typeface="Copperplate Gothic Bold" panose="020E0705020206020404" charset="0"/>
              <a:cs typeface="Copperplate Gothic Bold" panose="020E0705020206020404" charset="0"/>
            </a:endParaRPr>
          </a:p>
        </p:txBody>
      </p:sp>
      <p:sp>
        <p:nvSpPr>
          <p:cNvPr id="31" name="Text Box 30"/>
          <p:cNvSpPr txBox="1"/>
          <p:nvPr/>
        </p:nvSpPr>
        <p:spPr>
          <a:xfrm>
            <a:off x="608330" y="3580765"/>
            <a:ext cx="5136515" cy="460375"/>
          </a:xfrm>
          <a:prstGeom prst="rect">
            <a:avLst/>
          </a:prstGeom>
          <a:noFill/>
        </p:spPr>
        <p:txBody>
          <a:bodyPr wrap="square" rtlCol="0">
            <a:spAutoFit/>
          </a:bodyPr>
          <a:lstStyle/>
          <a:p>
            <a:r>
              <a:rPr lang="en-US" sz="2400">
                <a:latin typeface="Bodoni MT Black" panose="02070A03080606020203" charset="0"/>
                <a:cs typeface="Bodoni MT Black" panose="02070A03080606020203" charset="0"/>
              </a:rPr>
              <a:t>TEAM NAME :   </a:t>
            </a:r>
            <a:r>
              <a:rPr lang="en-US" sz="2000" b="1">
                <a:latin typeface="Copperplate Gothic Bold" panose="020E0705020206020404" charset="0"/>
                <a:cs typeface="Copperplate Gothic Bold" panose="020E0705020206020404" charset="0"/>
              </a:rPr>
              <a:t>ERROR 404</a:t>
            </a:r>
          </a:p>
        </p:txBody>
      </p:sp>
      <p:sp>
        <p:nvSpPr>
          <p:cNvPr id="32" name="Text Box 31"/>
          <p:cNvSpPr txBox="1"/>
          <p:nvPr/>
        </p:nvSpPr>
        <p:spPr>
          <a:xfrm>
            <a:off x="608330" y="5112385"/>
            <a:ext cx="5323840" cy="460375"/>
          </a:xfrm>
          <a:prstGeom prst="rect">
            <a:avLst/>
          </a:prstGeom>
          <a:noFill/>
        </p:spPr>
        <p:txBody>
          <a:bodyPr wrap="square" rtlCol="0">
            <a:spAutoFit/>
          </a:bodyPr>
          <a:lstStyle/>
          <a:p>
            <a:r>
              <a:rPr lang="en-US" sz="2400">
                <a:latin typeface="Bodoni MT Black" panose="02070A03080606020203" charset="0"/>
                <a:cs typeface="Bodoni MT Black" panose="02070A03080606020203" charset="0"/>
              </a:rPr>
              <a:t>INSTITUTE :  </a:t>
            </a:r>
            <a:r>
              <a:rPr lang="en-US" sz="2000">
                <a:latin typeface="Copperplate Gothic Bold" panose="020E0705020206020404" charset="0"/>
                <a:cs typeface="Copperplate Gothic Bold" panose="020E0705020206020404" charset="0"/>
              </a:rPr>
              <a:t>JISCE, KALYANI</a:t>
            </a:r>
          </a:p>
        </p:txBody>
      </p:sp>
      <p:sp>
        <p:nvSpPr>
          <p:cNvPr id="2" name="Text Box 1"/>
          <p:cNvSpPr txBox="1"/>
          <p:nvPr/>
        </p:nvSpPr>
        <p:spPr>
          <a:xfrm>
            <a:off x="2232660" y="2049145"/>
            <a:ext cx="4064000" cy="1322070"/>
          </a:xfrm>
          <a:prstGeom prst="rect">
            <a:avLst/>
          </a:prstGeom>
          <a:noFill/>
        </p:spPr>
        <p:txBody>
          <a:bodyPr wrap="square" rtlCol="0">
            <a:spAutoFit/>
          </a:bodyPr>
          <a:lstStyle/>
          <a:p>
            <a:r>
              <a:rPr lang="en-US" sz="2000" b="1">
                <a:latin typeface="Copperplate Gothic Bold" panose="020E0705020206020404" charset="0"/>
                <a:cs typeface="Copperplate Gothic Bold" panose="020E0705020206020404" charset="0"/>
                <a:sym typeface="+mn-ea"/>
              </a:rPr>
              <a:t>DARK PATTER BUSTER  </a:t>
            </a:r>
          </a:p>
          <a:p>
            <a:r>
              <a:rPr lang="en-US" sz="2000" b="1">
                <a:latin typeface="Copperplate Gothic Bold" panose="020E0705020206020404" charset="0"/>
                <a:cs typeface="Copperplate Gothic Bold" panose="020E0705020206020404" charset="0"/>
                <a:sym typeface="+mn-ea"/>
              </a:rPr>
              <a:t>IN </a:t>
            </a:r>
          </a:p>
          <a:p>
            <a:r>
              <a:rPr lang="en-US" sz="2000" b="1">
                <a:latin typeface="Copperplate Gothic Bold" panose="020E0705020206020404" charset="0"/>
                <a:cs typeface="Copperplate Gothic Bold" panose="020E0705020206020404" charset="0"/>
                <a:sym typeface="+mn-ea"/>
              </a:rPr>
              <a:t>E-COMMERCE WEBSITES</a:t>
            </a:r>
            <a:endParaRPr lang="en-US" sz="2000" b="1">
              <a:latin typeface="Copperplate Gothic Bold" panose="020E0705020206020404" charset="0"/>
              <a:cs typeface="Copperplate Gothic Bold" panose="020E0705020206020404" charset="0"/>
            </a:endParaRPr>
          </a:p>
          <a:p>
            <a:endParaRPr lang="en-US" sz="2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100000">
              <a:schemeClr val="accent1">
                <a:lumMod val="45000"/>
                <a:lumOff val="55000"/>
              </a:schemeClr>
            </a:gs>
            <a:gs pos="56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sp>
        <p:nvSpPr>
          <p:cNvPr id="7" name="Hexagon 6"/>
          <p:cNvSpPr/>
          <p:nvPr/>
        </p:nvSpPr>
        <p:spPr>
          <a:xfrm rot="5400000">
            <a:off x="85725" y="5280025"/>
            <a:ext cx="2113280" cy="1726565"/>
          </a:xfrm>
          <a:prstGeom prst="hexagon">
            <a:avLst/>
          </a:prstGeom>
          <a:noFill/>
          <a:ln w="25400">
            <a:solidFill>
              <a:schemeClr val="bg1">
                <a:alpha val="40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
        <p:nvSpPr>
          <p:cNvPr id="4" name="Freeform 3"/>
          <p:cNvSpPr/>
          <p:nvPr/>
        </p:nvSpPr>
        <p:spPr>
          <a:xfrm rot="5400000">
            <a:off x="2624138" y="-4640262"/>
            <a:ext cx="13754735" cy="7137399"/>
          </a:xfrm>
          <a:custGeom>
            <a:avLst/>
            <a:gdLst>
              <a:gd name="adj" fmla="val 25000"/>
              <a:gd name="vf" fmla="val 115470"/>
              <a:gd name="maxAdj" fmla="*/ 50000 w ss"/>
              <a:gd name="a" fmla="pin 0 adj maxAdj"/>
              <a:gd name="shd2" fmla="*/ hd2 vf 100000"/>
              <a:gd name="x1" fmla="*/ ss a 100000"/>
              <a:gd name="x2" fmla="+- r 0 x1"/>
              <a:gd name="dy1" fmla="sin shd2 3600000"/>
              <a:gd name="y1" fmla="+- vc 0 dy1"/>
              <a:gd name="y2" fmla="+- vc dy1 0"/>
              <a:gd name="q1" fmla="*/ maxAdj -1 2"/>
              <a:gd name="q2" fmla="+- a q1 0"/>
              <a:gd name="q3" fmla="?: q2 4 2"/>
              <a:gd name="q4" fmla="?: q2 3 2"/>
              <a:gd name="q5" fmla="?: q2 q1 0"/>
              <a:gd name="q6" fmla="+/ a q5 q1"/>
              <a:gd name="q7" fmla="*/ q6 q4 -1"/>
              <a:gd name="q8" fmla="+- q3 q7 0"/>
              <a:gd name="il" fmla="*/ w q8 24"/>
              <a:gd name="it" fmla="*/ h q8 24"/>
              <a:gd name="ir" fmla="+- r 0 il"/>
              <a:gd name="ib" fmla="+- b 0 it"/>
            </a:gdLst>
            <a:ahLst/>
            <a:cxnLst>
              <a:cxn ang="0">
                <a:pos x="r" y="vc"/>
              </a:cxn>
              <a:cxn ang="cd4">
                <a:pos x="x2" y="y2"/>
              </a:cxn>
              <a:cxn ang="cd4">
                <a:pos x="x1" y="y2"/>
              </a:cxn>
              <a:cxn ang="cd2">
                <a:pos x="l" y="vc"/>
              </a:cxn>
              <a:cxn ang="3">
                <a:pos x="x1" y="y1"/>
              </a:cxn>
              <a:cxn ang="3">
                <a:pos x="x2" y="y1"/>
              </a:cxn>
            </a:cxnLst>
            <a:rect l="l" t="t" r="r" b="b"/>
            <a:pathLst>
              <a:path w="21661" h="11240">
                <a:moveTo>
                  <a:pt x="3006" y="9680"/>
                </a:moveTo>
                <a:lnTo>
                  <a:pt x="3786" y="8121"/>
                </a:lnTo>
                <a:lnTo>
                  <a:pt x="5875" y="8121"/>
                </a:lnTo>
                <a:lnTo>
                  <a:pt x="6655" y="9680"/>
                </a:lnTo>
                <a:lnTo>
                  <a:pt x="5875" y="11240"/>
                </a:lnTo>
                <a:lnTo>
                  <a:pt x="3786" y="11240"/>
                </a:lnTo>
                <a:lnTo>
                  <a:pt x="3006" y="9680"/>
                </a:lnTo>
                <a:close/>
                <a:moveTo>
                  <a:pt x="3006" y="6421"/>
                </a:moveTo>
                <a:lnTo>
                  <a:pt x="3786" y="4862"/>
                </a:lnTo>
                <a:lnTo>
                  <a:pt x="5875" y="4862"/>
                </a:lnTo>
                <a:lnTo>
                  <a:pt x="6655" y="6421"/>
                </a:lnTo>
                <a:lnTo>
                  <a:pt x="5875" y="7981"/>
                </a:lnTo>
                <a:lnTo>
                  <a:pt x="3786" y="7981"/>
                </a:lnTo>
                <a:lnTo>
                  <a:pt x="3006" y="6421"/>
                </a:lnTo>
                <a:close/>
                <a:moveTo>
                  <a:pt x="3006" y="3162"/>
                </a:moveTo>
                <a:lnTo>
                  <a:pt x="3786" y="1603"/>
                </a:lnTo>
                <a:lnTo>
                  <a:pt x="5875" y="1603"/>
                </a:lnTo>
                <a:lnTo>
                  <a:pt x="6655" y="3162"/>
                </a:lnTo>
                <a:lnTo>
                  <a:pt x="5875" y="4722"/>
                </a:lnTo>
                <a:lnTo>
                  <a:pt x="3786" y="4722"/>
                </a:lnTo>
                <a:lnTo>
                  <a:pt x="3006" y="3162"/>
                </a:lnTo>
                <a:close/>
                <a:moveTo>
                  <a:pt x="0" y="8077"/>
                </a:moveTo>
                <a:lnTo>
                  <a:pt x="780" y="6518"/>
                </a:lnTo>
                <a:lnTo>
                  <a:pt x="2869" y="6518"/>
                </a:lnTo>
                <a:lnTo>
                  <a:pt x="3649" y="8077"/>
                </a:lnTo>
                <a:lnTo>
                  <a:pt x="2869" y="9637"/>
                </a:lnTo>
                <a:lnTo>
                  <a:pt x="780" y="9637"/>
                </a:lnTo>
                <a:lnTo>
                  <a:pt x="0" y="8077"/>
                </a:lnTo>
                <a:close/>
                <a:moveTo>
                  <a:pt x="0" y="4818"/>
                </a:moveTo>
                <a:lnTo>
                  <a:pt x="780" y="3259"/>
                </a:lnTo>
                <a:lnTo>
                  <a:pt x="2869" y="3259"/>
                </a:lnTo>
                <a:lnTo>
                  <a:pt x="3649" y="4818"/>
                </a:lnTo>
                <a:lnTo>
                  <a:pt x="2869" y="6378"/>
                </a:lnTo>
                <a:lnTo>
                  <a:pt x="780" y="6378"/>
                </a:lnTo>
                <a:lnTo>
                  <a:pt x="0" y="4818"/>
                </a:lnTo>
                <a:close/>
                <a:moveTo>
                  <a:pt x="6032" y="8077"/>
                </a:moveTo>
                <a:lnTo>
                  <a:pt x="6812" y="6518"/>
                </a:lnTo>
                <a:lnTo>
                  <a:pt x="8901" y="6518"/>
                </a:lnTo>
                <a:lnTo>
                  <a:pt x="9681" y="8077"/>
                </a:lnTo>
                <a:lnTo>
                  <a:pt x="8901" y="9637"/>
                </a:lnTo>
                <a:lnTo>
                  <a:pt x="6812" y="9637"/>
                </a:lnTo>
                <a:lnTo>
                  <a:pt x="6032" y="8077"/>
                </a:lnTo>
                <a:close/>
                <a:moveTo>
                  <a:pt x="6032" y="4818"/>
                </a:moveTo>
                <a:lnTo>
                  <a:pt x="6812" y="3259"/>
                </a:lnTo>
                <a:lnTo>
                  <a:pt x="8901" y="3259"/>
                </a:lnTo>
                <a:lnTo>
                  <a:pt x="9681" y="4818"/>
                </a:lnTo>
                <a:lnTo>
                  <a:pt x="8901" y="6378"/>
                </a:lnTo>
                <a:lnTo>
                  <a:pt x="6812" y="6378"/>
                </a:lnTo>
                <a:lnTo>
                  <a:pt x="6032" y="4818"/>
                </a:lnTo>
                <a:close/>
                <a:moveTo>
                  <a:pt x="6032" y="1559"/>
                </a:moveTo>
                <a:lnTo>
                  <a:pt x="6812" y="0"/>
                </a:lnTo>
                <a:lnTo>
                  <a:pt x="8901" y="0"/>
                </a:lnTo>
                <a:lnTo>
                  <a:pt x="9681" y="1559"/>
                </a:lnTo>
                <a:lnTo>
                  <a:pt x="8901" y="3119"/>
                </a:lnTo>
                <a:lnTo>
                  <a:pt x="6812" y="3119"/>
                </a:lnTo>
                <a:lnTo>
                  <a:pt x="6032" y="1559"/>
                </a:lnTo>
                <a:close/>
                <a:moveTo>
                  <a:pt x="9006" y="9680"/>
                </a:moveTo>
                <a:lnTo>
                  <a:pt x="9786" y="8121"/>
                </a:lnTo>
                <a:lnTo>
                  <a:pt x="11875" y="8121"/>
                </a:lnTo>
                <a:lnTo>
                  <a:pt x="12655" y="9680"/>
                </a:lnTo>
                <a:lnTo>
                  <a:pt x="11875" y="11240"/>
                </a:lnTo>
                <a:lnTo>
                  <a:pt x="9786" y="11240"/>
                </a:lnTo>
                <a:lnTo>
                  <a:pt x="9006" y="9680"/>
                </a:lnTo>
                <a:close/>
                <a:moveTo>
                  <a:pt x="9006" y="6421"/>
                </a:moveTo>
                <a:lnTo>
                  <a:pt x="9786" y="4862"/>
                </a:lnTo>
                <a:lnTo>
                  <a:pt x="11875" y="4862"/>
                </a:lnTo>
                <a:lnTo>
                  <a:pt x="12655" y="6421"/>
                </a:lnTo>
                <a:lnTo>
                  <a:pt x="11875" y="7981"/>
                </a:lnTo>
                <a:lnTo>
                  <a:pt x="9786" y="7981"/>
                </a:lnTo>
                <a:lnTo>
                  <a:pt x="9006" y="6421"/>
                </a:lnTo>
                <a:close/>
                <a:moveTo>
                  <a:pt x="9006" y="3162"/>
                </a:moveTo>
                <a:lnTo>
                  <a:pt x="9786" y="1603"/>
                </a:lnTo>
                <a:lnTo>
                  <a:pt x="11875" y="1603"/>
                </a:lnTo>
                <a:lnTo>
                  <a:pt x="12655" y="3162"/>
                </a:lnTo>
                <a:lnTo>
                  <a:pt x="11875" y="4722"/>
                </a:lnTo>
                <a:lnTo>
                  <a:pt x="9786" y="4722"/>
                </a:lnTo>
                <a:lnTo>
                  <a:pt x="9006" y="3162"/>
                </a:lnTo>
                <a:close/>
                <a:moveTo>
                  <a:pt x="12064" y="8077"/>
                </a:moveTo>
                <a:lnTo>
                  <a:pt x="12844" y="6518"/>
                </a:lnTo>
                <a:lnTo>
                  <a:pt x="14933" y="6518"/>
                </a:lnTo>
                <a:lnTo>
                  <a:pt x="15713" y="8077"/>
                </a:lnTo>
                <a:lnTo>
                  <a:pt x="14933" y="9637"/>
                </a:lnTo>
                <a:lnTo>
                  <a:pt x="12844" y="9637"/>
                </a:lnTo>
                <a:lnTo>
                  <a:pt x="12064" y="8077"/>
                </a:lnTo>
                <a:close/>
                <a:moveTo>
                  <a:pt x="12064" y="4818"/>
                </a:moveTo>
                <a:lnTo>
                  <a:pt x="12844" y="3259"/>
                </a:lnTo>
                <a:lnTo>
                  <a:pt x="14933" y="3259"/>
                </a:lnTo>
                <a:lnTo>
                  <a:pt x="15713" y="4818"/>
                </a:lnTo>
                <a:lnTo>
                  <a:pt x="14933" y="6378"/>
                </a:lnTo>
                <a:lnTo>
                  <a:pt x="12844" y="6378"/>
                </a:lnTo>
                <a:lnTo>
                  <a:pt x="12064" y="4818"/>
                </a:lnTo>
                <a:close/>
                <a:moveTo>
                  <a:pt x="12064" y="1559"/>
                </a:moveTo>
                <a:lnTo>
                  <a:pt x="12844" y="0"/>
                </a:lnTo>
                <a:lnTo>
                  <a:pt x="14933" y="0"/>
                </a:lnTo>
                <a:lnTo>
                  <a:pt x="15713" y="1559"/>
                </a:lnTo>
                <a:lnTo>
                  <a:pt x="14933" y="3119"/>
                </a:lnTo>
                <a:lnTo>
                  <a:pt x="12844" y="3119"/>
                </a:lnTo>
                <a:lnTo>
                  <a:pt x="12064" y="1559"/>
                </a:lnTo>
                <a:close/>
                <a:moveTo>
                  <a:pt x="15006" y="6420"/>
                </a:moveTo>
                <a:lnTo>
                  <a:pt x="15785" y="4862"/>
                </a:lnTo>
                <a:lnTo>
                  <a:pt x="17878" y="4862"/>
                </a:lnTo>
                <a:lnTo>
                  <a:pt x="18657" y="6420"/>
                </a:lnTo>
                <a:lnTo>
                  <a:pt x="17878" y="7979"/>
                </a:lnTo>
                <a:lnTo>
                  <a:pt x="15785" y="7979"/>
                </a:lnTo>
                <a:lnTo>
                  <a:pt x="15006" y="6420"/>
                </a:lnTo>
                <a:close/>
                <a:moveTo>
                  <a:pt x="15006" y="3162"/>
                </a:moveTo>
                <a:lnTo>
                  <a:pt x="15786" y="1603"/>
                </a:lnTo>
                <a:lnTo>
                  <a:pt x="17875" y="1603"/>
                </a:lnTo>
                <a:lnTo>
                  <a:pt x="18655" y="3162"/>
                </a:lnTo>
                <a:lnTo>
                  <a:pt x="17875" y="4722"/>
                </a:lnTo>
                <a:lnTo>
                  <a:pt x="15786" y="4722"/>
                </a:lnTo>
                <a:lnTo>
                  <a:pt x="15006" y="3162"/>
                </a:lnTo>
                <a:close/>
                <a:moveTo>
                  <a:pt x="18012" y="4818"/>
                </a:moveTo>
                <a:lnTo>
                  <a:pt x="18792" y="3259"/>
                </a:lnTo>
                <a:lnTo>
                  <a:pt x="20881" y="3259"/>
                </a:lnTo>
                <a:lnTo>
                  <a:pt x="21661" y="4818"/>
                </a:lnTo>
                <a:lnTo>
                  <a:pt x="20881" y="6378"/>
                </a:lnTo>
                <a:lnTo>
                  <a:pt x="18792" y="6378"/>
                </a:lnTo>
                <a:lnTo>
                  <a:pt x="18012" y="4818"/>
                </a:lnTo>
                <a:close/>
              </a:path>
            </a:pathLst>
          </a:custGeom>
          <a:blipFill rotWithShape="0">
            <a:blip r:embed="rId2"/>
            <a:stretch>
              <a:fillRect l="-17000" t="5000" r="-4000"/>
            </a:stretch>
          </a:blipFill>
          <a:ln>
            <a:noFill/>
          </a:ln>
        </p:spPr>
        <p:style>
          <a:lnRef idx="2">
            <a:schemeClr val="accent1">
              <a:lumMod val="75000"/>
            </a:schemeClr>
          </a:lnRef>
          <a:fillRef idx="1">
            <a:schemeClr val="accent1"/>
          </a:fillRef>
          <a:effectRef idx="0">
            <a:srgbClr val="FFFFFF"/>
          </a:effectRef>
          <a:fontRef idx="minor">
            <a:schemeClr val="lt1"/>
          </a:fontRef>
        </p:style>
        <p:txBody>
          <a:bodyPr wrap="square" rtlCol="0" anchor="ctr">
            <a:noAutofit/>
          </a:bodyPr>
          <a:lstStyle/>
          <a:p>
            <a:pPr algn="ctr"/>
            <a:endParaRPr lang="en-US"/>
          </a:p>
        </p:txBody>
      </p:sp>
      <p:sp>
        <p:nvSpPr>
          <p:cNvPr id="5" name="Text Box 4"/>
          <p:cNvSpPr txBox="1"/>
          <p:nvPr/>
        </p:nvSpPr>
        <p:spPr>
          <a:xfrm>
            <a:off x="647065" y="656590"/>
            <a:ext cx="6193155" cy="583565"/>
          </a:xfrm>
          <a:prstGeom prst="rect">
            <a:avLst/>
          </a:prstGeom>
          <a:noFill/>
        </p:spPr>
        <p:txBody>
          <a:bodyPr wrap="square" rtlCol="0">
            <a:spAutoFit/>
          </a:bodyPr>
          <a:lstStyle/>
          <a:p>
            <a:r>
              <a:rPr lang="en-US" sz="3200">
                <a:latin typeface="Bodoni MT Black" panose="02070A03080606020203" charset="0"/>
                <a:cs typeface="Bodoni MT Black" panose="02070A03080606020203" charset="0"/>
              </a:rPr>
              <a:t>PROBLEM STATEMENT </a:t>
            </a:r>
          </a:p>
        </p:txBody>
      </p:sp>
      <p:sp>
        <p:nvSpPr>
          <p:cNvPr id="6" name="Rounded Rectangle 5"/>
          <p:cNvSpPr/>
          <p:nvPr/>
        </p:nvSpPr>
        <p:spPr>
          <a:xfrm>
            <a:off x="923925" y="2007235"/>
            <a:ext cx="5836285" cy="4208780"/>
          </a:xfrm>
          <a:prstGeom prst="roundRect">
            <a:avLst/>
          </a:prstGeom>
          <a:solidFill>
            <a:schemeClr val="accent1">
              <a:alpha val="35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l"/>
            <a:r>
              <a:rPr lang="en-US" sz="2800" b="1">
                <a:solidFill>
                  <a:schemeClr val="tx1"/>
                </a:solidFill>
                <a:latin typeface="Copperplate Gothic Bold" panose="020E0705020206020404" charset="0"/>
                <a:cs typeface="Copperplate Gothic Bold" panose="020E0705020206020404" charset="0"/>
              </a:rPr>
              <a:t>Design and prototype innovative app or software-based solutions that can detect the use, type, and</a:t>
            </a:r>
          </a:p>
          <a:p>
            <a:pPr algn="l"/>
            <a:r>
              <a:rPr lang="en-US" sz="2800" b="1">
                <a:solidFill>
                  <a:schemeClr val="tx1"/>
                </a:solidFill>
                <a:latin typeface="Copperplate Gothic Bold" panose="020E0705020206020404" charset="0"/>
                <a:cs typeface="Copperplate Gothic Bold" panose="020E0705020206020404" charset="0"/>
              </a:rPr>
              <a:t>scale of dark patterns on e-commerce platforms.</a:t>
            </a:r>
          </a:p>
        </p:txBody>
      </p:sp>
      <p:sp>
        <p:nvSpPr>
          <p:cNvPr id="2" name="Hexagon 1"/>
          <p:cNvSpPr/>
          <p:nvPr/>
        </p:nvSpPr>
        <p:spPr>
          <a:xfrm rot="5400000">
            <a:off x="6998335" y="3761105"/>
            <a:ext cx="2113280" cy="1726565"/>
          </a:xfrm>
          <a:prstGeom prst="hexagon">
            <a:avLst/>
          </a:prstGeom>
          <a:noFill/>
          <a:ln w="25400">
            <a:solidFill>
              <a:schemeClr val="bg1">
                <a:alpha val="40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
        <p:nvSpPr>
          <p:cNvPr id="3" name="Hexagon 2"/>
          <p:cNvSpPr/>
          <p:nvPr/>
        </p:nvSpPr>
        <p:spPr>
          <a:xfrm rot="5400000">
            <a:off x="8538210" y="5419725"/>
            <a:ext cx="796925" cy="795020"/>
          </a:xfrm>
          <a:prstGeom prst="hexagon">
            <a:avLst/>
          </a:prstGeom>
          <a:noFill/>
          <a:ln w="25400">
            <a:solidFill>
              <a:schemeClr val="bg1">
                <a:alpha val="40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xmlns:p14="http://schemas.microsoft.com/office/powerpoint/2010/main">
    <mc:Choice Requires="p14">
      <p:transition spd="slow" p14:dur="1500">
        <p:push dir="u"/>
      </p:transition>
    </mc:Choice>
    <mc:Fallback xmlns="">
      <p:transition spd="slow">
        <p:push dir="u"/>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pic>
        <p:nvPicPr>
          <p:cNvPr id="4" name="Picture 3" descr="Back_1"/>
          <p:cNvPicPr>
            <a:picLocks noChangeAspect="1"/>
          </p:cNvPicPr>
          <p:nvPr/>
        </p:nvPicPr>
        <p:blipFill rotWithShape="1">
          <a:blip r:embed="rId4"/>
          <a:srcRect t="-896" r="12569" b="-6290"/>
          <a:stretch/>
        </p:blipFill>
        <p:spPr>
          <a:xfrm>
            <a:off x="0" y="0"/>
            <a:ext cx="12192000" cy="7350918"/>
          </a:xfrm>
          <a:prstGeom prst="rect">
            <a:avLst/>
          </a:prstGeom>
        </p:spPr>
      </p:pic>
      <p:sp>
        <p:nvSpPr>
          <p:cNvPr id="5" name="Oval 4"/>
          <p:cNvSpPr/>
          <p:nvPr/>
        </p:nvSpPr>
        <p:spPr>
          <a:xfrm>
            <a:off x="883277" y="822755"/>
            <a:ext cx="5113678" cy="4807183"/>
          </a:xfrm>
          <a:prstGeom prst="ellipse">
            <a:avLst/>
          </a:prstGeom>
          <a:solidFill>
            <a:schemeClr val="accent3">
              <a:alpha val="82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
        <p:nvSpPr>
          <p:cNvPr id="6" name="Text Box 5"/>
          <p:cNvSpPr txBox="1"/>
          <p:nvPr/>
        </p:nvSpPr>
        <p:spPr>
          <a:xfrm>
            <a:off x="982320" y="2154555"/>
            <a:ext cx="4780125" cy="2862322"/>
          </a:xfrm>
          <a:prstGeom prst="rect">
            <a:avLst/>
          </a:prstGeom>
          <a:noFill/>
        </p:spPr>
        <p:txBody>
          <a:bodyPr wrap="square" rtlCol="0">
            <a:spAutoFit/>
          </a:bodyPr>
          <a:lstStyle/>
          <a:p>
            <a:pPr algn="ctr"/>
            <a:r>
              <a:rPr lang="en-US" b="1" dirty="0">
                <a:latin typeface="Copperplate Gothic Bold" panose="020E0705020206020404" charset="0"/>
                <a:cs typeface="Copperplate Gothic Bold" panose="020E0705020206020404" charset="0"/>
              </a:rPr>
              <a:t>WE DEVELOPED A CHROME EXTENTION THAT DETECTS A DECEPTIVE UI, ANY SUBSCRIPTION TRICKERY, DETECTS ANY FAKE REVIEWS OR RATINGS AND ASSESSES  THE DEGREE OF COMPLIANCE OF AN E-COMMERECE PLATFORM WITH DATA TRANSPERENCY REGULATIONS.</a:t>
            </a:r>
          </a:p>
        </p:txBody>
      </p:sp>
      <p:sp>
        <p:nvSpPr>
          <p:cNvPr id="7" name="Text Box 6"/>
          <p:cNvSpPr txBox="1"/>
          <p:nvPr/>
        </p:nvSpPr>
        <p:spPr>
          <a:xfrm>
            <a:off x="2248331" y="1386919"/>
            <a:ext cx="2546985" cy="583565"/>
          </a:xfrm>
          <a:prstGeom prst="rect">
            <a:avLst/>
          </a:prstGeom>
          <a:noFill/>
        </p:spPr>
        <p:txBody>
          <a:bodyPr wrap="square" rtlCol="0">
            <a:spAutoFit/>
          </a:bodyPr>
          <a:lstStyle/>
          <a:p>
            <a:r>
              <a:rPr lang="en-US" sz="3200" b="1" u="sng">
                <a:latin typeface="Bodoni MT Black" panose="02070A03080606020203" charset="0"/>
                <a:cs typeface="Bodoni MT Black" panose="02070A03080606020203" charset="0"/>
              </a:rPr>
              <a:t>SOLUTION</a:t>
            </a:r>
          </a:p>
        </p:txBody>
      </p:sp>
      <p:sp>
        <p:nvSpPr>
          <p:cNvPr id="8" name="Oval 7">
            <a:hlinkClick r:id="rId5" action="ppaction://hlinksldjump"/>
          </p:cNvPr>
          <p:cNvSpPr/>
          <p:nvPr/>
        </p:nvSpPr>
        <p:spPr>
          <a:xfrm>
            <a:off x="6406513" y="211517"/>
            <a:ext cx="1764042" cy="1737962"/>
          </a:xfrm>
          <a:prstGeom prst="ellipse">
            <a:avLst/>
          </a:prstGeom>
          <a:solidFill>
            <a:schemeClr val="accent3">
              <a:alpha val="82000"/>
            </a:schemeClr>
          </a:solidFill>
          <a:ln w="25400" cmpd="sng">
            <a:solidFill>
              <a:schemeClr val="bg1"/>
            </a:solidFill>
            <a:prstDash val="solid"/>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dirty="0"/>
          </a:p>
        </p:txBody>
      </p:sp>
      <p:pic>
        <p:nvPicPr>
          <p:cNvPr id="12" name="Picture 11" descr="settings-icon-2048x2046-cw28eevx"/>
          <p:cNvPicPr>
            <a:picLocks noChangeAspect="1"/>
          </p:cNvPicPr>
          <p:nvPr/>
        </p:nvPicPr>
        <p:blipFill>
          <a:blip r:embed="rId6"/>
          <a:stretch>
            <a:fillRect/>
          </a:stretch>
        </p:blipFill>
        <p:spPr>
          <a:xfrm flipH="1">
            <a:off x="6932700" y="379706"/>
            <a:ext cx="711667" cy="711256"/>
          </a:xfrm>
          <a:prstGeom prst="rect">
            <a:avLst/>
          </a:prstGeom>
        </p:spPr>
      </p:pic>
      <p:sp>
        <p:nvSpPr>
          <p:cNvPr id="13" name="Text Box 12"/>
          <p:cNvSpPr txBox="1"/>
          <p:nvPr/>
        </p:nvSpPr>
        <p:spPr>
          <a:xfrm>
            <a:off x="6507766" y="1164478"/>
            <a:ext cx="1626342" cy="380398"/>
          </a:xfrm>
          <a:prstGeom prst="rect">
            <a:avLst/>
          </a:prstGeom>
          <a:noFill/>
        </p:spPr>
        <p:txBody>
          <a:bodyPr wrap="square" rtlCol="0">
            <a:noAutofit/>
          </a:bodyPr>
          <a:lstStyle/>
          <a:p>
            <a:r>
              <a:rPr lang="en-US" sz="1200" b="1" u="sng" dirty="0">
                <a:latin typeface="Copperplate Gothic Bold" panose="020E0705020206020404" charset="0"/>
                <a:cs typeface="Copperplate Gothic Bold" panose="020E0705020206020404" charset="0"/>
              </a:rPr>
              <a:t>FUNCTIONALITY</a:t>
            </a:r>
          </a:p>
        </p:txBody>
      </p:sp>
      <p:grpSp>
        <p:nvGrpSpPr>
          <p:cNvPr id="3" name="Group 2"/>
          <p:cNvGrpSpPr/>
          <p:nvPr/>
        </p:nvGrpSpPr>
        <p:grpSpPr>
          <a:xfrm>
            <a:off x="8498452" y="1589901"/>
            <a:ext cx="1663146" cy="1652128"/>
            <a:chOff x="13897" y="6200"/>
            <a:chExt cx="3620" cy="3522"/>
          </a:xfrm>
        </p:grpSpPr>
        <p:sp>
          <p:nvSpPr>
            <p:cNvPr id="9" name="Oval 8">
              <a:hlinkClick r:id="rId7" action="ppaction://hlinksldjump"/>
            </p:cNvPr>
            <p:cNvSpPr/>
            <p:nvPr/>
          </p:nvSpPr>
          <p:spPr>
            <a:xfrm>
              <a:off x="13897" y="6200"/>
              <a:ext cx="3620" cy="3522"/>
            </a:xfrm>
            <a:prstGeom prst="ellipse">
              <a:avLst/>
            </a:prstGeom>
            <a:solidFill>
              <a:schemeClr val="accent3">
                <a:alpha val="82000"/>
              </a:schemeClr>
            </a:solidFill>
            <a:ln w="25400">
              <a:solidFill>
                <a:schemeClr val="bg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dirty="0"/>
            </a:p>
          </p:txBody>
        </p:sp>
        <p:pic>
          <p:nvPicPr>
            <p:cNvPr id="15" name="Picture 14" descr="bulb-icon"/>
            <p:cNvPicPr>
              <a:picLocks noChangeAspect="1"/>
            </p:cNvPicPr>
            <p:nvPr/>
          </p:nvPicPr>
          <p:blipFill>
            <a:blip r:embed="rId8"/>
            <a:stretch>
              <a:fillRect/>
            </a:stretch>
          </p:blipFill>
          <p:spPr>
            <a:xfrm>
              <a:off x="14932" y="6500"/>
              <a:ext cx="1553" cy="1670"/>
            </a:xfrm>
            <a:prstGeom prst="rect">
              <a:avLst/>
            </a:prstGeom>
          </p:spPr>
        </p:pic>
        <p:sp>
          <p:nvSpPr>
            <p:cNvPr id="16" name="Text Box 15"/>
            <p:cNvSpPr txBox="1"/>
            <p:nvPr/>
          </p:nvSpPr>
          <p:spPr>
            <a:xfrm>
              <a:off x="14577" y="8309"/>
              <a:ext cx="2706" cy="439"/>
            </a:xfrm>
            <a:prstGeom prst="rect">
              <a:avLst/>
            </a:prstGeom>
            <a:noFill/>
          </p:spPr>
          <p:txBody>
            <a:bodyPr wrap="square" rtlCol="0">
              <a:noAutofit/>
            </a:bodyPr>
            <a:lstStyle/>
            <a:p>
              <a:r>
                <a:rPr lang="en-US" sz="1200" b="1" u="sng" dirty="0">
                  <a:latin typeface="Copperplate Gothic Bold" panose="020E0705020206020404" charset="0"/>
                  <a:cs typeface="Copperplate Gothic Bold" panose="020E0705020206020404" charset="0"/>
                </a:rPr>
                <a:t>FEATURES</a:t>
              </a:r>
            </a:p>
          </p:txBody>
        </p:sp>
      </p:grpSp>
      <p:sp>
        <p:nvSpPr>
          <p:cNvPr id="18" name="Oval 17">
            <a:hlinkClick r:id="rId9" action="ppaction://hlinksldjump"/>
            <a:extLst>
              <a:ext uri="{FF2B5EF4-FFF2-40B4-BE49-F238E27FC236}">
                <a16:creationId xmlns:a16="http://schemas.microsoft.com/office/drawing/2014/main" id="{ACCFFE7A-3AA8-2C91-D652-DBD0E91B7C9D}"/>
              </a:ext>
            </a:extLst>
          </p:cNvPr>
          <p:cNvSpPr/>
          <p:nvPr/>
        </p:nvSpPr>
        <p:spPr>
          <a:xfrm>
            <a:off x="8586903" y="4789280"/>
            <a:ext cx="1691149" cy="1681316"/>
          </a:xfrm>
          <a:prstGeom prst="ellipse">
            <a:avLst/>
          </a:prstGeom>
          <a:solidFill>
            <a:schemeClr val="accent3">
              <a:lumMod val="60000"/>
              <a:lumOff val="40000"/>
              <a:alpha val="82000"/>
            </a:schemeClr>
          </a:solidFill>
          <a:ln w="254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Oval 1">
            <a:hlinkClick r:id="rId10" action="ppaction://hlinksldjump"/>
            <a:extLst>
              <a:ext uri="{FF2B5EF4-FFF2-40B4-BE49-F238E27FC236}">
                <a16:creationId xmlns:a16="http://schemas.microsoft.com/office/drawing/2014/main" id="{20F8AEF5-4DA4-ADF2-2486-19751286A615}"/>
              </a:ext>
            </a:extLst>
          </p:cNvPr>
          <p:cNvSpPr/>
          <p:nvPr/>
        </p:nvSpPr>
        <p:spPr>
          <a:xfrm>
            <a:off x="6439505" y="3251513"/>
            <a:ext cx="1691149" cy="1681316"/>
          </a:xfrm>
          <a:prstGeom prst="ellipse">
            <a:avLst/>
          </a:prstGeom>
          <a:solidFill>
            <a:schemeClr val="accent3">
              <a:lumMod val="60000"/>
              <a:lumOff val="40000"/>
              <a:alpha val="82000"/>
            </a:schemeClr>
          </a:solidFill>
          <a:ln w="254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7" name="Graphic 16" descr="Research with solid fill">
            <a:extLst>
              <a:ext uri="{FF2B5EF4-FFF2-40B4-BE49-F238E27FC236}">
                <a16:creationId xmlns:a16="http://schemas.microsoft.com/office/drawing/2014/main" id="{8129EDA9-6927-7D0B-8677-552596EFD46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6932700" y="3363825"/>
            <a:ext cx="799370" cy="799370"/>
          </a:xfrm>
          <a:prstGeom prst="rect">
            <a:avLst/>
          </a:prstGeom>
        </p:spPr>
      </p:pic>
      <p:pic>
        <p:nvPicPr>
          <p:cNvPr id="21" name="Graphic 20" descr="Users with solid fill">
            <a:extLst>
              <a:ext uri="{FF2B5EF4-FFF2-40B4-BE49-F238E27FC236}">
                <a16:creationId xmlns:a16="http://schemas.microsoft.com/office/drawing/2014/main" id="{D19913E3-E143-E619-CB8B-095B416813FA}"/>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8935289" y="4923345"/>
            <a:ext cx="994376" cy="994376"/>
          </a:xfrm>
          <a:prstGeom prst="rect">
            <a:avLst/>
          </a:prstGeom>
        </p:spPr>
      </p:pic>
      <p:sp>
        <p:nvSpPr>
          <p:cNvPr id="22" name="TextBox 21">
            <a:extLst>
              <a:ext uri="{FF2B5EF4-FFF2-40B4-BE49-F238E27FC236}">
                <a16:creationId xmlns:a16="http://schemas.microsoft.com/office/drawing/2014/main" id="{4FA784C3-A819-E193-433E-61D7EA92DBE5}"/>
              </a:ext>
            </a:extLst>
          </p:cNvPr>
          <p:cNvSpPr txBox="1"/>
          <p:nvPr/>
        </p:nvSpPr>
        <p:spPr>
          <a:xfrm>
            <a:off x="6527136" y="4268947"/>
            <a:ext cx="1529586" cy="276999"/>
          </a:xfrm>
          <a:prstGeom prst="rect">
            <a:avLst/>
          </a:prstGeom>
          <a:noFill/>
        </p:spPr>
        <p:txBody>
          <a:bodyPr wrap="none" rtlCol="0">
            <a:spAutoFit/>
          </a:bodyPr>
          <a:lstStyle/>
          <a:p>
            <a:r>
              <a:rPr lang="en-US" sz="1200" b="1" u="sng" dirty="0">
                <a:latin typeface="Copperplate Gothic Bold" panose="020E0705020206020404" pitchFamily="34" charset="0"/>
              </a:rPr>
              <a:t>WHY IS IT NEED</a:t>
            </a:r>
            <a:endParaRPr lang="en-IN" sz="1200" b="1" u="sng" dirty="0">
              <a:latin typeface="Copperplate Gothic Bold" panose="020E0705020206020404" pitchFamily="34" charset="0"/>
            </a:endParaRPr>
          </a:p>
        </p:txBody>
      </p:sp>
      <p:sp>
        <p:nvSpPr>
          <p:cNvPr id="23" name="TextBox 22">
            <a:extLst>
              <a:ext uri="{FF2B5EF4-FFF2-40B4-BE49-F238E27FC236}">
                <a16:creationId xmlns:a16="http://schemas.microsoft.com/office/drawing/2014/main" id="{A4BA68A2-2228-678F-16F2-851317C57595}"/>
              </a:ext>
            </a:extLst>
          </p:cNvPr>
          <p:cNvSpPr txBox="1"/>
          <p:nvPr/>
        </p:nvSpPr>
        <p:spPr>
          <a:xfrm>
            <a:off x="8894509" y="5779221"/>
            <a:ext cx="1075936" cy="276999"/>
          </a:xfrm>
          <a:prstGeom prst="rect">
            <a:avLst/>
          </a:prstGeom>
          <a:noFill/>
        </p:spPr>
        <p:txBody>
          <a:bodyPr wrap="none" rtlCol="0">
            <a:spAutoFit/>
          </a:bodyPr>
          <a:lstStyle/>
          <a:p>
            <a:r>
              <a:rPr lang="en-US" sz="1200" b="1" u="sng" dirty="0">
                <a:latin typeface="Copperplate Gothic Bold" panose="020E0705020206020404" pitchFamily="34" charset="0"/>
              </a:rPr>
              <a:t>MEMBERS</a:t>
            </a:r>
            <a:endParaRPr lang="en-IN" sz="1200" b="1" u="sng" dirty="0">
              <a:latin typeface="Copperplate Gothic Bold" panose="020E0705020206020404" pitchFamily="34" charset="0"/>
            </a:endParaRPr>
          </a:p>
        </p:txBody>
      </p:sp>
      <p:cxnSp>
        <p:nvCxnSpPr>
          <p:cNvPr id="26" name="Straight Connector 25">
            <a:extLst>
              <a:ext uri="{FF2B5EF4-FFF2-40B4-BE49-F238E27FC236}">
                <a16:creationId xmlns:a16="http://schemas.microsoft.com/office/drawing/2014/main" id="{19EFEEC4-9BAE-1475-98FF-C11165229D39}"/>
              </a:ext>
            </a:extLst>
          </p:cNvPr>
          <p:cNvCxnSpPr>
            <a:cxnSpLocks/>
            <a:stCxn id="13" idx="3"/>
            <a:endCxn id="9" idx="1"/>
          </p:cNvCxnSpPr>
          <p:nvPr/>
        </p:nvCxnSpPr>
        <p:spPr>
          <a:xfrm>
            <a:off x="8134108" y="1354677"/>
            <a:ext cx="607906" cy="477173"/>
          </a:xfrm>
          <a:prstGeom prst="line">
            <a:avLst/>
          </a:prstGeom>
          <a:ln w="444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18E4122-487A-0DBC-D2FF-3280D71DD565}"/>
              </a:ext>
            </a:extLst>
          </p:cNvPr>
          <p:cNvCxnSpPr>
            <a:cxnSpLocks/>
            <a:endCxn id="9" idx="3"/>
          </p:cNvCxnSpPr>
          <p:nvPr/>
        </p:nvCxnSpPr>
        <p:spPr>
          <a:xfrm flipV="1">
            <a:off x="7941506" y="3000080"/>
            <a:ext cx="800508" cy="614385"/>
          </a:xfrm>
          <a:prstGeom prst="line">
            <a:avLst/>
          </a:prstGeom>
          <a:ln w="444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6E9F174-D8E0-2CA1-B781-EC1D7E465E6F}"/>
              </a:ext>
            </a:extLst>
          </p:cNvPr>
          <p:cNvCxnSpPr>
            <a:cxnSpLocks/>
            <a:stCxn id="2" idx="5"/>
          </p:cNvCxnSpPr>
          <p:nvPr/>
        </p:nvCxnSpPr>
        <p:spPr>
          <a:xfrm>
            <a:off x="7882991" y="4686606"/>
            <a:ext cx="784354" cy="581493"/>
          </a:xfrm>
          <a:prstGeom prst="line">
            <a:avLst/>
          </a:prstGeom>
          <a:ln w="4445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Oval 1"/>
          <p:cNvSpPr/>
          <p:nvPr/>
        </p:nvSpPr>
        <p:spPr>
          <a:xfrm>
            <a:off x="-3958732" y="13335"/>
            <a:ext cx="6593205" cy="6831330"/>
          </a:xfrm>
          <a:prstGeom prst="ellipse">
            <a:avLst/>
          </a:prstGeom>
          <a:solidFill>
            <a:schemeClr val="accent3">
              <a:alpha val="84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dirty="0"/>
          </a:p>
        </p:txBody>
      </p:sp>
      <p:pic>
        <p:nvPicPr>
          <p:cNvPr id="12" name="Picture 11" descr="settings-icon-2048x2046-cw28eevx"/>
          <p:cNvPicPr>
            <a:picLocks noChangeAspect="1"/>
          </p:cNvPicPr>
          <p:nvPr/>
        </p:nvPicPr>
        <p:blipFill>
          <a:blip r:embed="rId3"/>
          <a:stretch>
            <a:fillRect/>
          </a:stretch>
        </p:blipFill>
        <p:spPr>
          <a:xfrm flipH="1">
            <a:off x="139065" y="5259705"/>
            <a:ext cx="1099820" cy="1099185"/>
          </a:xfrm>
          <a:prstGeom prst="rect">
            <a:avLst/>
          </a:prstGeom>
        </p:spPr>
      </p:pic>
      <p:sp>
        <p:nvSpPr>
          <p:cNvPr id="4" name="Text Box 3"/>
          <p:cNvSpPr txBox="1"/>
          <p:nvPr/>
        </p:nvSpPr>
        <p:spPr>
          <a:xfrm rot="16200000">
            <a:off x="-1343660" y="2661920"/>
            <a:ext cx="4064000" cy="583565"/>
          </a:xfrm>
          <a:prstGeom prst="rect">
            <a:avLst/>
          </a:prstGeom>
          <a:noFill/>
        </p:spPr>
        <p:txBody>
          <a:bodyPr wrap="square" rtlCol="0">
            <a:spAutoFit/>
          </a:bodyPr>
          <a:lstStyle/>
          <a:p>
            <a:r>
              <a:rPr lang="en-US" sz="3200" b="1" u="sng" dirty="0">
                <a:latin typeface="Copperplate Gothic Bold" panose="020E0705020206020404" charset="0"/>
                <a:cs typeface="Copperplate Gothic Bold" panose="020E0705020206020404" charset="0"/>
              </a:rPr>
              <a:t>FUNCTIONALITY</a:t>
            </a:r>
          </a:p>
        </p:txBody>
      </p:sp>
      <p:grpSp>
        <p:nvGrpSpPr>
          <p:cNvPr id="28" name="Group 27">
            <a:extLst>
              <a:ext uri="{FF2B5EF4-FFF2-40B4-BE49-F238E27FC236}">
                <a16:creationId xmlns:a16="http://schemas.microsoft.com/office/drawing/2014/main" id="{BD8F3A2C-B971-645E-658B-EA53A2063A71}"/>
              </a:ext>
            </a:extLst>
          </p:cNvPr>
          <p:cNvGrpSpPr/>
          <p:nvPr/>
        </p:nvGrpSpPr>
        <p:grpSpPr>
          <a:xfrm>
            <a:off x="2130425" y="838834"/>
            <a:ext cx="8601709" cy="4987598"/>
            <a:chOff x="2130425" y="838834"/>
            <a:chExt cx="8601709" cy="4987598"/>
          </a:xfrm>
        </p:grpSpPr>
        <p:grpSp>
          <p:nvGrpSpPr>
            <p:cNvPr id="6" name="Group 5">
              <a:extLst>
                <a:ext uri="{FF2B5EF4-FFF2-40B4-BE49-F238E27FC236}">
                  <a16:creationId xmlns:a16="http://schemas.microsoft.com/office/drawing/2014/main" id="{8C00C43F-3F87-8A6F-DE1E-38D80913902B}"/>
                </a:ext>
              </a:extLst>
            </p:cNvPr>
            <p:cNvGrpSpPr/>
            <p:nvPr/>
          </p:nvGrpSpPr>
          <p:grpSpPr>
            <a:xfrm>
              <a:off x="2130425" y="1113790"/>
              <a:ext cx="3586480" cy="535940"/>
              <a:chOff x="2130425" y="1113790"/>
              <a:chExt cx="3586480" cy="535940"/>
            </a:xfrm>
          </p:grpSpPr>
          <p:cxnSp>
            <p:nvCxnSpPr>
              <p:cNvPr id="8" name="Straight Connector 7"/>
              <p:cNvCxnSpPr/>
              <p:nvPr/>
            </p:nvCxnSpPr>
            <p:spPr>
              <a:xfrm flipV="1">
                <a:off x="2130425" y="1158875"/>
                <a:ext cx="684530" cy="490855"/>
              </a:xfrm>
              <a:prstGeom prst="line">
                <a:avLst/>
              </a:prstGeom>
              <a:ln w="38100">
                <a:solidFill>
                  <a:schemeClr val="bg1"/>
                </a:solidFill>
              </a:ln>
            </p:spPr>
            <p:style>
              <a:lnRef idx="2">
                <a:schemeClr val="accent1"/>
              </a:lnRef>
              <a:fillRef idx="0">
                <a:srgbClr val="FFFFFF"/>
              </a:fillRef>
              <a:effectRef idx="0">
                <a:srgbClr val="FFFFFF"/>
              </a:effectRef>
              <a:fontRef idx="minor">
                <a:schemeClr val="tx1"/>
              </a:fontRef>
            </p:style>
          </p:cxnSp>
          <p:cxnSp>
            <p:nvCxnSpPr>
              <p:cNvPr id="9" name="Straight Arrow Connector 8"/>
              <p:cNvCxnSpPr/>
              <p:nvPr/>
            </p:nvCxnSpPr>
            <p:spPr>
              <a:xfrm flipV="1">
                <a:off x="2814955" y="1113790"/>
                <a:ext cx="2901950" cy="45085"/>
              </a:xfrm>
              <a:prstGeom prst="straightConnector1">
                <a:avLst/>
              </a:prstGeom>
              <a:ln w="38100">
                <a:solidFill>
                  <a:schemeClr val="bg1"/>
                </a:solidFill>
                <a:tailEnd type="arrow"/>
              </a:ln>
            </p:spPr>
            <p:style>
              <a:lnRef idx="2">
                <a:schemeClr val="accent1"/>
              </a:lnRef>
              <a:fillRef idx="0">
                <a:srgbClr val="FFFFFF"/>
              </a:fillRef>
              <a:effectRef idx="0">
                <a:srgbClr val="FFFFFF"/>
              </a:effectRef>
              <a:fontRef idx="minor">
                <a:schemeClr val="tx1"/>
              </a:fontRef>
            </p:style>
          </p:cxnSp>
        </p:grpSp>
        <p:cxnSp>
          <p:nvCxnSpPr>
            <p:cNvPr id="11" name="Straight Arrow Connector 10"/>
            <p:cNvCxnSpPr/>
            <p:nvPr/>
          </p:nvCxnSpPr>
          <p:spPr>
            <a:xfrm flipV="1">
              <a:off x="2574290" y="4077970"/>
              <a:ext cx="3408045" cy="35560"/>
            </a:xfrm>
            <a:prstGeom prst="straightConnector1">
              <a:avLst/>
            </a:prstGeom>
            <a:ln w="38100">
              <a:solidFill>
                <a:schemeClr val="bg1"/>
              </a:solidFill>
              <a:tailEnd type="arrow"/>
            </a:ln>
          </p:spPr>
          <p:style>
            <a:lnRef idx="2">
              <a:schemeClr val="accent1"/>
            </a:lnRef>
            <a:fillRef idx="0">
              <a:srgbClr val="FFFFFF"/>
            </a:fillRef>
            <a:effectRef idx="0">
              <a:srgbClr val="FFFFFF"/>
            </a:effectRef>
            <a:fontRef idx="minor">
              <a:schemeClr val="tx1"/>
            </a:fontRef>
          </p:style>
        </p:cxnSp>
        <p:cxnSp>
          <p:nvCxnSpPr>
            <p:cNvPr id="13" name="Straight Arrow Connector 12"/>
            <p:cNvCxnSpPr/>
            <p:nvPr/>
          </p:nvCxnSpPr>
          <p:spPr>
            <a:xfrm flipV="1">
              <a:off x="2541905" y="2682240"/>
              <a:ext cx="3440430" cy="67945"/>
            </a:xfrm>
            <a:prstGeom prst="straightConnector1">
              <a:avLst/>
            </a:prstGeom>
            <a:ln w="38100">
              <a:solidFill>
                <a:schemeClr val="bg1"/>
              </a:solidFill>
              <a:tailEnd type="arrow"/>
            </a:ln>
          </p:spPr>
          <p:style>
            <a:lnRef idx="2">
              <a:schemeClr val="accent1"/>
            </a:lnRef>
            <a:fillRef idx="0">
              <a:srgbClr val="FFFFFF"/>
            </a:fillRef>
            <a:effectRef idx="0">
              <a:srgbClr val="FFFFFF"/>
            </a:effectRef>
            <a:fontRef idx="minor">
              <a:schemeClr val="tx1"/>
            </a:fontRef>
          </p:style>
        </p:cxnSp>
        <p:grpSp>
          <p:nvGrpSpPr>
            <p:cNvPr id="7" name="Group 6">
              <a:extLst>
                <a:ext uri="{FF2B5EF4-FFF2-40B4-BE49-F238E27FC236}">
                  <a16:creationId xmlns:a16="http://schemas.microsoft.com/office/drawing/2014/main" id="{E19CDA59-C7B0-F55E-C1B5-D416C841C07F}"/>
                </a:ext>
              </a:extLst>
            </p:cNvPr>
            <p:cNvGrpSpPr/>
            <p:nvPr/>
          </p:nvGrpSpPr>
          <p:grpSpPr>
            <a:xfrm>
              <a:off x="2257425" y="5024755"/>
              <a:ext cx="3754755" cy="461645"/>
              <a:chOff x="2257425" y="5024755"/>
              <a:chExt cx="3754755" cy="461645"/>
            </a:xfrm>
          </p:grpSpPr>
          <p:cxnSp>
            <p:nvCxnSpPr>
              <p:cNvPr id="14" name="Straight Connector 13"/>
              <p:cNvCxnSpPr/>
              <p:nvPr/>
            </p:nvCxnSpPr>
            <p:spPr>
              <a:xfrm>
                <a:off x="2257425" y="5024755"/>
                <a:ext cx="748030" cy="452120"/>
              </a:xfrm>
              <a:prstGeom prst="line">
                <a:avLst/>
              </a:prstGeom>
              <a:ln w="38100">
                <a:solidFill>
                  <a:schemeClr val="bg1"/>
                </a:solidFill>
              </a:ln>
            </p:spPr>
            <p:style>
              <a:lnRef idx="2">
                <a:schemeClr val="accent1"/>
              </a:lnRef>
              <a:fillRef idx="0">
                <a:srgbClr val="FFFFFF"/>
              </a:fillRef>
              <a:effectRef idx="0">
                <a:srgbClr val="FFFFFF"/>
              </a:effectRef>
              <a:fontRef idx="minor">
                <a:schemeClr val="tx1"/>
              </a:fontRef>
            </p:style>
          </p:cxnSp>
          <p:cxnSp>
            <p:nvCxnSpPr>
              <p:cNvPr id="15" name="Straight Arrow Connector 14"/>
              <p:cNvCxnSpPr/>
              <p:nvPr/>
            </p:nvCxnSpPr>
            <p:spPr>
              <a:xfrm flipV="1">
                <a:off x="3005455" y="5452745"/>
                <a:ext cx="3006725" cy="33655"/>
              </a:xfrm>
              <a:prstGeom prst="straightConnector1">
                <a:avLst/>
              </a:prstGeom>
              <a:ln w="38100">
                <a:solidFill>
                  <a:schemeClr val="bg1"/>
                </a:solidFill>
                <a:tailEnd type="arrow"/>
              </a:ln>
            </p:spPr>
            <p:style>
              <a:lnRef idx="2">
                <a:schemeClr val="accent1"/>
              </a:lnRef>
              <a:fillRef idx="0">
                <a:srgbClr val="FFFFFF"/>
              </a:fillRef>
              <a:effectRef idx="0">
                <a:srgbClr val="FFFFFF"/>
              </a:effectRef>
              <a:fontRef idx="minor">
                <a:schemeClr val="tx1"/>
              </a:fontRef>
            </p:style>
          </p:cxnSp>
        </p:grpSp>
        <p:sp>
          <p:nvSpPr>
            <p:cNvPr id="16" name="Rounded Rectangle 15"/>
            <p:cNvSpPr/>
            <p:nvPr/>
          </p:nvSpPr>
          <p:spPr>
            <a:xfrm>
              <a:off x="5860292" y="838834"/>
              <a:ext cx="4479925" cy="594995"/>
            </a:xfrm>
            <a:prstGeom prst="roundRect">
              <a:avLst/>
            </a:prstGeom>
            <a:solidFill>
              <a:schemeClr val="accent3">
                <a:alpha val="9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
          <p:nvSpPr>
            <p:cNvPr id="17" name="Rounded Rectangle 16"/>
            <p:cNvSpPr/>
            <p:nvPr/>
          </p:nvSpPr>
          <p:spPr>
            <a:xfrm>
              <a:off x="6132195" y="5231437"/>
              <a:ext cx="4479925" cy="594995"/>
            </a:xfrm>
            <a:prstGeom prst="roundRect">
              <a:avLst/>
            </a:prstGeom>
            <a:solidFill>
              <a:schemeClr val="accent3">
                <a:alpha val="9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
          <p:nvSpPr>
            <p:cNvPr id="18" name="Rounded Rectangle 17"/>
            <p:cNvSpPr/>
            <p:nvPr/>
          </p:nvSpPr>
          <p:spPr>
            <a:xfrm>
              <a:off x="6132195" y="3798570"/>
              <a:ext cx="4479925" cy="594995"/>
            </a:xfrm>
            <a:prstGeom prst="roundRect">
              <a:avLst/>
            </a:prstGeom>
            <a:solidFill>
              <a:schemeClr val="accent3">
                <a:alpha val="9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
          <p:nvSpPr>
            <p:cNvPr id="19" name="Rounded Rectangle 18"/>
            <p:cNvSpPr/>
            <p:nvPr/>
          </p:nvSpPr>
          <p:spPr>
            <a:xfrm>
              <a:off x="6132195" y="2421812"/>
              <a:ext cx="4479925" cy="594995"/>
            </a:xfrm>
            <a:prstGeom prst="roundRect">
              <a:avLst/>
            </a:prstGeom>
            <a:solidFill>
              <a:schemeClr val="accent3">
                <a:alpha val="9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
          <p:nvSpPr>
            <p:cNvPr id="20" name="Text Box 19"/>
            <p:cNvSpPr txBox="1"/>
            <p:nvPr/>
          </p:nvSpPr>
          <p:spPr>
            <a:xfrm>
              <a:off x="5972245" y="982442"/>
              <a:ext cx="4064000" cy="307777"/>
            </a:xfrm>
            <a:prstGeom prst="rect">
              <a:avLst/>
            </a:prstGeom>
            <a:noFill/>
          </p:spPr>
          <p:txBody>
            <a:bodyPr wrap="square" rtlCol="0">
              <a:spAutoFit/>
            </a:bodyPr>
            <a:lstStyle/>
            <a:p>
              <a:r>
                <a:rPr lang="en-US" sz="1400" b="1" dirty="0"/>
                <a:t>1.   </a:t>
              </a:r>
              <a:r>
                <a:rPr lang="en-US" sz="1400" b="1" dirty="0">
                  <a:latin typeface="Copperplate Gothic Bold" panose="020E0705020206020404" charset="0"/>
                  <a:cs typeface="Copperplate Gothic Bold" panose="020E0705020206020404" charset="0"/>
                </a:rPr>
                <a:t>DETECTS A DECEPTIVE UI</a:t>
              </a:r>
              <a:endParaRPr lang="en-US" sz="1400" dirty="0"/>
            </a:p>
          </p:txBody>
        </p:sp>
        <p:sp>
          <p:nvSpPr>
            <p:cNvPr id="21" name="Text Box 20"/>
            <p:cNvSpPr txBox="1"/>
            <p:nvPr/>
          </p:nvSpPr>
          <p:spPr>
            <a:xfrm>
              <a:off x="6213157" y="2582352"/>
              <a:ext cx="4467225" cy="307777"/>
            </a:xfrm>
            <a:prstGeom prst="rect">
              <a:avLst/>
            </a:prstGeom>
            <a:noFill/>
          </p:spPr>
          <p:txBody>
            <a:bodyPr wrap="square" rtlCol="0">
              <a:spAutoFit/>
            </a:bodyPr>
            <a:lstStyle/>
            <a:p>
              <a:r>
                <a:rPr lang="en-US" sz="1400" b="1" dirty="0"/>
                <a:t>2.   </a:t>
              </a:r>
              <a:r>
                <a:rPr lang="en-US" sz="1400" b="1" dirty="0">
                  <a:latin typeface="Copperplate Gothic Bold" panose="020E0705020206020404" charset="0"/>
                  <a:cs typeface="Copperplate Gothic Bold" panose="020E0705020206020404" charset="0"/>
                </a:rPr>
                <a:t>ANY SUBSCRIPTION TRICKERY</a:t>
              </a:r>
              <a:endParaRPr lang="en-US" sz="1400" dirty="0"/>
            </a:p>
          </p:txBody>
        </p:sp>
        <p:sp>
          <p:nvSpPr>
            <p:cNvPr id="24" name="Text Box 23"/>
            <p:cNvSpPr txBox="1"/>
            <p:nvPr/>
          </p:nvSpPr>
          <p:spPr>
            <a:xfrm>
              <a:off x="6213157" y="3959641"/>
              <a:ext cx="4318000" cy="307777"/>
            </a:xfrm>
            <a:prstGeom prst="rect">
              <a:avLst/>
            </a:prstGeom>
            <a:noFill/>
          </p:spPr>
          <p:txBody>
            <a:bodyPr wrap="square" rtlCol="0">
              <a:spAutoFit/>
            </a:bodyPr>
            <a:lstStyle/>
            <a:p>
              <a:r>
                <a:rPr lang="en-US" sz="1400" b="1" dirty="0"/>
                <a:t>3.   </a:t>
              </a:r>
              <a:r>
                <a:rPr lang="en-US" sz="1400" b="1" dirty="0">
                  <a:latin typeface="Copperplate Gothic Bold" panose="020E0705020206020404" charset="0"/>
                  <a:cs typeface="Copperplate Gothic Bold" panose="020E0705020206020404" charset="0"/>
                </a:rPr>
                <a:t>DETECTS FAKE REVIEWS OR RATINGS </a:t>
              </a:r>
              <a:endParaRPr lang="en-US" sz="1400" dirty="0"/>
            </a:p>
          </p:txBody>
        </p:sp>
        <p:sp>
          <p:nvSpPr>
            <p:cNvPr id="25" name="Text Box 24"/>
            <p:cNvSpPr txBox="1"/>
            <p:nvPr/>
          </p:nvSpPr>
          <p:spPr>
            <a:xfrm>
              <a:off x="6294119" y="5267325"/>
              <a:ext cx="4438015" cy="523220"/>
            </a:xfrm>
            <a:prstGeom prst="rect">
              <a:avLst/>
            </a:prstGeom>
            <a:noFill/>
          </p:spPr>
          <p:txBody>
            <a:bodyPr wrap="square" rtlCol="0">
              <a:spAutoFit/>
            </a:bodyPr>
            <a:lstStyle/>
            <a:p>
              <a:r>
                <a:rPr lang="en-US" sz="1400" b="1" dirty="0"/>
                <a:t>4. </a:t>
              </a:r>
              <a:r>
                <a:rPr lang="en-US" sz="1400" b="1" dirty="0">
                  <a:latin typeface="Copperplate Gothic Bold" panose="020E0705020206020404" charset="0"/>
                  <a:cs typeface="Copperplate Gothic Bold" panose="020E0705020206020404" charset="0"/>
                </a:rPr>
                <a:t>ASSESSES  THE DEGREE OF COMPLIANCE OF AN E-COMMERECE</a:t>
              </a:r>
              <a:endParaRPr lang="en-US" sz="1400" b="1" dirty="0"/>
            </a:p>
          </p:txBody>
        </p:sp>
      </p:grpSp>
      <p:grpSp>
        <p:nvGrpSpPr>
          <p:cNvPr id="26" name="Group 25">
            <a:extLst>
              <a:ext uri="{FF2B5EF4-FFF2-40B4-BE49-F238E27FC236}">
                <a16:creationId xmlns:a16="http://schemas.microsoft.com/office/drawing/2014/main" id="{37088293-36A6-EF6F-49E7-AE070EAB7CEF}"/>
              </a:ext>
            </a:extLst>
          </p:cNvPr>
          <p:cNvGrpSpPr/>
          <p:nvPr/>
        </p:nvGrpSpPr>
        <p:grpSpPr>
          <a:xfrm>
            <a:off x="1757216" y="2554865"/>
            <a:ext cx="369332" cy="1138050"/>
            <a:chOff x="1757216" y="2554865"/>
            <a:chExt cx="369332" cy="1138050"/>
          </a:xfrm>
        </p:grpSpPr>
        <p:sp>
          <p:nvSpPr>
            <p:cNvPr id="3" name="TextBox 2">
              <a:extLst>
                <a:ext uri="{FF2B5EF4-FFF2-40B4-BE49-F238E27FC236}">
                  <a16:creationId xmlns:a16="http://schemas.microsoft.com/office/drawing/2014/main" id="{410185C6-A254-3BE3-4FAD-4BE709D38399}"/>
                </a:ext>
              </a:extLst>
            </p:cNvPr>
            <p:cNvSpPr txBox="1"/>
            <p:nvPr/>
          </p:nvSpPr>
          <p:spPr>
            <a:xfrm rot="16200000">
              <a:off x="1483038" y="2829043"/>
              <a:ext cx="917688" cy="369332"/>
            </a:xfrm>
            <a:prstGeom prst="rect">
              <a:avLst/>
            </a:prstGeom>
            <a:noFill/>
          </p:spPr>
          <p:txBody>
            <a:bodyPr wrap="square" rtlCol="0">
              <a:spAutoFit/>
            </a:bodyPr>
            <a:lstStyle/>
            <a:p>
              <a:r>
                <a:rPr lang="en-US" b="1" u="sng" dirty="0">
                  <a:latin typeface="Copperplate Gothic Bold" panose="020E0705020206020404" pitchFamily="34" charset="0"/>
                </a:rPr>
                <a:t>BACK</a:t>
              </a:r>
              <a:endParaRPr lang="en-IN" b="1" u="sng" dirty="0">
                <a:latin typeface="Copperplate Gothic Bold" panose="020E0705020206020404" pitchFamily="34" charset="0"/>
              </a:endParaRPr>
            </a:p>
          </p:txBody>
        </p:sp>
        <p:sp>
          <p:nvSpPr>
            <p:cNvPr id="5" name="Arrow: Curved Right 4">
              <a:extLst>
                <a:ext uri="{FF2B5EF4-FFF2-40B4-BE49-F238E27FC236}">
                  <a16:creationId xmlns:a16="http://schemas.microsoft.com/office/drawing/2014/main" id="{AA118616-93D7-DA08-2EFA-1766EFC59422}"/>
                </a:ext>
              </a:extLst>
            </p:cNvPr>
            <p:cNvSpPr/>
            <p:nvPr/>
          </p:nvSpPr>
          <p:spPr>
            <a:xfrm rot="16200000">
              <a:off x="1849548" y="3494928"/>
              <a:ext cx="184667" cy="211308"/>
            </a:xfrm>
            <a:prstGeom prst="curved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solidFill>
                  <a:schemeClr val="tx1"/>
                </a:solidFill>
              </a:endParaRPr>
            </a:p>
          </p:txBody>
        </p:sp>
      </p:grpSp>
      <p:sp>
        <p:nvSpPr>
          <p:cNvPr id="22" name="Rectangle: Rounded Corners 21">
            <a:hlinkClick r:id="rId4" action="ppaction://hlinksldjump"/>
            <a:extLst>
              <a:ext uri="{FF2B5EF4-FFF2-40B4-BE49-F238E27FC236}">
                <a16:creationId xmlns:a16="http://schemas.microsoft.com/office/drawing/2014/main" id="{05972CE6-5374-B476-17C3-CB7C2BB7993E}"/>
              </a:ext>
            </a:extLst>
          </p:cNvPr>
          <p:cNvSpPr/>
          <p:nvPr/>
        </p:nvSpPr>
        <p:spPr>
          <a:xfrm>
            <a:off x="1757215" y="2554865"/>
            <a:ext cx="432069" cy="1243706"/>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0D3325E-8FFB-9189-75A3-6CDBCA2E303C}"/>
              </a:ext>
            </a:extLst>
          </p:cNvPr>
          <p:cNvPicPr>
            <a:picLocks noChangeAspect="1"/>
          </p:cNvPicPr>
          <p:nvPr/>
        </p:nvPicPr>
        <p:blipFill rotWithShape="1">
          <a:blip r:embed="rId2">
            <a:extLst>
              <a:ext uri="{28A0092B-C50C-407E-A947-70E740481C1C}">
                <a14:useLocalDpi xmlns:a14="http://schemas.microsoft.com/office/drawing/2010/main" val="0"/>
              </a:ext>
            </a:extLst>
          </a:blip>
          <a:srcRect t="-1" r="7647" b="-1538"/>
          <a:stretch/>
        </p:blipFill>
        <p:spPr>
          <a:xfrm>
            <a:off x="0" y="-52754"/>
            <a:ext cx="12191999" cy="6963507"/>
          </a:xfrm>
          <a:prstGeom prst="rect">
            <a:avLst/>
          </a:prstGeom>
        </p:spPr>
      </p:pic>
      <p:sp>
        <p:nvSpPr>
          <p:cNvPr id="4" name="Oval 3">
            <a:extLst>
              <a:ext uri="{FF2B5EF4-FFF2-40B4-BE49-F238E27FC236}">
                <a16:creationId xmlns:a16="http://schemas.microsoft.com/office/drawing/2014/main" id="{BAE8A9AC-06FA-FACA-C934-9CE7E829B012}"/>
              </a:ext>
            </a:extLst>
          </p:cNvPr>
          <p:cNvSpPr/>
          <p:nvPr/>
        </p:nvSpPr>
        <p:spPr>
          <a:xfrm>
            <a:off x="4404850" y="1923340"/>
            <a:ext cx="3382297" cy="3116826"/>
          </a:xfrm>
          <a:prstGeom prst="ellipse">
            <a:avLst/>
          </a:prstGeom>
          <a:solidFill>
            <a:schemeClr val="accent3">
              <a:lumMod val="60000"/>
              <a:lumOff val="40000"/>
              <a:alpha val="88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83139998-33AF-A96A-6CBA-6E839D748F5D}"/>
              </a:ext>
            </a:extLst>
          </p:cNvPr>
          <p:cNvSpPr txBox="1"/>
          <p:nvPr/>
        </p:nvSpPr>
        <p:spPr>
          <a:xfrm>
            <a:off x="5362616" y="3167390"/>
            <a:ext cx="2792360" cy="523220"/>
          </a:xfrm>
          <a:prstGeom prst="rect">
            <a:avLst/>
          </a:prstGeom>
          <a:noFill/>
        </p:spPr>
        <p:txBody>
          <a:bodyPr wrap="square" rtlCol="0">
            <a:spAutoFit/>
          </a:bodyPr>
          <a:lstStyle/>
          <a:p>
            <a:r>
              <a:rPr lang="en-US" sz="2800" b="1" dirty="0">
                <a:latin typeface="Copperplate Gothic Bold" panose="020E0705020206020404" pitchFamily="34" charset="0"/>
              </a:rPr>
              <a:t>FEATURES</a:t>
            </a:r>
            <a:endParaRPr lang="en-IN" sz="2800" b="1" dirty="0">
              <a:latin typeface="Copperplate Gothic Bold" panose="020E0705020206020404" pitchFamily="34" charset="0"/>
            </a:endParaRPr>
          </a:p>
        </p:txBody>
      </p:sp>
      <p:pic>
        <p:nvPicPr>
          <p:cNvPr id="7" name="Graphic 6" descr="Cloud with solid fill">
            <a:extLst>
              <a:ext uri="{FF2B5EF4-FFF2-40B4-BE49-F238E27FC236}">
                <a16:creationId xmlns:a16="http://schemas.microsoft.com/office/drawing/2014/main" id="{A5A89574-47E5-FAD2-2560-F4A3192B4C1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567966" y="3002179"/>
            <a:ext cx="853642" cy="853642"/>
          </a:xfrm>
          <a:prstGeom prst="rect">
            <a:avLst/>
          </a:prstGeom>
        </p:spPr>
      </p:pic>
      <p:grpSp>
        <p:nvGrpSpPr>
          <p:cNvPr id="119" name="Group 118">
            <a:extLst>
              <a:ext uri="{FF2B5EF4-FFF2-40B4-BE49-F238E27FC236}">
                <a16:creationId xmlns:a16="http://schemas.microsoft.com/office/drawing/2014/main" id="{28078806-7184-79CD-8253-B12C53760228}"/>
              </a:ext>
            </a:extLst>
          </p:cNvPr>
          <p:cNvGrpSpPr/>
          <p:nvPr/>
        </p:nvGrpSpPr>
        <p:grpSpPr>
          <a:xfrm>
            <a:off x="147485" y="256772"/>
            <a:ext cx="11897031" cy="6291512"/>
            <a:chOff x="147485" y="256772"/>
            <a:chExt cx="11897031" cy="6291512"/>
          </a:xfrm>
        </p:grpSpPr>
        <p:cxnSp>
          <p:nvCxnSpPr>
            <p:cNvPr id="14" name="Straight Connector 13">
              <a:extLst>
                <a:ext uri="{FF2B5EF4-FFF2-40B4-BE49-F238E27FC236}">
                  <a16:creationId xmlns:a16="http://schemas.microsoft.com/office/drawing/2014/main" id="{2B2EA4EC-DF2E-9D35-5D44-35C87F079970}"/>
                </a:ext>
              </a:extLst>
            </p:cNvPr>
            <p:cNvCxnSpPr>
              <a:cxnSpLocks/>
              <a:stCxn id="13" idx="6"/>
            </p:cNvCxnSpPr>
            <p:nvPr/>
          </p:nvCxnSpPr>
          <p:spPr>
            <a:xfrm>
              <a:off x="9036468" y="949380"/>
              <a:ext cx="746629" cy="200994"/>
            </a:xfrm>
            <a:prstGeom prst="line">
              <a:avLst/>
            </a:prstGeom>
            <a:ln w="76200">
              <a:solidFill>
                <a:schemeClr val="accent3">
                  <a:lumMod val="60000"/>
                  <a:lumOff val="40000"/>
                  <a:alpha val="8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05C7D7E5-7D5E-37E4-1EAD-60D403DD14D7}"/>
                </a:ext>
              </a:extLst>
            </p:cNvPr>
            <p:cNvCxnSpPr>
              <a:cxnSpLocks/>
            </p:cNvCxnSpPr>
            <p:nvPr/>
          </p:nvCxnSpPr>
          <p:spPr>
            <a:xfrm flipV="1">
              <a:off x="6780729" y="1445342"/>
              <a:ext cx="858936" cy="675301"/>
            </a:xfrm>
            <a:prstGeom prst="line">
              <a:avLst/>
            </a:prstGeom>
            <a:ln w="76200">
              <a:solidFill>
                <a:schemeClr val="accent3">
                  <a:lumMod val="60000"/>
                  <a:lumOff val="40000"/>
                  <a:alpha val="85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20866D81-9209-81BF-B372-CF2F90227EE0}"/>
                </a:ext>
              </a:extLst>
            </p:cNvPr>
            <p:cNvSpPr/>
            <p:nvPr/>
          </p:nvSpPr>
          <p:spPr>
            <a:xfrm>
              <a:off x="7399199" y="256772"/>
              <a:ext cx="1637269" cy="1385215"/>
            </a:xfrm>
            <a:prstGeom prst="ellipse">
              <a:avLst/>
            </a:prstGeom>
            <a:solidFill>
              <a:schemeClr val="accent3">
                <a:lumMod val="60000"/>
                <a:lumOff val="40000"/>
                <a:alpha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b="1" dirty="0">
                  <a:solidFill>
                    <a:schemeClr val="tx1"/>
                  </a:solidFill>
                  <a:latin typeface="Copperplate Gothic Bold" panose="020E0705020206020404" pitchFamily="34" charset="0"/>
                </a:rPr>
                <a:t>Patterns Detection Accuracy</a:t>
              </a:r>
            </a:p>
          </p:txBody>
        </p:sp>
        <p:sp>
          <p:nvSpPr>
            <p:cNvPr id="20" name="Oval 19">
              <a:extLst>
                <a:ext uri="{FF2B5EF4-FFF2-40B4-BE49-F238E27FC236}">
                  <a16:creationId xmlns:a16="http://schemas.microsoft.com/office/drawing/2014/main" id="{8570CED7-A1BD-13B4-B561-40F4DAA63B61}"/>
                </a:ext>
              </a:extLst>
            </p:cNvPr>
            <p:cNvSpPr/>
            <p:nvPr/>
          </p:nvSpPr>
          <p:spPr>
            <a:xfrm>
              <a:off x="9783097" y="412955"/>
              <a:ext cx="1755256" cy="1510385"/>
            </a:xfrm>
            <a:prstGeom prst="ellipse">
              <a:avLst/>
            </a:prstGeom>
            <a:solidFill>
              <a:schemeClr val="accent3">
                <a:lumMod val="60000"/>
                <a:lumOff val="40000"/>
                <a:alpha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b="1" dirty="0">
                  <a:solidFill>
                    <a:schemeClr val="tx1"/>
                  </a:solidFill>
                  <a:latin typeface="Copperplate Gothic Bold" panose="020E0705020206020404" pitchFamily="34" charset="0"/>
                </a:rPr>
                <a:t>User-Friendly Extension</a:t>
              </a:r>
            </a:p>
          </p:txBody>
        </p:sp>
        <p:cxnSp>
          <p:nvCxnSpPr>
            <p:cNvPr id="23" name="Straight Connector 22">
              <a:extLst>
                <a:ext uri="{FF2B5EF4-FFF2-40B4-BE49-F238E27FC236}">
                  <a16:creationId xmlns:a16="http://schemas.microsoft.com/office/drawing/2014/main" id="{559546BD-5CCB-C972-5260-74383486E10D}"/>
                </a:ext>
              </a:extLst>
            </p:cNvPr>
            <p:cNvCxnSpPr>
              <a:cxnSpLocks/>
            </p:cNvCxnSpPr>
            <p:nvPr/>
          </p:nvCxnSpPr>
          <p:spPr>
            <a:xfrm flipV="1">
              <a:off x="10628817" y="1923340"/>
              <a:ext cx="0" cy="412955"/>
            </a:xfrm>
            <a:prstGeom prst="line">
              <a:avLst/>
            </a:prstGeom>
            <a:ln w="76200">
              <a:solidFill>
                <a:schemeClr val="accent3">
                  <a:lumMod val="60000"/>
                  <a:lumOff val="40000"/>
                  <a:alpha val="85000"/>
                </a:schemeClr>
              </a:solidFill>
            </a:ln>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1EC1C781-23A8-7D28-16F2-2819AAAC3835}"/>
                </a:ext>
              </a:extLst>
            </p:cNvPr>
            <p:cNvSpPr/>
            <p:nvPr/>
          </p:nvSpPr>
          <p:spPr>
            <a:xfrm>
              <a:off x="9697309" y="2336295"/>
              <a:ext cx="1841044" cy="1510385"/>
            </a:xfrm>
            <a:prstGeom prst="ellipse">
              <a:avLst/>
            </a:prstGeom>
            <a:solidFill>
              <a:schemeClr val="accent3">
                <a:lumMod val="60000"/>
                <a:lumOff val="40000"/>
                <a:alpha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b="1" dirty="0">
                  <a:solidFill>
                    <a:schemeClr val="tx1"/>
                  </a:solidFill>
                  <a:latin typeface="Copperplate Gothic Bold" panose="020E0705020206020404" pitchFamily="34" charset="0"/>
                </a:rPr>
                <a:t>Pattern Versioning</a:t>
              </a:r>
            </a:p>
          </p:txBody>
        </p:sp>
        <p:cxnSp>
          <p:nvCxnSpPr>
            <p:cNvPr id="46" name="Straight Connector 45">
              <a:extLst>
                <a:ext uri="{FF2B5EF4-FFF2-40B4-BE49-F238E27FC236}">
                  <a16:creationId xmlns:a16="http://schemas.microsoft.com/office/drawing/2014/main" id="{46BAB2FB-53AB-7509-21E4-A17D32A49223}"/>
                </a:ext>
              </a:extLst>
            </p:cNvPr>
            <p:cNvCxnSpPr>
              <a:cxnSpLocks/>
              <a:stCxn id="4" idx="5"/>
              <a:endCxn id="51" idx="1"/>
            </p:cNvCxnSpPr>
            <p:nvPr/>
          </p:nvCxnSpPr>
          <p:spPr>
            <a:xfrm>
              <a:off x="7291821" y="4583717"/>
              <a:ext cx="625745" cy="455455"/>
            </a:xfrm>
            <a:prstGeom prst="line">
              <a:avLst/>
            </a:prstGeom>
            <a:ln w="76200">
              <a:solidFill>
                <a:schemeClr val="accent3">
                  <a:lumMod val="60000"/>
                  <a:lumOff val="40000"/>
                  <a:alpha val="85000"/>
                </a:schemeClr>
              </a:solidFill>
            </a:ln>
          </p:spPr>
          <p:style>
            <a:lnRef idx="1">
              <a:schemeClr val="accent1"/>
            </a:lnRef>
            <a:fillRef idx="0">
              <a:schemeClr val="accent1"/>
            </a:fillRef>
            <a:effectRef idx="0">
              <a:schemeClr val="accent1"/>
            </a:effectRef>
            <a:fontRef idx="minor">
              <a:schemeClr val="tx1"/>
            </a:fontRef>
          </p:style>
        </p:cxnSp>
        <p:sp>
          <p:nvSpPr>
            <p:cNvPr id="51" name="Oval 50">
              <a:extLst>
                <a:ext uri="{FF2B5EF4-FFF2-40B4-BE49-F238E27FC236}">
                  <a16:creationId xmlns:a16="http://schemas.microsoft.com/office/drawing/2014/main" id="{90579DB5-31B3-9B80-B282-14781B2797C8}"/>
                </a:ext>
              </a:extLst>
            </p:cNvPr>
            <p:cNvSpPr/>
            <p:nvPr/>
          </p:nvSpPr>
          <p:spPr>
            <a:xfrm>
              <a:off x="7639665" y="4825556"/>
              <a:ext cx="1897625" cy="1458660"/>
            </a:xfrm>
            <a:prstGeom prst="ellipse">
              <a:avLst/>
            </a:prstGeom>
            <a:solidFill>
              <a:schemeClr val="accent3">
                <a:lumMod val="60000"/>
                <a:lumOff val="40000"/>
                <a:alpha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b="1" dirty="0">
                  <a:solidFill>
                    <a:schemeClr val="tx1"/>
                  </a:solidFill>
                  <a:latin typeface="Copperplate Gothic Bold" panose="020E0705020206020404" pitchFamily="34" charset="0"/>
                </a:rPr>
                <a:t>Generative AI for Emerging Patterns</a:t>
              </a:r>
            </a:p>
          </p:txBody>
        </p:sp>
        <p:cxnSp>
          <p:nvCxnSpPr>
            <p:cNvPr id="57" name="Straight Connector 56">
              <a:extLst>
                <a:ext uri="{FF2B5EF4-FFF2-40B4-BE49-F238E27FC236}">
                  <a16:creationId xmlns:a16="http://schemas.microsoft.com/office/drawing/2014/main" id="{108FFC77-A3DD-1668-52B1-2F51A745C253}"/>
                </a:ext>
              </a:extLst>
            </p:cNvPr>
            <p:cNvCxnSpPr>
              <a:cxnSpLocks/>
              <a:stCxn id="51" idx="6"/>
              <a:endCxn id="60" idx="2"/>
            </p:cNvCxnSpPr>
            <p:nvPr/>
          </p:nvCxnSpPr>
          <p:spPr>
            <a:xfrm>
              <a:off x="9537290" y="5554886"/>
              <a:ext cx="442452" cy="132034"/>
            </a:xfrm>
            <a:prstGeom prst="line">
              <a:avLst/>
            </a:prstGeom>
            <a:ln w="76200">
              <a:solidFill>
                <a:schemeClr val="accent3">
                  <a:lumMod val="60000"/>
                  <a:lumOff val="40000"/>
                  <a:alpha val="85000"/>
                </a:schemeClr>
              </a:solidFill>
            </a:ln>
          </p:spPr>
          <p:style>
            <a:lnRef idx="1">
              <a:schemeClr val="accent1"/>
            </a:lnRef>
            <a:fillRef idx="0">
              <a:schemeClr val="accent1"/>
            </a:fillRef>
            <a:effectRef idx="0">
              <a:schemeClr val="accent1"/>
            </a:effectRef>
            <a:fontRef idx="minor">
              <a:schemeClr val="tx1"/>
            </a:fontRef>
          </p:style>
        </p:cxnSp>
        <p:sp>
          <p:nvSpPr>
            <p:cNvPr id="60" name="Oval 59">
              <a:extLst>
                <a:ext uri="{FF2B5EF4-FFF2-40B4-BE49-F238E27FC236}">
                  <a16:creationId xmlns:a16="http://schemas.microsoft.com/office/drawing/2014/main" id="{5DDF6C35-248C-90A6-A9BE-D515FDACF81D}"/>
                </a:ext>
              </a:extLst>
            </p:cNvPr>
            <p:cNvSpPr/>
            <p:nvPr/>
          </p:nvSpPr>
          <p:spPr>
            <a:xfrm>
              <a:off x="9979742" y="4825555"/>
              <a:ext cx="2064774" cy="1722729"/>
            </a:xfrm>
            <a:prstGeom prst="ellipse">
              <a:avLst/>
            </a:prstGeom>
            <a:solidFill>
              <a:schemeClr val="accent3">
                <a:lumMod val="60000"/>
                <a:lumOff val="40000"/>
                <a:alpha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b="1" dirty="0">
                  <a:solidFill>
                    <a:schemeClr val="tx1"/>
                  </a:solidFill>
                  <a:latin typeface="Copperplate Gothic Bold" panose="020E0705020206020404" pitchFamily="34" charset="0"/>
                </a:rPr>
                <a:t>Artificial Intelligence for Detection</a:t>
              </a:r>
            </a:p>
          </p:txBody>
        </p:sp>
        <p:cxnSp>
          <p:nvCxnSpPr>
            <p:cNvPr id="67" name="Straight Connector 66">
              <a:extLst>
                <a:ext uri="{FF2B5EF4-FFF2-40B4-BE49-F238E27FC236}">
                  <a16:creationId xmlns:a16="http://schemas.microsoft.com/office/drawing/2014/main" id="{B107033F-0C3F-1BC9-00A1-9BA8A4EA2FDA}"/>
                </a:ext>
              </a:extLst>
            </p:cNvPr>
            <p:cNvCxnSpPr>
              <a:cxnSpLocks/>
              <a:stCxn id="71" idx="5"/>
              <a:endCxn id="4" idx="1"/>
            </p:cNvCxnSpPr>
            <p:nvPr/>
          </p:nvCxnSpPr>
          <p:spPr>
            <a:xfrm>
              <a:off x="4377015" y="2007662"/>
              <a:ext cx="523161" cy="372127"/>
            </a:xfrm>
            <a:prstGeom prst="line">
              <a:avLst/>
            </a:prstGeom>
            <a:ln w="76200">
              <a:solidFill>
                <a:schemeClr val="accent3">
                  <a:lumMod val="60000"/>
                  <a:lumOff val="40000"/>
                  <a:alpha val="85000"/>
                </a:schemeClr>
              </a:solidFill>
            </a:ln>
          </p:spPr>
          <p:style>
            <a:lnRef idx="1">
              <a:schemeClr val="accent1"/>
            </a:lnRef>
            <a:fillRef idx="0">
              <a:schemeClr val="accent1"/>
            </a:fillRef>
            <a:effectRef idx="0">
              <a:schemeClr val="accent1"/>
            </a:effectRef>
            <a:fontRef idx="minor">
              <a:schemeClr val="tx1"/>
            </a:fontRef>
          </p:style>
        </p:cxnSp>
        <p:sp>
          <p:nvSpPr>
            <p:cNvPr id="71" name="Oval 70">
              <a:extLst>
                <a:ext uri="{FF2B5EF4-FFF2-40B4-BE49-F238E27FC236}">
                  <a16:creationId xmlns:a16="http://schemas.microsoft.com/office/drawing/2014/main" id="{BEDEB246-4A01-2336-1B2B-6834DFCAAB50}"/>
                </a:ext>
              </a:extLst>
            </p:cNvPr>
            <p:cNvSpPr/>
            <p:nvPr/>
          </p:nvSpPr>
          <p:spPr>
            <a:xfrm>
              <a:off x="2741588" y="679290"/>
              <a:ext cx="1916022" cy="1556285"/>
            </a:xfrm>
            <a:prstGeom prst="ellipse">
              <a:avLst/>
            </a:prstGeom>
            <a:solidFill>
              <a:schemeClr val="accent3">
                <a:lumMod val="60000"/>
                <a:lumOff val="40000"/>
                <a:alpha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latin typeface="Copperplate Gothic Bold" panose="020E0705020206020404" pitchFamily="34" charset="0"/>
                </a:rPr>
                <a:t>Data Collection with Privacy Protection</a:t>
              </a:r>
              <a:endParaRPr lang="en-IN" sz="1400" b="1" dirty="0">
                <a:solidFill>
                  <a:schemeClr val="tx1"/>
                </a:solidFill>
                <a:latin typeface="Copperplate Gothic Bold" panose="020E0705020206020404" pitchFamily="34" charset="0"/>
              </a:endParaRPr>
            </a:p>
          </p:txBody>
        </p:sp>
        <p:cxnSp>
          <p:nvCxnSpPr>
            <p:cNvPr id="77" name="Straight Connector 76">
              <a:extLst>
                <a:ext uri="{FF2B5EF4-FFF2-40B4-BE49-F238E27FC236}">
                  <a16:creationId xmlns:a16="http://schemas.microsoft.com/office/drawing/2014/main" id="{6C2D4634-2E52-EFBE-3905-212BEBD93C4B}"/>
                </a:ext>
              </a:extLst>
            </p:cNvPr>
            <p:cNvCxnSpPr>
              <a:cxnSpLocks/>
              <a:stCxn id="85" idx="6"/>
            </p:cNvCxnSpPr>
            <p:nvPr/>
          </p:nvCxnSpPr>
          <p:spPr>
            <a:xfrm>
              <a:off x="2199476" y="1230733"/>
              <a:ext cx="622382" cy="106454"/>
            </a:xfrm>
            <a:prstGeom prst="line">
              <a:avLst/>
            </a:prstGeom>
            <a:ln w="76200">
              <a:solidFill>
                <a:schemeClr val="accent3">
                  <a:lumMod val="60000"/>
                  <a:lumOff val="40000"/>
                  <a:alpha val="85000"/>
                </a:schemeClr>
              </a:solidFill>
            </a:ln>
          </p:spPr>
          <p:style>
            <a:lnRef idx="1">
              <a:schemeClr val="accent1"/>
            </a:lnRef>
            <a:fillRef idx="0">
              <a:schemeClr val="accent1"/>
            </a:fillRef>
            <a:effectRef idx="0">
              <a:schemeClr val="accent1"/>
            </a:effectRef>
            <a:fontRef idx="minor">
              <a:schemeClr val="tx1"/>
            </a:fontRef>
          </p:style>
        </p:cxnSp>
        <p:sp>
          <p:nvSpPr>
            <p:cNvPr id="85" name="Oval 84">
              <a:extLst>
                <a:ext uri="{FF2B5EF4-FFF2-40B4-BE49-F238E27FC236}">
                  <a16:creationId xmlns:a16="http://schemas.microsoft.com/office/drawing/2014/main" id="{810A05F3-2895-51FB-10FE-021D4DFD77AC}"/>
                </a:ext>
              </a:extLst>
            </p:cNvPr>
            <p:cNvSpPr/>
            <p:nvPr/>
          </p:nvSpPr>
          <p:spPr>
            <a:xfrm>
              <a:off x="412955" y="538125"/>
              <a:ext cx="1786521" cy="1385216"/>
            </a:xfrm>
            <a:prstGeom prst="ellipse">
              <a:avLst/>
            </a:prstGeom>
            <a:solidFill>
              <a:schemeClr val="accent3">
                <a:lumMod val="60000"/>
                <a:lumOff val="40000"/>
                <a:alpha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b="1" dirty="0">
                  <a:solidFill>
                    <a:schemeClr val="tx1"/>
                  </a:solidFill>
                  <a:latin typeface="Copperplate Gothic Bold" panose="020E0705020206020404" pitchFamily="34" charset="0"/>
                </a:rPr>
                <a:t>Cross-Browser Compatibility</a:t>
              </a:r>
            </a:p>
          </p:txBody>
        </p:sp>
        <p:cxnSp>
          <p:nvCxnSpPr>
            <p:cNvPr id="95" name="Straight Connector 94">
              <a:extLst>
                <a:ext uri="{FF2B5EF4-FFF2-40B4-BE49-F238E27FC236}">
                  <a16:creationId xmlns:a16="http://schemas.microsoft.com/office/drawing/2014/main" id="{69D5D9F6-196F-27C1-BF1E-18C169E43101}"/>
                </a:ext>
              </a:extLst>
            </p:cNvPr>
            <p:cNvCxnSpPr>
              <a:cxnSpLocks/>
              <a:stCxn id="98" idx="7"/>
              <a:endCxn id="4" idx="3"/>
            </p:cNvCxnSpPr>
            <p:nvPr/>
          </p:nvCxnSpPr>
          <p:spPr>
            <a:xfrm flipV="1">
              <a:off x="4290065" y="4583717"/>
              <a:ext cx="610111" cy="477523"/>
            </a:xfrm>
            <a:prstGeom prst="line">
              <a:avLst/>
            </a:prstGeom>
            <a:ln w="76200">
              <a:solidFill>
                <a:schemeClr val="accent3">
                  <a:lumMod val="60000"/>
                  <a:lumOff val="40000"/>
                  <a:alpha val="85000"/>
                </a:schemeClr>
              </a:solidFill>
            </a:ln>
          </p:spPr>
          <p:style>
            <a:lnRef idx="1">
              <a:schemeClr val="accent1"/>
            </a:lnRef>
            <a:fillRef idx="0">
              <a:schemeClr val="accent1"/>
            </a:fillRef>
            <a:effectRef idx="0">
              <a:schemeClr val="accent1"/>
            </a:effectRef>
            <a:fontRef idx="minor">
              <a:schemeClr val="tx1"/>
            </a:fontRef>
          </p:style>
        </p:cxnSp>
        <p:sp>
          <p:nvSpPr>
            <p:cNvPr id="98" name="Oval 97">
              <a:extLst>
                <a:ext uri="{FF2B5EF4-FFF2-40B4-BE49-F238E27FC236}">
                  <a16:creationId xmlns:a16="http://schemas.microsoft.com/office/drawing/2014/main" id="{519B8388-2188-64D2-55FB-78D295B26D75}"/>
                </a:ext>
              </a:extLst>
            </p:cNvPr>
            <p:cNvSpPr/>
            <p:nvPr/>
          </p:nvSpPr>
          <p:spPr>
            <a:xfrm>
              <a:off x="2670341" y="4847624"/>
              <a:ext cx="1897625" cy="1458660"/>
            </a:xfrm>
            <a:prstGeom prst="ellipse">
              <a:avLst/>
            </a:prstGeom>
            <a:solidFill>
              <a:schemeClr val="accent3">
                <a:lumMod val="60000"/>
                <a:lumOff val="40000"/>
                <a:alpha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b="1" dirty="0">
                  <a:solidFill>
                    <a:schemeClr val="tx1"/>
                  </a:solidFill>
                  <a:latin typeface="Copperplate Gothic Bold" panose="020E0705020206020404" pitchFamily="34" charset="0"/>
                </a:rPr>
                <a:t>Generative AI for Emerging Patterns</a:t>
              </a:r>
            </a:p>
          </p:txBody>
        </p:sp>
        <p:cxnSp>
          <p:nvCxnSpPr>
            <p:cNvPr id="105" name="Straight Connector 104">
              <a:extLst>
                <a:ext uri="{FF2B5EF4-FFF2-40B4-BE49-F238E27FC236}">
                  <a16:creationId xmlns:a16="http://schemas.microsoft.com/office/drawing/2014/main" id="{C8FCBF8B-ABFF-83B9-72D5-16D263488609}"/>
                </a:ext>
              </a:extLst>
            </p:cNvPr>
            <p:cNvCxnSpPr>
              <a:cxnSpLocks/>
              <a:stCxn id="109" idx="6"/>
              <a:endCxn id="98" idx="2"/>
            </p:cNvCxnSpPr>
            <p:nvPr/>
          </p:nvCxnSpPr>
          <p:spPr>
            <a:xfrm>
              <a:off x="2228431" y="5305706"/>
              <a:ext cx="441910" cy="271248"/>
            </a:xfrm>
            <a:prstGeom prst="line">
              <a:avLst/>
            </a:prstGeom>
            <a:ln w="76200">
              <a:solidFill>
                <a:schemeClr val="accent3">
                  <a:lumMod val="60000"/>
                  <a:lumOff val="40000"/>
                  <a:alpha val="85000"/>
                </a:schemeClr>
              </a:solidFill>
            </a:ln>
          </p:spPr>
          <p:style>
            <a:lnRef idx="1">
              <a:schemeClr val="accent1"/>
            </a:lnRef>
            <a:fillRef idx="0">
              <a:schemeClr val="accent1"/>
            </a:fillRef>
            <a:effectRef idx="0">
              <a:schemeClr val="accent1"/>
            </a:effectRef>
            <a:fontRef idx="minor">
              <a:schemeClr val="tx1"/>
            </a:fontRef>
          </p:style>
        </p:cxnSp>
        <p:sp>
          <p:nvSpPr>
            <p:cNvPr id="109" name="Oval 108">
              <a:extLst>
                <a:ext uri="{FF2B5EF4-FFF2-40B4-BE49-F238E27FC236}">
                  <a16:creationId xmlns:a16="http://schemas.microsoft.com/office/drawing/2014/main" id="{9193E608-15F8-48D5-5BA7-23E7EC89B232}"/>
                </a:ext>
              </a:extLst>
            </p:cNvPr>
            <p:cNvSpPr/>
            <p:nvPr/>
          </p:nvSpPr>
          <p:spPr>
            <a:xfrm>
              <a:off x="147485" y="4424516"/>
              <a:ext cx="2080946" cy="1762380"/>
            </a:xfrm>
            <a:prstGeom prst="ellipse">
              <a:avLst/>
            </a:prstGeom>
            <a:solidFill>
              <a:schemeClr val="accent3">
                <a:lumMod val="60000"/>
                <a:lumOff val="40000"/>
                <a:alpha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latin typeface="Copperplate Gothic Bold" panose="020E0705020206020404" pitchFamily="34" charset="0"/>
                </a:rPr>
                <a:t>Central or Distributed Repository Management</a:t>
              </a:r>
              <a:endParaRPr lang="en-IN" sz="1400" b="1" dirty="0">
                <a:solidFill>
                  <a:schemeClr val="tx1"/>
                </a:solidFill>
                <a:latin typeface="Copperplate Gothic Bold" panose="020E0705020206020404" pitchFamily="34" charset="0"/>
              </a:endParaRPr>
            </a:p>
          </p:txBody>
        </p:sp>
      </p:grpSp>
      <p:sp>
        <p:nvSpPr>
          <p:cNvPr id="115" name="Rectangle: Rounded Corners 114">
            <a:hlinkClick r:id="rId5" action="ppaction://hlinksldjump"/>
            <a:extLst>
              <a:ext uri="{FF2B5EF4-FFF2-40B4-BE49-F238E27FC236}">
                <a16:creationId xmlns:a16="http://schemas.microsoft.com/office/drawing/2014/main" id="{89260AB0-01D6-D4EE-53BA-B7B84E9708E0}"/>
              </a:ext>
            </a:extLst>
          </p:cNvPr>
          <p:cNvSpPr/>
          <p:nvPr/>
        </p:nvSpPr>
        <p:spPr>
          <a:xfrm rot="5400000">
            <a:off x="5879962" y="3625752"/>
            <a:ext cx="432069" cy="1243706"/>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6" name="Arrow: Curved Left 115">
            <a:hlinkClick r:id="rId5" action="ppaction://hlinksldjump"/>
            <a:extLst>
              <a:ext uri="{FF2B5EF4-FFF2-40B4-BE49-F238E27FC236}">
                <a16:creationId xmlns:a16="http://schemas.microsoft.com/office/drawing/2014/main" id="{5DF8C21C-8607-CD99-762F-9F357CF2059E}"/>
              </a:ext>
            </a:extLst>
          </p:cNvPr>
          <p:cNvSpPr/>
          <p:nvPr/>
        </p:nvSpPr>
        <p:spPr>
          <a:xfrm>
            <a:off x="5633884" y="4149353"/>
            <a:ext cx="147484" cy="196505"/>
          </a:xfrm>
          <a:prstGeom prst="curvedLef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solidFill>
                <a:schemeClr val="tx1"/>
              </a:solidFill>
            </a:endParaRPr>
          </a:p>
        </p:txBody>
      </p:sp>
      <p:sp>
        <p:nvSpPr>
          <p:cNvPr id="117" name="TextBox 116">
            <a:extLst>
              <a:ext uri="{FF2B5EF4-FFF2-40B4-BE49-F238E27FC236}">
                <a16:creationId xmlns:a16="http://schemas.microsoft.com/office/drawing/2014/main" id="{0B8E471B-7C26-2115-981C-0984F94FDC7D}"/>
              </a:ext>
            </a:extLst>
          </p:cNvPr>
          <p:cNvSpPr txBox="1"/>
          <p:nvPr/>
        </p:nvSpPr>
        <p:spPr>
          <a:xfrm>
            <a:off x="5781368" y="4062939"/>
            <a:ext cx="836383" cy="338554"/>
          </a:xfrm>
          <a:prstGeom prst="rect">
            <a:avLst/>
          </a:prstGeom>
          <a:noFill/>
        </p:spPr>
        <p:txBody>
          <a:bodyPr wrap="none" rtlCol="0">
            <a:spAutoFit/>
          </a:bodyPr>
          <a:lstStyle/>
          <a:p>
            <a:r>
              <a:rPr lang="en-US" sz="1600" b="1" u="sng" dirty="0">
                <a:latin typeface="Copperplate Gothic Bold" panose="020E0705020206020404" pitchFamily="34" charset="0"/>
                <a:hlinkClick r:id="rId5" action="ppaction://hlinksldjump"/>
              </a:rPr>
              <a:t>BACK</a:t>
            </a:r>
            <a:endParaRPr lang="en-IN" sz="1600" b="1" u="sng" dirty="0">
              <a:latin typeface="Copperplate Gothic Bold" panose="020E0705020206020404" pitchFamily="34" charset="0"/>
            </a:endParaRPr>
          </a:p>
        </p:txBody>
      </p:sp>
    </p:spTree>
    <p:extLst>
      <p:ext uri="{BB962C8B-B14F-4D97-AF65-F5344CB8AC3E}">
        <p14:creationId xmlns:p14="http://schemas.microsoft.com/office/powerpoint/2010/main" val="21933894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9"/>
                                        </p:tgtEl>
                                        <p:attrNameLst>
                                          <p:attrName>style.visibility</p:attrName>
                                        </p:attrNameLst>
                                      </p:cBhvr>
                                      <p:to>
                                        <p:strVal val="visible"/>
                                      </p:to>
                                    </p:set>
                                    <p:animEffect transition="in" filter="fade">
                                      <p:cBhvr>
                                        <p:cTn id="7" dur="10"/>
                                        <p:tgtEl>
                                          <p:spTgt spid="1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7000" b="-7000"/>
          </a:stretch>
        </a:blipFill>
        <a:effectLst/>
      </p:bgPr>
    </p:bg>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2B5424CE-F4E8-92FF-5CE6-404DDCDBA9C1}"/>
              </a:ext>
            </a:extLst>
          </p:cNvPr>
          <p:cNvSpPr/>
          <p:nvPr/>
        </p:nvSpPr>
        <p:spPr>
          <a:xfrm>
            <a:off x="437745" y="2009955"/>
            <a:ext cx="5926347" cy="4213116"/>
          </a:xfrm>
          <a:prstGeom prst="roundRect">
            <a:avLst/>
          </a:prstGeom>
          <a:solidFill>
            <a:schemeClr val="accent3">
              <a:lumMod val="60000"/>
              <a:lumOff val="40000"/>
              <a:alpha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Rounded Corners 2">
            <a:extLst>
              <a:ext uri="{FF2B5EF4-FFF2-40B4-BE49-F238E27FC236}">
                <a16:creationId xmlns:a16="http://schemas.microsoft.com/office/drawing/2014/main" id="{2F46EBD8-28A8-95A2-EC57-04DC813792E7}"/>
              </a:ext>
            </a:extLst>
          </p:cNvPr>
          <p:cNvSpPr/>
          <p:nvPr/>
        </p:nvSpPr>
        <p:spPr>
          <a:xfrm>
            <a:off x="437745" y="379379"/>
            <a:ext cx="4464995" cy="972766"/>
          </a:xfrm>
          <a:prstGeom prst="roundRect">
            <a:avLst/>
          </a:prstGeom>
          <a:solidFill>
            <a:schemeClr val="accent3">
              <a:lumMod val="60000"/>
              <a:lumOff val="40000"/>
              <a:alpha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 name="Graphic 3" descr="Research with solid fill">
            <a:extLst>
              <a:ext uri="{FF2B5EF4-FFF2-40B4-BE49-F238E27FC236}">
                <a16:creationId xmlns:a16="http://schemas.microsoft.com/office/drawing/2014/main" id="{982B710E-08C9-A797-97F2-FE68F786EC4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68087" y="466077"/>
            <a:ext cx="799370" cy="799370"/>
          </a:xfrm>
          <a:prstGeom prst="rect">
            <a:avLst/>
          </a:prstGeom>
        </p:spPr>
      </p:pic>
      <p:sp>
        <p:nvSpPr>
          <p:cNvPr id="5" name="TextBox 4">
            <a:extLst>
              <a:ext uri="{FF2B5EF4-FFF2-40B4-BE49-F238E27FC236}">
                <a16:creationId xmlns:a16="http://schemas.microsoft.com/office/drawing/2014/main" id="{E37EEC34-BD85-4A68-3511-4F431AEC85B5}"/>
              </a:ext>
            </a:extLst>
          </p:cNvPr>
          <p:cNvSpPr txBox="1"/>
          <p:nvPr/>
        </p:nvSpPr>
        <p:spPr>
          <a:xfrm>
            <a:off x="1467457" y="634929"/>
            <a:ext cx="3435283" cy="461665"/>
          </a:xfrm>
          <a:prstGeom prst="rect">
            <a:avLst/>
          </a:prstGeom>
          <a:noFill/>
        </p:spPr>
        <p:txBody>
          <a:bodyPr wrap="square" rtlCol="0">
            <a:spAutoFit/>
          </a:bodyPr>
          <a:lstStyle/>
          <a:p>
            <a:r>
              <a:rPr lang="en-US" sz="2400" b="1" u="sng" dirty="0">
                <a:latin typeface="Copperplate Gothic Bold" panose="020E0705020206020404" pitchFamily="34" charset="0"/>
              </a:rPr>
              <a:t>WHY IS IT NEEDED</a:t>
            </a:r>
            <a:endParaRPr lang="en-IN" sz="2400" b="1" u="sng" dirty="0">
              <a:latin typeface="Copperplate Gothic Bold" panose="020E0705020206020404" pitchFamily="34" charset="0"/>
            </a:endParaRPr>
          </a:p>
        </p:txBody>
      </p:sp>
      <p:sp>
        <p:nvSpPr>
          <p:cNvPr id="6" name="Arrow: Pentagon 5">
            <a:hlinkClick r:id="rId5" action="ppaction://hlinksldjump"/>
            <a:extLst>
              <a:ext uri="{FF2B5EF4-FFF2-40B4-BE49-F238E27FC236}">
                <a16:creationId xmlns:a16="http://schemas.microsoft.com/office/drawing/2014/main" id="{696DBD08-13E9-99BC-4030-B1EB50BB9048}"/>
              </a:ext>
            </a:extLst>
          </p:cNvPr>
          <p:cNvSpPr/>
          <p:nvPr/>
        </p:nvSpPr>
        <p:spPr>
          <a:xfrm>
            <a:off x="10476689" y="379379"/>
            <a:ext cx="1498060" cy="544749"/>
          </a:xfrm>
          <a:prstGeom prst="homePlate">
            <a:avLst/>
          </a:prstGeom>
          <a:solidFill>
            <a:schemeClr val="accent3">
              <a:lumMod val="60000"/>
              <a:lumOff val="40000"/>
              <a:alpha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Copperplate Gothic Bold" panose="020E0705020206020404" pitchFamily="34" charset="0"/>
              </a:rPr>
              <a:t>BACK</a:t>
            </a:r>
            <a:endParaRPr lang="en-IN" b="1" dirty="0">
              <a:solidFill>
                <a:schemeClr val="tx1"/>
              </a:solidFill>
              <a:latin typeface="Copperplate Gothic Bold" panose="020E0705020206020404" pitchFamily="34" charset="0"/>
            </a:endParaRPr>
          </a:p>
        </p:txBody>
      </p:sp>
      <p:sp>
        <p:nvSpPr>
          <p:cNvPr id="2" name="TextBox 1">
            <a:extLst>
              <a:ext uri="{FF2B5EF4-FFF2-40B4-BE49-F238E27FC236}">
                <a16:creationId xmlns:a16="http://schemas.microsoft.com/office/drawing/2014/main" id="{9134D1B1-3E8B-EEAA-33EA-2FCC79DC1C54}"/>
              </a:ext>
            </a:extLst>
          </p:cNvPr>
          <p:cNvSpPr txBox="1"/>
          <p:nvPr/>
        </p:nvSpPr>
        <p:spPr>
          <a:xfrm>
            <a:off x="869432" y="2129643"/>
            <a:ext cx="5062972" cy="4093428"/>
          </a:xfrm>
          <a:prstGeom prst="rect">
            <a:avLst/>
          </a:prstGeom>
          <a:noFill/>
        </p:spPr>
        <p:txBody>
          <a:bodyPr wrap="square" rtlCol="0">
            <a:spAutoFit/>
          </a:bodyPr>
          <a:lstStyle/>
          <a:p>
            <a:pPr algn="ctr"/>
            <a:r>
              <a:rPr lang="en-US" sz="2000" b="1" i="0" dirty="0">
                <a:effectLst/>
                <a:latin typeface="Copperplate Gothic Bold" panose="020E0705020206020404" pitchFamily="34" charset="0"/>
              </a:rPr>
              <a:t>A dark pattern detector is a tool or system designed to identify and flag instances of dark patterns on websites and applications. Dark patterns are user interface design choices that intentionally trick or manipulate users into taking actions they might not otherwise choose to take.</a:t>
            </a:r>
          </a:p>
          <a:p>
            <a:pPr algn="ctr"/>
            <a:r>
              <a:rPr lang="en-US" sz="2000" b="1" dirty="0">
                <a:latin typeface="Copperplate Gothic Bold" panose="020E0705020206020404" pitchFamily="34" charset="0"/>
              </a:rPr>
              <a:t>Some of these E – Commerce websites are amazon, </a:t>
            </a:r>
            <a:r>
              <a:rPr lang="en-US" sz="2000" b="1" dirty="0" err="1">
                <a:latin typeface="Copperplate Gothic Bold" panose="020E0705020206020404" pitchFamily="34" charset="0"/>
              </a:rPr>
              <a:t>flipkart</a:t>
            </a:r>
            <a:r>
              <a:rPr lang="en-US" sz="2000" b="1" dirty="0">
                <a:latin typeface="Copperplate Gothic Bold" panose="020E0705020206020404" pitchFamily="34" charset="0"/>
              </a:rPr>
              <a:t>, </a:t>
            </a:r>
            <a:r>
              <a:rPr lang="en-US" sz="2000" b="1" dirty="0" err="1">
                <a:latin typeface="Copperplate Gothic Bold" panose="020E0705020206020404" pitchFamily="34" charset="0"/>
              </a:rPr>
              <a:t>ali</a:t>
            </a:r>
            <a:r>
              <a:rPr lang="en-US" sz="2000" b="1" dirty="0">
                <a:latin typeface="Copperplate Gothic Bold" panose="020E0705020206020404" pitchFamily="34" charset="0"/>
              </a:rPr>
              <a:t> baba</a:t>
            </a:r>
            <a:endParaRPr lang="en-IN" sz="2000" b="1" dirty="0">
              <a:latin typeface="Copperplate Gothic Bold" panose="020E0705020206020404" pitchFamily="34" charset="0"/>
            </a:endParaRPr>
          </a:p>
        </p:txBody>
      </p:sp>
    </p:spTree>
    <p:extLst>
      <p:ext uri="{BB962C8B-B14F-4D97-AF65-F5344CB8AC3E}">
        <p14:creationId xmlns:p14="http://schemas.microsoft.com/office/powerpoint/2010/main" val="15837652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034ADCFA-B501-B976-111F-B7BEDC18520D}"/>
              </a:ext>
            </a:extLst>
          </p:cNvPr>
          <p:cNvSpPr/>
          <p:nvPr/>
        </p:nvSpPr>
        <p:spPr>
          <a:xfrm>
            <a:off x="708497" y="1622763"/>
            <a:ext cx="3167975" cy="3039893"/>
          </a:xfrm>
          <a:prstGeom prst="ellipse">
            <a:avLst/>
          </a:prstGeom>
          <a:solidFill>
            <a:schemeClr val="accent3">
              <a:lumMod val="60000"/>
              <a:lumOff val="40000"/>
              <a:alpha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 name="Graphic 1" descr="Users with solid fill">
            <a:extLst>
              <a:ext uri="{FF2B5EF4-FFF2-40B4-BE49-F238E27FC236}">
                <a16:creationId xmlns:a16="http://schemas.microsoft.com/office/drawing/2014/main" id="{BA7E1B76-715F-1769-CE7B-6E9A395AB3F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795296" y="2148333"/>
            <a:ext cx="994376" cy="994376"/>
          </a:xfrm>
          <a:prstGeom prst="rect">
            <a:avLst/>
          </a:prstGeom>
        </p:spPr>
      </p:pic>
      <p:sp>
        <p:nvSpPr>
          <p:cNvPr id="4" name="TextBox 3">
            <a:extLst>
              <a:ext uri="{FF2B5EF4-FFF2-40B4-BE49-F238E27FC236}">
                <a16:creationId xmlns:a16="http://schemas.microsoft.com/office/drawing/2014/main" id="{CC6DD854-ABD9-4316-BB5E-8CC84982A1E1}"/>
              </a:ext>
            </a:extLst>
          </p:cNvPr>
          <p:cNvSpPr txBox="1"/>
          <p:nvPr/>
        </p:nvSpPr>
        <p:spPr>
          <a:xfrm>
            <a:off x="1316070" y="3198167"/>
            <a:ext cx="2108472" cy="461665"/>
          </a:xfrm>
          <a:prstGeom prst="rect">
            <a:avLst/>
          </a:prstGeom>
          <a:noFill/>
        </p:spPr>
        <p:txBody>
          <a:bodyPr wrap="square">
            <a:spAutoFit/>
          </a:bodyPr>
          <a:lstStyle/>
          <a:p>
            <a:r>
              <a:rPr lang="en-US" sz="2400" b="1" u="sng" dirty="0">
                <a:latin typeface="Copperplate Gothic Bold" panose="020E0705020206020404" pitchFamily="34" charset="0"/>
              </a:rPr>
              <a:t>MEMBERS</a:t>
            </a:r>
            <a:endParaRPr lang="en-IN" sz="2400" dirty="0"/>
          </a:p>
        </p:txBody>
      </p:sp>
      <p:sp>
        <p:nvSpPr>
          <p:cNvPr id="6" name="Oval 5">
            <a:extLst>
              <a:ext uri="{FF2B5EF4-FFF2-40B4-BE49-F238E27FC236}">
                <a16:creationId xmlns:a16="http://schemas.microsoft.com/office/drawing/2014/main" id="{88C5B5CE-939C-28E0-24A1-18D5F8D464D3}"/>
              </a:ext>
            </a:extLst>
          </p:cNvPr>
          <p:cNvSpPr/>
          <p:nvPr/>
        </p:nvSpPr>
        <p:spPr>
          <a:xfrm>
            <a:off x="5196191" y="434555"/>
            <a:ext cx="1799618" cy="1809345"/>
          </a:xfrm>
          <a:prstGeom prst="ellipse">
            <a:avLst/>
          </a:prstGeom>
          <a:solidFill>
            <a:schemeClr val="accent3">
              <a:lumMod val="60000"/>
              <a:lumOff val="40000"/>
              <a:alpha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Oval 6">
            <a:extLst>
              <a:ext uri="{FF2B5EF4-FFF2-40B4-BE49-F238E27FC236}">
                <a16:creationId xmlns:a16="http://schemas.microsoft.com/office/drawing/2014/main" id="{65367939-BCA9-0D04-62F8-59C68752BCD1}"/>
              </a:ext>
            </a:extLst>
          </p:cNvPr>
          <p:cNvSpPr/>
          <p:nvPr/>
        </p:nvSpPr>
        <p:spPr>
          <a:xfrm>
            <a:off x="7140103" y="4662656"/>
            <a:ext cx="1799618" cy="1809345"/>
          </a:xfrm>
          <a:prstGeom prst="ellipse">
            <a:avLst/>
          </a:prstGeom>
          <a:solidFill>
            <a:schemeClr val="accent3">
              <a:lumMod val="60000"/>
              <a:lumOff val="40000"/>
              <a:alpha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0B12DEA1-866D-DCD0-C358-8F1909709A12}"/>
              </a:ext>
            </a:extLst>
          </p:cNvPr>
          <p:cNvSpPr/>
          <p:nvPr/>
        </p:nvSpPr>
        <p:spPr>
          <a:xfrm>
            <a:off x="7140103" y="1619654"/>
            <a:ext cx="1799618" cy="1809345"/>
          </a:xfrm>
          <a:prstGeom prst="ellipse">
            <a:avLst/>
          </a:prstGeom>
          <a:solidFill>
            <a:schemeClr val="accent3">
              <a:lumMod val="60000"/>
              <a:lumOff val="40000"/>
              <a:alpha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Oval 8">
            <a:extLst>
              <a:ext uri="{FF2B5EF4-FFF2-40B4-BE49-F238E27FC236}">
                <a16:creationId xmlns:a16="http://schemas.microsoft.com/office/drawing/2014/main" id="{6CBD3A10-CBBA-4726-C7FD-49CDF637DC0C}"/>
              </a:ext>
            </a:extLst>
          </p:cNvPr>
          <p:cNvSpPr/>
          <p:nvPr/>
        </p:nvSpPr>
        <p:spPr>
          <a:xfrm>
            <a:off x="5196191" y="3142709"/>
            <a:ext cx="1799618" cy="1809345"/>
          </a:xfrm>
          <a:prstGeom prst="ellipse">
            <a:avLst/>
          </a:prstGeom>
          <a:solidFill>
            <a:schemeClr val="accent3">
              <a:lumMod val="60000"/>
              <a:lumOff val="40000"/>
              <a:alpha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D7AA486C-3BAF-2588-E9C0-8478AAF47DF7}"/>
              </a:ext>
            </a:extLst>
          </p:cNvPr>
          <p:cNvSpPr txBox="1"/>
          <p:nvPr/>
        </p:nvSpPr>
        <p:spPr>
          <a:xfrm>
            <a:off x="5376476" y="1077617"/>
            <a:ext cx="1439048" cy="523220"/>
          </a:xfrm>
          <a:prstGeom prst="rect">
            <a:avLst/>
          </a:prstGeom>
          <a:noFill/>
        </p:spPr>
        <p:txBody>
          <a:bodyPr wrap="none" rtlCol="0">
            <a:spAutoFit/>
          </a:bodyPr>
          <a:lstStyle/>
          <a:p>
            <a:pPr algn="ctr"/>
            <a:r>
              <a:rPr lang="en-US" sz="1400" b="1" dirty="0">
                <a:latin typeface="Copperplate Gothic Bold" panose="020E0705020206020404" pitchFamily="34" charset="0"/>
              </a:rPr>
              <a:t>SOUMYADIP </a:t>
            </a:r>
          </a:p>
          <a:p>
            <a:pPr algn="ctr"/>
            <a:r>
              <a:rPr lang="en-US" sz="1400" b="1" dirty="0">
                <a:latin typeface="Copperplate Gothic Bold" panose="020E0705020206020404" pitchFamily="34" charset="0"/>
              </a:rPr>
              <a:t>SARKAR</a:t>
            </a:r>
            <a:endParaRPr lang="en-IN" sz="1400" b="1" dirty="0">
              <a:latin typeface="Copperplate Gothic Bold" panose="020E0705020206020404" pitchFamily="34" charset="0"/>
            </a:endParaRPr>
          </a:p>
        </p:txBody>
      </p:sp>
      <p:sp>
        <p:nvSpPr>
          <p:cNvPr id="12" name="TextBox 11">
            <a:extLst>
              <a:ext uri="{FF2B5EF4-FFF2-40B4-BE49-F238E27FC236}">
                <a16:creationId xmlns:a16="http://schemas.microsoft.com/office/drawing/2014/main" id="{9F4E5362-B2A9-7599-E8C3-C6404C4A75A3}"/>
              </a:ext>
            </a:extLst>
          </p:cNvPr>
          <p:cNvSpPr txBox="1"/>
          <p:nvPr/>
        </p:nvSpPr>
        <p:spPr>
          <a:xfrm>
            <a:off x="7434970" y="2262716"/>
            <a:ext cx="1209883" cy="523220"/>
          </a:xfrm>
          <a:prstGeom prst="rect">
            <a:avLst/>
          </a:prstGeom>
          <a:noFill/>
        </p:spPr>
        <p:txBody>
          <a:bodyPr wrap="none" rtlCol="0">
            <a:spAutoFit/>
          </a:bodyPr>
          <a:lstStyle/>
          <a:p>
            <a:pPr algn="ctr"/>
            <a:r>
              <a:rPr lang="en-US" sz="1400" b="1" dirty="0">
                <a:latin typeface="Copperplate Gothic Bold" panose="020E0705020206020404" pitchFamily="34" charset="0"/>
              </a:rPr>
              <a:t>ADRIJO </a:t>
            </a:r>
          </a:p>
          <a:p>
            <a:pPr algn="ctr"/>
            <a:r>
              <a:rPr lang="en-US" sz="1400" b="1" dirty="0">
                <a:latin typeface="Copperplate Gothic Bold" panose="020E0705020206020404" pitchFamily="34" charset="0"/>
              </a:rPr>
              <a:t>BHOWMIK</a:t>
            </a:r>
            <a:endParaRPr lang="en-IN" sz="1400" b="1" dirty="0">
              <a:latin typeface="Copperplate Gothic Bold" panose="020E0705020206020404" pitchFamily="34" charset="0"/>
            </a:endParaRPr>
          </a:p>
        </p:txBody>
      </p:sp>
      <p:sp>
        <p:nvSpPr>
          <p:cNvPr id="13" name="TextBox 12">
            <a:extLst>
              <a:ext uri="{FF2B5EF4-FFF2-40B4-BE49-F238E27FC236}">
                <a16:creationId xmlns:a16="http://schemas.microsoft.com/office/drawing/2014/main" id="{4005788A-ECE5-642B-D066-024806F07AC8}"/>
              </a:ext>
            </a:extLst>
          </p:cNvPr>
          <p:cNvSpPr txBox="1"/>
          <p:nvPr/>
        </p:nvSpPr>
        <p:spPr>
          <a:xfrm>
            <a:off x="5664920" y="3785771"/>
            <a:ext cx="862159" cy="523220"/>
          </a:xfrm>
          <a:prstGeom prst="rect">
            <a:avLst/>
          </a:prstGeom>
          <a:noFill/>
        </p:spPr>
        <p:txBody>
          <a:bodyPr wrap="none" rtlCol="0">
            <a:spAutoFit/>
          </a:bodyPr>
          <a:lstStyle/>
          <a:p>
            <a:pPr algn="ctr"/>
            <a:r>
              <a:rPr lang="en-US" sz="1400" b="1" dirty="0">
                <a:latin typeface="Copperplate Gothic Bold" panose="020E0705020206020404" pitchFamily="34" charset="0"/>
              </a:rPr>
              <a:t>RITAM </a:t>
            </a:r>
          </a:p>
          <a:p>
            <a:pPr algn="ctr"/>
            <a:r>
              <a:rPr lang="en-US" sz="1400" b="1" dirty="0">
                <a:latin typeface="Copperplate Gothic Bold" panose="020E0705020206020404" pitchFamily="34" charset="0"/>
              </a:rPr>
              <a:t>SAHA</a:t>
            </a:r>
            <a:endParaRPr lang="en-IN" sz="1400" b="1" dirty="0">
              <a:latin typeface="Copperplate Gothic Bold" panose="020E0705020206020404" pitchFamily="34" charset="0"/>
            </a:endParaRPr>
          </a:p>
        </p:txBody>
      </p:sp>
      <p:sp>
        <p:nvSpPr>
          <p:cNvPr id="14" name="TextBox 13">
            <a:extLst>
              <a:ext uri="{FF2B5EF4-FFF2-40B4-BE49-F238E27FC236}">
                <a16:creationId xmlns:a16="http://schemas.microsoft.com/office/drawing/2014/main" id="{AB98BCFE-F254-6B94-B263-DF3297398CD1}"/>
              </a:ext>
            </a:extLst>
          </p:cNvPr>
          <p:cNvSpPr txBox="1"/>
          <p:nvPr/>
        </p:nvSpPr>
        <p:spPr>
          <a:xfrm>
            <a:off x="7392522" y="5197996"/>
            <a:ext cx="1294777" cy="738664"/>
          </a:xfrm>
          <a:prstGeom prst="rect">
            <a:avLst/>
          </a:prstGeom>
          <a:noFill/>
        </p:spPr>
        <p:txBody>
          <a:bodyPr wrap="none" rtlCol="0">
            <a:spAutoFit/>
          </a:bodyPr>
          <a:lstStyle/>
          <a:p>
            <a:pPr algn="ctr"/>
            <a:r>
              <a:rPr lang="en-US" sz="1400" b="1" dirty="0">
                <a:latin typeface="Copperplate Gothic Bold" panose="020E0705020206020404" pitchFamily="34" charset="0"/>
              </a:rPr>
              <a:t>KANHAIYA </a:t>
            </a:r>
          </a:p>
          <a:p>
            <a:pPr algn="ctr"/>
            <a:r>
              <a:rPr lang="en-US" sz="1400" b="1" dirty="0">
                <a:latin typeface="Copperplate Gothic Bold" panose="020E0705020206020404" pitchFamily="34" charset="0"/>
              </a:rPr>
              <a:t>LAL </a:t>
            </a:r>
          </a:p>
          <a:p>
            <a:pPr algn="ctr"/>
            <a:r>
              <a:rPr lang="en-US" sz="1400" b="1" dirty="0">
                <a:latin typeface="Copperplate Gothic Bold" panose="020E0705020206020404" pitchFamily="34" charset="0"/>
              </a:rPr>
              <a:t>AGARWAL</a:t>
            </a:r>
            <a:endParaRPr lang="en-IN" sz="1400" b="1" dirty="0">
              <a:latin typeface="Copperplate Gothic Bold" panose="020E0705020206020404" pitchFamily="34" charset="0"/>
            </a:endParaRPr>
          </a:p>
        </p:txBody>
      </p:sp>
      <p:cxnSp>
        <p:nvCxnSpPr>
          <p:cNvPr id="16" name="Straight Connector 15">
            <a:extLst>
              <a:ext uri="{FF2B5EF4-FFF2-40B4-BE49-F238E27FC236}">
                <a16:creationId xmlns:a16="http://schemas.microsoft.com/office/drawing/2014/main" id="{15213645-593F-0F19-AD5C-7FF704A5005D}"/>
              </a:ext>
            </a:extLst>
          </p:cNvPr>
          <p:cNvCxnSpPr>
            <a:cxnSpLocks/>
            <a:endCxn id="8" idx="1"/>
          </p:cNvCxnSpPr>
          <p:nvPr/>
        </p:nvCxnSpPr>
        <p:spPr>
          <a:xfrm>
            <a:off x="6959818" y="1600837"/>
            <a:ext cx="443833" cy="283789"/>
          </a:xfrm>
          <a:prstGeom prst="line">
            <a:avLst/>
          </a:prstGeom>
          <a:ln w="444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1B7B3C6-FB0C-5212-2934-A839B5D22630}"/>
              </a:ext>
            </a:extLst>
          </p:cNvPr>
          <p:cNvCxnSpPr>
            <a:cxnSpLocks/>
            <a:stCxn id="9" idx="7"/>
          </p:cNvCxnSpPr>
          <p:nvPr/>
        </p:nvCxnSpPr>
        <p:spPr>
          <a:xfrm flipV="1">
            <a:off x="6732261" y="3064213"/>
            <a:ext cx="619769" cy="343468"/>
          </a:xfrm>
          <a:prstGeom prst="line">
            <a:avLst/>
          </a:prstGeom>
          <a:ln w="444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0899B6E1-2F42-C7FA-31AE-87B5C0597E3E}"/>
              </a:ext>
            </a:extLst>
          </p:cNvPr>
          <p:cNvCxnSpPr>
            <a:cxnSpLocks/>
            <a:stCxn id="9" idx="5"/>
          </p:cNvCxnSpPr>
          <p:nvPr/>
        </p:nvCxnSpPr>
        <p:spPr>
          <a:xfrm>
            <a:off x="6732261" y="4687082"/>
            <a:ext cx="619769" cy="343468"/>
          </a:xfrm>
          <a:prstGeom prst="line">
            <a:avLst/>
          </a:prstGeom>
          <a:ln w="444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99E4B54D-DEC5-F336-A8D1-13B064F51282}"/>
              </a:ext>
            </a:extLst>
          </p:cNvPr>
          <p:cNvCxnSpPr>
            <a:cxnSpLocks/>
          </p:cNvCxnSpPr>
          <p:nvPr/>
        </p:nvCxnSpPr>
        <p:spPr>
          <a:xfrm flipV="1">
            <a:off x="8801914" y="4878628"/>
            <a:ext cx="545649" cy="272195"/>
          </a:xfrm>
          <a:prstGeom prst="line">
            <a:avLst/>
          </a:prstGeom>
          <a:ln w="44450">
            <a:solidFill>
              <a:schemeClr val="bg1"/>
            </a:solidFill>
          </a:ln>
        </p:spPr>
        <p:style>
          <a:lnRef idx="1">
            <a:schemeClr val="accent1"/>
          </a:lnRef>
          <a:fillRef idx="0">
            <a:schemeClr val="accent1"/>
          </a:fillRef>
          <a:effectRef idx="0">
            <a:schemeClr val="accent1"/>
          </a:effectRef>
          <a:fontRef idx="minor">
            <a:schemeClr val="tx1"/>
          </a:fontRef>
        </p:style>
      </p:cxnSp>
      <p:sp>
        <p:nvSpPr>
          <p:cNvPr id="39" name="Oval 38">
            <a:extLst>
              <a:ext uri="{FF2B5EF4-FFF2-40B4-BE49-F238E27FC236}">
                <a16:creationId xmlns:a16="http://schemas.microsoft.com/office/drawing/2014/main" id="{88AF650E-3777-C17A-297E-B509839CF61D}"/>
              </a:ext>
            </a:extLst>
          </p:cNvPr>
          <p:cNvSpPr/>
          <p:nvPr/>
        </p:nvSpPr>
        <p:spPr>
          <a:xfrm>
            <a:off x="9279469" y="3692533"/>
            <a:ext cx="1799618" cy="1809345"/>
          </a:xfrm>
          <a:prstGeom prst="ellipse">
            <a:avLst/>
          </a:prstGeom>
          <a:solidFill>
            <a:schemeClr val="accent3">
              <a:lumMod val="60000"/>
              <a:lumOff val="40000"/>
              <a:alpha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1" name="TextBox 40">
            <a:extLst>
              <a:ext uri="{FF2B5EF4-FFF2-40B4-BE49-F238E27FC236}">
                <a16:creationId xmlns:a16="http://schemas.microsoft.com/office/drawing/2014/main" id="{0CB46AA7-B698-9766-6375-0AAA653694B9}"/>
              </a:ext>
            </a:extLst>
          </p:cNvPr>
          <p:cNvSpPr txBox="1"/>
          <p:nvPr/>
        </p:nvSpPr>
        <p:spPr>
          <a:xfrm>
            <a:off x="9617789" y="4355408"/>
            <a:ext cx="1292149" cy="523220"/>
          </a:xfrm>
          <a:prstGeom prst="rect">
            <a:avLst/>
          </a:prstGeom>
          <a:noFill/>
        </p:spPr>
        <p:txBody>
          <a:bodyPr wrap="none" rtlCol="0">
            <a:spAutoFit/>
          </a:bodyPr>
          <a:lstStyle/>
          <a:p>
            <a:pPr algn="ctr"/>
            <a:r>
              <a:rPr lang="en-US" sz="1400" dirty="0">
                <a:latin typeface="Copperplate Gothic Bold" panose="020E0705020206020404" pitchFamily="34" charset="0"/>
              </a:rPr>
              <a:t>KARTHIKA </a:t>
            </a:r>
          </a:p>
          <a:p>
            <a:pPr algn="ctr"/>
            <a:r>
              <a:rPr lang="en-US" sz="1400" dirty="0">
                <a:latin typeface="Copperplate Gothic Bold" panose="020E0705020206020404" pitchFamily="34" charset="0"/>
              </a:rPr>
              <a:t>SINGH</a:t>
            </a:r>
            <a:endParaRPr lang="en-IN" sz="1400" dirty="0">
              <a:latin typeface="Copperplate Gothic Bold" panose="020E0705020206020404" pitchFamily="34" charset="0"/>
            </a:endParaRPr>
          </a:p>
        </p:txBody>
      </p:sp>
    </p:spTree>
    <p:extLst>
      <p:ext uri="{BB962C8B-B14F-4D97-AF65-F5344CB8AC3E}">
        <p14:creationId xmlns:p14="http://schemas.microsoft.com/office/powerpoint/2010/main" val="91843184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409</TotalTime>
  <Words>234</Words>
  <Application>Microsoft Office PowerPoint</Application>
  <PresentationFormat>Widescreen</PresentationFormat>
  <Paragraphs>49</Paragraphs>
  <Slides>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Bodoni MT Black</vt:lpstr>
      <vt:lpstr>Calibri</vt:lpstr>
      <vt:lpstr>Calibri Light</vt:lpstr>
      <vt:lpstr>Copperplate Gothic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HP</dc:creator>
  <cp:lastModifiedBy>soumyadipsarkar314@outlook.com</cp:lastModifiedBy>
  <cp:revision>11</cp:revision>
  <dcterms:created xsi:type="dcterms:W3CDTF">2023-12-30T11:34:00Z</dcterms:created>
  <dcterms:modified xsi:type="dcterms:W3CDTF">2024-01-30T08:01:20Z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8ABACD205DFE4293A0611BEDD9001D64_11</vt:lpwstr>
  </property>
  <property fmtid="{D5CDD505-2E9C-101B-9397-08002B2CF9AE}" pid="3" name="KSOProductBuildVer">
    <vt:lpwstr>1033-12.2.0.13359</vt:lpwstr>
  </property>
</Properties>
</file>