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7" r:id="rId2"/>
    <p:sldId id="258" r:id="rId3"/>
    <p:sldId id="272" r:id="rId4"/>
    <p:sldId id="261" r:id="rId5"/>
    <p:sldId id="271" r:id="rId6"/>
    <p:sldId id="263" r:id="rId7"/>
    <p:sldId id="264" r:id="rId8"/>
    <p:sldId id="270"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2EC1D5-8171-49F1-8F58-06AC728B17A1}" v="25" dt="2020-10-21T03:22:35.458"/>
    <p1510:client id="{4CF72B49-FBDD-4EBF-908F-B959CF9D1733}" v="31" dt="2020-10-21T02:34:28.654"/>
    <p1510:client id="{6474AD30-763F-4A10-9F87-0166A3101B65}" v="163" dt="2020-10-21T03:58:16.257"/>
    <p1510:client id="{8B3D63DB-B66B-4DF9-A672-1F17B63F7FE2}" v="103" dt="2020-10-20T12:13:32.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LI YANTI" userId="01abdeba8012ecf8" providerId="Windows Live" clId="Web-{402EC1D5-8171-49F1-8F58-06AC728B17A1}"/>
    <pc:docChg chg="modSld">
      <pc:chgData name="ZULI YANTI" userId="01abdeba8012ecf8" providerId="Windows Live" clId="Web-{402EC1D5-8171-49F1-8F58-06AC728B17A1}" dt="2020-10-21T03:22:35.458" v="23" actId="1076"/>
      <pc:docMkLst>
        <pc:docMk/>
      </pc:docMkLst>
      <pc:sldChg chg="addSp modSp">
        <pc:chgData name="ZULI YANTI" userId="01abdeba8012ecf8" providerId="Windows Live" clId="Web-{402EC1D5-8171-49F1-8F58-06AC728B17A1}" dt="2020-10-21T03:22:35.458" v="23" actId="1076"/>
        <pc:sldMkLst>
          <pc:docMk/>
          <pc:sldMk cId="3789124424" sldId="265"/>
        </pc:sldMkLst>
        <pc:spChg chg="mod">
          <ac:chgData name="ZULI YANTI" userId="01abdeba8012ecf8" providerId="Windows Live" clId="Web-{402EC1D5-8171-49F1-8F58-06AC728B17A1}" dt="2020-10-21T03:22:28.629" v="22" actId="1076"/>
          <ac:spMkLst>
            <pc:docMk/>
            <pc:sldMk cId="3789124424" sldId="265"/>
            <ac:spMk id="2" creationId="{00000000-0000-0000-0000-000000000000}"/>
          </ac:spMkLst>
        </pc:spChg>
        <pc:picChg chg="mod">
          <ac:chgData name="ZULI YANTI" userId="01abdeba8012ecf8" providerId="Windows Live" clId="Web-{402EC1D5-8171-49F1-8F58-06AC728B17A1}" dt="2020-10-21T03:18:30.299" v="15" actId="1076"/>
          <ac:picMkLst>
            <pc:docMk/>
            <pc:sldMk cId="3789124424" sldId="265"/>
            <ac:picMk id="3" creationId="{759BDA69-9C83-44E7-8CDF-01778619D346}"/>
          </ac:picMkLst>
        </pc:picChg>
        <pc:picChg chg="mod">
          <ac:chgData name="ZULI YANTI" userId="01abdeba8012ecf8" providerId="Windows Live" clId="Web-{402EC1D5-8171-49F1-8F58-06AC728B17A1}" dt="2020-10-21T03:18:39.628" v="18" actId="14100"/>
          <ac:picMkLst>
            <pc:docMk/>
            <pc:sldMk cId="3789124424" sldId="265"/>
            <ac:picMk id="4" creationId="{571144D5-E1AB-42BD-9015-B16B2485B499}"/>
          </ac:picMkLst>
        </pc:picChg>
        <pc:picChg chg="add mod">
          <ac:chgData name="ZULI YANTI" userId="01abdeba8012ecf8" providerId="Windows Live" clId="Web-{402EC1D5-8171-49F1-8F58-06AC728B17A1}" dt="2020-10-21T03:18:50.301" v="21" actId="14100"/>
          <ac:picMkLst>
            <pc:docMk/>
            <pc:sldMk cId="3789124424" sldId="265"/>
            <ac:picMk id="5" creationId="{1F6D361C-2F1F-466D-8086-CCB23F33D558}"/>
          </ac:picMkLst>
        </pc:picChg>
        <pc:picChg chg="mod">
          <ac:chgData name="ZULI YANTI" userId="01abdeba8012ecf8" providerId="Windows Live" clId="Web-{402EC1D5-8171-49F1-8F58-06AC728B17A1}" dt="2020-10-21T03:18:33.534" v="16" actId="1076"/>
          <ac:picMkLst>
            <pc:docMk/>
            <pc:sldMk cId="3789124424" sldId="265"/>
            <ac:picMk id="7" creationId="{00000000-0000-0000-0000-000000000000}"/>
          </ac:picMkLst>
        </pc:picChg>
        <pc:cxnChg chg="mod">
          <ac:chgData name="ZULI YANTI" userId="01abdeba8012ecf8" providerId="Windows Live" clId="Web-{402EC1D5-8171-49F1-8F58-06AC728B17A1}" dt="2020-10-21T03:22:35.458" v="23" actId="1076"/>
          <ac:cxnSpMkLst>
            <pc:docMk/>
            <pc:sldMk cId="3789124424" sldId="265"/>
            <ac:cxnSpMk id="14" creationId="{00000000-0000-0000-0000-000000000000}"/>
          </ac:cxnSpMkLst>
        </pc:cxnChg>
      </pc:sldChg>
    </pc:docChg>
  </pc:docChgLst>
  <pc:docChgLst>
    <pc:chgData name="ZULI YANTI" userId="01abdeba8012ecf8" providerId="Windows Live" clId="Web-{8B3D63DB-B66B-4DF9-A672-1F17B63F7FE2}"/>
    <pc:docChg chg="modSld">
      <pc:chgData name="ZULI YANTI" userId="01abdeba8012ecf8" providerId="Windows Live" clId="Web-{8B3D63DB-B66B-4DF9-A672-1F17B63F7FE2}" dt="2020-10-20T12:13:23.576" v="96"/>
      <pc:docMkLst>
        <pc:docMk/>
      </pc:docMkLst>
      <pc:sldChg chg="modSp">
        <pc:chgData name="ZULI YANTI" userId="01abdeba8012ecf8" providerId="Windows Live" clId="Web-{8B3D63DB-B66B-4DF9-A672-1F17B63F7FE2}" dt="2020-10-20T12:12:06.779" v="58" actId="1076"/>
        <pc:sldMkLst>
          <pc:docMk/>
          <pc:sldMk cId="2286238025" sldId="264"/>
        </pc:sldMkLst>
        <pc:graphicFrameChg chg="mod modGraphic">
          <ac:chgData name="ZULI YANTI" userId="01abdeba8012ecf8" providerId="Windows Live" clId="Web-{8B3D63DB-B66B-4DF9-A672-1F17B63F7FE2}" dt="2020-10-20T12:12:06.779" v="58" actId="1076"/>
          <ac:graphicFrameMkLst>
            <pc:docMk/>
            <pc:sldMk cId="2286238025" sldId="264"/>
            <ac:graphicFrameMk id="4" creationId="{00000000-0000-0000-0000-000000000000}"/>
          </ac:graphicFrameMkLst>
        </pc:graphicFrameChg>
      </pc:sldChg>
      <pc:sldChg chg="modSp">
        <pc:chgData name="ZULI YANTI" userId="01abdeba8012ecf8" providerId="Windows Live" clId="Web-{8B3D63DB-B66B-4DF9-A672-1F17B63F7FE2}" dt="2020-10-20T12:13:23.576" v="96"/>
        <pc:sldMkLst>
          <pc:docMk/>
          <pc:sldMk cId="2625746768" sldId="266"/>
        </pc:sldMkLst>
        <pc:graphicFrameChg chg="mod modGraphic">
          <ac:chgData name="ZULI YANTI" userId="01abdeba8012ecf8" providerId="Windows Live" clId="Web-{8B3D63DB-B66B-4DF9-A672-1F17B63F7FE2}" dt="2020-10-20T12:13:23.576" v="96"/>
          <ac:graphicFrameMkLst>
            <pc:docMk/>
            <pc:sldMk cId="2625746768" sldId="266"/>
            <ac:graphicFrameMk id="4" creationId="{00000000-0000-0000-0000-000000000000}"/>
          </ac:graphicFrameMkLst>
        </pc:graphicFrameChg>
      </pc:sldChg>
    </pc:docChg>
  </pc:docChgLst>
  <pc:docChgLst>
    <pc:chgData name="ZULI YANTI" userId="01abdeba8012ecf8" providerId="Windows Live" clId="Web-{4CF72B49-FBDD-4EBF-908F-B959CF9D1733}"/>
    <pc:docChg chg="modSld">
      <pc:chgData name="ZULI YANTI" userId="01abdeba8012ecf8" providerId="Windows Live" clId="Web-{4CF72B49-FBDD-4EBF-908F-B959CF9D1733}" dt="2020-10-21T02:34:28.654" v="29" actId="14100"/>
      <pc:docMkLst>
        <pc:docMk/>
      </pc:docMkLst>
      <pc:sldChg chg="addSp delSp modSp">
        <pc:chgData name="ZULI YANTI" userId="01abdeba8012ecf8" providerId="Windows Live" clId="Web-{4CF72B49-FBDD-4EBF-908F-B959CF9D1733}" dt="2020-10-21T02:31:56.590" v="20" actId="1076"/>
        <pc:sldMkLst>
          <pc:docMk/>
          <pc:sldMk cId="3789124424" sldId="265"/>
        </pc:sldMkLst>
        <pc:picChg chg="add mod">
          <ac:chgData name="ZULI YANTI" userId="01abdeba8012ecf8" providerId="Windows Live" clId="Web-{4CF72B49-FBDD-4EBF-908F-B959CF9D1733}" dt="2020-10-21T02:31:56.590" v="20" actId="1076"/>
          <ac:picMkLst>
            <pc:docMk/>
            <pc:sldMk cId="3789124424" sldId="265"/>
            <ac:picMk id="3" creationId="{759BDA69-9C83-44E7-8CDF-01778619D346}"/>
          </ac:picMkLst>
        </pc:picChg>
        <pc:picChg chg="add mod">
          <ac:chgData name="ZULI YANTI" userId="01abdeba8012ecf8" providerId="Windows Live" clId="Web-{4CF72B49-FBDD-4EBF-908F-B959CF9D1733}" dt="2020-10-21T02:31:32.215" v="17" actId="14100"/>
          <ac:picMkLst>
            <pc:docMk/>
            <pc:sldMk cId="3789124424" sldId="265"/>
            <ac:picMk id="4" creationId="{571144D5-E1AB-42BD-9015-B16B2485B499}"/>
          </ac:picMkLst>
        </pc:picChg>
        <pc:picChg chg="mod">
          <ac:chgData name="ZULI YANTI" userId="01abdeba8012ecf8" providerId="Windows Live" clId="Web-{4CF72B49-FBDD-4EBF-908F-B959CF9D1733}" dt="2020-10-21T02:31:23.653" v="16" actId="1076"/>
          <ac:picMkLst>
            <pc:docMk/>
            <pc:sldMk cId="3789124424" sldId="265"/>
            <ac:picMk id="7" creationId="{00000000-0000-0000-0000-000000000000}"/>
          </ac:picMkLst>
        </pc:picChg>
        <pc:picChg chg="del mod">
          <ac:chgData name="ZULI YANTI" userId="01abdeba8012ecf8" providerId="Windows Live" clId="Web-{4CF72B49-FBDD-4EBF-908F-B959CF9D1733}" dt="2020-10-21T02:27:08.182" v="4"/>
          <ac:picMkLst>
            <pc:docMk/>
            <pc:sldMk cId="3789124424" sldId="265"/>
            <ac:picMk id="8" creationId="{00000000-0000-0000-0000-000000000000}"/>
          </ac:picMkLst>
        </pc:picChg>
        <pc:picChg chg="del">
          <ac:chgData name="ZULI YANTI" userId="01abdeba8012ecf8" providerId="Windows Live" clId="Web-{4CF72B49-FBDD-4EBF-908F-B959CF9D1733}" dt="2020-10-21T02:28:10.167" v="9"/>
          <ac:picMkLst>
            <pc:docMk/>
            <pc:sldMk cId="3789124424" sldId="265"/>
            <ac:picMk id="12" creationId="{00000000-0000-0000-0000-000000000000}"/>
          </ac:picMkLst>
        </pc:picChg>
      </pc:sldChg>
      <pc:sldChg chg="addSp delSp modSp">
        <pc:chgData name="ZULI YANTI" userId="01abdeba8012ecf8" providerId="Windows Live" clId="Web-{4CF72B49-FBDD-4EBF-908F-B959CF9D1733}" dt="2020-10-21T02:34:28.654" v="29" actId="14100"/>
        <pc:sldMkLst>
          <pc:docMk/>
          <pc:sldMk cId="3847571687" sldId="270"/>
        </pc:sldMkLst>
        <pc:picChg chg="del">
          <ac:chgData name="ZULI YANTI" userId="01abdeba8012ecf8" providerId="Windows Live" clId="Web-{4CF72B49-FBDD-4EBF-908F-B959CF9D1733}" dt="2020-10-21T02:25:38.244" v="0"/>
          <ac:picMkLst>
            <pc:docMk/>
            <pc:sldMk cId="3847571687" sldId="270"/>
            <ac:picMk id="5" creationId="{00000000-0000-0000-0000-000000000000}"/>
          </ac:picMkLst>
        </pc:picChg>
        <pc:picChg chg="mod">
          <ac:chgData name="ZULI YANTI" userId="01abdeba8012ecf8" providerId="Windows Live" clId="Web-{4CF72B49-FBDD-4EBF-908F-B959CF9D1733}" dt="2020-10-21T02:34:24.982" v="28" actId="1076"/>
          <ac:picMkLst>
            <pc:docMk/>
            <pc:sldMk cId="3847571687" sldId="270"/>
            <ac:picMk id="6" creationId="{00000000-0000-0000-0000-000000000000}"/>
          </ac:picMkLst>
        </pc:picChg>
        <pc:picChg chg="add mod">
          <ac:chgData name="ZULI YANTI" userId="01abdeba8012ecf8" providerId="Windows Live" clId="Web-{4CF72B49-FBDD-4EBF-908F-B959CF9D1733}" dt="2020-10-21T02:34:28.654" v="29" actId="14100"/>
          <ac:picMkLst>
            <pc:docMk/>
            <pc:sldMk cId="3847571687" sldId="270"/>
            <ac:picMk id="7" creationId="{C6488ADF-87EF-4652-B120-31558A900B43}"/>
          </ac:picMkLst>
        </pc:picChg>
      </pc:sldChg>
    </pc:docChg>
  </pc:docChgLst>
  <pc:docChgLst>
    <pc:chgData name="ZULI YANTI" userId="01abdeba8012ecf8" providerId="Windows Live" clId="Web-{6474AD30-763F-4A10-9F87-0166A3101B65}"/>
    <pc:docChg chg="modSld">
      <pc:chgData name="ZULI YANTI" userId="01abdeba8012ecf8" providerId="Windows Live" clId="Web-{6474AD30-763F-4A10-9F87-0166A3101B65}" dt="2020-10-21T03:57:30.351" v="128"/>
      <pc:docMkLst>
        <pc:docMk/>
      </pc:docMkLst>
      <pc:sldChg chg="modSp">
        <pc:chgData name="ZULI YANTI" userId="01abdeba8012ecf8" providerId="Windows Live" clId="Web-{6474AD30-763F-4A10-9F87-0166A3101B65}" dt="2020-10-21T03:54:52.303" v="51"/>
        <pc:sldMkLst>
          <pc:docMk/>
          <pc:sldMk cId="2286238025" sldId="264"/>
        </pc:sldMkLst>
        <pc:graphicFrameChg chg="mod modGraphic">
          <ac:chgData name="ZULI YANTI" userId="01abdeba8012ecf8" providerId="Windows Live" clId="Web-{6474AD30-763F-4A10-9F87-0166A3101B65}" dt="2020-10-21T03:54:52.303" v="51"/>
          <ac:graphicFrameMkLst>
            <pc:docMk/>
            <pc:sldMk cId="2286238025" sldId="264"/>
            <ac:graphicFrameMk id="4" creationId="{00000000-0000-0000-0000-000000000000}"/>
          </ac:graphicFrameMkLst>
        </pc:graphicFrameChg>
      </pc:sldChg>
      <pc:sldChg chg="modSp">
        <pc:chgData name="ZULI YANTI" userId="01abdeba8012ecf8" providerId="Windows Live" clId="Web-{6474AD30-763F-4A10-9F87-0166A3101B65}" dt="2020-10-21T03:57:30.351" v="128"/>
        <pc:sldMkLst>
          <pc:docMk/>
          <pc:sldMk cId="2625746768" sldId="266"/>
        </pc:sldMkLst>
        <pc:graphicFrameChg chg="mod modGraphic">
          <ac:chgData name="ZULI YANTI" userId="01abdeba8012ecf8" providerId="Windows Live" clId="Web-{6474AD30-763F-4A10-9F87-0166A3101B65}" dt="2020-10-21T03:57:30.351" v="128"/>
          <ac:graphicFrameMkLst>
            <pc:docMk/>
            <pc:sldMk cId="2625746768" sldId="266"/>
            <ac:graphicFrameMk id="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6993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6984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394473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84376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863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6114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2062230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447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2528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876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133101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2109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6116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5637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385744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1729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5026948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095" y="519448"/>
            <a:ext cx="8596668" cy="1320800"/>
          </a:xfrm>
        </p:spPr>
        <p:txBody>
          <a:bodyPr/>
          <a:lstStyle/>
          <a:p>
            <a:pPr algn="ctr"/>
            <a:r>
              <a:rPr lang="id-ID">
                <a:latin typeface="Algerian" panose="04020705040A02060702" pitchFamily="82" charset="0"/>
              </a:rPr>
              <a:t>Pengantar Teknik</a:t>
            </a:r>
            <a:br>
              <a:rPr lang="id-ID">
                <a:latin typeface="Algerian" panose="04020705040A02060702" pitchFamily="82" charset="0"/>
              </a:rPr>
            </a:br>
            <a:r>
              <a:rPr lang="id-ID">
                <a:latin typeface="Algerian" panose="04020705040A02060702" pitchFamily="82" charset="0"/>
              </a:rPr>
              <a:t> Telekomunikasi</a:t>
            </a:r>
          </a:p>
        </p:txBody>
      </p:sp>
      <p:sp>
        <p:nvSpPr>
          <p:cNvPr id="3" name="Content Placeholder 2"/>
          <p:cNvSpPr>
            <a:spLocks noGrp="1"/>
          </p:cNvSpPr>
          <p:nvPr>
            <p:ph idx="1"/>
          </p:nvPr>
        </p:nvSpPr>
        <p:spPr>
          <a:xfrm>
            <a:off x="1128095" y="2431045"/>
            <a:ext cx="8596668" cy="3880773"/>
          </a:xfrm>
        </p:spPr>
        <p:txBody>
          <a:bodyPr/>
          <a:lstStyle/>
          <a:p>
            <a:pPr marL="0" indent="0" algn="ctr">
              <a:buNone/>
            </a:pPr>
            <a:r>
              <a:rPr lang="id-ID" sz="2400"/>
              <a:t>SK1B</a:t>
            </a:r>
          </a:p>
          <a:p>
            <a:pPr marL="0" indent="0" algn="ctr">
              <a:buNone/>
            </a:pPr>
            <a:r>
              <a:rPr lang="id-ID" sz="2400"/>
              <a:t>Kelompok III</a:t>
            </a:r>
          </a:p>
          <a:p>
            <a:pPr marL="0" indent="0" algn="ctr">
              <a:buNone/>
            </a:pPr>
            <a:r>
              <a:rPr lang="id-ID" sz="2400"/>
              <a:t>Anggun Putri Radisty (09011282025068)</a:t>
            </a:r>
          </a:p>
          <a:p>
            <a:pPr marL="0" indent="0" algn="ctr">
              <a:buNone/>
            </a:pPr>
            <a:r>
              <a:rPr lang="id-ID" sz="2400"/>
              <a:t>Nurul Fitria (09011282025042) </a:t>
            </a:r>
          </a:p>
          <a:p>
            <a:pPr marL="0" indent="0" algn="ctr">
              <a:buNone/>
            </a:pPr>
            <a:r>
              <a:rPr lang="id-ID" sz="2400"/>
              <a:t>Muhammad Adi Nugroho (09011282025066) </a:t>
            </a:r>
          </a:p>
          <a:p>
            <a:pPr marL="0" indent="0" algn="ctr">
              <a:buNone/>
            </a:pPr>
            <a:r>
              <a:rPr lang="id-ID" sz="2400"/>
              <a:t>Vijiantika Fajaria Sastri  (09011282025052) </a:t>
            </a:r>
          </a:p>
          <a:p>
            <a:pPr marL="0" indent="0" algn="ctr">
              <a:buNone/>
            </a:pPr>
            <a:r>
              <a:rPr lang="id-ID" sz="2400"/>
              <a:t>Zuli Yanti (09011182025014) </a:t>
            </a:r>
          </a:p>
        </p:txBody>
      </p:sp>
      <p:cxnSp>
        <p:nvCxnSpPr>
          <p:cNvPr id="9" name="Straight Arrow Connector 8"/>
          <p:cNvCxnSpPr/>
          <p:nvPr/>
        </p:nvCxnSpPr>
        <p:spPr>
          <a:xfrm>
            <a:off x="2708987" y="1864575"/>
            <a:ext cx="5434884"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05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83" y="386366"/>
            <a:ext cx="8694453" cy="927279"/>
          </a:xfrm>
        </p:spPr>
        <p:txBody>
          <a:bodyPr/>
          <a:lstStyle/>
          <a:p>
            <a:pPr algn="ctr"/>
            <a:r>
              <a:rPr lang="id-ID">
                <a:latin typeface="Times New Roman" panose="02020603050405020304" pitchFamily="18" charset="0"/>
                <a:cs typeface="Times New Roman" panose="02020603050405020304" pitchFamily="18" charset="0"/>
              </a:rPr>
              <a:t>INDOSAT OOREDOO</a:t>
            </a:r>
          </a:p>
        </p:txBody>
      </p:sp>
      <p:sp>
        <p:nvSpPr>
          <p:cNvPr id="3" name="Content Placeholder 2"/>
          <p:cNvSpPr>
            <a:spLocks noGrp="1"/>
          </p:cNvSpPr>
          <p:nvPr>
            <p:ph idx="1"/>
          </p:nvPr>
        </p:nvSpPr>
        <p:spPr>
          <a:xfrm>
            <a:off x="779172" y="1858134"/>
            <a:ext cx="8243692" cy="920124"/>
          </a:xfrm>
        </p:spPr>
        <p:txBody>
          <a:bodyPr/>
          <a:lstStyle/>
          <a:p>
            <a:pPr marL="0" indent="0">
              <a:buNone/>
            </a:pPr>
            <a:r>
              <a:rPr lang="id-ID">
                <a:latin typeface="Times New Roman" panose="02020603050405020304" pitchFamily="18" charset="0"/>
                <a:cs typeface="Times New Roman" panose="02020603050405020304" pitchFamily="18" charset="0"/>
              </a:rPr>
              <a:t>Dengan Provider Indosat Ooredoo ini kami menguji di daerah Tanjung Batu, Ogan Ilir. Kami melakukan percobaan dan mendapat hasil seperti table terlampir</a:t>
            </a:r>
          </a:p>
        </p:txBody>
      </p:sp>
      <p:graphicFrame>
        <p:nvGraphicFramePr>
          <p:cNvPr id="4" name="Table 3"/>
          <p:cNvGraphicFramePr>
            <a:graphicFrameLocks noGrp="1"/>
          </p:cNvGraphicFramePr>
          <p:nvPr>
            <p:extLst>
              <p:ext uri="{D42A27DB-BD31-4B8C-83A1-F6EECF244321}">
                <p14:modId xmlns:p14="http://schemas.microsoft.com/office/powerpoint/2010/main" val="3429489437"/>
              </p:ext>
            </p:extLst>
          </p:nvPr>
        </p:nvGraphicFramePr>
        <p:xfrm>
          <a:off x="650383" y="2936382"/>
          <a:ext cx="9022988" cy="1005840"/>
        </p:xfrm>
        <a:graphic>
          <a:graphicData uri="http://schemas.openxmlformats.org/drawingml/2006/table">
            <a:tbl>
              <a:tblPr firstRow="1" bandRow="1">
                <a:tableStyleId>{5C22544A-7EE6-4342-B048-85BDC9FD1C3A}</a:tableStyleId>
              </a:tblPr>
              <a:tblGrid>
                <a:gridCol w="1588125">
                  <a:extLst>
                    <a:ext uri="{9D8B030D-6E8A-4147-A177-3AD203B41FA5}">
                      <a16:colId xmlns:a16="http://schemas.microsoft.com/office/drawing/2014/main" val="20000"/>
                    </a:ext>
                  </a:extLst>
                </a:gridCol>
                <a:gridCol w="1783969">
                  <a:extLst>
                    <a:ext uri="{9D8B030D-6E8A-4147-A177-3AD203B41FA5}">
                      <a16:colId xmlns:a16="http://schemas.microsoft.com/office/drawing/2014/main" val="20001"/>
                    </a:ext>
                  </a:extLst>
                </a:gridCol>
                <a:gridCol w="1106469">
                  <a:extLst>
                    <a:ext uri="{9D8B030D-6E8A-4147-A177-3AD203B41FA5}">
                      <a16:colId xmlns:a16="http://schemas.microsoft.com/office/drawing/2014/main" val="20002"/>
                    </a:ext>
                  </a:extLst>
                </a:gridCol>
                <a:gridCol w="1027436">
                  <a:extLst>
                    <a:ext uri="{9D8B030D-6E8A-4147-A177-3AD203B41FA5}">
                      <a16:colId xmlns:a16="http://schemas.microsoft.com/office/drawing/2014/main" val="20003"/>
                    </a:ext>
                  </a:extLst>
                </a:gridCol>
                <a:gridCol w="948402">
                  <a:extLst>
                    <a:ext uri="{9D8B030D-6E8A-4147-A177-3AD203B41FA5}">
                      <a16:colId xmlns:a16="http://schemas.microsoft.com/office/drawing/2014/main" val="20004"/>
                    </a:ext>
                  </a:extLst>
                </a:gridCol>
                <a:gridCol w="1343569">
                  <a:extLst>
                    <a:ext uri="{9D8B030D-6E8A-4147-A177-3AD203B41FA5}">
                      <a16:colId xmlns:a16="http://schemas.microsoft.com/office/drawing/2014/main" val="20005"/>
                    </a:ext>
                  </a:extLst>
                </a:gridCol>
                <a:gridCol w="1225018">
                  <a:extLst>
                    <a:ext uri="{9D8B030D-6E8A-4147-A177-3AD203B41FA5}">
                      <a16:colId xmlns:a16="http://schemas.microsoft.com/office/drawing/2014/main" val="20006"/>
                    </a:ext>
                  </a:extLst>
                </a:gridCol>
              </a:tblGrid>
              <a:tr h="356846">
                <a:tc>
                  <a:txBody>
                    <a:bodyPr/>
                    <a:lstStyle/>
                    <a:p>
                      <a:pPr algn="ctr"/>
                      <a:r>
                        <a:rPr lang="id-ID" dirty="0"/>
                        <a:t>Area</a:t>
                      </a:r>
                    </a:p>
                  </a:txBody>
                  <a:tcPr/>
                </a:tc>
                <a:tc>
                  <a:txBody>
                    <a:bodyPr/>
                    <a:lstStyle/>
                    <a:p>
                      <a:pPr algn="ctr"/>
                      <a:r>
                        <a:rPr lang="id-ID" dirty="0" err="1"/>
                        <a:t>Provider</a:t>
                      </a:r>
                    </a:p>
                  </a:txBody>
                  <a:tcPr/>
                </a:tc>
                <a:tc>
                  <a:txBody>
                    <a:bodyPr/>
                    <a:lstStyle/>
                    <a:p>
                      <a:pPr algn="ctr"/>
                      <a:r>
                        <a:rPr lang="id-ID" dirty="0"/>
                        <a:t>RSRP</a:t>
                      </a:r>
                    </a:p>
                  </a:txBody>
                  <a:tcPr/>
                </a:tc>
                <a:tc>
                  <a:txBody>
                    <a:bodyPr/>
                    <a:lstStyle/>
                    <a:p>
                      <a:pPr algn="ctr"/>
                      <a:r>
                        <a:rPr lang="id-ID" dirty="0"/>
                        <a:t>RSRQ</a:t>
                      </a:r>
                    </a:p>
                  </a:txBody>
                  <a:tcPr/>
                </a:tc>
                <a:tc>
                  <a:txBody>
                    <a:bodyPr/>
                    <a:lstStyle/>
                    <a:p>
                      <a:pPr algn="ctr"/>
                      <a:r>
                        <a:rPr lang="id-ID" dirty="0"/>
                        <a:t>RSSNR</a:t>
                      </a:r>
                    </a:p>
                  </a:txBody>
                  <a:tcPr/>
                </a:tc>
                <a:tc>
                  <a:txBody>
                    <a:bodyPr/>
                    <a:lstStyle/>
                    <a:p>
                      <a:pPr algn="ctr"/>
                      <a:r>
                        <a:rPr lang="id-ID" dirty="0" err="1"/>
                        <a:t>Download</a:t>
                      </a:r>
                    </a:p>
                  </a:txBody>
                  <a:tcPr/>
                </a:tc>
                <a:tc>
                  <a:txBody>
                    <a:bodyPr/>
                    <a:lstStyle/>
                    <a:p>
                      <a:pPr algn="ctr"/>
                      <a:r>
                        <a:rPr lang="id-ID" dirty="0" err="1"/>
                        <a:t>Upload</a:t>
                      </a:r>
                    </a:p>
                  </a:txBody>
                  <a:tcPr/>
                </a:tc>
                <a:extLst>
                  <a:ext uri="{0D108BD9-81ED-4DB2-BD59-A6C34878D82A}">
                    <a16:rowId xmlns:a16="http://schemas.microsoft.com/office/drawing/2014/main" val="10000"/>
                  </a:ext>
                </a:extLst>
              </a:tr>
              <a:tr h="608162">
                <a:tc>
                  <a:txBody>
                    <a:bodyPr/>
                    <a:lstStyle/>
                    <a:p>
                      <a:pPr algn="ctr"/>
                      <a:r>
                        <a:rPr lang="id-ID" sz="1800" baseline="0" dirty="0"/>
                        <a:t>Tanjung </a:t>
                      </a:r>
                      <a:r>
                        <a:rPr lang="id-ID" sz="1800" baseline="0" dirty="0" err="1"/>
                        <a:t>Batu,OI</a:t>
                      </a:r>
                    </a:p>
                  </a:txBody>
                  <a:tcPr/>
                </a:tc>
                <a:tc>
                  <a:txBody>
                    <a:bodyPr/>
                    <a:lstStyle/>
                    <a:p>
                      <a:pPr algn="ctr"/>
                      <a:r>
                        <a:rPr lang="id-ID" dirty="0"/>
                        <a:t>Indosat</a:t>
                      </a:r>
                      <a:r>
                        <a:rPr lang="id-ID" baseline="0" dirty="0"/>
                        <a:t> </a:t>
                      </a:r>
                      <a:r>
                        <a:rPr lang="id-ID" baseline="0" dirty="0" err="1"/>
                        <a:t>Ooredoo</a:t>
                      </a:r>
                      <a:endParaRPr lang="id-ID" dirty="0" err="1"/>
                    </a:p>
                  </a:txBody>
                  <a:tcPr/>
                </a:tc>
                <a:tc>
                  <a:txBody>
                    <a:bodyPr/>
                    <a:lstStyle/>
                    <a:p>
                      <a:pPr algn="ctr"/>
                      <a:r>
                        <a:rPr lang="id-ID" dirty="0"/>
                        <a:t>-105db</a:t>
                      </a:r>
                    </a:p>
                  </a:txBody>
                  <a:tcPr/>
                </a:tc>
                <a:tc>
                  <a:txBody>
                    <a:bodyPr/>
                    <a:lstStyle/>
                    <a:p>
                      <a:pPr algn="ctr"/>
                      <a:r>
                        <a:rPr lang="id-ID" dirty="0"/>
                        <a:t>-13db</a:t>
                      </a:r>
                    </a:p>
                  </a:txBody>
                  <a:tcPr/>
                </a:tc>
                <a:tc>
                  <a:txBody>
                    <a:bodyPr/>
                    <a:lstStyle/>
                    <a:p>
                      <a:pPr algn="ctr"/>
                      <a:r>
                        <a:rPr lang="id-ID" dirty="0"/>
                        <a:t>1,7db</a:t>
                      </a:r>
                    </a:p>
                  </a:txBody>
                  <a:tcPr/>
                </a:tc>
                <a:tc>
                  <a:txBody>
                    <a:bodyPr/>
                    <a:lstStyle/>
                    <a:p>
                      <a:pPr algn="ctr"/>
                      <a:r>
                        <a:rPr lang="id-ID" dirty="0"/>
                        <a:t>0,25 </a:t>
                      </a:r>
                      <a:r>
                        <a:rPr lang="id-ID" dirty="0" err="1"/>
                        <a:t>Mb</a:t>
                      </a:r>
                      <a:r>
                        <a:rPr lang="id-ID" dirty="0"/>
                        <a:t>/s</a:t>
                      </a:r>
                    </a:p>
                  </a:txBody>
                  <a:tcPr/>
                </a:tc>
                <a:tc>
                  <a:txBody>
                    <a:bodyPr/>
                    <a:lstStyle/>
                    <a:p>
                      <a:pPr algn="ctr"/>
                      <a:r>
                        <a:rPr lang="id-ID" baseline="0" dirty="0"/>
                        <a:t>11,2 </a:t>
                      </a:r>
                      <a:r>
                        <a:rPr lang="id-ID" baseline="0" dirty="0" err="1"/>
                        <a:t>Mb</a:t>
                      </a:r>
                      <a:r>
                        <a:rPr lang="id-ID" baseline="0" dirty="0"/>
                        <a:t>/s</a:t>
                      </a:r>
                      <a:endParaRPr lang="id-ID" dirty="0"/>
                    </a:p>
                  </a:txBody>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a:off x="2614411" y="1184856"/>
            <a:ext cx="4790941" cy="1287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74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a:latin typeface="Times New Roman" panose="02020603050405020304" pitchFamily="18" charset="0"/>
                <a:cs typeface="Times New Roman" panose="02020603050405020304" pitchFamily="18" charset="0"/>
              </a:rPr>
              <a:t>Percobaan Indosat Ooredoo</a:t>
            </a:r>
          </a:p>
        </p:txBody>
      </p:sp>
      <p:pic>
        <p:nvPicPr>
          <p:cNvPr id="4" name="Content Placeholder 3"/>
          <p:cNvPicPr>
            <a:picLocks noGrp="1" noChangeAspect="1"/>
          </p:cNvPicPr>
          <p:nvPr>
            <p:ph idx="1"/>
          </p:nvPr>
        </p:nvPicPr>
        <p:blipFill>
          <a:blip r:embed="rId2"/>
          <a:stretch>
            <a:fillRect/>
          </a:stretch>
        </p:blipFill>
        <p:spPr>
          <a:xfrm>
            <a:off x="4056731" y="2160588"/>
            <a:ext cx="1838575" cy="3881437"/>
          </a:xfrm>
          <a:prstGeom prst="rect">
            <a:avLst/>
          </a:prstGeom>
        </p:spPr>
      </p:pic>
      <p:pic>
        <p:nvPicPr>
          <p:cNvPr id="5" name="Picture 4"/>
          <p:cNvPicPr>
            <a:picLocks noChangeAspect="1"/>
          </p:cNvPicPr>
          <p:nvPr/>
        </p:nvPicPr>
        <p:blipFill>
          <a:blip r:embed="rId3"/>
          <a:stretch>
            <a:fillRect/>
          </a:stretch>
        </p:blipFill>
        <p:spPr>
          <a:xfrm>
            <a:off x="875763" y="1997657"/>
            <a:ext cx="2343955" cy="4345002"/>
          </a:xfrm>
          <a:prstGeom prst="rect">
            <a:avLst/>
          </a:prstGeom>
        </p:spPr>
      </p:pic>
      <p:pic>
        <p:nvPicPr>
          <p:cNvPr id="6" name="Picture 5"/>
          <p:cNvPicPr>
            <a:picLocks noChangeAspect="1"/>
          </p:cNvPicPr>
          <p:nvPr/>
        </p:nvPicPr>
        <p:blipFill>
          <a:blip r:embed="rId4"/>
          <a:stretch>
            <a:fillRect/>
          </a:stretch>
        </p:blipFill>
        <p:spPr>
          <a:xfrm>
            <a:off x="3549755" y="1997657"/>
            <a:ext cx="2592448" cy="4108360"/>
          </a:xfrm>
          <a:prstGeom prst="rect">
            <a:avLst/>
          </a:prstGeom>
        </p:spPr>
      </p:pic>
      <p:cxnSp>
        <p:nvCxnSpPr>
          <p:cNvPr id="8" name="Straight Arrow Connector 7"/>
          <p:cNvCxnSpPr/>
          <p:nvPr/>
        </p:nvCxnSpPr>
        <p:spPr>
          <a:xfrm>
            <a:off x="2343955" y="1303628"/>
            <a:ext cx="530384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6649179" y="1930400"/>
            <a:ext cx="2516426" cy="4462717"/>
          </a:xfrm>
          <a:prstGeom prst="rect">
            <a:avLst/>
          </a:prstGeom>
        </p:spPr>
      </p:pic>
    </p:spTree>
    <p:extLst>
      <p:ext uri="{BB962C8B-B14F-4D97-AF65-F5344CB8AC3E}">
        <p14:creationId xmlns:p14="http://schemas.microsoft.com/office/powerpoint/2010/main" val="263549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94" y="422142"/>
            <a:ext cx="8596668" cy="1320800"/>
          </a:xfrm>
        </p:spPr>
        <p:txBody>
          <a:bodyPr/>
          <a:lstStyle/>
          <a:p>
            <a:pPr algn="ctr"/>
            <a:r>
              <a:rPr lang="id-ID"/>
              <a:t>Analisis Umum</a:t>
            </a:r>
          </a:p>
        </p:txBody>
      </p:sp>
      <p:sp>
        <p:nvSpPr>
          <p:cNvPr id="3" name="Content Placeholder 2"/>
          <p:cNvSpPr>
            <a:spLocks noGrp="1"/>
          </p:cNvSpPr>
          <p:nvPr>
            <p:ph idx="1"/>
          </p:nvPr>
        </p:nvSpPr>
        <p:spPr>
          <a:xfrm>
            <a:off x="1102337" y="2153634"/>
            <a:ext cx="8596668" cy="3880773"/>
          </a:xfrm>
        </p:spPr>
        <p:txBody>
          <a:bodyPr/>
          <a:lstStyle/>
          <a:p>
            <a:pPr marL="0" indent="0">
              <a:buNone/>
            </a:pPr>
            <a:r>
              <a:rPr lang="id-ID">
                <a:latin typeface="Times New Roman" panose="02020603050405020304" pitchFamily="18" charset="0"/>
                <a:cs typeface="Times New Roman" panose="02020603050405020304" pitchFamily="18" charset="0"/>
              </a:rPr>
              <a:t>Dari hasil analisis yang kami dapatkan, sebagian besar provider yang kami coba kualitas sinyal internetnya termasuk kategori yang bisa dibilang hampir dibawah normal karena meskipun PING yang didapatkan cukup bagus, jitter yang didapatkan cukup besar sehingga dapat mengurangi kekuatan sinyal. Kami melakukan percobaan ditempat terbuka. Dalam pengujian, kami menyimpulkan bahwa semakin dekat user dengan tower maka semakin baik juga kualitas sinyal internet  yang didapat. Tetapi user juga bisa mengalami gangguan jaringan dari noise yang diberikan oleh tower </a:t>
            </a:r>
            <a:r>
              <a:rPr lang="en-US">
                <a:latin typeface="Times New Roman" panose="02020603050405020304" pitchFamily="18" charset="0"/>
                <a:cs typeface="Times New Roman" panose="02020603050405020304" pitchFamily="18" charset="0"/>
              </a:rPr>
              <a:t>yang </a:t>
            </a:r>
            <a:r>
              <a:rPr lang="en-US" err="1">
                <a:latin typeface="Times New Roman" panose="02020603050405020304" pitchFamily="18" charset="0"/>
                <a:cs typeface="Times New Roman" panose="02020603050405020304" pitchFamily="18" charset="0"/>
              </a:rPr>
              <a:t>dapat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menggaggu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sinyal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utama</a:t>
            </a:r>
            <a:r>
              <a:rPr lang="en-US">
                <a:latin typeface="Times New Roman" panose="02020603050405020304" pitchFamily="18" charset="0"/>
                <a:cs typeface="Times New Roman" panose="02020603050405020304" pitchFamily="18" charset="0"/>
              </a:rPr>
              <a:t> yang </a:t>
            </a:r>
            <a:r>
              <a:rPr lang="en-US" err="1">
                <a:latin typeface="Times New Roman" panose="02020603050405020304" pitchFamily="18" charset="0"/>
                <a:cs typeface="Times New Roman" panose="02020603050405020304" pitchFamily="18" charset="0"/>
              </a:rPr>
              <a:t>diberikan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oleh</a:t>
            </a:r>
            <a:r>
              <a:rPr lang="en-US">
                <a:latin typeface="Times New Roman" panose="02020603050405020304" pitchFamily="18" charset="0"/>
                <a:cs typeface="Times New Roman" panose="02020603050405020304" pitchFamily="18" charset="0"/>
              </a:rPr>
              <a:t> tower</a:t>
            </a:r>
            <a:r>
              <a:rPr lang="id-ID">
                <a:latin typeface="Times New Roman" panose="02020603050405020304" pitchFamily="18" charset="0"/>
                <a:cs typeface="Times New Roman" panose="02020603050405020304" pitchFamily="18" charset="0"/>
              </a:rPr>
              <a:t>.</a:t>
            </a:r>
          </a:p>
        </p:txBody>
      </p:sp>
      <p:cxnSp>
        <p:nvCxnSpPr>
          <p:cNvPr id="5" name="Straight Arrow Connector 4"/>
          <p:cNvCxnSpPr/>
          <p:nvPr/>
        </p:nvCxnSpPr>
        <p:spPr>
          <a:xfrm>
            <a:off x="2922680" y="1275009"/>
            <a:ext cx="3477296" cy="2575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97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35" y="596721"/>
            <a:ext cx="8596668" cy="1320800"/>
          </a:xfrm>
        </p:spPr>
        <p:txBody>
          <a:bodyPr/>
          <a:lstStyle/>
          <a:p>
            <a:pPr algn="ctr"/>
            <a:r>
              <a:rPr lang="id-ID"/>
              <a:t>Analisis Jarak</a:t>
            </a:r>
          </a:p>
        </p:txBody>
      </p:sp>
      <p:sp>
        <p:nvSpPr>
          <p:cNvPr id="3" name="Content Placeholder 2"/>
          <p:cNvSpPr>
            <a:spLocks noGrp="1"/>
          </p:cNvSpPr>
          <p:nvPr>
            <p:ph idx="1"/>
          </p:nvPr>
        </p:nvSpPr>
        <p:spPr>
          <a:xfrm>
            <a:off x="986427" y="2044879"/>
            <a:ext cx="8596668" cy="3880773"/>
          </a:xfrm>
        </p:spPr>
        <p:txBody>
          <a:bodyPr>
            <a:normAutofit/>
          </a:bodyPr>
          <a:lstStyle/>
          <a:p>
            <a:pPr marL="0" indent="0">
              <a:buNone/>
            </a:pPr>
            <a:r>
              <a:rPr lang="id-ID">
                <a:latin typeface="Times New Roman" panose="02020603050405020304" pitchFamily="18" charset="0"/>
                <a:cs typeface="Times New Roman" panose="02020603050405020304" pitchFamily="18" charset="0"/>
              </a:rPr>
              <a:t>Pada percobaan dengan salah satu provider kami melakukan yang pertama dengan jarak 4000 meter dan yang kedua dengan jarak 900 meter, kami mendapatkan bahwa PING yang pertama lebih kecil dari yang kedua, besar jitter yang pertama lebih besar dari yang kedua, kecepatan download yang pertama lebih besar dari yang kedua, dan kecepatan upload yang pertama lebih kecil dari yang kedua. Kami menyimpulkan bahwa meskipun PING yang pertama lebih kecil dari yang kedua, tetapi jitter atau interupsi sinyal yang didapatkan yang kedua lebih kecil dari yang pertama sehingga membuat kualitas sinyal yang didapatkan yang kedua lebih baik dari yang pertama. Jadi jarak user dengan tower berpengaruh terhadap kualitas internet. </a:t>
            </a:r>
          </a:p>
        </p:txBody>
      </p:sp>
      <p:cxnSp>
        <p:nvCxnSpPr>
          <p:cNvPr id="5" name="Straight Arrow Connector 4"/>
          <p:cNvCxnSpPr/>
          <p:nvPr/>
        </p:nvCxnSpPr>
        <p:spPr>
          <a:xfrm>
            <a:off x="3082017" y="1406658"/>
            <a:ext cx="3254389" cy="22897"/>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971" y="558085"/>
            <a:ext cx="8596668" cy="1320800"/>
          </a:xfrm>
        </p:spPr>
        <p:txBody>
          <a:bodyPr/>
          <a:lstStyle/>
          <a:p>
            <a:pPr algn="ctr"/>
            <a:r>
              <a:rPr lang="id-ID">
                <a:latin typeface="Times New Roman" panose="02020603050405020304" pitchFamily="18" charset="0"/>
                <a:cs typeface="Times New Roman" panose="02020603050405020304" pitchFamily="18" charset="0"/>
              </a:rPr>
              <a:t>RSRP (Reference Signal </a:t>
            </a:r>
            <a:br>
              <a:rPr lang="id-ID">
                <a:latin typeface="Times New Roman" panose="02020603050405020304" pitchFamily="18" charset="0"/>
                <a:cs typeface="Times New Roman" panose="02020603050405020304" pitchFamily="18" charset="0"/>
              </a:rPr>
            </a:br>
            <a:r>
              <a:rPr lang="id-ID">
                <a:latin typeface="Times New Roman" panose="02020603050405020304" pitchFamily="18" charset="0"/>
                <a:cs typeface="Times New Roman" panose="02020603050405020304" pitchFamily="18" charset="0"/>
              </a:rPr>
              <a:t>Received Power)</a:t>
            </a:r>
          </a:p>
        </p:txBody>
      </p:sp>
      <p:sp>
        <p:nvSpPr>
          <p:cNvPr id="3" name="Content Placeholder 2"/>
          <p:cNvSpPr>
            <a:spLocks noGrp="1"/>
          </p:cNvSpPr>
          <p:nvPr>
            <p:ph idx="1"/>
          </p:nvPr>
        </p:nvSpPr>
        <p:spPr>
          <a:xfrm>
            <a:off x="2550019" y="2577206"/>
            <a:ext cx="8596668" cy="3880773"/>
          </a:xfrm>
        </p:spPr>
        <p:txBody>
          <a:bodyPr/>
          <a:lstStyle/>
          <a:p>
            <a:pPr marL="0" indent="0">
              <a:buNone/>
            </a:pPr>
            <a:r>
              <a:rPr lang="id-ID">
                <a:latin typeface="Times New Roman" panose="02020603050405020304" pitchFamily="18" charset="0"/>
                <a:cs typeface="Times New Roman" panose="02020603050405020304" pitchFamily="18" charset="0"/>
              </a:rPr>
              <a:t>Sinyal ini merupakan sinyal LTE yang diterima oleh</a:t>
            </a:r>
          </a:p>
          <a:p>
            <a:pPr marL="0" indent="0">
              <a:buNone/>
            </a:pPr>
            <a:r>
              <a:rPr lang="id-ID">
                <a:latin typeface="Times New Roman" panose="02020603050405020304" pitchFamily="18" charset="0"/>
                <a:cs typeface="Times New Roman" panose="02020603050405020304" pitchFamily="18" charset="0"/>
              </a:rPr>
              <a:t>user dalam frekuensi tertentu. Semakin jauh jarak</a:t>
            </a:r>
          </a:p>
          <a:p>
            <a:pPr marL="0" indent="0">
              <a:buNone/>
            </a:pPr>
            <a:r>
              <a:rPr lang="id-ID">
                <a:latin typeface="Times New Roman" panose="02020603050405020304" pitchFamily="18" charset="0"/>
                <a:cs typeface="Times New Roman" panose="02020603050405020304" pitchFamily="18" charset="0"/>
              </a:rPr>
              <a:t>antara user dengan site, maka semakin kecil pula </a:t>
            </a:r>
          </a:p>
          <a:p>
            <a:pPr marL="0" indent="0">
              <a:buNone/>
            </a:pPr>
            <a:r>
              <a:rPr lang="id-ID">
                <a:latin typeface="Times New Roman" panose="02020603050405020304" pitchFamily="18" charset="0"/>
                <a:cs typeface="Times New Roman" panose="02020603050405020304" pitchFamily="18" charset="0"/>
              </a:rPr>
              <a:t>RSRP yang diterima user. RS meerupakan Reference </a:t>
            </a:r>
          </a:p>
          <a:p>
            <a:pPr marL="0" indent="0">
              <a:buNone/>
            </a:pPr>
            <a:r>
              <a:rPr lang="id-ID">
                <a:latin typeface="Times New Roman" panose="02020603050405020304" pitchFamily="18" charset="0"/>
                <a:cs typeface="Times New Roman" panose="02020603050405020304" pitchFamily="18" charset="0"/>
              </a:rPr>
              <a:t>signal atau RSRP di tiap titik jangkauan coverage. </a:t>
            </a:r>
          </a:p>
          <a:p>
            <a:pPr marL="0" indent="0">
              <a:buNone/>
            </a:pPr>
            <a:r>
              <a:rPr lang="id-ID">
                <a:latin typeface="Times New Roman" panose="02020603050405020304" pitchFamily="18" charset="0"/>
                <a:cs typeface="Times New Roman" panose="02020603050405020304" pitchFamily="18" charset="0"/>
              </a:rPr>
              <a:t>User yang berada di luar jangkauan maka tidak akan</a:t>
            </a:r>
          </a:p>
          <a:p>
            <a:pPr marL="0" indent="0">
              <a:buNone/>
            </a:pPr>
            <a:r>
              <a:rPr lang="id-ID">
                <a:latin typeface="Times New Roman" panose="02020603050405020304" pitchFamily="18" charset="0"/>
                <a:cs typeface="Times New Roman" panose="02020603050405020304" pitchFamily="18" charset="0"/>
              </a:rPr>
              <a:t>mendapat layana LTE.</a:t>
            </a:r>
          </a:p>
        </p:txBody>
      </p:sp>
      <p:cxnSp>
        <p:nvCxnSpPr>
          <p:cNvPr id="8" name="Straight Arrow Connector 7"/>
          <p:cNvCxnSpPr/>
          <p:nvPr/>
        </p:nvCxnSpPr>
        <p:spPr>
          <a:xfrm>
            <a:off x="2599516" y="2021983"/>
            <a:ext cx="4805836" cy="3863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02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064" y="609600"/>
            <a:ext cx="8596668" cy="1320800"/>
          </a:xfrm>
        </p:spPr>
        <p:txBody>
          <a:bodyPr/>
          <a:lstStyle/>
          <a:p>
            <a:pPr algn="ctr"/>
            <a:r>
              <a:rPr lang="id-ID">
                <a:latin typeface="Times New Roman" panose="02020603050405020304" pitchFamily="18" charset="0"/>
                <a:cs typeface="Times New Roman" panose="02020603050405020304" pitchFamily="18" charset="0"/>
              </a:rPr>
              <a:t>Data Penilaian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6360953"/>
              </p:ext>
            </p:extLst>
          </p:nvPr>
        </p:nvGraphicFramePr>
        <p:xfrm>
          <a:off x="2112134" y="2575775"/>
          <a:ext cx="6851562" cy="2234856"/>
        </p:xfrm>
        <a:graphic>
          <a:graphicData uri="http://schemas.openxmlformats.org/drawingml/2006/table">
            <a:tbl>
              <a:tblPr firstRow="1" bandRow="1">
                <a:tableStyleId>{5C22544A-7EE6-4342-B048-85BDC9FD1C3A}</a:tableStyleId>
              </a:tblPr>
              <a:tblGrid>
                <a:gridCol w="3425781">
                  <a:extLst>
                    <a:ext uri="{9D8B030D-6E8A-4147-A177-3AD203B41FA5}">
                      <a16:colId xmlns:a16="http://schemas.microsoft.com/office/drawing/2014/main" val="20000"/>
                    </a:ext>
                  </a:extLst>
                </a:gridCol>
                <a:gridCol w="3425781">
                  <a:extLst>
                    <a:ext uri="{9D8B030D-6E8A-4147-A177-3AD203B41FA5}">
                      <a16:colId xmlns:a16="http://schemas.microsoft.com/office/drawing/2014/main" val="20001"/>
                    </a:ext>
                  </a:extLst>
                </a:gridCol>
              </a:tblGrid>
              <a:tr h="372476">
                <a:tc>
                  <a:txBody>
                    <a:bodyPr/>
                    <a:lstStyle/>
                    <a:p>
                      <a:pPr algn="ctr"/>
                      <a:r>
                        <a:rPr lang="id-ID">
                          <a:latin typeface="Times New Roman" panose="02020603050405020304" pitchFamily="18" charset="0"/>
                          <a:cs typeface="Times New Roman" panose="02020603050405020304" pitchFamily="18" charset="0"/>
                        </a:rPr>
                        <a:t>Kategori</a:t>
                      </a:r>
                    </a:p>
                  </a:txBody>
                  <a:tcPr/>
                </a:tc>
                <a:tc>
                  <a:txBody>
                    <a:bodyPr/>
                    <a:lstStyle/>
                    <a:p>
                      <a:pPr algn="ctr"/>
                      <a:r>
                        <a:rPr lang="id-ID">
                          <a:latin typeface="Times New Roman" panose="02020603050405020304" pitchFamily="18" charset="0"/>
                          <a:cs typeface="Times New Roman" panose="02020603050405020304" pitchFamily="18" charset="0"/>
                        </a:rPr>
                        <a:t>Range Nilai</a:t>
                      </a:r>
                    </a:p>
                  </a:txBody>
                  <a:tcPr/>
                </a:tc>
                <a:extLst>
                  <a:ext uri="{0D108BD9-81ED-4DB2-BD59-A6C34878D82A}">
                    <a16:rowId xmlns:a16="http://schemas.microsoft.com/office/drawing/2014/main" val="10000"/>
                  </a:ext>
                </a:extLst>
              </a:tr>
              <a:tr h="372476">
                <a:tc>
                  <a:txBody>
                    <a:bodyPr/>
                    <a:lstStyle/>
                    <a:p>
                      <a:pPr algn="ctr"/>
                      <a:r>
                        <a:rPr lang="id-ID">
                          <a:latin typeface="Times New Roman" panose="02020603050405020304" pitchFamily="18" charset="0"/>
                          <a:cs typeface="Times New Roman" panose="02020603050405020304" pitchFamily="18" charset="0"/>
                        </a:rPr>
                        <a:t>Sangat</a:t>
                      </a:r>
                      <a:r>
                        <a:rPr lang="id-ID" baseline="0">
                          <a:latin typeface="Times New Roman" panose="02020603050405020304" pitchFamily="18" charset="0"/>
                          <a:cs typeface="Times New Roman" panose="02020603050405020304" pitchFamily="18" charset="0"/>
                        </a:rPr>
                        <a:t> Baik</a:t>
                      </a:r>
                      <a:endParaRPr lang="id-ID">
                        <a:latin typeface="Times New Roman" panose="02020603050405020304" pitchFamily="18" charset="0"/>
                        <a:cs typeface="Times New Roman" panose="02020603050405020304" pitchFamily="18" charset="0"/>
                      </a:endParaRPr>
                    </a:p>
                  </a:txBody>
                  <a:tcPr/>
                </a:tc>
                <a:tc>
                  <a:txBody>
                    <a:bodyPr/>
                    <a:lstStyle/>
                    <a:p>
                      <a:pPr algn="ctr"/>
                      <a:r>
                        <a:rPr lang="id-ID">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10001"/>
                  </a:ext>
                </a:extLst>
              </a:tr>
              <a:tr h="372476">
                <a:tc>
                  <a:txBody>
                    <a:bodyPr/>
                    <a:lstStyle/>
                    <a:p>
                      <a:pPr algn="ctr"/>
                      <a:r>
                        <a:rPr lang="id-ID">
                          <a:latin typeface="Times New Roman" panose="02020603050405020304" pitchFamily="18" charset="0"/>
                          <a:cs typeface="Times New Roman" panose="02020603050405020304" pitchFamily="18" charset="0"/>
                        </a:rPr>
                        <a:t>Bagus</a:t>
                      </a:r>
                    </a:p>
                  </a:txBody>
                  <a:tcPr/>
                </a:tc>
                <a:tc>
                  <a:txBody>
                    <a:bodyPr/>
                    <a:lstStyle/>
                    <a:p>
                      <a:pPr algn="ctr"/>
                      <a:r>
                        <a:rPr lang="id-ID">
                          <a:latin typeface="Times New Roman" panose="02020603050405020304" pitchFamily="18" charset="0"/>
                          <a:cs typeface="Times New Roman" panose="02020603050405020304" pitchFamily="18" charset="0"/>
                        </a:rPr>
                        <a:t>≤ -90, &lt; -80</a:t>
                      </a:r>
                    </a:p>
                  </a:txBody>
                  <a:tcPr/>
                </a:tc>
                <a:extLst>
                  <a:ext uri="{0D108BD9-81ED-4DB2-BD59-A6C34878D82A}">
                    <a16:rowId xmlns:a16="http://schemas.microsoft.com/office/drawing/2014/main" val="10002"/>
                  </a:ext>
                </a:extLst>
              </a:tr>
              <a:tr h="372476">
                <a:tc>
                  <a:txBody>
                    <a:bodyPr/>
                    <a:lstStyle/>
                    <a:p>
                      <a:pPr algn="ctr"/>
                      <a:r>
                        <a:rPr lang="id-ID">
                          <a:latin typeface="Times New Roman" panose="02020603050405020304" pitchFamily="18" charset="0"/>
                          <a:cs typeface="Times New Roman" panose="02020603050405020304" pitchFamily="18" charset="0"/>
                        </a:rPr>
                        <a:t>Normal</a:t>
                      </a:r>
                    </a:p>
                  </a:txBody>
                  <a:tcPr/>
                </a:tc>
                <a:tc>
                  <a:txBody>
                    <a:bodyPr/>
                    <a:lstStyle/>
                    <a:p>
                      <a:pPr algn="ctr"/>
                      <a:r>
                        <a:rPr lang="id-ID">
                          <a:latin typeface="Times New Roman" panose="02020603050405020304" pitchFamily="18" charset="0"/>
                          <a:cs typeface="Times New Roman" panose="02020603050405020304" pitchFamily="18" charset="0"/>
                        </a:rPr>
                        <a:t>≤ -100,</a:t>
                      </a:r>
                      <a:r>
                        <a:rPr lang="id-ID" baseline="0">
                          <a:latin typeface="Times New Roman" panose="02020603050405020304" pitchFamily="18" charset="0"/>
                          <a:cs typeface="Times New Roman" panose="02020603050405020304" pitchFamily="18" charset="0"/>
                        </a:rPr>
                        <a:t> &lt; - 90</a:t>
                      </a:r>
                      <a:endParaRPr lang="id-ID">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2476">
                <a:tc>
                  <a:txBody>
                    <a:bodyPr/>
                    <a:lstStyle/>
                    <a:p>
                      <a:pPr algn="ctr"/>
                      <a:r>
                        <a:rPr lang="id-ID">
                          <a:latin typeface="Times New Roman" panose="02020603050405020304" pitchFamily="18" charset="0"/>
                          <a:cs typeface="Times New Roman" panose="02020603050405020304" pitchFamily="18" charset="0"/>
                        </a:rPr>
                        <a:t>Buruk</a:t>
                      </a:r>
                    </a:p>
                  </a:txBody>
                  <a:tcPr/>
                </a:tc>
                <a:tc>
                  <a:txBody>
                    <a:bodyPr/>
                    <a:lstStyle/>
                    <a:p>
                      <a:pPr algn="ctr"/>
                      <a:r>
                        <a:rPr lang="id-ID">
                          <a:latin typeface="Times New Roman" panose="02020603050405020304" pitchFamily="18" charset="0"/>
                          <a:cs typeface="Times New Roman" panose="02020603050405020304" pitchFamily="18" charset="0"/>
                        </a:rPr>
                        <a:t>≤ -120, &lt; -100</a:t>
                      </a:r>
                    </a:p>
                  </a:txBody>
                  <a:tcPr/>
                </a:tc>
                <a:extLst>
                  <a:ext uri="{0D108BD9-81ED-4DB2-BD59-A6C34878D82A}">
                    <a16:rowId xmlns:a16="http://schemas.microsoft.com/office/drawing/2014/main" val="10004"/>
                  </a:ext>
                </a:extLst>
              </a:tr>
              <a:tr h="372476">
                <a:tc>
                  <a:txBody>
                    <a:bodyPr/>
                    <a:lstStyle/>
                    <a:p>
                      <a:pPr algn="ctr"/>
                      <a:r>
                        <a:rPr lang="id-ID">
                          <a:latin typeface="Times New Roman" panose="02020603050405020304" pitchFamily="18" charset="0"/>
                          <a:cs typeface="Times New Roman" panose="02020603050405020304" pitchFamily="18" charset="0"/>
                        </a:rPr>
                        <a:t>Sangat Buruk</a:t>
                      </a:r>
                    </a:p>
                  </a:txBody>
                  <a:tcPr/>
                </a:tc>
                <a:tc>
                  <a:txBody>
                    <a:bodyPr/>
                    <a:lstStyle/>
                    <a:p>
                      <a:pPr algn="ctr"/>
                      <a:r>
                        <a:rPr lang="id-ID">
                          <a:latin typeface="Times New Roman" panose="02020603050405020304" pitchFamily="18" charset="0"/>
                          <a:cs typeface="Times New Roman" panose="02020603050405020304" pitchFamily="18" charset="0"/>
                        </a:rPr>
                        <a:t>&lt; -120</a:t>
                      </a:r>
                    </a:p>
                  </a:txBody>
                  <a:tcPr/>
                </a:tc>
                <a:extLst>
                  <a:ext uri="{0D108BD9-81ED-4DB2-BD59-A6C34878D82A}">
                    <a16:rowId xmlns:a16="http://schemas.microsoft.com/office/drawing/2014/main" val="10005"/>
                  </a:ext>
                </a:extLst>
              </a:tr>
            </a:tbl>
          </a:graphicData>
        </a:graphic>
      </p:graphicFrame>
      <p:cxnSp>
        <p:nvCxnSpPr>
          <p:cNvPr id="5" name="Straight Arrow Connector 4"/>
          <p:cNvCxnSpPr/>
          <p:nvPr/>
        </p:nvCxnSpPr>
        <p:spPr>
          <a:xfrm flipV="1">
            <a:off x="3140429" y="1725769"/>
            <a:ext cx="4715684" cy="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59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91" y="527519"/>
            <a:ext cx="8596668" cy="1320800"/>
          </a:xfrm>
        </p:spPr>
        <p:txBody>
          <a:bodyPr/>
          <a:lstStyle/>
          <a:p>
            <a:pPr algn="ctr"/>
            <a:r>
              <a:rPr lang="id-ID">
                <a:latin typeface="Times New Roman" panose="02020603050405020304" pitchFamily="18" charset="0"/>
                <a:cs typeface="Times New Roman" panose="02020603050405020304" pitchFamily="18" charset="0"/>
              </a:rPr>
              <a:t>RSRQ (Reference Signal </a:t>
            </a:r>
            <a:br>
              <a:rPr lang="id-ID">
                <a:latin typeface="Times New Roman" panose="02020603050405020304" pitchFamily="18" charset="0"/>
                <a:cs typeface="Times New Roman" panose="02020603050405020304" pitchFamily="18" charset="0"/>
              </a:rPr>
            </a:br>
            <a:r>
              <a:rPr lang="id-ID">
                <a:latin typeface="Times New Roman" panose="02020603050405020304" pitchFamily="18" charset="0"/>
                <a:cs typeface="Times New Roman" panose="02020603050405020304" pitchFamily="18" charset="0"/>
              </a:rPr>
              <a:t>Ricieved Quality)</a:t>
            </a:r>
          </a:p>
        </p:txBody>
      </p:sp>
      <p:sp>
        <p:nvSpPr>
          <p:cNvPr id="3" name="Content Placeholder 2"/>
          <p:cNvSpPr>
            <a:spLocks noGrp="1"/>
          </p:cNvSpPr>
          <p:nvPr>
            <p:ph idx="1"/>
          </p:nvPr>
        </p:nvSpPr>
        <p:spPr>
          <a:xfrm>
            <a:off x="2544773" y="2534076"/>
            <a:ext cx="8596668" cy="3880773"/>
          </a:xfrm>
        </p:spPr>
        <p:txBody>
          <a:bodyPr>
            <a:normAutofit fontScale="92500" lnSpcReduction="20000"/>
          </a:bodyPr>
          <a:lstStyle/>
          <a:p>
            <a:pPr marL="0" indent="0" algn="just">
              <a:buNone/>
            </a:pPr>
            <a:r>
              <a:rPr lang="id-ID">
                <a:latin typeface="Times New Roman" panose="02020603050405020304" pitchFamily="18" charset="0"/>
                <a:cs typeface="Times New Roman" panose="02020603050405020304" pitchFamily="18" charset="0"/>
              </a:rPr>
              <a:t>RSRQ (Reference Signal Receive Quality) merupakan</a:t>
            </a:r>
          </a:p>
          <a:p>
            <a:pPr marL="0" indent="0" algn="just">
              <a:buNone/>
            </a:pPr>
            <a:r>
              <a:rPr lang="id-ID">
                <a:latin typeface="Times New Roman" panose="02020603050405020304" pitchFamily="18" charset="0"/>
                <a:cs typeface="Times New Roman" panose="02020603050405020304" pitchFamily="18" charset="0"/>
              </a:rPr>
              <a:t>kualitas sinyal yang diterima UE. Rasio antara RSRP </a:t>
            </a:r>
          </a:p>
          <a:p>
            <a:pPr marL="0" indent="0" algn="just">
              <a:buNone/>
            </a:pPr>
            <a:r>
              <a:rPr lang="id-ID">
                <a:latin typeface="Times New Roman" panose="02020603050405020304" pitchFamily="18" charset="0"/>
                <a:cs typeface="Times New Roman" panose="02020603050405020304" pitchFamily="18" charset="0"/>
              </a:rPr>
              <a:t>dan wideband power. RSRQ juga dipengaruhi oleh</a:t>
            </a:r>
          </a:p>
          <a:p>
            <a:pPr marL="0" indent="0" algn="just">
              <a:buNone/>
            </a:pPr>
            <a:r>
              <a:rPr lang="id-ID">
                <a:latin typeface="Times New Roman" panose="02020603050405020304" pitchFamily="18" charset="0"/>
                <a:cs typeface="Times New Roman" panose="02020603050405020304" pitchFamily="18" charset="0"/>
              </a:rPr>
              <a:t>sinyal, noise dan interference yang diterima UE. </a:t>
            </a:r>
          </a:p>
          <a:p>
            <a:pPr marL="0" indent="0" algn="just">
              <a:buNone/>
            </a:pPr>
            <a:r>
              <a:rPr lang="id-ID">
                <a:latin typeface="Times New Roman" panose="02020603050405020304" pitchFamily="18" charset="0"/>
                <a:cs typeface="Times New Roman" panose="02020603050405020304" pitchFamily="18" charset="0"/>
              </a:rPr>
              <a:t>Satuan RSRQ adalah dB dan nilainya selalu negatif</a:t>
            </a:r>
          </a:p>
          <a:p>
            <a:pPr marL="0" indent="0" algn="just">
              <a:buNone/>
            </a:pPr>
            <a:r>
              <a:rPr lang="id-ID">
                <a:latin typeface="Times New Roman" panose="02020603050405020304" pitchFamily="18" charset="0"/>
                <a:cs typeface="Times New Roman" panose="02020603050405020304" pitchFamily="18" charset="0"/>
              </a:rPr>
              <a:t>(karena nilai RSSI selalu lebih besar dibandingkan</a:t>
            </a:r>
          </a:p>
          <a:p>
            <a:pPr marL="0" indent="0" algn="just">
              <a:buNone/>
            </a:pPr>
            <a:r>
              <a:rPr lang="id-ID">
                <a:latin typeface="Times New Roman" panose="02020603050405020304" pitchFamily="18" charset="0"/>
                <a:cs typeface="Times New Roman" panose="02020603050405020304" pitchFamily="18" charset="0"/>
              </a:rPr>
              <a:t>dengan N x RSRP). RSRQ membantu sistem dalam</a:t>
            </a:r>
          </a:p>
          <a:p>
            <a:pPr marL="0" indent="0" algn="just">
              <a:buNone/>
            </a:pPr>
            <a:r>
              <a:rPr lang="id-ID">
                <a:latin typeface="Times New Roman" panose="02020603050405020304" pitchFamily="18" charset="0"/>
                <a:cs typeface="Times New Roman" panose="02020603050405020304" pitchFamily="18" charset="0"/>
              </a:rPr>
              <a:t>proses handover di mana RSRQ dapat meranking</a:t>
            </a:r>
          </a:p>
          <a:p>
            <a:pPr marL="0" indent="0" algn="just">
              <a:buNone/>
            </a:pPr>
            <a:r>
              <a:rPr lang="id-ID">
                <a:latin typeface="Times New Roman" panose="02020603050405020304" pitchFamily="18" charset="0"/>
                <a:cs typeface="Times New Roman" panose="02020603050405020304" pitchFamily="18" charset="0"/>
              </a:rPr>
              <a:t>performansi kandidat sel dalam proses cell selection-</a:t>
            </a:r>
          </a:p>
          <a:p>
            <a:pPr marL="0" indent="0" algn="just">
              <a:buNone/>
            </a:pPr>
            <a:r>
              <a:rPr lang="id-ID">
                <a:latin typeface="Times New Roman" panose="02020603050405020304" pitchFamily="18" charset="0"/>
                <a:cs typeface="Times New Roman" panose="02020603050405020304" pitchFamily="18" charset="0"/>
              </a:rPr>
              <a:t>reselection dan handover berdasarkan kualitas sinyal</a:t>
            </a:r>
          </a:p>
          <a:p>
            <a:pPr marL="0" indent="0" algn="just">
              <a:buNone/>
            </a:pPr>
            <a:r>
              <a:rPr lang="id-ID">
                <a:latin typeface="Times New Roman" panose="02020603050405020304" pitchFamily="18" charset="0"/>
                <a:cs typeface="Times New Roman" panose="02020603050405020304" pitchFamily="18" charset="0"/>
              </a:rPr>
              <a:t>yang diterima.</a:t>
            </a:r>
          </a:p>
        </p:txBody>
      </p:sp>
      <p:cxnSp>
        <p:nvCxnSpPr>
          <p:cNvPr id="6" name="Straight Arrow Connector 5"/>
          <p:cNvCxnSpPr/>
          <p:nvPr/>
        </p:nvCxnSpPr>
        <p:spPr>
          <a:xfrm>
            <a:off x="2296862" y="1854558"/>
            <a:ext cx="5409127" cy="1287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36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098" y="789905"/>
            <a:ext cx="8475512" cy="716924"/>
          </a:xfrm>
        </p:spPr>
        <p:txBody>
          <a:bodyPr>
            <a:normAutofit/>
          </a:bodyPr>
          <a:lstStyle/>
          <a:p>
            <a:pPr algn="ctr"/>
            <a:r>
              <a:rPr lang="id-ID"/>
              <a:t>Data Penilaian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08091741"/>
              </p:ext>
            </p:extLst>
          </p:nvPr>
        </p:nvGraphicFramePr>
        <p:xfrm>
          <a:off x="1777283" y="2550016"/>
          <a:ext cx="6774290" cy="2271833"/>
        </p:xfrm>
        <a:graphic>
          <a:graphicData uri="http://schemas.openxmlformats.org/drawingml/2006/table">
            <a:tbl>
              <a:tblPr firstRow="1" bandRow="1">
                <a:tableStyleId>{5C22544A-7EE6-4342-B048-85BDC9FD1C3A}</a:tableStyleId>
              </a:tblPr>
              <a:tblGrid>
                <a:gridCol w="3387145">
                  <a:extLst>
                    <a:ext uri="{9D8B030D-6E8A-4147-A177-3AD203B41FA5}">
                      <a16:colId xmlns:a16="http://schemas.microsoft.com/office/drawing/2014/main" val="20000"/>
                    </a:ext>
                  </a:extLst>
                </a:gridCol>
                <a:gridCol w="3387145">
                  <a:extLst>
                    <a:ext uri="{9D8B030D-6E8A-4147-A177-3AD203B41FA5}">
                      <a16:colId xmlns:a16="http://schemas.microsoft.com/office/drawing/2014/main" val="20001"/>
                    </a:ext>
                  </a:extLst>
                </a:gridCol>
              </a:tblGrid>
              <a:tr h="367908">
                <a:tc>
                  <a:txBody>
                    <a:bodyPr/>
                    <a:lstStyle/>
                    <a:p>
                      <a:pPr algn="ctr"/>
                      <a:r>
                        <a:rPr lang="id-ID">
                          <a:latin typeface="Times New Roman" panose="02020603050405020304" pitchFamily="18" charset="0"/>
                          <a:cs typeface="Times New Roman" panose="02020603050405020304" pitchFamily="18" charset="0"/>
                        </a:rPr>
                        <a:t>Kategori </a:t>
                      </a:r>
                    </a:p>
                  </a:txBody>
                  <a:tcPr/>
                </a:tc>
                <a:tc>
                  <a:txBody>
                    <a:bodyPr/>
                    <a:lstStyle/>
                    <a:p>
                      <a:pPr algn="ctr"/>
                      <a:r>
                        <a:rPr lang="id-ID">
                          <a:latin typeface="Times New Roman" panose="02020603050405020304" pitchFamily="18" charset="0"/>
                          <a:cs typeface="Times New Roman" panose="02020603050405020304" pitchFamily="18" charset="0"/>
                        </a:rPr>
                        <a:t>Range</a:t>
                      </a:r>
                      <a:r>
                        <a:rPr lang="id-ID" baseline="0">
                          <a:latin typeface="Times New Roman" panose="02020603050405020304" pitchFamily="18" charset="0"/>
                          <a:cs typeface="Times New Roman" panose="02020603050405020304" pitchFamily="18" charset="0"/>
                        </a:rPr>
                        <a:t> Nilai</a:t>
                      </a:r>
                      <a:endParaRPr lang="id-ID">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80785">
                <a:tc>
                  <a:txBody>
                    <a:bodyPr/>
                    <a:lstStyle/>
                    <a:p>
                      <a:pPr algn="ctr"/>
                      <a:r>
                        <a:rPr lang="id-ID">
                          <a:latin typeface="Times New Roman" panose="02020603050405020304" pitchFamily="18" charset="0"/>
                          <a:cs typeface="Times New Roman" panose="02020603050405020304" pitchFamily="18" charset="0"/>
                        </a:rPr>
                        <a:t>Sangat</a:t>
                      </a:r>
                      <a:r>
                        <a:rPr lang="id-ID" baseline="0">
                          <a:latin typeface="Times New Roman" panose="02020603050405020304" pitchFamily="18" charset="0"/>
                          <a:cs typeface="Times New Roman" panose="02020603050405020304" pitchFamily="18" charset="0"/>
                        </a:rPr>
                        <a:t> Baik</a:t>
                      </a:r>
                      <a:endParaRPr lang="id-ID">
                        <a:latin typeface="Times New Roman" panose="02020603050405020304" pitchFamily="18" charset="0"/>
                        <a:cs typeface="Times New Roman" panose="02020603050405020304" pitchFamily="18" charset="0"/>
                      </a:endParaRPr>
                    </a:p>
                  </a:txBody>
                  <a:tcPr/>
                </a:tc>
                <a:tc>
                  <a:txBody>
                    <a:bodyPr/>
                    <a:lstStyle/>
                    <a:p>
                      <a:pPr algn="ctr"/>
                      <a:r>
                        <a:rPr lang="id-ID">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1"/>
                  </a:ext>
                </a:extLst>
              </a:tr>
              <a:tr h="380785">
                <a:tc>
                  <a:txBody>
                    <a:bodyPr/>
                    <a:lstStyle/>
                    <a:p>
                      <a:pPr algn="ctr"/>
                      <a:r>
                        <a:rPr lang="id-ID">
                          <a:latin typeface="Times New Roman" panose="02020603050405020304" pitchFamily="18" charset="0"/>
                          <a:cs typeface="Times New Roman" panose="02020603050405020304" pitchFamily="18" charset="0"/>
                        </a:rPr>
                        <a:t>Bagus</a:t>
                      </a:r>
                    </a:p>
                  </a:txBody>
                  <a:tcPr/>
                </a:tc>
                <a:tc>
                  <a:txBody>
                    <a:bodyPr/>
                    <a:lstStyle/>
                    <a:p>
                      <a:pPr algn="ctr"/>
                      <a:r>
                        <a:rPr lang="id-ID">
                          <a:latin typeface="Times New Roman" panose="02020603050405020304" pitchFamily="18" charset="0"/>
                          <a:cs typeface="Times New Roman" panose="02020603050405020304" pitchFamily="18" charset="0"/>
                        </a:rPr>
                        <a:t>-10, ≤ -8</a:t>
                      </a:r>
                    </a:p>
                  </a:txBody>
                  <a:tcPr/>
                </a:tc>
                <a:extLst>
                  <a:ext uri="{0D108BD9-81ED-4DB2-BD59-A6C34878D82A}">
                    <a16:rowId xmlns:a16="http://schemas.microsoft.com/office/drawing/2014/main" val="10002"/>
                  </a:ext>
                </a:extLst>
              </a:tr>
              <a:tr h="380785">
                <a:tc>
                  <a:txBody>
                    <a:bodyPr/>
                    <a:lstStyle/>
                    <a:p>
                      <a:pPr algn="ctr"/>
                      <a:r>
                        <a:rPr lang="id-ID">
                          <a:latin typeface="Times New Roman" panose="02020603050405020304" pitchFamily="18" charset="0"/>
                          <a:cs typeface="Times New Roman" panose="02020603050405020304" pitchFamily="18" charset="0"/>
                        </a:rPr>
                        <a:t>Normal</a:t>
                      </a:r>
                    </a:p>
                  </a:txBody>
                  <a:tcPr/>
                </a:tc>
                <a:tc>
                  <a:txBody>
                    <a:bodyPr/>
                    <a:lstStyle/>
                    <a:p>
                      <a:pPr algn="ctr"/>
                      <a:r>
                        <a:rPr lang="id-ID">
                          <a:latin typeface="Times New Roman" panose="02020603050405020304" pitchFamily="18" charset="0"/>
                          <a:cs typeface="Times New Roman" panose="02020603050405020304" pitchFamily="18" charset="0"/>
                        </a:rPr>
                        <a:t>-15,</a:t>
                      </a:r>
                      <a:r>
                        <a:rPr lang="id-ID" baseline="0">
                          <a:latin typeface="Times New Roman" panose="02020603050405020304" pitchFamily="18" charset="0"/>
                          <a:cs typeface="Times New Roman" panose="02020603050405020304" pitchFamily="18" charset="0"/>
                        </a:rPr>
                        <a:t> ≤ - 10</a:t>
                      </a:r>
                      <a:endParaRPr lang="id-ID">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80785">
                <a:tc>
                  <a:txBody>
                    <a:bodyPr/>
                    <a:lstStyle/>
                    <a:p>
                      <a:pPr algn="ctr"/>
                      <a:r>
                        <a:rPr lang="id-ID">
                          <a:latin typeface="Times New Roman" panose="02020603050405020304" pitchFamily="18" charset="0"/>
                          <a:cs typeface="Times New Roman" panose="02020603050405020304" pitchFamily="18" charset="0"/>
                        </a:rPr>
                        <a:t>Buruk</a:t>
                      </a:r>
                    </a:p>
                  </a:txBody>
                  <a:tcPr/>
                </a:tc>
                <a:tc>
                  <a:txBody>
                    <a:bodyPr/>
                    <a:lstStyle/>
                    <a:p>
                      <a:pPr algn="ctr"/>
                      <a:r>
                        <a:rPr lang="id-ID">
                          <a:latin typeface="Times New Roman" panose="02020603050405020304" pitchFamily="18" charset="0"/>
                          <a:cs typeface="Times New Roman" panose="02020603050405020304" pitchFamily="18" charset="0"/>
                        </a:rPr>
                        <a:t>-19, ≤ -15</a:t>
                      </a:r>
                    </a:p>
                  </a:txBody>
                  <a:tcPr/>
                </a:tc>
                <a:extLst>
                  <a:ext uri="{0D108BD9-81ED-4DB2-BD59-A6C34878D82A}">
                    <a16:rowId xmlns:a16="http://schemas.microsoft.com/office/drawing/2014/main" val="10004"/>
                  </a:ext>
                </a:extLst>
              </a:tr>
              <a:tr h="380785">
                <a:tc>
                  <a:txBody>
                    <a:bodyPr/>
                    <a:lstStyle/>
                    <a:p>
                      <a:pPr algn="ctr"/>
                      <a:r>
                        <a:rPr lang="id-ID">
                          <a:latin typeface="Times New Roman" panose="02020603050405020304" pitchFamily="18" charset="0"/>
                          <a:cs typeface="Times New Roman" panose="02020603050405020304" pitchFamily="18" charset="0"/>
                        </a:rPr>
                        <a:t>Sangat Buruk</a:t>
                      </a:r>
                    </a:p>
                  </a:txBody>
                  <a:tcPr/>
                </a:tc>
                <a:tc>
                  <a:txBody>
                    <a:bodyPr/>
                    <a:lstStyle/>
                    <a:p>
                      <a:pPr algn="ctr"/>
                      <a:r>
                        <a:rPr lang="id-ID">
                          <a:latin typeface="Times New Roman" panose="02020603050405020304" pitchFamily="18" charset="0"/>
                          <a:cs typeface="Times New Roman" panose="02020603050405020304" pitchFamily="18" charset="0"/>
                        </a:rPr>
                        <a:t>&lt; -20</a:t>
                      </a:r>
                    </a:p>
                  </a:txBody>
                  <a:tcPr/>
                </a:tc>
                <a:extLst>
                  <a:ext uri="{0D108BD9-81ED-4DB2-BD59-A6C34878D82A}">
                    <a16:rowId xmlns:a16="http://schemas.microsoft.com/office/drawing/2014/main" val="10005"/>
                  </a:ext>
                </a:extLst>
              </a:tr>
            </a:tbl>
          </a:graphicData>
        </a:graphic>
      </p:graphicFrame>
      <p:cxnSp>
        <p:nvCxnSpPr>
          <p:cNvPr id="4" name="Straight Arrow Connector 3"/>
          <p:cNvCxnSpPr/>
          <p:nvPr/>
        </p:nvCxnSpPr>
        <p:spPr>
          <a:xfrm>
            <a:off x="3206839" y="1700012"/>
            <a:ext cx="4185634" cy="1287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73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a:latin typeface="Times New Roman" panose="02020603050405020304" pitchFamily="18" charset="0"/>
                <a:cs typeface="Times New Roman" panose="02020603050405020304" pitchFamily="18" charset="0"/>
              </a:rPr>
              <a:t>Analisis</a:t>
            </a:r>
          </a:p>
        </p:txBody>
      </p:sp>
      <p:sp>
        <p:nvSpPr>
          <p:cNvPr id="3" name="Content Placeholder 2"/>
          <p:cNvSpPr>
            <a:spLocks noGrp="1"/>
          </p:cNvSpPr>
          <p:nvPr>
            <p:ph idx="1"/>
          </p:nvPr>
        </p:nvSpPr>
        <p:spPr>
          <a:xfrm>
            <a:off x="1250205" y="2044879"/>
            <a:ext cx="8596668" cy="3880773"/>
          </a:xfrm>
        </p:spPr>
        <p:txBody>
          <a:bodyPr/>
          <a:lstStyle/>
          <a:p>
            <a:pPr marL="0" indent="0">
              <a:buNone/>
            </a:pPr>
            <a:r>
              <a:rPr lang="id-ID"/>
              <a:t>● TELKOMSEL</a:t>
            </a:r>
          </a:p>
          <a:p>
            <a:pPr marL="0" indent="0">
              <a:buNone/>
            </a:pPr>
            <a:r>
              <a:rPr lang="id-ID"/>
              <a:t>● INDOSAT OOREDOO</a:t>
            </a:r>
          </a:p>
        </p:txBody>
      </p:sp>
      <p:cxnSp>
        <p:nvCxnSpPr>
          <p:cNvPr id="5" name="Straight Arrow Connector 4"/>
          <p:cNvCxnSpPr/>
          <p:nvPr/>
        </p:nvCxnSpPr>
        <p:spPr>
          <a:xfrm flipV="1">
            <a:off x="3464417" y="1365161"/>
            <a:ext cx="3245476" cy="192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76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340574"/>
            <a:ext cx="8596668" cy="1320800"/>
          </a:xfrm>
        </p:spPr>
        <p:txBody>
          <a:bodyPr/>
          <a:lstStyle/>
          <a:p>
            <a:pPr algn="ctr"/>
            <a:r>
              <a:rPr lang="id-ID">
                <a:latin typeface="Times New Roman" panose="02020603050405020304" pitchFamily="18" charset="0"/>
                <a:cs typeface="Times New Roman" panose="02020603050405020304" pitchFamily="18" charset="0"/>
              </a:rPr>
              <a:t>TELKOMSEL</a:t>
            </a:r>
          </a:p>
        </p:txBody>
      </p:sp>
      <p:sp>
        <p:nvSpPr>
          <p:cNvPr id="3" name="Content Placeholder 2"/>
          <p:cNvSpPr>
            <a:spLocks noGrp="1"/>
          </p:cNvSpPr>
          <p:nvPr>
            <p:ph idx="1"/>
          </p:nvPr>
        </p:nvSpPr>
        <p:spPr>
          <a:xfrm>
            <a:off x="489398" y="2025560"/>
            <a:ext cx="9594759" cy="3942107"/>
          </a:xfrm>
        </p:spPr>
        <p:txBody>
          <a:bodyPr/>
          <a:lstStyle/>
          <a:p>
            <a:pPr marL="0" indent="0">
              <a:buNone/>
            </a:pPr>
            <a:r>
              <a:rPr lang="id-ID">
                <a:latin typeface="Times New Roman" panose="02020603050405020304" pitchFamily="18" charset="0"/>
                <a:cs typeface="Times New Roman" panose="02020603050405020304" pitchFamily="18" charset="0"/>
              </a:rPr>
              <a:t>Dengan provider telkomsel ini kami menguji didaerah  Tanjung Batu, Ogan Ilir dan daerah Pedamaran. Kami melakukan percobaan dan mendapat hasil seperti table terlampir</a:t>
            </a:r>
          </a:p>
          <a:p>
            <a:endParaRPr lang="id-ID">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24532541"/>
              </p:ext>
            </p:extLst>
          </p:nvPr>
        </p:nvGraphicFramePr>
        <p:xfrm>
          <a:off x="575662" y="3033564"/>
          <a:ext cx="9131121" cy="1381760"/>
        </p:xfrm>
        <a:graphic>
          <a:graphicData uri="http://schemas.openxmlformats.org/drawingml/2006/table">
            <a:tbl>
              <a:tblPr firstRow="1" bandRow="1">
                <a:tableStyleId>{5C22544A-7EE6-4342-B048-85BDC9FD1C3A}</a:tableStyleId>
              </a:tblPr>
              <a:tblGrid>
                <a:gridCol w="1506828">
                  <a:extLst>
                    <a:ext uri="{9D8B030D-6E8A-4147-A177-3AD203B41FA5}">
                      <a16:colId xmlns:a16="http://schemas.microsoft.com/office/drawing/2014/main" val="20000"/>
                    </a:ext>
                  </a:extLst>
                </a:gridCol>
                <a:gridCol w="1390918">
                  <a:extLst>
                    <a:ext uri="{9D8B030D-6E8A-4147-A177-3AD203B41FA5}">
                      <a16:colId xmlns:a16="http://schemas.microsoft.com/office/drawing/2014/main" val="20001"/>
                    </a:ext>
                  </a:extLst>
                </a:gridCol>
                <a:gridCol w="1171978">
                  <a:extLst>
                    <a:ext uri="{9D8B030D-6E8A-4147-A177-3AD203B41FA5}">
                      <a16:colId xmlns:a16="http://schemas.microsoft.com/office/drawing/2014/main" val="20002"/>
                    </a:ext>
                  </a:extLst>
                </a:gridCol>
                <a:gridCol w="875763">
                  <a:extLst>
                    <a:ext uri="{9D8B030D-6E8A-4147-A177-3AD203B41FA5}">
                      <a16:colId xmlns:a16="http://schemas.microsoft.com/office/drawing/2014/main" val="20003"/>
                    </a:ext>
                  </a:extLst>
                </a:gridCol>
                <a:gridCol w="1171978">
                  <a:extLst>
                    <a:ext uri="{9D8B030D-6E8A-4147-A177-3AD203B41FA5}">
                      <a16:colId xmlns:a16="http://schemas.microsoft.com/office/drawing/2014/main" val="20004"/>
                    </a:ext>
                  </a:extLst>
                </a:gridCol>
                <a:gridCol w="1442434">
                  <a:extLst>
                    <a:ext uri="{9D8B030D-6E8A-4147-A177-3AD203B41FA5}">
                      <a16:colId xmlns:a16="http://schemas.microsoft.com/office/drawing/2014/main" val="20005"/>
                    </a:ext>
                  </a:extLst>
                </a:gridCol>
                <a:gridCol w="1571222">
                  <a:extLst>
                    <a:ext uri="{9D8B030D-6E8A-4147-A177-3AD203B41FA5}">
                      <a16:colId xmlns:a16="http://schemas.microsoft.com/office/drawing/2014/main" val="20006"/>
                    </a:ext>
                  </a:extLst>
                </a:gridCol>
              </a:tblGrid>
              <a:tr h="370840">
                <a:tc>
                  <a:txBody>
                    <a:bodyPr/>
                    <a:lstStyle/>
                    <a:p>
                      <a:pPr algn="ctr"/>
                      <a:r>
                        <a:rPr lang="id-ID" baseline="0" dirty="0"/>
                        <a:t> Area</a:t>
                      </a:r>
                      <a:endParaRPr lang="id-ID" dirty="0"/>
                    </a:p>
                  </a:txBody>
                  <a:tcPr/>
                </a:tc>
                <a:tc>
                  <a:txBody>
                    <a:bodyPr/>
                    <a:lstStyle/>
                    <a:p>
                      <a:pPr algn="ctr"/>
                      <a:r>
                        <a:rPr lang="id-ID" dirty="0" err="1"/>
                        <a:t>Provider</a:t>
                      </a:r>
                    </a:p>
                  </a:txBody>
                  <a:tcPr/>
                </a:tc>
                <a:tc>
                  <a:txBody>
                    <a:bodyPr/>
                    <a:lstStyle/>
                    <a:p>
                      <a:pPr algn="ctr"/>
                      <a:r>
                        <a:rPr lang="id-ID" dirty="0"/>
                        <a:t>RSRP</a:t>
                      </a:r>
                    </a:p>
                  </a:txBody>
                  <a:tcPr/>
                </a:tc>
                <a:tc>
                  <a:txBody>
                    <a:bodyPr/>
                    <a:lstStyle/>
                    <a:p>
                      <a:pPr algn="ctr"/>
                      <a:r>
                        <a:rPr lang="id-ID" dirty="0"/>
                        <a:t>RSRQ</a:t>
                      </a:r>
                    </a:p>
                  </a:txBody>
                  <a:tcPr/>
                </a:tc>
                <a:tc>
                  <a:txBody>
                    <a:bodyPr/>
                    <a:lstStyle/>
                    <a:p>
                      <a:pPr algn="ctr"/>
                      <a:r>
                        <a:rPr lang="id-ID" dirty="0"/>
                        <a:t>RSSNR</a:t>
                      </a:r>
                    </a:p>
                  </a:txBody>
                  <a:tcPr/>
                </a:tc>
                <a:tc>
                  <a:txBody>
                    <a:bodyPr/>
                    <a:lstStyle/>
                    <a:p>
                      <a:pPr algn="ctr"/>
                      <a:r>
                        <a:rPr lang="id-ID" dirty="0" err="1"/>
                        <a:t>Download</a:t>
                      </a:r>
                    </a:p>
                  </a:txBody>
                  <a:tcPr/>
                </a:tc>
                <a:tc>
                  <a:txBody>
                    <a:bodyPr/>
                    <a:lstStyle/>
                    <a:p>
                      <a:pPr algn="ctr"/>
                      <a:r>
                        <a:rPr lang="id-ID" dirty="0" err="1"/>
                        <a:t>Upload</a:t>
                      </a:r>
                    </a:p>
                  </a:txBody>
                  <a:tcPr/>
                </a:tc>
                <a:extLst>
                  <a:ext uri="{0D108BD9-81ED-4DB2-BD59-A6C34878D82A}">
                    <a16:rowId xmlns:a16="http://schemas.microsoft.com/office/drawing/2014/main" val="10000"/>
                  </a:ext>
                </a:extLst>
              </a:tr>
              <a:tr h="380487">
                <a:tc>
                  <a:txBody>
                    <a:bodyPr/>
                    <a:lstStyle/>
                    <a:p>
                      <a:pPr algn="ctr"/>
                      <a:r>
                        <a:rPr lang="id-ID" dirty="0"/>
                        <a:t>Tanjung Batu, OI</a:t>
                      </a:r>
                    </a:p>
                  </a:txBody>
                  <a:tcPr/>
                </a:tc>
                <a:tc>
                  <a:txBody>
                    <a:bodyPr/>
                    <a:lstStyle/>
                    <a:p>
                      <a:pPr algn="ctr"/>
                      <a:r>
                        <a:rPr lang="id-ID" dirty="0"/>
                        <a:t>Telkomsel</a:t>
                      </a:r>
                    </a:p>
                  </a:txBody>
                  <a:tcPr/>
                </a:tc>
                <a:tc>
                  <a:txBody>
                    <a:bodyPr/>
                    <a:lstStyle/>
                    <a:p>
                      <a:pPr algn="ctr"/>
                      <a:r>
                        <a:rPr lang="id-ID"/>
                        <a:t>-98db</a:t>
                      </a:r>
                    </a:p>
                  </a:txBody>
                  <a:tcPr/>
                </a:tc>
                <a:tc>
                  <a:txBody>
                    <a:bodyPr/>
                    <a:lstStyle/>
                    <a:p>
                      <a:pPr algn="ctr"/>
                      <a:r>
                        <a:rPr lang="id-ID"/>
                        <a:t>-11db</a:t>
                      </a:r>
                    </a:p>
                  </a:txBody>
                  <a:tcPr/>
                </a:tc>
                <a:tc>
                  <a:txBody>
                    <a:bodyPr/>
                    <a:lstStyle/>
                    <a:p>
                      <a:pPr algn="ctr"/>
                      <a:r>
                        <a:rPr lang="id-ID"/>
                        <a:t>17db</a:t>
                      </a:r>
                    </a:p>
                  </a:txBody>
                  <a:tcPr/>
                </a:tc>
                <a:tc>
                  <a:txBody>
                    <a:bodyPr/>
                    <a:lstStyle/>
                    <a:p>
                      <a:pPr algn="ctr"/>
                      <a:r>
                        <a:rPr lang="id-ID" dirty="0"/>
                        <a:t>81,0 Kb/s</a:t>
                      </a:r>
                    </a:p>
                  </a:txBody>
                  <a:tcPr/>
                </a:tc>
                <a:tc>
                  <a:txBody>
                    <a:bodyPr/>
                    <a:lstStyle/>
                    <a:p>
                      <a:pPr algn="ctr"/>
                      <a:r>
                        <a:rPr lang="id-ID" dirty="0"/>
                        <a:t>3,6Mb/s</a:t>
                      </a:r>
                    </a:p>
                  </a:txBody>
                  <a:tcPr/>
                </a:tc>
                <a:extLst>
                  <a:ext uri="{0D108BD9-81ED-4DB2-BD59-A6C34878D82A}">
                    <a16:rowId xmlns:a16="http://schemas.microsoft.com/office/drawing/2014/main" val="10001"/>
                  </a:ext>
                </a:extLst>
              </a:tr>
              <a:tr h="370840">
                <a:tc>
                  <a:txBody>
                    <a:bodyPr/>
                    <a:lstStyle/>
                    <a:p>
                      <a:pPr algn="ctr"/>
                      <a:r>
                        <a:rPr lang="id-ID" dirty="0"/>
                        <a:t>Pedamaran</a:t>
                      </a:r>
                    </a:p>
                  </a:txBody>
                  <a:tcPr/>
                </a:tc>
                <a:tc>
                  <a:txBody>
                    <a:bodyPr/>
                    <a:lstStyle/>
                    <a:p>
                      <a:pPr algn="ctr"/>
                      <a:r>
                        <a:rPr lang="id-ID" dirty="0"/>
                        <a:t>Telkomsel</a:t>
                      </a:r>
                    </a:p>
                  </a:txBody>
                  <a:tcPr/>
                </a:tc>
                <a:tc>
                  <a:txBody>
                    <a:bodyPr/>
                    <a:lstStyle/>
                    <a:p>
                      <a:pPr algn="ctr"/>
                      <a:r>
                        <a:rPr lang="id-ID" dirty="0"/>
                        <a:t>-116db</a:t>
                      </a:r>
                    </a:p>
                  </a:txBody>
                  <a:tcPr/>
                </a:tc>
                <a:tc>
                  <a:txBody>
                    <a:bodyPr/>
                    <a:lstStyle/>
                    <a:p>
                      <a:pPr algn="ctr"/>
                      <a:r>
                        <a:rPr lang="id-ID" dirty="0"/>
                        <a:t>-12db</a:t>
                      </a:r>
                    </a:p>
                  </a:txBody>
                  <a:tcPr/>
                </a:tc>
                <a:tc>
                  <a:txBody>
                    <a:bodyPr/>
                    <a:lstStyle/>
                    <a:p>
                      <a:pPr algn="ctr"/>
                      <a:r>
                        <a:rPr lang="id-ID" dirty="0"/>
                        <a:t>0,8db</a:t>
                      </a:r>
                    </a:p>
                  </a:txBody>
                  <a:tcPr/>
                </a:tc>
                <a:tc>
                  <a:txBody>
                    <a:bodyPr/>
                    <a:lstStyle/>
                    <a:p>
                      <a:pPr algn="ctr"/>
                      <a:r>
                        <a:rPr lang="id-ID" dirty="0"/>
                        <a:t>4,49 </a:t>
                      </a:r>
                      <a:r>
                        <a:rPr lang="id-ID" dirty="0" err="1"/>
                        <a:t>Mb</a:t>
                      </a:r>
                      <a:r>
                        <a:rPr lang="id-ID" dirty="0"/>
                        <a:t>/s</a:t>
                      </a:r>
                    </a:p>
                  </a:txBody>
                  <a:tcPr/>
                </a:tc>
                <a:tc>
                  <a:txBody>
                    <a:bodyPr/>
                    <a:lstStyle/>
                    <a:p>
                      <a:pPr algn="ctr"/>
                      <a:r>
                        <a:rPr lang="id-ID" dirty="0"/>
                        <a:t>0,05</a:t>
                      </a:r>
                      <a:r>
                        <a:rPr lang="id-ID" baseline="0" dirty="0"/>
                        <a:t> </a:t>
                      </a:r>
                      <a:r>
                        <a:rPr lang="id-ID" baseline="0" dirty="0" err="1"/>
                        <a:t>Mb</a:t>
                      </a:r>
                      <a:r>
                        <a:rPr lang="id-ID" baseline="0" dirty="0"/>
                        <a:t>/s</a:t>
                      </a:r>
                      <a:endParaRPr lang="id-ID" dirty="0"/>
                    </a:p>
                  </a:txBody>
                  <a:tcPr/>
                </a:tc>
                <a:extLst>
                  <a:ext uri="{0D108BD9-81ED-4DB2-BD59-A6C34878D82A}">
                    <a16:rowId xmlns:a16="http://schemas.microsoft.com/office/drawing/2014/main" val="10002"/>
                  </a:ext>
                </a:extLst>
              </a:tr>
            </a:tbl>
          </a:graphicData>
        </a:graphic>
      </p:graphicFrame>
      <p:cxnSp>
        <p:nvCxnSpPr>
          <p:cNvPr id="7" name="Straight Arrow Connector 6"/>
          <p:cNvCxnSpPr/>
          <p:nvPr/>
        </p:nvCxnSpPr>
        <p:spPr>
          <a:xfrm>
            <a:off x="3004007" y="1181278"/>
            <a:ext cx="3280883" cy="357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23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333" y="70199"/>
            <a:ext cx="8596668" cy="1320800"/>
          </a:xfrm>
        </p:spPr>
        <p:txBody>
          <a:bodyPr/>
          <a:lstStyle/>
          <a:p>
            <a:pPr algn="ctr"/>
            <a:r>
              <a:rPr lang="id-ID">
                <a:latin typeface="Times New Roman" panose="02020603050405020304" pitchFamily="18" charset="0"/>
                <a:cs typeface="Times New Roman" panose="02020603050405020304" pitchFamily="18" charset="0"/>
              </a:rPr>
              <a:t>Percobaan Telkomsel </a:t>
            </a:r>
          </a:p>
        </p:txBody>
      </p:sp>
      <p:sp>
        <p:nvSpPr>
          <p:cNvPr id="3" name="Content Placeholder 2"/>
          <p:cNvSpPr>
            <a:spLocks noGrp="1"/>
          </p:cNvSpPr>
          <p:nvPr>
            <p:ph idx="1"/>
          </p:nvPr>
        </p:nvSpPr>
        <p:spPr>
          <a:xfrm>
            <a:off x="815791" y="895718"/>
            <a:ext cx="8720210" cy="4882264"/>
          </a:xfrm>
        </p:spPr>
        <p:txBody>
          <a:bodyPr/>
          <a:lstStyle/>
          <a:p>
            <a:pPr marL="0" indent="0">
              <a:buNone/>
            </a:pPr>
            <a:endParaRPr lang="id-ID"/>
          </a:p>
          <a:p>
            <a:pPr marL="0" indent="0">
              <a:buNone/>
            </a:pPr>
            <a:r>
              <a:rPr lang="id-ID">
                <a:latin typeface="Times New Roman" panose="02020603050405020304" pitchFamily="18" charset="0"/>
                <a:cs typeface="Times New Roman" panose="02020603050405020304" pitchFamily="18" charset="0"/>
              </a:rPr>
              <a:t>Daerah Tanjung Batu, Ogan Ilir</a:t>
            </a:r>
          </a:p>
        </p:txBody>
      </p:sp>
      <p:pic>
        <p:nvPicPr>
          <p:cNvPr id="4" name="Picture 3"/>
          <p:cNvPicPr>
            <a:picLocks noChangeAspect="1"/>
          </p:cNvPicPr>
          <p:nvPr/>
        </p:nvPicPr>
        <p:blipFill>
          <a:blip r:embed="rId2"/>
          <a:stretch>
            <a:fillRect/>
          </a:stretch>
        </p:blipFill>
        <p:spPr>
          <a:xfrm>
            <a:off x="1095440" y="1778583"/>
            <a:ext cx="2430000" cy="4616533"/>
          </a:xfrm>
          <a:prstGeom prst="rect">
            <a:avLst/>
          </a:prstGeom>
        </p:spPr>
      </p:pic>
      <p:pic>
        <p:nvPicPr>
          <p:cNvPr id="6" name="Picture 5"/>
          <p:cNvPicPr>
            <a:picLocks noChangeAspect="1"/>
          </p:cNvPicPr>
          <p:nvPr/>
        </p:nvPicPr>
        <p:blipFill>
          <a:blip r:embed="rId3"/>
          <a:stretch>
            <a:fillRect/>
          </a:stretch>
        </p:blipFill>
        <p:spPr>
          <a:xfrm>
            <a:off x="4005762" y="1778583"/>
            <a:ext cx="2558647" cy="4525181"/>
          </a:xfrm>
          <a:prstGeom prst="rect">
            <a:avLst/>
          </a:prstGeom>
        </p:spPr>
      </p:pic>
      <p:cxnSp>
        <p:nvCxnSpPr>
          <p:cNvPr id="8" name="Straight Arrow Connector 7"/>
          <p:cNvCxnSpPr/>
          <p:nvPr/>
        </p:nvCxnSpPr>
        <p:spPr>
          <a:xfrm>
            <a:off x="2949262" y="824248"/>
            <a:ext cx="466215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 name="Gambar 8">
            <a:extLst>
              <a:ext uri="{FF2B5EF4-FFF2-40B4-BE49-F238E27FC236}">
                <a16:creationId xmlns:a16="http://schemas.microsoft.com/office/drawing/2014/main" id="{C6488ADF-87EF-4652-B120-31558A900B43}"/>
              </a:ext>
            </a:extLst>
          </p:cNvPr>
          <p:cNvPicPr>
            <a:picLocks noChangeAspect="1"/>
          </p:cNvPicPr>
          <p:nvPr/>
        </p:nvPicPr>
        <p:blipFill>
          <a:blip r:embed="rId4"/>
          <a:stretch>
            <a:fillRect/>
          </a:stretch>
        </p:blipFill>
        <p:spPr>
          <a:xfrm>
            <a:off x="7105517" y="1774167"/>
            <a:ext cx="2294172" cy="4502987"/>
          </a:xfrm>
          <a:prstGeom prst="rect">
            <a:avLst/>
          </a:prstGeom>
        </p:spPr>
      </p:pic>
    </p:spTree>
    <p:extLst>
      <p:ext uri="{BB962C8B-B14F-4D97-AF65-F5344CB8AC3E}">
        <p14:creationId xmlns:p14="http://schemas.microsoft.com/office/powerpoint/2010/main" val="384757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39" y="280351"/>
            <a:ext cx="8596668" cy="1320800"/>
          </a:xfrm>
        </p:spPr>
        <p:txBody>
          <a:bodyPr>
            <a:noAutofit/>
          </a:bodyPr>
          <a:lstStyle/>
          <a:p>
            <a:pPr algn="ctr"/>
            <a:r>
              <a:rPr lang="id-ID">
                <a:latin typeface="Times New Roman" panose="02020603050405020304" pitchFamily="18" charset="0"/>
                <a:cs typeface="Times New Roman" panose="02020603050405020304" pitchFamily="18" charset="0"/>
              </a:rPr>
              <a:t>Percobaan Telkomsel</a:t>
            </a:r>
            <a:br>
              <a:rPr lang="id-ID">
                <a:latin typeface="Times New Roman" panose="02020603050405020304" pitchFamily="18" charset="0"/>
                <a:cs typeface="Times New Roman" panose="02020603050405020304" pitchFamily="18" charset="0"/>
              </a:rPr>
            </a:br>
            <a:br>
              <a:rPr lang="id-ID">
                <a:latin typeface="Times New Roman" panose="02020603050405020304" pitchFamily="18" charset="0"/>
                <a:cs typeface="Times New Roman" panose="02020603050405020304" pitchFamily="18" charset="0"/>
              </a:rPr>
            </a:br>
            <a:endParaRPr lang="id-ID">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566670" y="1099186"/>
            <a:ext cx="8623731" cy="4861790"/>
          </a:xfrm>
        </p:spPr>
        <p:txBody>
          <a:bodyPr/>
          <a:lstStyle/>
          <a:p>
            <a:pPr marL="0" indent="0">
              <a:buNone/>
            </a:pPr>
            <a:endParaRPr lang="id-ID"/>
          </a:p>
          <a:p>
            <a:pPr marL="0" indent="0">
              <a:buNone/>
            </a:pPr>
            <a:r>
              <a:rPr lang="id-ID">
                <a:latin typeface="Times New Roman" panose="02020603050405020304" pitchFamily="18" charset="0"/>
                <a:cs typeface="Times New Roman" panose="02020603050405020304" pitchFamily="18" charset="0"/>
              </a:rPr>
              <a:t>Daerah Pedamaran </a:t>
            </a:r>
          </a:p>
          <a:p>
            <a:endParaRPr lang="id-ID"/>
          </a:p>
        </p:txBody>
      </p:sp>
      <p:pic>
        <p:nvPicPr>
          <p:cNvPr id="7" name="Picture 6"/>
          <p:cNvPicPr>
            <a:picLocks noChangeAspect="1"/>
          </p:cNvPicPr>
          <p:nvPr/>
        </p:nvPicPr>
        <p:blipFill>
          <a:blip r:embed="rId2"/>
          <a:stretch>
            <a:fillRect/>
          </a:stretch>
        </p:blipFill>
        <p:spPr>
          <a:xfrm>
            <a:off x="5964153" y="2065098"/>
            <a:ext cx="2269241" cy="4222855"/>
          </a:xfrm>
          <a:prstGeom prst="rect">
            <a:avLst/>
          </a:prstGeom>
        </p:spPr>
      </p:pic>
      <p:cxnSp>
        <p:nvCxnSpPr>
          <p:cNvPr id="14" name="Straight Arrow Connector 13"/>
          <p:cNvCxnSpPr/>
          <p:nvPr/>
        </p:nvCxnSpPr>
        <p:spPr>
          <a:xfrm>
            <a:off x="3475542" y="1135741"/>
            <a:ext cx="4146997" cy="38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Gambar 3">
            <a:extLst>
              <a:ext uri="{FF2B5EF4-FFF2-40B4-BE49-F238E27FC236}">
                <a16:creationId xmlns:a16="http://schemas.microsoft.com/office/drawing/2014/main" id="{759BDA69-9C83-44E7-8CDF-01778619D346}"/>
              </a:ext>
            </a:extLst>
          </p:cNvPr>
          <p:cNvPicPr>
            <a:picLocks noChangeAspect="1"/>
          </p:cNvPicPr>
          <p:nvPr/>
        </p:nvPicPr>
        <p:blipFill>
          <a:blip r:embed="rId3"/>
          <a:stretch>
            <a:fillRect/>
          </a:stretch>
        </p:blipFill>
        <p:spPr>
          <a:xfrm>
            <a:off x="8616912" y="2119221"/>
            <a:ext cx="2261873" cy="4258574"/>
          </a:xfrm>
          <a:prstGeom prst="rect">
            <a:avLst/>
          </a:prstGeom>
        </p:spPr>
      </p:pic>
      <p:pic>
        <p:nvPicPr>
          <p:cNvPr id="4" name="Gambar 4" descr="Sebuah gambar berisi teks, papan skor, terpasang, sisi&#10;&#10;Deskripsi dibuat secara otomatis">
            <a:extLst>
              <a:ext uri="{FF2B5EF4-FFF2-40B4-BE49-F238E27FC236}">
                <a16:creationId xmlns:a16="http://schemas.microsoft.com/office/drawing/2014/main" id="{571144D5-E1AB-42BD-9015-B16B2485B499}"/>
              </a:ext>
            </a:extLst>
          </p:cNvPr>
          <p:cNvPicPr>
            <a:picLocks noChangeAspect="1"/>
          </p:cNvPicPr>
          <p:nvPr/>
        </p:nvPicPr>
        <p:blipFill>
          <a:blip r:embed="rId4"/>
          <a:stretch>
            <a:fillRect/>
          </a:stretch>
        </p:blipFill>
        <p:spPr>
          <a:xfrm>
            <a:off x="3212620" y="2061714"/>
            <a:ext cx="2373701" cy="4416724"/>
          </a:xfrm>
          <a:prstGeom prst="rect">
            <a:avLst/>
          </a:prstGeom>
        </p:spPr>
      </p:pic>
      <p:pic>
        <p:nvPicPr>
          <p:cNvPr id="5" name="Gambar 5" descr="Sebuah gambar berisi peta&#10;&#10;Deskripsi dibuat secara otomatis">
            <a:extLst>
              <a:ext uri="{FF2B5EF4-FFF2-40B4-BE49-F238E27FC236}">
                <a16:creationId xmlns:a16="http://schemas.microsoft.com/office/drawing/2014/main" id="{1F6D361C-2F1F-466D-8086-CCB23F33D558}"/>
              </a:ext>
            </a:extLst>
          </p:cNvPr>
          <p:cNvPicPr>
            <a:picLocks noChangeAspect="1"/>
          </p:cNvPicPr>
          <p:nvPr/>
        </p:nvPicPr>
        <p:blipFill>
          <a:blip r:embed="rId5"/>
          <a:stretch>
            <a:fillRect/>
          </a:stretch>
        </p:blipFill>
        <p:spPr>
          <a:xfrm>
            <a:off x="840357" y="2061714"/>
            <a:ext cx="2201173" cy="4201064"/>
          </a:xfrm>
          <a:prstGeom prst="rect">
            <a:avLst/>
          </a:prstGeom>
        </p:spPr>
      </p:pic>
    </p:spTree>
    <p:extLst>
      <p:ext uri="{BB962C8B-B14F-4D97-AF65-F5344CB8AC3E}">
        <p14:creationId xmlns:p14="http://schemas.microsoft.com/office/powerpoint/2010/main" val="37891244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Layar Lebar</PresentationFormat>
  <Slides>13</Slides>
  <Notes>0</Notes>
  <HiddenSlides>0</HiddenSlides>
  <ScaleCrop>false</ScaleCrop>
  <HeadingPairs>
    <vt:vector size="4" baseType="variant">
      <vt:variant>
        <vt:lpstr>Tema</vt:lpstr>
      </vt:variant>
      <vt:variant>
        <vt:i4>1</vt:i4>
      </vt:variant>
      <vt:variant>
        <vt:lpstr>Judul Slide</vt:lpstr>
      </vt:variant>
      <vt:variant>
        <vt:i4>13</vt:i4>
      </vt:variant>
    </vt:vector>
  </HeadingPairs>
  <TitlesOfParts>
    <vt:vector size="14" baseType="lpstr">
      <vt:lpstr>Facet</vt:lpstr>
      <vt:lpstr>Pengantar Teknik  Telekomunikasi</vt:lpstr>
      <vt:lpstr>RSRP (Reference Signal  Received Power)</vt:lpstr>
      <vt:lpstr>Data Penilaian</vt:lpstr>
      <vt:lpstr>RSRQ (Reference Signal  Ricieved Quality)</vt:lpstr>
      <vt:lpstr>Data Penilaian</vt:lpstr>
      <vt:lpstr>Analisis</vt:lpstr>
      <vt:lpstr>TELKOMSEL</vt:lpstr>
      <vt:lpstr>Percobaan Telkomsel </vt:lpstr>
      <vt:lpstr>Percobaan Telkomsel  </vt:lpstr>
      <vt:lpstr>INDOSAT OOREDOO</vt:lpstr>
      <vt:lpstr>Percobaan Indosat Ooredoo</vt:lpstr>
      <vt:lpstr>Analisis Umum</vt:lpstr>
      <vt:lpstr>Analisis Jarak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ANT_ASUS</dc:creator>
  <cp:revision>47</cp:revision>
  <dcterms:created xsi:type="dcterms:W3CDTF">2020-10-19T02:11:59Z</dcterms:created>
  <dcterms:modified xsi:type="dcterms:W3CDTF">2020-10-21T03:58:16Z</dcterms:modified>
</cp:coreProperties>
</file>