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61" r:id="rId3"/>
    <p:sldId id="280" r:id="rId4"/>
    <p:sldId id="281" r:id="rId5"/>
    <p:sldId id="266" r:id="rId6"/>
    <p:sldId id="267" r:id="rId7"/>
    <p:sldId id="268" r:id="rId8"/>
    <p:sldId id="269" r:id="rId9"/>
    <p:sldId id="270" r:id="rId10"/>
    <p:sldId id="271" r:id="rId11"/>
    <p:sldId id="272" r:id="rId12"/>
    <p:sldId id="274" r:id="rId13"/>
    <p:sldId id="264" r:id="rId14"/>
    <p:sldId id="282" r:id="rId15"/>
    <p:sldId id="265" r:id="rId16"/>
  </p:sldIdLst>
  <p:sldSz cx="9144000" cy="5143500" type="screen16x9"/>
  <p:notesSz cx="6858000" cy="9144000"/>
  <p:embeddedFontLst>
    <p:embeddedFont>
      <p:font typeface="Montserrat"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54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p:cViewPr varScale="1">
        <p:scale>
          <a:sx n="140" d="100"/>
          <a:sy n="140" d="100"/>
        </p:scale>
        <p:origin x="168"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234695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652077f30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652077f30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3869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652077f30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652077f30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677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652077f30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652077f30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5989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652077f308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652077f30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5140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038970-D53E-4726-9579-18B607CE345A}"/>
              </a:ext>
            </a:extLst>
          </p:cNvPr>
          <p:cNvSpPr>
            <a:spLocks noGrp="1"/>
          </p:cNvSpPr>
          <p:nvPr>
            <p:ph type="dt" sz="half" idx="10"/>
          </p:nvPr>
        </p:nvSpPr>
        <p:spPr/>
        <p:txBody>
          <a:bodyPr/>
          <a:lstStyle/>
          <a:p>
            <a:fld id="{B3A00AEE-ABB7-455E-B1A4-6DCAEFB9B45A}" type="datetimeFigureOut">
              <a:rPr lang="en-US" smtClean="0"/>
              <a:t>10/19/2023</a:t>
            </a:fld>
            <a:endParaRPr lang="en-US"/>
          </a:p>
        </p:txBody>
      </p:sp>
      <p:sp>
        <p:nvSpPr>
          <p:cNvPr id="3" name="Footer Placeholder 2">
            <a:extLst>
              <a:ext uri="{FF2B5EF4-FFF2-40B4-BE49-F238E27FC236}">
                <a16:creationId xmlns:a16="http://schemas.microsoft.com/office/drawing/2014/main" id="{BAD6348D-7184-49D4-ADDF-FE94C68A59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CADE94-38EF-4F3A-8C09-264F358306BF}"/>
              </a:ext>
            </a:extLst>
          </p:cNvPr>
          <p:cNvSpPr>
            <a:spLocks noGrp="1"/>
          </p:cNvSpPr>
          <p:nvPr>
            <p:ph type="sldNum" sz="quarter" idx="12"/>
          </p:nvPr>
        </p:nvSpPr>
        <p:spPr/>
        <p:txBody>
          <a:bodyPr/>
          <a:lstStyle/>
          <a:p>
            <a:fld id="{6A912B18-5E7C-43CE-8C71-0E970024C45C}" type="slidenum">
              <a:rPr lang="en-US" smtClean="0"/>
              <a:t>‹#›</a:t>
            </a:fld>
            <a:endParaRPr lang="en-US"/>
          </a:p>
        </p:txBody>
      </p:sp>
    </p:spTree>
    <p:extLst>
      <p:ext uri="{BB962C8B-B14F-4D97-AF65-F5344CB8AC3E}">
        <p14:creationId xmlns:p14="http://schemas.microsoft.com/office/powerpoint/2010/main" val="622973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separating-hyperplanes-in-svm/" TargetMode="External"/><Relationship Id="rId2" Type="http://schemas.openxmlformats.org/officeDocument/2006/relationships/hyperlink" Target="https://www.geeksforgeeks.org/supervised-unsupervised-learning/" TargetMode="External"/><Relationship Id="rId1" Type="http://schemas.openxmlformats.org/officeDocument/2006/relationships/slideLayout" Target="../slideLayouts/slideLayout1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t="12564" r="2771"/>
          <a:stretch/>
        </p:blipFill>
        <p:spPr>
          <a:xfrm>
            <a:off x="562550" y="0"/>
            <a:ext cx="8581473" cy="5143501"/>
          </a:xfrm>
          <a:prstGeom prst="rect">
            <a:avLst/>
          </a:prstGeom>
          <a:noFill/>
          <a:ln>
            <a:noFill/>
          </a:ln>
        </p:spPr>
      </p:pic>
      <p:sp>
        <p:nvSpPr>
          <p:cNvPr id="55" name="Google Shape;55;p13"/>
          <p:cNvSpPr/>
          <p:nvPr/>
        </p:nvSpPr>
        <p:spPr>
          <a:xfrm>
            <a:off x="21900" y="3443700"/>
            <a:ext cx="9122100" cy="1699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 name="Google Shape;58;p13"/>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59" name="Google Shape;59;p13"/>
          <p:cNvPicPr preferRelativeResize="0"/>
          <p:nvPr/>
        </p:nvPicPr>
        <p:blipFill>
          <a:blip r:embed="rId5">
            <a:alphaModFix/>
          </a:blip>
          <a:stretch>
            <a:fillRect/>
          </a:stretch>
        </p:blipFill>
        <p:spPr>
          <a:xfrm>
            <a:off x="-7" y="0"/>
            <a:ext cx="1742964" cy="5143501"/>
          </a:xfrm>
          <a:prstGeom prst="rect">
            <a:avLst/>
          </a:prstGeom>
          <a:noFill/>
          <a:ln>
            <a:noFill/>
          </a:ln>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sp>
        <p:nvSpPr>
          <p:cNvPr id="3" name="Title 2">
            <a:extLst>
              <a:ext uri="{FF2B5EF4-FFF2-40B4-BE49-F238E27FC236}">
                <a16:creationId xmlns:a16="http://schemas.microsoft.com/office/drawing/2014/main" id="{E4134749-27FD-414D-BE2A-BB07D58A09C8}"/>
              </a:ext>
            </a:extLst>
          </p:cNvPr>
          <p:cNvSpPr>
            <a:spLocks noGrp="1"/>
          </p:cNvSpPr>
          <p:nvPr>
            <p:ph type="ctrTitle"/>
          </p:nvPr>
        </p:nvSpPr>
        <p:spPr>
          <a:xfrm>
            <a:off x="1446662" y="4204946"/>
            <a:ext cx="2581633" cy="470232"/>
          </a:xfrm>
        </p:spPr>
        <p:txBody>
          <a:bodyPr>
            <a:normAutofit/>
          </a:bodyPr>
          <a:lstStyle/>
          <a:p>
            <a:r>
              <a:rPr lang="en-US" sz="1600" dirty="0">
                <a:solidFill>
                  <a:schemeClr val="bg1"/>
                </a:solidFill>
              </a:rPr>
              <a:t>Arpit </a:t>
            </a:r>
            <a:r>
              <a:rPr lang="en-US" sz="1600" dirty="0" err="1">
                <a:solidFill>
                  <a:schemeClr val="bg1"/>
                </a:solidFill>
              </a:rPr>
              <a:t>Tamrakar</a:t>
            </a:r>
            <a:endParaRPr lang="en-US" sz="16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707537A-1C95-442D-969C-FE811CE8E7CD}"/>
              </a:ext>
            </a:extLst>
          </p:cNvPr>
          <p:cNvGraphicFramePr>
            <a:graphicFrameLocks noGrp="1"/>
          </p:cNvGraphicFramePr>
          <p:nvPr/>
        </p:nvGraphicFramePr>
        <p:xfrm>
          <a:off x="825689" y="846160"/>
          <a:ext cx="2961565" cy="365760"/>
        </p:xfrm>
        <a:graphic>
          <a:graphicData uri="http://schemas.openxmlformats.org/drawingml/2006/table">
            <a:tbl>
              <a:tblPr>
                <a:tableStyleId>{2D5ABB26-0587-4C30-8999-92F81FD0307C}</a:tableStyleId>
              </a:tblPr>
              <a:tblGrid>
                <a:gridCol w="2961565">
                  <a:extLst>
                    <a:ext uri="{9D8B030D-6E8A-4147-A177-3AD203B41FA5}">
                      <a16:colId xmlns:a16="http://schemas.microsoft.com/office/drawing/2014/main" val="3226684647"/>
                    </a:ext>
                  </a:extLst>
                </a:gridCol>
              </a:tblGrid>
              <a:tr h="365760">
                <a:tc>
                  <a:txBody>
                    <a:bodyPr/>
                    <a:lstStyle/>
                    <a:p>
                      <a:r>
                        <a:rPr lang="en-US" sz="1800" b="1" u="sng" dirty="0"/>
                        <a:t>Random Forest</a:t>
                      </a:r>
                    </a:p>
                  </a:txBody>
                  <a:tcPr/>
                </a:tc>
                <a:extLst>
                  <a:ext uri="{0D108BD9-81ED-4DB2-BD59-A6C34878D82A}">
                    <a16:rowId xmlns:a16="http://schemas.microsoft.com/office/drawing/2014/main" val="3025933406"/>
                  </a:ext>
                </a:extLst>
              </a:tr>
            </a:tbl>
          </a:graphicData>
        </a:graphic>
      </p:graphicFrame>
      <p:graphicFrame>
        <p:nvGraphicFramePr>
          <p:cNvPr id="3" name="Table 2">
            <a:extLst>
              <a:ext uri="{FF2B5EF4-FFF2-40B4-BE49-F238E27FC236}">
                <a16:creationId xmlns:a16="http://schemas.microsoft.com/office/drawing/2014/main" id="{DA3F3ABF-879F-47A5-8D93-74446C8E51A9}"/>
              </a:ext>
            </a:extLst>
          </p:cNvPr>
          <p:cNvGraphicFramePr>
            <a:graphicFrameLocks noGrp="1"/>
          </p:cNvGraphicFramePr>
          <p:nvPr/>
        </p:nvGraphicFramePr>
        <p:xfrm>
          <a:off x="825688" y="1667302"/>
          <a:ext cx="6858000" cy="1112292"/>
        </p:xfrm>
        <a:graphic>
          <a:graphicData uri="http://schemas.openxmlformats.org/drawingml/2006/table">
            <a:tbl>
              <a:tblPr>
                <a:tableStyleId>{2D5ABB26-0587-4C30-8999-92F81FD0307C}</a:tableStyleId>
              </a:tblPr>
              <a:tblGrid>
                <a:gridCol w="6858000">
                  <a:extLst>
                    <a:ext uri="{9D8B030D-6E8A-4147-A177-3AD203B41FA5}">
                      <a16:colId xmlns:a16="http://schemas.microsoft.com/office/drawing/2014/main" val="1113026357"/>
                    </a:ext>
                  </a:extLst>
                </a:gridCol>
              </a:tblGrid>
              <a:tr h="1112292">
                <a:tc>
                  <a:txBody>
                    <a:bodyPr/>
                    <a:lstStyle/>
                    <a:p>
                      <a:r>
                        <a:rPr lang="en-US" sz="1400" b="0" i="0" u="none" strike="noStrike" cap="none" dirty="0">
                          <a:solidFill>
                            <a:schemeClr val="tx1"/>
                          </a:solidFill>
                          <a:effectLst/>
                          <a:latin typeface="+mn-lt"/>
                          <a:ea typeface="+mn-ea"/>
                          <a:cs typeface="+mn-cs"/>
                          <a:sym typeface="Arial"/>
                        </a:rPr>
                        <a:t>Random forest is a commonly-used machine learning algorithm trademarked by Leo </a:t>
                      </a:r>
                      <a:r>
                        <a:rPr lang="en-US" sz="1400" b="0" i="0" u="none" strike="noStrike" cap="none" dirty="0" err="1">
                          <a:solidFill>
                            <a:schemeClr val="tx1"/>
                          </a:solidFill>
                          <a:effectLst/>
                          <a:latin typeface="+mn-lt"/>
                          <a:ea typeface="+mn-ea"/>
                          <a:cs typeface="+mn-cs"/>
                          <a:sym typeface="Arial"/>
                        </a:rPr>
                        <a:t>Breiman</a:t>
                      </a:r>
                      <a:r>
                        <a:rPr lang="en-US" sz="1400" b="0" i="0" u="none" strike="noStrike" cap="none" dirty="0">
                          <a:solidFill>
                            <a:schemeClr val="tx1"/>
                          </a:solidFill>
                          <a:effectLst/>
                          <a:latin typeface="+mn-lt"/>
                          <a:ea typeface="+mn-ea"/>
                          <a:cs typeface="+mn-cs"/>
                          <a:sym typeface="Arial"/>
                        </a:rPr>
                        <a:t> and Adele Cutler, which combines the output of multiple decision trees to reach a single result.</a:t>
                      </a:r>
                      <a:endParaRPr lang="en-US" sz="1200" dirty="0"/>
                    </a:p>
                  </a:txBody>
                  <a:tcPr/>
                </a:tc>
                <a:extLst>
                  <a:ext uri="{0D108BD9-81ED-4DB2-BD59-A6C34878D82A}">
                    <a16:rowId xmlns:a16="http://schemas.microsoft.com/office/drawing/2014/main" val="2385722339"/>
                  </a:ext>
                </a:extLst>
              </a:tr>
            </a:tbl>
          </a:graphicData>
        </a:graphic>
      </p:graphicFrame>
      <p:pic>
        <p:nvPicPr>
          <p:cNvPr id="1026" name="Picture 2" descr="What is Random Forest? | IBM">
            <a:extLst>
              <a:ext uri="{FF2B5EF4-FFF2-40B4-BE49-F238E27FC236}">
                <a16:creationId xmlns:a16="http://schemas.microsoft.com/office/drawing/2014/main" id="{1040661B-FE7B-4D94-83F5-9E9F3BC1BB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4713" y="2475009"/>
            <a:ext cx="3590035" cy="2301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873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46B4AB8-7B75-4220-A786-B59C5033D735}"/>
              </a:ext>
            </a:extLst>
          </p:cNvPr>
          <p:cNvGraphicFramePr>
            <a:graphicFrameLocks noGrp="1"/>
          </p:cNvGraphicFramePr>
          <p:nvPr>
            <p:extLst>
              <p:ext uri="{D42A27DB-BD31-4B8C-83A1-F6EECF244321}">
                <p14:modId xmlns:p14="http://schemas.microsoft.com/office/powerpoint/2010/main" val="4265851475"/>
              </p:ext>
            </p:extLst>
          </p:nvPr>
        </p:nvGraphicFramePr>
        <p:xfrm>
          <a:off x="641445" y="382136"/>
          <a:ext cx="2961565" cy="365760"/>
        </p:xfrm>
        <a:graphic>
          <a:graphicData uri="http://schemas.openxmlformats.org/drawingml/2006/table">
            <a:tbl>
              <a:tblPr>
                <a:tableStyleId>{2D5ABB26-0587-4C30-8999-92F81FD0307C}</a:tableStyleId>
              </a:tblPr>
              <a:tblGrid>
                <a:gridCol w="2961565">
                  <a:extLst>
                    <a:ext uri="{9D8B030D-6E8A-4147-A177-3AD203B41FA5}">
                      <a16:colId xmlns:a16="http://schemas.microsoft.com/office/drawing/2014/main" val="3226684647"/>
                    </a:ext>
                  </a:extLst>
                </a:gridCol>
              </a:tblGrid>
              <a:tr h="365760">
                <a:tc>
                  <a:txBody>
                    <a:bodyPr/>
                    <a:lstStyle/>
                    <a:p>
                      <a:r>
                        <a:rPr lang="en-US" sz="1800" b="1" u="sng" dirty="0" err="1"/>
                        <a:t>XGBoost</a:t>
                      </a:r>
                      <a:endParaRPr lang="en-US" sz="1800" b="1" u="sng" dirty="0"/>
                    </a:p>
                  </a:txBody>
                  <a:tcPr/>
                </a:tc>
                <a:extLst>
                  <a:ext uri="{0D108BD9-81ED-4DB2-BD59-A6C34878D82A}">
                    <a16:rowId xmlns:a16="http://schemas.microsoft.com/office/drawing/2014/main" val="3025933406"/>
                  </a:ext>
                </a:extLst>
              </a:tr>
            </a:tbl>
          </a:graphicData>
        </a:graphic>
      </p:graphicFrame>
      <p:graphicFrame>
        <p:nvGraphicFramePr>
          <p:cNvPr id="3" name="Table 2">
            <a:extLst>
              <a:ext uri="{FF2B5EF4-FFF2-40B4-BE49-F238E27FC236}">
                <a16:creationId xmlns:a16="http://schemas.microsoft.com/office/drawing/2014/main" id="{F1E618E1-C049-4EDB-8DBE-988D48ABC199}"/>
              </a:ext>
            </a:extLst>
          </p:cNvPr>
          <p:cNvGraphicFramePr>
            <a:graphicFrameLocks noGrp="1"/>
          </p:cNvGraphicFramePr>
          <p:nvPr>
            <p:extLst>
              <p:ext uri="{D42A27DB-BD31-4B8C-83A1-F6EECF244321}">
                <p14:modId xmlns:p14="http://schemas.microsoft.com/office/powerpoint/2010/main" val="711821972"/>
              </p:ext>
            </p:extLst>
          </p:nvPr>
        </p:nvGraphicFramePr>
        <p:xfrm>
          <a:off x="825688" y="1667302"/>
          <a:ext cx="6858000" cy="1112292"/>
        </p:xfrm>
        <a:graphic>
          <a:graphicData uri="http://schemas.openxmlformats.org/drawingml/2006/table">
            <a:tbl>
              <a:tblPr>
                <a:tableStyleId>{2D5ABB26-0587-4C30-8999-92F81FD0307C}</a:tableStyleId>
              </a:tblPr>
              <a:tblGrid>
                <a:gridCol w="6858000">
                  <a:extLst>
                    <a:ext uri="{9D8B030D-6E8A-4147-A177-3AD203B41FA5}">
                      <a16:colId xmlns:a16="http://schemas.microsoft.com/office/drawing/2014/main" val="1113026357"/>
                    </a:ext>
                  </a:extLst>
                </a:gridCol>
              </a:tblGrid>
              <a:tr h="1112292">
                <a:tc>
                  <a:txBody>
                    <a:bodyPr/>
                    <a:lstStyle/>
                    <a:p>
                      <a:r>
                        <a:rPr lang="en-US" sz="1400" b="1" i="0" u="none" strike="noStrike" cap="none" dirty="0" err="1">
                          <a:solidFill>
                            <a:schemeClr val="tx1"/>
                          </a:solidFill>
                          <a:effectLst/>
                          <a:latin typeface="+mn-lt"/>
                          <a:ea typeface="+mn-ea"/>
                          <a:cs typeface="+mn-cs"/>
                          <a:sym typeface="Arial"/>
                        </a:rPr>
                        <a:t>XGBoost</a:t>
                      </a:r>
                      <a:r>
                        <a:rPr lang="en-US" sz="1400" b="0" i="0" u="none" strike="noStrike" cap="none" dirty="0">
                          <a:solidFill>
                            <a:schemeClr val="tx1"/>
                          </a:solidFill>
                          <a:effectLst/>
                          <a:latin typeface="+mn-lt"/>
                          <a:ea typeface="+mn-ea"/>
                          <a:cs typeface="+mn-cs"/>
                          <a:sym typeface="Arial"/>
                        </a:rPr>
                        <a:t> is a robust machine-learning algorithm that can help you understand your data and make better decisions. </a:t>
                      </a:r>
                      <a:r>
                        <a:rPr lang="en-US" sz="1400" b="1" i="0" u="none" strike="noStrike" cap="none" dirty="0" err="1">
                          <a:solidFill>
                            <a:schemeClr val="tx1"/>
                          </a:solidFill>
                          <a:effectLst/>
                          <a:latin typeface="+mn-lt"/>
                          <a:ea typeface="+mn-ea"/>
                          <a:cs typeface="+mn-cs"/>
                          <a:sym typeface="Arial"/>
                        </a:rPr>
                        <a:t>XGBoost</a:t>
                      </a:r>
                      <a:r>
                        <a:rPr lang="en-US" sz="1400" b="0" i="0" u="none" strike="noStrike" cap="none" dirty="0">
                          <a:solidFill>
                            <a:schemeClr val="tx1"/>
                          </a:solidFill>
                          <a:effectLst/>
                          <a:latin typeface="+mn-lt"/>
                          <a:ea typeface="+mn-ea"/>
                          <a:cs typeface="+mn-cs"/>
                          <a:sym typeface="Arial"/>
                        </a:rPr>
                        <a:t> is an implementation of gradient-boosting decision trees.</a:t>
                      </a:r>
                      <a:endParaRPr lang="en-US" sz="1200" dirty="0"/>
                    </a:p>
                  </a:txBody>
                  <a:tcPr/>
                </a:tc>
                <a:extLst>
                  <a:ext uri="{0D108BD9-81ED-4DB2-BD59-A6C34878D82A}">
                    <a16:rowId xmlns:a16="http://schemas.microsoft.com/office/drawing/2014/main" val="2385722339"/>
                  </a:ext>
                </a:extLst>
              </a:tr>
            </a:tbl>
          </a:graphicData>
        </a:graphic>
      </p:graphicFrame>
    </p:spTree>
    <p:extLst>
      <p:ext uri="{BB962C8B-B14F-4D97-AF65-F5344CB8AC3E}">
        <p14:creationId xmlns:p14="http://schemas.microsoft.com/office/powerpoint/2010/main" val="3711425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2;p18">
            <a:extLst>
              <a:ext uri="{FF2B5EF4-FFF2-40B4-BE49-F238E27FC236}">
                <a16:creationId xmlns:a16="http://schemas.microsoft.com/office/drawing/2014/main" id="{314DABD8-5164-4C42-9B36-FA074ABA357E}"/>
              </a:ext>
            </a:extLst>
          </p:cNvPr>
          <p:cNvSpPr/>
          <p:nvPr/>
        </p:nvSpPr>
        <p:spPr>
          <a:xfrm>
            <a:off x="10950" y="1721850"/>
            <a:ext cx="9122100" cy="1699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p>
        </p:txBody>
      </p:sp>
      <p:sp>
        <p:nvSpPr>
          <p:cNvPr id="3" name="Google Shape;103;p18">
            <a:extLst>
              <a:ext uri="{FF2B5EF4-FFF2-40B4-BE49-F238E27FC236}">
                <a16:creationId xmlns:a16="http://schemas.microsoft.com/office/drawing/2014/main" id="{47390493-1CD1-49A3-9C1D-177CED0C7621}"/>
              </a:ext>
            </a:extLst>
          </p:cNvPr>
          <p:cNvSpPr txBox="1">
            <a:spLocks noGrp="1"/>
          </p:cNvSpPr>
          <p:nvPr/>
        </p:nvSpPr>
        <p:spPr>
          <a:xfrm>
            <a:off x="2222850" y="2190900"/>
            <a:ext cx="4698300" cy="7617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b="1" dirty="0">
                <a:solidFill>
                  <a:schemeClr val="lt1"/>
                </a:solidFill>
                <a:latin typeface="Montserrat"/>
                <a:ea typeface="Montserrat"/>
                <a:cs typeface="Montserrat"/>
                <a:sym typeface="Montserrat"/>
              </a:rPr>
              <a:t>Working with </a:t>
            </a:r>
            <a:r>
              <a:rPr lang="en-US" b="1" dirty="0" err="1">
                <a:solidFill>
                  <a:schemeClr val="lt1"/>
                </a:solidFill>
                <a:latin typeface="Montserrat"/>
                <a:ea typeface="Montserrat"/>
                <a:cs typeface="Montserrat"/>
                <a:sym typeface="Montserrat"/>
              </a:rPr>
              <a:t>PoweBI</a:t>
            </a:r>
            <a:endParaRPr b="1" dirty="0">
              <a:solidFill>
                <a:schemeClr val="lt1"/>
              </a:solidFill>
              <a:latin typeface="Montserrat"/>
              <a:ea typeface="Montserrat"/>
              <a:cs typeface="Montserrat"/>
              <a:sym typeface="Montserrat"/>
            </a:endParaRPr>
          </a:p>
        </p:txBody>
      </p:sp>
      <p:pic>
        <p:nvPicPr>
          <p:cNvPr id="4" name="Google Shape;104;p18">
            <a:extLst>
              <a:ext uri="{FF2B5EF4-FFF2-40B4-BE49-F238E27FC236}">
                <a16:creationId xmlns:a16="http://schemas.microsoft.com/office/drawing/2014/main" id="{90ED3028-2917-486A-A406-462F65F6AA70}"/>
              </a:ext>
            </a:extLst>
          </p:cNvPr>
          <p:cNvPicPr preferRelativeResize="0"/>
          <p:nvPr/>
        </p:nvPicPr>
        <p:blipFill>
          <a:blip r:embed="rId2">
            <a:alphaModFix/>
          </a:blip>
          <a:stretch>
            <a:fillRect/>
          </a:stretch>
        </p:blipFill>
        <p:spPr>
          <a:xfrm flipV="1">
            <a:off x="10951" y="1"/>
            <a:ext cx="9144003" cy="1321616"/>
          </a:xfrm>
          <a:prstGeom prst="rect">
            <a:avLst/>
          </a:prstGeom>
          <a:noFill/>
          <a:ln>
            <a:noFill/>
          </a:ln>
        </p:spPr>
      </p:pic>
    </p:spTree>
    <p:extLst>
      <p:ext uri="{BB962C8B-B14F-4D97-AF65-F5344CB8AC3E}">
        <p14:creationId xmlns:p14="http://schemas.microsoft.com/office/powerpoint/2010/main" val="1895378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title" idx="4294967295"/>
          </p:nvPr>
        </p:nvSpPr>
        <p:spPr>
          <a:xfrm>
            <a:off x="1418675" y="197150"/>
            <a:ext cx="3315600" cy="761700"/>
          </a:xfrm>
          <a:prstGeom prst="rect">
            <a:avLst/>
          </a:prstGeom>
        </p:spPr>
        <p:txBody>
          <a:bodyPr spcFirstLastPara="1" vert="horz" wrap="square" lIns="91425" tIns="91425" rIns="91425" bIns="91425" rtlCol="0" anchor="ctr" anchorCtr="0">
            <a:normAutofit/>
          </a:bodyPr>
          <a:lstStyle/>
          <a:p>
            <a:r>
              <a:rPr lang="en-GB" b="1" dirty="0">
                <a:latin typeface="Montserrat"/>
                <a:ea typeface="Montserrat"/>
                <a:cs typeface="Montserrat"/>
                <a:sym typeface="Montserrat"/>
              </a:rPr>
              <a:t>Power BI</a:t>
            </a:r>
            <a:endParaRPr b="1" dirty="0">
              <a:latin typeface="Montserrat"/>
              <a:ea typeface="Montserrat"/>
              <a:cs typeface="Montserrat"/>
              <a:sym typeface="Montserrat"/>
            </a:endParaRPr>
          </a:p>
        </p:txBody>
      </p:sp>
      <p:pic>
        <p:nvPicPr>
          <p:cNvPr id="130" name="Google Shape;130;p21"/>
          <p:cNvPicPr preferRelativeResize="0"/>
          <p:nvPr/>
        </p:nvPicPr>
        <p:blipFill>
          <a:blip r:embed="rId3">
            <a:alphaModFix/>
          </a:blip>
          <a:stretch>
            <a:fillRect/>
          </a:stretch>
        </p:blipFill>
        <p:spPr>
          <a:xfrm>
            <a:off x="6535151" y="1"/>
            <a:ext cx="2608852" cy="2517002"/>
          </a:xfrm>
          <a:prstGeom prst="rect">
            <a:avLst/>
          </a:prstGeom>
          <a:noFill/>
          <a:ln>
            <a:noFill/>
          </a:ln>
        </p:spPr>
      </p:pic>
      <p:pic>
        <p:nvPicPr>
          <p:cNvPr id="131" name="Google Shape;131;p21"/>
          <p:cNvPicPr preferRelativeResize="0"/>
          <p:nvPr/>
        </p:nvPicPr>
        <p:blipFill>
          <a:blip r:embed="rId4">
            <a:alphaModFix/>
          </a:blip>
          <a:stretch>
            <a:fillRect/>
          </a:stretch>
        </p:blipFill>
        <p:spPr>
          <a:xfrm>
            <a:off x="357976" y="197150"/>
            <a:ext cx="819032" cy="656400"/>
          </a:xfrm>
          <a:prstGeom prst="rect">
            <a:avLst/>
          </a:prstGeom>
          <a:noFill/>
          <a:ln>
            <a:noFill/>
          </a:ln>
        </p:spPr>
      </p:pic>
      <p:sp>
        <p:nvSpPr>
          <p:cNvPr id="132" name="Google Shape;132;p21"/>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sz="1800"/>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163" y="4286082"/>
            <a:ext cx="550657" cy="557136"/>
          </a:xfrm>
          <a:prstGeom prst="rect">
            <a:avLst/>
          </a:prstGeom>
        </p:spPr>
      </p:pic>
      <p:sp>
        <p:nvSpPr>
          <p:cNvPr id="2" name="Rectangle 1">
            <a:extLst>
              <a:ext uri="{FF2B5EF4-FFF2-40B4-BE49-F238E27FC236}">
                <a16:creationId xmlns:a16="http://schemas.microsoft.com/office/drawing/2014/main" id="{004D8E15-E9D2-42AE-A91A-3CBFF57DAB4D}"/>
              </a:ext>
            </a:extLst>
          </p:cNvPr>
          <p:cNvSpPr/>
          <p:nvPr/>
        </p:nvSpPr>
        <p:spPr>
          <a:xfrm>
            <a:off x="492163" y="1093800"/>
            <a:ext cx="6616700" cy="1600438"/>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What is Power BI?</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Microsoft’s Power BI is a business and data analytics service that enables professionals to process, analyze, and visualize vast volumes of data. It helps extract insights, draw conclusions, and share results in the form of reports and dashboards across various departments. It provides an easy drag and drops feature with a range of interactive data visualizations to generate reports and dashboards.</a:t>
            </a:r>
          </a:p>
        </p:txBody>
      </p:sp>
      <p:sp>
        <p:nvSpPr>
          <p:cNvPr id="3" name="Rectangle 2">
            <a:extLst>
              <a:ext uri="{FF2B5EF4-FFF2-40B4-BE49-F238E27FC236}">
                <a16:creationId xmlns:a16="http://schemas.microsoft.com/office/drawing/2014/main" id="{717618E0-1DEA-451C-909D-5F726876AE87}"/>
              </a:ext>
            </a:extLst>
          </p:cNvPr>
          <p:cNvSpPr/>
          <p:nvPr/>
        </p:nvSpPr>
        <p:spPr>
          <a:xfrm>
            <a:off x="357976" y="2829593"/>
            <a:ext cx="6718300" cy="1169551"/>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Features of Power BI</a:t>
            </a:r>
          </a:p>
          <a:p>
            <a:endParaRPr lang="en-US" b="1" dirty="0">
              <a:latin typeface="Times New Roman" panose="02020603050405020304" pitchFamily="18" charset="0"/>
              <a:cs typeface="Times New Roman" panose="02020603050405020304" pitchFamily="18" charset="0"/>
            </a:endParaRPr>
          </a:p>
          <a:p>
            <a:pPr marL="285743" indent="-285743">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Power BI is faster and performs better when there is a smaller volume of data</a:t>
            </a:r>
          </a:p>
          <a:p>
            <a:pPr marL="285743" indent="-285743">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Power BI provides an interface based on Microsoft Office 365 that is user-friendly, intuitive, and easy to understand.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C4FA38C-F47F-4B8F-BCF4-3F2F47D4D8A6}"/>
              </a:ext>
            </a:extLst>
          </p:cNvPr>
          <p:cNvGraphicFramePr>
            <a:graphicFrameLocks noGrp="1"/>
          </p:cNvGraphicFramePr>
          <p:nvPr>
            <p:extLst>
              <p:ext uri="{D42A27DB-BD31-4B8C-83A1-F6EECF244321}">
                <p14:modId xmlns:p14="http://schemas.microsoft.com/office/powerpoint/2010/main" val="4137543456"/>
              </p:ext>
            </p:extLst>
          </p:nvPr>
        </p:nvGraphicFramePr>
        <p:xfrm>
          <a:off x="968990" y="1392072"/>
          <a:ext cx="7431206" cy="2108579"/>
        </p:xfrm>
        <a:graphic>
          <a:graphicData uri="http://schemas.openxmlformats.org/drawingml/2006/table">
            <a:tbl>
              <a:tblPr>
                <a:tableStyleId>{2D5ABB26-0587-4C30-8999-92F81FD0307C}</a:tableStyleId>
              </a:tblPr>
              <a:tblGrid>
                <a:gridCol w="7431206">
                  <a:extLst>
                    <a:ext uri="{9D8B030D-6E8A-4147-A177-3AD203B41FA5}">
                      <a16:colId xmlns:a16="http://schemas.microsoft.com/office/drawing/2014/main" val="1272136880"/>
                    </a:ext>
                  </a:extLst>
                </a:gridCol>
              </a:tblGrid>
              <a:tr h="2108579">
                <a:tc>
                  <a:txBody>
                    <a:bodyPr/>
                    <a:lstStyle/>
                    <a:p>
                      <a:pPr marL="342900" indent="-342900">
                        <a:buFont typeface="+mj-lt"/>
                        <a:buAutoNum type="arabicPeriod"/>
                      </a:pPr>
                      <a:r>
                        <a:rPr lang="en-US" dirty="0"/>
                        <a:t>Arima</a:t>
                      </a:r>
                    </a:p>
                    <a:p>
                      <a:pPr marL="342900" indent="-342900">
                        <a:buFont typeface="+mj-lt"/>
                        <a:buAutoNum type="arabicPeriod"/>
                      </a:pPr>
                      <a:r>
                        <a:rPr lang="en-US" dirty="0"/>
                        <a:t>LSTM</a:t>
                      </a:r>
                    </a:p>
                  </a:txBody>
                  <a:tcPr/>
                </a:tc>
                <a:extLst>
                  <a:ext uri="{0D108BD9-81ED-4DB2-BD59-A6C34878D82A}">
                    <a16:rowId xmlns:a16="http://schemas.microsoft.com/office/drawing/2014/main" val="3581210996"/>
                  </a:ext>
                </a:extLst>
              </a:tr>
            </a:tbl>
          </a:graphicData>
        </a:graphic>
      </p:graphicFrame>
      <p:graphicFrame>
        <p:nvGraphicFramePr>
          <p:cNvPr id="3" name="Table 2">
            <a:extLst>
              <a:ext uri="{FF2B5EF4-FFF2-40B4-BE49-F238E27FC236}">
                <a16:creationId xmlns:a16="http://schemas.microsoft.com/office/drawing/2014/main" id="{C1B8CF79-CBCC-4220-8FF6-DA5661C1A239}"/>
              </a:ext>
            </a:extLst>
          </p:cNvPr>
          <p:cNvGraphicFramePr>
            <a:graphicFrameLocks noGrp="1"/>
          </p:cNvGraphicFramePr>
          <p:nvPr>
            <p:extLst>
              <p:ext uri="{D42A27DB-BD31-4B8C-83A1-F6EECF244321}">
                <p14:modId xmlns:p14="http://schemas.microsoft.com/office/powerpoint/2010/main" val="1277472714"/>
              </p:ext>
            </p:extLst>
          </p:nvPr>
        </p:nvGraphicFramePr>
        <p:xfrm>
          <a:off x="968990" y="504967"/>
          <a:ext cx="5199797" cy="640080"/>
        </p:xfrm>
        <a:graphic>
          <a:graphicData uri="http://schemas.openxmlformats.org/drawingml/2006/table">
            <a:tbl>
              <a:tblPr>
                <a:tableStyleId>{2D5ABB26-0587-4C30-8999-92F81FD0307C}</a:tableStyleId>
              </a:tblPr>
              <a:tblGrid>
                <a:gridCol w="5199797">
                  <a:extLst>
                    <a:ext uri="{9D8B030D-6E8A-4147-A177-3AD203B41FA5}">
                      <a16:colId xmlns:a16="http://schemas.microsoft.com/office/drawing/2014/main" val="471474825"/>
                    </a:ext>
                  </a:extLst>
                </a:gridCol>
              </a:tblGrid>
              <a:tr h="57320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u="sng" dirty="0"/>
                        <a:t>More Algorithms to use in Future…</a:t>
                      </a:r>
                    </a:p>
                    <a:p>
                      <a:endParaRPr lang="en-US" sz="1800" b="1" u="sng" dirty="0"/>
                    </a:p>
                  </a:txBody>
                  <a:tcPr/>
                </a:tc>
                <a:extLst>
                  <a:ext uri="{0D108BD9-81ED-4DB2-BD59-A6C34878D82A}">
                    <a16:rowId xmlns:a16="http://schemas.microsoft.com/office/drawing/2014/main" val="1928759999"/>
                  </a:ext>
                </a:extLst>
              </a:tr>
            </a:tbl>
          </a:graphicData>
        </a:graphic>
      </p:graphicFrame>
    </p:spTree>
    <p:extLst>
      <p:ext uri="{BB962C8B-B14F-4D97-AF65-F5344CB8AC3E}">
        <p14:creationId xmlns:p14="http://schemas.microsoft.com/office/powerpoint/2010/main" val="2358194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p:nvPr/>
        </p:nvSpPr>
        <p:spPr>
          <a:xfrm>
            <a:off x="14225" y="1721850"/>
            <a:ext cx="9122100" cy="1699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txBox="1">
            <a:spLocks noGrp="1"/>
          </p:cNvSpPr>
          <p:nvPr>
            <p:ph type="ctrTitle"/>
          </p:nvPr>
        </p:nvSpPr>
        <p:spPr>
          <a:xfrm>
            <a:off x="1763550" y="2092950"/>
            <a:ext cx="5616900" cy="957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3600" b="1">
                <a:solidFill>
                  <a:schemeClr val="lt1"/>
                </a:solidFill>
                <a:latin typeface="Montserrat"/>
                <a:ea typeface="Montserrat"/>
                <a:cs typeface="Montserrat"/>
                <a:sym typeface="Montserrat"/>
              </a:rPr>
              <a:t>Thank You!</a:t>
            </a:r>
            <a:endParaRPr sz="3600" b="1">
              <a:solidFill>
                <a:schemeClr val="lt1"/>
              </a:solidFill>
              <a:latin typeface="Montserrat"/>
              <a:ea typeface="Montserrat"/>
              <a:cs typeface="Montserrat"/>
              <a:sym typeface="Montserrat"/>
            </a:endParaRPr>
          </a:p>
        </p:txBody>
      </p:sp>
      <p:pic>
        <p:nvPicPr>
          <p:cNvPr id="139" name="Google Shape;139;p22"/>
          <p:cNvPicPr preferRelativeResize="0"/>
          <p:nvPr/>
        </p:nvPicPr>
        <p:blipFill>
          <a:blip r:embed="rId3">
            <a:alphaModFix/>
          </a:blip>
          <a:stretch>
            <a:fillRect/>
          </a:stretch>
        </p:blipFill>
        <p:spPr>
          <a:xfrm>
            <a:off x="357975" y="197150"/>
            <a:ext cx="819032" cy="656400"/>
          </a:xfrm>
          <a:prstGeom prst="rect">
            <a:avLst/>
          </a:prstGeom>
          <a:noFill/>
          <a:ln>
            <a:noFill/>
          </a:ln>
        </p:spPr>
      </p:pic>
      <p:pic>
        <p:nvPicPr>
          <p:cNvPr id="140" name="Google Shape;140;p22"/>
          <p:cNvPicPr preferRelativeResize="0"/>
          <p:nvPr/>
        </p:nvPicPr>
        <p:blipFill>
          <a:blip r:embed="rId4">
            <a:alphaModFix/>
          </a:blip>
          <a:stretch>
            <a:fillRect/>
          </a:stretch>
        </p:blipFill>
        <p:spPr>
          <a:xfrm>
            <a:off x="7305600" y="0"/>
            <a:ext cx="1838400" cy="5143501"/>
          </a:xfrm>
          <a:prstGeom prst="rect">
            <a:avLst/>
          </a:prstGeom>
          <a:noFill/>
          <a:ln>
            <a:no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162" y="4286082"/>
            <a:ext cx="550657" cy="55713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p:nvPr/>
        </p:nvSpPr>
        <p:spPr>
          <a:xfrm>
            <a:off x="14225" y="1721850"/>
            <a:ext cx="9122100" cy="1699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txBox="1">
            <a:spLocks noGrp="1"/>
          </p:cNvSpPr>
          <p:nvPr>
            <p:ph type="title"/>
          </p:nvPr>
        </p:nvSpPr>
        <p:spPr>
          <a:xfrm>
            <a:off x="641446" y="2190900"/>
            <a:ext cx="8027298" cy="761700"/>
          </a:xfrm>
          <a:prstGeom prst="rect">
            <a:avLst/>
          </a:prstGeom>
        </p:spPr>
        <p:txBody>
          <a:bodyPr spcFirstLastPara="1" wrap="square" lIns="91425" tIns="91425" rIns="91425" bIns="91425" anchor="ctr" anchorCtr="0">
            <a:normAutofit fontScale="90000"/>
          </a:bodyPr>
          <a:lstStyle/>
          <a:p>
            <a:pPr lvl="0" algn="ctr"/>
            <a:r>
              <a:rPr lang="en-US" b="1" dirty="0">
                <a:solidFill>
                  <a:schemeClr val="bg1"/>
                </a:solidFill>
                <a:latin typeface="Times New Roman" panose="02020603050405020304" pitchFamily="18" charset="0"/>
                <a:cs typeface="Times New Roman" panose="02020603050405020304" pitchFamily="18" charset="0"/>
              </a:rPr>
              <a:t>Vidarbha data weather forecasting using machine learning algorithm integrated with power bi dashboard</a:t>
            </a:r>
            <a:endParaRPr b="1" dirty="0">
              <a:solidFill>
                <a:schemeClr val="lt1"/>
              </a:solidFill>
              <a:latin typeface="Montserrat"/>
              <a:ea typeface="Montserrat"/>
              <a:cs typeface="Montserrat"/>
              <a:sym typeface="Montserrat"/>
            </a:endParaRPr>
          </a:p>
        </p:txBody>
      </p:sp>
      <p:pic>
        <p:nvPicPr>
          <p:cNvPr id="104" name="Google Shape;104;p18"/>
          <p:cNvPicPr preferRelativeResize="0"/>
          <p:nvPr/>
        </p:nvPicPr>
        <p:blipFill>
          <a:blip r:embed="rId3">
            <a:alphaModFix/>
          </a:blip>
          <a:stretch>
            <a:fillRect/>
          </a:stretch>
        </p:blipFill>
        <p:spPr>
          <a:xfrm>
            <a:off x="0" y="3821885"/>
            <a:ext cx="9144003" cy="1321616"/>
          </a:xfrm>
          <a:prstGeom prst="rect">
            <a:avLst/>
          </a:prstGeom>
          <a:noFill/>
          <a:ln>
            <a:noFill/>
          </a:ln>
        </p:spPr>
      </p:pic>
      <p:pic>
        <p:nvPicPr>
          <p:cNvPr id="105" name="Google Shape;105;p18"/>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FC0BBFB-0805-4D94-8120-892476936475}"/>
              </a:ext>
            </a:extLst>
          </p:cNvPr>
          <p:cNvSpPr/>
          <p:nvPr/>
        </p:nvSpPr>
        <p:spPr>
          <a:xfrm>
            <a:off x="382136" y="1173182"/>
            <a:ext cx="8209128" cy="3970318"/>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 Accurate Weather Prediction for Agriculture: Maharashtra heavily relies on agriculture, with a substantial portion of its population engaged in farming. Accurate weather forecasts are crucial for making informed decisions regarding planting, irrigation, and harvesting, which can significantly impact crop yields and farmer income. </a:t>
            </a:r>
          </a:p>
          <a:p>
            <a:r>
              <a:rPr lang="en-US" dirty="0">
                <a:latin typeface="Times New Roman" panose="02020603050405020304" pitchFamily="18" charset="0"/>
                <a:cs typeface="Times New Roman" panose="02020603050405020304" pitchFamily="18" charset="0"/>
              </a:rPr>
              <a:t>• Natural Disaster Preparedness: Maharashtra is prone to various weather-related challenges like monsoons, cyclones, and heatwaves. A sophisticated weather forecasting system aids in predicting these extreme events more accurately, allowing authorities to take proactive measures for disaster preparedness, evacuation, and resource allocation.</a:t>
            </a:r>
          </a:p>
          <a:p>
            <a:r>
              <a:rPr lang="en-US" dirty="0">
                <a:latin typeface="Times New Roman" panose="02020603050405020304" pitchFamily="18" charset="0"/>
                <a:cs typeface="Times New Roman" panose="02020603050405020304" pitchFamily="18" charset="0"/>
              </a:rPr>
              <a:t> • Infrastructure and Resource Management: Weather plays a pivotal role in managing resources such as water, electricity, and transportation. Accurate predictions assist in managing reservoirs, optimizing energy production, and planning for potential disruptions caused by adverse weather conditions.</a:t>
            </a:r>
          </a:p>
          <a:p>
            <a:r>
              <a:rPr lang="en-US" dirty="0">
                <a:latin typeface="Times New Roman" panose="02020603050405020304" pitchFamily="18" charset="0"/>
                <a:cs typeface="Times New Roman" panose="02020603050405020304" pitchFamily="18" charset="0"/>
              </a:rPr>
              <a:t> • Tourism and Travel Planning: Tourism is a major contributor to Maharashtra's economy. A reliable weather forecasting system benefits both tourists and tourism agencies by providing accurate weather information, enabling better itinerary planning and enhancing visitor experiences.</a:t>
            </a:r>
          </a:p>
          <a:p>
            <a:r>
              <a:rPr lang="en-US" dirty="0">
                <a:latin typeface="Times New Roman" panose="02020603050405020304" pitchFamily="18" charset="0"/>
                <a:cs typeface="Times New Roman" panose="02020603050405020304" pitchFamily="18" charset="0"/>
              </a:rPr>
              <a:t> • Public Awareness and Safety: Timely and accurate weather forecasts contribute to public safety by informing individuals about impending weather conditions. This empowers citizens to take precautions, such as staying indoors during heavy rains or avoiding travel during severe weather, ultimately reducing the risk of accidents and casualties</a:t>
            </a:r>
          </a:p>
        </p:txBody>
      </p:sp>
      <p:graphicFrame>
        <p:nvGraphicFramePr>
          <p:cNvPr id="4" name="Table 3">
            <a:extLst>
              <a:ext uri="{FF2B5EF4-FFF2-40B4-BE49-F238E27FC236}">
                <a16:creationId xmlns:a16="http://schemas.microsoft.com/office/drawing/2014/main" id="{543754E3-4565-454E-A2E4-9004B03F55C9}"/>
              </a:ext>
            </a:extLst>
          </p:cNvPr>
          <p:cNvGraphicFramePr>
            <a:graphicFrameLocks noGrp="1"/>
          </p:cNvGraphicFramePr>
          <p:nvPr>
            <p:extLst>
              <p:ext uri="{D42A27DB-BD31-4B8C-83A1-F6EECF244321}">
                <p14:modId xmlns:p14="http://schemas.microsoft.com/office/powerpoint/2010/main" val="775827936"/>
              </p:ext>
            </p:extLst>
          </p:nvPr>
        </p:nvGraphicFramePr>
        <p:xfrm>
          <a:off x="382136" y="283447"/>
          <a:ext cx="3377821" cy="436728"/>
        </p:xfrm>
        <a:graphic>
          <a:graphicData uri="http://schemas.openxmlformats.org/drawingml/2006/table">
            <a:tbl>
              <a:tblPr/>
              <a:tblGrid>
                <a:gridCol w="3377821">
                  <a:extLst>
                    <a:ext uri="{9D8B030D-6E8A-4147-A177-3AD203B41FA5}">
                      <a16:colId xmlns:a16="http://schemas.microsoft.com/office/drawing/2014/main" val="3233008436"/>
                    </a:ext>
                  </a:extLst>
                </a:gridCol>
              </a:tblGrid>
              <a:tr h="436728">
                <a:tc>
                  <a:txBody>
                    <a:bodyPr/>
                    <a:lstStyle/>
                    <a:p>
                      <a:r>
                        <a:rPr lang="en-US" sz="1800" b="1" u="sng" dirty="0"/>
                        <a:t>NEED OF THE PROJECT </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318397880"/>
                  </a:ext>
                </a:extLst>
              </a:tr>
            </a:tbl>
          </a:graphicData>
        </a:graphic>
      </p:graphicFrame>
    </p:spTree>
    <p:extLst>
      <p:ext uri="{BB962C8B-B14F-4D97-AF65-F5344CB8AC3E}">
        <p14:creationId xmlns:p14="http://schemas.microsoft.com/office/powerpoint/2010/main" val="4188149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D8D7E-367F-463B-8176-F5201965D306}"/>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a:solidFill>
                  <a:schemeClr val="bg1"/>
                </a:solidFill>
              </a:rPr>
              <a:t>Working on the Gathered </a:t>
            </a:r>
            <a:r>
              <a:rPr lang="en-US" dirty="0" err="1">
                <a:solidFill>
                  <a:schemeClr val="bg1"/>
                </a:solidFill>
              </a:rPr>
              <a:t>DataSets</a:t>
            </a:r>
            <a:endParaRPr lang="en-US" dirty="0">
              <a:solidFill>
                <a:schemeClr val="bg1"/>
              </a:solidFill>
            </a:endParaRPr>
          </a:p>
        </p:txBody>
      </p:sp>
    </p:spTree>
    <p:extLst>
      <p:ext uri="{BB962C8B-B14F-4D97-AF65-F5344CB8AC3E}">
        <p14:creationId xmlns:p14="http://schemas.microsoft.com/office/powerpoint/2010/main" val="2728095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4BA5F2D-949E-4942-A4CD-05E428DCB9CE}"/>
              </a:ext>
            </a:extLst>
          </p:cNvPr>
          <p:cNvGraphicFramePr>
            <a:graphicFrameLocks noGrp="1"/>
          </p:cNvGraphicFramePr>
          <p:nvPr>
            <p:extLst>
              <p:ext uri="{D42A27DB-BD31-4B8C-83A1-F6EECF244321}">
                <p14:modId xmlns:p14="http://schemas.microsoft.com/office/powerpoint/2010/main" val="2278098843"/>
              </p:ext>
            </p:extLst>
          </p:nvPr>
        </p:nvGraphicFramePr>
        <p:xfrm>
          <a:off x="914400" y="1090967"/>
          <a:ext cx="7090012" cy="4389120"/>
        </p:xfrm>
        <a:graphic>
          <a:graphicData uri="http://schemas.openxmlformats.org/drawingml/2006/table">
            <a:tbl>
              <a:tblPr>
                <a:tableStyleId>{2D5ABB26-0587-4C30-8999-92F81FD0307C}</a:tableStyleId>
              </a:tblPr>
              <a:tblGrid>
                <a:gridCol w="7090012">
                  <a:extLst>
                    <a:ext uri="{9D8B030D-6E8A-4147-A177-3AD203B41FA5}">
                      <a16:colId xmlns:a16="http://schemas.microsoft.com/office/drawing/2014/main" val="3637366952"/>
                    </a:ext>
                  </a:extLst>
                </a:gridCol>
              </a:tblGrid>
              <a:tr h="4389120">
                <a:tc>
                  <a:txBody>
                    <a:bodyPr/>
                    <a:lstStyle/>
                    <a:p>
                      <a:pPr marL="285750" indent="-285750">
                        <a:buFont typeface="Arial" panose="020B0604020202020204" pitchFamily="34" charset="0"/>
                        <a:buChar char="•"/>
                      </a:pPr>
                      <a:r>
                        <a:rPr lang="en-US" sz="1400" b="1" u="none" strike="noStrike" cap="none" dirty="0">
                          <a:effectLst/>
                          <a:sym typeface="Arial"/>
                        </a:rPr>
                        <a:t>Pandas head()</a:t>
                      </a:r>
                      <a:r>
                        <a:rPr lang="en-US" sz="1400" u="none" strike="noStrike" cap="none" dirty="0">
                          <a:effectLst/>
                          <a:sym typeface="Arial"/>
                        </a:rPr>
                        <a:t> method is used to return top n (5 by default) rows of a data frame or series.</a:t>
                      </a:r>
                    </a:p>
                    <a:p>
                      <a:pPr marL="285750" indent="-285750">
                        <a:buFont typeface="Arial" panose="020B0604020202020204" pitchFamily="34" charset="0"/>
                        <a:buChar char="•"/>
                      </a:pPr>
                      <a:endParaRPr lang="en-US" sz="1400" u="none" strike="noStrike" cap="none" dirty="0">
                        <a:effectLst/>
                        <a:sym typeface="Arial"/>
                      </a:endParaRPr>
                    </a:p>
                    <a:p>
                      <a:pPr marL="285750" indent="-285750">
                        <a:buFont typeface="Arial" panose="020B0604020202020204" pitchFamily="34" charset="0"/>
                        <a:buChar char="•"/>
                      </a:pPr>
                      <a:r>
                        <a:rPr lang="en-US" sz="1400" b="1" u="none" strike="noStrike" cap="none" dirty="0">
                          <a:effectLst/>
                          <a:sym typeface="Arial"/>
                        </a:rPr>
                        <a:t>Pandas tail()</a:t>
                      </a:r>
                      <a:r>
                        <a:rPr lang="en-US" sz="1400" u="none" strike="noStrike" cap="none" dirty="0">
                          <a:effectLst/>
                          <a:sym typeface="Arial"/>
                        </a:rPr>
                        <a:t> method is used to return bottom n (5 by default) rows of a data frame or series.</a:t>
                      </a:r>
                    </a:p>
                    <a:p>
                      <a:pPr marL="285750" indent="-285750">
                        <a:buFont typeface="Arial" panose="020B0604020202020204" pitchFamily="34" charset="0"/>
                        <a:buChar char="•"/>
                      </a:pPr>
                      <a:endParaRPr lang="en-US" sz="1400" u="none" strike="noStrike" cap="none" dirty="0">
                        <a:effectLst/>
                        <a:sym typeface="Arial"/>
                      </a:endParaRPr>
                    </a:p>
                    <a:p>
                      <a:pPr marL="285750" indent="-285750" fontAlgn="base">
                        <a:buFont typeface="Arial" panose="020B0604020202020204" pitchFamily="34" charset="0"/>
                        <a:buChar char="•"/>
                      </a:pPr>
                      <a:r>
                        <a:rPr lang="en-US" sz="1400" b="1" u="none" strike="noStrike" cap="none" dirty="0">
                          <a:effectLst/>
                          <a:sym typeface="Arial"/>
                        </a:rPr>
                        <a:t>Pandas Shape() </a:t>
                      </a:r>
                      <a:r>
                        <a:rPr lang="en-US" sz="1400" u="none" strike="noStrike" cap="none" dirty="0">
                          <a:effectLst/>
                          <a:sym typeface="Arial"/>
                        </a:rPr>
                        <a:t>property is used to get a tuple representing the dimensionality of the Pandas Data Frame.</a:t>
                      </a:r>
                    </a:p>
                    <a:p>
                      <a:pPr marL="285750" indent="-285750" rtl="0" fontAlgn="base">
                        <a:buFont typeface="Arial" panose="020B0604020202020204" pitchFamily="34" charset="0"/>
                        <a:buChar char="•"/>
                      </a:pPr>
                      <a:endParaRPr lang="en-US" sz="1400" u="none" strike="noStrike" cap="none" dirty="0">
                        <a:effectLst/>
                        <a:sym typeface="Arial"/>
                      </a:endParaRPr>
                    </a:p>
                    <a:p>
                      <a:pPr marL="285750" indent="-285750" rtl="0" fontAlgn="base">
                        <a:buFont typeface="Arial" panose="020B0604020202020204" pitchFamily="34" charset="0"/>
                        <a:buChar char="•"/>
                      </a:pPr>
                      <a:r>
                        <a:rPr lang="en-US" sz="1400" b="1" dirty="0">
                          <a:sym typeface="Arial"/>
                        </a:rPr>
                        <a:t>Pandas columns() </a:t>
                      </a:r>
                      <a:r>
                        <a:rPr lang="en-US" sz="1400" u="none" strike="noStrike" cap="none" dirty="0">
                          <a:effectLst/>
                          <a:sym typeface="Arial"/>
                        </a:rPr>
                        <a:t>attribute to return the column labels of the given Data frame.</a:t>
                      </a:r>
                    </a:p>
                    <a:p>
                      <a:pPr marL="285750" indent="-285750" rtl="0" fontAlgn="base">
                        <a:buFont typeface="Arial" panose="020B0604020202020204" pitchFamily="34" charset="0"/>
                        <a:buChar char="•"/>
                      </a:pPr>
                      <a:endParaRPr lang="en-US" sz="1400" u="none" strike="noStrike" cap="none" dirty="0">
                        <a:effectLst/>
                        <a:sym typeface="Arial"/>
                      </a:endParaRPr>
                    </a:p>
                    <a:p>
                      <a:pPr marL="285750" indent="-285750" rtl="0" fontAlgn="base">
                        <a:buFont typeface="Arial" panose="020B0604020202020204" pitchFamily="34" charset="0"/>
                        <a:buChar char="•"/>
                      </a:pPr>
                      <a:r>
                        <a:rPr lang="en-US" sz="1400" b="1" u="none" strike="noStrike" cap="none" dirty="0">
                          <a:effectLst/>
                          <a:sym typeface="Arial"/>
                        </a:rPr>
                        <a:t>Pandas info()</a:t>
                      </a:r>
                      <a:r>
                        <a:rPr lang="en-US" sz="1400" u="none" strike="noStrike" cap="none" dirty="0">
                          <a:effectLst/>
                          <a:sym typeface="Arial"/>
                        </a:rPr>
                        <a:t> function is used to get a concise summary of the data frame. </a:t>
                      </a:r>
                    </a:p>
                    <a:p>
                      <a:pPr marL="285750" indent="-285750" rtl="0" fontAlgn="base">
                        <a:buFont typeface="Arial" panose="020B0604020202020204" pitchFamily="34" charset="0"/>
                        <a:buChar char="•"/>
                      </a:pPr>
                      <a:endParaRPr lang="en-US" sz="1400" u="none" strike="noStrike" cap="none" dirty="0">
                        <a:effectLst/>
                        <a:sym typeface="Arial"/>
                      </a:endParaRPr>
                    </a:p>
                    <a:p>
                      <a:pPr marL="285750" indent="-285750" rtl="0" fontAlgn="base">
                        <a:buFont typeface="Arial" panose="020B0604020202020204" pitchFamily="34" charset="0"/>
                        <a:buChar char="•"/>
                      </a:pPr>
                      <a:r>
                        <a:rPr lang="en-US" sz="1400" b="1" u="none" strike="noStrike" cap="none" dirty="0">
                          <a:effectLst/>
                          <a:sym typeface="Arial"/>
                        </a:rPr>
                        <a:t>Pandas describe()</a:t>
                      </a:r>
                      <a:r>
                        <a:rPr lang="en-US" sz="1400" u="none" strike="noStrike" cap="none" dirty="0">
                          <a:effectLst/>
                          <a:sym typeface="Arial"/>
                        </a:rPr>
                        <a:t> is used to view some basic statistical details like percentile, mean, etc. of a data frame or a series of numeric values.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800" dirty="0"/>
                    </a:p>
                  </a:txBody>
                  <a:tcPr/>
                </a:tc>
                <a:extLst>
                  <a:ext uri="{0D108BD9-81ED-4DB2-BD59-A6C34878D82A}">
                    <a16:rowId xmlns:a16="http://schemas.microsoft.com/office/drawing/2014/main" val="1637915012"/>
                  </a:ext>
                </a:extLst>
              </a:tr>
            </a:tbl>
          </a:graphicData>
        </a:graphic>
      </p:graphicFrame>
      <p:graphicFrame>
        <p:nvGraphicFramePr>
          <p:cNvPr id="3" name="Table 2">
            <a:extLst>
              <a:ext uri="{FF2B5EF4-FFF2-40B4-BE49-F238E27FC236}">
                <a16:creationId xmlns:a16="http://schemas.microsoft.com/office/drawing/2014/main" id="{EDFF2411-1DFD-4A4D-A26F-820C8CEBD872}"/>
              </a:ext>
            </a:extLst>
          </p:cNvPr>
          <p:cNvGraphicFramePr>
            <a:graphicFrameLocks noGrp="1"/>
          </p:cNvGraphicFramePr>
          <p:nvPr/>
        </p:nvGraphicFramePr>
        <p:xfrm>
          <a:off x="504967" y="272956"/>
          <a:ext cx="2053988" cy="395785"/>
        </p:xfrm>
        <a:graphic>
          <a:graphicData uri="http://schemas.openxmlformats.org/drawingml/2006/table">
            <a:tbl>
              <a:tblPr>
                <a:tableStyleId>{2D5ABB26-0587-4C30-8999-92F81FD0307C}</a:tableStyleId>
              </a:tblPr>
              <a:tblGrid>
                <a:gridCol w="2053988">
                  <a:extLst>
                    <a:ext uri="{9D8B030D-6E8A-4147-A177-3AD203B41FA5}">
                      <a16:colId xmlns:a16="http://schemas.microsoft.com/office/drawing/2014/main" val="2276147903"/>
                    </a:ext>
                  </a:extLst>
                </a:gridCol>
              </a:tblGrid>
              <a:tr h="395785">
                <a:tc>
                  <a:txBody>
                    <a:bodyPr/>
                    <a:lstStyle/>
                    <a:p>
                      <a:r>
                        <a:rPr lang="en-US" sz="1800" b="1" u="sng" dirty="0"/>
                        <a:t>Functions Used</a:t>
                      </a:r>
                    </a:p>
                  </a:txBody>
                  <a:tcPr/>
                </a:tc>
                <a:extLst>
                  <a:ext uri="{0D108BD9-81ED-4DB2-BD59-A6C34878D82A}">
                    <a16:rowId xmlns:a16="http://schemas.microsoft.com/office/drawing/2014/main" val="4711768"/>
                  </a:ext>
                </a:extLst>
              </a:tr>
            </a:tbl>
          </a:graphicData>
        </a:graphic>
      </p:graphicFrame>
    </p:spTree>
    <p:extLst>
      <p:ext uri="{BB962C8B-B14F-4D97-AF65-F5344CB8AC3E}">
        <p14:creationId xmlns:p14="http://schemas.microsoft.com/office/powerpoint/2010/main" val="801015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BED729-D097-4F6A-8F4A-29857D364E5A}"/>
              </a:ext>
            </a:extLst>
          </p:cNvPr>
          <p:cNvPicPr>
            <a:picLocks noChangeAspect="1"/>
          </p:cNvPicPr>
          <p:nvPr/>
        </p:nvPicPr>
        <p:blipFill>
          <a:blip r:embed="rId2"/>
          <a:stretch>
            <a:fillRect/>
          </a:stretch>
        </p:blipFill>
        <p:spPr>
          <a:xfrm>
            <a:off x="1992701" y="876445"/>
            <a:ext cx="3739359" cy="3210459"/>
          </a:xfrm>
          <a:prstGeom prst="rect">
            <a:avLst/>
          </a:prstGeom>
        </p:spPr>
      </p:pic>
      <p:graphicFrame>
        <p:nvGraphicFramePr>
          <p:cNvPr id="6" name="Table 5">
            <a:extLst>
              <a:ext uri="{FF2B5EF4-FFF2-40B4-BE49-F238E27FC236}">
                <a16:creationId xmlns:a16="http://schemas.microsoft.com/office/drawing/2014/main" id="{78B73196-9460-478F-9461-3C8D63EB9517}"/>
              </a:ext>
            </a:extLst>
          </p:cNvPr>
          <p:cNvGraphicFramePr>
            <a:graphicFrameLocks noGrp="1"/>
          </p:cNvGraphicFramePr>
          <p:nvPr/>
        </p:nvGraphicFramePr>
        <p:xfrm>
          <a:off x="436729" y="4176215"/>
          <a:ext cx="7820167" cy="640080"/>
        </p:xfrm>
        <a:graphic>
          <a:graphicData uri="http://schemas.openxmlformats.org/drawingml/2006/table">
            <a:tbl>
              <a:tblPr>
                <a:tableStyleId>{2D5ABB26-0587-4C30-8999-92F81FD0307C}</a:tableStyleId>
              </a:tblPr>
              <a:tblGrid>
                <a:gridCol w="7820167">
                  <a:extLst>
                    <a:ext uri="{9D8B030D-6E8A-4147-A177-3AD203B41FA5}">
                      <a16:colId xmlns:a16="http://schemas.microsoft.com/office/drawing/2014/main" val="2914476195"/>
                    </a:ext>
                  </a:extLst>
                </a:gridCol>
              </a:tblGrid>
              <a:tr h="640080">
                <a:tc>
                  <a:txBody>
                    <a:bodyPr/>
                    <a:lstStyle/>
                    <a:p>
                      <a:r>
                        <a:rPr lang="en-US" sz="1200" dirty="0"/>
                        <a:t>This is correlation matrix we are using Seaborn package Library to plot this matrix this is going to give us how each column which are present inside the dataset are correlated to each other, correlated values are always positive if they are highly correlated.</a:t>
                      </a:r>
                    </a:p>
                  </a:txBody>
                  <a:tcPr/>
                </a:tc>
                <a:extLst>
                  <a:ext uri="{0D108BD9-81ED-4DB2-BD59-A6C34878D82A}">
                    <a16:rowId xmlns:a16="http://schemas.microsoft.com/office/drawing/2014/main" val="349830497"/>
                  </a:ext>
                </a:extLst>
              </a:tr>
            </a:tbl>
          </a:graphicData>
        </a:graphic>
      </p:graphicFrame>
      <p:graphicFrame>
        <p:nvGraphicFramePr>
          <p:cNvPr id="7" name="Table 6">
            <a:extLst>
              <a:ext uri="{FF2B5EF4-FFF2-40B4-BE49-F238E27FC236}">
                <a16:creationId xmlns:a16="http://schemas.microsoft.com/office/drawing/2014/main" id="{88CF994B-8A3C-4862-BE2E-6344D5576207}"/>
              </a:ext>
            </a:extLst>
          </p:cNvPr>
          <p:cNvGraphicFramePr>
            <a:graphicFrameLocks noGrp="1"/>
          </p:cNvGraphicFramePr>
          <p:nvPr/>
        </p:nvGraphicFramePr>
        <p:xfrm>
          <a:off x="634621" y="237388"/>
          <a:ext cx="2599898" cy="382137"/>
        </p:xfrm>
        <a:graphic>
          <a:graphicData uri="http://schemas.openxmlformats.org/drawingml/2006/table">
            <a:tbl>
              <a:tblPr>
                <a:tableStyleId>{2D5ABB26-0587-4C30-8999-92F81FD0307C}</a:tableStyleId>
              </a:tblPr>
              <a:tblGrid>
                <a:gridCol w="2599898">
                  <a:extLst>
                    <a:ext uri="{9D8B030D-6E8A-4147-A177-3AD203B41FA5}">
                      <a16:colId xmlns:a16="http://schemas.microsoft.com/office/drawing/2014/main" val="1616461501"/>
                    </a:ext>
                  </a:extLst>
                </a:gridCol>
              </a:tblGrid>
              <a:tr h="382137">
                <a:tc>
                  <a:txBody>
                    <a:bodyPr/>
                    <a:lstStyle/>
                    <a:p>
                      <a:r>
                        <a:rPr lang="en-US" sz="1400" b="1" u="sng" dirty="0"/>
                        <a:t>Correlation matrix </a:t>
                      </a:r>
                      <a:endParaRPr lang="en-US" sz="1800" b="1" u="sng" dirty="0"/>
                    </a:p>
                  </a:txBody>
                  <a:tcPr/>
                </a:tc>
                <a:extLst>
                  <a:ext uri="{0D108BD9-81ED-4DB2-BD59-A6C34878D82A}">
                    <a16:rowId xmlns:a16="http://schemas.microsoft.com/office/drawing/2014/main" val="677423652"/>
                  </a:ext>
                </a:extLst>
              </a:tr>
            </a:tbl>
          </a:graphicData>
        </a:graphic>
      </p:graphicFrame>
    </p:spTree>
    <p:extLst>
      <p:ext uri="{BB962C8B-B14F-4D97-AF65-F5344CB8AC3E}">
        <p14:creationId xmlns:p14="http://schemas.microsoft.com/office/powerpoint/2010/main" val="313851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6ABCAA-C79A-4AC3-AB0A-7F9C84057192}"/>
              </a:ext>
            </a:extLst>
          </p:cNvPr>
          <p:cNvPicPr>
            <a:picLocks noChangeAspect="1"/>
          </p:cNvPicPr>
          <p:nvPr/>
        </p:nvPicPr>
        <p:blipFill>
          <a:blip r:embed="rId2"/>
          <a:stretch>
            <a:fillRect/>
          </a:stretch>
        </p:blipFill>
        <p:spPr>
          <a:xfrm>
            <a:off x="1656071" y="569294"/>
            <a:ext cx="5106395" cy="3404263"/>
          </a:xfrm>
          <a:prstGeom prst="rect">
            <a:avLst/>
          </a:prstGeom>
        </p:spPr>
      </p:pic>
      <p:sp>
        <p:nvSpPr>
          <p:cNvPr id="4" name="Rectangle 3">
            <a:extLst>
              <a:ext uri="{FF2B5EF4-FFF2-40B4-BE49-F238E27FC236}">
                <a16:creationId xmlns:a16="http://schemas.microsoft.com/office/drawing/2014/main" id="{2CB03D31-64D4-4C46-993D-1585FF297D15}"/>
              </a:ext>
            </a:extLst>
          </p:cNvPr>
          <p:cNvSpPr/>
          <p:nvPr/>
        </p:nvSpPr>
        <p:spPr>
          <a:xfrm>
            <a:off x="572276" y="261517"/>
            <a:ext cx="3698448" cy="369332"/>
          </a:xfrm>
          <a:prstGeom prst="rect">
            <a:avLst/>
          </a:prstGeom>
        </p:spPr>
        <p:txBody>
          <a:bodyPr wrap="none">
            <a:spAutoFit/>
          </a:bodyPr>
          <a:lstStyle/>
          <a:p>
            <a:r>
              <a:rPr lang="en-US" sz="1800" b="1" u="sng" dirty="0"/>
              <a:t>Yearly Temperature Distribution</a:t>
            </a:r>
          </a:p>
        </p:txBody>
      </p:sp>
    </p:spTree>
    <p:extLst>
      <p:ext uri="{BB962C8B-B14F-4D97-AF65-F5344CB8AC3E}">
        <p14:creationId xmlns:p14="http://schemas.microsoft.com/office/powerpoint/2010/main" val="421420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9FBD2C-A150-44A3-93DA-63D429863231}"/>
              </a:ext>
            </a:extLst>
          </p:cNvPr>
          <p:cNvPicPr>
            <a:picLocks noChangeAspect="1"/>
          </p:cNvPicPr>
          <p:nvPr/>
        </p:nvPicPr>
        <p:blipFill>
          <a:blip r:embed="rId2"/>
          <a:stretch>
            <a:fillRect/>
          </a:stretch>
        </p:blipFill>
        <p:spPr>
          <a:xfrm>
            <a:off x="654162" y="1959238"/>
            <a:ext cx="3481680" cy="1956816"/>
          </a:xfrm>
          <a:prstGeom prst="rect">
            <a:avLst/>
          </a:prstGeom>
        </p:spPr>
      </p:pic>
      <p:sp>
        <p:nvSpPr>
          <p:cNvPr id="4" name="Rectangle 3">
            <a:extLst>
              <a:ext uri="{FF2B5EF4-FFF2-40B4-BE49-F238E27FC236}">
                <a16:creationId xmlns:a16="http://schemas.microsoft.com/office/drawing/2014/main" id="{D3772E42-BDBB-47AD-9309-33D622B25A71}"/>
              </a:ext>
            </a:extLst>
          </p:cNvPr>
          <p:cNvSpPr/>
          <p:nvPr/>
        </p:nvSpPr>
        <p:spPr>
          <a:xfrm>
            <a:off x="654162" y="561767"/>
            <a:ext cx="1582484" cy="369332"/>
          </a:xfrm>
          <a:prstGeom prst="rect">
            <a:avLst/>
          </a:prstGeom>
        </p:spPr>
        <p:txBody>
          <a:bodyPr wrap="none">
            <a:spAutoFit/>
          </a:bodyPr>
          <a:lstStyle/>
          <a:p>
            <a:r>
              <a:rPr lang="en-US" sz="1800" b="1" u="sng" dirty="0"/>
              <a:t>Precipitation</a:t>
            </a:r>
          </a:p>
        </p:txBody>
      </p:sp>
      <p:pic>
        <p:nvPicPr>
          <p:cNvPr id="5" name="Picture 4">
            <a:extLst>
              <a:ext uri="{FF2B5EF4-FFF2-40B4-BE49-F238E27FC236}">
                <a16:creationId xmlns:a16="http://schemas.microsoft.com/office/drawing/2014/main" id="{4698F5FE-88BF-47E7-8303-DCE0E8BE64B0}"/>
              </a:ext>
            </a:extLst>
          </p:cNvPr>
          <p:cNvPicPr>
            <a:picLocks noChangeAspect="1"/>
          </p:cNvPicPr>
          <p:nvPr/>
        </p:nvPicPr>
        <p:blipFill rotWithShape="1">
          <a:blip r:embed="rId3"/>
          <a:srcRect l="1569" t="2468" b="2749"/>
          <a:stretch/>
        </p:blipFill>
        <p:spPr>
          <a:xfrm>
            <a:off x="5008158" y="1893592"/>
            <a:ext cx="3481680" cy="2088109"/>
          </a:xfrm>
          <a:prstGeom prst="rect">
            <a:avLst/>
          </a:prstGeom>
        </p:spPr>
      </p:pic>
    </p:spTree>
    <p:extLst>
      <p:ext uri="{BB962C8B-B14F-4D97-AF65-F5344CB8AC3E}">
        <p14:creationId xmlns:p14="http://schemas.microsoft.com/office/powerpoint/2010/main" val="2862975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AD9CED4-3B1D-4957-8626-5178BC6AFF3F}"/>
              </a:ext>
            </a:extLst>
          </p:cNvPr>
          <p:cNvGraphicFramePr>
            <a:graphicFrameLocks noGrp="1"/>
          </p:cNvGraphicFramePr>
          <p:nvPr>
            <p:extLst>
              <p:ext uri="{D42A27DB-BD31-4B8C-83A1-F6EECF244321}">
                <p14:modId xmlns:p14="http://schemas.microsoft.com/office/powerpoint/2010/main" val="2329068811"/>
              </p:ext>
            </p:extLst>
          </p:nvPr>
        </p:nvGraphicFramePr>
        <p:xfrm>
          <a:off x="825689" y="846160"/>
          <a:ext cx="4012442" cy="640080"/>
        </p:xfrm>
        <a:graphic>
          <a:graphicData uri="http://schemas.openxmlformats.org/drawingml/2006/table">
            <a:tbl>
              <a:tblPr>
                <a:tableStyleId>{2D5ABB26-0587-4C30-8999-92F81FD0307C}</a:tableStyleId>
              </a:tblPr>
              <a:tblGrid>
                <a:gridCol w="4012442">
                  <a:extLst>
                    <a:ext uri="{9D8B030D-6E8A-4147-A177-3AD203B41FA5}">
                      <a16:colId xmlns:a16="http://schemas.microsoft.com/office/drawing/2014/main" val="3226684647"/>
                    </a:ext>
                  </a:extLst>
                </a:gridCol>
              </a:tblGrid>
              <a:tr h="640080">
                <a:tc>
                  <a:txBody>
                    <a:bodyPr/>
                    <a:lstStyle/>
                    <a:p>
                      <a:r>
                        <a:rPr lang="en-US" sz="1800" b="1" u="sng" dirty="0"/>
                        <a:t>SVM – Support Vector Machine</a:t>
                      </a:r>
                    </a:p>
                  </a:txBody>
                  <a:tcPr/>
                </a:tc>
                <a:extLst>
                  <a:ext uri="{0D108BD9-81ED-4DB2-BD59-A6C34878D82A}">
                    <a16:rowId xmlns:a16="http://schemas.microsoft.com/office/drawing/2014/main" val="3025933406"/>
                  </a:ext>
                </a:extLst>
              </a:tr>
            </a:tbl>
          </a:graphicData>
        </a:graphic>
      </p:graphicFrame>
      <p:graphicFrame>
        <p:nvGraphicFramePr>
          <p:cNvPr id="3" name="Table 2">
            <a:extLst>
              <a:ext uri="{FF2B5EF4-FFF2-40B4-BE49-F238E27FC236}">
                <a16:creationId xmlns:a16="http://schemas.microsoft.com/office/drawing/2014/main" id="{A9538948-4D82-433C-8F36-F63A20628C84}"/>
              </a:ext>
            </a:extLst>
          </p:cNvPr>
          <p:cNvGraphicFramePr>
            <a:graphicFrameLocks noGrp="1"/>
          </p:cNvGraphicFramePr>
          <p:nvPr>
            <p:extLst>
              <p:ext uri="{D42A27DB-BD31-4B8C-83A1-F6EECF244321}">
                <p14:modId xmlns:p14="http://schemas.microsoft.com/office/powerpoint/2010/main" val="646555682"/>
              </p:ext>
            </p:extLst>
          </p:nvPr>
        </p:nvGraphicFramePr>
        <p:xfrm>
          <a:off x="825688" y="1667302"/>
          <a:ext cx="6858000" cy="1158240"/>
        </p:xfrm>
        <a:graphic>
          <a:graphicData uri="http://schemas.openxmlformats.org/drawingml/2006/table">
            <a:tbl>
              <a:tblPr>
                <a:tableStyleId>{2D5ABB26-0587-4C30-8999-92F81FD0307C}</a:tableStyleId>
              </a:tblPr>
              <a:tblGrid>
                <a:gridCol w="6858000">
                  <a:extLst>
                    <a:ext uri="{9D8B030D-6E8A-4147-A177-3AD203B41FA5}">
                      <a16:colId xmlns:a16="http://schemas.microsoft.com/office/drawing/2014/main" val="1113026357"/>
                    </a:ext>
                  </a:extLst>
                </a:gridCol>
              </a:tblGrid>
              <a:tr h="1112292">
                <a:tc>
                  <a:txBody>
                    <a:bodyPr/>
                    <a:lstStyle/>
                    <a:p>
                      <a:r>
                        <a:rPr lang="en-US" sz="1400" u="none" strike="noStrike" cap="none" dirty="0">
                          <a:effectLst/>
                          <a:sym typeface="Arial"/>
                        </a:rPr>
                        <a:t>Support Vector Machine (SVM) is a </a:t>
                      </a:r>
                      <a:r>
                        <a:rPr lang="en-US" sz="1400" u="sng" strike="noStrike" cap="none" dirty="0">
                          <a:effectLst/>
                          <a:sym typeface="Arial"/>
                          <a:hlinkClick r:id="rId2"/>
                        </a:rPr>
                        <a:t>supervised machine learning</a:t>
                      </a:r>
                      <a:r>
                        <a:rPr lang="en-US" sz="1400" u="none" strike="noStrike" cap="none" dirty="0">
                          <a:effectLst/>
                          <a:sym typeface="Arial"/>
                        </a:rPr>
                        <a:t> algorithm used for both classification and regression. Though we say regression problems as well it’s best suited for classification. The main objective of the SVM algorithm is to find the optimal </a:t>
                      </a:r>
                      <a:r>
                        <a:rPr lang="en-US" sz="1400" u="sng" strike="noStrike" cap="none" dirty="0">
                          <a:effectLst/>
                          <a:sym typeface="Arial"/>
                          <a:hlinkClick r:id="rId3"/>
                        </a:rPr>
                        <a:t>hyperplane</a:t>
                      </a:r>
                      <a:r>
                        <a:rPr lang="en-US" sz="1400" u="none" strike="noStrike" cap="none" dirty="0">
                          <a:effectLst/>
                          <a:sym typeface="Arial"/>
                        </a:rPr>
                        <a:t> in an N-dimensional space that can separate the data points in different classes in the feature space</a:t>
                      </a:r>
                      <a:endParaRPr lang="en-US" sz="1400" dirty="0"/>
                    </a:p>
                  </a:txBody>
                  <a:tcPr/>
                </a:tc>
                <a:extLst>
                  <a:ext uri="{0D108BD9-81ED-4DB2-BD59-A6C34878D82A}">
                    <a16:rowId xmlns:a16="http://schemas.microsoft.com/office/drawing/2014/main" val="2385722339"/>
                  </a:ext>
                </a:extLst>
              </a:tr>
            </a:tbl>
          </a:graphicData>
        </a:graphic>
      </p:graphicFrame>
      <p:pic>
        <p:nvPicPr>
          <p:cNvPr id="2050" name="Picture 2" descr="https://media.geeksforgeeks.org/wp-content/uploads/20201211162942/Capture.JPG">
            <a:extLst>
              <a:ext uri="{FF2B5EF4-FFF2-40B4-BE49-F238E27FC236}">
                <a16:creationId xmlns:a16="http://schemas.microsoft.com/office/drawing/2014/main" id="{E23680C7-DEB0-4C82-862D-155194D3A0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918" y="3011749"/>
            <a:ext cx="1782670" cy="1592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4798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570</TotalTime>
  <Words>470</Words>
  <Application>Microsoft Office PowerPoint</Application>
  <PresentationFormat>On-screen Show (16:9)</PresentationFormat>
  <Paragraphs>44</Paragraphs>
  <Slides>15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Montserrat</vt:lpstr>
      <vt:lpstr>Times New Roman</vt:lpstr>
      <vt:lpstr>Arial</vt:lpstr>
      <vt:lpstr>Simple Light</vt:lpstr>
      <vt:lpstr>Arpit Tamrakar</vt:lpstr>
      <vt:lpstr>Vidarbha data weather forecasting using machine learning algorithm integrated with power bi dashboard</vt:lpstr>
      <vt:lpstr>PowerPoint Presentation</vt:lpstr>
      <vt:lpstr>Working on the Gathered DataSets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 BI</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here</dc:title>
  <dc:creator>91880</dc:creator>
  <cp:lastModifiedBy>gunwantsonkusar@gmail.com</cp:lastModifiedBy>
  <cp:revision>41</cp:revision>
  <dcterms:modified xsi:type="dcterms:W3CDTF">2023-10-19T17:45:16Z</dcterms:modified>
</cp:coreProperties>
</file>