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61" r:id="rId3"/>
    <p:sldId id="280" r:id="rId4"/>
    <p:sldId id="281" r:id="rId5"/>
    <p:sldId id="266" r:id="rId6"/>
    <p:sldId id="267" r:id="rId7"/>
    <p:sldId id="268" r:id="rId8"/>
    <p:sldId id="269" r:id="rId9"/>
    <p:sldId id="283" r:id="rId10"/>
    <p:sldId id="271" r:id="rId11"/>
    <p:sldId id="265" r:id="rId12"/>
  </p:sldIdLst>
  <p:sldSz cx="9144000" cy="5143500" type="screen16x9"/>
  <p:notesSz cx="6858000" cy="9144000"/>
  <p:embeddedFontLst>
    <p:embeddedFont>
      <p:font typeface="Montserrat" panose="020B060402020202020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54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30" autoAdjust="0"/>
    <p:restoredTop sz="94648"/>
  </p:normalViewPr>
  <p:slideViewPr>
    <p:cSldViewPr snapToGrid="0">
      <p:cViewPr varScale="1">
        <p:scale>
          <a:sx n="140" d="100"/>
          <a:sy n="140" d="100"/>
        </p:scale>
        <p:origin x="156" y="10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72346952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652077f30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652077f30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03869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652077f308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652077f308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0677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652077f308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652077f308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51407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038970-D53E-4726-9579-18B607CE345A}"/>
              </a:ext>
            </a:extLst>
          </p:cNvPr>
          <p:cNvSpPr>
            <a:spLocks noGrp="1"/>
          </p:cNvSpPr>
          <p:nvPr>
            <p:ph type="dt" sz="half" idx="10"/>
          </p:nvPr>
        </p:nvSpPr>
        <p:spPr/>
        <p:txBody>
          <a:bodyPr/>
          <a:lstStyle/>
          <a:p>
            <a:fld id="{B3A00AEE-ABB7-455E-B1A4-6DCAEFB9B45A}" type="datetimeFigureOut">
              <a:rPr lang="en-US" smtClean="0"/>
              <a:t>10/19/2023</a:t>
            </a:fld>
            <a:endParaRPr lang="en-US"/>
          </a:p>
        </p:txBody>
      </p:sp>
      <p:sp>
        <p:nvSpPr>
          <p:cNvPr id="3" name="Footer Placeholder 2">
            <a:extLst>
              <a:ext uri="{FF2B5EF4-FFF2-40B4-BE49-F238E27FC236}">
                <a16:creationId xmlns:a16="http://schemas.microsoft.com/office/drawing/2014/main" id="{BAD6348D-7184-49D4-ADDF-FE94C68A59A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6CADE94-38EF-4F3A-8C09-264F358306BF}"/>
              </a:ext>
            </a:extLst>
          </p:cNvPr>
          <p:cNvSpPr>
            <a:spLocks noGrp="1"/>
          </p:cNvSpPr>
          <p:nvPr>
            <p:ph type="sldNum" sz="quarter" idx="12"/>
          </p:nvPr>
        </p:nvSpPr>
        <p:spPr/>
        <p:txBody>
          <a:bodyPr/>
          <a:lstStyle/>
          <a:p>
            <a:fld id="{6A912B18-5E7C-43CE-8C71-0E970024C45C}" type="slidenum">
              <a:rPr lang="en-US" smtClean="0"/>
              <a:t>‹#›</a:t>
            </a:fld>
            <a:endParaRPr lang="en-US"/>
          </a:p>
        </p:txBody>
      </p:sp>
    </p:spTree>
    <p:extLst>
      <p:ext uri="{BB962C8B-B14F-4D97-AF65-F5344CB8AC3E}">
        <p14:creationId xmlns:p14="http://schemas.microsoft.com/office/powerpoint/2010/main" val="622973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6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t="12564" r="2771"/>
          <a:stretch/>
        </p:blipFill>
        <p:spPr>
          <a:xfrm>
            <a:off x="562550" y="0"/>
            <a:ext cx="8581473" cy="5143501"/>
          </a:xfrm>
          <a:prstGeom prst="rect">
            <a:avLst/>
          </a:prstGeom>
          <a:noFill/>
          <a:ln>
            <a:noFill/>
          </a:ln>
        </p:spPr>
      </p:pic>
      <p:sp>
        <p:nvSpPr>
          <p:cNvPr id="55" name="Google Shape;55;p13"/>
          <p:cNvSpPr/>
          <p:nvPr/>
        </p:nvSpPr>
        <p:spPr>
          <a:xfrm>
            <a:off x="21900" y="3443700"/>
            <a:ext cx="9122100" cy="1699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8" name="Google Shape;58;p13"/>
          <p:cNvPicPr preferRelativeResize="0"/>
          <p:nvPr/>
        </p:nvPicPr>
        <p:blipFill>
          <a:blip r:embed="rId4">
            <a:alphaModFix/>
          </a:blip>
          <a:stretch>
            <a:fillRect/>
          </a:stretch>
        </p:blipFill>
        <p:spPr>
          <a:xfrm>
            <a:off x="7983900" y="197150"/>
            <a:ext cx="819032" cy="656400"/>
          </a:xfrm>
          <a:prstGeom prst="rect">
            <a:avLst/>
          </a:prstGeom>
          <a:noFill/>
          <a:ln>
            <a:noFill/>
          </a:ln>
        </p:spPr>
      </p:pic>
      <p:pic>
        <p:nvPicPr>
          <p:cNvPr id="59" name="Google Shape;59;p13"/>
          <p:cNvPicPr preferRelativeResize="0"/>
          <p:nvPr/>
        </p:nvPicPr>
        <p:blipFill>
          <a:blip r:embed="rId5">
            <a:alphaModFix/>
          </a:blip>
          <a:stretch>
            <a:fillRect/>
          </a:stretch>
        </p:blipFill>
        <p:spPr>
          <a:xfrm>
            <a:off x="-7" y="0"/>
            <a:ext cx="1742964" cy="5143501"/>
          </a:xfrm>
          <a:prstGeom prst="rect">
            <a:avLst/>
          </a:prstGeom>
          <a:noFill/>
          <a:ln>
            <a:noFill/>
          </a:ln>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18087" y="4204946"/>
            <a:ext cx="550657" cy="557136"/>
          </a:xfrm>
          <a:prstGeom prst="rect">
            <a:avLst/>
          </a:prstGeom>
        </p:spPr>
      </p:pic>
      <p:sp>
        <p:nvSpPr>
          <p:cNvPr id="3" name="Title 2">
            <a:extLst>
              <a:ext uri="{FF2B5EF4-FFF2-40B4-BE49-F238E27FC236}">
                <a16:creationId xmlns:a16="http://schemas.microsoft.com/office/drawing/2014/main" id="{E4134749-27FD-414D-BE2A-BB07D58A09C8}"/>
              </a:ext>
            </a:extLst>
          </p:cNvPr>
          <p:cNvSpPr>
            <a:spLocks noGrp="1"/>
          </p:cNvSpPr>
          <p:nvPr>
            <p:ph type="ctrTitle"/>
          </p:nvPr>
        </p:nvSpPr>
        <p:spPr>
          <a:xfrm>
            <a:off x="1446662" y="4204946"/>
            <a:ext cx="2581633" cy="470232"/>
          </a:xfrm>
        </p:spPr>
        <p:txBody>
          <a:bodyPr>
            <a:normAutofit/>
          </a:bodyPr>
          <a:lstStyle/>
          <a:p>
            <a:r>
              <a:rPr lang="en-US" sz="1600" dirty="0">
                <a:solidFill>
                  <a:schemeClr val="bg1"/>
                </a:solidFill>
              </a:rPr>
              <a:t>Arpit </a:t>
            </a:r>
            <a:r>
              <a:rPr lang="en-US" sz="1600" dirty="0" err="1">
                <a:solidFill>
                  <a:schemeClr val="bg1"/>
                </a:solidFill>
              </a:rPr>
              <a:t>Tamrakar</a:t>
            </a:r>
            <a:endParaRPr lang="en-US" sz="1600"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707537A-1C95-442D-969C-FE811CE8E7CD}"/>
              </a:ext>
            </a:extLst>
          </p:cNvPr>
          <p:cNvGraphicFramePr>
            <a:graphicFrameLocks noGrp="1"/>
          </p:cNvGraphicFramePr>
          <p:nvPr/>
        </p:nvGraphicFramePr>
        <p:xfrm>
          <a:off x="825689" y="846160"/>
          <a:ext cx="2961565" cy="365760"/>
        </p:xfrm>
        <a:graphic>
          <a:graphicData uri="http://schemas.openxmlformats.org/drawingml/2006/table">
            <a:tbl>
              <a:tblPr>
                <a:tableStyleId>{2D5ABB26-0587-4C30-8999-92F81FD0307C}</a:tableStyleId>
              </a:tblPr>
              <a:tblGrid>
                <a:gridCol w="2961565">
                  <a:extLst>
                    <a:ext uri="{9D8B030D-6E8A-4147-A177-3AD203B41FA5}">
                      <a16:colId xmlns:a16="http://schemas.microsoft.com/office/drawing/2014/main" val="3226684647"/>
                    </a:ext>
                  </a:extLst>
                </a:gridCol>
              </a:tblGrid>
              <a:tr h="365760">
                <a:tc>
                  <a:txBody>
                    <a:bodyPr/>
                    <a:lstStyle/>
                    <a:p>
                      <a:r>
                        <a:rPr lang="en-US" sz="1800" b="1" u="sng" dirty="0"/>
                        <a:t>Random Forest</a:t>
                      </a:r>
                    </a:p>
                  </a:txBody>
                  <a:tcPr/>
                </a:tc>
                <a:extLst>
                  <a:ext uri="{0D108BD9-81ED-4DB2-BD59-A6C34878D82A}">
                    <a16:rowId xmlns:a16="http://schemas.microsoft.com/office/drawing/2014/main" val="3025933406"/>
                  </a:ext>
                </a:extLst>
              </a:tr>
            </a:tbl>
          </a:graphicData>
        </a:graphic>
      </p:graphicFrame>
      <p:graphicFrame>
        <p:nvGraphicFramePr>
          <p:cNvPr id="3" name="Table 2">
            <a:extLst>
              <a:ext uri="{FF2B5EF4-FFF2-40B4-BE49-F238E27FC236}">
                <a16:creationId xmlns:a16="http://schemas.microsoft.com/office/drawing/2014/main" id="{DA3F3ABF-879F-47A5-8D93-74446C8E51A9}"/>
              </a:ext>
            </a:extLst>
          </p:cNvPr>
          <p:cNvGraphicFramePr>
            <a:graphicFrameLocks noGrp="1"/>
          </p:cNvGraphicFramePr>
          <p:nvPr/>
        </p:nvGraphicFramePr>
        <p:xfrm>
          <a:off x="825688" y="1667302"/>
          <a:ext cx="6858000" cy="1112292"/>
        </p:xfrm>
        <a:graphic>
          <a:graphicData uri="http://schemas.openxmlformats.org/drawingml/2006/table">
            <a:tbl>
              <a:tblPr>
                <a:tableStyleId>{2D5ABB26-0587-4C30-8999-92F81FD0307C}</a:tableStyleId>
              </a:tblPr>
              <a:tblGrid>
                <a:gridCol w="6858000">
                  <a:extLst>
                    <a:ext uri="{9D8B030D-6E8A-4147-A177-3AD203B41FA5}">
                      <a16:colId xmlns:a16="http://schemas.microsoft.com/office/drawing/2014/main" val="1113026357"/>
                    </a:ext>
                  </a:extLst>
                </a:gridCol>
              </a:tblGrid>
              <a:tr h="1112292">
                <a:tc>
                  <a:txBody>
                    <a:bodyPr/>
                    <a:lstStyle/>
                    <a:p>
                      <a:r>
                        <a:rPr lang="en-US" sz="1400" b="0" i="0" u="none" strike="noStrike" cap="none" dirty="0">
                          <a:solidFill>
                            <a:schemeClr val="tx1"/>
                          </a:solidFill>
                          <a:effectLst/>
                          <a:latin typeface="+mn-lt"/>
                          <a:ea typeface="+mn-ea"/>
                          <a:cs typeface="+mn-cs"/>
                          <a:sym typeface="Arial"/>
                        </a:rPr>
                        <a:t>Random forest is a commonly-used machine learning algorithm trademarked by Leo </a:t>
                      </a:r>
                      <a:r>
                        <a:rPr lang="en-US" sz="1400" b="0" i="0" u="none" strike="noStrike" cap="none" dirty="0" err="1">
                          <a:solidFill>
                            <a:schemeClr val="tx1"/>
                          </a:solidFill>
                          <a:effectLst/>
                          <a:latin typeface="+mn-lt"/>
                          <a:ea typeface="+mn-ea"/>
                          <a:cs typeface="+mn-cs"/>
                          <a:sym typeface="Arial"/>
                        </a:rPr>
                        <a:t>Breiman</a:t>
                      </a:r>
                      <a:r>
                        <a:rPr lang="en-US" sz="1400" b="0" i="0" u="none" strike="noStrike" cap="none" dirty="0">
                          <a:solidFill>
                            <a:schemeClr val="tx1"/>
                          </a:solidFill>
                          <a:effectLst/>
                          <a:latin typeface="+mn-lt"/>
                          <a:ea typeface="+mn-ea"/>
                          <a:cs typeface="+mn-cs"/>
                          <a:sym typeface="Arial"/>
                        </a:rPr>
                        <a:t> and Adele Cutler, which combines the output of multiple decision trees to reach a single result.</a:t>
                      </a:r>
                      <a:endParaRPr lang="en-US" sz="1200" dirty="0"/>
                    </a:p>
                  </a:txBody>
                  <a:tcPr/>
                </a:tc>
                <a:extLst>
                  <a:ext uri="{0D108BD9-81ED-4DB2-BD59-A6C34878D82A}">
                    <a16:rowId xmlns:a16="http://schemas.microsoft.com/office/drawing/2014/main" val="2385722339"/>
                  </a:ext>
                </a:extLst>
              </a:tr>
            </a:tbl>
          </a:graphicData>
        </a:graphic>
      </p:graphicFrame>
      <p:pic>
        <p:nvPicPr>
          <p:cNvPr id="1026" name="Picture 2" descr="What is Random Forest? | IBM">
            <a:extLst>
              <a:ext uri="{FF2B5EF4-FFF2-40B4-BE49-F238E27FC236}">
                <a16:creationId xmlns:a16="http://schemas.microsoft.com/office/drawing/2014/main" id="{1040661B-FE7B-4D94-83F5-9E9F3BC1BB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4713" y="2475009"/>
            <a:ext cx="3590035" cy="2301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7873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2"/>
          <p:cNvSpPr/>
          <p:nvPr/>
        </p:nvSpPr>
        <p:spPr>
          <a:xfrm>
            <a:off x="14225" y="1721850"/>
            <a:ext cx="9122100" cy="1699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2"/>
          <p:cNvSpPr txBox="1">
            <a:spLocks noGrp="1"/>
          </p:cNvSpPr>
          <p:nvPr>
            <p:ph type="ctrTitle"/>
          </p:nvPr>
        </p:nvSpPr>
        <p:spPr>
          <a:xfrm>
            <a:off x="1763550" y="2092950"/>
            <a:ext cx="5616900" cy="957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sz="3600" b="1">
                <a:solidFill>
                  <a:schemeClr val="lt1"/>
                </a:solidFill>
                <a:latin typeface="Montserrat"/>
                <a:ea typeface="Montserrat"/>
                <a:cs typeface="Montserrat"/>
                <a:sym typeface="Montserrat"/>
              </a:rPr>
              <a:t>Thank You!</a:t>
            </a:r>
            <a:endParaRPr sz="3600" b="1">
              <a:solidFill>
                <a:schemeClr val="lt1"/>
              </a:solidFill>
              <a:latin typeface="Montserrat"/>
              <a:ea typeface="Montserrat"/>
              <a:cs typeface="Montserrat"/>
              <a:sym typeface="Montserrat"/>
            </a:endParaRPr>
          </a:p>
        </p:txBody>
      </p:sp>
      <p:pic>
        <p:nvPicPr>
          <p:cNvPr id="139" name="Google Shape;139;p22"/>
          <p:cNvPicPr preferRelativeResize="0"/>
          <p:nvPr/>
        </p:nvPicPr>
        <p:blipFill>
          <a:blip r:embed="rId3">
            <a:alphaModFix/>
          </a:blip>
          <a:stretch>
            <a:fillRect/>
          </a:stretch>
        </p:blipFill>
        <p:spPr>
          <a:xfrm>
            <a:off x="357975" y="197150"/>
            <a:ext cx="819032" cy="656400"/>
          </a:xfrm>
          <a:prstGeom prst="rect">
            <a:avLst/>
          </a:prstGeom>
          <a:noFill/>
          <a:ln>
            <a:noFill/>
          </a:ln>
        </p:spPr>
      </p:pic>
      <p:pic>
        <p:nvPicPr>
          <p:cNvPr id="140" name="Google Shape;140;p22"/>
          <p:cNvPicPr preferRelativeResize="0"/>
          <p:nvPr/>
        </p:nvPicPr>
        <p:blipFill>
          <a:blip r:embed="rId4">
            <a:alphaModFix/>
          </a:blip>
          <a:stretch>
            <a:fillRect/>
          </a:stretch>
        </p:blipFill>
        <p:spPr>
          <a:xfrm>
            <a:off x="7305600" y="0"/>
            <a:ext cx="1838400" cy="5143501"/>
          </a:xfrm>
          <a:prstGeom prst="rect">
            <a:avLst/>
          </a:prstGeom>
          <a:noFill/>
          <a:ln>
            <a:noFill/>
          </a:ln>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2162" y="4286082"/>
            <a:ext cx="550657" cy="55713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8"/>
          <p:cNvSpPr/>
          <p:nvPr/>
        </p:nvSpPr>
        <p:spPr>
          <a:xfrm>
            <a:off x="14225" y="1721850"/>
            <a:ext cx="9122100" cy="1699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8"/>
          <p:cNvSpPr txBox="1">
            <a:spLocks noGrp="1"/>
          </p:cNvSpPr>
          <p:nvPr>
            <p:ph type="title"/>
          </p:nvPr>
        </p:nvSpPr>
        <p:spPr>
          <a:xfrm>
            <a:off x="641446" y="2190900"/>
            <a:ext cx="8027298" cy="761700"/>
          </a:xfrm>
          <a:prstGeom prst="rect">
            <a:avLst/>
          </a:prstGeom>
        </p:spPr>
        <p:txBody>
          <a:bodyPr spcFirstLastPara="1" wrap="square" lIns="91425" tIns="91425" rIns="91425" bIns="91425" anchor="ctr" anchorCtr="0">
            <a:normAutofit fontScale="90000"/>
          </a:bodyPr>
          <a:lstStyle/>
          <a:p>
            <a:pPr lvl="0" algn="ctr"/>
            <a:r>
              <a:rPr lang="en-US" b="1" dirty="0">
                <a:solidFill>
                  <a:schemeClr val="bg1"/>
                </a:solidFill>
                <a:latin typeface="Times New Roman" panose="02020603050405020304" pitchFamily="18" charset="0"/>
                <a:cs typeface="Times New Roman" panose="02020603050405020304" pitchFamily="18" charset="0"/>
              </a:rPr>
              <a:t>Vidarbha data weather forecasting using machine learning algorithm integrated with power bi dashboard</a:t>
            </a:r>
            <a:endParaRPr b="1" dirty="0">
              <a:solidFill>
                <a:schemeClr val="lt1"/>
              </a:solidFill>
              <a:latin typeface="Montserrat"/>
              <a:ea typeface="Montserrat"/>
              <a:cs typeface="Montserrat"/>
              <a:sym typeface="Montserrat"/>
            </a:endParaRPr>
          </a:p>
        </p:txBody>
      </p:sp>
      <p:pic>
        <p:nvPicPr>
          <p:cNvPr id="104" name="Google Shape;104;p18"/>
          <p:cNvPicPr preferRelativeResize="0"/>
          <p:nvPr/>
        </p:nvPicPr>
        <p:blipFill>
          <a:blip r:embed="rId3">
            <a:alphaModFix/>
          </a:blip>
          <a:stretch>
            <a:fillRect/>
          </a:stretch>
        </p:blipFill>
        <p:spPr>
          <a:xfrm>
            <a:off x="0" y="3821885"/>
            <a:ext cx="9144003" cy="1321616"/>
          </a:xfrm>
          <a:prstGeom prst="rect">
            <a:avLst/>
          </a:prstGeom>
          <a:noFill/>
          <a:ln>
            <a:noFill/>
          </a:ln>
        </p:spPr>
      </p:pic>
      <p:pic>
        <p:nvPicPr>
          <p:cNvPr id="105" name="Google Shape;105;p18"/>
          <p:cNvPicPr preferRelativeResize="0"/>
          <p:nvPr/>
        </p:nvPicPr>
        <p:blipFill>
          <a:blip r:embed="rId4">
            <a:alphaModFix/>
          </a:blip>
          <a:stretch>
            <a:fillRect/>
          </a:stretch>
        </p:blipFill>
        <p:spPr>
          <a:xfrm>
            <a:off x="7983900" y="197150"/>
            <a:ext cx="819032" cy="656400"/>
          </a:xfrm>
          <a:prstGeom prst="rect">
            <a:avLst/>
          </a:prstGeom>
          <a:noFill/>
          <a:ln>
            <a:noFill/>
          </a:ln>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18087" y="4204946"/>
            <a:ext cx="550657" cy="55713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FC0BBFB-0805-4D94-8120-892476936475}"/>
              </a:ext>
            </a:extLst>
          </p:cNvPr>
          <p:cNvSpPr/>
          <p:nvPr/>
        </p:nvSpPr>
        <p:spPr>
          <a:xfrm>
            <a:off x="382136" y="1173182"/>
            <a:ext cx="8209128" cy="3970318"/>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 Accurate Weather Prediction for Agriculture: Maharashtra heavily relies on agriculture, with a substantial portion of its population engaged in farming. Accurate weather forecasts are crucial for making informed decisions regarding planting, irrigation, and harvesting, which can significantly impact crop yields and farmer income. </a:t>
            </a:r>
          </a:p>
          <a:p>
            <a:r>
              <a:rPr lang="en-US" dirty="0">
                <a:latin typeface="Times New Roman" panose="02020603050405020304" pitchFamily="18" charset="0"/>
                <a:cs typeface="Times New Roman" panose="02020603050405020304" pitchFamily="18" charset="0"/>
              </a:rPr>
              <a:t>• Natural Disaster Preparedness: Maharashtra is prone to various weather-related challenges like monsoons, cyclones, and heatwaves. A sophisticated weather forecasting system aids in predicting these extreme events more accurately, allowing authorities to take proactive measures for disaster preparedness, evacuation, and resource allocation.</a:t>
            </a:r>
          </a:p>
          <a:p>
            <a:r>
              <a:rPr lang="en-US" dirty="0">
                <a:latin typeface="Times New Roman" panose="02020603050405020304" pitchFamily="18" charset="0"/>
                <a:cs typeface="Times New Roman" panose="02020603050405020304" pitchFamily="18" charset="0"/>
              </a:rPr>
              <a:t> • Infrastructure and Resource Management: Weather plays a pivotal role in managing resources such as water, electricity, and transportation. Accurate predictions assist in managing reservoirs, optimizing energy production, and planning for potential disruptions caused by adverse weather conditions.</a:t>
            </a:r>
          </a:p>
          <a:p>
            <a:r>
              <a:rPr lang="en-US" dirty="0">
                <a:latin typeface="Times New Roman" panose="02020603050405020304" pitchFamily="18" charset="0"/>
                <a:cs typeface="Times New Roman" panose="02020603050405020304" pitchFamily="18" charset="0"/>
              </a:rPr>
              <a:t> • Tourism and Travel Planning: Tourism is a major contributor to Maharashtra's economy. A reliable weather forecasting system benefits both tourists and tourism agencies by providing accurate weather information, enabling better itinerary planning and enhancing visitor experiences.</a:t>
            </a:r>
          </a:p>
          <a:p>
            <a:r>
              <a:rPr lang="en-US" dirty="0">
                <a:latin typeface="Times New Roman" panose="02020603050405020304" pitchFamily="18" charset="0"/>
                <a:cs typeface="Times New Roman" panose="02020603050405020304" pitchFamily="18" charset="0"/>
              </a:rPr>
              <a:t> • Public Awareness and Safety: Timely and accurate weather forecasts contribute to public safety by informing individuals about impending weather conditions. This empowers citizens to take precautions, such as staying indoors during heavy rains or avoiding travel during severe weather, ultimately reducing the risk of accidents and casualties</a:t>
            </a:r>
          </a:p>
        </p:txBody>
      </p:sp>
      <p:graphicFrame>
        <p:nvGraphicFramePr>
          <p:cNvPr id="4" name="Table 3">
            <a:extLst>
              <a:ext uri="{FF2B5EF4-FFF2-40B4-BE49-F238E27FC236}">
                <a16:creationId xmlns:a16="http://schemas.microsoft.com/office/drawing/2014/main" id="{543754E3-4565-454E-A2E4-9004B03F55C9}"/>
              </a:ext>
            </a:extLst>
          </p:cNvPr>
          <p:cNvGraphicFramePr>
            <a:graphicFrameLocks noGrp="1"/>
          </p:cNvGraphicFramePr>
          <p:nvPr>
            <p:extLst>
              <p:ext uri="{D42A27DB-BD31-4B8C-83A1-F6EECF244321}">
                <p14:modId xmlns:p14="http://schemas.microsoft.com/office/powerpoint/2010/main" val="775827936"/>
              </p:ext>
            </p:extLst>
          </p:nvPr>
        </p:nvGraphicFramePr>
        <p:xfrm>
          <a:off x="382136" y="283447"/>
          <a:ext cx="3377821" cy="436728"/>
        </p:xfrm>
        <a:graphic>
          <a:graphicData uri="http://schemas.openxmlformats.org/drawingml/2006/table">
            <a:tbl>
              <a:tblPr/>
              <a:tblGrid>
                <a:gridCol w="3377821">
                  <a:extLst>
                    <a:ext uri="{9D8B030D-6E8A-4147-A177-3AD203B41FA5}">
                      <a16:colId xmlns:a16="http://schemas.microsoft.com/office/drawing/2014/main" val="3233008436"/>
                    </a:ext>
                  </a:extLst>
                </a:gridCol>
              </a:tblGrid>
              <a:tr h="436728">
                <a:tc>
                  <a:txBody>
                    <a:bodyPr/>
                    <a:lstStyle/>
                    <a:p>
                      <a:r>
                        <a:rPr lang="en-US" sz="1800" b="1" u="sng" dirty="0"/>
                        <a:t>NEED OF THE PROJECT </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318397880"/>
                  </a:ext>
                </a:extLst>
              </a:tr>
            </a:tbl>
          </a:graphicData>
        </a:graphic>
      </p:graphicFrame>
    </p:spTree>
    <p:extLst>
      <p:ext uri="{BB962C8B-B14F-4D97-AF65-F5344CB8AC3E}">
        <p14:creationId xmlns:p14="http://schemas.microsoft.com/office/powerpoint/2010/main" val="4188149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D8D7E-367F-463B-8176-F5201965D306}"/>
              </a:ext>
            </a:extLst>
          </p:cNvPr>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lstStyle/>
          <a:p>
            <a:r>
              <a:rPr lang="en-US" dirty="0">
                <a:solidFill>
                  <a:schemeClr val="bg1"/>
                </a:solidFill>
              </a:rPr>
              <a:t>Working on the Gathered </a:t>
            </a:r>
            <a:r>
              <a:rPr lang="en-US" dirty="0" err="1">
                <a:solidFill>
                  <a:schemeClr val="bg1"/>
                </a:solidFill>
              </a:rPr>
              <a:t>DataSets</a:t>
            </a:r>
            <a:endParaRPr lang="en-US" dirty="0">
              <a:solidFill>
                <a:schemeClr val="bg1"/>
              </a:solidFill>
            </a:endParaRPr>
          </a:p>
        </p:txBody>
      </p:sp>
    </p:spTree>
    <p:extLst>
      <p:ext uri="{BB962C8B-B14F-4D97-AF65-F5344CB8AC3E}">
        <p14:creationId xmlns:p14="http://schemas.microsoft.com/office/powerpoint/2010/main" val="2728095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4BA5F2D-949E-4942-A4CD-05E428DCB9CE}"/>
              </a:ext>
            </a:extLst>
          </p:cNvPr>
          <p:cNvGraphicFramePr>
            <a:graphicFrameLocks noGrp="1"/>
          </p:cNvGraphicFramePr>
          <p:nvPr>
            <p:extLst>
              <p:ext uri="{D42A27DB-BD31-4B8C-83A1-F6EECF244321}">
                <p14:modId xmlns:p14="http://schemas.microsoft.com/office/powerpoint/2010/main" val="2278098843"/>
              </p:ext>
            </p:extLst>
          </p:nvPr>
        </p:nvGraphicFramePr>
        <p:xfrm>
          <a:off x="914400" y="1090967"/>
          <a:ext cx="7090012" cy="4389120"/>
        </p:xfrm>
        <a:graphic>
          <a:graphicData uri="http://schemas.openxmlformats.org/drawingml/2006/table">
            <a:tbl>
              <a:tblPr>
                <a:tableStyleId>{2D5ABB26-0587-4C30-8999-92F81FD0307C}</a:tableStyleId>
              </a:tblPr>
              <a:tblGrid>
                <a:gridCol w="7090012">
                  <a:extLst>
                    <a:ext uri="{9D8B030D-6E8A-4147-A177-3AD203B41FA5}">
                      <a16:colId xmlns:a16="http://schemas.microsoft.com/office/drawing/2014/main" val="3637366952"/>
                    </a:ext>
                  </a:extLst>
                </a:gridCol>
              </a:tblGrid>
              <a:tr h="4389120">
                <a:tc>
                  <a:txBody>
                    <a:bodyPr/>
                    <a:lstStyle/>
                    <a:p>
                      <a:pPr marL="285750" indent="-285750">
                        <a:buFont typeface="Arial" panose="020B0604020202020204" pitchFamily="34" charset="0"/>
                        <a:buChar char="•"/>
                      </a:pPr>
                      <a:r>
                        <a:rPr lang="en-US" sz="1400" b="1" u="none" strike="noStrike" cap="none" dirty="0">
                          <a:effectLst/>
                          <a:sym typeface="Arial"/>
                        </a:rPr>
                        <a:t>Pandas head()</a:t>
                      </a:r>
                      <a:r>
                        <a:rPr lang="en-US" sz="1400" u="none" strike="noStrike" cap="none" dirty="0">
                          <a:effectLst/>
                          <a:sym typeface="Arial"/>
                        </a:rPr>
                        <a:t> method is used to return top n (5 by default) rows of a data frame or series.</a:t>
                      </a:r>
                    </a:p>
                    <a:p>
                      <a:pPr marL="285750" indent="-285750">
                        <a:buFont typeface="Arial" panose="020B0604020202020204" pitchFamily="34" charset="0"/>
                        <a:buChar char="•"/>
                      </a:pPr>
                      <a:endParaRPr lang="en-US" sz="1400" u="none" strike="noStrike" cap="none" dirty="0">
                        <a:effectLst/>
                        <a:sym typeface="Arial"/>
                      </a:endParaRPr>
                    </a:p>
                    <a:p>
                      <a:pPr marL="285750" indent="-285750">
                        <a:buFont typeface="Arial" panose="020B0604020202020204" pitchFamily="34" charset="0"/>
                        <a:buChar char="•"/>
                      </a:pPr>
                      <a:r>
                        <a:rPr lang="en-US" sz="1400" b="1" u="none" strike="noStrike" cap="none" dirty="0">
                          <a:effectLst/>
                          <a:sym typeface="Arial"/>
                        </a:rPr>
                        <a:t>Pandas tail()</a:t>
                      </a:r>
                      <a:r>
                        <a:rPr lang="en-US" sz="1400" u="none" strike="noStrike" cap="none" dirty="0">
                          <a:effectLst/>
                          <a:sym typeface="Arial"/>
                        </a:rPr>
                        <a:t> method is used to return bottom n (5 by default) rows of a data frame or series.</a:t>
                      </a:r>
                    </a:p>
                    <a:p>
                      <a:pPr marL="285750" indent="-285750">
                        <a:buFont typeface="Arial" panose="020B0604020202020204" pitchFamily="34" charset="0"/>
                        <a:buChar char="•"/>
                      </a:pPr>
                      <a:endParaRPr lang="en-US" sz="1400" u="none" strike="noStrike" cap="none" dirty="0">
                        <a:effectLst/>
                        <a:sym typeface="Arial"/>
                      </a:endParaRPr>
                    </a:p>
                    <a:p>
                      <a:pPr marL="285750" indent="-285750" fontAlgn="base">
                        <a:buFont typeface="Arial" panose="020B0604020202020204" pitchFamily="34" charset="0"/>
                        <a:buChar char="•"/>
                      </a:pPr>
                      <a:r>
                        <a:rPr lang="en-US" sz="1400" b="1" u="none" strike="noStrike" cap="none" dirty="0">
                          <a:effectLst/>
                          <a:sym typeface="Arial"/>
                        </a:rPr>
                        <a:t>Pandas Shape() </a:t>
                      </a:r>
                      <a:r>
                        <a:rPr lang="en-US" sz="1400" u="none" strike="noStrike" cap="none" dirty="0">
                          <a:effectLst/>
                          <a:sym typeface="Arial"/>
                        </a:rPr>
                        <a:t>property is used to get a tuple representing the dimensionality of the Pandas Data Frame.</a:t>
                      </a:r>
                    </a:p>
                    <a:p>
                      <a:pPr marL="285750" indent="-285750" rtl="0" fontAlgn="base">
                        <a:buFont typeface="Arial" panose="020B0604020202020204" pitchFamily="34" charset="0"/>
                        <a:buChar char="•"/>
                      </a:pPr>
                      <a:endParaRPr lang="en-US" sz="1400" u="none" strike="noStrike" cap="none" dirty="0">
                        <a:effectLst/>
                        <a:sym typeface="Arial"/>
                      </a:endParaRPr>
                    </a:p>
                    <a:p>
                      <a:pPr marL="285750" indent="-285750" rtl="0" fontAlgn="base">
                        <a:buFont typeface="Arial" panose="020B0604020202020204" pitchFamily="34" charset="0"/>
                        <a:buChar char="•"/>
                      </a:pPr>
                      <a:r>
                        <a:rPr lang="en-US" sz="1400" b="1" dirty="0">
                          <a:sym typeface="Arial"/>
                        </a:rPr>
                        <a:t>Pandas columns() </a:t>
                      </a:r>
                      <a:r>
                        <a:rPr lang="en-US" sz="1400" u="none" strike="noStrike" cap="none" dirty="0">
                          <a:effectLst/>
                          <a:sym typeface="Arial"/>
                        </a:rPr>
                        <a:t>attribute to return the column labels of the given Data frame.</a:t>
                      </a:r>
                    </a:p>
                    <a:p>
                      <a:pPr marL="285750" indent="-285750" rtl="0" fontAlgn="base">
                        <a:buFont typeface="Arial" panose="020B0604020202020204" pitchFamily="34" charset="0"/>
                        <a:buChar char="•"/>
                      </a:pPr>
                      <a:endParaRPr lang="en-US" sz="1400" u="none" strike="noStrike" cap="none" dirty="0">
                        <a:effectLst/>
                        <a:sym typeface="Arial"/>
                      </a:endParaRPr>
                    </a:p>
                    <a:p>
                      <a:pPr marL="285750" indent="-285750" rtl="0" fontAlgn="base">
                        <a:buFont typeface="Arial" panose="020B0604020202020204" pitchFamily="34" charset="0"/>
                        <a:buChar char="•"/>
                      </a:pPr>
                      <a:r>
                        <a:rPr lang="en-US" sz="1400" b="1" u="none" strike="noStrike" cap="none" dirty="0">
                          <a:effectLst/>
                          <a:sym typeface="Arial"/>
                        </a:rPr>
                        <a:t>Pandas info()</a:t>
                      </a:r>
                      <a:r>
                        <a:rPr lang="en-US" sz="1400" u="none" strike="noStrike" cap="none" dirty="0">
                          <a:effectLst/>
                          <a:sym typeface="Arial"/>
                        </a:rPr>
                        <a:t> function is used to get a concise summary of the data frame. </a:t>
                      </a:r>
                    </a:p>
                    <a:p>
                      <a:pPr marL="285750" indent="-285750" rtl="0" fontAlgn="base">
                        <a:buFont typeface="Arial" panose="020B0604020202020204" pitchFamily="34" charset="0"/>
                        <a:buChar char="•"/>
                      </a:pPr>
                      <a:endParaRPr lang="en-US" sz="1400" u="none" strike="noStrike" cap="none" dirty="0">
                        <a:effectLst/>
                        <a:sym typeface="Arial"/>
                      </a:endParaRPr>
                    </a:p>
                    <a:p>
                      <a:pPr marL="285750" indent="-285750" rtl="0" fontAlgn="base">
                        <a:buFont typeface="Arial" panose="020B0604020202020204" pitchFamily="34" charset="0"/>
                        <a:buChar char="•"/>
                      </a:pPr>
                      <a:r>
                        <a:rPr lang="en-US" sz="1400" b="1" u="none" strike="noStrike" cap="none" dirty="0">
                          <a:effectLst/>
                          <a:sym typeface="Arial"/>
                        </a:rPr>
                        <a:t>Pandas describe()</a:t>
                      </a:r>
                      <a:r>
                        <a:rPr lang="en-US" sz="1400" u="none" strike="noStrike" cap="none" dirty="0">
                          <a:effectLst/>
                          <a:sym typeface="Arial"/>
                        </a:rPr>
                        <a:t> is used to view some basic statistical details like percentile, mean, etc. of a data frame or a series of numeric values.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800" dirty="0"/>
                    </a:p>
                  </a:txBody>
                  <a:tcPr/>
                </a:tc>
                <a:extLst>
                  <a:ext uri="{0D108BD9-81ED-4DB2-BD59-A6C34878D82A}">
                    <a16:rowId xmlns:a16="http://schemas.microsoft.com/office/drawing/2014/main" val="1637915012"/>
                  </a:ext>
                </a:extLst>
              </a:tr>
            </a:tbl>
          </a:graphicData>
        </a:graphic>
      </p:graphicFrame>
      <p:graphicFrame>
        <p:nvGraphicFramePr>
          <p:cNvPr id="3" name="Table 2">
            <a:extLst>
              <a:ext uri="{FF2B5EF4-FFF2-40B4-BE49-F238E27FC236}">
                <a16:creationId xmlns:a16="http://schemas.microsoft.com/office/drawing/2014/main" id="{EDFF2411-1DFD-4A4D-A26F-820C8CEBD872}"/>
              </a:ext>
            </a:extLst>
          </p:cNvPr>
          <p:cNvGraphicFramePr>
            <a:graphicFrameLocks noGrp="1"/>
          </p:cNvGraphicFramePr>
          <p:nvPr/>
        </p:nvGraphicFramePr>
        <p:xfrm>
          <a:off x="504967" y="272956"/>
          <a:ext cx="2053988" cy="395785"/>
        </p:xfrm>
        <a:graphic>
          <a:graphicData uri="http://schemas.openxmlformats.org/drawingml/2006/table">
            <a:tbl>
              <a:tblPr>
                <a:tableStyleId>{2D5ABB26-0587-4C30-8999-92F81FD0307C}</a:tableStyleId>
              </a:tblPr>
              <a:tblGrid>
                <a:gridCol w="2053988">
                  <a:extLst>
                    <a:ext uri="{9D8B030D-6E8A-4147-A177-3AD203B41FA5}">
                      <a16:colId xmlns:a16="http://schemas.microsoft.com/office/drawing/2014/main" val="2276147903"/>
                    </a:ext>
                  </a:extLst>
                </a:gridCol>
              </a:tblGrid>
              <a:tr h="395785">
                <a:tc>
                  <a:txBody>
                    <a:bodyPr/>
                    <a:lstStyle/>
                    <a:p>
                      <a:r>
                        <a:rPr lang="en-US" sz="1800" b="1" u="sng" dirty="0"/>
                        <a:t>Functions Used</a:t>
                      </a:r>
                    </a:p>
                  </a:txBody>
                  <a:tcPr/>
                </a:tc>
                <a:extLst>
                  <a:ext uri="{0D108BD9-81ED-4DB2-BD59-A6C34878D82A}">
                    <a16:rowId xmlns:a16="http://schemas.microsoft.com/office/drawing/2014/main" val="4711768"/>
                  </a:ext>
                </a:extLst>
              </a:tr>
            </a:tbl>
          </a:graphicData>
        </a:graphic>
      </p:graphicFrame>
    </p:spTree>
    <p:extLst>
      <p:ext uri="{BB962C8B-B14F-4D97-AF65-F5344CB8AC3E}">
        <p14:creationId xmlns:p14="http://schemas.microsoft.com/office/powerpoint/2010/main" val="801015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9BED729-D097-4F6A-8F4A-29857D364E5A}"/>
              </a:ext>
            </a:extLst>
          </p:cNvPr>
          <p:cNvPicPr>
            <a:picLocks noChangeAspect="1"/>
          </p:cNvPicPr>
          <p:nvPr/>
        </p:nvPicPr>
        <p:blipFill>
          <a:blip r:embed="rId2"/>
          <a:stretch>
            <a:fillRect/>
          </a:stretch>
        </p:blipFill>
        <p:spPr>
          <a:xfrm>
            <a:off x="1992701" y="876445"/>
            <a:ext cx="3739359" cy="3210459"/>
          </a:xfrm>
          <a:prstGeom prst="rect">
            <a:avLst/>
          </a:prstGeom>
        </p:spPr>
      </p:pic>
      <p:graphicFrame>
        <p:nvGraphicFramePr>
          <p:cNvPr id="6" name="Table 5">
            <a:extLst>
              <a:ext uri="{FF2B5EF4-FFF2-40B4-BE49-F238E27FC236}">
                <a16:creationId xmlns:a16="http://schemas.microsoft.com/office/drawing/2014/main" id="{78B73196-9460-478F-9461-3C8D63EB9517}"/>
              </a:ext>
            </a:extLst>
          </p:cNvPr>
          <p:cNvGraphicFramePr>
            <a:graphicFrameLocks noGrp="1"/>
          </p:cNvGraphicFramePr>
          <p:nvPr/>
        </p:nvGraphicFramePr>
        <p:xfrm>
          <a:off x="436729" y="4176215"/>
          <a:ext cx="7820167" cy="640080"/>
        </p:xfrm>
        <a:graphic>
          <a:graphicData uri="http://schemas.openxmlformats.org/drawingml/2006/table">
            <a:tbl>
              <a:tblPr>
                <a:tableStyleId>{2D5ABB26-0587-4C30-8999-92F81FD0307C}</a:tableStyleId>
              </a:tblPr>
              <a:tblGrid>
                <a:gridCol w="7820167">
                  <a:extLst>
                    <a:ext uri="{9D8B030D-6E8A-4147-A177-3AD203B41FA5}">
                      <a16:colId xmlns:a16="http://schemas.microsoft.com/office/drawing/2014/main" val="2914476195"/>
                    </a:ext>
                  </a:extLst>
                </a:gridCol>
              </a:tblGrid>
              <a:tr h="640080">
                <a:tc>
                  <a:txBody>
                    <a:bodyPr/>
                    <a:lstStyle/>
                    <a:p>
                      <a:r>
                        <a:rPr lang="en-US" sz="1200" dirty="0"/>
                        <a:t>This is correlation matrix we are using Seaborn package Library to plot this matrix this is going to give us how each column which are present inside the dataset are correlated to each other, correlated values are always positive if they are highly correlated.</a:t>
                      </a:r>
                    </a:p>
                  </a:txBody>
                  <a:tcPr/>
                </a:tc>
                <a:extLst>
                  <a:ext uri="{0D108BD9-81ED-4DB2-BD59-A6C34878D82A}">
                    <a16:rowId xmlns:a16="http://schemas.microsoft.com/office/drawing/2014/main" val="349830497"/>
                  </a:ext>
                </a:extLst>
              </a:tr>
            </a:tbl>
          </a:graphicData>
        </a:graphic>
      </p:graphicFrame>
      <p:graphicFrame>
        <p:nvGraphicFramePr>
          <p:cNvPr id="7" name="Table 6">
            <a:extLst>
              <a:ext uri="{FF2B5EF4-FFF2-40B4-BE49-F238E27FC236}">
                <a16:creationId xmlns:a16="http://schemas.microsoft.com/office/drawing/2014/main" id="{88CF994B-8A3C-4862-BE2E-6344D5576207}"/>
              </a:ext>
            </a:extLst>
          </p:cNvPr>
          <p:cNvGraphicFramePr>
            <a:graphicFrameLocks noGrp="1"/>
          </p:cNvGraphicFramePr>
          <p:nvPr/>
        </p:nvGraphicFramePr>
        <p:xfrm>
          <a:off x="634621" y="237388"/>
          <a:ext cx="2599898" cy="382137"/>
        </p:xfrm>
        <a:graphic>
          <a:graphicData uri="http://schemas.openxmlformats.org/drawingml/2006/table">
            <a:tbl>
              <a:tblPr>
                <a:tableStyleId>{2D5ABB26-0587-4C30-8999-92F81FD0307C}</a:tableStyleId>
              </a:tblPr>
              <a:tblGrid>
                <a:gridCol w="2599898">
                  <a:extLst>
                    <a:ext uri="{9D8B030D-6E8A-4147-A177-3AD203B41FA5}">
                      <a16:colId xmlns:a16="http://schemas.microsoft.com/office/drawing/2014/main" val="1616461501"/>
                    </a:ext>
                  </a:extLst>
                </a:gridCol>
              </a:tblGrid>
              <a:tr h="382137">
                <a:tc>
                  <a:txBody>
                    <a:bodyPr/>
                    <a:lstStyle/>
                    <a:p>
                      <a:r>
                        <a:rPr lang="en-US" sz="1400" b="1" u="sng" dirty="0"/>
                        <a:t>Correlation matrix </a:t>
                      </a:r>
                      <a:endParaRPr lang="en-US" sz="1800" b="1" u="sng" dirty="0"/>
                    </a:p>
                  </a:txBody>
                  <a:tcPr/>
                </a:tc>
                <a:extLst>
                  <a:ext uri="{0D108BD9-81ED-4DB2-BD59-A6C34878D82A}">
                    <a16:rowId xmlns:a16="http://schemas.microsoft.com/office/drawing/2014/main" val="677423652"/>
                  </a:ext>
                </a:extLst>
              </a:tr>
            </a:tbl>
          </a:graphicData>
        </a:graphic>
      </p:graphicFrame>
    </p:spTree>
    <p:extLst>
      <p:ext uri="{BB962C8B-B14F-4D97-AF65-F5344CB8AC3E}">
        <p14:creationId xmlns:p14="http://schemas.microsoft.com/office/powerpoint/2010/main" val="313851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C6ABCAA-C79A-4AC3-AB0A-7F9C84057192}"/>
              </a:ext>
            </a:extLst>
          </p:cNvPr>
          <p:cNvPicPr>
            <a:picLocks noChangeAspect="1"/>
          </p:cNvPicPr>
          <p:nvPr/>
        </p:nvPicPr>
        <p:blipFill>
          <a:blip r:embed="rId2"/>
          <a:stretch>
            <a:fillRect/>
          </a:stretch>
        </p:blipFill>
        <p:spPr>
          <a:xfrm>
            <a:off x="1656071" y="569294"/>
            <a:ext cx="5106395" cy="3404263"/>
          </a:xfrm>
          <a:prstGeom prst="rect">
            <a:avLst/>
          </a:prstGeom>
        </p:spPr>
      </p:pic>
      <p:sp>
        <p:nvSpPr>
          <p:cNvPr id="4" name="Rectangle 3">
            <a:extLst>
              <a:ext uri="{FF2B5EF4-FFF2-40B4-BE49-F238E27FC236}">
                <a16:creationId xmlns:a16="http://schemas.microsoft.com/office/drawing/2014/main" id="{2CB03D31-64D4-4C46-993D-1585FF297D15}"/>
              </a:ext>
            </a:extLst>
          </p:cNvPr>
          <p:cNvSpPr/>
          <p:nvPr/>
        </p:nvSpPr>
        <p:spPr>
          <a:xfrm>
            <a:off x="572276" y="261517"/>
            <a:ext cx="3698448" cy="369332"/>
          </a:xfrm>
          <a:prstGeom prst="rect">
            <a:avLst/>
          </a:prstGeom>
        </p:spPr>
        <p:txBody>
          <a:bodyPr wrap="none">
            <a:spAutoFit/>
          </a:bodyPr>
          <a:lstStyle/>
          <a:p>
            <a:r>
              <a:rPr lang="en-US" sz="1800" b="1" u="sng" dirty="0"/>
              <a:t>Yearly Temperature Distribution</a:t>
            </a:r>
          </a:p>
        </p:txBody>
      </p:sp>
    </p:spTree>
    <p:extLst>
      <p:ext uri="{BB962C8B-B14F-4D97-AF65-F5344CB8AC3E}">
        <p14:creationId xmlns:p14="http://schemas.microsoft.com/office/powerpoint/2010/main" val="421420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49FBD2C-A150-44A3-93DA-63D429863231}"/>
              </a:ext>
            </a:extLst>
          </p:cNvPr>
          <p:cNvPicPr>
            <a:picLocks noChangeAspect="1"/>
          </p:cNvPicPr>
          <p:nvPr/>
        </p:nvPicPr>
        <p:blipFill>
          <a:blip r:embed="rId2"/>
          <a:stretch>
            <a:fillRect/>
          </a:stretch>
        </p:blipFill>
        <p:spPr>
          <a:xfrm>
            <a:off x="654162" y="1959238"/>
            <a:ext cx="3481680" cy="1956816"/>
          </a:xfrm>
          <a:prstGeom prst="rect">
            <a:avLst/>
          </a:prstGeom>
        </p:spPr>
      </p:pic>
      <p:sp>
        <p:nvSpPr>
          <p:cNvPr id="4" name="Rectangle 3">
            <a:extLst>
              <a:ext uri="{FF2B5EF4-FFF2-40B4-BE49-F238E27FC236}">
                <a16:creationId xmlns:a16="http://schemas.microsoft.com/office/drawing/2014/main" id="{D3772E42-BDBB-47AD-9309-33D622B25A71}"/>
              </a:ext>
            </a:extLst>
          </p:cNvPr>
          <p:cNvSpPr/>
          <p:nvPr/>
        </p:nvSpPr>
        <p:spPr>
          <a:xfrm>
            <a:off x="654162" y="561767"/>
            <a:ext cx="1582484" cy="369332"/>
          </a:xfrm>
          <a:prstGeom prst="rect">
            <a:avLst/>
          </a:prstGeom>
        </p:spPr>
        <p:txBody>
          <a:bodyPr wrap="none">
            <a:spAutoFit/>
          </a:bodyPr>
          <a:lstStyle/>
          <a:p>
            <a:r>
              <a:rPr lang="en-US" sz="1800" b="1" u="sng" dirty="0"/>
              <a:t>Precipitation</a:t>
            </a:r>
          </a:p>
        </p:txBody>
      </p:sp>
      <p:pic>
        <p:nvPicPr>
          <p:cNvPr id="5" name="Picture 4">
            <a:extLst>
              <a:ext uri="{FF2B5EF4-FFF2-40B4-BE49-F238E27FC236}">
                <a16:creationId xmlns:a16="http://schemas.microsoft.com/office/drawing/2014/main" id="{4698F5FE-88BF-47E7-8303-DCE0E8BE64B0}"/>
              </a:ext>
            </a:extLst>
          </p:cNvPr>
          <p:cNvPicPr>
            <a:picLocks noChangeAspect="1"/>
          </p:cNvPicPr>
          <p:nvPr/>
        </p:nvPicPr>
        <p:blipFill rotWithShape="1">
          <a:blip r:embed="rId3"/>
          <a:srcRect l="1569" t="2468" b="2749"/>
          <a:stretch/>
        </p:blipFill>
        <p:spPr>
          <a:xfrm>
            <a:off x="5008158" y="1893592"/>
            <a:ext cx="3481680" cy="2088109"/>
          </a:xfrm>
          <a:prstGeom prst="rect">
            <a:avLst/>
          </a:prstGeom>
        </p:spPr>
      </p:pic>
    </p:spTree>
    <p:extLst>
      <p:ext uri="{BB962C8B-B14F-4D97-AF65-F5344CB8AC3E}">
        <p14:creationId xmlns:p14="http://schemas.microsoft.com/office/powerpoint/2010/main" val="2862975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41F20B6-93EA-43C8-B327-B91172FBED8F}"/>
              </a:ext>
            </a:extLst>
          </p:cNvPr>
          <p:cNvGraphicFramePr>
            <a:graphicFrameLocks noGrp="1"/>
          </p:cNvGraphicFramePr>
          <p:nvPr>
            <p:extLst>
              <p:ext uri="{D42A27DB-BD31-4B8C-83A1-F6EECF244321}">
                <p14:modId xmlns:p14="http://schemas.microsoft.com/office/powerpoint/2010/main" val="4250004698"/>
              </p:ext>
            </p:extLst>
          </p:nvPr>
        </p:nvGraphicFramePr>
        <p:xfrm>
          <a:off x="825689" y="846160"/>
          <a:ext cx="4012442" cy="640080"/>
        </p:xfrm>
        <a:graphic>
          <a:graphicData uri="http://schemas.openxmlformats.org/drawingml/2006/table">
            <a:tbl>
              <a:tblPr>
                <a:tableStyleId>{2D5ABB26-0587-4C30-8999-92F81FD0307C}</a:tableStyleId>
              </a:tblPr>
              <a:tblGrid>
                <a:gridCol w="4012442">
                  <a:extLst>
                    <a:ext uri="{9D8B030D-6E8A-4147-A177-3AD203B41FA5}">
                      <a16:colId xmlns:a16="http://schemas.microsoft.com/office/drawing/2014/main" val="3226684647"/>
                    </a:ext>
                  </a:extLst>
                </a:gridCol>
              </a:tblGrid>
              <a:tr h="640080">
                <a:tc>
                  <a:txBody>
                    <a:bodyPr/>
                    <a:lstStyle/>
                    <a:p>
                      <a:r>
                        <a:rPr lang="en-US" sz="1800" b="1" u="sng" dirty="0"/>
                        <a:t>SVM – Support Vector Machine</a:t>
                      </a:r>
                    </a:p>
                  </a:txBody>
                  <a:tcPr/>
                </a:tc>
                <a:extLst>
                  <a:ext uri="{0D108BD9-81ED-4DB2-BD59-A6C34878D82A}">
                    <a16:rowId xmlns:a16="http://schemas.microsoft.com/office/drawing/2014/main" val="3025933406"/>
                  </a:ext>
                </a:extLst>
              </a:tr>
            </a:tbl>
          </a:graphicData>
        </a:graphic>
      </p:graphicFrame>
      <p:graphicFrame>
        <p:nvGraphicFramePr>
          <p:cNvPr id="3" name="Table 2">
            <a:extLst>
              <a:ext uri="{FF2B5EF4-FFF2-40B4-BE49-F238E27FC236}">
                <a16:creationId xmlns:a16="http://schemas.microsoft.com/office/drawing/2014/main" id="{55632A03-9B4F-45ED-8DE7-4922AAB2778A}"/>
              </a:ext>
            </a:extLst>
          </p:cNvPr>
          <p:cNvGraphicFramePr>
            <a:graphicFrameLocks noGrp="1"/>
          </p:cNvGraphicFramePr>
          <p:nvPr>
            <p:extLst>
              <p:ext uri="{D42A27DB-BD31-4B8C-83A1-F6EECF244321}">
                <p14:modId xmlns:p14="http://schemas.microsoft.com/office/powerpoint/2010/main" val="596645295"/>
              </p:ext>
            </p:extLst>
          </p:nvPr>
        </p:nvGraphicFramePr>
        <p:xfrm>
          <a:off x="682387" y="1753737"/>
          <a:ext cx="7281081" cy="1433015"/>
        </p:xfrm>
        <a:graphic>
          <a:graphicData uri="http://schemas.openxmlformats.org/drawingml/2006/table">
            <a:tbl>
              <a:tblPr>
                <a:tableStyleId>{2D5ABB26-0587-4C30-8999-92F81FD0307C}</a:tableStyleId>
              </a:tblPr>
              <a:tblGrid>
                <a:gridCol w="7281081">
                  <a:extLst>
                    <a:ext uri="{9D8B030D-6E8A-4147-A177-3AD203B41FA5}">
                      <a16:colId xmlns:a16="http://schemas.microsoft.com/office/drawing/2014/main" val="3373097033"/>
                    </a:ext>
                  </a:extLst>
                </a:gridCol>
              </a:tblGrid>
              <a:tr h="1433015">
                <a:tc>
                  <a:txBody>
                    <a:bodyPr/>
                    <a:lstStyle/>
                    <a:p>
                      <a:r>
                        <a:rPr lang="en-US" sz="1400" u="none" strike="noStrike" cap="none" dirty="0">
                          <a:effectLst/>
                          <a:latin typeface="Times New Roman" panose="02020603050405020304" pitchFamily="18" charset="0"/>
                          <a:cs typeface="Times New Roman" panose="02020603050405020304" pitchFamily="18" charset="0"/>
                          <a:sym typeface="Arial"/>
                        </a:rPr>
                        <a:t>Linear regression analysis is used to predict the value of a variable based on the value of another variable. The variable you want to predict is called the dependent variable. The variable you are using to predict the other variable's value is called the independent variable.</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32891930"/>
                  </a:ext>
                </a:extLst>
              </a:tr>
            </a:tbl>
          </a:graphicData>
        </a:graphic>
      </p:graphicFrame>
      <p:pic>
        <p:nvPicPr>
          <p:cNvPr id="1026" name="Picture 2" descr="Fig 3.1">
            <a:extLst>
              <a:ext uri="{FF2B5EF4-FFF2-40B4-BE49-F238E27FC236}">
                <a16:creationId xmlns:a16="http://schemas.microsoft.com/office/drawing/2014/main" id="{9781B1EA-915A-42CB-B8A6-9A4AF5F1FE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7293" y="2859206"/>
            <a:ext cx="3402533" cy="21938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176568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587</TotalTime>
  <Words>336</Words>
  <Application>Microsoft Office PowerPoint</Application>
  <PresentationFormat>On-screen Show (16:9)</PresentationFormat>
  <Paragraphs>30</Paragraphs>
  <Slides>11</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Montserrat</vt:lpstr>
      <vt:lpstr>Times New Roman</vt:lpstr>
      <vt:lpstr>Arial</vt:lpstr>
      <vt:lpstr>Simple Light</vt:lpstr>
      <vt:lpstr>Arpit Tamrakar</vt:lpstr>
      <vt:lpstr>Vidarbha data weather forecasting using machine learning algorithm integrated with power bi dashboard</vt:lpstr>
      <vt:lpstr>PowerPoint Presentation</vt:lpstr>
      <vt:lpstr>Working on the Gathered DataSets</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title here</dc:title>
  <dc:creator>91880</dc:creator>
  <cp:lastModifiedBy>gunwantsonkusar@gmail.com</cp:lastModifiedBy>
  <cp:revision>44</cp:revision>
  <dcterms:modified xsi:type="dcterms:W3CDTF">2023-10-19T18:01:48Z</dcterms:modified>
</cp:coreProperties>
</file>