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1" r:id="rId3"/>
    <p:sldId id="279" r:id="rId4"/>
    <p:sldId id="280" r:id="rId5"/>
    <p:sldId id="275" r:id="rId6"/>
    <p:sldId id="276" r:id="rId7"/>
    <p:sldId id="263" r:id="rId8"/>
    <p:sldId id="262" r:id="rId9"/>
    <p:sldId id="273" r:id="rId10"/>
    <p:sldId id="277" r:id="rId11"/>
    <p:sldId id="265"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5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40" d="100"/>
          <a:sy n="140" d="100"/>
        </p:scale>
        <p:origin x="16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46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52077f3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52077f3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386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879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652077f30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652077f30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677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52077f3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652077f3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14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2564" r="2771"/>
          <a:stretch/>
        </p:blipFill>
        <p:spPr>
          <a:xfrm>
            <a:off x="562550" y="0"/>
            <a:ext cx="8581473" cy="5143501"/>
          </a:xfrm>
          <a:prstGeom prst="rect">
            <a:avLst/>
          </a:prstGeom>
          <a:noFill/>
          <a:ln>
            <a:noFill/>
          </a:ln>
        </p:spPr>
      </p:pic>
      <p:sp>
        <p:nvSpPr>
          <p:cNvPr id="55" name="Google Shape;55;p13"/>
          <p:cNvSpPr/>
          <p:nvPr/>
        </p:nvSpPr>
        <p:spPr>
          <a:xfrm>
            <a:off x="21900" y="344370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3"/>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59" name="Google Shape;59;p13"/>
          <p:cNvPicPr preferRelativeResize="0"/>
          <p:nvPr/>
        </p:nvPicPr>
        <p:blipFill>
          <a:blip r:embed="rId5">
            <a:alphaModFix/>
          </a:blip>
          <a:stretch>
            <a:fillRect/>
          </a:stretch>
        </p:blipFill>
        <p:spPr>
          <a:xfrm>
            <a:off x="-7" y="0"/>
            <a:ext cx="1742964" cy="514350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3" name="Title 2">
            <a:extLst>
              <a:ext uri="{FF2B5EF4-FFF2-40B4-BE49-F238E27FC236}">
                <a16:creationId xmlns:a16="http://schemas.microsoft.com/office/drawing/2014/main" id="{E4134749-27FD-414D-BE2A-BB07D58A09C8}"/>
              </a:ext>
            </a:extLst>
          </p:cNvPr>
          <p:cNvSpPr>
            <a:spLocks noGrp="1"/>
          </p:cNvSpPr>
          <p:nvPr>
            <p:ph type="ctrTitle"/>
          </p:nvPr>
        </p:nvSpPr>
        <p:spPr>
          <a:xfrm>
            <a:off x="1446662" y="4204946"/>
            <a:ext cx="2581633" cy="470232"/>
          </a:xfrm>
        </p:spPr>
        <p:txBody>
          <a:bodyPr>
            <a:normAutofit/>
          </a:bodyPr>
          <a:lstStyle/>
          <a:p>
            <a:r>
              <a:rPr lang="en-US" sz="1600" dirty="0">
                <a:solidFill>
                  <a:schemeClr val="bg1"/>
                </a:solidFill>
              </a:rPr>
              <a:t>Arpit </a:t>
            </a:r>
            <a:r>
              <a:rPr lang="en-US" sz="1600" dirty="0" err="1">
                <a:solidFill>
                  <a:schemeClr val="bg1"/>
                </a:solidFill>
              </a:rPr>
              <a:t>Tamrakar</a:t>
            </a:r>
            <a:endParaRPr lang="en-US" sz="1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9;p20">
            <a:extLst>
              <a:ext uri="{FF2B5EF4-FFF2-40B4-BE49-F238E27FC236}">
                <a16:creationId xmlns:a16="http://schemas.microsoft.com/office/drawing/2014/main" id="{2E83FB88-4A14-445F-986B-8E4ACB97A7FB}"/>
              </a:ext>
            </a:extLst>
          </p:cNvPr>
          <p:cNvSpPr txBox="1">
            <a:spLocks/>
          </p:cNvSpPr>
          <p:nvPr/>
        </p:nvSpPr>
        <p:spPr>
          <a:xfrm>
            <a:off x="846161" y="208213"/>
            <a:ext cx="6264323" cy="76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u="sng" dirty="0">
                <a:latin typeface="Montserrat"/>
                <a:ea typeface="Montserrat"/>
                <a:cs typeface="Montserrat"/>
                <a:sym typeface="Montserrat"/>
              </a:rPr>
              <a:t>Total Number of Data Gathered</a:t>
            </a:r>
          </a:p>
        </p:txBody>
      </p:sp>
      <p:sp>
        <p:nvSpPr>
          <p:cNvPr id="4" name="Rectangle 3">
            <a:extLst>
              <a:ext uri="{FF2B5EF4-FFF2-40B4-BE49-F238E27FC236}">
                <a16:creationId xmlns:a16="http://schemas.microsoft.com/office/drawing/2014/main" id="{D66E5972-9328-4C81-862F-467975C983C5}"/>
              </a:ext>
            </a:extLst>
          </p:cNvPr>
          <p:cNvSpPr/>
          <p:nvPr/>
        </p:nvSpPr>
        <p:spPr>
          <a:xfrm>
            <a:off x="580285" y="1618204"/>
            <a:ext cx="7758497" cy="1785104"/>
          </a:xfrm>
          <a:prstGeom prst="rect">
            <a:avLst/>
          </a:prstGeom>
        </p:spPr>
        <p:txBody>
          <a:bodyPr wrap="square">
            <a:spAutoFit/>
          </a:bodyPr>
          <a:lstStyle/>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Total Number of districts : 5</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Total number of yearly data : 2016 – 2022</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Total number of parameters : 9(may vary)</a:t>
            </a: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423170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357975" y="197150"/>
            <a:ext cx="819032" cy="656400"/>
          </a:xfrm>
          <a:prstGeom prst="rect">
            <a:avLst/>
          </a:prstGeom>
          <a:noFill/>
          <a:ln>
            <a:noFill/>
          </a:ln>
        </p:spPr>
      </p:pic>
      <p:pic>
        <p:nvPicPr>
          <p:cNvPr id="140" name="Google Shape;140;p22"/>
          <p:cNvPicPr preferRelativeResize="0"/>
          <p:nvPr/>
        </p:nvPicPr>
        <p:blipFill>
          <a:blip r:embed="rId4">
            <a:alphaModFix/>
          </a:blip>
          <a:stretch>
            <a:fillRect/>
          </a:stretch>
        </p:blipFill>
        <p:spPr>
          <a:xfrm>
            <a:off x="7305600" y="0"/>
            <a:ext cx="1838400" cy="5143501"/>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title"/>
          </p:nvPr>
        </p:nvSpPr>
        <p:spPr>
          <a:xfrm>
            <a:off x="641446" y="2190900"/>
            <a:ext cx="8027298" cy="761700"/>
          </a:xfrm>
          <a:prstGeom prst="rect">
            <a:avLst/>
          </a:prstGeom>
        </p:spPr>
        <p:txBody>
          <a:bodyPr spcFirstLastPara="1" wrap="square" lIns="91425" tIns="91425" rIns="91425" bIns="91425" anchor="ctr" anchorCtr="0">
            <a:normAutofit fontScale="90000"/>
          </a:bodyPr>
          <a:lstStyle/>
          <a:p>
            <a:pPr lvl="0" algn="ctr"/>
            <a:r>
              <a:rPr lang="en-US" b="1" dirty="0">
                <a:solidFill>
                  <a:schemeClr val="bg1"/>
                </a:solidFill>
                <a:latin typeface="Times New Roman" panose="02020603050405020304" pitchFamily="18" charset="0"/>
                <a:cs typeface="Times New Roman" panose="02020603050405020304" pitchFamily="18" charset="0"/>
              </a:rPr>
              <a:t>Vidarbha data weather forecasting using machine learning algorithm integrated with power bi dashboard</a:t>
            </a:r>
            <a:endParaRPr b="1" dirty="0">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EE21-0FA5-472D-A83A-A9B7FE9BF8EF}"/>
              </a:ext>
            </a:extLst>
          </p:cNvPr>
          <p:cNvSpPr>
            <a:spLocks noGrp="1"/>
          </p:cNvSpPr>
          <p:nvPr>
            <p:ph type="ctrTitle"/>
          </p:nvPr>
        </p:nvSpPr>
        <p:spPr>
          <a:xfrm>
            <a:off x="373225" y="1924439"/>
            <a:ext cx="7863374" cy="2442288"/>
          </a:xfrm>
        </p:spPr>
        <p:txBody>
          <a:bodyPr>
            <a:noAutofit/>
          </a:bodyPr>
          <a:lstStyle/>
          <a:p>
            <a:pPr algn="l"/>
            <a:r>
              <a:rPr lang="en-US" sz="1400" dirty="0">
                <a:latin typeface="Times New Roman" panose="02020603050405020304" pitchFamily="18" charset="0"/>
                <a:cs typeface="Times New Roman" panose="02020603050405020304" pitchFamily="18" charset="0"/>
              </a:rPr>
              <a:t>The project aims to create an advanced weather forecasting system for Vidarbha, employing machine learning (ML) and deep learning (DL) algorithms and integrating them into a Power BI dashboard. The endeavor encompasses several stages: data compilation from meteorological sources for all 11 districts, followed by meticulous preprocessing to handle anomalies. Subsequently, a Power BI dashboard is constructed, illustrating the amalgamated average values of historical weather data for comprehensive analysis. The primary focus then shifts to ML-based forecasting using Autoregressive Integrated Moving Average (ARIMA) for a sample district, optimizing hyperparameters for accurate predictions.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Moreover, a DL approach is adopted, employing Long Short-Term Memory (LSTM) networks, renowned for their prowess in capturing temporal dependencies. The LSTM model is developed to predict specific weather variables and their trends. The integration of ARIMA and LSTM predictions into the Power BI dashboard offers a cohesive visualization of historical data alongside real-time predictions. Rigorous testing ensures the system's reliability, and upon successful validation, the project culminates with the deployment of an efficient, interactive, and informative weather forecasting solution</a:t>
            </a:r>
          </a:p>
        </p:txBody>
      </p:sp>
      <p:graphicFrame>
        <p:nvGraphicFramePr>
          <p:cNvPr id="4" name="Table 3">
            <a:extLst>
              <a:ext uri="{FF2B5EF4-FFF2-40B4-BE49-F238E27FC236}">
                <a16:creationId xmlns:a16="http://schemas.microsoft.com/office/drawing/2014/main" id="{C550DC42-5F2B-4042-AEDD-9AC694D364BB}"/>
              </a:ext>
            </a:extLst>
          </p:cNvPr>
          <p:cNvGraphicFramePr>
            <a:graphicFrameLocks noGrp="1"/>
          </p:cNvGraphicFramePr>
          <p:nvPr/>
        </p:nvGraphicFramePr>
        <p:xfrm>
          <a:off x="482859" y="538843"/>
          <a:ext cx="2029408" cy="370892"/>
        </p:xfrm>
        <a:graphic>
          <a:graphicData uri="http://schemas.openxmlformats.org/drawingml/2006/table">
            <a:tbl>
              <a:tblPr/>
              <a:tblGrid>
                <a:gridCol w="2029408">
                  <a:extLst>
                    <a:ext uri="{9D8B030D-6E8A-4147-A177-3AD203B41FA5}">
                      <a16:colId xmlns:a16="http://schemas.microsoft.com/office/drawing/2014/main" val="866124890"/>
                    </a:ext>
                  </a:extLst>
                </a:gridCol>
              </a:tblGrid>
              <a:tr h="370892">
                <a:tc>
                  <a:txBody>
                    <a:bodyPr/>
                    <a:lstStyle/>
                    <a:p>
                      <a:r>
                        <a:rPr lang="en-US" sz="1800" b="1" i="0" u="sng" dirty="0">
                          <a:latin typeface="Times New Roman" panose="02020603050405020304" pitchFamily="18" charset="0"/>
                          <a:cs typeface="Times New Roman" panose="02020603050405020304" pitchFamily="18" charset="0"/>
                        </a:rPr>
                        <a:t>ABSTRACT </a:t>
                      </a:r>
                    </a:p>
                  </a:txBody>
                  <a:tcPr marL="68580" marR="68580" marT="34290" marB="3429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28658017"/>
                  </a:ext>
                </a:extLst>
              </a:tr>
            </a:tbl>
          </a:graphicData>
        </a:graphic>
      </p:graphicFrame>
    </p:spTree>
    <p:extLst>
      <p:ext uri="{BB962C8B-B14F-4D97-AF65-F5344CB8AC3E}">
        <p14:creationId xmlns:p14="http://schemas.microsoft.com/office/powerpoint/2010/main" val="277578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C0BBFB-0805-4D94-8120-892476936475}"/>
              </a:ext>
            </a:extLst>
          </p:cNvPr>
          <p:cNvSpPr/>
          <p:nvPr/>
        </p:nvSpPr>
        <p:spPr>
          <a:xfrm>
            <a:off x="382136" y="1173182"/>
            <a:ext cx="8209128"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Accurate Weather Prediction for Agriculture: Maharashtra heavily relies on agriculture, with a substantial portion of its population engaged in farming. Accurate weather forecasts are crucial for making informed decisions regarding planting, irrigation, and harvesting, which can significantly impact crop yields and farmer income. </a:t>
            </a:r>
          </a:p>
          <a:p>
            <a:r>
              <a:rPr lang="en-US" dirty="0">
                <a:latin typeface="Times New Roman" panose="02020603050405020304" pitchFamily="18" charset="0"/>
                <a:cs typeface="Times New Roman" panose="02020603050405020304" pitchFamily="18" charset="0"/>
              </a:rPr>
              <a:t>• Natural Disaster Preparedness: Maharashtra is prone to various weather-related challenges like monsoons, cyclones, and heatwaves. A sophisticated weather forecasting system aids in predicting these extreme events more accurately, allowing authorities to take proactive measures for disaster preparedness, evacuation, and resource allocation.</a:t>
            </a:r>
          </a:p>
          <a:p>
            <a:r>
              <a:rPr lang="en-US" dirty="0">
                <a:latin typeface="Times New Roman" panose="02020603050405020304" pitchFamily="18" charset="0"/>
                <a:cs typeface="Times New Roman" panose="02020603050405020304" pitchFamily="18" charset="0"/>
              </a:rPr>
              <a:t> • Infrastructure and Resource Management: Weather plays a pivotal role in managing resources such as water, electricity, and transportation. Accurate predictions assist in managing reservoirs, optimizing energy production, and planning for potential disruptions caused by adverse weather conditions.</a:t>
            </a:r>
          </a:p>
          <a:p>
            <a:r>
              <a:rPr lang="en-US" dirty="0">
                <a:latin typeface="Times New Roman" panose="02020603050405020304" pitchFamily="18" charset="0"/>
                <a:cs typeface="Times New Roman" panose="02020603050405020304" pitchFamily="18" charset="0"/>
              </a:rPr>
              <a:t> • Tourism and Travel Planning: Tourism is a major contributor to Maharashtra's economy. A reliable weather forecasting system benefits both tourists and tourism agencies by providing accurate weather information, enabling better itinerary planning and enhancing visitor experiences.</a:t>
            </a:r>
          </a:p>
          <a:p>
            <a:r>
              <a:rPr lang="en-US" dirty="0">
                <a:latin typeface="Times New Roman" panose="02020603050405020304" pitchFamily="18" charset="0"/>
                <a:cs typeface="Times New Roman" panose="02020603050405020304" pitchFamily="18" charset="0"/>
              </a:rPr>
              <a:t> • Public Awareness and Safety: Timely and accurate weather forecasts contribute to public safety by informing individuals about impending weather conditions. This empowers citizens to take precautions, such as staying indoors during heavy rains or avoiding travel during severe weather, ultimately reducing the risk of accidents and casualties</a:t>
            </a:r>
          </a:p>
        </p:txBody>
      </p:sp>
      <p:graphicFrame>
        <p:nvGraphicFramePr>
          <p:cNvPr id="4" name="Table 3">
            <a:extLst>
              <a:ext uri="{FF2B5EF4-FFF2-40B4-BE49-F238E27FC236}">
                <a16:creationId xmlns:a16="http://schemas.microsoft.com/office/drawing/2014/main" id="{543754E3-4565-454E-A2E4-9004B03F55C9}"/>
              </a:ext>
            </a:extLst>
          </p:cNvPr>
          <p:cNvGraphicFramePr>
            <a:graphicFrameLocks noGrp="1"/>
          </p:cNvGraphicFramePr>
          <p:nvPr>
            <p:extLst>
              <p:ext uri="{D42A27DB-BD31-4B8C-83A1-F6EECF244321}">
                <p14:modId xmlns:p14="http://schemas.microsoft.com/office/powerpoint/2010/main" val="775827936"/>
              </p:ext>
            </p:extLst>
          </p:nvPr>
        </p:nvGraphicFramePr>
        <p:xfrm>
          <a:off x="382136" y="283447"/>
          <a:ext cx="3377821" cy="436728"/>
        </p:xfrm>
        <a:graphic>
          <a:graphicData uri="http://schemas.openxmlformats.org/drawingml/2006/table">
            <a:tbl>
              <a:tblPr/>
              <a:tblGrid>
                <a:gridCol w="3377821">
                  <a:extLst>
                    <a:ext uri="{9D8B030D-6E8A-4147-A177-3AD203B41FA5}">
                      <a16:colId xmlns:a16="http://schemas.microsoft.com/office/drawing/2014/main" val="3233008436"/>
                    </a:ext>
                  </a:extLst>
                </a:gridCol>
              </a:tblGrid>
              <a:tr h="436728">
                <a:tc>
                  <a:txBody>
                    <a:bodyPr/>
                    <a:lstStyle/>
                    <a:p>
                      <a:r>
                        <a:rPr lang="en-US" sz="1800" b="1" u="sng" dirty="0"/>
                        <a:t>NEED OF THE PROJECT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318397880"/>
                  </a:ext>
                </a:extLst>
              </a:tr>
            </a:tbl>
          </a:graphicData>
        </a:graphic>
      </p:graphicFrame>
    </p:spTree>
    <p:extLst>
      <p:ext uri="{BB962C8B-B14F-4D97-AF65-F5344CB8AC3E}">
        <p14:creationId xmlns:p14="http://schemas.microsoft.com/office/powerpoint/2010/main" val="418814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9;p20">
            <a:extLst>
              <a:ext uri="{FF2B5EF4-FFF2-40B4-BE49-F238E27FC236}">
                <a16:creationId xmlns:a16="http://schemas.microsoft.com/office/drawing/2014/main" id="{DF8D4D07-BA69-4A4B-811E-74FB7A07B6BF}"/>
              </a:ext>
            </a:extLst>
          </p:cNvPr>
          <p:cNvSpPr txBox="1">
            <a:spLocks/>
          </p:cNvSpPr>
          <p:nvPr/>
        </p:nvSpPr>
        <p:spPr>
          <a:xfrm>
            <a:off x="580285" y="63628"/>
            <a:ext cx="3677817" cy="761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400" b="1" u="sng" dirty="0">
                <a:latin typeface="Montserrat"/>
                <a:ea typeface="Montserrat"/>
                <a:cs typeface="Montserrat"/>
                <a:sym typeface="Montserrat"/>
              </a:rPr>
              <a:t>Gathered the Data</a:t>
            </a:r>
          </a:p>
        </p:txBody>
      </p:sp>
      <p:sp>
        <p:nvSpPr>
          <p:cNvPr id="5" name="Rectangle 4">
            <a:extLst>
              <a:ext uri="{FF2B5EF4-FFF2-40B4-BE49-F238E27FC236}">
                <a16:creationId xmlns:a16="http://schemas.microsoft.com/office/drawing/2014/main" id="{FCA83B8D-25CF-48AD-B969-8DAFCB022CE8}"/>
              </a:ext>
            </a:extLst>
          </p:cNvPr>
          <p:cNvSpPr/>
          <p:nvPr/>
        </p:nvSpPr>
        <p:spPr>
          <a:xfrm>
            <a:off x="580285" y="1379367"/>
            <a:ext cx="8110005" cy="2739211"/>
          </a:xfrm>
          <a:prstGeom prst="rect">
            <a:avLst/>
          </a:prstGeom>
        </p:spPr>
        <p:txBody>
          <a:bodyPr wrap="square">
            <a:spAutoFit/>
          </a:bodyPr>
          <a:lstStyle/>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Search for the website for gathering the data.</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Search for latitude and longitude of the district you want to get datasets of.</a:t>
            </a:r>
          </a:p>
          <a:p>
            <a:pPr marL="34290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I will be working on the datasets of Akola, Amravati, </a:t>
            </a:r>
            <a:r>
              <a:rPr lang="en-US" dirty="0" err="1">
                <a:solidFill>
                  <a:schemeClr val="dk1"/>
                </a:solidFill>
                <a:latin typeface="Times New Roman" panose="02020603050405020304" pitchFamily="18" charset="0"/>
                <a:ea typeface="Montserrat"/>
                <a:cs typeface="Times New Roman" panose="02020603050405020304" pitchFamily="18" charset="0"/>
                <a:sym typeface="Montserrat"/>
              </a:rPr>
              <a:t>Buldhana</a:t>
            </a:r>
            <a:r>
              <a:rPr lang="en-US" dirty="0">
                <a:solidFill>
                  <a:schemeClr val="dk1"/>
                </a:solidFill>
                <a:latin typeface="Times New Roman" panose="02020603050405020304" pitchFamily="18" charset="0"/>
                <a:ea typeface="Montserrat"/>
                <a:cs typeface="Times New Roman" panose="02020603050405020304" pitchFamily="18" charset="0"/>
                <a:sym typeface="Montserrat"/>
              </a:rPr>
              <a:t>, Chandrapur, </a:t>
            </a:r>
            <a:r>
              <a:rPr lang="en-US" dirty="0" err="1">
                <a:solidFill>
                  <a:schemeClr val="dk1"/>
                </a:solidFill>
                <a:latin typeface="Times New Roman" panose="02020603050405020304" pitchFamily="18" charset="0"/>
                <a:ea typeface="Montserrat"/>
                <a:cs typeface="Times New Roman" panose="02020603050405020304" pitchFamily="18" charset="0"/>
                <a:sym typeface="Montserrat"/>
              </a:rPr>
              <a:t>Bhandara</a:t>
            </a:r>
            <a:r>
              <a:rPr lang="en-US" dirty="0">
                <a:solidFill>
                  <a:schemeClr val="dk1"/>
                </a:solidFill>
                <a:latin typeface="Times New Roman" panose="02020603050405020304" pitchFamily="18" charset="0"/>
                <a:ea typeface="Montserrat"/>
                <a:cs typeface="Times New Roman" panose="02020603050405020304" pitchFamily="18" charset="0"/>
                <a:sym typeface="Montserrat"/>
              </a:rPr>
              <a:t> districts.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Match the parameters of the datasets correctly.(</a:t>
            </a:r>
            <a:r>
              <a:rPr lang="en-US" dirty="0" err="1">
                <a:solidFill>
                  <a:schemeClr val="dk1"/>
                </a:solidFill>
                <a:latin typeface="Times New Roman" panose="02020603050405020304" pitchFamily="18" charset="0"/>
                <a:ea typeface="Montserrat"/>
                <a:cs typeface="Times New Roman" panose="02020603050405020304" pitchFamily="18" charset="0"/>
                <a:sym typeface="Montserrat"/>
              </a:rPr>
              <a:t>i.e</a:t>
            </a:r>
            <a:r>
              <a:rPr lang="en-US" dirty="0">
                <a:solidFill>
                  <a:schemeClr val="dk1"/>
                </a:solidFill>
                <a:latin typeface="Times New Roman" panose="02020603050405020304" pitchFamily="18" charset="0"/>
                <a:ea typeface="Montserrat"/>
                <a:cs typeface="Times New Roman" panose="02020603050405020304" pitchFamily="18" charset="0"/>
                <a:sym typeface="Montserrat"/>
              </a:rPr>
              <a:t> If the parameters don’t match, redownload the parameters till you get the required datasets.)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Select parameters which can match the algorithm.</a:t>
            </a:r>
          </a:p>
          <a:p>
            <a:pPr lvl="0">
              <a:spcAft>
                <a:spcPts val="1200"/>
              </a:spcAft>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67006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9;p20">
            <a:extLst>
              <a:ext uri="{FF2B5EF4-FFF2-40B4-BE49-F238E27FC236}">
                <a16:creationId xmlns:a16="http://schemas.microsoft.com/office/drawing/2014/main" id="{C33BD7AA-4C20-482E-A31A-866398463E69}"/>
              </a:ext>
            </a:extLst>
          </p:cNvPr>
          <p:cNvSpPr txBox="1">
            <a:spLocks/>
          </p:cNvSpPr>
          <p:nvPr/>
        </p:nvSpPr>
        <p:spPr>
          <a:xfrm>
            <a:off x="580285" y="63628"/>
            <a:ext cx="3677817" cy="761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400" b="1" u="sng" dirty="0">
                <a:latin typeface="Montserrat"/>
                <a:ea typeface="Montserrat"/>
                <a:cs typeface="Montserrat"/>
                <a:sym typeface="Montserrat"/>
              </a:rPr>
              <a:t>Cleaning the Data</a:t>
            </a:r>
          </a:p>
        </p:txBody>
      </p:sp>
      <p:sp>
        <p:nvSpPr>
          <p:cNvPr id="6" name="Rectangle 5">
            <a:extLst>
              <a:ext uri="{FF2B5EF4-FFF2-40B4-BE49-F238E27FC236}">
                <a16:creationId xmlns:a16="http://schemas.microsoft.com/office/drawing/2014/main" id="{E28B7948-F457-4E47-ACF9-0F147EF01E50}"/>
              </a:ext>
            </a:extLst>
          </p:cNvPr>
          <p:cNvSpPr/>
          <p:nvPr/>
        </p:nvSpPr>
        <p:spPr>
          <a:xfrm>
            <a:off x="580285" y="1379367"/>
            <a:ext cx="8110005" cy="4001095"/>
          </a:xfrm>
          <a:prstGeom prst="rect">
            <a:avLst/>
          </a:prstGeom>
        </p:spPr>
        <p:txBody>
          <a:bodyPr wrap="square">
            <a:spAutoFit/>
          </a:bodyPr>
          <a:lstStyle/>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Check for the null values if any as it can create visual defects and errors.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If there are no null values, we can use the data else research for more data.</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Delete the non required parameters.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Concatenate the required datasets.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The datasets should be concatenated with non null values.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Name/Rename the data columns(name must make any sense).</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Check for the proper formatting of data else error will be thrown.</a:t>
            </a: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36551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idx="4294967295"/>
          </p:nvPr>
        </p:nvSpPr>
        <p:spPr>
          <a:xfrm>
            <a:off x="1269242" y="208213"/>
            <a:ext cx="6264323" cy="7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b="1" u="sng" dirty="0">
                <a:latin typeface="Montserrat"/>
                <a:ea typeface="Montserrat"/>
                <a:cs typeface="Montserrat"/>
                <a:sym typeface="Montserrat"/>
              </a:rPr>
              <a:t>Some samples of gathered datasets</a:t>
            </a:r>
            <a:endParaRPr sz="2400" b="1" u="sng" dirty="0">
              <a:latin typeface="Montserrat"/>
              <a:ea typeface="Montserrat"/>
              <a:cs typeface="Montserrat"/>
              <a:sym typeface="Montserrat"/>
            </a:endParaRPr>
          </a:p>
        </p:txBody>
      </p:sp>
      <p:pic>
        <p:nvPicPr>
          <p:cNvPr id="121" name="Google Shape;121;p20"/>
          <p:cNvPicPr preferRelativeResize="0"/>
          <p:nvPr/>
        </p:nvPicPr>
        <p:blipFill>
          <a:blip r:embed="rId3">
            <a:alphaModFix/>
          </a:blip>
          <a:stretch>
            <a:fillRect/>
          </a:stretch>
        </p:blipFill>
        <p:spPr>
          <a:xfrm>
            <a:off x="0" y="0"/>
            <a:ext cx="2068127" cy="2520023"/>
          </a:xfrm>
          <a:prstGeom prst="rect">
            <a:avLst/>
          </a:prstGeom>
          <a:noFill/>
          <a:ln>
            <a:noFill/>
          </a:ln>
        </p:spPr>
      </p:pic>
      <p:pic>
        <p:nvPicPr>
          <p:cNvPr id="122" name="Google Shape;122;p20"/>
          <p:cNvPicPr preferRelativeResize="0"/>
          <p:nvPr/>
        </p:nvPicPr>
        <p:blipFill>
          <a:blip r:embed="rId4">
            <a:alphaModFix/>
          </a:blip>
          <a:stretch>
            <a:fillRect/>
          </a:stretch>
        </p:blipFill>
        <p:spPr>
          <a:xfrm>
            <a:off x="7983900" y="197150"/>
            <a:ext cx="819032" cy="656400"/>
          </a:xfrm>
          <a:prstGeom prst="rect">
            <a:avLst/>
          </a:prstGeom>
          <a:noFill/>
          <a:ln>
            <a:noFill/>
          </a:ln>
        </p:spPr>
      </p:pic>
      <p:sp>
        <p:nvSpPr>
          <p:cNvPr id="123" name="Google Shape;123;p2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3" name="Picture 2">
            <a:extLst>
              <a:ext uri="{FF2B5EF4-FFF2-40B4-BE49-F238E27FC236}">
                <a16:creationId xmlns:a16="http://schemas.microsoft.com/office/drawing/2014/main" id="{F8E16995-A03C-4848-9315-3DFD3A39C58D}"/>
              </a:ext>
            </a:extLst>
          </p:cNvPr>
          <p:cNvPicPr>
            <a:picLocks noChangeAspect="1"/>
          </p:cNvPicPr>
          <p:nvPr/>
        </p:nvPicPr>
        <p:blipFill>
          <a:blip r:embed="rId6"/>
          <a:stretch>
            <a:fillRect/>
          </a:stretch>
        </p:blipFill>
        <p:spPr>
          <a:xfrm>
            <a:off x="566382" y="1439839"/>
            <a:ext cx="2340809" cy="24000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86057943-C56B-4840-8B6E-40F87F9FC686}"/>
              </a:ext>
            </a:extLst>
          </p:cNvPr>
          <p:cNvPicPr>
            <a:picLocks noChangeAspect="1"/>
          </p:cNvPicPr>
          <p:nvPr/>
        </p:nvPicPr>
        <p:blipFill>
          <a:blip r:embed="rId7"/>
          <a:stretch>
            <a:fillRect/>
          </a:stretch>
        </p:blipFill>
        <p:spPr>
          <a:xfrm>
            <a:off x="3245260" y="1499547"/>
            <a:ext cx="2452654" cy="22862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1F81D822-56E7-41BB-8613-8C703F58B0EE}"/>
              </a:ext>
            </a:extLst>
          </p:cNvPr>
          <p:cNvPicPr>
            <a:picLocks noChangeAspect="1"/>
          </p:cNvPicPr>
          <p:nvPr/>
        </p:nvPicPr>
        <p:blipFill>
          <a:blip r:embed="rId7"/>
          <a:stretch>
            <a:fillRect/>
          </a:stretch>
        </p:blipFill>
        <p:spPr>
          <a:xfrm>
            <a:off x="6145933" y="1499547"/>
            <a:ext cx="2395680" cy="22331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idx="4294967295"/>
          </p:nvPr>
        </p:nvSpPr>
        <p:spPr>
          <a:xfrm>
            <a:off x="657343" y="446180"/>
            <a:ext cx="5001502"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u="sng" dirty="0">
                <a:latin typeface="Montserrat"/>
                <a:ea typeface="Montserrat"/>
                <a:cs typeface="Montserrat"/>
                <a:sym typeface="Montserrat"/>
              </a:rPr>
              <a:t>Sample of clean dataset</a:t>
            </a:r>
            <a:endParaRPr b="1" u="sng" dirty="0">
              <a:latin typeface="Montserrat"/>
              <a:ea typeface="Montserrat"/>
              <a:cs typeface="Montserrat"/>
              <a:sym typeface="Montserrat"/>
            </a:endParaRPr>
          </a:p>
        </p:txBody>
      </p:sp>
      <p:pic>
        <p:nvPicPr>
          <p:cNvPr id="112" name="Google Shape;112;p19"/>
          <p:cNvPicPr preferRelativeResize="0"/>
          <p:nvPr/>
        </p:nvPicPr>
        <p:blipFill>
          <a:blip r:embed="rId3">
            <a:alphaModFix/>
          </a:blip>
          <a:stretch>
            <a:fillRect/>
          </a:stretch>
        </p:blipFill>
        <p:spPr>
          <a:xfrm>
            <a:off x="0" y="-3612"/>
            <a:ext cx="9144003" cy="1312664"/>
          </a:xfrm>
          <a:prstGeom prst="rect">
            <a:avLst/>
          </a:prstGeom>
          <a:noFill/>
          <a:ln>
            <a:noFill/>
          </a:ln>
        </p:spPr>
      </p:pic>
      <p:pic>
        <p:nvPicPr>
          <p:cNvPr id="113" name="Google Shape;113;p19"/>
          <p:cNvPicPr preferRelativeResize="0"/>
          <p:nvPr/>
        </p:nvPicPr>
        <p:blipFill>
          <a:blip r:embed="rId4">
            <a:alphaModFix/>
          </a:blip>
          <a:stretch>
            <a:fillRect/>
          </a:stretch>
        </p:blipFill>
        <p:spPr>
          <a:xfrm>
            <a:off x="7983900" y="4202875"/>
            <a:ext cx="819032" cy="656400"/>
          </a:xfrm>
          <a:prstGeom prst="rect">
            <a:avLst/>
          </a:prstGeom>
          <a:noFill/>
          <a:ln>
            <a:noFill/>
          </a:ln>
        </p:spPr>
      </p:pic>
      <p:sp>
        <p:nvSpPr>
          <p:cNvPr id="114" name="Google Shape;114;p19"/>
          <p:cNvSpPr/>
          <p:nvPr/>
        </p:nvSpPr>
        <p:spPr>
          <a:xfrm>
            <a:off x="0" y="4905182"/>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362" y="4252507"/>
            <a:ext cx="550657" cy="557136"/>
          </a:xfrm>
          <a:prstGeom prst="rect">
            <a:avLst/>
          </a:prstGeom>
        </p:spPr>
      </p:pic>
      <p:pic>
        <p:nvPicPr>
          <p:cNvPr id="2" name="Picture 1">
            <a:extLst>
              <a:ext uri="{FF2B5EF4-FFF2-40B4-BE49-F238E27FC236}">
                <a16:creationId xmlns:a16="http://schemas.microsoft.com/office/drawing/2014/main" id="{8332DF08-C168-474B-BFE7-EF287544B786}"/>
              </a:ext>
            </a:extLst>
          </p:cNvPr>
          <p:cNvPicPr>
            <a:picLocks noChangeAspect="1"/>
          </p:cNvPicPr>
          <p:nvPr/>
        </p:nvPicPr>
        <p:blipFill>
          <a:blip r:embed="rId6"/>
          <a:stretch>
            <a:fillRect/>
          </a:stretch>
        </p:blipFill>
        <p:spPr>
          <a:xfrm>
            <a:off x="657343" y="1585218"/>
            <a:ext cx="1478532" cy="2571750"/>
          </a:xfrm>
          <a:prstGeom prst="rect">
            <a:avLst/>
          </a:prstGeom>
          <a:ln>
            <a:solidFill>
              <a:schemeClr val="tx1"/>
            </a:solid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634005A0-353F-4E35-B628-818EE448B827}"/>
              </a:ext>
            </a:extLst>
          </p:cNvPr>
          <p:cNvPicPr>
            <a:picLocks noChangeAspect="1"/>
          </p:cNvPicPr>
          <p:nvPr/>
        </p:nvPicPr>
        <p:blipFill>
          <a:blip r:embed="rId7"/>
          <a:stretch>
            <a:fillRect/>
          </a:stretch>
        </p:blipFill>
        <p:spPr>
          <a:xfrm>
            <a:off x="2558925" y="1544701"/>
            <a:ext cx="1682328" cy="2652784"/>
          </a:xfrm>
          <a:prstGeom prst="rect">
            <a:avLst/>
          </a:prstGeom>
          <a:ln>
            <a:solidFill>
              <a:schemeClr val="tx1"/>
            </a:solid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A0AFEF2C-0098-4FE4-A5E5-179BEE86261A}"/>
              </a:ext>
            </a:extLst>
          </p:cNvPr>
          <p:cNvPicPr>
            <a:picLocks noChangeAspect="1"/>
          </p:cNvPicPr>
          <p:nvPr/>
        </p:nvPicPr>
        <p:blipFill rotWithShape="1">
          <a:blip r:embed="rId7"/>
          <a:srcRect r="11169"/>
          <a:stretch/>
        </p:blipFill>
        <p:spPr>
          <a:xfrm>
            <a:off x="4572000" y="1497721"/>
            <a:ext cx="1494430" cy="2652784"/>
          </a:xfrm>
          <a:prstGeom prst="rect">
            <a:avLst/>
          </a:prstGeom>
          <a:ln>
            <a:solidFill>
              <a:schemeClr val="tx1"/>
            </a:solid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DFDB9601-245A-462A-8A5A-D303B4C22C9B}"/>
              </a:ext>
            </a:extLst>
          </p:cNvPr>
          <p:cNvPicPr>
            <a:picLocks noChangeAspect="1"/>
          </p:cNvPicPr>
          <p:nvPr/>
        </p:nvPicPr>
        <p:blipFill>
          <a:blip r:embed="rId6"/>
          <a:stretch>
            <a:fillRect/>
          </a:stretch>
        </p:blipFill>
        <p:spPr>
          <a:xfrm>
            <a:off x="6591869" y="1538238"/>
            <a:ext cx="1478532" cy="2571750"/>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24E299-4329-4C87-8553-494850C1ACE3}"/>
              </a:ext>
            </a:extLst>
          </p:cNvPr>
          <p:cNvGraphicFramePr>
            <a:graphicFrameLocks noGrp="1"/>
          </p:cNvGraphicFramePr>
          <p:nvPr>
            <p:extLst>
              <p:ext uri="{D42A27DB-BD31-4B8C-83A1-F6EECF244321}">
                <p14:modId xmlns:p14="http://schemas.microsoft.com/office/powerpoint/2010/main" val="475040951"/>
              </p:ext>
            </p:extLst>
          </p:nvPr>
        </p:nvGraphicFramePr>
        <p:xfrm>
          <a:off x="504966" y="272955"/>
          <a:ext cx="7615451" cy="457200"/>
        </p:xfrm>
        <a:graphic>
          <a:graphicData uri="http://schemas.openxmlformats.org/drawingml/2006/table">
            <a:tbl>
              <a:tblPr>
                <a:tableStyleId>{2D5ABB26-0587-4C30-8999-92F81FD0307C}</a:tableStyleId>
              </a:tblPr>
              <a:tblGrid>
                <a:gridCol w="7615451">
                  <a:extLst>
                    <a:ext uri="{9D8B030D-6E8A-4147-A177-3AD203B41FA5}">
                      <a16:colId xmlns:a16="http://schemas.microsoft.com/office/drawing/2014/main" val="2276147903"/>
                    </a:ext>
                  </a:extLst>
                </a:gridCol>
              </a:tblGrid>
              <a:tr h="395785">
                <a:tc>
                  <a:txBody>
                    <a:bodyPr/>
                    <a:lstStyle/>
                    <a:p>
                      <a:r>
                        <a:rPr lang="en-US" sz="2400" b="1" u="sng" dirty="0"/>
                        <a:t>Restrictions while cleaning the datasets</a:t>
                      </a:r>
                    </a:p>
                  </a:txBody>
                  <a:tcPr/>
                </a:tc>
                <a:extLst>
                  <a:ext uri="{0D108BD9-81ED-4DB2-BD59-A6C34878D82A}">
                    <a16:rowId xmlns:a16="http://schemas.microsoft.com/office/drawing/2014/main" val="4711768"/>
                  </a:ext>
                </a:extLst>
              </a:tr>
            </a:tbl>
          </a:graphicData>
        </a:graphic>
      </p:graphicFrame>
      <p:graphicFrame>
        <p:nvGraphicFramePr>
          <p:cNvPr id="3" name="Table 2">
            <a:extLst>
              <a:ext uri="{FF2B5EF4-FFF2-40B4-BE49-F238E27FC236}">
                <a16:creationId xmlns:a16="http://schemas.microsoft.com/office/drawing/2014/main" id="{7348223A-1F57-4CF2-9888-5B6C8D34AC59}"/>
              </a:ext>
            </a:extLst>
          </p:cNvPr>
          <p:cNvGraphicFramePr>
            <a:graphicFrameLocks noGrp="1"/>
          </p:cNvGraphicFramePr>
          <p:nvPr>
            <p:extLst>
              <p:ext uri="{D42A27DB-BD31-4B8C-83A1-F6EECF244321}">
                <p14:modId xmlns:p14="http://schemas.microsoft.com/office/powerpoint/2010/main" val="1800378206"/>
              </p:ext>
            </p:extLst>
          </p:nvPr>
        </p:nvGraphicFramePr>
        <p:xfrm>
          <a:off x="914400" y="1090967"/>
          <a:ext cx="7090012" cy="4292410"/>
        </p:xfrm>
        <a:graphic>
          <a:graphicData uri="http://schemas.openxmlformats.org/drawingml/2006/table">
            <a:tbl>
              <a:tblPr>
                <a:tableStyleId>{2D5ABB26-0587-4C30-8999-92F81FD0307C}</a:tableStyleId>
              </a:tblPr>
              <a:tblGrid>
                <a:gridCol w="7090012">
                  <a:extLst>
                    <a:ext uri="{9D8B030D-6E8A-4147-A177-3AD203B41FA5}">
                      <a16:colId xmlns:a16="http://schemas.microsoft.com/office/drawing/2014/main" val="3637366952"/>
                    </a:ext>
                  </a:extLst>
                </a:gridCol>
              </a:tblGrid>
              <a:tr h="1890216">
                <a:tc>
                  <a:txBody>
                    <a:bodyPr/>
                    <a:lstStyle/>
                    <a:p>
                      <a:pPr marL="285750" indent="-285750">
                        <a:lnSpc>
                          <a:spcPct val="200000"/>
                        </a:lnSpc>
                        <a:buFont typeface="Arial" panose="020B0604020202020204" pitchFamily="34" charset="0"/>
                        <a:buChar char="•"/>
                      </a:pPr>
                      <a:r>
                        <a:rPr lang="en-US" dirty="0"/>
                        <a:t>Datasets must be organized</a:t>
                      </a:r>
                    </a:p>
                    <a:p>
                      <a:pPr marL="285750" indent="-285750">
                        <a:lnSpc>
                          <a:spcPct val="200000"/>
                        </a:lnSpc>
                        <a:buFont typeface="Arial" panose="020B0604020202020204" pitchFamily="34" charset="0"/>
                        <a:buChar char="•"/>
                      </a:pPr>
                      <a:r>
                        <a:rPr lang="en-US" dirty="0"/>
                        <a:t>Must have understandable </a:t>
                      </a:r>
                      <a:r>
                        <a:rPr lang="en-US" dirty="0" err="1"/>
                        <a:t>namings</a:t>
                      </a:r>
                      <a:endParaRPr lang="en-US" dirty="0"/>
                    </a:p>
                    <a:p>
                      <a:pPr marL="285750" indent="-285750">
                        <a:lnSpc>
                          <a:spcPct val="200000"/>
                        </a:lnSpc>
                        <a:buFont typeface="Arial" panose="020B0604020202020204" pitchFamily="34" charset="0"/>
                        <a:buChar char="•"/>
                      </a:pPr>
                      <a:r>
                        <a:rPr lang="en-US" dirty="0"/>
                        <a:t>Must not have any null values</a:t>
                      </a:r>
                    </a:p>
                    <a:p>
                      <a:pPr marL="285750" indent="-285750">
                        <a:lnSpc>
                          <a:spcPct val="200000"/>
                        </a:lnSpc>
                        <a:buFont typeface="Arial" panose="020B0604020202020204" pitchFamily="34" charset="0"/>
                        <a:buChar char="•"/>
                      </a:pPr>
                      <a:r>
                        <a:rPr lang="en-US" dirty="0"/>
                        <a:t>Null values will leave the visualization with unstable plotting's</a:t>
                      </a:r>
                    </a:p>
                    <a:p>
                      <a:pPr marL="285750" indent="-285750">
                        <a:lnSpc>
                          <a:spcPct val="200000"/>
                        </a:lnSpc>
                        <a:buFont typeface="Arial" panose="020B0604020202020204" pitchFamily="34" charset="0"/>
                        <a:buChar char="•"/>
                      </a:pPr>
                      <a:r>
                        <a:rPr lang="en-US" dirty="0"/>
                        <a:t>The datasets must be accurate for future predictions</a:t>
                      </a:r>
                    </a:p>
                    <a:p>
                      <a:pPr marL="285750" indent="-285750">
                        <a:lnSpc>
                          <a:spcPct val="200000"/>
                        </a:lnSpc>
                        <a:buFont typeface="Arial" panose="020B0604020202020204" pitchFamily="34" charset="0"/>
                        <a:buChar char="•"/>
                      </a:pPr>
                      <a:r>
                        <a:rPr lang="en-US" dirty="0"/>
                        <a:t>A single missing data cell can cause errors in future</a:t>
                      </a:r>
                    </a:p>
                    <a:p>
                      <a:pPr marL="285750" indent="-285750">
                        <a:lnSpc>
                          <a:spcPct val="200000"/>
                        </a:lnSpc>
                        <a:buFont typeface="Arial" panose="020B0604020202020204" pitchFamily="34" charset="0"/>
                        <a:buChar char="•"/>
                      </a:pPr>
                      <a:r>
                        <a:rPr lang="en-US" dirty="0"/>
                        <a:t>The data should be of more than 5 years for more accuracy.</a:t>
                      </a:r>
                    </a:p>
                    <a:p>
                      <a:pPr marL="285750" indent="-285750">
                        <a:lnSpc>
                          <a:spcPct val="20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endParaRPr lang="en-US" dirty="0"/>
                    </a:p>
                  </a:txBody>
                  <a:tcPr/>
                </a:tc>
                <a:extLst>
                  <a:ext uri="{0D108BD9-81ED-4DB2-BD59-A6C34878D82A}">
                    <a16:rowId xmlns:a16="http://schemas.microsoft.com/office/drawing/2014/main" val="1637915012"/>
                  </a:ext>
                </a:extLst>
              </a:tr>
            </a:tbl>
          </a:graphicData>
        </a:graphic>
      </p:graphicFrame>
    </p:spTree>
    <p:extLst>
      <p:ext uri="{BB962C8B-B14F-4D97-AF65-F5344CB8AC3E}">
        <p14:creationId xmlns:p14="http://schemas.microsoft.com/office/powerpoint/2010/main" val="20680033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636</Words>
  <Application>Microsoft Office PowerPoint</Application>
  <PresentationFormat>On-screen Show (16:9)</PresentationFormat>
  <Paragraphs>42</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Montserrat</vt:lpstr>
      <vt:lpstr>Times New Roman</vt:lpstr>
      <vt:lpstr>Arial</vt:lpstr>
      <vt:lpstr>Simple Light</vt:lpstr>
      <vt:lpstr>Arpit Tamrakar</vt:lpstr>
      <vt:lpstr>Vidarbha data weather forecasting using machine learning algorithm integrated with power bi dashboard</vt:lpstr>
      <vt:lpstr>The project aims to create an advanced weather forecasting system for Vidarbha, employing machine learning (ML) and deep learning (DL) algorithms and integrating them into a Power BI dashboard. The endeavor encompasses several stages: data compilation from meteorological sources for all 11 districts, followed by meticulous preprocessing to handle anomalies. Subsequently, a Power BI dashboard is constructed, illustrating the amalgamated average values of historical weather data for comprehensive analysis. The primary focus then shifts to ML-based forecasting using Autoregressive Integrated Moving Average (ARIMA) for a sample district, optimizing hyperparameters for accurate predictions.   Moreover, a DL approach is adopted, employing Long Short-Term Memory (LSTM) networks, renowned for their prowess in capturing temporal dependencies. The LSTM model is developed to predict specific weather variables and their trends. The integration of ARIMA and LSTM predictions into the Power BI dashboard offers a cohesive visualization of historical data alongside real-time predictions. Rigorous testing ensures the system's reliability, and upon successful validation, the project culminates with the deployment of an efficient, interactive, and informative weather forecasting solution</vt:lpstr>
      <vt:lpstr>PowerPoint Presentation</vt:lpstr>
      <vt:lpstr>PowerPoint Presentation</vt:lpstr>
      <vt:lpstr>PowerPoint Presentation</vt:lpstr>
      <vt:lpstr>Some samples of gathered datasets</vt:lpstr>
      <vt:lpstr>Sample of clean dataset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91880</dc:creator>
  <cp:lastModifiedBy>gunwantsonkusar@gmail.com</cp:lastModifiedBy>
  <cp:revision>38</cp:revision>
  <dcterms:modified xsi:type="dcterms:W3CDTF">2023-10-19T14:06:27Z</dcterms:modified>
</cp:coreProperties>
</file>