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9" r:id="rId6"/>
    <p:sldId id="281" r:id="rId7"/>
    <p:sldId id="260" r:id="rId8"/>
    <p:sldId id="261" r:id="rId9"/>
    <p:sldId id="275" r:id="rId10"/>
    <p:sldId id="268" r:id="rId11"/>
    <p:sldId id="277" r:id="rId12"/>
    <p:sldId id="278" r:id="rId13"/>
    <p:sldId id="279" r:id="rId14"/>
    <p:sldId id="280" r:id="rId15"/>
    <p:sldId id="282" r:id="rId16"/>
    <p:sldId id="276" r:id="rId17"/>
    <p:sldId id="274" r:id="rId18"/>
    <p:sldId id="267"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p:cViewPr varScale="1">
        <p:scale>
          <a:sx n="82" d="100"/>
          <a:sy n="82" d="100"/>
        </p:scale>
        <p:origin x="90" y="11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B67E33F-B884-43D4-B6F0-51829D463E10}" type="datetimeFigureOut">
              <a:rPr lang="en-US" smtClean="0"/>
              <a:t>5/15/2024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F277A2C-A738-438E-8A0B-038D51F5BBD0}" type="slidenum">
              <a:rPr lang="en-US" smtClean="0"/>
              <a:t>‹#›</a:t>
            </a:fld>
            <a:endParaRPr lang="en-US"/>
          </a:p>
        </p:txBody>
      </p:sp>
    </p:spTree>
    <p:extLst>
      <p:ext uri="{BB962C8B-B14F-4D97-AF65-F5344CB8AC3E}">
        <p14:creationId xmlns:p14="http://schemas.microsoft.com/office/powerpoint/2010/main" val="3809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2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8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047" y="0"/>
            <a:ext cx="9140952" cy="1315085"/>
          </a:xfrm>
          <a:prstGeom prst="rect">
            <a:avLst/>
          </a:prstGeom>
        </p:spPr>
      </p:pic>
      <p:sp>
        <p:nvSpPr>
          <p:cNvPr id="17" name="bg object 17"/>
          <p:cNvSpPr/>
          <p:nvPr/>
        </p:nvSpPr>
        <p:spPr>
          <a:xfrm>
            <a:off x="0" y="4917948"/>
            <a:ext cx="9144000" cy="226060"/>
          </a:xfrm>
          <a:custGeom>
            <a:avLst/>
            <a:gdLst/>
            <a:ahLst/>
            <a:cxnLst/>
            <a:rect l="l" t="t" r="r" b="b"/>
            <a:pathLst>
              <a:path w="9144000" h="226060">
                <a:moveTo>
                  <a:pt x="9144000" y="0"/>
                </a:moveTo>
                <a:lnTo>
                  <a:pt x="0" y="0"/>
                </a:lnTo>
                <a:lnTo>
                  <a:pt x="0" y="225551"/>
                </a:lnTo>
                <a:lnTo>
                  <a:pt x="9144000" y="225551"/>
                </a:lnTo>
                <a:lnTo>
                  <a:pt x="9144000" y="0"/>
                </a:lnTo>
                <a:close/>
              </a:path>
            </a:pathLst>
          </a:custGeom>
          <a:solidFill>
            <a:srgbClr val="000000"/>
          </a:solidFill>
        </p:spPr>
        <p:txBody>
          <a:bodyPr wrap="square" lIns="0" tIns="0" rIns="0" bIns="0" rtlCol="0"/>
          <a:lstStyle/>
          <a:p>
            <a:endParaRPr/>
          </a:p>
        </p:txBody>
      </p:sp>
      <p:sp>
        <p:nvSpPr>
          <p:cNvPr id="18" name="bg object 18"/>
          <p:cNvSpPr/>
          <p:nvPr/>
        </p:nvSpPr>
        <p:spPr>
          <a:xfrm>
            <a:off x="0" y="4917948"/>
            <a:ext cx="9144000" cy="226060"/>
          </a:xfrm>
          <a:custGeom>
            <a:avLst/>
            <a:gdLst/>
            <a:ahLst/>
            <a:cxnLst/>
            <a:rect l="l" t="t" r="r" b="b"/>
            <a:pathLst>
              <a:path w="9144000" h="226060">
                <a:moveTo>
                  <a:pt x="0" y="225551"/>
                </a:moveTo>
                <a:lnTo>
                  <a:pt x="9144000" y="225551"/>
                </a:lnTo>
                <a:lnTo>
                  <a:pt x="9144000" y="0"/>
                </a:lnTo>
                <a:lnTo>
                  <a:pt x="0" y="0"/>
                </a:lnTo>
                <a:lnTo>
                  <a:pt x="0" y="225551"/>
                </a:lnTo>
                <a:close/>
              </a:path>
            </a:pathLst>
          </a:custGeom>
          <a:ln w="9144">
            <a:solidFill>
              <a:srgbClr val="000000"/>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8080787" y="4318024"/>
            <a:ext cx="625285" cy="427178"/>
          </a:xfrm>
          <a:prstGeom prst="rect">
            <a:avLst/>
          </a:prstGeom>
        </p:spPr>
      </p:pic>
      <p:pic>
        <p:nvPicPr>
          <p:cNvPr id="20" name="bg object 20"/>
          <p:cNvPicPr/>
          <p:nvPr/>
        </p:nvPicPr>
        <p:blipFill>
          <a:blip r:embed="rId4" cstate="print"/>
          <a:stretch>
            <a:fillRect/>
          </a:stretch>
        </p:blipFill>
        <p:spPr>
          <a:xfrm>
            <a:off x="577621" y="4265789"/>
            <a:ext cx="527240" cy="530125"/>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Verdana"/>
                <a:cs typeface="Verdana"/>
              </a:defRPr>
            </a:lvl1pPr>
          </a:lstStyle>
          <a:p>
            <a:endParaRPr/>
          </a:p>
        </p:txBody>
      </p:sp>
      <p:sp>
        <p:nvSpPr>
          <p:cNvPr id="3" name="Holder 3"/>
          <p:cNvSpPr>
            <a:spLocks noGrp="1"/>
          </p:cNvSpPr>
          <p:nvPr>
            <p:ph sz="half" idx="2"/>
          </p:nvPr>
        </p:nvSpPr>
        <p:spPr>
          <a:xfrm>
            <a:off x="647191" y="873378"/>
            <a:ext cx="3702685" cy="3171190"/>
          </a:xfrm>
          <a:prstGeom prst="rect">
            <a:avLst/>
          </a:prstGeom>
        </p:spPr>
        <p:txBody>
          <a:bodyPr wrap="square" lIns="0" tIns="0" rIns="0" bIns="0">
            <a:spAutoFit/>
          </a:bodyPr>
          <a:lstStyle>
            <a:lvl1pPr>
              <a:defRPr sz="9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4736972" y="873378"/>
            <a:ext cx="3830954" cy="3115945"/>
          </a:xfrm>
          <a:prstGeom prst="rect">
            <a:avLst/>
          </a:prstGeom>
        </p:spPr>
        <p:txBody>
          <a:bodyPr wrap="square" lIns="0" tIns="0" rIns="0" bIns="0">
            <a:spAutoFit/>
          </a:bodyPr>
          <a:lstStyle>
            <a:lvl1pPr>
              <a:defRPr sz="900"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62355" y="0"/>
            <a:ext cx="8581644" cy="5142733"/>
          </a:xfrm>
          <a:prstGeom prst="rect">
            <a:avLst/>
          </a:prstGeom>
        </p:spPr>
      </p:pic>
      <p:sp>
        <p:nvSpPr>
          <p:cNvPr id="17" name="bg object 17"/>
          <p:cNvSpPr/>
          <p:nvPr/>
        </p:nvSpPr>
        <p:spPr>
          <a:xfrm>
            <a:off x="21335" y="3450335"/>
            <a:ext cx="9123045" cy="1693545"/>
          </a:xfrm>
          <a:custGeom>
            <a:avLst/>
            <a:gdLst/>
            <a:ahLst/>
            <a:cxnLst/>
            <a:rect l="l" t="t" r="r" b="b"/>
            <a:pathLst>
              <a:path w="9123045" h="1693545">
                <a:moveTo>
                  <a:pt x="9122664" y="0"/>
                </a:moveTo>
                <a:lnTo>
                  <a:pt x="0" y="0"/>
                </a:lnTo>
                <a:lnTo>
                  <a:pt x="0" y="1693163"/>
                </a:lnTo>
                <a:lnTo>
                  <a:pt x="9122664" y="1693163"/>
                </a:lnTo>
                <a:lnTo>
                  <a:pt x="9122664" y="0"/>
                </a:lnTo>
                <a:close/>
              </a:path>
            </a:pathLst>
          </a:custGeom>
          <a:solidFill>
            <a:srgbClr val="000000"/>
          </a:solidFill>
        </p:spPr>
        <p:txBody>
          <a:bodyPr wrap="square" lIns="0" tIns="0" rIns="0" bIns="0" rtlCol="0"/>
          <a:lstStyle/>
          <a:p>
            <a:endParaRPr/>
          </a:p>
        </p:txBody>
      </p:sp>
      <p:sp>
        <p:nvSpPr>
          <p:cNvPr id="18" name="bg object 18"/>
          <p:cNvSpPr/>
          <p:nvPr/>
        </p:nvSpPr>
        <p:spPr>
          <a:xfrm>
            <a:off x="21335" y="3450335"/>
            <a:ext cx="9123045" cy="1693545"/>
          </a:xfrm>
          <a:custGeom>
            <a:avLst/>
            <a:gdLst/>
            <a:ahLst/>
            <a:cxnLst/>
            <a:rect l="l" t="t" r="r" b="b"/>
            <a:pathLst>
              <a:path w="9123045" h="1693545">
                <a:moveTo>
                  <a:pt x="9122664" y="1693163"/>
                </a:moveTo>
                <a:lnTo>
                  <a:pt x="9122664" y="0"/>
                </a:lnTo>
                <a:lnTo>
                  <a:pt x="0" y="0"/>
                </a:lnTo>
                <a:lnTo>
                  <a:pt x="0" y="1693163"/>
                </a:lnTo>
              </a:path>
            </a:pathLst>
          </a:custGeom>
          <a:ln w="9144">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575748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6485" y="185420"/>
            <a:ext cx="5983503" cy="854150"/>
          </a:xfrm>
          <a:prstGeom prst="rect">
            <a:avLst/>
          </a:prstGeom>
        </p:spPr>
        <p:txBody>
          <a:bodyPr wrap="square" lIns="0" tIns="0" rIns="0" bIns="0">
            <a:spAutoFit/>
          </a:bodyPr>
          <a:lstStyle>
            <a:lvl1pPr>
              <a:defRPr sz="2800" b="1" i="0">
                <a:solidFill>
                  <a:schemeClr val="tx1"/>
                </a:solidFill>
                <a:latin typeface="Verdana"/>
                <a:cs typeface="Verdana"/>
              </a:defRPr>
            </a:lvl1pPr>
          </a:lstStyle>
          <a:p>
            <a:endParaRPr/>
          </a:p>
        </p:txBody>
      </p:sp>
      <p:sp>
        <p:nvSpPr>
          <p:cNvPr id="3" name="Holder 3"/>
          <p:cNvSpPr>
            <a:spLocks noGrp="1"/>
          </p:cNvSpPr>
          <p:nvPr>
            <p:ph type="body" idx="1"/>
          </p:nvPr>
        </p:nvSpPr>
        <p:spPr>
          <a:xfrm>
            <a:off x="1622297" y="1027302"/>
            <a:ext cx="7254240" cy="130683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0728" y="3904406"/>
            <a:ext cx="5730240" cy="566181"/>
          </a:xfrm>
          <a:prstGeom prst="rect">
            <a:avLst/>
          </a:prstGeom>
        </p:spPr>
        <p:txBody>
          <a:bodyPr vert="horz" wrap="square" lIns="0" tIns="12065" rIns="0" bIns="0" rtlCol="0">
            <a:spAutoFit/>
          </a:bodyPr>
          <a:lstStyle/>
          <a:p>
            <a:pPr marL="12700" marR="5080" indent="2540" algn="ctr">
              <a:lnSpc>
                <a:spcPct val="100299"/>
              </a:lnSpc>
              <a:spcBef>
                <a:spcPts val="95"/>
              </a:spcBef>
            </a:pPr>
            <a:r>
              <a:rPr lang="en-US" sz="1800" b="1" spc="-80" dirty="0" err="1">
                <a:solidFill>
                  <a:srgbClr val="FFFFFF"/>
                </a:solidFill>
                <a:latin typeface="Verdana"/>
                <a:cs typeface="Verdana"/>
              </a:rPr>
              <a:t>SignWeb</a:t>
            </a:r>
            <a:r>
              <a:rPr lang="en-US" b="1" spc="-80" dirty="0">
                <a:solidFill>
                  <a:srgbClr val="FFFFFF"/>
                </a:solidFill>
                <a:latin typeface="Verdana"/>
                <a:cs typeface="Verdana"/>
              </a:rPr>
              <a:t> – </a:t>
            </a:r>
            <a:r>
              <a:rPr lang="en-US" spc="-80" dirty="0">
                <a:solidFill>
                  <a:srgbClr val="FFFFFF"/>
                </a:solidFill>
                <a:latin typeface="Verdana"/>
                <a:cs typeface="Verdana"/>
              </a:rPr>
              <a:t>Enabling communication through AI sign language translation</a:t>
            </a:r>
            <a:endParaRPr sz="1800" dirty="0">
              <a:latin typeface="Verdana"/>
              <a:cs typeface="Verdana"/>
            </a:endParaRPr>
          </a:p>
        </p:txBody>
      </p:sp>
      <p:sp>
        <p:nvSpPr>
          <p:cNvPr id="3" name="object 3"/>
          <p:cNvSpPr txBox="1"/>
          <p:nvPr/>
        </p:nvSpPr>
        <p:spPr>
          <a:xfrm>
            <a:off x="2669539" y="4563262"/>
            <a:ext cx="4740910" cy="382156"/>
          </a:xfrm>
          <a:prstGeom prst="rect">
            <a:avLst/>
          </a:prstGeom>
        </p:spPr>
        <p:txBody>
          <a:bodyPr vert="horz" wrap="square" lIns="0" tIns="12700" rIns="0" bIns="0" rtlCol="0">
            <a:spAutoFit/>
          </a:bodyPr>
          <a:lstStyle/>
          <a:p>
            <a:pPr algn="ctr"/>
            <a:r>
              <a:rPr lang="en-US" sz="1200" dirty="0">
                <a:solidFill>
                  <a:schemeClr val="bg1"/>
                </a:solidFill>
              </a:rPr>
              <a:t> Bridging the communication gap for effective communication between the speech and hearing impaired</a:t>
            </a:r>
          </a:p>
        </p:txBody>
      </p:sp>
      <p:grpSp>
        <p:nvGrpSpPr>
          <p:cNvPr id="4" name="object 4"/>
          <p:cNvGrpSpPr/>
          <p:nvPr/>
        </p:nvGrpSpPr>
        <p:grpSpPr>
          <a:xfrm>
            <a:off x="0" y="0"/>
            <a:ext cx="8803005" cy="5143500"/>
            <a:chOff x="0" y="0"/>
            <a:chExt cx="8803005" cy="5143500"/>
          </a:xfrm>
        </p:grpSpPr>
        <p:pic>
          <p:nvPicPr>
            <p:cNvPr id="5" name="object 5"/>
            <p:cNvPicPr/>
            <p:nvPr/>
          </p:nvPicPr>
          <p:blipFill>
            <a:blip r:embed="rId2" cstate="print"/>
            <a:stretch>
              <a:fillRect/>
            </a:stretch>
          </p:blipFill>
          <p:spPr>
            <a:xfrm>
              <a:off x="7984235" y="196595"/>
              <a:ext cx="818387" cy="656843"/>
            </a:xfrm>
            <a:prstGeom prst="rect">
              <a:avLst/>
            </a:prstGeom>
          </p:spPr>
        </p:pic>
        <p:pic>
          <p:nvPicPr>
            <p:cNvPr id="6" name="object 6"/>
            <p:cNvPicPr/>
            <p:nvPr/>
          </p:nvPicPr>
          <p:blipFill>
            <a:blip r:embed="rId3" cstate="print"/>
            <a:stretch>
              <a:fillRect/>
            </a:stretch>
          </p:blipFill>
          <p:spPr>
            <a:xfrm>
              <a:off x="0" y="0"/>
              <a:ext cx="1745107" cy="5143498"/>
            </a:xfrm>
            <a:prstGeom prst="rect">
              <a:avLst/>
            </a:prstGeom>
          </p:spPr>
        </p:pic>
        <p:pic>
          <p:nvPicPr>
            <p:cNvPr id="7" name="object 7"/>
            <p:cNvPicPr/>
            <p:nvPr/>
          </p:nvPicPr>
          <p:blipFill>
            <a:blip r:embed="rId4" cstate="print"/>
            <a:stretch>
              <a:fillRect/>
            </a:stretch>
          </p:blipFill>
          <p:spPr>
            <a:xfrm>
              <a:off x="8118347" y="4204715"/>
              <a:ext cx="550164" cy="55778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390CDF-5479-468C-8137-313C1D168EBD}"/>
              </a:ext>
            </a:extLst>
          </p:cNvPr>
          <p:cNvGraphicFramePr>
            <a:graphicFrameLocks noGrp="1"/>
          </p:cNvGraphicFramePr>
          <p:nvPr>
            <p:extLst>
              <p:ext uri="{D42A27DB-BD31-4B8C-83A1-F6EECF244321}">
                <p14:modId xmlns:p14="http://schemas.microsoft.com/office/powerpoint/2010/main" val="3677611307"/>
              </p:ext>
            </p:extLst>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u="sng"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2880797801"/>
                  </a:ext>
                </a:extLst>
              </a:tr>
            </a:tbl>
          </a:graphicData>
        </a:graphic>
      </p:graphicFrame>
      <p:pic>
        <p:nvPicPr>
          <p:cNvPr id="2" name="Picture 1">
            <a:extLst>
              <a:ext uri="{FF2B5EF4-FFF2-40B4-BE49-F238E27FC236}">
                <a16:creationId xmlns:a16="http://schemas.microsoft.com/office/drawing/2014/main" id="{C6EE4747-7B8A-47D9-8E32-749A3740318B}"/>
              </a:ext>
            </a:extLst>
          </p:cNvPr>
          <p:cNvPicPr>
            <a:picLocks noChangeAspect="1"/>
          </p:cNvPicPr>
          <p:nvPr/>
        </p:nvPicPr>
        <p:blipFill>
          <a:blip r:embed="rId2"/>
          <a:stretch>
            <a:fillRect/>
          </a:stretch>
        </p:blipFill>
        <p:spPr>
          <a:xfrm>
            <a:off x="1066800" y="1087537"/>
            <a:ext cx="7391400" cy="3558965"/>
          </a:xfrm>
          <a:prstGeom prst="rect">
            <a:avLst/>
          </a:prstGeom>
          <a:ln>
            <a:solidFill>
              <a:schemeClr val="tx1"/>
            </a:solidFill>
          </a:ln>
        </p:spPr>
      </p:pic>
    </p:spTree>
    <p:extLst>
      <p:ext uri="{BB962C8B-B14F-4D97-AF65-F5344CB8AC3E}">
        <p14:creationId xmlns:p14="http://schemas.microsoft.com/office/powerpoint/2010/main" val="243760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390CDF-5479-468C-8137-313C1D168EBD}"/>
              </a:ext>
            </a:extLst>
          </p:cNvPr>
          <p:cNvGraphicFramePr>
            <a:graphicFrameLocks noGrp="1"/>
          </p:cNvGraphicFramePr>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u="sng" dirty="0">
                          <a:latin typeface="Times New Roman" panose="02020603050405020304" pitchFamily="18" charset="0"/>
                          <a:cs typeface="Times New Roman" panose="02020603050405020304" pitchFamily="18" charset="0"/>
                        </a:rPr>
                        <a:t>Project Work</a:t>
                      </a:r>
                    </a:p>
                  </a:txBody>
                  <a:tcPr/>
                </a:tc>
                <a:extLst>
                  <a:ext uri="{0D108BD9-81ED-4DB2-BD59-A6C34878D82A}">
                    <a16:rowId xmlns:a16="http://schemas.microsoft.com/office/drawing/2014/main" val="2880797801"/>
                  </a:ext>
                </a:extLst>
              </a:tr>
            </a:tbl>
          </a:graphicData>
        </a:graphic>
      </p:graphicFrame>
      <p:pic>
        <p:nvPicPr>
          <p:cNvPr id="3" name="Picture 2">
            <a:extLst>
              <a:ext uri="{FF2B5EF4-FFF2-40B4-BE49-F238E27FC236}">
                <a16:creationId xmlns:a16="http://schemas.microsoft.com/office/drawing/2014/main" id="{B9BB1896-0A62-47A2-8FA5-B01A6CE5A8ED}"/>
              </a:ext>
            </a:extLst>
          </p:cNvPr>
          <p:cNvPicPr>
            <a:picLocks noChangeAspect="1"/>
          </p:cNvPicPr>
          <p:nvPr/>
        </p:nvPicPr>
        <p:blipFill>
          <a:blip r:embed="rId2"/>
          <a:stretch>
            <a:fillRect/>
          </a:stretch>
        </p:blipFill>
        <p:spPr>
          <a:xfrm>
            <a:off x="1026943" y="1273652"/>
            <a:ext cx="3636832" cy="2273020"/>
          </a:xfrm>
          <a:prstGeom prst="rect">
            <a:avLst/>
          </a:prstGeom>
          <a:ln>
            <a:solidFill>
              <a:schemeClr val="tx1"/>
            </a:solidFill>
          </a:ln>
        </p:spPr>
      </p:pic>
      <p:pic>
        <p:nvPicPr>
          <p:cNvPr id="5" name="Picture 4">
            <a:extLst>
              <a:ext uri="{FF2B5EF4-FFF2-40B4-BE49-F238E27FC236}">
                <a16:creationId xmlns:a16="http://schemas.microsoft.com/office/drawing/2014/main" id="{824005B9-E938-41E3-857F-D021FCC22F02}"/>
              </a:ext>
            </a:extLst>
          </p:cNvPr>
          <p:cNvPicPr>
            <a:picLocks noChangeAspect="1"/>
          </p:cNvPicPr>
          <p:nvPr/>
        </p:nvPicPr>
        <p:blipFill>
          <a:blip r:embed="rId3"/>
          <a:stretch>
            <a:fillRect/>
          </a:stretch>
        </p:blipFill>
        <p:spPr>
          <a:xfrm>
            <a:off x="6084277" y="1198685"/>
            <a:ext cx="2362200" cy="2346522"/>
          </a:xfrm>
          <a:prstGeom prst="rect">
            <a:avLst/>
          </a:prstGeom>
          <a:ln>
            <a:solidFill>
              <a:schemeClr val="tx1"/>
            </a:solidFill>
          </a:ln>
        </p:spPr>
      </p:pic>
      <p:sp>
        <p:nvSpPr>
          <p:cNvPr id="2" name="Arrow: Right 1">
            <a:extLst>
              <a:ext uri="{FF2B5EF4-FFF2-40B4-BE49-F238E27FC236}">
                <a16:creationId xmlns:a16="http://schemas.microsoft.com/office/drawing/2014/main" id="{FB91EEFB-8274-40BB-9FE5-F2EE19FA41CC}"/>
              </a:ext>
            </a:extLst>
          </p:cNvPr>
          <p:cNvSpPr/>
          <p:nvPr/>
        </p:nvSpPr>
        <p:spPr>
          <a:xfrm>
            <a:off x="5038914" y="2159977"/>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45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390CDF-5479-468C-8137-313C1D168EBD}"/>
              </a:ext>
            </a:extLst>
          </p:cNvPr>
          <p:cNvGraphicFramePr>
            <a:graphicFrameLocks noGrp="1"/>
          </p:cNvGraphicFramePr>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u="sng" dirty="0">
                          <a:latin typeface="Times New Roman" panose="02020603050405020304" pitchFamily="18" charset="0"/>
                          <a:cs typeface="Times New Roman" panose="02020603050405020304" pitchFamily="18" charset="0"/>
                        </a:rPr>
                        <a:t>Project Work</a:t>
                      </a:r>
                    </a:p>
                  </a:txBody>
                  <a:tcPr/>
                </a:tc>
                <a:extLst>
                  <a:ext uri="{0D108BD9-81ED-4DB2-BD59-A6C34878D82A}">
                    <a16:rowId xmlns:a16="http://schemas.microsoft.com/office/drawing/2014/main" val="2880797801"/>
                  </a:ext>
                </a:extLst>
              </a:tr>
            </a:tbl>
          </a:graphicData>
        </a:graphic>
      </p:graphicFrame>
      <p:pic>
        <p:nvPicPr>
          <p:cNvPr id="3" name="Picture 2">
            <a:extLst>
              <a:ext uri="{FF2B5EF4-FFF2-40B4-BE49-F238E27FC236}">
                <a16:creationId xmlns:a16="http://schemas.microsoft.com/office/drawing/2014/main" id="{A96701CE-13C6-4917-8A83-772D878D7147}"/>
              </a:ext>
            </a:extLst>
          </p:cNvPr>
          <p:cNvPicPr>
            <a:picLocks noChangeAspect="1"/>
          </p:cNvPicPr>
          <p:nvPr/>
        </p:nvPicPr>
        <p:blipFill>
          <a:blip r:embed="rId2"/>
          <a:stretch>
            <a:fillRect/>
          </a:stretch>
        </p:blipFill>
        <p:spPr>
          <a:xfrm>
            <a:off x="990600" y="1181100"/>
            <a:ext cx="6705600" cy="3426296"/>
          </a:xfrm>
          <a:prstGeom prst="rect">
            <a:avLst/>
          </a:prstGeom>
          <a:ln>
            <a:solidFill>
              <a:schemeClr val="tx1"/>
            </a:solidFill>
          </a:ln>
        </p:spPr>
      </p:pic>
    </p:spTree>
    <p:extLst>
      <p:ext uri="{BB962C8B-B14F-4D97-AF65-F5344CB8AC3E}">
        <p14:creationId xmlns:p14="http://schemas.microsoft.com/office/powerpoint/2010/main" val="49201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390CDF-5479-468C-8137-313C1D168EBD}"/>
              </a:ext>
            </a:extLst>
          </p:cNvPr>
          <p:cNvGraphicFramePr>
            <a:graphicFrameLocks noGrp="1"/>
          </p:cNvGraphicFramePr>
          <p:nvPr>
            <p:extLst>
              <p:ext uri="{D42A27DB-BD31-4B8C-83A1-F6EECF244321}">
                <p14:modId xmlns:p14="http://schemas.microsoft.com/office/powerpoint/2010/main" val="357950706"/>
              </p:ext>
            </p:extLst>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u="sng" dirty="0">
                          <a:latin typeface="Times New Roman" panose="02020603050405020304" pitchFamily="18" charset="0"/>
                          <a:cs typeface="Times New Roman" panose="02020603050405020304" pitchFamily="18" charset="0"/>
                        </a:rPr>
                        <a:t>Features</a:t>
                      </a:r>
                    </a:p>
                  </a:txBody>
                  <a:tcPr/>
                </a:tc>
                <a:extLst>
                  <a:ext uri="{0D108BD9-81ED-4DB2-BD59-A6C34878D82A}">
                    <a16:rowId xmlns:a16="http://schemas.microsoft.com/office/drawing/2014/main" val="2880797801"/>
                  </a:ext>
                </a:extLst>
              </a:tr>
            </a:tbl>
          </a:graphicData>
        </a:graphic>
      </p:graphicFrame>
      <p:pic>
        <p:nvPicPr>
          <p:cNvPr id="3" name="Picture 2">
            <a:extLst>
              <a:ext uri="{FF2B5EF4-FFF2-40B4-BE49-F238E27FC236}">
                <a16:creationId xmlns:a16="http://schemas.microsoft.com/office/drawing/2014/main" id="{2836EA9F-0507-4091-A6FC-DF1F04CC89B2}"/>
              </a:ext>
            </a:extLst>
          </p:cNvPr>
          <p:cNvPicPr>
            <a:picLocks noChangeAspect="1"/>
          </p:cNvPicPr>
          <p:nvPr/>
        </p:nvPicPr>
        <p:blipFill>
          <a:blip r:embed="rId2"/>
          <a:stretch>
            <a:fillRect/>
          </a:stretch>
        </p:blipFill>
        <p:spPr>
          <a:xfrm>
            <a:off x="901243" y="1592210"/>
            <a:ext cx="2443029" cy="2329135"/>
          </a:xfrm>
          <a:prstGeom prst="rect">
            <a:avLst/>
          </a:prstGeom>
          <a:ln>
            <a:solidFill>
              <a:schemeClr val="tx1"/>
            </a:solidFill>
          </a:ln>
        </p:spPr>
      </p:pic>
      <p:pic>
        <p:nvPicPr>
          <p:cNvPr id="5" name="Picture 4">
            <a:extLst>
              <a:ext uri="{FF2B5EF4-FFF2-40B4-BE49-F238E27FC236}">
                <a16:creationId xmlns:a16="http://schemas.microsoft.com/office/drawing/2014/main" id="{954FFEEB-B04E-4DF1-A412-D60B8BC32319}"/>
              </a:ext>
            </a:extLst>
          </p:cNvPr>
          <p:cNvPicPr>
            <a:picLocks noChangeAspect="1"/>
          </p:cNvPicPr>
          <p:nvPr/>
        </p:nvPicPr>
        <p:blipFill>
          <a:blip r:embed="rId3"/>
          <a:stretch>
            <a:fillRect/>
          </a:stretch>
        </p:blipFill>
        <p:spPr>
          <a:xfrm>
            <a:off x="5029200" y="1157654"/>
            <a:ext cx="1409897" cy="1009791"/>
          </a:xfrm>
          <a:prstGeom prst="rect">
            <a:avLst/>
          </a:prstGeom>
          <a:ln>
            <a:solidFill>
              <a:schemeClr val="tx1"/>
            </a:solidFill>
          </a:ln>
        </p:spPr>
      </p:pic>
      <p:pic>
        <p:nvPicPr>
          <p:cNvPr id="6" name="Picture 5">
            <a:extLst>
              <a:ext uri="{FF2B5EF4-FFF2-40B4-BE49-F238E27FC236}">
                <a16:creationId xmlns:a16="http://schemas.microsoft.com/office/drawing/2014/main" id="{5FD90F47-C5DE-4AB6-A101-670FA9BA4377}"/>
              </a:ext>
            </a:extLst>
          </p:cNvPr>
          <p:cNvPicPr>
            <a:picLocks noChangeAspect="1"/>
          </p:cNvPicPr>
          <p:nvPr/>
        </p:nvPicPr>
        <p:blipFill>
          <a:blip r:embed="rId4"/>
          <a:stretch>
            <a:fillRect/>
          </a:stretch>
        </p:blipFill>
        <p:spPr>
          <a:xfrm>
            <a:off x="5029200" y="2402942"/>
            <a:ext cx="2783021" cy="1616608"/>
          </a:xfrm>
          <a:prstGeom prst="rect">
            <a:avLst/>
          </a:prstGeom>
          <a:ln>
            <a:solidFill>
              <a:schemeClr val="tx1"/>
            </a:solidFill>
          </a:ln>
        </p:spPr>
      </p:pic>
      <p:sp>
        <p:nvSpPr>
          <p:cNvPr id="7" name="Arrow: Right 6">
            <a:extLst>
              <a:ext uri="{FF2B5EF4-FFF2-40B4-BE49-F238E27FC236}">
                <a16:creationId xmlns:a16="http://schemas.microsoft.com/office/drawing/2014/main" id="{27A9CAFA-0962-4743-86FB-28E8D2B48406}"/>
              </a:ext>
            </a:extLst>
          </p:cNvPr>
          <p:cNvSpPr/>
          <p:nvPr/>
        </p:nvSpPr>
        <p:spPr>
          <a:xfrm>
            <a:off x="3810001" y="2375777"/>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84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390CDF-5479-468C-8137-313C1D168EBD}"/>
              </a:ext>
            </a:extLst>
          </p:cNvPr>
          <p:cNvGraphicFramePr>
            <a:graphicFrameLocks noGrp="1"/>
          </p:cNvGraphicFramePr>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u="sng" dirty="0">
                          <a:latin typeface="Times New Roman" panose="02020603050405020304" pitchFamily="18" charset="0"/>
                          <a:cs typeface="Times New Roman" panose="02020603050405020304" pitchFamily="18" charset="0"/>
                        </a:rPr>
                        <a:t>Project Work</a:t>
                      </a:r>
                    </a:p>
                  </a:txBody>
                  <a:tcPr/>
                </a:tc>
                <a:extLst>
                  <a:ext uri="{0D108BD9-81ED-4DB2-BD59-A6C34878D82A}">
                    <a16:rowId xmlns:a16="http://schemas.microsoft.com/office/drawing/2014/main" val="2880797801"/>
                  </a:ext>
                </a:extLst>
              </a:tr>
            </a:tbl>
          </a:graphicData>
        </a:graphic>
      </p:graphicFrame>
      <p:pic>
        <p:nvPicPr>
          <p:cNvPr id="3" name="Picture 2">
            <a:extLst>
              <a:ext uri="{FF2B5EF4-FFF2-40B4-BE49-F238E27FC236}">
                <a16:creationId xmlns:a16="http://schemas.microsoft.com/office/drawing/2014/main" id="{2EBB38CC-47E9-4A1C-8077-164060030E3A}"/>
              </a:ext>
            </a:extLst>
          </p:cNvPr>
          <p:cNvPicPr>
            <a:picLocks noChangeAspect="1"/>
          </p:cNvPicPr>
          <p:nvPr/>
        </p:nvPicPr>
        <p:blipFill>
          <a:blip r:embed="rId2"/>
          <a:stretch>
            <a:fillRect/>
          </a:stretch>
        </p:blipFill>
        <p:spPr>
          <a:xfrm>
            <a:off x="901243" y="1263162"/>
            <a:ext cx="4724400" cy="3124045"/>
          </a:xfrm>
          <a:prstGeom prst="rect">
            <a:avLst/>
          </a:prstGeom>
          <a:ln>
            <a:solidFill>
              <a:schemeClr val="tx1"/>
            </a:solidFill>
          </a:ln>
        </p:spPr>
      </p:pic>
    </p:spTree>
    <p:extLst>
      <p:ext uri="{BB962C8B-B14F-4D97-AF65-F5344CB8AC3E}">
        <p14:creationId xmlns:p14="http://schemas.microsoft.com/office/powerpoint/2010/main" val="206911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37F8-86BB-4E49-834E-B5BA2449AD32}"/>
              </a:ext>
            </a:extLst>
          </p:cNvPr>
          <p:cNvSpPr>
            <a:spLocks noGrp="1"/>
          </p:cNvSpPr>
          <p:nvPr>
            <p:ph type="title"/>
          </p:nvPr>
        </p:nvSpPr>
        <p:spPr>
          <a:xfrm>
            <a:off x="786485" y="185420"/>
            <a:ext cx="5983503" cy="430887"/>
          </a:xfrm>
        </p:spPr>
        <p:txBody>
          <a:bodyPr/>
          <a:lstStyle/>
          <a:p>
            <a:r>
              <a:rPr lang="en-US" dirty="0">
                <a:latin typeface="Times New Roman" panose="02020603050405020304" pitchFamily="18" charset="0"/>
                <a:cs typeface="Times New Roman" panose="02020603050405020304" pitchFamily="18" charset="0"/>
              </a:rPr>
              <a:t>Libraries used</a:t>
            </a:r>
          </a:p>
        </p:txBody>
      </p:sp>
      <p:sp>
        <p:nvSpPr>
          <p:cNvPr id="3" name="Text Placeholder 2">
            <a:extLst>
              <a:ext uri="{FF2B5EF4-FFF2-40B4-BE49-F238E27FC236}">
                <a16:creationId xmlns:a16="http://schemas.microsoft.com/office/drawing/2014/main" id="{2B3F4668-2D6E-4A1A-97ED-053E47539F53}"/>
              </a:ext>
            </a:extLst>
          </p:cNvPr>
          <p:cNvSpPr>
            <a:spLocks noGrp="1"/>
          </p:cNvSpPr>
          <p:nvPr>
            <p:ph type="body" idx="1"/>
          </p:nvPr>
        </p:nvSpPr>
        <p:spPr>
          <a:xfrm>
            <a:off x="786485" y="1027302"/>
            <a:ext cx="8090052" cy="3877985"/>
          </a:xfrm>
        </p:spPr>
        <p:txBody>
          <a:bodyPr/>
          <a:lstStyle/>
          <a:p>
            <a:r>
              <a:rPr lang="en-US" b="1" dirty="0" err="1"/>
              <a:t>Streamlit</a:t>
            </a:r>
            <a:r>
              <a:rPr lang="en-US" b="1" dirty="0"/>
              <a:t>: </a:t>
            </a:r>
            <a:r>
              <a:rPr lang="en-US" dirty="0" err="1"/>
              <a:t>Streamlit</a:t>
            </a:r>
            <a:r>
              <a:rPr lang="en-US" dirty="0"/>
              <a:t> is a promising open-source Python library, which enables developers to build attractive user interfaces in no time. </a:t>
            </a:r>
            <a:r>
              <a:rPr lang="en-US" dirty="0" err="1"/>
              <a:t>Streamlit</a:t>
            </a:r>
            <a:r>
              <a:rPr lang="en-US" dirty="0"/>
              <a:t> is the easiest way especially for people with no front-end knowledge to put their code into a web application. Just copy and paste the needed code.</a:t>
            </a:r>
          </a:p>
          <a:p>
            <a:endParaRPr lang="en-US" dirty="0"/>
          </a:p>
          <a:p>
            <a:r>
              <a:rPr lang="en-US" b="1" dirty="0" err="1"/>
              <a:t>Mediapipe</a:t>
            </a:r>
            <a:r>
              <a:rPr lang="en-US" dirty="0"/>
              <a:t>: </a:t>
            </a:r>
            <a:r>
              <a:rPr lang="en-US" dirty="0" err="1"/>
              <a:t>MediaPipe</a:t>
            </a:r>
            <a:r>
              <a:rPr lang="en-US" dirty="0"/>
              <a:t> is an open-source framework for building pipelines to perform computer vision inference over arbitrary sensory data such as video or audio. Using </a:t>
            </a:r>
            <a:r>
              <a:rPr lang="en-US" dirty="0" err="1"/>
              <a:t>MediaPipe</a:t>
            </a:r>
            <a:r>
              <a:rPr lang="en-US" dirty="0"/>
              <a:t>, such a perception pipeline can be built as a graph of modular components. </a:t>
            </a:r>
            <a:r>
              <a:rPr lang="en-US" dirty="0" err="1"/>
              <a:t>MediaPipe</a:t>
            </a:r>
            <a:r>
              <a:rPr lang="en-US" dirty="0"/>
              <a:t> is currently in alpha at v0.</a:t>
            </a:r>
          </a:p>
          <a:p>
            <a:endParaRPr lang="en-US" dirty="0"/>
          </a:p>
          <a:p>
            <a:r>
              <a:rPr lang="en-US" b="1" dirty="0" err="1"/>
              <a:t>Opencv</a:t>
            </a:r>
            <a:r>
              <a:rPr lang="en-US" b="1" dirty="0"/>
              <a:t>: </a:t>
            </a:r>
            <a:r>
              <a:rPr lang="en-US" dirty="0"/>
              <a:t>OpenCV-Python is a Python wrapper for the original OpenCV C++ implementation. OpenCV-Python makes use of </a:t>
            </a:r>
            <a:r>
              <a:rPr lang="en-US" dirty="0" err="1"/>
              <a:t>Numpy</a:t>
            </a:r>
            <a:r>
              <a:rPr lang="en-US" dirty="0"/>
              <a:t>, which is a highly optimized library for numerical operations with a MATLAB-style syntax. All the OpenCV array structures are converted to and from </a:t>
            </a:r>
            <a:r>
              <a:rPr lang="en-US" dirty="0" err="1"/>
              <a:t>Numpy</a:t>
            </a:r>
            <a:r>
              <a:rPr lang="en-US" dirty="0"/>
              <a:t> arrays.</a:t>
            </a:r>
          </a:p>
          <a:p>
            <a:endParaRPr lang="en-US" dirty="0"/>
          </a:p>
          <a:p>
            <a:r>
              <a:rPr lang="en-US" b="1" dirty="0" err="1"/>
              <a:t>Speech_recognition</a:t>
            </a:r>
            <a:r>
              <a:rPr lang="en-US" b="1" dirty="0"/>
              <a:t>: </a:t>
            </a:r>
            <a:r>
              <a:rPr lang="en-US" dirty="0"/>
              <a:t>Speech recognition is a machine's ability to listen to spoken words and identify them. You can then use speech recognition in Python to convert the spoken words into text, make a query or give a reply. You can even program some devices to respond to these spoken words</a:t>
            </a:r>
          </a:p>
          <a:p>
            <a:endParaRPr lang="en-US" dirty="0"/>
          </a:p>
          <a:p>
            <a:r>
              <a:rPr lang="en-US" b="1" dirty="0" err="1"/>
              <a:t>Numpy</a:t>
            </a:r>
            <a:r>
              <a:rPr lang="en-US" b="1" dirty="0"/>
              <a:t>: </a:t>
            </a:r>
            <a:r>
              <a:rPr lang="en-US" dirty="0"/>
              <a:t>NumPy is a Python library used for working with arrays. It also has functions for working in domain of linear algebra, </a:t>
            </a:r>
            <a:r>
              <a:rPr lang="en-US" dirty="0" err="1"/>
              <a:t>fourier</a:t>
            </a:r>
            <a:r>
              <a:rPr lang="en-US" dirty="0"/>
              <a:t> transform, and matrices.</a:t>
            </a:r>
          </a:p>
        </p:txBody>
      </p:sp>
    </p:spTree>
    <p:extLst>
      <p:ext uri="{BB962C8B-B14F-4D97-AF65-F5344CB8AC3E}">
        <p14:creationId xmlns:p14="http://schemas.microsoft.com/office/powerpoint/2010/main" val="190743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DD06-1041-4E53-942A-337D824AF987}"/>
              </a:ext>
            </a:extLst>
          </p:cNvPr>
          <p:cNvSpPr>
            <a:spLocks noGrp="1"/>
          </p:cNvSpPr>
          <p:nvPr>
            <p:ph type="title"/>
          </p:nvPr>
        </p:nvSpPr>
        <p:spPr>
          <a:xfrm>
            <a:off x="786485" y="971550"/>
            <a:ext cx="7824115" cy="3508653"/>
          </a:xfrm>
        </p:spPr>
        <p:txBody>
          <a:bodyPr/>
          <a:lstStyle/>
          <a:p>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1. Improved Accuracy: Enhancements in machine learning algorithms and data collection methods can lead to more accurate recognition and interpretation of sign language gestures. This would involve training models on larger and more diverse datasets to better understand the nuances of signing.</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2. Real-Time Translation: Advancements in processing power and algorithm efficiency could enable real-time translation between sign language and text, allowing for seamless communication between signers and non-signers.</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3. Gesture Recognition Devices: Development of specialized hardware devices, such as gloves or wearable sensors, could facilitate more accurate capture of sign language gestures, making the conversion process more precise and reliable.</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4. Mobile Applications: Integration of sign-to-text and text-to-sign capabilities into mobile applications could greatly enhance accessibility for deaf and hard-of-hearing individuals in everyday communication scenarios, such as messaging and video calls.</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5. Customization and Personalization: Tailoring the conversion process to individual users' signing styles and preferences could improve accuracy and user experience, similar to how voice recognition systems can be trained to recognize different accents and speech patterns.</a:t>
            </a:r>
            <a:br>
              <a:rPr lang="en-US" sz="1200" b="0" dirty="0">
                <a:latin typeface="Times New Roman" panose="02020603050405020304" pitchFamily="18" charset="0"/>
                <a:cs typeface="Times New Roman" panose="02020603050405020304" pitchFamily="18" charset="0"/>
              </a:rPr>
            </a:br>
            <a:endParaRPr lang="en-US" sz="1200" b="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7B253FE-2BD0-451D-BF4F-949A126992B3}"/>
              </a:ext>
            </a:extLst>
          </p:cNvPr>
          <p:cNvSpPr/>
          <p:nvPr/>
        </p:nvSpPr>
        <p:spPr>
          <a:xfrm>
            <a:off x="685800" y="602218"/>
            <a:ext cx="2230098" cy="523220"/>
          </a:xfrm>
          <a:prstGeom prst="rect">
            <a:avLst/>
          </a:prstGeom>
        </p:spPr>
        <p:txBody>
          <a:bodyPr wrap="none">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Future Scope</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58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E0795-A755-47F7-9F3B-66A9A4F17581}"/>
              </a:ext>
            </a:extLst>
          </p:cNvPr>
          <p:cNvSpPr>
            <a:spLocks noGrp="1"/>
          </p:cNvSpPr>
          <p:nvPr>
            <p:ph type="body" idx="1"/>
          </p:nvPr>
        </p:nvSpPr>
        <p:spPr>
          <a:xfrm>
            <a:off x="944880" y="856633"/>
            <a:ext cx="7254240" cy="4308872"/>
          </a:xfrm>
        </p:spPr>
        <p:txBody>
          <a:bodyPr/>
          <a:lstStyle/>
          <a:p>
            <a:r>
              <a:rPr lang="en-US" sz="1000" cap="small" dirty="0"/>
              <a:t> </a:t>
            </a:r>
            <a:endParaRPr lang="en-US" sz="1000" dirty="0"/>
          </a:p>
          <a:p>
            <a:endParaRPr lang="en-US" sz="1000" dirty="0"/>
          </a:p>
          <a:p>
            <a:r>
              <a:rPr lang="en-US" sz="1000" cap="small" dirty="0"/>
              <a:t>[1] </a:t>
            </a:r>
            <a:r>
              <a:rPr lang="en-US" sz="1000" cap="small" dirty="0" err="1"/>
              <a:t>Anuja</a:t>
            </a:r>
            <a:r>
              <a:rPr lang="en-US" sz="1000" cap="small" dirty="0"/>
              <a:t> </a:t>
            </a:r>
            <a:r>
              <a:rPr lang="en-US" sz="1000" cap="small" dirty="0" err="1"/>
              <a:t>V.Nair</a:t>
            </a:r>
            <a:r>
              <a:rPr lang="en-US" sz="1000" cap="small" dirty="0"/>
              <a:t>, </a:t>
            </a:r>
            <a:r>
              <a:rPr lang="en-US" sz="1000" cap="small" dirty="0" err="1"/>
              <a:t>Bindu.V</a:t>
            </a:r>
            <a:r>
              <a:rPr lang="en-US" sz="1000" cap="small" dirty="0"/>
              <a:t>, “A Review on Indian Sign Language Recognition”, International journal of computer applications, Vol. 73, pp: 22, (2013). </a:t>
            </a:r>
          </a:p>
          <a:p>
            <a:endParaRPr lang="en-US" sz="1000" dirty="0"/>
          </a:p>
          <a:p>
            <a:r>
              <a:rPr lang="en-US" sz="1000" cap="small" dirty="0"/>
              <a:t>[2] Archana S. </a:t>
            </a:r>
            <a:r>
              <a:rPr lang="en-US" sz="1000" cap="small" dirty="0" err="1"/>
              <a:t>Ghotkar</a:t>
            </a:r>
            <a:r>
              <a:rPr lang="en-US" sz="1000" cap="small" dirty="0"/>
              <a:t>, </a:t>
            </a:r>
            <a:r>
              <a:rPr lang="en-US" sz="1000" cap="small" dirty="0" err="1"/>
              <a:t>Rucha</a:t>
            </a:r>
            <a:r>
              <a:rPr lang="en-US" sz="1000" cap="small" dirty="0"/>
              <a:t> </a:t>
            </a:r>
            <a:r>
              <a:rPr lang="en-US" sz="1000" cap="small" dirty="0" err="1"/>
              <a:t>Khatal</a:t>
            </a:r>
            <a:r>
              <a:rPr lang="en-US" sz="1000" cap="small" dirty="0"/>
              <a:t>, Sanjana </a:t>
            </a:r>
            <a:r>
              <a:rPr lang="en-US" sz="1000" cap="small" dirty="0" err="1"/>
              <a:t>Khupase</a:t>
            </a:r>
            <a:r>
              <a:rPr lang="en-US" sz="1000" cap="small" dirty="0"/>
              <a:t>, Surbhi </a:t>
            </a:r>
            <a:r>
              <a:rPr lang="en-US" sz="1000" cap="small" dirty="0" err="1"/>
              <a:t>Asati</a:t>
            </a:r>
            <a:r>
              <a:rPr lang="en-US" sz="1000" cap="small" dirty="0"/>
              <a:t> &amp; Mithila </a:t>
            </a:r>
            <a:r>
              <a:rPr lang="en-US" sz="1000" cap="small" dirty="0" err="1"/>
              <a:t>Hadap</a:t>
            </a:r>
            <a:r>
              <a:rPr lang="en-US" sz="1000" cap="small" dirty="0"/>
              <a:t>, “Hand Gesture Recognition for Indian Sign Language”, IEEE International Conference on Computer Communication and Informatics (</a:t>
            </a:r>
            <a:r>
              <a:rPr lang="en-US" sz="1000" cap="small" dirty="0" err="1"/>
              <a:t>lCCCI</a:t>
            </a:r>
            <a:r>
              <a:rPr lang="en-US" sz="1000" cap="small" dirty="0"/>
              <a:t>), pp: 1-4, (2012). </a:t>
            </a:r>
          </a:p>
          <a:p>
            <a:endParaRPr lang="en-US" sz="1000" dirty="0"/>
          </a:p>
          <a:p>
            <a:r>
              <a:rPr lang="en-US" sz="1000" cap="small" dirty="0"/>
              <a:t>[3] Hu Peng, “Application Research on Face Detection Technology based on Open CV in Mobile Augmented Reality”, International Journal of Signal Processing, Image Processing and Pattern Recognition, Vol. 8, No. 2 (2015). </a:t>
            </a:r>
          </a:p>
          <a:p>
            <a:endParaRPr lang="en-US" sz="1000" dirty="0"/>
          </a:p>
          <a:p>
            <a:r>
              <a:rPr lang="en-US" sz="1000" cap="small" dirty="0"/>
              <a:t>[4] J. Rekha, J. Bhattacharya, and S. Majumder, “Shape, Texture and Local Movement Hand Gesture Features for Indian Sign Language Recognition”, IEEE 3rd International Conference on </a:t>
            </a:r>
            <a:r>
              <a:rPr lang="en-US" sz="1000" cap="small" dirty="0" err="1"/>
              <a:t>Trendz</a:t>
            </a:r>
            <a:r>
              <a:rPr lang="en-US" sz="1000" cap="small" dirty="0"/>
              <a:t> in Information Sciences &amp; Computing (TISC2011), pp. 30-35, (2011). </a:t>
            </a:r>
          </a:p>
          <a:p>
            <a:endParaRPr lang="en-US" sz="1000" dirty="0"/>
          </a:p>
          <a:p>
            <a:r>
              <a:rPr lang="en-US" sz="1000" cap="small" dirty="0"/>
              <a:t>[5] Meenakshi Panwar, “Hand Gesture Recognition based on Shape Parameters” International Conference on Computing, Communication and Application (ICCCA), pp: I-6, IEEE, (2012). </a:t>
            </a:r>
          </a:p>
          <a:p>
            <a:endParaRPr lang="en-US" sz="1000" cap="small" dirty="0"/>
          </a:p>
          <a:p>
            <a:r>
              <a:rPr lang="en-US" sz="1000" cap="small" dirty="0"/>
              <a:t>[6] Pravin R </a:t>
            </a:r>
            <a:r>
              <a:rPr lang="en-US" sz="1000" cap="small" dirty="0" err="1"/>
              <a:t>Futane</a:t>
            </a:r>
            <a:r>
              <a:rPr lang="en-US" sz="1000" cap="small" dirty="0"/>
              <a:t>, Rajiv V </a:t>
            </a:r>
            <a:r>
              <a:rPr lang="en-US" sz="1000" cap="small" dirty="0" err="1"/>
              <a:t>Dharaskar</a:t>
            </a:r>
            <a:r>
              <a:rPr lang="en-US" sz="1000" cap="small" dirty="0"/>
              <a:t>, “Hasta Mudra an </a:t>
            </a:r>
            <a:r>
              <a:rPr lang="en-US" sz="1000" cap="small" dirty="0" err="1"/>
              <a:t>interpretatoin</a:t>
            </a:r>
            <a:r>
              <a:rPr lang="en-US" sz="1000" cap="small" dirty="0"/>
              <a:t> of Indian sign hand gestures”, IEEE 3rd International Conference on Electronics Computer Technology, Vol.2, pp:377-380, (2011). </a:t>
            </a:r>
          </a:p>
          <a:p>
            <a:endParaRPr lang="en-US" sz="1000" dirty="0"/>
          </a:p>
          <a:p>
            <a:r>
              <a:rPr lang="en-US" sz="1000" cap="small" dirty="0"/>
              <a:t>[7] Prof. </a:t>
            </a:r>
            <a:r>
              <a:rPr lang="en-US" sz="1000" cap="small" dirty="0" err="1"/>
              <a:t>Rajeshri</a:t>
            </a:r>
            <a:r>
              <a:rPr lang="en-US" sz="1000" cap="small" dirty="0"/>
              <a:t> Rahul </a:t>
            </a:r>
            <a:r>
              <a:rPr lang="en-US" sz="1000" cap="small" dirty="0" err="1"/>
              <a:t>Itkarkar</a:t>
            </a:r>
            <a:r>
              <a:rPr lang="en-US" sz="1000" cap="small" dirty="0"/>
              <a:t>, “A Study of Vision Based Hand Gesture Recognition for Human Machine Interaction”, International Journal of Innovative Research in Advanced Engineering, Vol. 1, pp:12, (2014).</a:t>
            </a:r>
          </a:p>
          <a:p>
            <a:r>
              <a:rPr lang="en-US" sz="1000" cap="small" dirty="0"/>
              <a:t> </a:t>
            </a:r>
            <a:endParaRPr lang="en-US" sz="1000" dirty="0"/>
          </a:p>
          <a:p>
            <a:r>
              <a:rPr lang="en-US" sz="1000" cap="small" dirty="0"/>
              <a:t>[8] </a:t>
            </a:r>
            <a:r>
              <a:rPr lang="en-US" sz="1000" cap="small" dirty="0" err="1"/>
              <a:t>Rajam</a:t>
            </a:r>
            <a:r>
              <a:rPr lang="en-US" sz="1000" cap="small" dirty="0"/>
              <a:t>, P. </a:t>
            </a:r>
            <a:r>
              <a:rPr lang="en-US" sz="1000" cap="small" dirty="0" err="1"/>
              <a:t>Subha</a:t>
            </a:r>
            <a:r>
              <a:rPr lang="en-US" sz="1000" cap="small" dirty="0"/>
              <a:t> and Dr G </a:t>
            </a:r>
            <a:r>
              <a:rPr lang="en-US" sz="1000" cap="small" dirty="0" err="1"/>
              <a:t>Bala</a:t>
            </a:r>
            <a:r>
              <a:rPr lang="en-US" sz="1000" cap="small" dirty="0"/>
              <a:t> </a:t>
            </a:r>
            <a:r>
              <a:rPr lang="en-US" sz="1000" cap="small" dirty="0" err="1"/>
              <a:t>krishnan</a:t>
            </a:r>
            <a:r>
              <a:rPr lang="en-US" sz="1000" cap="small" dirty="0"/>
              <a:t>, "Real Time Indian Sign Language Recognition System to aid Deaf and Dumb people", 13thInternational Conference on Communication Technology (ICCT),pp. 737-742, (2011). </a:t>
            </a:r>
            <a:endParaRPr lang="en-US" sz="1000" dirty="0"/>
          </a:p>
          <a:p>
            <a:endParaRPr lang="en-US" sz="1000" dirty="0"/>
          </a:p>
          <a:p>
            <a:endParaRPr lang="en-US" sz="1000" dirty="0"/>
          </a:p>
        </p:txBody>
      </p:sp>
      <p:graphicFrame>
        <p:nvGraphicFramePr>
          <p:cNvPr id="4" name="Table 3">
            <a:extLst>
              <a:ext uri="{FF2B5EF4-FFF2-40B4-BE49-F238E27FC236}">
                <a16:creationId xmlns:a16="http://schemas.microsoft.com/office/drawing/2014/main" id="{B772ED9C-C001-4374-9EA6-959E1B1CB396}"/>
              </a:ext>
            </a:extLst>
          </p:cNvPr>
          <p:cNvGraphicFramePr>
            <a:graphicFrameLocks noGrp="1"/>
          </p:cNvGraphicFramePr>
          <p:nvPr>
            <p:extLst>
              <p:ext uri="{D42A27DB-BD31-4B8C-83A1-F6EECF244321}">
                <p14:modId xmlns:p14="http://schemas.microsoft.com/office/powerpoint/2010/main" val="2765758222"/>
              </p:ext>
            </p:extLst>
          </p:nvPr>
        </p:nvGraphicFramePr>
        <p:xfrm>
          <a:off x="901243" y="513117"/>
          <a:ext cx="4127957" cy="687033"/>
        </p:xfrm>
        <a:graphic>
          <a:graphicData uri="http://schemas.openxmlformats.org/drawingml/2006/table">
            <a:tbl>
              <a:tblPr>
                <a:tableStyleId>{2D5ABB26-0587-4C30-8999-92F81FD0307C}</a:tableStyleId>
              </a:tblPr>
              <a:tblGrid>
                <a:gridCol w="4127957">
                  <a:extLst>
                    <a:ext uri="{9D8B030D-6E8A-4147-A177-3AD203B41FA5}">
                      <a16:colId xmlns:a16="http://schemas.microsoft.com/office/drawing/2014/main" val="1642605195"/>
                    </a:ext>
                  </a:extLst>
                </a:gridCol>
              </a:tblGrid>
              <a:tr h="687033">
                <a:tc>
                  <a:txBody>
                    <a:bodyPr/>
                    <a:lstStyle/>
                    <a:p>
                      <a:r>
                        <a:rPr lang="en-US" b="1" dirty="0">
                          <a:latin typeface="Times New Roman" panose="02020603050405020304" pitchFamily="18" charset="0"/>
                          <a:cs typeface="Times New Roman" panose="02020603050405020304" pitchFamily="18" charset="0"/>
                        </a:rPr>
                        <a:t>References:</a:t>
                      </a:r>
                    </a:p>
                  </a:txBody>
                  <a:tcPr/>
                </a:tc>
                <a:extLst>
                  <a:ext uri="{0D108BD9-81ED-4DB2-BD59-A6C34878D82A}">
                    <a16:rowId xmlns:a16="http://schemas.microsoft.com/office/drawing/2014/main" val="2880797801"/>
                  </a:ext>
                </a:extLst>
              </a:tr>
            </a:tbl>
          </a:graphicData>
        </a:graphic>
      </p:graphicFrame>
    </p:spTree>
    <p:extLst>
      <p:ext uri="{BB962C8B-B14F-4D97-AF65-F5344CB8AC3E}">
        <p14:creationId xmlns:p14="http://schemas.microsoft.com/office/powerpoint/2010/main" val="169288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53" y="1717357"/>
            <a:ext cx="9132570" cy="1708785"/>
            <a:chOff x="8953" y="1717357"/>
            <a:chExt cx="9132570" cy="1708785"/>
          </a:xfrm>
        </p:grpSpPr>
        <p:sp>
          <p:nvSpPr>
            <p:cNvPr id="3" name="object 3"/>
            <p:cNvSpPr/>
            <p:nvPr/>
          </p:nvSpPr>
          <p:spPr>
            <a:xfrm>
              <a:off x="13715" y="1722120"/>
              <a:ext cx="9123045" cy="1699260"/>
            </a:xfrm>
            <a:custGeom>
              <a:avLst/>
              <a:gdLst/>
              <a:ahLst/>
              <a:cxnLst/>
              <a:rect l="l" t="t" r="r" b="b"/>
              <a:pathLst>
                <a:path w="9123045" h="1699260">
                  <a:moveTo>
                    <a:pt x="9122664" y="0"/>
                  </a:moveTo>
                  <a:lnTo>
                    <a:pt x="0" y="0"/>
                  </a:lnTo>
                  <a:lnTo>
                    <a:pt x="0" y="1699259"/>
                  </a:lnTo>
                  <a:lnTo>
                    <a:pt x="9122664" y="1699259"/>
                  </a:lnTo>
                  <a:lnTo>
                    <a:pt x="9122664" y="0"/>
                  </a:lnTo>
                  <a:close/>
                </a:path>
              </a:pathLst>
            </a:custGeom>
            <a:solidFill>
              <a:srgbClr val="000000"/>
            </a:solidFill>
          </p:spPr>
          <p:txBody>
            <a:bodyPr wrap="square" lIns="0" tIns="0" rIns="0" bIns="0" rtlCol="0"/>
            <a:lstStyle/>
            <a:p>
              <a:endParaRPr/>
            </a:p>
          </p:txBody>
        </p:sp>
        <p:sp>
          <p:nvSpPr>
            <p:cNvPr id="4" name="object 4"/>
            <p:cNvSpPr/>
            <p:nvPr/>
          </p:nvSpPr>
          <p:spPr>
            <a:xfrm>
              <a:off x="13715" y="1722120"/>
              <a:ext cx="9123045" cy="1699260"/>
            </a:xfrm>
            <a:custGeom>
              <a:avLst/>
              <a:gdLst/>
              <a:ahLst/>
              <a:cxnLst/>
              <a:rect l="l" t="t" r="r" b="b"/>
              <a:pathLst>
                <a:path w="9123045" h="1699260">
                  <a:moveTo>
                    <a:pt x="0" y="1699259"/>
                  </a:moveTo>
                  <a:lnTo>
                    <a:pt x="9122664" y="1699259"/>
                  </a:lnTo>
                  <a:lnTo>
                    <a:pt x="9122664" y="0"/>
                  </a:lnTo>
                  <a:lnTo>
                    <a:pt x="0" y="0"/>
                  </a:lnTo>
                  <a:lnTo>
                    <a:pt x="0" y="1699259"/>
                  </a:lnTo>
                  <a:close/>
                </a:path>
              </a:pathLst>
            </a:custGeom>
            <a:ln w="9144">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217545" y="2263851"/>
            <a:ext cx="2710180" cy="574675"/>
          </a:xfrm>
          <a:prstGeom prst="rect">
            <a:avLst/>
          </a:prstGeom>
        </p:spPr>
        <p:txBody>
          <a:bodyPr vert="horz" wrap="square" lIns="0" tIns="12700" rIns="0" bIns="0" rtlCol="0">
            <a:spAutoFit/>
          </a:bodyPr>
          <a:lstStyle/>
          <a:p>
            <a:pPr marL="12700">
              <a:lnSpc>
                <a:spcPct val="100000"/>
              </a:lnSpc>
              <a:spcBef>
                <a:spcPts val="100"/>
              </a:spcBef>
            </a:pPr>
            <a:r>
              <a:rPr sz="3600" spc="-130" dirty="0">
                <a:solidFill>
                  <a:srgbClr val="FFFFFF"/>
                </a:solidFill>
              </a:rPr>
              <a:t>Thank</a:t>
            </a:r>
            <a:r>
              <a:rPr sz="3600" spc="-170" dirty="0">
                <a:solidFill>
                  <a:srgbClr val="FFFFFF"/>
                </a:solidFill>
              </a:rPr>
              <a:t> </a:t>
            </a:r>
            <a:r>
              <a:rPr sz="3600" spc="-195" dirty="0">
                <a:solidFill>
                  <a:srgbClr val="FFFFFF"/>
                </a:solidFill>
              </a:rPr>
              <a:t>You!</a:t>
            </a:r>
            <a:endParaRPr sz="3600"/>
          </a:p>
        </p:txBody>
      </p:sp>
      <p:pic>
        <p:nvPicPr>
          <p:cNvPr id="6" name="object 6"/>
          <p:cNvPicPr/>
          <p:nvPr/>
        </p:nvPicPr>
        <p:blipFill>
          <a:blip r:embed="rId2" cstate="print"/>
          <a:stretch>
            <a:fillRect/>
          </a:stretch>
        </p:blipFill>
        <p:spPr>
          <a:xfrm>
            <a:off x="454691" y="311428"/>
            <a:ext cx="625285" cy="427178"/>
          </a:xfrm>
          <a:prstGeom prst="rect">
            <a:avLst/>
          </a:prstGeom>
        </p:spPr>
      </p:pic>
      <p:grpSp>
        <p:nvGrpSpPr>
          <p:cNvPr id="7" name="object 7"/>
          <p:cNvGrpSpPr/>
          <p:nvPr/>
        </p:nvGrpSpPr>
        <p:grpSpPr>
          <a:xfrm>
            <a:off x="501421" y="0"/>
            <a:ext cx="8642985" cy="5143500"/>
            <a:chOff x="501421" y="0"/>
            <a:chExt cx="8642985" cy="5143500"/>
          </a:xfrm>
        </p:grpSpPr>
        <p:pic>
          <p:nvPicPr>
            <p:cNvPr id="8" name="object 8"/>
            <p:cNvPicPr/>
            <p:nvPr/>
          </p:nvPicPr>
          <p:blipFill>
            <a:blip r:embed="rId3" cstate="print"/>
            <a:stretch>
              <a:fillRect/>
            </a:stretch>
          </p:blipFill>
          <p:spPr>
            <a:xfrm>
              <a:off x="7306055" y="0"/>
              <a:ext cx="1837943" cy="5143498"/>
            </a:xfrm>
            <a:prstGeom prst="rect">
              <a:avLst/>
            </a:prstGeom>
          </p:spPr>
        </p:pic>
        <p:pic>
          <p:nvPicPr>
            <p:cNvPr id="9" name="object 9"/>
            <p:cNvPicPr/>
            <p:nvPr/>
          </p:nvPicPr>
          <p:blipFill>
            <a:blip r:embed="rId4" cstate="print"/>
            <a:stretch>
              <a:fillRect/>
            </a:stretch>
          </p:blipFill>
          <p:spPr>
            <a:xfrm>
              <a:off x="501421" y="4299317"/>
              <a:ext cx="527240" cy="530125"/>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9080" cy="5148580"/>
            <a:chOff x="0" y="0"/>
            <a:chExt cx="9149080" cy="5148580"/>
          </a:xfrm>
        </p:grpSpPr>
        <p:sp>
          <p:nvSpPr>
            <p:cNvPr id="3" name="object 3"/>
            <p:cNvSpPr/>
            <p:nvPr/>
          </p:nvSpPr>
          <p:spPr>
            <a:xfrm>
              <a:off x="21335" y="4917947"/>
              <a:ext cx="9123045" cy="226060"/>
            </a:xfrm>
            <a:custGeom>
              <a:avLst/>
              <a:gdLst/>
              <a:ahLst/>
              <a:cxnLst/>
              <a:rect l="l" t="t" r="r" b="b"/>
              <a:pathLst>
                <a:path w="9123045" h="226060">
                  <a:moveTo>
                    <a:pt x="9122664" y="0"/>
                  </a:moveTo>
                  <a:lnTo>
                    <a:pt x="0" y="0"/>
                  </a:lnTo>
                  <a:lnTo>
                    <a:pt x="0" y="225551"/>
                  </a:lnTo>
                  <a:lnTo>
                    <a:pt x="9122664" y="225551"/>
                  </a:lnTo>
                  <a:lnTo>
                    <a:pt x="9122664" y="0"/>
                  </a:lnTo>
                  <a:close/>
                </a:path>
              </a:pathLst>
            </a:custGeom>
            <a:solidFill>
              <a:srgbClr val="000000"/>
            </a:solidFill>
          </p:spPr>
          <p:txBody>
            <a:bodyPr wrap="square" lIns="0" tIns="0" rIns="0" bIns="0" rtlCol="0"/>
            <a:lstStyle/>
            <a:p>
              <a:endParaRPr/>
            </a:p>
          </p:txBody>
        </p:sp>
        <p:sp>
          <p:nvSpPr>
            <p:cNvPr id="4" name="object 4"/>
            <p:cNvSpPr/>
            <p:nvPr/>
          </p:nvSpPr>
          <p:spPr>
            <a:xfrm>
              <a:off x="21335" y="4917947"/>
              <a:ext cx="9123045" cy="226060"/>
            </a:xfrm>
            <a:custGeom>
              <a:avLst/>
              <a:gdLst/>
              <a:ahLst/>
              <a:cxnLst/>
              <a:rect l="l" t="t" r="r" b="b"/>
              <a:pathLst>
                <a:path w="9123045" h="226060">
                  <a:moveTo>
                    <a:pt x="0" y="225551"/>
                  </a:moveTo>
                  <a:lnTo>
                    <a:pt x="9122664" y="225551"/>
                  </a:lnTo>
                  <a:lnTo>
                    <a:pt x="9122664" y="0"/>
                  </a:lnTo>
                  <a:lnTo>
                    <a:pt x="0" y="0"/>
                  </a:lnTo>
                  <a:lnTo>
                    <a:pt x="0" y="225551"/>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715606" cy="5143498"/>
            </a:xfrm>
            <a:prstGeom prst="rect">
              <a:avLst/>
            </a:prstGeom>
          </p:spPr>
        </p:pic>
        <p:pic>
          <p:nvPicPr>
            <p:cNvPr id="6" name="object 6"/>
            <p:cNvPicPr/>
            <p:nvPr/>
          </p:nvPicPr>
          <p:blipFill>
            <a:blip r:embed="rId3" cstate="print"/>
            <a:stretch>
              <a:fillRect/>
            </a:stretch>
          </p:blipFill>
          <p:spPr>
            <a:xfrm>
              <a:off x="8080787" y="311428"/>
              <a:ext cx="625285" cy="427178"/>
            </a:xfrm>
            <a:prstGeom prst="rect">
              <a:avLst/>
            </a:prstGeom>
          </p:spPr>
        </p:pic>
        <p:pic>
          <p:nvPicPr>
            <p:cNvPr id="7" name="object 7"/>
            <p:cNvPicPr/>
            <p:nvPr/>
          </p:nvPicPr>
          <p:blipFill>
            <a:blip r:embed="rId4" cstate="print"/>
            <a:stretch>
              <a:fillRect/>
            </a:stretch>
          </p:blipFill>
          <p:spPr>
            <a:xfrm>
              <a:off x="8127517" y="4218545"/>
              <a:ext cx="527240" cy="530125"/>
            </a:xfrm>
            <a:prstGeom prst="rect">
              <a:avLst/>
            </a:prstGeom>
          </p:spPr>
        </p:pic>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801370" algn="ctr">
              <a:lnSpc>
                <a:spcPct val="100000"/>
              </a:lnSpc>
              <a:spcBef>
                <a:spcPts val="100"/>
              </a:spcBef>
            </a:pPr>
            <a:r>
              <a:rPr sz="2400" dirty="0">
                <a:latin typeface="Times New Roman"/>
                <a:cs typeface="Times New Roman"/>
              </a:rPr>
              <a:t>Department</a:t>
            </a:r>
            <a:r>
              <a:rPr sz="2400" spc="-80" dirty="0">
                <a:latin typeface="Times New Roman"/>
                <a:cs typeface="Times New Roman"/>
              </a:rPr>
              <a:t> </a:t>
            </a:r>
            <a:r>
              <a:rPr sz="2400" dirty="0">
                <a:latin typeface="Times New Roman"/>
                <a:cs typeface="Times New Roman"/>
              </a:rPr>
              <a:t>of</a:t>
            </a:r>
            <a:r>
              <a:rPr sz="2400" spc="-80" dirty="0">
                <a:latin typeface="Times New Roman"/>
                <a:cs typeface="Times New Roman"/>
              </a:rPr>
              <a:t> </a:t>
            </a:r>
            <a:r>
              <a:rPr sz="2400" dirty="0">
                <a:latin typeface="Times New Roman"/>
                <a:cs typeface="Times New Roman"/>
              </a:rPr>
              <a:t>Information</a:t>
            </a:r>
            <a:r>
              <a:rPr sz="2400" spc="-90" dirty="0">
                <a:latin typeface="Times New Roman"/>
                <a:cs typeface="Times New Roman"/>
              </a:rPr>
              <a:t> </a:t>
            </a:r>
            <a:r>
              <a:rPr sz="2400" spc="-10" dirty="0">
                <a:latin typeface="Times New Roman"/>
                <a:cs typeface="Times New Roman"/>
              </a:rPr>
              <a:t>Technology</a:t>
            </a:r>
            <a:endParaRPr sz="2400">
              <a:latin typeface="Times New Roman"/>
              <a:cs typeface="Times New Roman"/>
            </a:endParaRPr>
          </a:p>
          <a:p>
            <a:pPr marL="801370" algn="ctr">
              <a:lnSpc>
                <a:spcPct val="100000"/>
              </a:lnSpc>
            </a:pPr>
            <a:r>
              <a:rPr sz="2400" b="0" dirty="0">
                <a:latin typeface="Times New Roman"/>
                <a:cs typeface="Times New Roman"/>
              </a:rPr>
              <a:t>Title</a:t>
            </a:r>
            <a:r>
              <a:rPr sz="2400" b="0" spc="-55" dirty="0">
                <a:latin typeface="Times New Roman"/>
                <a:cs typeface="Times New Roman"/>
              </a:rPr>
              <a:t> </a:t>
            </a:r>
            <a:r>
              <a:rPr sz="2400" b="0" dirty="0">
                <a:latin typeface="Times New Roman"/>
                <a:cs typeface="Times New Roman"/>
              </a:rPr>
              <a:t>Finalization</a:t>
            </a:r>
            <a:r>
              <a:rPr sz="2400" b="0" spc="-40" dirty="0">
                <a:latin typeface="Times New Roman"/>
                <a:cs typeface="Times New Roman"/>
              </a:rPr>
              <a:t> </a:t>
            </a:r>
            <a:r>
              <a:rPr sz="2400" b="0" spc="-10" dirty="0">
                <a:latin typeface="Times New Roman"/>
                <a:cs typeface="Times New Roman"/>
              </a:rPr>
              <a:t>Seminar</a:t>
            </a:r>
            <a:endParaRPr sz="2400">
              <a:latin typeface="Times New Roman"/>
              <a:cs typeface="Times New Roman"/>
            </a:endParaRPr>
          </a:p>
        </p:txBody>
      </p:sp>
      <p:sp>
        <p:nvSpPr>
          <p:cNvPr id="9" name="object 9"/>
          <p:cNvSpPr txBox="1"/>
          <p:nvPr/>
        </p:nvSpPr>
        <p:spPr>
          <a:xfrm>
            <a:off x="839520" y="1223518"/>
            <a:ext cx="7033895" cy="1862689"/>
          </a:xfrm>
          <a:prstGeom prst="rect">
            <a:avLst/>
          </a:prstGeom>
        </p:spPr>
        <p:txBody>
          <a:bodyPr vert="horz" wrap="square" lIns="0" tIns="13335" rIns="0" bIns="0" rtlCol="0">
            <a:spAutoFit/>
          </a:bodyPr>
          <a:lstStyle/>
          <a:p>
            <a:pPr marL="1866264" marR="2214245" indent="452120">
              <a:lnSpc>
                <a:spcPct val="100000"/>
              </a:lnSpc>
              <a:spcBef>
                <a:spcPts val="105"/>
              </a:spcBef>
            </a:pPr>
            <a:r>
              <a:rPr sz="2000" b="1" dirty="0">
                <a:latin typeface="Times New Roman"/>
                <a:cs typeface="Times New Roman"/>
              </a:rPr>
              <a:t>Session:</a:t>
            </a:r>
            <a:r>
              <a:rPr sz="2000" b="1" spc="-15" dirty="0">
                <a:latin typeface="Times New Roman"/>
                <a:cs typeface="Times New Roman"/>
              </a:rPr>
              <a:t> </a:t>
            </a:r>
            <a:r>
              <a:rPr sz="2000" b="1" dirty="0">
                <a:latin typeface="Times New Roman"/>
                <a:cs typeface="Times New Roman"/>
              </a:rPr>
              <a:t>2023-</a:t>
            </a:r>
            <a:r>
              <a:rPr sz="2000" b="1" spc="-20" dirty="0">
                <a:latin typeface="Times New Roman"/>
                <a:cs typeface="Times New Roman"/>
              </a:rPr>
              <a:t>2024 </a:t>
            </a:r>
            <a:r>
              <a:rPr sz="2000" b="1" dirty="0">
                <a:solidFill>
                  <a:srgbClr val="C00000"/>
                </a:solidFill>
                <a:latin typeface="Times New Roman"/>
                <a:cs typeface="Times New Roman"/>
              </a:rPr>
              <a:t>Group</a:t>
            </a:r>
            <a:r>
              <a:rPr sz="2000" b="1" spc="-30" dirty="0">
                <a:solidFill>
                  <a:srgbClr val="C00000"/>
                </a:solidFill>
                <a:latin typeface="Times New Roman"/>
                <a:cs typeface="Times New Roman"/>
              </a:rPr>
              <a:t> </a:t>
            </a:r>
            <a:r>
              <a:rPr sz="2000" b="1" dirty="0">
                <a:solidFill>
                  <a:srgbClr val="C00000"/>
                </a:solidFill>
                <a:latin typeface="Times New Roman"/>
                <a:cs typeface="Times New Roman"/>
              </a:rPr>
              <a:t>Number:</a:t>
            </a:r>
            <a:r>
              <a:rPr sz="2000" b="1" spc="-35" dirty="0">
                <a:solidFill>
                  <a:srgbClr val="C00000"/>
                </a:solidFill>
                <a:latin typeface="Times New Roman"/>
                <a:cs typeface="Times New Roman"/>
              </a:rPr>
              <a:t> </a:t>
            </a:r>
            <a:r>
              <a:rPr sz="2000" b="1" dirty="0">
                <a:solidFill>
                  <a:srgbClr val="C00000"/>
                </a:solidFill>
                <a:latin typeface="Times New Roman"/>
                <a:cs typeface="Times New Roman"/>
              </a:rPr>
              <a:t>-</a:t>
            </a:r>
            <a:r>
              <a:rPr sz="2000" b="1" spc="-15" dirty="0">
                <a:solidFill>
                  <a:srgbClr val="C00000"/>
                </a:solidFill>
                <a:latin typeface="Times New Roman"/>
                <a:cs typeface="Times New Roman"/>
              </a:rPr>
              <a:t> </a:t>
            </a:r>
            <a:r>
              <a:rPr sz="2000" b="1" spc="-10" dirty="0">
                <a:solidFill>
                  <a:srgbClr val="C00000"/>
                </a:solidFill>
                <a:latin typeface="Times New Roman"/>
                <a:cs typeface="Times New Roman"/>
              </a:rPr>
              <a:t>IT_C_</a:t>
            </a:r>
            <a:r>
              <a:rPr lang="en-US" sz="2000" b="1" spc="-10" dirty="0">
                <a:solidFill>
                  <a:srgbClr val="C00000"/>
                </a:solidFill>
                <a:latin typeface="Times New Roman"/>
                <a:cs typeface="Times New Roman"/>
              </a:rPr>
              <a:t>11</a:t>
            </a:r>
            <a:endParaRPr sz="2000" dirty="0">
              <a:latin typeface="Times New Roman"/>
              <a:cs typeface="Times New Roman"/>
            </a:endParaRPr>
          </a:p>
          <a:p>
            <a:pPr>
              <a:lnSpc>
                <a:spcPct val="100000"/>
              </a:lnSpc>
              <a:spcBef>
                <a:spcPts val="325"/>
              </a:spcBef>
            </a:pPr>
            <a:endParaRPr sz="2000" dirty="0">
              <a:latin typeface="Times New Roman"/>
              <a:cs typeface="Times New Roman"/>
            </a:endParaRPr>
          </a:p>
          <a:p>
            <a:pPr marL="12700" marR="5080" indent="2540" algn="ctr">
              <a:lnSpc>
                <a:spcPct val="100299"/>
              </a:lnSpc>
              <a:spcBef>
                <a:spcPts val="95"/>
              </a:spcBef>
            </a:pPr>
            <a:r>
              <a:rPr sz="2000" b="1" dirty="0">
                <a:solidFill>
                  <a:srgbClr val="930000"/>
                </a:solidFill>
                <a:latin typeface="Times New Roman"/>
                <a:cs typeface="Times New Roman"/>
              </a:rPr>
              <a:t>Title</a:t>
            </a:r>
            <a:r>
              <a:rPr sz="2000" b="1" spc="-15" dirty="0">
                <a:solidFill>
                  <a:srgbClr val="930000"/>
                </a:solidFill>
                <a:latin typeface="Times New Roman"/>
                <a:cs typeface="Times New Roman"/>
              </a:rPr>
              <a:t> </a:t>
            </a:r>
            <a:r>
              <a:rPr sz="2000" b="1" dirty="0">
                <a:solidFill>
                  <a:srgbClr val="930000"/>
                </a:solidFill>
                <a:latin typeface="Times New Roman"/>
                <a:cs typeface="Times New Roman"/>
              </a:rPr>
              <a:t>of</a:t>
            </a:r>
            <a:r>
              <a:rPr sz="2000" b="1" spc="-20" dirty="0">
                <a:solidFill>
                  <a:srgbClr val="930000"/>
                </a:solidFill>
                <a:latin typeface="Times New Roman"/>
                <a:cs typeface="Times New Roman"/>
              </a:rPr>
              <a:t> </a:t>
            </a:r>
            <a:r>
              <a:rPr sz="2000" b="1" dirty="0">
                <a:solidFill>
                  <a:srgbClr val="930000"/>
                </a:solidFill>
                <a:latin typeface="Times New Roman"/>
                <a:cs typeface="Times New Roman"/>
              </a:rPr>
              <a:t>the</a:t>
            </a:r>
            <a:r>
              <a:rPr sz="2000" b="1" spc="-10" dirty="0">
                <a:solidFill>
                  <a:srgbClr val="930000"/>
                </a:solidFill>
                <a:latin typeface="Times New Roman"/>
                <a:cs typeface="Times New Roman"/>
              </a:rPr>
              <a:t> </a:t>
            </a:r>
            <a:r>
              <a:rPr sz="2000" b="1" dirty="0">
                <a:solidFill>
                  <a:srgbClr val="930000"/>
                </a:solidFill>
                <a:latin typeface="Times New Roman"/>
                <a:cs typeface="Times New Roman"/>
              </a:rPr>
              <a:t>Project:-</a:t>
            </a:r>
            <a:r>
              <a:rPr sz="2000" b="1" spc="-40" dirty="0">
                <a:solidFill>
                  <a:srgbClr val="930000"/>
                </a:solidFill>
                <a:latin typeface="Times New Roman"/>
                <a:cs typeface="Times New Roman"/>
              </a:rPr>
              <a:t> </a:t>
            </a:r>
            <a:r>
              <a:rPr lang="en-US" dirty="0" err="1">
                <a:latin typeface="Times New Roman" panose="02020603050405020304" pitchFamily="18" charset="0"/>
                <a:cs typeface="Times New Roman" panose="02020603050405020304" pitchFamily="18" charset="0"/>
              </a:rPr>
              <a:t>SignWeb</a:t>
            </a:r>
            <a:r>
              <a:rPr lang="en-US" dirty="0">
                <a:latin typeface="Times New Roman" panose="02020603050405020304" pitchFamily="18" charset="0"/>
                <a:cs typeface="Times New Roman" panose="02020603050405020304" pitchFamily="18" charset="0"/>
              </a:rPr>
              <a:t> (Enabling communication through AI sign language translation)</a:t>
            </a:r>
          </a:p>
          <a:p>
            <a:pPr marL="960755" algn="l">
              <a:lnSpc>
                <a:spcPct val="100000"/>
              </a:lnSpc>
              <a:spcBef>
                <a:spcPts val="70"/>
              </a:spcBef>
            </a:pPr>
            <a:r>
              <a:rPr sz="1600" dirty="0"/>
              <a:t>Presented By:</a:t>
            </a:r>
          </a:p>
        </p:txBody>
      </p:sp>
      <p:sp>
        <p:nvSpPr>
          <p:cNvPr id="10" name="object 10"/>
          <p:cNvSpPr txBox="1"/>
          <p:nvPr/>
        </p:nvSpPr>
        <p:spPr>
          <a:xfrm>
            <a:off x="990600" y="3394519"/>
            <a:ext cx="2594610" cy="1050925"/>
          </a:xfrm>
          <a:prstGeom prst="rect">
            <a:avLst/>
          </a:prstGeom>
        </p:spPr>
        <p:txBody>
          <a:bodyPr vert="horz" wrap="square" lIns="0" tIns="55879" rIns="0" bIns="0" rtlCol="0">
            <a:spAutoFit/>
          </a:bodyPr>
          <a:lstStyle/>
          <a:p>
            <a:pPr marL="469900" indent="-457200">
              <a:lnSpc>
                <a:spcPct val="100000"/>
              </a:lnSpc>
              <a:spcBef>
                <a:spcPts val="439"/>
              </a:spcBef>
              <a:buAutoNum type="arabicPeriod"/>
              <a:tabLst>
                <a:tab pos="469900" algn="l"/>
              </a:tabLst>
            </a:pPr>
            <a:r>
              <a:rPr sz="1400" b="1" dirty="0">
                <a:latin typeface="Times New Roman"/>
                <a:cs typeface="Times New Roman"/>
              </a:rPr>
              <a:t>Arpit</a:t>
            </a:r>
            <a:r>
              <a:rPr sz="1400" b="1" spc="-60" dirty="0">
                <a:latin typeface="Times New Roman"/>
                <a:cs typeface="Times New Roman"/>
              </a:rPr>
              <a:t> </a:t>
            </a:r>
            <a:r>
              <a:rPr sz="1400" b="1" spc="-20" dirty="0">
                <a:latin typeface="Times New Roman"/>
                <a:cs typeface="Times New Roman"/>
              </a:rPr>
              <a:t>Tamrakar</a:t>
            </a:r>
            <a:r>
              <a:rPr sz="1400" b="1" spc="-35" dirty="0">
                <a:latin typeface="Times New Roman"/>
                <a:cs typeface="Times New Roman"/>
              </a:rPr>
              <a:t> </a:t>
            </a:r>
            <a:r>
              <a:rPr sz="1400" b="1" spc="-10" dirty="0">
                <a:latin typeface="Times New Roman"/>
                <a:cs typeface="Times New Roman"/>
              </a:rPr>
              <a:t>(C_60)</a:t>
            </a:r>
            <a:endParaRPr sz="1400" dirty="0">
              <a:latin typeface="Times New Roman"/>
              <a:cs typeface="Times New Roman"/>
            </a:endParaRPr>
          </a:p>
          <a:p>
            <a:pPr marL="469900" indent="-457200">
              <a:lnSpc>
                <a:spcPct val="100000"/>
              </a:lnSpc>
              <a:spcBef>
                <a:spcPts val="335"/>
              </a:spcBef>
              <a:buAutoNum type="arabicPeriod"/>
              <a:tabLst>
                <a:tab pos="469900" algn="l"/>
              </a:tabLst>
            </a:pPr>
            <a:r>
              <a:rPr sz="1400" b="1" dirty="0">
                <a:latin typeface="Times New Roman"/>
                <a:cs typeface="Times New Roman"/>
              </a:rPr>
              <a:t>Gaurav</a:t>
            </a:r>
            <a:r>
              <a:rPr sz="1400" b="1" spc="-35" dirty="0">
                <a:latin typeface="Times New Roman"/>
                <a:cs typeface="Times New Roman"/>
              </a:rPr>
              <a:t> </a:t>
            </a:r>
            <a:r>
              <a:rPr sz="1400" b="1" dirty="0">
                <a:latin typeface="Times New Roman"/>
                <a:cs typeface="Times New Roman"/>
              </a:rPr>
              <a:t>Barange</a:t>
            </a:r>
            <a:r>
              <a:rPr sz="1400" b="1" spc="-25" dirty="0">
                <a:latin typeface="Times New Roman"/>
                <a:cs typeface="Times New Roman"/>
              </a:rPr>
              <a:t> </a:t>
            </a:r>
            <a:r>
              <a:rPr sz="1400" b="1" spc="-10" dirty="0">
                <a:latin typeface="Times New Roman"/>
                <a:cs typeface="Times New Roman"/>
              </a:rPr>
              <a:t>(C_63)</a:t>
            </a:r>
            <a:endParaRPr sz="1400" dirty="0">
              <a:latin typeface="Times New Roman"/>
              <a:cs typeface="Times New Roman"/>
            </a:endParaRPr>
          </a:p>
          <a:p>
            <a:pPr marL="469900" indent="-457200">
              <a:lnSpc>
                <a:spcPct val="100000"/>
              </a:lnSpc>
              <a:spcBef>
                <a:spcPts val="335"/>
              </a:spcBef>
              <a:buAutoNum type="arabicPlain" startAt="3"/>
              <a:tabLst>
                <a:tab pos="469900" algn="l"/>
              </a:tabLst>
            </a:pPr>
            <a:r>
              <a:rPr sz="1400" b="1" dirty="0">
                <a:latin typeface="Times New Roman"/>
                <a:cs typeface="Times New Roman"/>
              </a:rPr>
              <a:t>Gunwant</a:t>
            </a:r>
            <a:r>
              <a:rPr sz="1400" b="1" spc="-70" dirty="0">
                <a:latin typeface="Times New Roman"/>
                <a:cs typeface="Times New Roman"/>
              </a:rPr>
              <a:t> </a:t>
            </a:r>
            <a:r>
              <a:rPr sz="1400" b="1" dirty="0">
                <a:latin typeface="Times New Roman"/>
                <a:cs typeface="Times New Roman"/>
              </a:rPr>
              <a:t>Sonkusare</a:t>
            </a:r>
            <a:r>
              <a:rPr sz="1400" b="1" spc="-45" dirty="0">
                <a:latin typeface="Times New Roman"/>
                <a:cs typeface="Times New Roman"/>
              </a:rPr>
              <a:t> </a:t>
            </a:r>
            <a:r>
              <a:rPr sz="1400" b="1" spc="-10" dirty="0">
                <a:latin typeface="Times New Roman"/>
                <a:cs typeface="Times New Roman"/>
              </a:rPr>
              <a:t>(C_64)</a:t>
            </a:r>
            <a:endParaRPr sz="1400" dirty="0">
              <a:latin typeface="Times New Roman"/>
              <a:cs typeface="Times New Roman"/>
            </a:endParaRPr>
          </a:p>
          <a:p>
            <a:pPr marL="469900" indent="-457200">
              <a:lnSpc>
                <a:spcPct val="100000"/>
              </a:lnSpc>
              <a:spcBef>
                <a:spcPts val="340"/>
              </a:spcBef>
              <a:buAutoNum type="arabicPlain" startAt="3"/>
              <a:tabLst>
                <a:tab pos="469900" algn="l"/>
              </a:tabLst>
            </a:pPr>
            <a:r>
              <a:rPr sz="1400" b="1" dirty="0">
                <a:latin typeface="Times New Roman"/>
                <a:cs typeface="Times New Roman"/>
              </a:rPr>
              <a:t>Aniket</a:t>
            </a:r>
            <a:r>
              <a:rPr sz="1400" b="1" spc="-40" dirty="0">
                <a:latin typeface="Times New Roman"/>
                <a:cs typeface="Times New Roman"/>
              </a:rPr>
              <a:t> </a:t>
            </a:r>
            <a:r>
              <a:rPr sz="1400" b="1" dirty="0">
                <a:latin typeface="Times New Roman"/>
                <a:cs typeface="Times New Roman"/>
              </a:rPr>
              <a:t>Nehare</a:t>
            </a:r>
            <a:r>
              <a:rPr sz="1400" b="1" spc="-55" dirty="0">
                <a:latin typeface="Times New Roman"/>
                <a:cs typeface="Times New Roman"/>
              </a:rPr>
              <a:t> </a:t>
            </a:r>
            <a:r>
              <a:rPr sz="1400" b="1" spc="-10" dirty="0">
                <a:latin typeface="Times New Roman"/>
                <a:cs typeface="Times New Roman"/>
              </a:rPr>
              <a:t>(C_70)</a:t>
            </a:r>
            <a:endParaRPr sz="1400" dirty="0">
              <a:latin typeface="Times New Roman"/>
              <a:cs typeface="Times New Roman"/>
            </a:endParaRPr>
          </a:p>
        </p:txBody>
      </p:sp>
      <p:sp>
        <p:nvSpPr>
          <p:cNvPr id="11" name="object 11"/>
          <p:cNvSpPr txBox="1"/>
          <p:nvPr/>
        </p:nvSpPr>
        <p:spPr>
          <a:xfrm>
            <a:off x="5672073" y="3452621"/>
            <a:ext cx="1588135" cy="940435"/>
          </a:xfrm>
          <a:prstGeom prst="rect">
            <a:avLst/>
          </a:prstGeom>
        </p:spPr>
        <p:txBody>
          <a:bodyPr vert="horz" wrap="square" lIns="0" tIns="12700" rIns="0" bIns="0" rtlCol="0">
            <a:spAutoFit/>
          </a:bodyPr>
          <a:lstStyle/>
          <a:p>
            <a:pPr algn="ctr">
              <a:lnSpc>
                <a:spcPct val="100000"/>
              </a:lnSpc>
              <a:spcBef>
                <a:spcPts val="100"/>
              </a:spcBef>
            </a:pPr>
            <a:r>
              <a:rPr sz="1500" b="1" spc="-10" dirty="0">
                <a:latin typeface="Times New Roman"/>
                <a:cs typeface="Times New Roman"/>
              </a:rPr>
              <a:t>Guide</a:t>
            </a:r>
            <a:endParaRPr sz="1500">
              <a:latin typeface="Times New Roman"/>
              <a:cs typeface="Times New Roman"/>
            </a:endParaRPr>
          </a:p>
          <a:p>
            <a:pPr marL="58419" marR="5080" indent="-45720" algn="just">
              <a:lnSpc>
                <a:spcPct val="100000"/>
              </a:lnSpc>
            </a:pPr>
            <a:r>
              <a:rPr sz="1500" dirty="0">
                <a:latin typeface="Times New Roman"/>
                <a:cs typeface="Times New Roman"/>
              </a:rPr>
              <a:t>Prof.</a:t>
            </a:r>
            <a:r>
              <a:rPr sz="1500" spc="-35" dirty="0">
                <a:latin typeface="Times New Roman"/>
                <a:cs typeface="Times New Roman"/>
              </a:rPr>
              <a:t> </a:t>
            </a:r>
            <a:r>
              <a:rPr sz="1500" dirty="0">
                <a:latin typeface="Times New Roman"/>
                <a:cs typeface="Times New Roman"/>
              </a:rPr>
              <a:t>Pravin</a:t>
            </a:r>
            <a:r>
              <a:rPr sz="1500" spc="-30" dirty="0">
                <a:latin typeface="Times New Roman"/>
                <a:cs typeface="Times New Roman"/>
              </a:rPr>
              <a:t> </a:t>
            </a:r>
            <a:r>
              <a:rPr sz="1500" spc="-10" dirty="0">
                <a:latin typeface="Times New Roman"/>
                <a:cs typeface="Times New Roman"/>
              </a:rPr>
              <a:t>Jaronde </a:t>
            </a:r>
            <a:r>
              <a:rPr sz="1500" dirty="0">
                <a:latin typeface="Times New Roman"/>
                <a:cs typeface="Times New Roman"/>
              </a:rPr>
              <a:t>Assistant</a:t>
            </a:r>
            <a:r>
              <a:rPr sz="1500" spc="-35" dirty="0">
                <a:latin typeface="Times New Roman"/>
                <a:cs typeface="Times New Roman"/>
              </a:rPr>
              <a:t> </a:t>
            </a:r>
            <a:r>
              <a:rPr sz="1500" spc="-10" dirty="0">
                <a:latin typeface="Times New Roman"/>
                <a:cs typeface="Times New Roman"/>
              </a:rPr>
              <a:t>Professor </a:t>
            </a:r>
            <a:r>
              <a:rPr sz="1500" dirty="0">
                <a:latin typeface="Times New Roman"/>
                <a:cs typeface="Times New Roman"/>
              </a:rPr>
              <a:t>GHRCE</a:t>
            </a:r>
            <a:r>
              <a:rPr sz="1500" spc="-10"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10" dirty="0">
                <a:latin typeface="Times New Roman"/>
                <a:cs typeface="Times New Roman"/>
              </a:rPr>
              <a:t>Nagpur</a:t>
            </a:r>
            <a:endParaRPr sz="1500">
              <a:latin typeface="Times New Roman"/>
              <a:cs typeface="Times New Roman"/>
            </a:endParaRPr>
          </a:p>
        </p:txBody>
      </p:sp>
      <p:sp>
        <p:nvSpPr>
          <p:cNvPr id="12" name="object 12"/>
          <p:cNvSpPr txBox="1"/>
          <p:nvPr/>
        </p:nvSpPr>
        <p:spPr>
          <a:xfrm>
            <a:off x="7163561" y="1036701"/>
            <a:ext cx="1342390" cy="228909"/>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Date</a:t>
            </a:r>
            <a:r>
              <a:rPr sz="1400" b="1" spc="-20" dirty="0">
                <a:latin typeface="Times New Roman"/>
                <a:cs typeface="Times New Roman"/>
              </a:rPr>
              <a:t> </a:t>
            </a:r>
            <a:r>
              <a:rPr sz="1400" b="1" dirty="0">
                <a:latin typeface="Times New Roman"/>
                <a:cs typeface="Times New Roman"/>
              </a:rPr>
              <a:t>:</a:t>
            </a:r>
            <a:r>
              <a:rPr sz="1400" b="1" spc="-5" dirty="0">
                <a:latin typeface="Times New Roman"/>
                <a:cs typeface="Times New Roman"/>
              </a:rPr>
              <a:t> </a:t>
            </a:r>
            <a:r>
              <a:rPr lang="en-US" sz="1400" b="1" spc="-10" dirty="0">
                <a:latin typeface="Times New Roman"/>
                <a:cs typeface="Times New Roman"/>
              </a:rPr>
              <a:t>24</a:t>
            </a:r>
            <a:r>
              <a:rPr sz="1400" b="1" spc="-10" dirty="0">
                <a:latin typeface="Times New Roman"/>
                <a:cs typeface="Times New Roman"/>
              </a:rPr>
              <a:t>/0</a:t>
            </a:r>
            <a:r>
              <a:rPr lang="en-US" sz="1400" b="1" spc="-10" dirty="0">
                <a:latin typeface="Times New Roman"/>
                <a:cs typeface="Times New Roman"/>
              </a:rPr>
              <a:t>2</a:t>
            </a:r>
            <a:r>
              <a:rPr sz="1400" b="1" spc="-10" dirty="0">
                <a:latin typeface="Times New Roman"/>
                <a:cs typeface="Times New Roman"/>
              </a:rPr>
              <a:t>/2024</a:t>
            </a:r>
            <a:endParaRPr sz="1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5148580"/>
            <a:chOff x="-4572" y="0"/>
            <a:chExt cx="9153525" cy="5148580"/>
          </a:xfrm>
        </p:grpSpPr>
        <p:sp>
          <p:nvSpPr>
            <p:cNvPr id="3" name="object 3"/>
            <p:cNvSpPr/>
            <p:nvPr/>
          </p:nvSpPr>
          <p:spPr>
            <a:xfrm>
              <a:off x="0" y="4917947"/>
              <a:ext cx="9144000" cy="226060"/>
            </a:xfrm>
            <a:custGeom>
              <a:avLst/>
              <a:gdLst/>
              <a:ahLst/>
              <a:cxnLst/>
              <a:rect l="l" t="t" r="r" b="b"/>
              <a:pathLst>
                <a:path w="9144000" h="226060">
                  <a:moveTo>
                    <a:pt x="9144000" y="0"/>
                  </a:moveTo>
                  <a:lnTo>
                    <a:pt x="0" y="0"/>
                  </a:lnTo>
                  <a:lnTo>
                    <a:pt x="0" y="225551"/>
                  </a:lnTo>
                  <a:lnTo>
                    <a:pt x="9144000" y="225551"/>
                  </a:lnTo>
                  <a:lnTo>
                    <a:pt x="9144000" y="0"/>
                  </a:lnTo>
                  <a:close/>
                </a:path>
              </a:pathLst>
            </a:custGeom>
            <a:solidFill>
              <a:srgbClr val="000000"/>
            </a:solidFill>
          </p:spPr>
          <p:txBody>
            <a:bodyPr wrap="square" lIns="0" tIns="0" rIns="0" bIns="0" rtlCol="0"/>
            <a:lstStyle/>
            <a:p>
              <a:endParaRPr/>
            </a:p>
          </p:txBody>
        </p:sp>
        <p:sp>
          <p:nvSpPr>
            <p:cNvPr id="4" name="object 4"/>
            <p:cNvSpPr/>
            <p:nvPr/>
          </p:nvSpPr>
          <p:spPr>
            <a:xfrm>
              <a:off x="0" y="4917947"/>
              <a:ext cx="9144000" cy="226060"/>
            </a:xfrm>
            <a:custGeom>
              <a:avLst/>
              <a:gdLst/>
              <a:ahLst/>
              <a:cxnLst/>
              <a:rect l="l" t="t" r="r" b="b"/>
              <a:pathLst>
                <a:path w="9144000" h="226060">
                  <a:moveTo>
                    <a:pt x="0" y="225551"/>
                  </a:moveTo>
                  <a:lnTo>
                    <a:pt x="9144000" y="225551"/>
                  </a:lnTo>
                  <a:lnTo>
                    <a:pt x="9144000" y="0"/>
                  </a:lnTo>
                  <a:lnTo>
                    <a:pt x="0" y="0"/>
                  </a:lnTo>
                  <a:lnTo>
                    <a:pt x="0" y="225551"/>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8410956" y="0"/>
              <a:ext cx="733044" cy="5143498"/>
            </a:xfrm>
            <a:prstGeom prst="rect">
              <a:avLst/>
            </a:prstGeom>
          </p:spPr>
        </p:pic>
        <p:pic>
          <p:nvPicPr>
            <p:cNvPr id="6" name="object 6"/>
            <p:cNvPicPr/>
            <p:nvPr/>
          </p:nvPicPr>
          <p:blipFill>
            <a:blip r:embed="rId3" cstate="print"/>
            <a:stretch>
              <a:fillRect/>
            </a:stretch>
          </p:blipFill>
          <p:spPr>
            <a:xfrm>
              <a:off x="454691" y="311428"/>
              <a:ext cx="625285" cy="427178"/>
            </a:xfrm>
            <a:prstGeom prst="rect">
              <a:avLst/>
            </a:prstGeom>
          </p:spPr>
        </p:pic>
        <p:pic>
          <p:nvPicPr>
            <p:cNvPr id="7" name="object 7"/>
            <p:cNvPicPr/>
            <p:nvPr/>
          </p:nvPicPr>
          <p:blipFill>
            <a:blip r:embed="rId4" cstate="print"/>
            <a:stretch>
              <a:fillRect/>
            </a:stretch>
          </p:blipFill>
          <p:spPr>
            <a:xfrm>
              <a:off x="501421" y="4299317"/>
              <a:ext cx="527240" cy="530125"/>
            </a:xfrm>
            <a:prstGeom prst="rect">
              <a:avLst/>
            </a:prstGeom>
          </p:spPr>
        </p:pic>
      </p:grpSp>
      <p:sp>
        <p:nvSpPr>
          <p:cNvPr id="8" name="object 8"/>
          <p:cNvSpPr txBox="1">
            <a:spLocks noGrp="1"/>
          </p:cNvSpPr>
          <p:nvPr>
            <p:ph type="title"/>
          </p:nvPr>
        </p:nvSpPr>
        <p:spPr>
          <a:xfrm>
            <a:off x="3103879" y="286969"/>
            <a:ext cx="2973705" cy="45212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a:cs typeface="Times New Roman"/>
              </a:rPr>
              <a:t>Project</a:t>
            </a:r>
            <a:r>
              <a:rPr spc="-55" dirty="0">
                <a:latin typeface="Times New Roman"/>
                <a:cs typeface="Times New Roman"/>
              </a:rPr>
              <a:t> </a:t>
            </a:r>
            <a:r>
              <a:rPr spc="-10" dirty="0">
                <a:latin typeface="Times New Roman"/>
                <a:cs typeface="Times New Roman"/>
              </a:rPr>
              <a:t>Description</a:t>
            </a:r>
          </a:p>
        </p:txBody>
      </p:sp>
      <p:sp>
        <p:nvSpPr>
          <p:cNvPr id="9" name="object 9"/>
          <p:cNvSpPr txBox="1">
            <a:spLocks noGrp="1"/>
          </p:cNvSpPr>
          <p:nvPr>
            <p:ph type="body" idx="1"/>
          </p:nvPr>
        </p:nvSpPr>
        <p:spPr>
          <a:xfrm>
            <a:off x="1622297" y="1027302"/>
            <a:ext cx="7254240" cy="1090683"/>
          </a:xfrm>
          <a:prstGeom prst="rect">
            <a:avLst/>
          </a:prstGeom>
        </p:spPr>
        <p:txBody>
          <a:bodyPr vert="horz" wrap="square" lIns="0" tIns="13335" rIns="0" bIns="0" rtlCol="0">
            <a:spAutoFit/>
          </a:bodyPr>
          <a:lstStyle/>
          <a:p>
            <a:pPr marL="12700" marR="5080" algn="just">
              <a:lnSpc>
                <a:spcPct val="100000"/>
              </a:lnSpc>
              <a:spcBef>
                <a:spcPts val="105"/>
              </a:spcBef>
            </a:pPr>
            <a:r>
              <a:rPr lang="en-US" dirty="0" err="1"/>
              <a:t>SignWeb</a:t>
            </a:r>
            <a:r>
              <a:rPr lang="en-US" dirty="0"/>
              <a:t> is a groundbreaking web application designed to bridge communication gaps between the deaf and hearing communities by facilitating seamless translation between sign language and text. The app serves as a versatile tool for both deaf individuals who primarily communicate through sign language and hearing individuals who may not understand sign language but wish to communicate effectively with the deaf community.</a:t>
            </a:r>
            <a:endParaRPr dirty="0"/>
          </a:p>
        </p:txBody>
      </p:sp>
      <p:sp>
        <p:nvSpPr>
          <p:cNvPr id="10" name="object 10"/>
          <p:cNvSpPr txBox="1"/>
          <p:nvPr/>
        </p:nvSpPr>
        <p:spPr>
          <a:xfrm>
            <a:off x="1622297" y="2764917"/>
            <a:ext cx="7253605" cy="874598"/>
          </a:xfrm>
          <a:prstGeom prst="rect">
            <a:avLst/>
          </a:prstGeom>
        </p:spPr>
        <p:txBody>
          <a:bodyPr vert="horz" wrap="square" lIns="0" tIns="12700" rIns="0" bIns="0" rtlCol="0">
            <a:spAutoFit/>
          </a:bodyPr>
          <a:lstStyle/>
          <a:p>
            <a:pPr marL="12700" marR="5080" algn="just">
              <a:lnSpc>
                <a:spcPct val="100000"/>
              </a:lnSpc>
              <a:spcBef>
                <a:spcPts val="100"/>
              </a:spcBef>
            </a:pPr>
            <a:r>
              <a:rPr lang="en-US" sz="1400" dirty="0" err="1">
                <a:latin typeface="Times New Roman" panose="02020603050405020304" pitchFamily="18" charset="0"/>
                <a:cs typeface="Times New Roman" panose="02020603050405020304" pitchFamily="18" charset="0"/>
              </a:rPr>
              <a:t>SignWeb</a:t>
            </a:r>
            <a:r>
              <a:rPr lang="en-US" sz="1400" dirty="0">
                <a:latin typeface="Times New Roman" panose="02020603050405020304" pitchFamily="18" charset="0"/>
                <a:cs typeface="Times New Roman" panose="02020603050405020304" pitchFamily="18" charset="0"/>
              </a:rPr>
              <a:t> revolutionizes communication accessibility by empowering users to express themselves fluently in both sign language and text. Through its innovative features and user-friendly interface, </a:t>
            </a:r>
            <a:r>
              <a:rPr lang="en-US" sz="1400" dirty="0" err="1">
                <a:latin typeface="Times New Roman" panose="02020603050405020304" pitchFamily="18" charset="0"/>
                <a:cs typeface="Times New Roman" panose="02020603050405020304" pitchFamily="18" charset="0"/>
              </a:rPr>
              <a:t>SignWeb</a:t>
            </a:r>
            <a:r>
              <a:rPr lang="en-US" sz="1400" dirty="0">
                <a:latin typeface="Times New Roman" panose="02020603050405020304" pitchFamily="18" charset="0"/>
                <a:cs typeface="Times New Roman" panose="02020603050405020304" pitchFamily="18" charset="0"/>
              </a:rPr>
              <a:t> aims to foster greater understanding, inclusivity, and connectivity between the deaf and hearing communities, thereby promoting a more inclusive society.</a:t>
            </a:r>
            <a:endParaRPr sz="14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539902" y="1026922"/>
            <a:ext cx="864869"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imes New Roman"/>
                <a:cs typeface="Times New Roman"/>
              </a:rPr>
              <a:t>Objective</a:t>
            </a:r>
            <a:r>
              <a:rPr sz="1400" spc="-10" dirty="0">
                <a:latin typeface="Arial"/>
                <a:cs typeface="Arial"/>
              </a:rPr>
              <a:t>:</a:t>
            </a:r>
            <a:endParaRPr sz="1400">
              <a:latin typeface="Arial"/>
              <a:cs typeface="Arial"/>
            </a:endParaRPr>
          </a:p>
        </p:txBody>
      </p:sp>
      <p:sp>
        <p:nvSpPr>
          <p:cNvPr id="12" name="object 12"/>
          <p:cNvSpPr txBox="1"/>
          <p:nvPr/>
        </p:nvSpPr>
        <p:spPr>
          <a:xfrm>
            <a:off x="539902" y="2781426"/>
            <a:ext cx="62103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a:cs typeface="Times New Roman"/>
              </a:rPr>
              <a:t>Scope</a:t>
            </a:r>
            <a:r>
              <a:rPr sz="1600" spc="-55" dirty="0">
                <a:latin typeface="Times New Roman"/>
                <a:cs typeface="Times New Roman"/>
              </a:rPr>
              <a:t> </a:t>
            </a:r>
            <a:r>
              <a:rPr sz="1400" spc="-50" dirty="0">
                <a:latin typeface="Arial"/>
                <a:cs typeface="Arial"/>
              </a:rPr>
              <a:t>:</a:t>
            </a:r>
            <a:endParaRPr sz="1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148381"/>
            <a:ext cx="8001000" cy="2967479"/>
          </a:xfrm>
          <a:prstGeom prst="rect">
            <a:avLst/>
          </a:prstGeom>
        </p:spPr>
        <p:txBody>
          <a:bodyPr vert="horz" wrap="square" lIns="0" tIns="12700" rIns="0" bIns="0" rtlCol="0">
            <a:spAutoFit/>
          </a:bodyPr>
          <a:lstStyle/>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Accessibility and Inclusivity:</a:t>
            </a:r>
            <a:r>
              <a:rPr lang="en-US" sz="1200" dirty="0">
                <a:latin typeface="Times New Roman" panose="02020603050405020304" pitchFamily="18" charset="0"/>
                <a:cs typeface="Times New Roman" panose="02020603050405020304" pitchFamily="18" charset="0"/>
              </a:rPr>
              <a:t> Many deaf individuals primarily use sign language as their primary means of communication. By providing a platform that can translate sign language to text, individuals who are not fluent in sign language can better understand and communicate with deaf individuals, thereby promoting inclusivity and accessibility in various contexts such as education, healthcare, and employment.</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Communication with Hearing Individuals:</a:t>
            </a:r>
            <a:r>
              <a:rPr lang="en-US" sz="1200" dirty="0">
                <a:latin typeface="Times New Roman" panose="02020603050405020304" pitchFamily="18" charset="0"/>
                <a:cs typeface="Times New Roman" panose="02020603050405020304" pitchFamily="18" charset="0"/>
              </a:rPr>
              <a:t> Deaf individuals often face challenges in communicating with hearing individuals who may not understand sign language. A website that translates sign language to text enables smoother communication between deaf and hearing individuals, facilitating interactions in everyday life situations.</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Education and Learning:</a:t>
            </a:r>
            <a:r>
              <a:rPr lang="en-US" sz="1200" dirty="0">
                <a:latin typeface="Times New Roman" panose="02020603050405020304" pitchFamily="18" charset="0"/>
                <a:cs typeface="Times New Roman" panose="02020603050405020304" pitchFamily="18" charset="0"/>
              </a:rPr>
              <a:t> For those learning sign language, a website offering text to sign translation can be a valuable resource. Learners can input text and receive corresponding sign language representations, aiding in their understanding and mastery of sign language vocabulary and grammar.</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Remote Communication:</a:t>
            </a:r>
            <a:r>
              <a:rPr lang="en-US" sz="1200" dirty="0">
                <a:latin typeface="Times New Roman" panose="02020603050405020304" pitchFamily="18" charset="0"/>
                <a:cs typeface="Times New Roman" panose="02020603050405020304" pitchFamily="18" charset="0"/>
              </a:rPr>
              <a:t> In situations where face-to-face communication is not possible, such as during the COVID-19 pandemic or for individuals living in remote areas with limited access to sign language interpreters, a website for sign to text and text to sign translation provides an essential tool for remote communication and accessibility.</a:t>
            </a:r>
          </a:p>
        </p:txBody>
      </p:sp>
      <p:sp>
        <p:nvSpPr>
          <p:cNvPr id="3" name="object 3"/>
          <p:cNvSpPr txBox="1">
            <a:spLocks noGrp="1"/>
          </p:cNvSpPr>
          <p:nvPr>
            <p:ph type="title"/>
          </p:nvPr>
        </p:nvSpPr>
        <p:spPr>
          <a:prstGeom prst="rect">
            <a:avLst/>
          </a:prstGeom>
        </p:spPr>
        <p:txBody>
          <a:bodyPr vert="horz" wrap="square" lIns="0" tIns="386079" rIns="0" bIns="0" rtlCol="0">
            <a:spAutoFit/>
          </a:bodyPr>
          <a:lstStyle/>
          <a:p>
            <a:pPr marL="12700">
              <a:lnSpc>
                <a:spcPct val="100000"/>
              </a:lnSpc>
              <a:spcBef>
                <a:spcPts val="100"/>
              </a:spcBef>
            </a:pPr>
            <a:r>
              <a:rPr sz="2400" dirty="0">
                <a:latin typeface="Times New Roman"/>
                <a:cs typeface="Times New Roman"/>
              </a:rPr>
              <a:t>NEED</a:t>
            </a:r>
            <a:r>
              <a:rPr sz="2400" spc="-20"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PROJECT</a:t>
            </a:r>
            <a:endParaRPr sz="2400">
              <a:latin typeface="Times New Roman"/>
              <a:cs typeface="Times New Roman"/>
            </a:endParaRPr>
          </a:p>
        </p:txBody>
      </p:sp>
      <p:pic>
        <p:nvPicPr>
          <p:cNvPr id="4" name="object 4"/>
          <p:cNvPicPr/>
          <p:nvPr/>
        </p:nvPicPr>
        <p:blipFill>
          <a:blip r:embed="rId2" cstate="print"/>
          <a:stretch>
            <a:fillRect/>
          </a:stretch>
        </p:blipFill>
        <p:spPr>
          <a:xfrm>
            <a:off x="0" y="0"/>
            <a:ext cx="9144000" cy="1315085"/>
          </a:xfrm>
          <a:prstGeom prst="rect">
            <a:avLst/>
          </a:prstGeom>
        </p:spPr>
      </p:pic>
      <p:grpSp>
        <p:nvGrpSpPr>
          <p:cNvPr id="5" name="object 5"/>
          <p:cNvGrpSpPr/>
          <p:nvPr/>
        </p:nvGrpSpPr>
        <p:grpSpPr>
          <a:xfrm>
            <a:off x="-4572" y="5103876"/>
            <a:ext cx="9153525" cy="44450"/>
            <a:chOff x="-4572" y="5103876"/>
            <a:chExt cx="9153525" cy="44450"/>
          </a:xfrm>
        </p:grpSpPr>
        <p:sp>
          <p:nvSpPr>
            <p:cNvPr id="6" name="object 6"/>
            <p:cNvSpPr/>
            <p:nvPr/>
          </p:nvSpPr>
          <p:spPr>
            <a:xfrm>
              <a:off x="0" y="5108448"/>
              <a:ext cx="9144000" cy="35560"/>
            </a:xfrm>
            <a:custGeom>
              <a:avLst/>
              <a:gdLst/>
              <a:ahLst/>
              <a:cxnLst/>
              <a:rect l="l" t="t" r="r" b="b"/>
              <a:pathLst>
                <a:path w="9144000" h="35560">
                  <a:moveTo>
                    <a:pt x="9144000" y="0"/>
                  </a:moveTo>
                  <a:lnTo>
                    <a:pt x="0" y="0"/>
                  </a:lnTo>
                  <a:lnTo>
                    <a:pt x="0" y="35051"/>
                  </a:lnTo>
                  <a:lnTo>
                    <a:pt x="9144000" y="35051"/>
                  </a:lnTo>
                  <a:lnTo>
                    <a:pt x="9144000" y="0"/>
                  </a:lnTo>
                  <a:close/>
                </a:path>
              </a:pathLst>
            </a:custGeom>
            <a:solidFill>
              <a:srgbClr val="000000"/>
            </a:solidFill>
          </p:spPr>
          <p:txBody>
            <a:bodyPr wrap="square" lIns="0" tIns="0" rIns="0" bIns="0" rtlCol="0"/>
            <a:lstStyle/>
            <a:p>
              <a:endParaRPr/>
            </a:p>
          </p:txBody>
        </p:sp>
        <p:sp>
          <p:nvSpPr>
            <p:cNvPr id="7" name="object 7"/>
            <p:cNvSpPr/>
            <p:nvPr/>
          </p:nvSpPr>
          <p:spPr>
            <a:xfrm>
              <a:off x="0" y="5108448"/>
              <a:ext cx="9144000" cy="35560"/>
            </a:xfrm>
            <a:custGeom>
              <a:avLst/>
              <a:gdLst/>
              <a:ahLst/>
              <a:cxnLst/>
              <a:rect l="l" t="t" r="r" b="b"/>
              <a:pathLst>
                <a:path w="9144000" h="35560">
                  <a:moveTo>
                    <a:pt x="9144000" y="35051"/>
                  </a:moveTo>
                  <a:lnTo>
                    <a:pt x="9144000" y="0"/>
                  </a:lnTo>
                  <a:lnTo>
                    <a:pt x="0" y="0"/>
                  </a:lnTo>
                  <a:lnTo>
                    <a:pt x="0" y="35051"/>
                  </a:lnTo>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rot="10800000" flipV="1">
            <a:off x="3048000" y="514350"/>
            <a:ext cx="2786061" cy="131463"/>
          </a:xfrm>
          <a:prstGeom prst="rect">
            <a:avLst/>
          </a:prstGeom>
        </p:spPr>
        <p:txBody>
          <a:bodyPr spcFirstLastPara="1" wrap="square" lIns="91425" tIns="91425" rIns="91425" bIns="91425" anchor="ctr" anchorCtr="0">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endParaRPr b="1" dirty="0">
              <a:latin typeface="Montserrat"/>
              <a:ea typeface="Montserrat"/>
              <a:cs typeface="Montserrat"/>
              <a:sym typeface="Montserrat"/>
            </a:endParaRPr>
          </a:p>
        </p:txBody>
      </p:sp>
      <p:graphicFrame>
        <p:nvGraphicFramePr>
          <p:cNvPr id="2" name="Table 1"/>
          <p:cNvGraphicFramePr>
            <a:graphicFrameLocks noGrp="1"/>
          </p:cNvGraphicFramePr>
          <p:nvPr>
            <p:extLst>
              <p:ext uri="{D42A27DB-BD31-4B8C-83A1-F6EECF244321}">
                <p14:modId xmlns:p14="http://schemas.microsoft.com/office/powerpoint/2010/main" val="2865975804"/>
              </p:ext>
            </p:extLst>
          </p:nvPr>
        </p:nvGraphicFramePr>
        <p:xfrm>
          <a:off x="277092" y="1123950"/>
          <a:ext cx="8866908" cy="3118278"/>
        </p:xfrm>
        <a:graphic>
          <a:graphicData uri="http://schemas.openxmlformats.org/drawingml/2006/table">
            <a:tbl>
              <a:tblPr firstRow="1" bandRow="1">
                <a:tableStyleId>{775DCB02-9BB8-47FD-8907-85C794F793BA}</a:tableStyleId>
              </a:tblPr>
              <a:tblGrid>
                <a:gridCol w="450509">
                  <a:extLst>
                    <a:ext uri="{9D8B030D-6E8A-4147-A177-3AD203B41FA5}">
                      <a16:colId xmlns:a16="http://schemas.microsoft.com/office/drawing/2014/main" val="20000"/>
                    </a:ext>
                  </a:extLst>
                </a:gridCol>
                <a:gridCol w="3382634">
                  <a:extLst>
                    <a:ext uri="{9D8B030D-6E8A-4147-A177-3AD203B41FA5}">
                      <a16:colId xmlns:a16="http://schemas.microsoft.com/office/drawing/2014/main" val="20001"/>
                    </a:ext>
                  </a:extLst>
                </a:gridCol>
                <a:gridCol w="1023189">
                  <a:extLst>
                    <a:ext uri="{9D8B030D-6E8A-4147-A177-3AD203B41FA5}">
                      <a16:colId xmlns:a16="http://schemas.microsoft.com/office/drawing/2014/main" val="20002"/>
                    </a:ext>
                  </a:extLst>
                </a:gridCol>
                <a:gridCol w="4010576">
                  <a:extLst>
                    <a:ext uri="{9D8B030D-6E8A-4147-A177-3AD203B41FA5}">
                      <a16:colId xmlns:a16="http://schemas.microsoft.com/office/drawing/2014/main" val="20005"/>
                    </a:ext>
                  </a:extLst>
                </a:gridCol>
              </a:tblGrid>
              <a:tr h="418275">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Title</a:t>
                      </a:r>
                      <a:r>
                        <a:rPr lang="en-US" sz="1200" baseline="0" dirty="0">
                          <a:solidFill>
                            <a:schemeClr val="tx1"/>
                          </a:solidFill>
                          <a:latin typeface="Times New Roman" panose="02020603050405020304" pitchFamily="18" charset="0"/>
                          <a:cs typeface="Times New Roman" panose="02020603050405020304" pitchFamily="18" charset="0"/>
                        </a:rPr>
                        <a:t> of the paper</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a:solidFill>
                            <a:schemeClr val="tx1"/>
                          </a:solidFill>
                          <a:latin typeface="Times New Roman" panose="02020603050405020304" pitchFamily="18" charset="0"/>
                          <a:cs typeface="Times New Roman" panose="02020603050405020304" pitchFamily="18" charset="0"/>
                        </a:rPr>
                        <a:t>Remarks</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8952">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Sign Language to Text Conversion in Real Time using Transfer Learning</a:t>
                      </a:r>
                      <a:endParaRPr lang="en-IN" sz="1100" b="0" i="0" u="none" strike="noStrike" cap="none" dirty="0">
                        <a:solidFill>
                          <a:schemeClr val="accent5"/>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chemeClr val="dk1"/>
                        </a:solidFill>
                        <a:effectLst/>
                        <a:latin typeface="+mn-lt"/>
                        <a:ea typeface="+mn-ea"/>
                        <a:cs typeface="Times New Roman" panose="02020603050405020304"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solidFill>
                            <a:schemeClr val="tx1"/>
                          </a:solidFill>
                          <a:latin typeface="+mn-lt"/>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the American Sign Language which will take actions in the form of ASL as input and translate it into text. To achieve the translation a Convolution Neural Network model and a transfer learning model based on the VGG16 architecture are used.</a:t>
                      </a:r>
                      <a:endParaRPr lang="en-US" sz="1000"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6286">
                <a:tc>
                  <a:txBody>
                    <a:bodyPr/>
                    <a:lstStyle/>
                    <a:p>
                      <a:pPr algn="l"/>
                      <a:r>
                        <a:rPr lang="en-US" sz="1200">
                          <a:solidFill>
                            <a:schemeClr val="tx1"/>
                          </a:solidFill>
                          <a:latin typeface="Times New Roman" panose="02020603050405020304" pitchFamily="18" charset="0"/>
                          <a:cs typeface="Times New Roman" panose="02020603050405020304" pitchFamily="18" charset="0"/>
                        </a:rPr>
                        <a:t>2</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Conversion of Sign Language to Text</a:t>
                      </a:r>
                      <a:endParaRPr lang="en-IN" sz="1050" b="0" i="0" u="none" strike="noStrike" cap="none" dirty="0">
                        <a:solidFill>
                          <a:schemeClr val="accent5"/>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solidFill>
                            <a:schemeClr val="tx1"/>
                          </a:solidFill>
                          <a:latin typeface="+mn-lt"/>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system is designed to enable deaf and mute people to communicate with others in a more accessible and convenient way. The proposed method uses computer vision and deep learning methods to recognize hand gestures and translate them into appropriate text. </a:t>
                      </a:r>
                      <a:endParaRPr lang="en-IN" sz="1000" b="0" i="0" u="none" strike="noStrike" cap="none" dirty="0">
                        <a:solidFill>
                          <a:schemeClr val="dk1"/>
                        </a:solidFill>
                        <a:effectLst/>
                        <a:latin typeface="+mn-lt"/>
                        <a:ea typeface="+mn-ea"/>
                        <a:cs typeface="Times New Roman" panose="02020603050405020304"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2585599"/>
                  </a:ext>
                </a:extLst>
              </a:tr>
              <a:tr h="920205">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Machine translation from text to sign language: a systematic review</a:t>
                      </a:r>
                      <a:endParaRPr lang="en-IN" sz="1100" b="0" i="0" u="none" strike="noStrike" cap="none" dirty="0">
                        <a:solidFill>
                          <a:schemeClr val="dk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solidFill>
                            <a:schemeClr val="tx1"/>
                          </a:solidFill>
                          <a:latin typeface="+mn-lt"/>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An equal opportunity for all is the basic right of every human being. The deaf society of the world needs to have access to all the information just like hearing people do. For this to happen there should be a mode of direct communication between hearing and deaf people. The need at this time is to automate this communication so as the deaf society is not dependent upon human interpreters</a:t>
                      </a:r>
                      <a:endParaRPr lang="en-US" sz="1000"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319069"/>
                  </a:ext>
                </a:extLst>
              </a:tr>
            </a:tbl>
          </a:graphicData>
        </a:graphic>
      </p:graphicFrame>
    </p:spTree>
    <p:extLst>
      <p:ext uri="{BB962C8B-B14F-4D97-AF65-F5344CB8AC3E}">
        <p14:creationId xmlns:p14="http://schemas.microsoft.com/office/powerpoint/2010/main" val="198044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2B30-7FAE-4F05-AD2A-ABC3934CDA4D}"/>
              </a:ext>
            </a:extLst>
          </p:cNvPr>
          <p:cNvSpPr>
            <a:spLocks noGrp="1"/>
          </p:cNvSpPr>
          <p:nvPr>
            <p:ph type="title"/>
          </p:nvPr>
        </p:nvSpPr>
        <p:spPr>
          <a:xfrm>
            <a:off x="786485" y="185420"/>
            <a:ext cx="5983503" cy="430887"/>
          </a:xfrm>
        </p:spPr>
        <p:txBody>
          <a:bodyPr/>
          <a:lstStyle/>
          <a:p>
            <a:r>
              <a:rPr lang="en-US" dirty="0">
                <a:latin typeface="Times New Roman" panose="02020603050405020304" pitchFamily="18" charset="0"/>
                <a:cs typeface="Times New Roman" panose="02020603050405020304" pitchFamily="18" charset="0"/>
              </a:rPr>
              <a:t>Methodology</a:t>
            </a:r>
          </a:p>
        </p:txBody>
      </p:sp>
      <p:pic>
        <p:nvPicPr>
          <p:cNvPr id="4" name="Picture 3">
            <a:extLst>
              <a:ext uri="{FF2B5EF4-FFF2-40B4-BE49-F238E27FC236}">
                <a16:creationId xmlns:a16="http://schemas.microsoft.com/office/drawing/2014/main" id="{D1296E37-40B6-4388-BCE1-65F665A668C3}"/>
              </a:ext>
            </a:extLst>
          </p:cNvPr>
          <p:cNvPicPr>
            <a:picLocks noChangeAspect="1"/>
          </p:cNvPicPr>
          <p:nvPr/>
        </p:nvPicPr>
        <p:blipFill rotWithShape="1">
          <a:blip r:embed="rId2"/>
          <a:srcRect b="10945"/>
          <a:stretch/>
        </p:blipFill>
        <p:spPr>
          <a:xfrm>
            <a:off x="1905000" y="1504950"/>
            <a:ext cx="5043249" cy="2209800"/>
          </a:xfrm>
          <a:prstGeom prst="rect">
            <a:avLst/>
          </a:prstGeom>
        </p:spPr>
      </p:pic>
    </p:spTree>
    <p:extLst>
      <p:ext uri="{BB962C8B-B14F-4D97-AF65-F5344CB8AC3E}">
        <p14:creationId xmlns:p14="http://schemas.microsoft.com/office/powerpoint/2010/main" val="204899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6534911" y="0"/>
            <a:ext cx="2609088" cy="2517394"/>
          </a:xfrm>
          <a:prstGeom prst="rect">
            <a:avLst/>
          </a:prstGeom>
        </p:spPr>
      </p:pic>
      <p:pic>
        <p:nvPicPr>
          <p:cNvPr id="5" name="object 5"/>
          <p:cNvPicPr/>
          <p:nvPr/>
        </p:nvPicPr>
        <p:blipFill>
          <a:blip r:embed="rId3" cstate="print"/>
          <a:stretch>
            <a:fillRect/>
          </a:stretch>
        </p:blipFill>
        <p:spPr>
          <a:xfrm>
            <a:off x="454691" y="311428"/>
            <a:ext cx="625285" cy="427178"/>
          </a:xfrm>
          <a:prstGeom prst="rect">
            <a:avLst/>
          </a:prstGeom>
        </p:spPr>
      </p:pic>
      <p:grpSp>
        <p:nvGrpSpPr>
          <p:cNvPr id="6" name="object 6"/>
          <p:cNvGrpSpPr/>
          <p:nvPr/>
        </p:nvGrpSpPr>
        <p:grpSpPr>
          <a:xfrm>
            <a:off x="-4572" y="4913376"/>
            <a:ext cx="9153525" cy="234950"/>
            <a:chOff x="-4572" y="4913376"/>
            <a:chExt cx="9153525" cy="234950"/>
          </a:xfrm>
        </p:grpSpPr>
        <p:sp>
          <p:nvSpPr>
            <p:cNvPr id="7" name="object 7"/>
            <p:cNvSpPr/>
            <p:nvPr/>
          </p:nvSpPr>
          <p:spPr>
            <a:xfrm>
              <a:off x="0" y="4917948"/>
              <a:ext cx="9144000" cy="226060"/>
            </a:xfrm>
            <a:custGeom>
              <a:avLst/>
              <a:gdLst/>
              <a:ahLst/>
              <a:cxnLst/>
              <a:rect l="l" t="t" r="r" b="b"/>
              <a:pathLst>
                <a:path w="9144000" h="226060">
                  <a:moveTo>
                    <a:pt x="9144000" y="0"/>
                  </a:moveTo>
                  <a:lnTo>
                    <a:pt x="0" y="0"/>
                  </a:lnTo>
                  <a:lnTo>
                    <a:pt x="0" y="225551"/>
                  </a:lnTo>
                  <a:lnTo>
                    <a:pt x="9144000" y="225551"/>
                  </a:lnTo>
                  <a:lnTo>
                    <a:pt x="9144000" y="0"/>
                  </a:lnTo>
                  <a:close/>
                </a:path>
              </a:pathLst>
            </a:custGeom>
            <a:solidFill>
              <a:srgbClr val="000000"/>
            </a:solidFill>
          </p:spPr>
          <p:txBody>
            <a:bodyPr wrap="square" lIns="0" tIns="0" rIns="0" bIns="0" rtlCol="0"/>
            <a:lstStyle/>
            <a:p>
              <a:endParaRPr/>
            </a:p>
          </p:txBody>
        </p:sp>
        <p:sp>
          <p:nvSpPr>
            <p:cNvPr id="8" name="object 8"/>
            <p:cNvSpPr/>
            <p:nvPr/>
          </p:nvSpPr>
          <p:spPr>
            <a:xfrm>
              <a:off x="0" y="4917948"/>
              <a:ext cx="9144000" cy="226060"/>
            </a:xfrm>
            <a:custGeom>
              <a:avLst/>
              <a:gdLst/>
              <a:ahLst/>
              <a:cxnLst/>
              <a:rect l="l" t="t" r="r" b="b"/>
              <a:pathLst>
                <a:path w="9144000" h="226060">
                  <a:moveTo>
                    <a:pt x="0" y="225551"/>
                  </a:moveTo>
                  <a:lnTo>
                    <a:pt x="9144000" y="225551"/>
                  </a:lnTo>
                  <a:lnTo>
                    <a:pt x="9144000" y="0"/>
                  </a:lnTo>
                  <a:lnTo>
                    <a:pt x="0" y="0"/>
                  </a:lnTo>
                  <a:lnTo>
                    <a:pt x="0" y="225551"/>
                  </a:lnTo>
                  <a:close/>
                </a:path>
              </a:pathLst>
            </a:custGeom>
            <a:ln w="9144">
              <a:solidFill>
                <a:srgbClr val="000000"/>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501421" y="4299317"/>
            <a:ext cx="527240" cy="530125"/>
          </a:xfrm>
          <a:prstGeom prst="rect">
            <a:avLst/>
          </a:prstGeom>
        </p:spPr>
      </p:pic>
      <p:sp>
        <p:nvSpPr>
          <p:cNvPr id="12" name="Google Shape;86;p16">
            <a:extLst>
              <a:ext uri="{FF2B5EF4-FFF2-40B4-BE49-F238E27FC236}">
                <a16:creationId xmlns:a16="http://schemas.microsoft.com/office/drawing/2014/main" id="{9FEB898A-CBEC-4B51-9D8E-608AB5578440}"/>
              </a:ext>
            </a:extLst>
          </p:cNvPr>
          <p:cNvSpPr txBox="1">
            <a:spLocks noGrp="1"/>
          </p:cNvSpPr>
          <p:nvPr/>
        </p:nvSpPr>
        <p:spPr>
          <a:xfrm>
            <a:off x="939799" y="381209"/>
            <a:ext cx="7264401" cy="4381082"/>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IN" sz="8000" b="1" dirty="0">
                <a:solidFill>
                  <a:schemeClr val="tx1"/>
                </a:solidFill>
                <a:latin typeface="Times New Roman" panose="02020603050405020304" pitchFamily="18" charset="0"/>
                <a:cs typeface="Times New Roman" panose="02020603050405020304" pitchFamily="18" charset="0"/>
              </a:rPr>
              <a:t>Planning of Project Work:</a:t>
            </a:r>
          </a:p>
          <a:p>
            <a:pPr marL="114300" indent="0">
              <a:buNone/>
            </a:pPr>
            <a:endParaRPr lang="en-IN" sz="1700" b="1" dirty="0">
              <a:solidFill>
                <a:srgbClr val="940000"/>
              </a:solidFill>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5600" b="1" dirty="0">
                <a:solidFill>
                  <a:schemeClr val="tx1"/>
                </a:solidFill>
                <a:latin typeface="Times New Roman" panose="02020603050405020304" pitchFamily="18" charset="0"/>
                <a:cs typeface="Times New Roman" panose="02020603050405020304" pitchFamily="18" charset="0"/>
              </a:rPr>
              <a:t>Project Timeline:</a:t>
            </a:r>
            <a:endParaRPr lang="en-US" sz="5600" dirty="0">
              <a:solidFill>
                <a:schemeClr val="tx1"/>
              </a:solidFill>
              <a:latin typeface="Times New Roman" panose="02020603050405020304" pitchFamily="18" charset="0"/>
              <a:cs typeface="Times New Roman" panose="02020603050405020304" pitchFamily="18" charset="0"/>
            </a:endParaRP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Decided a timeline with key milestones and deadlines for each phase of development.</a:t>
            </a: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Milestones may include system design, AI model training, Speech Processing, UI connection.</a:t>
            </a:r>
          </a:p>
          <a:p>
            <a:pPr>
              <a:lnSpc>
                <a:spcPct val="170000"/>
              </a:lnSpc>
              <a:buFont typeface="Arial" panose="020B0604020202020204" pitchFamily="34" charset="0"/>
              <a:buChar char="•"/>
            </a:pPr>
            <a:r>
              <a:rPr lang="en-US" sz="5600" b="1" dirty="0">
                <a:solidFill>
                  <a:schemeClr val="tx1"/>
                </a:solidFill>
                <a:latin typeface="Times New Roman" panose="02020603050405020304" pitchFamily="18" charset="0"/>
                <a:cs typeface="Times New Roman" panose="02020603050405020304" pitchFamily="18" charset="0"/>
              </a:rPr>
              <a:t>Task Breakdown:</a:t>
            </a:r>
            <a:endParaRPr lang="en-US" sz="5600" dirty="0">
              <a:solidFill>
                <a:schemeClr val="tx1"/>
              </a:solidFill>
              <a:latin typeface="Times New Roman" panose="02020603050405020304" pitchFamily="18" charset="0"/>
              <a:cs typeface="Times New Roman" panose="02020603050405020304" pitchFamily="18" charset="0"/>
            </a:endParaRP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Break down project tasks into manageable components.</a:t>
            </a: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Assigned responsibilities and deadlines to team members for each task.</a:t>
            </a: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Tasks may include data collection, AI model development, , Speech Processing, UI connection.</a:t>
            </a:r>
          </a:p>
          <a:p>
            <a:pPr>
              <a:lnSpc>
                <a:spcPct val="170000"/>
              </a:lnSpc>
              <a:buFont typeface="Arial" panose="020B0604020202020204" pitchFamily="34" charset="0"/>
              <a:buChar char="•"/>
            </a:pPr>
            <a:r>
              <a:rPr lang="en-US" sz="5600" b="1" dirty="0">
                <a:solidFill>
                  <a:schemeClr val="tx1"/>
                </a:solidFill>
                <a:latin typeface="Times New Roman" panose="02020603050405020304" pitchFamily="18" charset="0"/>
                <a:cs typeface="Times New Roman" panose="02020603050405020304" pitchFamily="18" charset="0"/>
              </a:rPr>
              <a:t>Resource Allocation:</a:t>
            </a:r>
            <a:endParaRPr lang="en-US" sz="5600" dirty="0">
              <a:solidFill>
                <a:schemeClr val="tx1"/>
              </a:solidFill>
              <a:latin typeface="Times New Roman" panose="02020603050405020304" pitchFamily="18" charset="0"/>
              <a:cs typeface="Times New Roman" panose="02020603050405020304" pitchFamily="18" charset="0"/>
            </a:endParaRP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Allocated resources such as personnel, budget, and technology required for each task.</a:t>
            </a:r>
          </a:p>
          <a:p>
            <a:pPr lvl="1">
              <a:lnSpc>
                <a:spcPct val="170000"/>
              </a:lnSpc>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Ensure proper coordination and utilization of resources to meet project goals efficiently.</a:t>
            </a:r>
          </a:p>
          <a:p>
            <a:pPr marL="114300" indent="0" algn="just">
              <a:lnSpc>
                <a:spcPct val="170000"/>
              </a:lnSpc>
              <a:buNone/>
            </a:pPr>
            <a:endParaRPr lang="en-IN" sz="5600" dirty="0">
              <a:latin typeface="Times New Roman" panose="02020603050405020304" pitchFamily="18" charset="0"/>
              <a:cs typeface="Times New Roman" panose="02020603050405020304" pitchFamily="18" charset="0"/>
            </a:endParaRPr>
          </a:p>
          <a:p>
            <a:pPr marL="114300" indent="0" algn="just">
              <a:lnSpc>
                <a:spcPct val="170000"/>
              </a:lnSpc>
              <a:buNone/>
            </a:pPr>
            <a:r>
              <a:rPr lang="en-GB" sz="6400" dirty="0">
                <a:latin typeface="Times New Roman" panose="02020603050405020304" pitchFamily="18" charset="0"/>
                <a:cs typeface="Times New Roman" panose="02020603050405020304" pitchFamily="18" charset="0"/>
              </a:rPr>
              <a:t> </a:t>
            </a:r>
            <a:endParaRPr lang="en-IN" sz="6400" dirty="0">
              <a:latin typeface="Times New Roman" panose="02020603050405020304" pitchFamily="18" charset="0"/>
              <a:cs typeface="Times New Roman" panose="02020603050405020304" pitchFamily="18" charset="0"/>
            </a:endParaRPr>
          </a:p>
          <a:p>
            <a:pPr marL="0" lvl="0" indent="0">
              <a:spcAft>
                <a:spcPts val="1200"/>
              </a:spcAft>
              <a:buNone/>
            </a:pPr>
            <a:endParaRPr sz="1400" dirty="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5148580"/>
            <a:chOff x="-4572" y="0"/>
            <a:chExt cx="9153525" cy="5148580"/>
          </a:xfrm>
        </p:grpSpPr>
        <p:sp>
          <p:nvSpPr>
            <p:cNvPr id="3" name="object 3"/>
            <p:cNvSpPr/>
            <p:nvPr/>
          </p:nvSpPr>
          <p:spPr>
            <a:xfrm>
              <a:off x="0" y="4917947"/>
              <a:ext cx="9144000" cy="226060"/>
            </a:xfrm>
            <a:custGeom>
              <a:avLst/>
              <a:gdLst/>
              <a:ahLst/>
              <a:cxnLst/>
              <a:rect l="l" t="t" r="r" b="b"/>
              <a:pathLst>
                <a:path w="9144000" h="226060">
                  <a:moveTo>
                    <a:pt x="9144000" y="0"/>
                  </a:moveTo>
                  <a:lnTo>
                    <a:pt x="0" y="0"/>
                  </a:lnTo>
                  <a:lnTo>
                    <a:pt x="0" y="225551"/>
                  </a:lnTo>
                  <a:lnTo>
                    <a:pt x="9144000" y="225551"/>
                  </a:lnTo>
                  <a:lnTo>
                    <a:pt x="9144000" y="0"/>
                  </a:lnTo>
                  <a:close/>
                </a:path>
              </a:pathLst>
            </a:custGeom>
            <a:solidFill>
              <a:srgbClr val="000000"/>
            </a:solidFill>
          </p:spPr>
          <p:txBody>
            <a:bodyPr wrap="square" lIns="0" tIns="0" rIns="0" bIns="0" rtlCol="0"/>
            <a:lstStyle/>
            <a:p>
              <a:endParaRPr/>
            </a:p>
          </p:txBody>
        </p:sp>
        <p:sp>
          <p:nvSpPr>
            <p:cNvPr id="4" name="object 4"/>
            <p:cNvSpPr/>
            <p:nvPr/>
          </p:nvSpPr>
          <p:spPr>
            <a:xfrm>
              <a:off x="0" y="4917947"/>
              <a:ext cx="9144000" cy="226060"/>
            </a:xfrm>
            <a:custGeom>
              <a:avLst/>
              <a:gdLst/>
              <a:ahLst/>
              <a:cxnLst/>
              <a:rect l="l" t="t" r="r" b="b"/>
              <a:pathLst>
                <a:path w="9144000" h="226060">
                  <a:moveTo>
                    <a:pt x="0" y="225551"/>
                  </a:moveTo>
                  <a:lnTo>
                    <a:pt x="9144000" y="225551"/>
                  </a:lnTo>
                  <a:lnTo>
                    <a:pt x="9144000" y="0"/>
                  </a:lnTo>
                  <a:lnTo>
                    <a:pt x="0" y="0"/>
                  </a:lnTo>
                  <a:lnTo>
                    <a:pt x="0" y="225551"/>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8410956" y="0"/>
              <a:ext cx="733044" cy="5143498"/>
            </a:xfrm>
            <a:prstGeom prst="rect">
              <a:avLst/>
            </a:prstGeom>
          </p:spPr>
        </p:pic>
        <p:pic>
          <p:nvPicPr>
            <p:cNvPr id="6" name="object 6"/>
            <p:cNvPicPr/>
            <p:nvPr/>
          </p:nvPicPr>
          <p:blipFill>
            <a:blip r:embed="rId3" cstate="print"/>
            <a:stretch>
              <a:fillRect/>
            </a:stretch>
          </p:blipFill>
          <p:spPr>
            <a:xfrm>
              <a:off x="454691" y="311428"/>
              <a:ext cx="625285" cy="427178"/>
            </a:xfrm>
            <a:prstGeom prst="rect">
              <a:avLst/>
            </a:prstGeom>
          </p:spPr>
        </p:pic>
        <p:pic>
          <p:nvPicPr>
            <p:cNvPr id="7" name="object 7"/>
            <p:cNvPicPr/>
            <p:nvPr/>
          </p:nvPicPr>
          <p:blipFill>
            <a:blip r:embed="rId4" cstate="print"/>
            <a:stretch>
              <a:fillRect/>
            </a:stretch>
          </p:blipFill>
          <p:spPr>
            <a:xfrm>
              <a:off x="501421" y="4299317"/>
              <a:ext cx="527240" cy="530125"/>
            </a:xfrm>
            <a:prstGeom prst="rect">
              <a:avLst/>
            </a:prstGeom>
          </p:spPr>
        </p:pic>
      </p:grpSp>
      <p:sp>
        <p:nvSpPr>
          <p:cNvPr id="8" name="object 8"/>
          <p:cNvSpPr txBox="1">
            <a:spLocks noGrp="1"/>
          </p:cNvSpPr>
          <p:nvPr>
            <p:ph type="title"/>
          </p:nvPr>
        </p:nvSpPr>
        <p:spPr>
          <a:xfrm>
            <a:off x="1484757" y="949579"/>
            <a:ext cx="5237480" cy="45212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a:cs typeface="Times New Roman"/>
              </a:rPr>
              <a:t>Platform</a:t>
            </a:r>
            <a:r>
              <a:rPr spc="-50" dirty="0">
                <a:latin typeface="Times New Roman"/>
                <a:cs typeface="Times New Roman"/>
              </a:rPr>
              <a:t> </a:t>
            </a:r>
            <a:r>
              <a:rPr dirty="0">
                <a:latin typeface="Times New Roman"/>
                <a:cs typeface="Times New Roman"/>
              </a:rPr>
              <a:t>&amp;</a:t>
            </a:r>
            <a:r>
              <a:rPr spc="-35" dirty="0">
                <a:latin typeface="Times New Roman"/>
                <a:cs typeface="Times New Roman"/>
              </a:rPr>
              <a:t> </a:t>
            </a:r>
            <a:r>
              <a:rPr>
                <a:latin typeface="Times New Roman"/>
                <a:cs typeface="Times New Roman"/>
              </a:rPr>
              <a:t>Technology</a:t>
            </a:r>
            <a:r>
              <a:rPr spc="-50">
                <a:latin typeface="Times New Roman"/>
                <a:cs typeface="Times New Roman"/>
              </a:rPr>
              <a:t> </a:t>
            </a:r>
            <a:r>
              <a:rPr spc="-20">
                <a:latin typeface="Times New Roman"/>
                <a:cs typeface="Times New Roman"/>
              </a:rPr>
              <a:t>used</a:t>
            </a:r>
            <a:endParaRPr spc="-20" dirty="0">
              <a:latin typeface="Times New Roman"/>
              <a:cs typeface="Times New Roman"/>
            </a:endParaRPr>
          </a:p>
        </p:txBody>
      </p:sp>
      <p:sp>
        <p:nvSpPr>
          <p:cNvPr id="9" name="object 9"/>
          <p:cNvSpPr txBox="1"/>
          <p:nvPr/>
        </p:nvSpPr>
        <p:spPr>
          <a:xfrm>
            <a:off x="1417066" y="1832110"/>
            <a:ext cx="6736334" cy="995143"/>
          </a:xfrm>
          <a:prstGeom prst="rect">
            <a:avLst/>
          </a:prstGeom>
        </p:spPr>
        <p:txBody>
          <a:bodyPr vert="horz" wrap="square" lIns="0" tIns="116839" rIns="0" bIns="0" rtlCol="0">
            <a:spAutoFit/>
          </a:bodyPr>
          <a:lstStyle/>
          <a:p>
            <a:pPr marL="299085" indent="-286385">
              <a:lnSpc>
                <a:spcPct val="100000"/>
              </a:lnSpc>
              <a:spcBef>
                <a:spcPts val="919"/>
              </a:spcBef>
              <a:buSzPct val="128571"/>
              <a:buFont typeface="Arial"/>
              <a:buChar char="●"/>
              <a:tabLst>
                <a:tab pos="299085" algn="l"/>
              </a:tabLst>
            </a:pPr>
            <a:r>
              <a:rPr sz="1400" b="1" dirty="0">
                <a:solidFill>
                  <a:srgbClr val="585858"/>
                </a:solidFill>
                <a:latin typeface="Times New Roman"/>
                <a:cs typeface="Times New Roman"/>
              </a:rPr>
              <a:t>Programming</a:t>
            </a:r>
            <a:r>
              <a:rPr sz="1400" b="1" spc="-40" dirty="0">
                <a:solidFill>
                  <a:srgbClr val="585858"/>
                </a:solidFill>
                <a:latin typeface="Times New Roman"/>
                <a:cs typeface="Times New Roman"/>
              </a:rPr>
              <a:t> </a:t>
            </a:r>
            <a:r>
              <a:rPr sz="1400" b="1" dirty="0">
                <a:solidFill>
                  <a:srgbClr val="585858"/>
                </a:solidFill>
                <a:latin typeface="Times New Roman"/>
                <a:cs typeface="Times New Roman"/>
              </a:rPr>
              <a:t>Language</a:t>
            </a:r>
            <a:r>
              <a:rPr sz="1400" dirty="0">
                <a:solidFill>
                  <a:srgbClr val="585858"/>
                </a:solidFill>
                <a:latin typeface="Times New Roman"/>
                <a:cs typeface="Times New Roman"/>
              </a:rPr>
              <a:t>:</a:t>
            </a:r>
            <a:r>
              <a:rPr sz="1400" spc="-65" dirty="0">
                <a:solidFill>
                  <a:srgbClr val="585858"/>
                </a:solidFill>
                <a:latin typeface="Times New Roman"/>
                <a:cs typeface="Times New Roman"/>
              </a:rPr>
              <a:t> </a:t>
            </a:r>
            <a:r>
              <a:rPr sz="1400" spc="-10" dirty="0">
                <a:solidFill>
                  <a:srgbClr val="585858"/>
                </a:solidFill>
                <a:latin typeface="Times New Roman"/>
                <a:cs typeface="Times New Roman"/>
              </a:rPr>
              <a:t>Python</a:t>
            </a:r>
            <a:r>
              <a:rPr lang="en-US" sz="1400" spc="-10" dirty="0">
                <a:solidFill>
                  <a:srgbClr val="585858"/>
                </a:solidFill>
                <a:latin typeface="Times New Roman"/>
                <a:cs typeface="Times New Roman"/>
              </a:rPr>
              <a:t>, HTML, CSS, JS</a:t>
            </a:r>
          </a:p>
          <a:p>
            <a:pPr marL="299085" indent="-286385">
              <a:lnSpc>
                <a:spcPct val="100000"/>
              </a:lnSpc>
              <a:spcBef>
                <a:spcPts val="919"/>
              </a:spcBef>
              <a:buSzPct val="128571"/>
              <a:buFont typeface="Arial"/>
              <a:buChar char="●"/>
              <a:tabLst>
                <a:tab pos="299085" algn="l"/>
              </a:tabLst>
            </a:pPr>
            <a:r>
              <a:rPr lang="en-US" sz="1400" b="1" spc="-10" dirty="0">
                <a:solidFill>
                  <a:srgbClr val="585858"/>
                </a:solidFill>
                <a:latin typeface="Times New Roman"/>
                <a:cs typeface="Times New Roman"/>
              </a:rPr>
              <a:t>IDE’s used:   </a:t>
            </a:r>
            <a:r>
              <a:rPr lang="en-US" sz="1400" spc="-10" dirty="0" err="1">
                <a:solidFill>
                  <a:srgbClr val="585858"/>
                </a:solidFill>
                <a:latin typeface="Times New Roman"/>
                <a:cs typeface="Times New Roman"/>
              </a:rPr>
              <a:t>VSCode</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jupyter</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pycharm</a:t>
            </a:r>
            <a:endParaRPr lang="en-US" sz="1400" spc="-10" dirty="0">
              <a:solidFill>
                <a:srgbClr val="585858"/>
              </a:solidFill>
              <a:latin typeface="Times New Roman"/>
              <a:cs typeface="Times New Roman"/>
            </a:endParaRPr>
          </a:p>
          <a:p>
            <a:pPr marL="299085" indent="-286385">
              <a:lnSpc>
                <a:spcPct val="100000"/>
              </a:lnSpc>
              <a:spcBef>
                <a:spcPts val="919"/>
              </a:spcBef>
              <a:buSzPct val="128571"/>
              <a:buFont typeface="Arial"/>
              <a:buChar char="●"/>
              <a:tabLst>
                <a:tab pos="299085" algn="l"/>
              </a:tabLst>
            </a:pPr>
            <a:r>
              <a:rPr lang="en-US" sz="1400" b="1" spc="-10" dirty="0">
                <a:solidFill>
                  <a:srgbClr val="585858"/>
                </a:solidFill>
                <a:latin typeface="Times New Roman"/>
                <a:cs typeface="Times New Roman"/>
              </a:rPr>
              <a:t>Libraries used: </a:t>
            </a:r>
            <a:r>
              <a:rPr lang="en-US" sz="1400" spc="-10" dirty="0" err="1">
                <a:solidFill>
                  <a:srgbClr val="585858"/>
                </a:solidFill>
                <a:latin typeface="Times New Roman"/>
                <a:cs typeface="Times New Roman"/>
              </a:rPr>
              <a:t>opencv</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tensorflow</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numpy</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Mediapipe</a:t>
            </a:r>
            <a:r>
              <a:rPr lang="en-US" sz="1400" spc="-10" dirty="0">
                <a:solidFill>
                  <a:srgbClr val="585858"/>
                </a:solidFill>
                <a:latin typeface="Times New Roman"/>
                <a:cs typeface="Times New Roman"/>
              </a:rPr>
              <a:t>, </a:t>
            </a:r>
            <a:r>
              <a:rPr lang="en-US" sz="1400" spc="-10" dirty="0" err="1">
                <a:solidFill>
                  <a:srgbClr val="585858"/>
                </a:solidFill>
                <a:latin typeface="Times New Roman"/>
                <a:cs typeface="Times New Roman"/>
              </a:rPr>
              <a:t>streamlit</a:t>
            </a:r>
            <a:endParaRPr sz="1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2448-6D98-4E84-860F-AE70A9F974E4}"/>
              </a:ext>
            </a:extLst>
          </p:cNvPr>
          <p:cNvSpPr>
            <a:spLocks noGrp="1"/>
          </p:cNvSpPr>
          <p:nvPr>
            <p:ph type="title"/>
          </p:nvPr>
        </p:nvSpPr>
        <p:spPr>
          <a:xfrm>
            <a:off x="838200" y="1504950"/>
            <a:ext cx="7696200" cy="2954655"/>
          </a:xfrm>
        </p:spPr>
        <p:txBody>
          <a:bodyPr/>
          <a:lstStyle/>
          <a:p>
            <a:pPr algn="l"/>
            <a:r>
              <a:rPr lang="en-US" sz="1200" b="0" dirty="0">
                <a:latin typeface="Times New Roman" panose="02020603050405020304" pitchFamily="18" charset="0"/>
                <a:cs typeface="Times New Roman" panose="02020603050405020304" pitchFamily="18" charset="0"/>
              </a:rPr>
              <a:t>A </a:t>
            </a:r>
            <a:r>
              <a:rPr lang="en-US" sz="1200" b="0" dirty="0" err="1">
                <a:latin typeface="Times New Roman" panose="02020603050405020304" pitchFamily="18" charset="0"/>
                <a:cs typeface="Times New Roman" panose="02020603050405020304" pitchFamily="18" charset="0"/>
              </a:rPr>
              <a:t>Signweb</a:t>
            </a:r>
            <a:r>
              <a:rPr lang="en-US" sz="1200" b="0" dirty="0">
                <a:latin typeface="Times New Roman" panose="02020603050405020304" pitchFamily="18" charset="0"/>
                <a:cs typeface="Times New Roman" panose="02020603050405020304" pitchFamily="18" charset="0"/>
              </a:rPr>
              <a:t> is a software application that translates sign language gestures or movements into written text. It typically involves capturing video of sign language gestures using a camera or sensor and then processing that input to recognize the specific signs being used. This recognition process may involve computer vision techniques, machine learning algorithms, or a combination of both. Once the signs are recognized, the converter converts them into written text, allowing individuals who are deaf or hard of hearing to communicate with those who do not understand sign language.</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On the other hand, a "text to sign" converter performs the opposite function. It takes written text input and translates it into sign language gestures or movements. This type of converter is useful for enabling communication between individuals who are deaf or hard of hearing and those who do not understand sign language. Similar to the sign to text converter, the text to sign converter may use technologies such as natural language processing and machine learning to understand the meaning of the text and generate corresponding sign language gestures. </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Both types of converters play important roles in facilitating communication and inclusivity for individuals who use sign language as their primary mode of communication. They can be implemented as standalone devices, mobile applications, or integrated into communication devices to assist in real-time communication both in person and remotely.</a:t>
            </a:r>
            <a:br>
              <a:rPr lang="en-US" sz="1200" b="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6DABBB6-2414-4443-8E62-5B6F3D6AF05A}"/>
              </a:ext>
            </a:extLst>
          </p:cNvPr>
          <p:cNvSpPr/>
          <p:nvPr/>
        </p:nvSpPr>
        <p:spPr>
          <a:xfrm>
            <a:off x="990600" y="590550"/>
            <a:ext cx="3954929" cy="523220"/>
          </a:xfrm>
          <a:prstGeom prst="rect">
            <a:avLst/>
          </a:prstGeom>
        </p:spPr>
        <p:txBody>
          <a:bodyPr wrap="none">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Description Of Concepts</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10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1962</TotalTime>
  <Words>887</Words>
  <Application>Microsoft Office PowerPoint</Application>
  <PresentationFormat>On-screen Show (16:9)</PresentationFormat>
  <Paragraphs>102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Montserrat</vt:lpstr>
      <vt:lpstr>Times New Roman</vt:lpstr>
      <vt:lpstr>Verdana</vt:lpstr>
      <vt:lpstr>Office Theme</vt:lpstr>
      <vt:lpstr>PowerPoint Presentation</vt:lpstr>
      <vt:lpstr>Department of Information Technology Title Finalization Seminar</vt:lpstr>
      <vt:lpstr>Project Description</vt:lpstr>
      <vt:lpstr>NEED OF THE PROJECT</vt:lpstr>
      <vt:lpstr>Literature Survey</vt:lpstr>
      <vt:lpstr>Methodology</vt:lpstr>
      <vt:lpstr>PowerPoint Presentation</vt:lpstr>
      <vt:lpstr>Platform &amp; Technology used</vt:lpstr>
      <vt:lpstr>A Signweb is a software application that translates sign language gestures or movements into written text. It typically involves capturing video of sign language gestures using a camera or sensor and then processing that input to recognize the specific signs being used. This recognition process may involve computer vision techniques, machine learning algorithms, or a combination of both. Once the signs are recognized, the converter converts them into written text, allowing individuals who are deaf or hard of hearing to communicate with those who do not understand sign language.  On the other hand, a "text to sign" converter performs the opposite function. It takes written text input and translates it into sign language gestures or movements. This type of converter is useful for enabling communication between individuals who are deaf or hard of hearing and those who do not understand sign language. Similar to the sign to text converter, the text to sign converter may use technologies such as natural language processing and machine learning to understand the meaning of the text and generate corresponding sign language gestures.   Both types of converters play important roles in facilitating communication and inclusivity for individuals who use sign language as their primary mode of communication. They can be implemented as standalone devices, mobile applications, or integrated into communication devices to assist in real-time communication both in person and remotely. </vt:lpstr>
      <vt:lpstr>PowerPoint Presentation</vt:lpstr>
      <vt:lpstr>PowerPoint Presentation</vt:lpstr>
      <vt:lpstr>PowerPoint Presentation</vt:lpstr>
      <vt:lpstr>PowerPoint Presentation</vt:lpstr>
      <vt:lpstr>PowerPoint Presentation</vt:lpstr>
      <vt:lpstr>Libraries used</vt:lpstr>
      <vt:lpstr>  1. Improved Accuracy: Enhancements in machine learning algorithms and data collection methods can lead to more accurate recognition and interpretation of sign language gestures. This would involve training models on larger and more diverse datasets to better understand the nuances of signing.  2. Real-Time Translation: Advancements in processing power and algorithm efficiency could enable real-time translation between sign language and text, allowing for seamless communication between signers and non-signers.  3. Gesture Recognition Devices: Development of specialized hardware devices, such as gloves or wearable sensors, could facilitate more accurate capture of sign language gestures, making the conversion process more precise and reliable.  4. Mobile Applications: Integration of sign-to-text and text-to-sign capabilities into mobile applications could greatly enhance accessibility for deaf and hard-of-hearing individuals in everyday communication scenarios, such as messaging and video calls.   5. Customization and Personalization: Tailoring the conversion process to individual users' signing styles and preferences could improve accuracy and user experience, similar to how voice recognition systems can be trained to recognize different accents and speech patterns.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gunwantsonkusar@gmail.com</cp:lastModifiedBy>
  <cp:revision>43</cp:revision>
  <dcterms:created xsi:type="dcterms:W3CDTF">2024-02-23T16:54:49Z</dcterms:created>
  <dcterms:modified xsi:type="dcterms:W3CDTF">2024-05-14T18:42:18Z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2024-02-03T00:00:00Z</vt:filetime>
  </property>
  <property fmtid="{D5CDD505-2E9C-101B-9397-08002B2CF9AE}" pid="3" name="Creator">
    <vt:lpwstr>Microsoft® PowerPoint® 2019</vt:lpwstr>
  </property>
  <property fmtid="{D5CDD505-2E9C-101B-9397-08002B2CF9AE}" pid="4" name="LastSaved">
    <vt:filetime>2024-02-23T00:00:00Z</vt:filetime>
  </property>
  <property fmtid="{D5CDD505-2E9C-101B-9397-08002B2CF9AE}" pid="5" name="Producer">
    <vt:lpwstr>3-Heights(TM) PDF Security Shell 4.8.25.2 (http://www.pdf-tools.com)</vt:lpwstr>
  </property>
</Properties>
</file>