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4">
  <p:sldMasterIdLst>
    <p:sldMasterId id="2147483648" r:id="rId1"/>
  </p:sldMasterIdLst>
  <p:notesMasterIdLst>
    <p:notesMasterId r:id="rId33"/>
  </p:notesMasterIdLst>
  <p:sldIdLst>
    <p:sldId id="256" r:id="rId2"/>
    <p:sldId id="414" r:id="rId3"/>
    <p:sldId id="268" r:id="rId4"/>
    <p:sldId id="409" r:id="rId5"/>
    <p:sldId id="408" r:id="rId6"/>
    <p:sldId id="392" r:id="rId7"/>
    <p:sldId id="398" r:id="rId8"/>
    <p:sldId id="401" r:id="rId9"/>
    <p:sldId id="415" r:id="rId10"/>
    <p:sldId id="410" r:id="rId11"/>
    <p:sldId id="416" r:id="rId12"/>
    <p:sldId id="417" r:id="rId13"/>
    <p:sldId id="418" r:id="rId14"/>
    <p:sldId id="412" r:id="rId15"/>
    <p:sldId id="413" r:id="rId16"/>
    <p:sldId id="419" r:id="rId17"/>
    <p:sldId id="420" r:id="rId18"/>
    <p:sldId id="421" r:id="rId19"/>
    <p:sldId id="422" r:id="rId20"/>
    <p:sldId id="423" r:id="rId21"/>
    <p:sldId id="407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397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BEF"/>
    <a:srgbClr val="960C0C"/>
    <a:srgbClr val="2108B4"/>
    <a:srgbClr val="B90F0F"/>
    <a:srgbClr val="C21010"/>
    <a:srgbClr val="97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F929D-F1C1-4049-8A89-7C91247261F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7C482-4A15-4F38-B407-3CAE25ED7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110C-19CB-4DB6-A065-23752D8E121F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E525-F703-4E39-BF1F-196294B388BC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4DCF-913A-4E23-8D8F-9D1B137AFF3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B5FD-4E74-43BF-A494-AF8886CFB7C1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3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422D-12FA-43AB-86FF-35FA2D89BD2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A9F9-31A8-43D7-B8E5-90E8334A0C8E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492E-4ABD-4BD2-9322-A7EF2BA1088D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DC97-63E5-452A-9B34-765038B9B721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BA16-C7D4-4563-B0D0-B394BC9D6394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6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551-68DD-4465-B25E-2A7DA09EEAF0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1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5581-9BE7-4312-BCE0-B6193E8E0CFB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7A79-F8C3-4119-BB2D-74D4EAB30BFD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579B-DE3C-42EB-B409-C330E863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 – Final Review Presentation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7" name="Rectangle 6"/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4295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Analysis of multispectral dental image for oral diseases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650658"/>
            <a:ext cx="12192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Vikram Singh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21BPS1413</a:t>
            </a:r>
          </a:p>
          <a:p>
            <a:pPr algn="ctr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Vedith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21BPS1380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Tiya Rajesh 21BPS1405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M Manigandan (53028)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Sr Grade 1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 Chennai Campus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1AA87A-2A42-26AB-9BA7-982E890DD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FD611-FA7D-B256-2B74-DB2E26EAC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713A8E-338D-68EF-DC82-693AE86BB1AE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Module 1- 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A63419-A9A7-04B9-5ECB-48DD6E7EA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2044BD-C0C9-16C1-9B93-1FF1D67F64E5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16CD-8D1D-B4BC-58D4-1FBE9628B841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BE8EF-AF1D-C9E2-0F96-659768B3D5F7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57B9A84F-2597-FEB4-944D-73B6900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5ECDE-9DA5-FF91-BE51-D15BA0C68786}"/>
              </a:ext>
            </a:extLst>
          </p:cNvPr>
          <p:cNvSpPr txBox="1"/>
          <p:nvPr/>
        </p:nvSpPr>
        <p:spPr>
          <a:xfrm>
            <a:off x="321578" y="837232"/>
            <a:ext cx="118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F02BDA-07EF-8845-FFB1-83065B6C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88" y="854468"/>
            <a:ext cx="94129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Objective:</a:t>
            </a:r>
            <a:r>
              <a:rPr lang="en-IN" dirty="0"/>
              <a:t> Enhance visual clarity and spectral consistency of input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 Used: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Multiretinex</a:t>
            </a:r>
            <a:r>
              <a:rPr lang="en-IN" b="1" dirty="0"/>
              <a:t> Processing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Simulates human visual system by decomposing image into multiple scales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Enhances contrast, suppresses shadows, and balances lighting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Gamma Correction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Applies non-linear luminance transformation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Highlights faint disease areas (e.g., early caries, discoloration)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Image Normalization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Pixel values scaled between 0 and 1 for model 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Augmentation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Random rotations, flips, brightness shifts for generalization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Impact:</a:t>
            </a:r>
            <a:r>
              <a:rPr lang="en-IN" dirty="0"/>
              <a:t> Improves model robustness across spectral bands (VIBGYOR)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742590-F8A7-5D12-7F51-169E0FC2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730062C-AF53-E7D9-B6F9-83BC8171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FD899C-F748-AD59-752F-2D3918D35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6" y="749684"/>
            <a:ext cx="1810871" cy="1486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05E705-FE32-8960-3DFF-9662A61BD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758183"/>
            <a:ext cx="1810871" cy="14735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74040E-3815-7AB7-5C3C-34E3C0AC81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6" y="2234677"/>
            <a:ext cx="1797530" cy="14735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4F70EA-642B-7233-F8A4-6D95A97660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6" y="2210324"/>
            <a:ext cx="1824212" cy="15149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9042F9-70D4-ECC4-8957-825BFD61DD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516" y="3720807"/>
            <a:ext cx="1824213" cy="15501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9F29DB1-6942-0E1A-391D-364F7DC9550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046" y="3725274"/>
            <a:ext cx="1824212" cy="15562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1242DF-00A1-AC60-C13B-85D383D9EB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6" y="5259343"/>
            <a:ext cx="1891553" cy="127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2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E549-1873-6FEB-E096-8252BA45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565CA-56BB-94DB-0333-C3903B1068EC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Module 2-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48C65-2AB8-93A0-4D12-561DEF282F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801441-2D25-947F-BFE1-2B3FC70F4915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45099-76AA-5BD5-BD21-3362D9D31798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52AB02-7A93-672C-476C-9EB3FA2949D9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E24E746E-9E4F-E219-4B90-A37BD775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C7C57-8A2E-D3B6-CF1D-17AE797AEDE4}"/>
              </a:ext>
            </a:extLst>
          </p:cNvPr>
          <p:cNvSpPr txBox="1"/>
          <p:nvPr/>
        </p:nvSpPr>
        <p:spPr>
          <a:xfrm>
            <a:off x="321578" y="837232"/>
            <a:ext cx="118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C9F1AD-3CB0-0D1F-CB65-6E2535FD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12" y="1381170"/>
            <a:ext cx="941294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3D Convolutional Neural Network (3D CNN):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Captures </a:t>
            </a:r>
            <a:r>
              <a:rPr lang="en-IN" dirty="0" err="1"/>
              <a:t>spatio</a:t>
            </a:r>
            <a:r>
              <a:rPr lang="en-IN" dirty="0"/>
              <a:t>-spectral features from multispectral image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Uses 3D convolution layers for temporal and depth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Moderate accuracy with notable room for improvement in calculus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EfficientNet-B3: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Scalable CNN with compound scaling of depth, width, and resolution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Achieved highest overall accuracy of </a:t>
            </a:r>
            <a:r>
              <a:rPr lang="en-IN" b="1" dirty="0"/>
              <a:t>90%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Excellent at detecting dental caries and mouth ulcers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Vision Transformer (</a:t>
            </a:r>
            <a:r>
              <a:rPr lang="en-IN" b="1" dirty="0" err="1"/>
              <a:t>ViT</a:t>
            </a:r>
            <a:r>
              <a:rPr lang="en-IN" b="1" dirty="0"/>
              <a:t>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Transformer-based model using self-attention for global feature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Robust performance on spectral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Handles large-scale multispectral input with minimal preprocessing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9F86592-5A8C-6690-B304-B4EFCF16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CF9AB5-78B2-474F-1898-BBF08AB0A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6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7A473-2B23-B158-103C-B301CF66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CC1CD0-DA81-6551-D9F2-1FBA87A21CA3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Module 3- </a:t>
            </a:r>
            <a:r>
              <a:rPr lang="en-IN" sz="3200" dirty="0"/>
              <a:t>Real-Time Image Acquisition System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AC4B3-DBC7-1763-A237-9CD2E284E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0D9EB9-3D0D-5A04-0DB9-64E5AA127534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0B8BD-EE95-F98A-202F-7A0CD019B344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68D092-8004-DEAD-B28C-4A3E4DB6A666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1EF2AC39-6844-0B55-9939-C492A96C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916AF-34C6-AFE4-A053-A206BDAE784B}"/>
              </a:ext>
            </a:extLst>
          </p:cNvPr>
          <p:cNvSpPr txBox="1"/>
          <p:nvPr/>
        </p:nvSpPr>
        <p:spPr>
          <a:xfrm>
            <a:off x="321578" y="837232"/>
            <a:ext cx="118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4D86D09-9507-F49B-3714-7E40AD74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5F38589-E250-1DD6-6259-043F7C093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077077-717A-0D70-7CE2-9AF7DCD36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45" y="1299841"/>
            <a:ext cx="100029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ESP32-CAM Based Hardware Setup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Low-cost, WiFi-enabled camera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Customized to capture images in sequential spectral bands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Lumerati 8-Pack LED 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Programmed to illuminate VIBGYOR wavelengths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15-second interval-based spectral band exposure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Battery-Powered, Portable Setup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point-of-care diagnostics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via a Python script from Google Colab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Captured Images Directly Fed to Model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Bypasses manual preprocessing and dataset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on-the-fly inference and disease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551FFE-2FFB-B8F1-9643-2AB291E5D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9"/>
          <a:stretch/>
        </p:blipFill>
        <p:spPr>
          <a:xfrm>
            <a:off x="7958520" y="758825"/>
            <a:ext cx="3513044" cy="2773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4BBCDE-50E6-5316-4991-E0BD2CD087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/>
        </p:blipFill>
        <p:spPr>
          <a:xfrm>
            <a:off x="7958519" y="3532094"/>
            <a:ext cx="3513045" cy="30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46FC-7C11-B2E0-3786-23C3643A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C5660-2496-0AA6-ED4A-F02A653A04A4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Module 4- </a:t>
            </a:r>
            <a:r>
              <a:rPr lang="en-IN" sz="3200" dirty="0"/>
              <a:t>Real-Time Image Acquisition System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D2C54-0118-9D66-5C24-F714F640F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0D8A9FC-B67A-03A1-AD60-4D64A95DFD7F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0A2088-B2AF-7E3B-F282-2C3DFCFAB8B0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2634EE-F946-5B69-D824-C75DB87BE11B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1BDE1015-4CB3-27B2-D5E1-29A6E159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B7D39A-673C-E5C8-91AC-B3982E05680E}"/>
              </a:ext>
            </a:extLst>
          </p:cNvPr>
          <p:cNvSpPr txBox="1"/>
          <p:nvPr/>
        </p:nvSpPr>
        <p:spPr>
          <a:xfrm>
            <a:off x="321578" y="837232"/>
            <a:ext cx="118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38E716B-FEB4-EADA-7A4B-DAC8360B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12AF277-D9AD-7518-7730-2D1731C8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F27C46-56B3-7D54-BF63-D148596F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939247"/>
            <a:ext cx="1277959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Architectures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Convolutional Neural Network (3D CNN)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EfficientNet-B3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 Transformer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T4 GPU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 training, 15% validation, 15% testing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0.001 (adjusted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ReduceLROnPlateau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50 (with early stopping)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Graphs: Loss vs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Matplotlib,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86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8025-3188-D008-C71B-A3A3572F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5BE5E-2EBC-7D3A-64CA-72CB5529147B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3200" dirty="0"/>
              <a:t>Results from 3D CNN Model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0717EE-1A43-752B-4EFB-5CE86B356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8DF9D9-BBD0-A96F-CE87-3D8B9DDAC030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8996D0-7425-3C4A-C8CE-A230B758AEFD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9C47BC-26C9-EDF6-BC76-A9AAEA8CA2DD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78BD0B4-87FF-0F40-2892-AFEFC71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D6AE22-3BB7-283F-A4B4-CDB0760EE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3A32C67-120B-DC65-ACD3-2539D9C24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E71810E-B6E9-CCC8-A564-97432A5C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C3CBE7-B412-6446-AF0A-CDA98FBF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C5BB05-9C6A-DD72-834C-86AB37A2D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5BA57C5-3EEE-83FD-80E6-6D74EC7E2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53A44C-6AB0-88BA-BD5E-C73DECE58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93176"/>
              </p:ext>
            </p:extLst>
          </p:nvPr>
        </p:nvGraphicFramePr>
        <p:xfrm>
          <a:off x="875014" y="3842804"/>
          <a:ext cx="833120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6090222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8854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25326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90564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89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98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05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607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173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54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817122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019A9A95-D2C9-1450-E89B-12DC8ED98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20374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73.16%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0.6955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0.5782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0.6080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Misclassifications: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Gingivitis ↔ Calculus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Hypodontia ↔ Tooth Discoloration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Performance Metrics per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32A10A-179C-55B2-3743-A165D6F6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" y="3272280"/>
            <a:ext cx="4686954" cy="31532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B28E6C-0484-A37A-2F37-9927D78BC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410" y="1103745"/>
            <a:ext cx="6894590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2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252AB-5C05-9459-03AF-9A4592117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A4C292-E52E-C922-6A7F-EC8A851240FB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IN" sz="3200" dirty="0"/>
              <a:t>Results from EfficientNet-B3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FC50D9-ECDB-3382-646B-F43DA0DD2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9451A9-3BAA-3E31-2F08-3C2DA2E47959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C12F95-577A-E814-4F2E-D8BCF3C5A498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EA4A3-82A7-CA18-DC87-07C4CC2CBB28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094AF69E-30EA-12D2-D38A-0CFEA3BF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E339CA-2728-41AB-AC1C-768C8FB06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C077DF5-80DF-E331-BB28-C85B97F2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801D7E0E-77DF-7458-7577-C4ABCE630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E2BD47-75DE-A6C3-A368-E88DB8C20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666A5D-B335-88FC-15AB-AEC1E4A6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4C7147B-B21A-3B4B-0AF9-F9F985C8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EFD8B-8EE5-D215-47F8-3F5AECF05E01}"/>
              </a:ext>
            </a:extLst>
          </p:cNvPr>
          <p:cNvSpPr txBox="1"/>
          <p:nvPr/>
        </p:nvSpPr>
        <p:spPr>
          <a:xfrm>
            <a:off x="327212" y="840845"/>
            <a:ext cx="6248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Bullet Points: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Overall Accuracy:</a:t>
            </a:r>
            <a:r>
              <a:rPr lang="en-IN" dirty="0"/>
              <a:t>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Best Performing Classes:</a:t>
            </a:r>
            <a:r>
              <a:rPr lang="en-IN" dirty="0"/>
              <a:t> Mouth Ulcer, Dental Caries (F1-Score: 0.99)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Challenging Class:</a:t>
            </a:r>
            <a:r>
              <a:rPr lang="en-IN" dirty="0"/>
              <a:t> Calculus (F1-Score: 0.65)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Loss Curve:</a:t>
            </a:r>
            <a:r>
              <a:rPr lang="en-IN" dirty="0"/>
              <a:t> Stabilized below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Validation Accuracy:</a:t>
            </a:r>
            <a:r>
              <a:rPr lang="en-IN" dirty="0"/>
              <a:t> Peaked above 90%</a:t>
            </a:r>
          </a:p>
          <a:p>
            <a:pPr>
              <a:buNone/>
            </a:pPr>
            <a:r>
              <a:rPr lang="en-IN" b="1" dirty="0"/>
              <a:t>Training Graph Insights: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Loss vs Epoch:</a:t>
            </a:r>
            <a:r>
              <a:rPr lang="en-IN" dirty="0"/>
              <a:t> Smooth decline; no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Accuracy vs Epoch:</a:t>
            </a:r>
            <a:r>
              <a:rPr lang="en-IN" dirty="0"/>
              <a:t> Steady increase to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F1-Score Trend:</a:t>
            </a:r>
            <a:r>
              <a:rPr lang="en-IN" dirty="0"/>
              <a:t> Surpassed 0.85 after early epochs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B2B69A-43C6-DE45-41C0-89CA2243C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2" y="3901727"/>
            <a:ext cx="4953691" cy="25149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A5B165C-4D33-9EFF-96E3-FEA425E6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12" y="1029584"/>
            <a:ext cx="5534912" cy="535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3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947B7-BFDF-49B2-4862-DD6565A9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54BEB-D945-D6D3-A91C-6C7C64018BBC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N" sz="3200" dirty="0"/>
              <a:t>Results from EfficientNet-B3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AA643-639C-EE6F-A83E-00893CAD2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418266-C73C-36B3-92AC-2874D917F506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C069DF-A743-9742-7CCB-E7799073A0EA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AF14A-13D7-F5B2-D51A-366A468F15E9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7669AE24-AB56-3623-98ED-587B733D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AC4DF1-BF73-5C0F-43B8-4CAC3AEB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16C2BDE-4669-D68A-ED81-88357822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ECE956B-0100-0F54-D98A-34B94EE0F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8EEC83-22EE-1D5B-C0BF-E2C77424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49B7-D6D4-35F2-5271-F862FCD4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4ADD8A3-6181-69E5-F03D-BE4F87DF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531899-91B6-5EA5-09AE-C5CFFF52B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13" y="1380740"/>
            <a:ext cx="11274574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3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8D85-9008-1E34-AFDC-A7009232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F40D21-572B-2BD4-E972-A1E972FE6300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sv-SE" sz="3200" dirty="0"/>
              <a:t>Results from Vision Transformer (ViT)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E4BCE-9738-C77E-E127-33C1D7606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7B455F-5244-2CF8-994D-D7AE92CBCF12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A79D6E-D4CB-BE35-5CEE-90900208900A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BB808-4993-7A0C-893F-76BF38CF8F4B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1C61A26F-8FF8-CB11-CE9C-8FB1F06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1A2A10-B623-A248-6D33-8F8CD871A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01B2B2DB-E095-FFF6-1C40-65DE7A6B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DCD94FF-26EB-C348-A9C7-E4DCE730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C38535-C5C2-B30A-1571-BE5E57BE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C9CE3-839C-CCEC-E1F9-0D0EFECE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ABCBB2E5-F616-B7F6-28E5-C521061E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C964D2A-034E-69B5-F797-877B3F94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6" y="961508"/>
            <a:ext cx="50440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74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 In: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Mouth Ulcer, Dental Caries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Performance to EfficientNet-B3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Insights: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false positives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overlap: Gingivitis ↔ Tooth Discoloration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97DE5F-6BFF-2034-B739-22F9F064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95" y="3605866"/>
            <a:ext cx="4772691" cy="25911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40C17C-3B8A-CEA5-9CD7-D35B1090D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69883"/>
            <a:ext cx="5958046" cy="572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96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2261-1A70-F0EC-8DF3-0148B30FF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43CCE-240C-AE58-C5C4-600284559A62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sv-SE" sz="3200" dirty="0"/>
              <a:t>Results from Vision Transformer (ViT)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42080-E5CD-1496-BD1B-DCC9D8E5C6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3D99E-A4CD-E9BF-E48B-F36ECA6427F5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E2995-36F3-93EE-A68B-0652FEA79ADC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ECD604-63EA-66E4-1826-D8DE97308064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C8723911-0C9B-A79B-87B8-131C489A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F318C1-8A33-C0EE-8E31-8CF31AD1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B9786FC-2020-1FFC-1079-9DC515345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63170DC-BF25-E013-D6E9-88044DBFE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1E942-C6D8-C2BE-CA2E-A836C767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07D13-8357-8705-9AB5-E597B0C7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9DCBC43-3CEC-2AD4-E021-AF58BCC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BD30E6-F141-E9DE-0181-E4A9BDEB8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753"/>
            <a:ext cx="12192000" cy="40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475CA-1F8B-C53A-1615-9E650D3D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94F07D-0D61-FE8A-6589-F7D04B4D629F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IN" sz="3200" dirty="0"/>
              <a:t>Implementation Results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8CCC3-0239-BC7F-171C-D1DA20326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5682FC-CA7A-4027-B1EA-73295444B883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3FE3B-E4F5-3401-3B7F-14EB072072FE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0BDB4-603F-61C9-A558-E06F316572DD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8533E3E8-76BA-16DA-2041-5D4B9EB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D9BD88-9D65-F45D-1FCB-ACF4A3A28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719429C-530E-4C51-49B4-AE2868012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AFFB71F-80C8-2071-0787-D646D746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A6393-65B3-EE1D-8957-DF51D91B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DDD758-F586-2F4C-8C99-F1CE6D48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32167EC8-939B-1DCF-2BD5-249B2754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E1F27-8B8C-3921-5CE8-9F06B1A88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69559"/>
              </p:ext>
            </p:extLst>
          </p:nvPr>
        </p:nvGraphicFramePr>
        <p:xfrm>
          <a:off x="375446" y="2104269"/>
          <a:ext cx="10515600" cy="14630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951659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38678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68301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1508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1320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22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3D CNN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73.16%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0.6955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0.5782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0.6080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4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EfficientNet-B3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0.92+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0.91+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0.91+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2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Vision Transformer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73276"/>
                  </a:ext>
                </a:extLst>
              </a:tr>
            </a:tbl>
          </a:graphicData>
        </a:graphic>
      </p:graphicFrame>
      <p:sp>
        <p:nvSpPr>
          <p:cNvPr id="15" name="Rectangle 1">
            <a:extLst>
              <a:ext uri="{FF2B5EF4-FFF2-40B4-BE49-F238E27FC236}">
                <a16:creationId xmlns:a16="http://schemas.microsoft.com/office/drawing/2014/main" id="{ABC54C2C-5710-4357-B781-E63DD959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6" y="15989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Model-Wise Accuracy Comparison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32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38A88-5018-9F4A-DFB4-14CC62A98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755A07-8990-B3FB-B654-5B4AE93DAE8D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9F555E-3723-A593-3A46-DB104A2188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79A2D7-815C-F963-68D5-A164082C3B65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F0683-BCF1-F71B-A8F0-1B62D913C3F3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744D69-C5E3-9D0A-2EC5-90F446A3999B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9466D14C-004D-1B52-63DA-AAF1B4E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769C25E-E337-71B7-3686-0869F480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55" y="1447101"/>
            <a:ext cx="98644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What is Multispectral Imaging?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Multispectral imaging involves capturing image data at different </a:t>
            </a:r>
            <a:r>
              <a:rPr lang="en-US" b="1" dirty="0"/>
              <a:t>wavelength bands</a:t>
            </a:r>
            <a:r>
              <a:rPr lang="en-US" dirty="0"/>
              <a:t>, not just RGB.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b="1" dirty="0"/>
              <a:t>seven spectral bands</a:t>
            </a:r>
            <a:r>
              <a:rPr lang="en-US" dirty="0"/>
              <a:t>: Violet, Indigo, Blue, Green, Yellow, Orange, and Red (VIBGYOR).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imaging method reveals </a:t>
            </a:r>
            <a:r>
              <a:rPr lang="en-US" b="1" dirty="0"/>
              <a:t>subtle variations in oral tissue</a:t>
            </a:r>
            <a:r>
              <a:rPr lang="en-US" dirty="0"/>
              <a:t>, such as inflammation, decay, or discoloration that are </a:t>
            </a:r>
            <a:r>
              <a:rPr lang="en-US" b="1" dirty="0"/>
              <a:t>invisible to the naked eye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Why AI?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models, especially </a:t>
            </a:r>
            <a:r>
              <a:rPr lang="en-US" b="1" dirty="0"/>
              <a:t>deep learning architectures</a:t>
            </a:r>
            <a:r>
              <a:rPr lang="en-US" dirty="0"/>
              <a:t>, can learn </a:t>
            </a:r>
            <a:r>
              <a:rPr lang="en-US" b="1" dirty="0"/>
              <a:t>complex patterns</a:t>
            </a:r>
            <a:r>
              <a:rPr lang="en-US" dirty="0"/>
              <a:t> in multispectral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eliminates subjectivity and helps with </a:t>
            </a:r>
            <a:r>
              <a:rPr lang="en-US" b="1" dirty="0"/>
              <a:t>early detection</a:t>
            </a:r>
            <a:r>
              <a:rPr lang="en-US" dirty="0"/>
              <a:t>, </a:t>
            </a:r>
            <a:r>
              <a:rPr lang="en-US" b="1" dirty="0"/>
              <a:t>classification</a:t>
            </a:r>
            <a:r>
              <a:rPr lang="en-US" dirty="0"/>
              <a:t>, and </a:t>
            </a:r>
            <a:r>
              <a:rPr lang="en-US" b="1" dirty="0"/>
              <a:t>monitoring</a:t>
            </a:r>
            <a:r>
              <a:rPr lang="en-US" dirty="0"/>
              <a:t> of multiple oral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real-time devices enables </a:t>
            </a:r>
            <a:r>
              <a:rPr lang="en-US" b="1" dirty="0"/>
              <a:t>on-spot diagnostics</a:t>
            </a:r>
            <a:r>
              <a:rPr lang="en-US" dirty="0"/>
              <a:t>, useful in clinical and rural health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6270A4C-90ED-2FF8-64A3-F0FBF5E38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3760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6D94F-1701-7717-4AD8-CF8EF10C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027F6B-3F5D-420E-A384-DBD885459F30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IN" sz="3200" dirty="0"/>
              <a:t>Key Evaluation Metrics Used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50240-586A-F657-2F9E-76DA0C4D6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F72CBB-5A08-9EEB-3A6B-19644FE254DC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693A8-4010-8B11-2893-AA91970B9535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90372E-6A46-F88A-DBE2-C96FC93A0DFA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7677E7DE-ED22-7816-7E65-1FEA2730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55F528-BD1F-CAA4-1E55-E43C69327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4F775CB-42CC-A5B7-EDEB-9C2E29671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C43F639-B143-F30D-2DB9-1162BFF13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7E12E1-7CEA-28B1-607F-312AA6847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83" y="3272280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F324A6-F391-CEC3-A318-43636DF30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400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44E8C45-AD62-B15C-8219-655C8ECD6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AC62E8-B165-C2A4-8478-4B095C39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0853"/>
              </p:ext>
            </p:extLst>
          </p:nvPr>
        </p:nvGraphicFramePr>
        <p:xfrm>
          <a:off x="375446" y="2104269"/>
          <a:ext cx="10515600" cy="14630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951659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38678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68301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01508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81320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225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42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62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7327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D3182D-15D3-03AA-4211-3EECE1E82AA3}"/>
              </a:ext>
            </a:extLst>
          </p:cNvPr>
          <p:cNvSpPr txBox="1"/>
          <p:nvPr/>
        </p:nvSpPr>
        <p:spPr>
          <a:xfrm>
            <a:off x="1098176" y="888691"/>
            <a:ext cx="6248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Formulas: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Precision:</a:t>
            </a:r>
            <a:br>
              <a:rPr lang="en-IN" dirty="0"/>
            </a:br>
            <a:r>
              <a:rPr lang="en-IN" dirty="0"/>
              <a:t>Precision=TPTP+FP\text{Precision} = \frac{TP}{TP + FP}Precision=TP+FPTP​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Recall:</a:t>
            </a:r>
            <a:br>
              <a:rPr lang="en-IN" dirty="0"/>
            </a:br>
            <a:r>
              <a:rPr lang="en-IN" dirty="0"/>
              <a:t>Recall=TPTP+FN\text{Recall} = \frac{TP}{TP + FN}Recall=TP+FNTP​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F1 Score:</a:t>
            </a:r>
            <a:br>
              <a:rPr lang="en-IN" dirty="0"/>
            </a:br>
            <a:r>
              <a:rPr lang="en-IN" dirty="0"/>
              <a:t>F1 Score=2⋅Precision⋅RecallPrecision+Recall\text{F1 Score} = 2 \</a:t>
            </a:r>
            <a:r>
              <a:rPr lang="en-IN" dirty="0" err="1"/>
              <a:t>cdot</a:t>
            </a:r>
            <a:r>
              <a:rPr lang="en-IN" dirty="0"/>
              <a:t> \frac{\text{Precision} \</a:t>
            </a:r>
            <a:r>
              <a:rPr lang="en-IN" dirty="0" err="1"/>
              <a:t>cdot</a:t>
            </a:r>
            <a:r>
              <a:rPr lang="en-IN" dirty="0"/>
              <a:t> \text{Recall}}{\text{Precision} + \text{Recall}}F1 Score=2⋅Precision+RecallPrecision⋅Recall​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Accuracy:</a:t>
            </a:r>
            <a:br>
              <a:rPr lang="en-IN" dirty="0"/>
            </a:br>
            <a:r>
              <a:rPr lang="en-IN" dirty="0"/>
              <a:t>Accuracy=Correct </a:t>
            </a:r>
            <a:r>
              <a:rPr lang="en-IN" dirty="0" err="1"/>
              <a:t>PredictionsTotal</a:t>
            </a:r>
            <a:r>
              <a:rPr lang="en-IN" dirty="0"/>
              <a:t> Predictions\text{Accuracy} = \frac{\text{Correct Predictions}}{\text{Total Predictions}}Accuracy=Total </a:t>
            </a:r>
            <a:r>
              <a:rPr lang="en-IN" dirty="0" err="1"/>
              <a:t>PredictionsCorrect</a:t>
            </a:r>
            <a:r>
              <a:rPr lang="en-IN" dirty="0"/>
              <a:t> Predictions​</a:t>
            </a:r>
          </a:p>
          <a:p>
            <a:pPr>
              <a:buNone/>
            </a:pPr>
            <a:r>
              <a:rPr lang="en-IN" b="1" dirty="0"/>
              <a:t>Graphical Insight: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EfficientNet-B3 and </a:t>
            </a:r>
            <a:r>
              <a:rPr lang="en-IN" dirty="0" err="1"/>
              <a:t>ViT</a:t>
            </a:r>
            <a:r>
              <a:rPr lang="en-IN" dirty="0"/>
              <a:t> show sharp improvement in early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F1-Score trends confirm robustness, especially for multi-class problems.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002A59-AC71-59DC-F479-908B5F0B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65" y="1576949"/>
            <a:ext cx="383911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E157D-2377-97B9-65A1-88E0E2C36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1349A-F961-6946-6B5D-877D81245EFC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</a:t>
            </a:r>
            <a:r>
              <a:rPr lang="en-US" sz="3200" dirty="0"/>
              <a:t>Comparative Evaluation of 3D CNN, EfficientNet-B3, and </a:t>
            </a:r>
            <a:r>
              <a:rPr lang="en-US" sz="3200" dirty="0" err="1"/>
              <a:t>ViT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FB34A-C32F-E7A9-FAD8-E255C930F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6EFC55-F204-9EEB-ADAC-36BBD259AF83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179D17-02E9-5B05-B191-194D48A80D4D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E1B4F-CEB6-2A84-A1CF-14A8FDD828CC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4A3CBCED-6F4A-3FF9-FE7C-1F16D0D8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2ED34B-71A9-2704-37E3-EAF38107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60514"/>
              </p:ext>
            </p:extLst>
          </p:nvPr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3D CNN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EfficientNet-B3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Calculus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Dental Caries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Gingivitis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Hypodontia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Mouth Ulcer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Tooth Discoloration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C768D0D-2405-F31F-8BCD-B7227F6E1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47" y="436331"/>
            <a:ext cx="123095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CNN: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temporal and spectral dimensions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performance (F1: 0.60)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Strengths: Mouth Ulcer, Dental Caries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EfficientNet-B3: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and generalization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performance across most classes (F1: 0.91+)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attention to capture relationships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performance (F1: 0.89+)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Chart: Model-wise Performance (F1 Score Bar Graph)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2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20BD9-AC0E-B86D-4D31-70068F7D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BD63C4-0A74-062B-D2E8-BE77B3C3C551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en-IN" sz="3200" dirty="0"/>
              <a:t>Misclassifications and Model Confusion Patterns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C43CC-E7E2-06AE-833E-04F447D22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04B183-5BF4-45FA-E702-B57DF2C8C1DD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4CBB9-5715-EDFE-2D18-D3FA4269DD6F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40B4F-55D3-2E83-4188-8C482B2DC1B1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86A8415A-51AD-BEE2-F632-376C83E0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9E80CD-AEA6-9650-73C8-42A0D456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23356"/>
              </p:ext>
            </p:extLst>
          </p:nvPr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34C9D5-54AD-6ADA-B250-94408E1F1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76568"/>
              </p:ext>
            </p:extLst>
          </p:nvPr>
        </p:nvGraphicFramePr>
        <p:xfrm>
          <a:off x="838200" y="440057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Actual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Misclassified 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Probable Cause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Calculus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Gingivitis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Texture similarity in VIBGYOR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Tooth Discoloration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Hypodontia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Spectral overlap in yellow-green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Hypodontia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Normal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clear visual cues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97ED4DEB-3F5D-2124-7400-2631493B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77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CNN: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Misclassifies Gingivitis ↔ Calculus due to similar visual textures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EfficientNet-B3: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misclassifications, mainly in low-represented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Occasional confusion between Hypodontia and Tooth Discoloration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Common Misclassification Trends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62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92FA2-08F2-6720-1EE5-B79746E7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62006-5A4D-891F-314B-DDABEC6343D6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</a:t>
            </a:r>
            <a:r>
              <a:rPr lang="en-US" sz="3200" dirty="0"/>
              <a:t>Key Observations and Real-World Significance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869C5-F791-A265-DC44-B370DCF0C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B38E20-974D-C670-ED4B-B647E8D9D1A0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7A7F2-6077-B066-B635-726C4F457379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6F87F-8190-7F71-07B8-73316E2EE625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2F073F6A-C0B1-B695-5290-4C069A9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024330-7761-AA5D-1379-0E058A88FA2F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9D62D4-5CB4-E73B-15D1-00BC63F5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8392"/>
              </p:ext>
            </p:extLst>
          </p:nvPr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71DD62-3623-9685-6965-DA876372E503}"/>
              </a:ext>
            </a:extLst>
          </p:cNvPr>
          <p:cNvSpPr txBox="1"/>
          <p:nvPr/>
        </p:nvSpPr>
        <p:spPr>
          <a:xfrm>
            <a:off x="930565" y="3295237"/>
            <a:ext cx="73336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Findings: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EfficientNet-B3 is most reliable in real-time inference 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Combining visual and spectral features yields high diagnostic 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ViT</a:t>
            </a:r>
            <a:r>
              <a:rPr lang="en-US" dirty="0"/>
              <a:t> is promising for further research in attention-based medical imaging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2F1CE2-1D16-24BA-94AF-DC6204738B3C}"/>
              </a:ext>
            </a:extLst>
          </p:cNvPr>
          <p:cNvSpPr txBox="1"/>
          <p:nvPr/>
        </p:nvSpPr>
        <p:spPr>
          <a:xfrm>
            <a:off x="930565" y="1594249"/>
            <a:ext cx="73336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Clinical Relevance: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Multispectral Imaging</a:t>
            </a:r>
            <a:r>
              <a:rPr lang="en-US" dirty="0"/>
              <a:t> helps in early detection of inflammation, lesions, and discoloration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Models</a:t>
            </a:r>
            <a:r>
              <a:rPr lang="en-US" dirty="0"/>
              <a:t> reduce manual diagnosis time, especially in remote screening setups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5CF8E-8046-5E0B-A994-474E9C3BD79C}"/>
              </a:ext>
            </a:extLst>
          </p:cNvPr>
          <p:cNvSpPr txBox="1"/>
          <p:nvPr/>
        </p:nvSpPr>
        <p:spPr>
          <a:xfrm>
            <a:off x="930565" y="4704596"/>
            <a:ext cx="7333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fusion of multispectral analysis with deep learning is a game-changer for non-invasive, AI-powered dental diagnostics.”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4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1530-5820-AC60-7C7A-BF6179BBA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E88E8D-7EF1-0E04-C89C-0E99D12BAADE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US" sz="3200" dirty="0"/>
              <a:t>Regulatory and Technical Standards Followed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71D02-32D9-B38D-C635-926388A90C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95464B-B588-ED4C-9BCE-A31261C42717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195A0A-FE5F-AD53-F40B-E6620A612B3E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C5142C-3283-87A8-00E8-D92BFC2AE343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582AAB88-94D8-9570-9B4D-2F42119F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DC275D-AC8D-047A-78AE-4C9FCD311CD5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96C163-3283-09F5-ED52-D45E1C6E1D42}"/>
              </a:ext>
            </a:extLst>
          </p:cNvPr>
          <p:cNvGraphicFramePr>
            <a:graphicFrameLocks noGrp="1"/>
          </p:cNvGraphicFramePr>
          <p:nvPr/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C74589-EBFA-792F-90CF-E723B43F3631}"/>
              </a:ext>
            </a:extLst>
          </p:cNvPr>
          <p:cNvSpPr txBox="1"/>
          <p:nvPr/>
        </p:nvSpPr>
        <p:spPr>
          <a:xfrm>
            <a:off x="625763" y="1183035"/>
            <a:ext cx="7333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Bureau of Indian Standards (BIS)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 14443:2022</a:t>
            </a:r>
            <a:r>
              <a:rPr lang="en-US" dirty="0"/>
              <a:t> – Specifies minimum requirements for dental X-ray imaging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Compliance Maintained:</a:t>
            </a:r>
            <a:r>
              <a:rPr lang="en-US" dirty="0"/>
              <a:t> Safety, image fidelity, and patient protection in oral diagnostic procedures.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D45E8D-1F04-9617-B338-E34F71BD4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93856"/>
              </p:ext>
            </p:extLst>
          </p:nvPr>
        </p:nvGraphicFramePr>
        <p:xfrm>
          <a:off x="838200" y="3437245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6521617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80341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8942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Standard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Organization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78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ISO 10993-1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Evaluation of biocompatibility of medical imaging systems.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6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ISO/TS 25238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Classification of medical imaging data quality.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489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ISO/TR 20416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Post-market clinical follow-up for AI-based devices.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26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IEEE 11073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IEEE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interoperability and data standards for health informatics.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871857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7409558D-F07D-C303-841B-8BC9505C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63" y="3130253"/>
            <a:ext cx="3018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International Standards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10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28EF-E000-D6AE-C7DF-1057F7B3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905F0A-8436-7B3A-F7D5-C6069483721A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</a:t>
            </a:r>
            <a:r>
              <a:rPr lang="en-US" sz="3200" dirty="0"/>
              <a:t>Regulatory and Technical Standards Followed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4031A-F183-F156-26CA-66C10A67B5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DF20F3-5D22-2A14-5301-A9CC7C444794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3532E0-11DE-6D99-436E-18ECA87AE545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28E479-F955-FB3E-FAAF-F026469713E1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50D57CD-EE49-CE84-9873-74CC1CFF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AF0677-1D05-F843-820E-FF7101AD1321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B4558B-3F61-1055-B3EF-76467CFE449F}"/>
              </a:ext>
            </a:extLst>
          </p:cNvPr>
          <p:cNvGraphicFramePr>
            <a:graphicFrameLocks noGrp="1"/>
          </p:cNvGraphicFramePr>
          <p:nvPr/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9101E1-0355-D230-698C-C9723D71B9FC}"/>
              </a:ext>
            </a:extLst>
          </p:cNvPr>
          <p:cNvSpPr txBox="1"/>
          <p:nvPr/>
        </p:nvSpPr>
        <p:spPr>
          <a:xfrm>
            <a:off x="930565" y="1594249"/>
            <a:ext cx="73336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3. Ethical and Privacy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HIPAA Compliance (US):</a:t>
            </a:r>
            <a:r>
              <a:rPr lang="en-IN" dirty="0"/>
              <a:t> Ensures patient data confidentiality.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 Model Governance:</a:t>
            </a:r>
            <a:r>
              <a:rPr lang="en-IN" dirty="0"/>
              <a:t> Bias mitigation, model transparency, and human-in-the-loop considerations.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Informed Consent:</a:t>
            </a:r>
            <a:r>
              <a:rPr lang="en-IN" dirty="0"/>
              <a:t> Required for patient imaging using custom-built ESP32-CAM system.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46631-6A8E-0BDF-8940-5C6E2815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22586"/>
              </p:ext>
            </p:extLst>
          </p:nvPr>
        </p:nvGraphicFramePr>
        <p:xfrm>
          <a:off x="838200" y="3437245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6521617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803416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8942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780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6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489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26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871857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65F9ED0-8C01-E8EC-C37A-4B3AA95E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11" y="3774303"/>
            <a:ext cx="145676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4. Data and Image Processing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DICOM Format Considerations:</a:t>
            </a:r>
            <a:r>
              <a:rPr lang="en-US" dirty="0"/>
              <a:t> Though not used directly, model architecture is compliant with DICOM-like 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Image Resolution Compliance:</a:t>
            </a:r>
            <a:r>
              <a:rPr lang="en-US" dirty="0"/>
              <a:t> All multispectral inputs </a:t>
            </a:r>
            <a:r>
              <a:rPr lang="en-US" dirty="0" err="1"/>
              <a:t>downsampled</a:t>
            </a:r>
            <a:r>
              <a:rPr lang="en-US" dirty="0"/>
              <a:t> to ensure consistent 224×224 or 128×128 shape per standard AI model input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3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8447A-5996-B193-491A-F312C4C24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B9FB89-ACFC-57A7-BA60-860656C000F4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</a:t>
            </a:r>
            <a:r>
              <a:rPr lang="en-IN" sz="3200" dirty="0"/>
              <a:t>Conclusion and Future Work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FB8C0-809C-F693-811A-33371E4DF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F8FD93-F17C-93AB-F178-0E3B21E8E5C0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A2EAE5-353B-BF5B-40A7-745BED0EA832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2B8BA5-F64B-B41E-01DE-4FCA83D0904F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6668758-9A89-7A3A-3F2F-A18A4001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F6D3F3-EC78-3025-4B78-E76EE6057CCC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7B2EE6-CBA9-7118-3E10-0BC6BD0CF013}"/>
              </a:ext>
            </a:extLst>
          </p:cNvPr>
          <p:cNvGraphicFramePr>
            <a:graphicFrameLocks noGrp="1"/>
          </p:cNvGraphicFramePr>
          <p:nvPr/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74B5E5-5BFF-7DEC-3357-D87436D7EED1}"/>
              </a:ext>
            </a:extLst>
          </p:cNvPr>
          <p:cNvSpPr txBox="1"/>
          <p:nvPr/>
        </p:nvSpPr>
        <p:spPr>
          <a:xfrm>
            <a:off x="690419" y="1060201"/>
            <a:ext cx="105710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proposed a novel system for </a:t>
            </a:r>
            <a:r>
              <a:rPr lang="en-US" b="1" dirty="0"/>
              <a:t>AI-Based Analysis of Multispectral Dental Images</a:t>
            </a:r>
            <a:r>
              <a:rPr lang="en-US" dirty="0"/>
              <a:t> using custom image acquisition and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dataset of </a:t>
            </a:r>
            <a:r>
              <a:rPr lang="en-US" b="1" dirty="0"/>
              <a:t>52,000 multispectral images</a:t>
            </a:r>
            <a:r>
              <a:rPr lang="en-US" dirty="0"/>
              <a:t> was created across </a:t>
            </a:r>
            <a:r>
              <a:rPr lang="en-US" b="1" dirty="0"/>
              <a:t>six dental disease classes</a:t>
            </a:r>
            <a:r>
              <a:rPr lang="en-US" dirty="0"/>
              <a:t> using visible spectrum augmentation (VIBGYOR).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architectures were trained: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3D CNN:</a:t>
            </a:r>
            <a:r>
              <a:rPr lang="en-US" dirty="0"/>
              <a:t> Accuracy ~73.16%, suitable for spatial-temporal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EfficientNet-B3:</a:t>
            </a:r>
            <a:r>
              <a:rPr lang="en-US" dirty="0"/>
              <a:t> Accuracy ~90%, best overall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Vision Transformer (</a:t>
            </a:r>
            <a:r>
              <a:rPr lang="en-US" b="1" dirty="0" err="1"/>
              <a:t>ViT</a:t>
            </a:r>
            <a:r>
              <a:rPr lang="en-US" b="1" dirty="0"/>
              <a:t>):</a:t>
            </a:r>
            <a:r>
              <a:rPr lang="en-US" dirty="0"/>
              <a:t> Accuracy ~74%, highly effective for image-token based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EfficientNet-B3 achieved the best balance in terms of </a:t>
            </a:r>
            <a:r>
              <a:rPr lang="en-US" b="1" dirty="0"/>
              <a:t>precision</a:t>
            </a:r>
            <a:r>
              <a:rPr lang="en-US" dirty="0"/>
              <a:t>, </a:t>
            </a:r>
            <a:r>
              <a:rPr lang="en-US" b="1" dirty="0"/>
              <a:t>recall</a:t>
            </a:r>
            <a:r>
              <a:rPr lang="en-US" dirty="0"/>
              <a:t>, and </a:t>
            </a:r>
            <a:r>
              <a:rPr lang="en-US" b="1" dirty="0"/>
              <a:t>F1-score</a:t>
            </a:r>
            <a:r>
              <a:rPr lang="en-US" dirty="0"/>
              <a:t>, especially in diagnosing complex dental issues like </a:t>
            </a:r>
            <a:r>
              <a:rPr lang="en-US" b="1" dirty="0"/>
              <a:t>Mouth Ulcers</a:t>
            </a:r>
            <a:r>
              <a:rPr lang="en-US" dirty="0"/>
              <a:t> and </a:t>
            </a:r>
            <a:r>
              <a:rPr lang="en-US" b="1" dirty="0"/>
              <a:t>Dental Caries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custom ESP32-CAM setup integrated with a </a:t>
            </a:r>
            <a:r>
              <a:rPr lang="en-US" b="1" dirty="0" err="1"/>
              <a:t>Lumerati</a:t>
            </a:r>
            <a:r>
              <a:rPr lang="en-US" b="1" dirty="0"/>
              <a:t> 8-pack LED ring</a:t>
            </a:r>
            <a:r>
              <a:rPr lang="en-US" dirty="0"/>
              <a:t> provided low-cost, portable image capture across the visible spectrum.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Preprocessing techniques like </a:t>
            </a:r>
            <a:r>
              <a:rPr lang="en-US" b="1" dirty="0" err="1"/>
              <a:t>Multiretinex</a:t>
            </a:r>
            <a:r>
              <a:rPr lang="en-US" dirty="0"/>
              <a:t> and </a:t>
            </a:r>
            <a:r>
              <a:rPr lang="en-US" b="1" dirty="0"/>
              <a:t>Gamma Correction</a:t>
            </a:r>
            <a:r>
              <a:rPr lang="en-US" dirty="0"/>
              <a:t> significantly enhanced image clarity and contrast before training.</a:t>
            </a:r>
          </a:p>
        </p:txBody>
      </p:sp>
    </p:spTree>
    <p:extLst>
      <p:ext uri="{BB962C8B-B14F-4D97-AF65-F5344CB8AC3E}">
        <p14:creationId xmlns:p14="http://schemas.microsoft.com/office/powerpoint/2010/main" val="573540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A25B8-1C48-0406-0563-F2E1732D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E93DFE-6D79-8393-5861-6E30E7FE79FD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</a:t>
            </a:r>
            <a:r>
              <a:rPr lang="en-IN" sz="3200" dirty="0"/>
              <a:t>Conclusion and Future Work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543BA-26E5-B398-078C-E8C79FFEF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41D594-539B-E7E4-592C-0044E2F20D06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A8216-E4EE-ED73-A886-4FE57D0E95F3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4986D2-F49D-B4F4-01B6-067A4BB41DAF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F0FCAFE4-044A-E35A-F91D-ACF3F952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8A6D82-A431-D549-8F2D-93FB2B8B2BE4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F8E1AD-33CC-F26E-F9EB-B01CB9460B71}"/>
              </a:ext>
            </a:extLst>
          </p:cNvPr>
          <p:cNvGraphicFramePr>
            <a:graphicFrameLocks noGrp="1"/>
          </p:cNvGraphicFramePr>
          <p:nvPr/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08E9358-359B-0C90-9A66-98EFA73C7E96}"/>
              </a:ext>
            </a:extLst>
          </p:cNvPr>
          <p:cNvSpPr txBox="1"/>
          <p:nvPr/>
        </p:nvSpPr>
        <p:spPr>
          <a:xfrm>
            <a:off x="690419" y="1486428"/>
            <a:ext cx="105710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Expansion: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real patient data in a clinical setting under varied lighting and pathology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 to include </a:t>
            </a:r>
            <a:r>
              <a:rPr lang="en-US" b="1" dirty="0"/>
              <a:t>infrared</a:t>
            </a:r>
            <a:r>
              <a:rPr lang="en-US" dirty="0"/>
              <a:t> and </a:t>
            </a:r>
            <a:r>
              <a:rPr lang="en-US" b="1" dirty="0"/>
              <a:t>ultraviolet</a:t>
            </a:r>
            <a:r>
              <a:rPr lang="en-US" dirty="0"/>
              <a:t> spectra for richer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Improvements: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self-supervised learning</a:t>
            </a:r>
            <a:r>
              <a:rPr lang="en-US" dirty="0"/>
              <a:t> or </a:t>
            </a:r>
            <a:r>
              <a:rPr lang="en-US" b="1" dirty="0"/>
              <a:t>contrastive learning</a:t>
            </a:r>
            <a:r>
              <a:rPr lang="en-US" dirty="0"/>
              <a:t> to reduce dependency on large labeled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Incorporate </a:t>
            </a:r>
            <a:r>
              <a:rPr lang="en-US" b="1" dirty="0"/>
              <a:t>hybrid models</a:t>
            </a:r>
            <a:r>
              <a:rPr lang="en-US" dirty="0"/>
              <a:t> combining CNNs and transformers for better spatial-spectral 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Deployment: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mobile app</a:t>
            </a:r>
            <a:r>
              <a:rPr lang="en-US" dirty="0"/>
              <a:t> or </a:t>
            </a:r>
            <a:r>
              <a:rPr lang="en-US" b="1" dirty="0"/>
              <a:t>web interface</a:t>
            </a:r>
            <a:r>
              <a:rPr lang="en-US" dirty="0"/>
              <a:t> for real-time diagnosis using ESP32 feed.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with </a:t>
            </a:r>
            <a:r>
              <a:rPr lang="en-US" b="1" dirty="0"/>
              <a:t>dental EHR systems</a:t>
            </a:r>
            <a:r>
              <a:rPr lang="en-US" dirty="0"/>
              <a:t> for case management and historical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Explainability Enhancements: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</a:t>
            </a:r>
            <a:r>
              <a:rPr lang="en-US" b="1" dirty="0"/>
              <a:t>Grad-CAM++</a:t>
            </a:r>
            <a:r>
              <a:rPr lang="en-US" dirty="0"/>
              <a:t> and </a:t>
            </a:r>
            <a:r>
              <a:rPr lang="en-US" b="1" dirty="0"/>
              <a:t>Attention Rollout Maps</a:t>
            </a:r>
            <a:r>
              <a:rPr lang="en-US" dirty="0"/>
              <a:t> to explain model predictions to dentists.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 </a:t>
            </a:r>
            <a:r>
              <a:rPr lang="en-US" b="1" dirty="0"/>
              <a:t>clinical feedback loop</a:t>
            </a:r>
            <a:r>
              <a:rPr lang="en-US" dirty="0"/>
              <a:t> for retraining with expert corrections.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Regulatory Approval: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Move toward </a:t>
            </a:r>
            <a:r>
              <a:rPr lang="en-US" b="1" dirty="0"/>
              <a:t>clinical trials</a:t>
            </a:r>
            <a:r>
              <a:rPr lang="en-US" dirty="0"/>
              <a:t> and certification under ISO/IEC and BIS standards for healthcare devices.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3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60CBF-F4FD-3962-2227-1594C885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118EB-04F1-83ED-BD79-E52ABDAA89F8}"/>
              </a:ext>
            </a:extLst>
          </p:cNvPr>
          <p:cNvSpPr/>
          <p:nvPr/>
        </p:nvSpPr>
        <p:spPr>
          <a:xfrm>
            <a:off x="0" y="-21508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</a:t>
            </a:r>
            <a:r>
              <a:rPr lang="en-IN" sz="3200" dirty="0"/>
              <a:t>Research Paper Status / Outcomes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1B60F-A48B-E8B4-EB14-1F4EA1AE2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5355C1-C3C7-2F35-605C-873D09D29E99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D6304E-AC2A-2E45-1078-DE4575DA2B67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65763-897C-C256-23EF-A59B9CE204BE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914604CA-A7F7-4855-1D1D-EA501E18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C93968-BB24-62EF-A515-464BDDEEFCE3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E22E36-500B-30DA-F50D-F4B2AA7320B6}"/>
              </a:ext>
            </a:extLst>
          </p:cNvPr>
          <p:cNvGraphicFramePr>
            <a:graphicFrameLocks noGrp="1"/>
          </p:cNvGraphicFramePr>
          <p:nvPr/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BEECC2C5-833C-055A-D329-AA7E6D0B4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8" y="936041"/>
            <a:ext cx="117232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 Title: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"AI-Based Analysis of Multispectral Dental Images for Oral Diseases Using Custom Hardware and Deep Learning"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69B4DA-DEC0-FBA8-DAEE-1589661ED743}"/>
              </a:ext>
            </a:extLst>
          </p:cNvPr>
          <p:cNvSpPr txBox="1"/>
          <p:nvPr/>
        </p:nvSpPr>
        <p:spPr>
          <a:xfrm>
            <a:off x="281301" y="2369989"/>
            <a:ext cx="113145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Current Status: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Writing Stage: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IEEE-format paper under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11 sections including: Abstract, Introduction, Literature Review, Methodology, Results, and Conclusion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Cited references in IEEE format with over </a:t>
            </a:r>
            <a:r>
              <a:rPr lang="en-US" b="1" dirty="0"/>
              <a:t>25+ scientific sources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detailed figures (26+) and tables (12+) supporting the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Conference/Journals: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IEEE Xplore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Elsevier - Computer Methods and Programs in Biomedicine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Springer - Journal of Medical Systems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Inderscience</a:t>
            </a:r>
            <a:r>
              <a:rPr lang="en-US" b="1" dirty="0"/>
              <a:t> – International Journal of Biomedical Engineering and Technology (IJBET)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7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3846-E26B-51BB-0482-362F7E576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83227-2404-A255-452B-6685BADCA698}"/>
              </a:ext>
            </a:extLst>
          </p:cNvPr>
          <p:cNvSpPr/>
          <p:nvPr/>
        </p:nvSpPr>
        <p:spPr>
          <a:xfrm>
            <a:off x="0" y="-21508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</a:t>
            </a:r>
            <a:r>
              <a:rPr lang="en-IN" sz="3200" dirty="0"/>
              <a:t>Research Paper Status / Outcomes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1576A-3422-7413-FA54-84A87D015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4EA052-C91C-33D5-FD65-3BE040BDFFC0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75672-8C57-A127-8C6B-5CC61B467439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46AAEA-75C4-EDF0-59C8-5FEE2E8A5459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1E2A5639-61DF-F84E-6301-827C4B31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51D6F1-71FD-0251-DD6B-7206A2E2564D}"/>
              </a:ext>
            </a:extLst>
          </p:cNvPr>
          <p:cNvGraphicFramePr>
            <a:graphicFrameLocks noGrp="1"/>
          </p:cNvGraphicFramePr>
          <p:nvPr/>
        </p:nvGraphicFramePr>
        <p:xfrm>
          <a:off x="1080247" y="3823030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200412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512244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1879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6630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35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332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9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0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317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67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49620-8495-CC7C-3EC2-D54D09A5475E}"/>
              </a:ext>
            </a:extLst>
          </p:cNvPr>
          <p:cNvGraphicFramePr>
            <a:graphicFrameLocks noGrp="1"/>
          </p:cNvGraphicFramePr>
          <p:nvPr/>
        </p:nvGraphicFramePr>
        <p:xfrm>
          <a:off x="930565" y="1446659"/>
          <a:ext cx="13577046" cy="1950484"/>
        </p:xfrm>
        <a:graphic>
          <a:graphicData uri="http://schemas.openxmlformats.org/drawingml/2006/table">
            <a:tbl>
              <a:tblPr/>
              <a:tblGrid>
                <a:gridCol w="4525682">
                  <a:extLst>
                    <a:ext uri="{9D8B030D-6E8A-4147-A177-3AD203B41FA5}">
                      <a16:colId xmlns:a16="http://schemas.microsoft.com/office/drawing/2014/main" val="4095542196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853838451"/>
                    </a:ext>
                  </a:extLst>
                </a:gridCol>
                <a:gridCol w="4525682">
                  <a:extLst>
                    <a:ext uri="{9D8B030D-6E8A-4147-A177-3AD203B41FA5}">
                      <a16:colId xmlns:a16="http://schemas.microsoft.com/office/drawing/2014/main" val="3392708791"/>
                    </a:ext>
                  </a:extLst>
                </a:gridCol>
              </a:tblGrid>
              <a:tr h="8532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2968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131136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43449"/>
                  </a:ext>
                </a:extLst>
              </a:tr>
              <a:tr h="1796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27807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92D3E4D3-B7A2-AB77-C852-D18D51F2A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58" y="936041"/>
            <a:ext cx="117232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 Title: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"AI-Based Analysis of Multispectral Dental Images for Oral Diseases Using Custom Hardware and Deep Learning"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5B7F7-AEA5-91F2-FAC8-6DF1F604C3C2}"/>
              </a:ext>
            </a:extLst>
          </p:cNvPr>
          <p:cNvSpPr txBox="1"/>
          <p:nvPr/>
        </p:nvSpPr>
        <p:spPr>
          <a:xfrm>
            <a:off x="438727" y="2048227"/>
            <a:ext cx="113145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Research Contributions: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Creation of a </a:t>
            </a:r>
            <a:r>
              <a:rPr lang="en-US" b="1"/>
              <a:t>synthetic multispectral dataset</a:t>
            </a:r>
            <a:r>
              <a:rPr lang="en-US"/>
              <a:t> with 52,000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Deployment of a </a:t>
            </a:r>
            <a:r>
              <a:rPr lang="en-US" b="1"/>
              <a:t>low-cost portable camera setup</a:t>
            </a:r>
            <a:r>
              <a:rPr lang="en-US"/>
              <a:t> for visible spectrum imaging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Comparative analysis of 3 major deep learning models: 3D CNN, EfficientNet-B3, and ViT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Custom </a:t>
            </a:r>
            <a:r>
              <a:rPr lang="en-US" b="1"/>
              <a:t>preprocessing pipeline</a:t>
            </a:r>
            <a:r>
              <a:rPr lang="en-US"/>
              <a:t> using Multiretinex and Gamma Correction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Demonstrated </a:t>
            </a:r>
            <a:r>
              <a:rPr lang="en-US" b="1"/>
              <a:t>real-world feasibility</a:t>
            </a:r>
            <a:r>
              <a:rPr lang="en-US"/>
              <a:t> of dental disease detection using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Educational Impact: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Gained expertise in </a:t>
            </a:r>
            <a:r>
              <a:rPr lang="en-US" b="1"/>
              <a:t>spectral imaging, deep learning, embedded systems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Hands-on experience with model training, tuning, and explainability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Improved technical writing and research presentation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Potential for Product Development: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Base for a </a:t>
            </a:r>
            <a:r>
              <a:rPr lang="en-US" b="1"/>
              <a:t>smart dental diagnostic tool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Opportunity for </a:t>
            </a:r>
            <a:r>
              <a:rPr lang="en-US" b="1"/>
              <a:t>startup incubation</a:t>
            </a:r>
            <a:r>
              <a:rPr lang="en-US"/>
              <a:t> or </a:t>
            </a:r>
            <a:r>
              <a:rPr lang="en-US" b="1"/>
              <a:t>patent filing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9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Introduction(</a:t>
            </a:r>
            <a:r>
              <a:rPr lang="en-IN" sz="3200" dirty="0"/>
              <a:t>Research Context and Contributions)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C98C3-8D75-B879-22A0-E7645EC3B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D4B3DE-4F54-EFDB-E15D-5A81DBF4B69E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9D904-60CB-B387-6DDF-748D38698DC4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15183-4ECB-69F6-7825-FAEDB9E13263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7" name="Slide Number Placeholder 15">
            <a:extLst>
              <a:ext uri="{FF2B5EF4-FFF2-40B4-BE49-F238E27FC236}">
                <a16:creationId xmlns:a16="http://schemas.microsoft.com/office/drawing/2014/main" id="{2BF1A9E0-7D04-412E-158A-8B0903C7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348B620-E715-C779-71DA-BB332710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26" y="1077637"/>
            <a:ext cx="986443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b="1" dirty="0"/>
              <a:t>Research Context: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 created a novel </a:t>
            </a:r>
            <a:r>
              <a:rPr lang="en-IN" b="1" dirty="0"/>
              <a:t>synthetic multispectral dataset</a:t>
            </a:r>
            <a:r>
              <a:rPr lang="en-IN" dirty="0"/>
              <a:t> from visible-light dental images by applying spectral augmentation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Developed a custom </a:t>
            </a:r>
            <a:r>
              <a:rPr lang="en-IN" b="1" dirty="0"/>
              <a:t>image acquisition system</a:t>
            </a:r>
            <a:r>
              <a:rPr lang="en-IN" dirty="0"/>
              <a:t> using </a:t>
            </a:r>
            <a:r>
              <a:rPr lang="en-IN" b="1" dirty="0"/>
              <a:t>ESP32-CAM</a:t>
            </a:r>
            <a:r>
              <a:rPr lang="en-IN" dirty="0"/>
              <a:t> with a </a:t>
            </a:r>
            <a:r>
              <a:rPr lang="en-IN" b="1" dirty="0" err="1"/>
              <a:t>Lumerati</a:t>
            </a:r>
            <a:r>
              <a:rPr lang="en-IN" b="1" dirty="0"/>
              <a:t> 8-Pack LED Ring</a:t>
            </a:r>
            <a:r>
              <a:rPr lang="en-IN" dirty="0"/>
              <a:t> to simulate multispectral imaging.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Applied </a:t>
            </a:r>
            <a:r>
              <a:rPr lang="en-IN" b="1" dirty="0"/>
              <a:t>advanced preprocessing</a:t>
            </a:r>
            <a:r>
              <a:rPr lang="en-IN" dirty="0"/>
              <a:t> (</a:t>
            </a:r>
            <a:r>
              <a:rPr lang="en-IN" dirty="0" err="1"/>
              <a:t>MultiRetinex</a:t>
            </a:r>
            <a:r>
              <a:rPr lang="en-IN" dirty="0"/>
              <a:t>, Gamma Correction) to enhance contrast and details.</a:t>
            </a:r>
          </a:p>
          <a:p>
            <a:pPr>
              <a:buNone/>
            </a:pPr>
            <a:r>
              <a:rPr lang="en-IN" b="1" dirty="0"/>
              <a:t>Our Contributions: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Novel Dataset Creation</a:t>
            </a:r>
            <a:r>
              <a:rPr lang="en-IN" dirty="0"/>
              <a:t> – 52,000 images across 6 classes with simulated multispectral enhancement.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AI Model Development</a:t>
            </a:r>
            <a:r>
              <a:rPr lang="en-IN" dirty="0"/>
              <a:t> – Implemented and trained three models: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3D CNN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EfficientNet-B3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Vision Transformer (</a:t>
            </a:r>
            <a:r>
              <a:rPr lang="en-IN" b="1" dirty="0" err="1"/>
              <a:t>ViT</a:t>
            </a:r>
            <a:r>
              <a:rPr lang="en-IN" b="1" dirty="0"/>
              <a:t>)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Custom Hardware Integration</a:t>
            </a:r>
            <a:r>
              <a:rPr lang="en-IN" dirty="0"/>
              <a:t> – ESP32-CAM + programmable LED ring for spectral illumination.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High Accuracy Detection</a:t>
            </a:r>
            <a:r>
              <a:rPr lang="en-IN" dirty="0"/>
              <a:t> – Achieved up to </a:t>
            </a:r>
            <a:r>
              <a:rPr lang="en-IN" b="1" dirty="0"/>
              <a:t>90%+ accuracy</a:t>
            </a:r>
            <a:r>
              <a:rPr lang="en-IN" dirty="0"/>
              <a:t>, especially in </a:t>
            </a:r>
            <a:r>
              <a:rPr lang="en-IN" b="1" dirty="0"/>
              <a:t>caries, ulcers</a:t>
            </a:r>
            <a:r>
              <a:rPr lang="en-IN" dirty="0"/>
              <a:t>, and </a:t>
            </a:r>
            <a:r>
              <a:rPr lang="en-IN" b="1" dirty="0"/>
              <a:t>discoloration</a:t>
            </a:r>
            <a:r>
              <a:rPr lang="en-IN" dirty="0"/>
              <a:t> classification.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Explainability</a:t>
            </a:r>
            <a:r>
              <a:rPr lang="en-IN" dirty="0"/>
              <a:t> – Used </a:t>
            </a:r>
            <a:r>
              <a:rPr lang="en-IN" b="1" dirty="0"/>
              <a:t>Grad-CAM</a:t>
            </a:r>
            <a:r>
              <a:rPr lang="en-IN" dirty="0"/>
              <a:t> and </a:t>
            </a:r>
            <a:r>
              <a:rPr lang="en-IN" b="1" dirty="0"/>
              <a:t>Attention Maps</a:t>
            </a:r>
            <a:r>
              <a:rPr lang="en-IN" dirty="0"/>
              <a:t> for result interpretation and model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C6CF82B-9DB8-29D4-110D-51F8E1CE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" y="37607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5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F1132-3155-0472-1247-B1F193D8C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7" y="-54228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6229E3-B254-36BD-E233-CEA7B274227B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849C8-65C2-2027-4BFD-AC8087AD6131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D7B06-0F45-CDFC-FFB2-2D9DD76B3FD4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5AFAAD6-B91D-459F-BD03-8659A725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413E47-780F-33E7-9CCF-C6A44E66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44" y="1285236"/>
            <a:ext cx="118298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S. J. Thomas et al., "The Impact of Dental Caries and Periodontal Diseases on the Quality of Life of Individuals,"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Dental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98, no. 6, pp. 555–563,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A. Esteva et al., "Dermatologist-level classification of skin cancer with deep neural networks,"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542, pp. 115–118, 2017.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G. E. Hinton, "ImageNet classification with deep convolutional neural networks,"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2012, pp. 1097–1105.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 M. Tan and Q. Le,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Rethinking Model Scaling for Convolutional Neural Networks,"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of ICML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"An Image is Worth 16x16 Words: Transformers for Image Recognition at Scale,"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of ICLR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[6] K. Zhang, W. Zuo, and L. Zhang,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Retinex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Enhancement via Deep Learning,"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Image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27, no. 6, pp. 2848–2861,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[7] C. Szegedy et al., "Going Deeper with Convolutions,"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of CVPR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2015, pp. 1–9.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[8] T. Lin et al., "Focal Loss for Dense Object Detection," in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of ICCV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2017, pp. 2980–2988.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[9] BIS Bureau of Indian Standards, “IS 13124: Dental Radiographic Equipment — Guidelines,” 2018.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[10] International Organization for Standardization, "ISO 6876: Dental Root Canal Sealing Materials," 2012.</a:t>
            </a:r>
          </a:p>
        </p:txBody>
      </p:sp>
    </p:spTree>
    <p:extLst>
      <p:ext uri="{BB962C8B-B14F-4D97-AF65-F5344CB8AC3E}">
        <p14:creationId xmlns:p14="http://schemas.microsoft.com/office/powerpoint/2010/main" val="79404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53BDC1-6BD1-4737-8BFC-52DFA3494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AFE35C9-DF36-45D5-8796-52103BCA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50F9C1E0-E41A-44F7-B33C-5AB085FA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0DA38DFF-A9F9-45AB-B16E-B23A4DC3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76F19812-1FAF-47EB-ABB5-91887A86C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2851118A-3E3B-423B-8D25-1067ACE6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34D20726-D194-4148-BE12-DF9BCA601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9652" y="4692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9" name="Rectangle 48">
            <a:extLst>
              <a:ext uri="{FF2B5EF4-FFF2-40B4-BE49-F238E27FC236}">
                <a16:creationId xmlns:a16="http://schemas.microsoft.com/office/drawing/2014/main" id="{7904C1C4-15B0-4E5F-A74A-BD3AE4251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5" name="Rectangle 52">
            <a:extLst>
              <a:ext uri="{FF2B5EF4-FFF2-40B4-BE49-F238E27FC236}">
                <a16:creationId xmlns:a16="http://schemas.microsoft.com/office/drawing/2014/main" id="{6479B7F0-CEAA-4898-BF7B-C963BFC64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9" name="Rectangle 59">
            <a:extLst>
              <a:ext uri="{FF2B5EF4-FFF2-40B4-BE49-F238E27FC236}">
                <a16:creationId xmlns:a16="http://schemas.microsoft.com/office/drawing/2014/main" id="{23B0C203-2247-4FB2-ABE5-68D80474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6918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7" name="Rectangle 75">
            <a:extLst>
              <a:ext uri="{FF2B5EF4-FFF2-40B4-BE49-F238E27FC236}">
                <a16:creationId xmlns:a16="http://schemas.microsoft.com/office/drawing/2014/main" id="{1E718747-D069-4044-88C3-A2EB606B1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F12E5-B5C7-45A8-89F9-8ED3CA65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1928815"/>
            <a:ext cx="4686300" cy="3000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FDCF5A-8284-83B0-0F39-9AB9EC3F9B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EA11FE-F5CD-DFEE-BB91-8EB9E0797470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DBF96-BD6B-1101-6543-0C5A15C80454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64B62-33E5-33D4-7159-B799DD67B2E3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17E9A1E5-8912-93A2-8AD3-DAF94EBE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EE0F1-62CA-5A46-B7E9-AB275DB3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FB296E-A6B6-3913-5CBE-494DE0DAE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90469"/>
              </p:ext>
            </p:extLst>
          </p:nvPr>
        </p:nvGraphicFramePr>
        <p:xfrm>
          <a:off x="838199" y="1000422"/>
          <a:ext cx="10515600" cy="529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1786856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22673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693709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7507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399263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3524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Study/Reference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Focus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Key Findings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Accuracy/Performance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Datasets Used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Future Scope/Notes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091964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6A1A80C-5B82-AAD1-173E-9AD4E50C1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36069"/>
              </p:ext>
            </p:extLst>
          </p:nvPr>
        </p:nvGraphicFramePr>
        <p:xfrm>
          <a:off x="838199" y="1496918"/>
          <a:ext cx="10515600" cy="1051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755724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162368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18644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89901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80618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91940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 [1]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AI in dental diagnostics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Improved disease detection through deep learning models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92%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Custom dental dataset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Real-time application in dental clinics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86600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DA7651-57BF-840E-5DE7-B6E3B0217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47348"/>
              </p:ext>
            </p:extLst>
          </p:nvPr>
        </p:nvGraphicFramePr>
        <p:xfrm>
          <a:off x="838199" y="2548034"/>
          <a:ext cx="10515600" cy="79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606759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849835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707390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809762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324400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89109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[2]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YOLO for dental image analysis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Effective for real-time dental issue detection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90%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Public dental imagery datasets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Integration with dental imaging hardware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670452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2AC478-B959-1D77-CC5E-C871FC462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81118"/>
              </p:ext>
            </p:extLst>
          </p:nvPr>
        </p:nvGraphicFramePr>
        <p:xfrm>
          <a:off x="838199" y="3305336"/>
          <a:ext cx="10515600" cy="79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6712570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48899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1766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66002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215333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25483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[3]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ResNet-50 application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High accuracy in identifying six dental diseases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86.07%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Custom-preprocessed dataset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Exploration of lightweight </a:t>
                      </a:r>
                      <a:r>
                        <a:rPr lang="en-IN" sz="1600" kern="100" dirty="0" err="1">
                          <a:effectLst/>
                        </a:rPr>
                        <a:t>ResNet</a:t>
                      </a:r>
                      <a:r>
                        <a:rPr lang="en-IN" sz="1600" kern="100" dirty="0">
                          <a:effectLst/>
                        </a:rPr>
                        <a:t> variations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02001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866212-A640-A829-49A9-0E648A03C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71243"/>
              </p:ext>
            </p:extLst>
          </p:nvPr>
        </p:nvGraphicFramePr>
        <p:xfrm>
          <a:off x="838199" y="4095530"/>
          <a:ext cx="10515600" cy="79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1240982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15119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57220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439358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961988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16773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[4]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Multiscale </a:t>
                      </a:r>
                      <a:r>
                        <a:rPr lang="en-IN" sz="1600" kern="100" dirty="0" err="1">
                          <a:effectLst/>
                        </a:rPr>
                        <a:t>Retinex</a:t>
                      </a:r>
                      <a:r>
                        <a:rPr lang="en-IN" sz="1600" kern="100" dirty="0">
                          <a:effectLst/>
                        </a:rPr>
                        <a:t> preprocessing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Enhanced image clarity for better model training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N/A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Preprocessing pipeline evaluation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Application in broader medical imaging scenarios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791524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EFC57E5-9BA2-7BD2-1259-DFBF6B2ED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32432"/>
              </p:ext>
            </p:extLst>
          </p:nvPr>
        </p:nvGraphicFramePr>
        <p:xfrm>
          <a:off x="838199" y="4885724"/>
          <a:ext cx="10515600" cy="1051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5953779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754233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414140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983265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5327991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3305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[5]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Gamma correction in imaging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Improved color representation for dental anomalies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N/A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Custom dataset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Combining preprocessing methods for better results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2848480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2B0F298F-2A20-A6A7-BE84-3250AF22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3045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5F350-E4C9-0EE5-F9D8-4872430D8BF5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3.Literature Survey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CCB30B0-5E9C-E768-5CC1-9FF466068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294090"/>
              </p:ext>
            </p:extLst>
          </p:nvPr>
        </p:nvGraphicFramePr>
        <p:xfrm>
          <a:off x="838199" y="5936840"/>
          <a:ext cx="10515600" cy="79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0468511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476539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481478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744175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53394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0536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  [6]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Inception v3 model performance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Effective in large-scale dental disease classification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85%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12,000 dental images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Optimizations for mobile healthcare applications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257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40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CFAFA-EF6F-E8C4-A1D3-EE775682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579B-DE3C-42EB-B409-C330E863476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26D0C1-A4D6-A0F1-50D6-5B943B2A1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8962"/>
              </p:ext>
            </p:extLst>
          </p:nvPr>
        </p:nvGraphicFramePr>
        <p:xfrm>
          <a:off x="838199" y="437151"/>
          <a:ext cx="10515600" cy="529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109261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348261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863479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411807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343244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60649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Study/Reference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Focus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Key Findings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Accuracy/Performance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Datasets Used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Future Scope/Notes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380791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F39DDD-17E9-6C00-12C6-AEEF10CF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179370"/>
              </p:ext>
            </p:extLst>
          </p:nvPr>
        </p:nvGraphicFramePr>
        <p:xfrm>
          <a:off x="838199" y="919015"/>
          <a:ext cx="10515600" cy="190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8547350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300227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9133645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664940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947478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61810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6305941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A9F4CC-0E9C-90E2-D010-93312515F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84479"/>
              </p:ext>
            </p:extLst>
          </p:nvPr>
        </p:nvGraphicFramePr>
        <p:xfrm>
          <a:off x="838198" y="919015"/>
          <a:ext cx="10515600" cy="1051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116032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855571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29495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384664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252073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82443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  [7]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Real-time dental cameras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Demonstrated feasibility of integrated real-time diagnostics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88%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Live data from dental cameras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Hardware refinement and broader clinical validation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9388386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5B602E-B18D-07E6-B862-A3046EDB8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50528"/>
              </p:ext>
            </p:extLst>
          </p:nvPr>
        </p:nvGraphicFramePr>
        <p:xfrm>
          <a:off x="838198" y="1957938"/>
          <a:ext cx="10515600" cy="79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6757088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3328752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974761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776816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212926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6644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  [8]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Precision analysis in AI models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High macro-average precision across models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Varies (Avg: 83%)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Cross-validation on dental sets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Focus on improving recall for minority classes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46864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D5CF32-29B1-2291-E4C8-E83CE641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10889"/>
              </p:ext>
            </p:extLst>
          </p:nvPr>
        </p:nvGraphicFramePr>
        <p:xfrm>
          <a:off x="838198" y="2735939"/>
          <a:ext cx="10515600" cy="1051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921488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020173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485617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78789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949907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02121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             [9]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Recall optimization techniques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Enhanced recall without compromising accuracy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82%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Diverse dental imagery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Techniques applicable to other healthcare fields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2726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C505D29-3F96-4A22-795D-45D7C8565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91974"/>
              </p:ext>
            </p:extLst>
          </p:nvPr>
        </p:nvGraphicFramePr>
        <p:xfrm>
          <a:off x="838198" y="3787055"/>
          <a:ext cx="10515600" cy="7901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939835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822056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63892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34393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8998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94478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[10]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Cost-effective AI healthcare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Reduced need for doctors in routine diagnostics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Cost reduced by 30%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Simulated clinic setup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Integration with telehealth systems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3392607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59A3E02E-F2E2-ECB8-693C-E82F5259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298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20011-64F4-57E3-E951-09C6BDD687E7}"/>
              </a:ext>
            </a:extLst>
          </p:cNvPr>
          <p:cNvSpPr txBox="1"/>
          <p:nvPr/>
        </p:nvSpPr>
        <p:spPr>
          <a:xfrm>
            <a:off x="838198" y="4656383"/>
            <a:ext cx="10080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Gaps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research on combining multispectral imaging with AI specifically for dental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Inconsistent datasets and absence of standard protocols in dental imaging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real-time, deployable AI models for dental practitioners.</a:t>
            </a:r>
          </a:p>
        </p:txBody>
      </p:sp>
    </p:spTree>
    <p:extLst>
      <p:ext uri="{BB962C8B-B14F-4D97-AF65-F5344CB8AC3E}">
        <p14:creationId xmlns:p14="http://schemas.microsoft.com/office/powerpoint/2010/main" val="7465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815788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1F147-CBA5-B54C-75BC-C3EB4D7BB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667023-A598-3506-547D-D30BA7D7B206}"/>
              </a:ext>
            </a:extLst>
          </p:cNvPr>
          <p:cNvSpPr/>
          <p:nvPr/>
        </p:nvSpPr>
        <p:spPr>
          <a:xfrm>
            <a:off x="2" y="6584424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F0E96-8EF8-B892-321F-02C0E5127807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EFBFF-57F2-F249-4AF0-21DB4540CC53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95F594AF-F37E-236C-D20E-9067F9A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8046AB-A023-AB64-78A7-CDF8273EE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51540"/>
              </p:ext>
            </p:extLst>
          </p:nvPr>
        </p:nvGraphicFramePr>
        <p:xfrm>
          <a:off x="1266496" y="1200902"/>
          <a:ext cx="7330658" cy="4769504"/>
        </p:xfrm>
        <a:graphic>
          <a:graphicData uri="http://schemas.openxmlformats.org/drawingml/2006/table">
            <a:tbl>
              <a:tblPr/>
              <a:tblGrid>
                <a:gridCol w="2545361">
                  <a:extLst>
                    <a:ext uri="{9D8B030D-6E8A-4147-A177-3AD203B41FA5}">
                      <a16:colId xmlns:a16="http://schemas.microsoft.com/office/drawing/2014/main" val="1508322634"/>
                    </a:ext>
                  </a:extLst>
                </a:gridCol>
                <a:gridCol w="4785297">
                  <a:extLst>
                    <a:ext uri="{9D8B030D-6E8A-4147-A177-3AD203B41FA5}">
                      <a16:colId xmlns:a16="http://schemas.microsoft.com/office/drawing/2014/main" val="327592674"/>
                    </a:ext>
                  </a:extLst>
                </a:gridCol>
              </a:tblGrid>
              <a:tr h="752884">
                <a:tc>
                  <a:txBody>
                    <a:bodyPr/>
                    <a:lstStyle/>
                    <a:p>
                      <a:r>
                        <a:rPr lang="en-IN" sz="1600" b="1"/>
                        <a:t>Aspect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Details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770668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b="1"/>
                        <a:t>Current Practice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Manual visual inspection is the primary diagnostic method in dentistry.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123586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b="1" dirty="0"/>
                        <a:t>Challenges in Current Practice</a:t>
                      </a:r>
                      <a:endParaRPr lang="en-IN" sz="1600" dirty="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Practitioner-dependent results</a:t>
                      </a:r>
                      <a:br>
                        <a:rPr lang="en-US" sz="1600"/>
                      </a:br>
                      <a:r>
                        <a:rPr lang="en-US" sz="1600"/>
                        <a:t>- Missed early indicators of gingivitis, caries, etc.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519404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IN" sz="1600" b="1" dirty="0"/>
                        <a:t>Limitations of RGB Imaging</a:t>
                      </a:r>
                      <a:endParaRPr lang="en-IN" sz="1600" dirty="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Captures only visible spectrum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Cannot detect deep tissue anomalies or subtle variations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137554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r>
                        <a:rPr lang="en-IN" sz="1600" b="1"/>
                        <a:t>Multispectral Imaging Issues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Proven in medical imaging, but rarely used in dentistry</a:t>
                      </a:r>
                      <a:br>
                        <a:rPr lang="en-US" sz="1600"/>
                      </a:br>
                      <a:r>
                        <a:rPr lang="en-US" sz="1600"/>
                        <a:t>- High cost and complex setup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918885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b="1"/>
                        <a:t>Research Gaps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Lack of AI research using multispectral dental data</a:t>
                      </a:r>
                      <a:br>
                        <a:rPr lang="en-US" sz="1600"/>
                      </a:br>
                      <a:r>
                        <a:rPr lang="en-US" sz="1600"/>
                        <a:t>- No labeled, open-access dataset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991466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r>
                        <a:rPr lang="en-IN" sz="1600" b="1"/>
                        <a:t>Practical Need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Affordable, real-time system bridging high-end imaging with daily clinical application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29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6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937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3200" b="1" i="0" dirty="0">
                <a:solidFill>
                  <a:srgbClr val="500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F1132-3155-0472-1247-B1F193D8C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6229E3-B254-36BD-E233-CEA7B274227B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849C8-65C2-2027-4BFD-AC8087AD6131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D7B06-0F45-CDFC-FFB2-2D9DD76B3FD4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5AFAAD6-B91D-459F-BD03-8659A725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E7938D-E932-42D3-7B2C-F5A169FE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D44328C-128F-D48C-354F-2D95BE86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74FF181-87F9-6FA9-464C-27C4E1F3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A56279E-E9D5-686C-3405-94AF7F36C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31" y="51517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D435C1-2539-131C-3F74-7E76F38D5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498798"/>
              </p:ext>
            </p:extLst>
          </p:nvPr>
        </p:nvGraphicFramePr>
        <p:xfrm>
          <a:off x="738142" y="1300846"/>
          <a:ext cx="9571270" cy="4451624"/>
        </p:xfrm>
        <a:graphic>
          <a:graphicData uri="http://schemas.openxmlformats.org/drawingml/2006/table">
            <a:tbl>
              <a:tblPr/>
              <a:tblGrid>
                <a:gridCol w="2740164">
                  <a:extLst>
                    <a:ext uri="{9D8B030D-6E8A-4147-A177-3AD203B41FA5}">
                      <a16:colId xmlns:a16="http://schemas.microsoft.com/office/drawing/2014/main" val="3979279435"/>
                    </a:ext>
                  </a:extLst>
                </a:gridCol>
                <a:gridCol w="6831106">
                  <a:extLst>
                    <a:ext uri="{9D8B030D-6E8A-4147-A177-3AD203B41FA5}">
                      <a16:colId xmlns:a16="http://schemas.microsoft.com/office/drawing/2014/main" val="1772998544"/>
                    </a:ext>
                  </a:extLst>
                </a:gridCol>
              </a:tblGrid>
              <a:tr h="248648">
                <a:tc>
                  <a:txBody>
                    <a:bodyPr/>
                    <a:lstStyle/>
                    <a:p>
                      <a:r>
                        <a:rPr lang="en-IN" sz="1600" b="1"/>
                        <a:t>Category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Description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1830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600" b="1"/>
                        <a:t>Primary Aim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Develop an AI-powered system for diagnosing common oral diseases using multispectral dental images — a novel approach in dental diagnostics.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2854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600" b="1"/>
                        <a:t>Data Creation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Created a synthetic multispectral dataset using VIBGYOR-based augmentation of a visible-light dental image dataset, resulting in 7 spectral bands.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3110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600" b="1" dirty="0"/>
                        <a:t>Image Enhancement</a:t>
                      </a:r>
                      <a:endParaRPr lang="en-IN" sz="16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Applied </a:t>
                      </a:r>
                      <a:r>
                        <a:rPr lang="en-US" sz="1600" b="1"/>
                        <a:t>Multiretinex</a:t>
                      </a:r>
                      <a:r>
                        <a:rPr lang="en-US" sz="1600"/>
                        <a:t> for illumination correction and </a:t>
                      </a:r>
                      <a:r>
                        <a:rPr lang="en-US" sz="1600" b="1"/>
                        <a:t>Gamma Correction</a:t>
                      </a:r>
                      <a:r>
                        <a:rPr lang="en-US" sz="1600"/>
                        <a:t> for contrast enhancement to highlight disease-relevant features.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229344"/>
                  </a:ext>
                </a:extLst>
              </a:tr>
              <a:tr h="994591">
                <a:tc>
                  <a:txBody>
                    <a:bodyPr/>
                    <a:lstStyle/>
                    <a:p>
                      <a:r>
                        <a:rPr lang="en-IN" sz="1600" b="1"/>
                        <a:t>Model Training &amp; Evaluation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Trained and evaluated three deep learning models: </a:t>
                      </a:r>
                      <a:br>
                        <a:rPr lang="en-US" sz="1600"/>
                      </a:br>
                      <a:r>
                        <a:rPr lang="en-US" sz="1600"/>
                        <a:t>• 3D CNN </a:t>
                      </a:r>
                      <a:br>
                        <a:rPr lang="en-US" sz="1600"/>
                      </a:br>
                      <a:r>
                        <a:rPr lang="en-US" sz="1600"/>
                        <a:t>• EfficientNet-B3 </a:t>
                      </a:r>
                      <a:br>
                        <a:rPr lang="en-US" sz="1600"/>
                      </a:br>
                      <a:r>
                        <a:rPr lang="en-US" sz="1600"/>
                        <a:t>• Vision Transformer (ViT), assessing their performance on the dataset.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2405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600" b="1"/>
                        <a:t>Hardware Design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Designed a low-cost, portable imaging device using an </a:t>
                      </a:r>
                      <a:r>
                        <a:rPr lang="en-US" sz="1600" b="1"/>
                        <a:t>ESP32-CAM</a:t>
                      </a:r>
                      <a:r>
                        <a:rPr lang="en-US" sz="1600"/>
                        <a:t> and </a:t>
                      </a:r>
                      <a:r>
                        <a:rPr lang="en-US" sz="1600" b="1"/>
                        <a:t>Lumerati LED ring</a:t>
                      </a:r>
                      <a:r>
                        <a:rPr lang="en-US" sz="1600"/>
                        <a:t> to capture images across seven light bands in real-time.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821848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600" b="1"/>
                        <a:t>Real-world Applicability</a:t>
                      </a:r>
                      <a:endParaRPr lang="en-IN" sz="16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Addressed both data scarcity and hardware limitations, ensuring the system is viable for real-time deployment in low-resource clinical environments.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46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7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2099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3200" b="1" dirty="0"/>
              <a:t>Proposed System Overview</a:t>
            </a:r>
          </a:p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F1132-3155-0472-1247-B1F193D8C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68776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6229E3-B254-36BD-E233-CEA7B274227B}"/>
              </a:ext>
            </a:extLst>
          </p:cNvPr>
          <p:cNvSpPr/>
          <p:nvPr/>
        </p:nvSpPr>
        <p:spPr>
          <a:xfrm>
            <a:off x="1" y="6534971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849C8-65C2-2027-4BFD-AC8087AD6131}"/>
              </a:ext>
            </a:extLst>
          </p:cNvPr>
          <p:cNvSpPr/>
          <p:nvPr/>
        </p:nvSpPr>
        <p:spPr>
          <a:xfrm>
            <a:off x="4823460" y="6534971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D7B06-0F45-CDFC-FFB2-2D9DD76B3FD4}"/>
              </a:ext>
            </a:extLst>
          </p:cNvPr>
          <p:cNvSpPr/>
          <p:nvPr/>
        </p:nvSpPr>
        <p:spPr>
          <a:xfrm>
            <a:off x="8119433" y="6534971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5AFAAD6-B91D-459F-BD03-8659A725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2282B-5CB6-25D1-837D-CE7BD99CCEB8}"/>
              </a:ext>
            </a:extLst>
          </p:cNvPr>
          <p:cNvSpPr txBox="1"/>
          <p:nvPr/>
        </p:nvSpPr>
        <p:spPr>
          <a:xfrm>
            <a:off x="536235" y="967234"/>
            <a:ext cx="118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543DA3-16C8-9D16-6AA6-66601DB42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81472"/>
              </p:ext>
            </p:extLst>
          </p:nvPr>
        </p:nvGraphicFramePr>
        <p:xfrm>
          <a:off x="797857" y="908318"/>
          <a:ext cx="10013578" cy="5157212"/>
        </p:xfrm>
        <a:graphic>
          <a:graphicData uri="http://schemas.openxmlformats.org/drawingml/2006/table">
            <a:tbl>
              <a:tblPr/>
              <a:tblGrid>
                <a:gridCol w="3173508">
                  <a:extLst>
                    <a:ext uri="{9D8B030D-6E8A-4147-A177-3AD203B41FA5}">
                      <a16:colId xmlns:a16="http://schemas.microsoft.com/office/drawing/2014/main" val="635866784"/>
                    </a:ext>
                  </a:extLst>
                </a:gridCol>
                <a:gridCol w="6840070">
                  <a:extLst>
                    <a:ext uri="{9D8B030D-6E8A-4147-A177-3AD203B41FA5}">
                      <a16:colId xmlns:a16="http://schemas.microsoft.com/office/drawing/2014/main" val="697220851"/>
                    </a:ext>
                  </a:extLst>
                </a:gridCol>
              </a:tblGrid>
              <a:tr h="202388">
                <a:tc>
                  <a:txBody>
                    <a:bodyPr/>
                    <a:lstStyle/>
                    <a:p>
                      <a:r>
                        <a:rPr lang="en-IN" sz="1600" b="1"/>
                        <a:t>Component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Details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245255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IN" sz="1600" b="1"/>
                        <a:t>System Integration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Combines </a:t>
                      </a:r>
                      <a:r>
                        <a:rPr lang="en-US" sz="1600" b="1"/>
                        <a:t>AI modeling</a:t>
                      </a:r>
                      <a:r>
                        <a:rPr lang="en-US" sz="1600"/>
                        <a:t> with </a:t>
                      </a:r>
                      <a:r>
                        <a:rPr lang="en-US" sz="1600" b="1"/>
                        <a:t>custom hardware design</a:t>
                      </a:r>
                      <a:r>
                        <a:rPr lang="en-US" sz="1600"/>
                        <a:t> to provide a complete, real-time solution for diagnosing oral diseases via multispectral imaging.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469364"/>
                  </a:ext>
                </a:extLst>
              </a:tr>
              <a:tr h="657760">
                <a:tc>
                  <a:txBody>
                    <a:bodyPr/>
                    <a:lstStyle/>
                    <a:p>
                      <a:r>
                        <a:rPr lang="en-IN" sz="1600" b="1"/>
                        <a:t>Dataset Foundation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Synthetic multispectral dataset generated by expanding a visible-light dental image set into </a:t>
                      </a:r>
                      <a:r>
                        <a:rPr lang="en-US" sz="1600" b="1"/>
                        <a:t>7 VIBGYOR spectral bands</a:t>
                      </a:r>
                      <a:r>
                        <a:rPr lang="en-US" sz="1600"/>
                        <a:t>, simulating true multispectral data.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65214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IN" sz="1600" b="1" dirty="0"/>
                        <a:t>Preprocessing Techniques</a:t>
                      </a:r>
                      <a:endParaRPr lang="en-IN" sz="1600" dirty="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- </a:t>
                      </a:r>
                      <a:r>
                        <a:rPr lang="en-IN" sz="1600" b="1"/>
                        <a:t>Multiretinex</a:t>
                      </a:r>
                      <a:r>
                        <a:rPr lang="en-IN" sz="1600"/>
                        <a:t>: Enhances illumination uniformity.</a:t>
                      </a:r>
                      <a:br>
                        <a:rPr lang="en-IN" sz="1600"/>
                      </a:br>
                      <a:r>
                        <a:rPr lang="en-IN" sz="1600"/>
                        <a:t>- </a:t>
                      </a:r>
                      <a:r>
                        <a:rPr lang="en-IN" sz="1600" b="1"/>
                        <a:t>Gamma Correction</a:t>
                      </a:r>
                      <a:r>
                        <a:rPr lang="en-IN" sz="1600"/>
                        <a:t>: Improves contrast and reveals disease-relevant details in darker regions.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397453"/>
                  </a:ext>
                </a:extLst>
              </a:tr>
              <a:tr h="961342">
                <a:tc>
                  <a:txBody>
                    <a:bodyPr/>
                    <a:lstStyle/>
                    <a:p>
                      <a:r>
                        <a:rPr lang="en-IN" sz="1600" b="1"/>
                        <a:t>AI Models Used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</a:t>
                      </a:r>
                      <a:r>
                        <a:rPr lang="en-US" sz="1600" b="1"/>
                        <a:t>3D CNN</a:t>
                      </a:r>
                      <a:r>
                        <a:rPr lang="en-US" sz="1600"/>
                        <a:t>: Custom model for spatial-spectral feature extraction.</a:t>
                      </a:r>
                      <a:br>
                        <a:rPr lang="en-US" sz="1600"/>
                      </a:br>
                      <a:r>
                        <a:rPr lang="en-US" sz="1600"/>
                        <a:t>- </a:t>
                      </a:r>
                      <a:r>
                        <a:rPr lang="en-US" sz="1600" b="1"/>
                        <a:t>EfficientNet-B3</a:t>
                      </a:r>
                      <a:r>
                        <a:rPr lang="en-US" sz="1600"/>
                        <a:t>: High-performance model with balanced accuracy and efficiency.</a:t>
                      </a:r>
                      <a:br>
                        <a:rPr lang="en-US" sz="1600"/>
                      </a:br>
                      <a:r>
                        <a:rPr lang="en-US" sz="1600"/>
                        <a:t>- </a:t>
                      </a:r>
                      <a:r>
                        <a:rPr lang="en-US" sz="1600" b="1"/>
                        <a:t>Vision Transformer (ViT)</a:t>
                      </a:r>
                      <a:r>
                        <a:rPr lang="en-US" sz="1600"/>
                        <a:t>: Uses transformer-based attention for classification.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708178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IN" sz="1600" b="1"/>
                        <a:t>Hardware Setup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 </a:t>
                      </a:r>
                      <a:r>
                        <a:rPr lang="en-US" sz="1600" b="1"/>
                        <a:t>ESP32-CAM</a:t>
                      </a:r>
                      <a:r>
                        <a:rPr lang="en-US" sz="1600"/>
                        <a:t>: Compact, low-cost camera module.</a:t>
                      </a:r>
                      <a:br>
                        <a:rPr lang="en-US" sz="1600"/>
                      </a:br>
                      <a:r>
                        <a:rPr lang="en-US" sz="1600"/>
                        <a:t>- </a:t>
                      </a:r>
                      <a:r>
                        <a:rPr lang="en-US" sz="1600" b="1"/>
                        <a:t>Lumerati 8-pack LED Ring</a:t>
                      </a:r>
                      <a:r>
                        <a:rPr lang="en-US" sz="1600"/>
                        <a:t>: Sequentially lights up in 7 colors for spectral image capture.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96714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IN" sz="1600" b="1"/>
                        <a:t>Real-time Deployment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system captures images in all 7 bands and feeds them into the trained AI model for </a:t>
                      </a:r>
                      <a:r>
                        <a:rPr lang="en-US" sz="1600" b="1"/>
                        <a:t>on-device real-time disease prediction</a:t>
                      </a:r>
                      <a:r>
                        <a:rPr lang="en-US" sz="1600"/>
                        <a:t>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627623"/>
                  </a:ext>
                </a:extLst>
              </a:tr>
              <a:tr h="505969">
                <a:tc>
                  <a:txBody>
                    <a:bodyPr/>
                    <a:lstStyle/>
                    <a:p>
                      <a:r>
                        <a:rPr lang="en-IN" sz="1600" b="1"/>
                        <a:t>Key Features</a:t>
                      </a:r>
                      <a:endParaRPr lang="en-IN" sz="1600"/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</a:t>
                      </a:r>
                      <a:r>
                        <a:rPr lang="en-US" sz="1600" b="1" dirty="0"/>
                        <a:t>Portable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dirty="0"/>
                        <a:t>Affordable</a:t>
                      </a:r>
                      <a:r>
                        <a:rPr lang="en-US" sz="1600" dirty="0"/>
                        <a:t>, and </a:t>
                      </a:r>
                      <a:r>
                        <a:rPr lang="en-US" sz="1600" b="1" dirty="0"/>
                        <a:t>Low-power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- Designed for </a:t>
                      </a:r>
                      <a:r>
                        <a:rPr lang="en-US" sz="1600" b="1" dirty="0"/>
                        <a:t>use in resource-limited dental clinics</a:t>
                      </a:r>
                      <a:r>
                        <a:rPr lang="en-US" sz="1600" dirty="0"/>
                        <a:t> and field applications.</a:t>
                      </a:r>
                    </a:p>
                  </a:txBody>
                  <a:tcPr marL="50597" marR="50597" marT="25298" marB="252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71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91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8CCF3-66DF-176B-CE42-C64BCA04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4945A-6016-C265-BB46-85E13DA2A9BD}"/>
              </a:ext>
            </a:extLst>
          </p:cNvPr>
          <p:cNvSpPr/>
          <p:nvPr/>
        </p:nvSpPr>
        <p:spPr>
          <a:xfrm>
            <a:off x="0" y="0"/>
            <a:ext cx="12192000" cy="74295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IN" sz="3200" b="1" dirty="0"/>
              <a:t>Proposed System Overview</a:t>
            </a:r>
          </a:p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7ED4A-81EF-6FB4-70BA-4FE96A910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376" y="-526677"/>
            <a:ext cx="2049624" cy="18275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F99BF1-4F66-3015-4EC1-96BF0A52530C}"/>
              </a:ext>
            </a:extLst>
          </p:cNvPr>
          <p:cNvSpPr/>
          <p:nvPr/>
        </p:nvSpPr>
        <p:spPr>
          <a:xfrm>
            <a:off x="1" y="6577070"/>
            <a:ext cx="482345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BCSE498J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D8B75-E198-F826-9AA1-48B45572E128}"/>
              </a:ext>
            </a:extLst>
          </p:cNvPr>
          <p:cNvSpPr/>
          <p:nvPr/>
        </p:nvSpPr>
        <p:spPr>
          <a:xfrm>
            <a:off x="4823460" y="6577070"/>
            <a:ext cx="3295972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17/04/25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7C0A9-1653-20EF-760F-4860FB6DE28D}"/>
              </a:ext>
            </a:extLst>
          </p:cNvPr>
          <p:cNvSpPr/>
          <p:nvPr/>
        </p:nvSpPr>
        <p:spPr>
          <a:xfrm>
            <a:off x="8119433" y="6577070"/>
            <a:ext cx="4072568" cy="280930"/>
          </a:xfrm>
          <a:prstGeom prst="rect">
            <a:avLst/>
          </a:prstGeom>
          <a:solidFill>
            <a:srgbClr val="2108B4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Review Presentation</a:t>
            </a:r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5FFE25A9-19F5-3F78-B4B4-CE4AE62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4974"/>
            <a:ext cx="2743200" cy="365125"/>
          </a:xfrm>
        </p:spPr>
        <p:txBody>
          <a:bodyPr/>
          <a:lstStyle/>
          <a:p>
            <a:fld id="{410E579B-DE3C-42EB-B409-C330E8634764}" type="slidenum">
              <a:rPr lang="en-US" sz="1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88DE1B-FA73-FC7E-7DCC-7210377C4887}"/>
              </a:ext>
            </a:extLst>
          </p:cNvPr>
          <p:cNvSpPr txBox="1"/>
          <p:nvPr/>
        </p:nvSpPr>
        <p:spPr>
          <a:xfrm>
            <a:off x="536235" y="1009333"/>
            <a:ext cx="118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0FEC31-2515-BDF7-11C7-C00000E0ED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5" t="13838" r="27342"/>
          <a:stretch/>
        </p:blipFill>
        <p:spPr>
          <a:xfrm>
            <a:off x="9668435" y="1063825"/>
            <a:ext cx="2303930" cy="4166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65AEF5-2544-E338-218A-2253AB954916}"/>
              </a:ext>
            </a:extLst>
          </p:cNvPr>
          <p:cNvSpPr txBox="1"/>
          <p:nvPr/>
        </p:nvSpPr>
        <p:spPr>
          <a:xfrm>
            <a:off x="9797490" y="5284365"/>
            <a:ext cx="246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built Camera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134204-EC5D-F820-A203-4701EDD25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042" y="1063825"/>
            <a:ext cx="3636818" cy="536170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D8E661-1054-AFD2-4F9E-512B3C0616A5}"/>
              </a:ext>
            </a:extLst>
          </p:cNvPr>
          <p:cNvSpPr txBox="1"/>
          <p:nvPr/>
        </p:nvSpPr>
        <p:spPr>
          <a:xfrm>
            <a:off x="317954" y="1715688"/>
            <a:ext cx="4823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AI-based system for detecting six oral diseases using multispectral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Synthetic VIBGYOR spectral bands generated from visible light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Integrated preprocessing: </a:t>
            </a:r>
            <a:r>
              <a:rPr lang="en-IN" dirty="0" err="1"/>
              <a:t>Multiretinex</a:t>
            </a:r>
            <a:r>
              <a:rPr lang="en-IN" dirty="0"/>
              <a:t> &amp; Gamma Correction for feature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Multi-model architecture: 3D CNN, EfficientNet-B3, Vision Transformer (</a:t>
            </a:r>
            <a:r>
              <a:rPr lang="en-IN" dirty="0" err="1"/>
              <a:t>ViT</a:t>
            </a:r>
            <a:r>
              <a:rPr lang="en-I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Portable real-time diagnostic setup using ESP32-CAM and </a:t>
            </a:r>
            <a:r>
              <a:rPr lang="en-IN" dirty="0" err="1"/>
              <a:t>Lumerati</a:t>
            </a:r>
            <a:r>
              <a:rPr lang="en-IN" dirty="0"/>
              <a:t> LED ring.</a:t>
            </a:r>
          </a:p>
        </p:txBody>
      </p:sp>
    </p:spTree>
    <p:extLst>
      <p:ext uri="{BB962C8B-B14F-4D97-AF65-F5344CB8AC3E}">
        <p14:creationId xmlns:p14="http://schemas.microsoft.com/office/powerpoint/2010/main" val="5314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7533</TotalTime>
  <Words>3430</Words>
  <Application>Microsoft Office PowerPoint</Application>
  <PresentationFormat>Widescreen</PresentationFormat>
  <Paragraphs>583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Aditya Vikram</cp:lastModifiedBy>
  <cp:revision>392</cp:revision>
  <dcterms:created xsi:type="dcterms:W3CDTF">2022-08-21T16:17:11Z</dcterms:created>
  <dcterms:modified xsi:type="dcterms:W3CDTF">2025-04-09T06:43:05Z</dcterms:modified>
</cp:coreProperties>
</file>