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sldIdLst>
    <p:sldId id="270" r:id="rId2"/>
    <p:sldId id="271" r:id="rId3"/>
    <p:sldId id="260" r:id="rId4"/>
    <p:sldId id="261" r:id="rId5"/>
    <p:sldId id="272" r:id="rId6"/>
    <p:sldId id="273" r:id="rId7"/>
    <p:sldId id="274" r:id="rId8"/>
    <p:sldId id="267"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92" autoAdjust="0"/>
    <p:restoredTop sz="94660"/>
  </p:normalViewPr>
  <p:slideViewPr>
    <p:cSldViewPr snapToGrid="0">
      <p:cViewPr varScale="1">
        <p:scale>
          <a:sx n="87" d="100"/>
          <a:sy n="87" d="100"/>
        </p:scale>
        <p:origin x="-485"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B55216-FB36-42BC-A4E2-364AF0C0D0DD}" type="datetimeFigureOut">
              <a:rPr lang="en-IN" smtClean="0"/>
              <a:pPr/>
              <a:t>13-05-2022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260B2-2A62-42BA-B90F-3F4C1E87A2FD}" type="slidenum">
              <a:rPr lang="en-IN" smtClean="0"/>
              <a:pPr/>
              <a:t>‹#›</a:t>
            </a:fld>
            <a:endParaRPr lang="en-IN"/>
          </a:p>
        </p:txBody>
      </p:sp>
    </p:spTree>
    <p:extLst>
      <p:ext uri="{BB962C8B-B14F-4D97-AF65-F5344CB8AC3E}">
        <p14:creationId xmlns:p14="http://schemas.microsoft.com/office/powerpoint/2010/main" xmlns="" val="349497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B55216-FB36-42BC-A4E2-364AF0C0D0DD}" type="datetimeFigureOut">
              <a:rPr lang="en-IN" smtClean="0"/>
              <a:pPr/>
              <a:t>13-05-2022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D260B2-2A62-42BA-B90F-3F4C1E87A2FD}" type="slidenum">
              <a:rPr lang="en-IN" smtClean="0"/>
              <a:pPr/>
              <a:t>‹#›</a:t>
            </a:fld>
            <a:endParaRPr lang="en-IN"/>
          </a:p>
        </p:txBody>
      </p:sp>
    </p:spTree>
    <p:extLst>
      <p:ext uri="{BB962C8B-B14F-4D97-AF65-F5344CB8AC3E}">
        <p14:creationId xmlns:p14="http://schemas.microsoft.com/office/powerpoint/2010/main" xmlns="" val="85097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B55216-FB36-42BC-A4E2-364AF0C0D0DD}" type="datetimeFigureOut">
              <a:rPr lang="en-IN" smtClean="0"/>
              <a:pPr/>
              <a:t>13-05-2022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D260B2-2A62-42BA-B90F-3F4C1E87A2FD}" type="slidenum">
              <a:rPr lang="en-IN" smtClean="0"/>
              <a:pPr/>
              <a:t>‹#›</a:t>
            </a:fld>
            <a:endParaRPr lang="en-IN"/>
          </a:p>
        </p:txBody>
      </p:sp>
    </p:spTree>
    <p:extLst>
      <p:ext uri="{BB962C8B-B14F-4D97-AF65-F5344CB8AC3E}">
        <p14:creationId xmlns:p14="http://schemas.microsoft.com/office/powerpoint/2010/main" xmlns="" val="697154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B55216-FB36-42BC-A4E2-364AF0C0D0DD}" type="datetimeFigureOut">
              <a:rPr lang="en-IN" smtClean="0"/>
              <a:pPr/>
              <a:t>13-05-2022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D260B2-2A62-42BA-B90F-3F4C1E87A2FD}" type="slidenum">
              <a:rPr lang="en-IN" smtClean="0"/>
              <a:pPr/>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3061099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B55216-FB36-42BC-A4E2-364AF0C0D0DD}" type="datetimeFigureOut">
              <a:rPr lang="en-IN" smtClean="0"/>
              <a:pPr/>
              <a:t>13-05-2022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D260B2-2A62-42BA-B90F-3F4C1E87A2FD}" type="slidenum">
              <a:rPr lang="en-IN" smtClean="0"/>
              <a:pPr/>
              <a:t>‹#›</a:t>
            </a:fld>
            <a:endParaRPr lang="en-IN"/>
          </a:p>
        </p:txBody>
      </p:sp>
    </p:spTree>
    <p:extLst>
      <p:ext uri="{BB962C8B-B14F-4D97-AF65-F5344CB8AC3E}">
        <p14:creationId xmlns:p14="http://schemas.microsoft.com/office/powerpoint/2010/main" xmlns="" val="4248968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B55216-FB36-42BC-A4E2-364AF0C0D0DD}" type="datetimeFigureOut">
              <a:rPr lang="en-IN" smtClean="0"/>
              <a:pPr/>
              <a:t>13-05-2022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D260B2-2A62-42BA-B90F-3F4C1E87A2FD}" type="slidenum">
              <a:rPr lang="en-IN" smtClean="0"/>
              <a:pPr/>
              <a:t>‹#›</a:t>
            </a:fld>
            <a:endParaRPr lang="en-IN"/>
          </a:p>
        </p:txBody>
      </p:sp>
    </p:spTree>
    <p:extLst>
      <p:ext uri="{BB962C8B-B14F-4D97-AF65-F5344CB8AC3E}">
        <p14:creationId xmlns:p14="http://schemas.microsoft.com/office/powerpoint/2010/main" xmlns="" val="3753940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B55216-FB36-42BC-A4E2-364AF0C0D0DD}" type="datetimeFigureOut">
              <a:rPr lang="en-IN" smtClean="0"/>
              <a:pPr/>
              <a:t>13-05-2022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D260B2-2A62-42BA-B90F-3F4C1E87A2FD}" type="slidenum">
              <a:rPr lang="en-IN" smtClean="0"/>
              <a:pPr/>
              <a:t>‹#›</a:t>
            </a:fld>
            <a:endParaRPr lang="en-IN"/>
          </a:p>
        </p:txBody>
      </p:sp>
    </p:spTree>
    <p:extLst>
      <p:ext uri="{BB962C8B-B14F-4D97-AF65-F5344CB8AC3E}">
        <p14:creationId xmlns:p14="http://schemas.microsoft.com/office/powerpoint/2010/main" xmlns="" val="1999911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B55216-FB36-42BC-A4E2-364AF0C0D0DD}" type="datetimeFigureOut">
              <a:rPr lang="en-IN" smtClean="0"/>
              <a:pPr/>
              <a:t>13-05-2022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260B2-2A62-42BA-B90F-3F4C1E87A2FD}" type="slidenum">
              <a:rPr lang="en-IN" smtClean="0"/>
              <a:pPr/>
              <a:t>‹#›</a:t>
            </a:fld>
            <a:endParaRPr lang="en-IN"/>
          </a:p>
        </p:txBody>
      </p:sp>
    </p:spTree>
    <p:extLst>
      <p:ext uri="{BB962C8B-B14F-4D97-AF65-F5344CB8AC3E}">
        <p14:creationId xmlns:p14="http://schemas.microsoft.com/office/powerpoint/2010/main" xmlns="" val="2104824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B55216-FB36-42BC-A4E2-364AF0C0D0DD}" type="datetimeFigureOut">
              <a:rPr lang="en-IN" smtClean="0"/>
              <a:pPr/>
              <a:t>13-05-2022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260B2-2A62-42BA-B90F-3F4C1E87A2FD}" type="slidenum">
              <a:rPr lang="en-IN" smtClean="0"/>
              <a:pPr/>
              <a:t>‹#›</a:t>
            </a:fld>
            <a:endParaRPr lang="en-IN"/>
          </a:p>
        </p:txBody>
      </p:sp>
    </p:spTree>
    <p:extLst>
      <p:ext uri="{BB962C8B-B14F-4D97-AF65-F5344CB8AC3E}">
        <p14:creationId xmlns:p14="http://schemas.microsoft.com/office/powerpoint/2010/main" xmlns="" val="7424593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B55216-FB36-42BC-A4E2-364AF0C0D0DD}" type="datetimeFigureOut">
              <a:rPr lang="en-IN" smtClean="0"/>
              <a:pPr/>
              <a:t>13-05-2022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2DD260B2-2A62-42BA-B90F-3F4C1E87A2FD}" type="slidenum">
              <a:rPr lang="en-IN" smtClean="0"/>
              <a:pPr/>
              <a:t>‹#›</a:t>
            </a:fld>
            <a:endParaRPr lang="en-IN"/>
          </a:p>
        </p:txBody>
      </p:sp>
    </p:spTree>
    <p:extLst>
      <p:ext uri="{BB962C8B-B14F-4D97-AF65-F5344CB8AC3E}">
        <p14:creationId xmlns:p14="http://schemas.microsoft.com/office/powerpoint/2010/main" xmlns="" val="239090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B55216-FB36-42BC-A4E2-364AF0C0D0DD}" type="datetimeFigureOut">
              <a:rPr lang="en-IN" smtClean="0"/>
              <a:pPr/>
              <a:t>13-05-2022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260B2-2A62-42BA-B90F-3F4C1E87A2FD}" type="slidenum">
              <a:rPr lang="en-IN" smtClean="0"/>
              <a:pPr/>
              <a:t>‹#›</a:t>
            </a:fld>
            <a:endParaRPr lang="en-IN"/>
          </a:p>
        </p:txBody>
      </p:sp>
    </p:spTree>
    <p:extLst>
      <p:ext uri="{BB962C8B-B14F-4D97-AF65-F5344CB8AC3E}">
        <p14:creationId xmlns:p14="http://schemas.microsoft.com/office/powerpoint/2010/main" xmlns="" val="4121639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B55216-FB36-42BC-A4E2-364AF0C0D0DD}" type="datetimeFigureOut">
              <a:rPr lang="en-IN" smtClean="0"/>
              <a:pPr/>
              <a:t>13-05-2022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260B2-2A62-42BA-B90F-3F4C1E87A2FD}" type="slidenum">
              <a:rPr lang="en-IN" smtClean="0"/>
              <a:pPr/>
              <a:t>‹#›</a:t>
            </a:fld>
            <a:endParaRPr lang="en-IN"/>
          </a:p>
        </p:txBody>
      </p:sp>
    </p:spTree>
    <p:extLst>
      <p:ext uri="{BB962C8B-B14F-4D97-AF65-F5344CB8AC3E}">
        <p14:creationId xmlns:p14="http://schemas.microsoft.com/office/powerpoint/2010/main" xmlns="" val="2207730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B55216-FB36-42BC-A4E2-364AF0C0D0DD}" type="datetimeFigureOut">
              <a:rPr lang="en-IN" smtClean="0"/>
              <a:pPr/>
              <a:t>13-05-2022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D260B2-2A62-42BA-B90F-3F4C1E87A2FD}" type="slidenum">
              <a:rPr lang="en-IN" smtClean="0"/>
              <a:pPr/>
              <a:t>‹#›</a:t>
            </a:fld>
            <a:endParaRPr lang="en-IN"/>
          </a:p>
        </p:txBody>
      </p:sp>
    </p:spTree>
    <p:extLst>
      <p:ext uri="{BB962C8B-B14F-4D97-AF65-F5344CB8AC3E}">
        <p14:creationId xmlns:p14="http://schemas.microsoft.com/office/powerpoint/2010/main" xmlns="" val="818864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B55216-FB36-42BC-A4E2-364AF0C0D0DD}" type="datetimeFigureOut">
              <a:rPr lang="en-IN" smtClean="0"/>
              <a:pPr/>
              <a:t>13-05-2022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D260B2-2A62-42BA-B90F-3F4C1E87A2FD}" type="slidenum">
              <a:rPr lang="en-IN" smtClean="0"/>
              <a:pPr/>
              <a:t>‹#›</a:t>
            </a:fld>
            <a:endParaRPr lang="en-IN"/>
          </a:p>
        </p:txBody>
      </p:sp>
    </p:spTree>
    <p:extLst>
      <p:ext uri="{BB962C8B-B14F-4D97-AF65-F5344CB8AC3E}">
        <p14:creationId xmlns:p14="http://schemas.microsoft.com/office/powerpoint/2010/main" xmlns="" val="4276620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B55216-FB36-42BC-A4E2-364AF0C0D0DD}" type="datetimeFigureOut">
              <a:rPr lang="en-IN" smtClean="0"/>
              <a:pPr/>
              <a:t>13-05-2022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D260B2-2A62-42BA-B90F-3F4C1E87A2FD}" type="slidenum">
              <a:rPr lang="en-IN" smtClean="0"/>
              <a:pPr/>
              <a:t>‹#›</a:t>
            </a:fld>
            <a:endParaRPr lang="en-IN"/>
          </a:p>
        </p:txBody>
      </p:sp>
    </p:spTree>
    <p:extLst>
      <p:ext uri="{BB962C8B-B14F-4D97-AF65-F5344CB8AC3E}">
        <p14:creationId xmlns:p14="http://schemas.microsoft.com/office/powerpoint/2010/main" xmlns="" val="355249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AB55216-FB36-42BC-A4E2-364AF0C0D0DD}" type="datetimeFigureOut">
              <a:rPr lang="en-IN" smtClean="0"/>
              <a:pPr/>
              <a:t>13-05-2022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D260B2-2A62-42BA-B90F-3F4C1E87A2FD}" type="slidenum">
              <a:rPr lang="en-IN" smtClean="0"/>
              <a:pPr/>
              <a:t>‹#›</a:t>
            </a:fld>
            <a:endParaRPr lang="en-IN"/>
          </a:p>
        </p:txBody>
      </p:sp>
    </p:spTree>
    <p:extLst>
      <p:ext uri="{BB962C8B-B14F-4D97-AF65-F5344CB8AC3E}">
        <p14:creationId xmlns:p14="http://schemas.microsoft.com/office/powerpoint/2010/main" xmlns="" val="3899544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B55216-FB36-42BC-A4E2-364AF0C0D0DD}" type="datetimeFigureOut">
              <a:rPr lang="en-IN" smtClean="0"/>
              <a:pPr/>
              <a:t>13-05-2022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D260B2-2A62-42BA-B90F-3F4C1E87A2FD}" type="slidenum">
              <a:rPr lang="en-IN" smtClean="0"/>
              <a:pPr/>
              <a:t>‹#›</a:t>
            </a:fld>
            <a:endParaRPr lang="en-IN"/>
          </a:p>
        </p:txBody>
      </p:sp>
    </p:spTree>
    <p:extLst>
      <p:ext uri="{BB962C8B-B14F-4D97-AF65-F5344CB8AC3E}">
        <p14:creationId xmlns:p14="http://schemas.microsoft.com/office/powerpoint/2010/main" xmlns="" val="2498961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B55216-FB36-42BC-A4E2-364AF0C0D0DD}" type="datetimeFigureOut">
              <a:rPr lang="en-IN" smtClean="0"/>
              <a:pPr/>
              <a:t>13-05-2022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D260B2-2A62-42BA-B90F-3F4C1E87A2FD}" type="slidenum">
              <a:rPr lang="en-IN" smtClean="0"/>
              <a:pPr/>
              <a:t>‹#›</a:t>
            </a:fld>
            <a:endParaRPr lang="en-IN"/>
          </a:p>
        </p:txBody>
      </p:sp>
    </p:spTree>
    <p:extLst>
      <p:ext uri="{BB962C8B-B14F-4D97-AF65-F5344CB8AC3E}">
        <p14:creationId xmlns:p14="http://schemas.microsoft.com/office/powerpoint/2010/main" xmlns="" val="1314577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AB55216-FB36-42BC-A4E2-364AF0C0D0DD}" type="datetimeFigureOut">
              <a:rPr lang="en-IN" smtClean="0"/>
              <a:pPr/>
              <a:t>13-05-2022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DD260B2-2A62-42BA-B90F-3F4C1E87A2FD}" type="slidenum">
              <a:rPr lang="en-IN" smtClean="0"/>
              <a:pPr/>
              <a:t>‹#›</a:t>
            </a:fld>
            <a:endParaRPr lang="en-IN"/>
          </a:p>
        </p:txBody>
      </p:sp>
    </p:spTree>
    <p:extLst>
      <p:ext uri="{BB962C8B-B14F-4D97-AF65-F5344CB8AC3E}">
        <p14:creationId xmlns:p14="http://schemas.microsoft.com/office/powerpoint/2010/main" xmlns="" val="1699157563"/>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 id="2147483897" r:id="rId17"/>
    <p:sldLayoutId id="214748389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xmlns="" id="{01119586-D226-4E47-A905-D9F0A1B2BE71}"/>
              </a:ext>
            </a:extLst>
          </p:cNvPr>
          <p:cNvGraphicFramePr>
            <a:graphicFrameLocks noGrp="1"/>
          </p:cNvGraphicFramePr>
          <p:nvPr>
            <p:extLst>
              <p:ext uri="{D42A27DB-BD31-4B8C-83A1-F6EECF244321}">
                <p14:modId xmlns:p14="http://schemas.microsoft.com/office/powerpoint/2010/main" xmlns="" val="1152684065"/>
              </p:ext>
            </p:extLst>
          </p:nvPr>
        </p:nvGraphicFramePr>
        <p:xfrm>
          <a:off x="2119086" y="3730171"/>
          <a:ext cx="9176443" cy="2347900"/>
        </p:xfrm>
        <a:graphic>
          <a:graphicData uri="http://schemas.openxmlformats.org/drawingml/2006/table">
            <a:tbl>
              <a:tblPr firstRow="1" firstCol="1" bandRow="1">
                <a:tableStyleId>{5C22544A-7EE6-4342-B048-85BDC9FD1C3A}</a:tableStyleId>
              </a:tblPr>
              <a:tblGrid>
                <a:gridCol w="4450229">
                  <a:extLst>
                    <a:ext uri="{9D8B030D-6E8A-4147-A177-3AD203B41FA5}">
                      <a16:colId xmlns:a16="http://schemas.microsoft.com/office/drawing/2014/main" xmlns="" val="2593336748"/>
                    </a:ext>
                  </a:extLst>
                </a:gridCol>
                <a:gridCol w="4726214">
                  <a:extLst>
                    <a:ext uri="{9D8B030D-6E8A-4147-A177-3AD203B41FA5}">
                      <a16:colId xmlns:a16="http://schemas.microsoft.com/office/drawing/2014/main" xmlns="" val="1893031259"/>
                    </a:ext>
                  </a:extLst>
                </a:gridCol>
              </a:tblGrid>
              <a:tr h="2347900">
                <a:tc>
                  <a:txBody>
                    <a:bodyPr/>
                    <a:lstStyle/>
                    <a:p>
                      <a:pPr marL="0" marR="0" algn="ctr">
                        <a:lnSpc>
                          <a:spcPct val="106000"/>
                        </a:lnSpc>
                        <a:spcBef>
                          <a:spcPts val="0"/>
                        </a:spcBef>
                        <a:spcAft>
                          <a:spcPts val="0"/>
                        </a:spcAft>
                      </a:pPr>
                      <a:r>
                        <a:rPr lang="en-US" sz="2000" dirty="0">
                          <a:effectLst/>
                        </a:rPr>
                        <a:t>PROJECT GUIDE:</a:t>
                      </a:r>
                      <a:endParaRPr lang="en-US" sz="1100" dirty="0">
                        <a:effectLst/>
                      </a:endParaRPr>
                    </a:p>
                    <a:p>
                      <a:pPr marL="0" marR="0" algn="ctr">
                        <a:lnSpc>
                          <a:spcPct val="106000"/>
                        </a:lnSpc>
                        <a:spcBef>
                          <a:spcPts val="0"/>
                        </a:spcBef>
                        <a:spcAft>
                          <a:spcPts val="0"/>
                        </a:spcAft>
                      </a:pPr>
                      <a:r>
                        <a:rPr lang="en-US" sz="2000" dirty="0">
                          <a:effectLst/>
                        </a:rPr>
                        <a:t>Dr. Shalini </a:t>
                      </a:r>
                      <a:r>
                        <a:rPr lang="en-US" sz="2000" dirty="0" err="1">
                          <a:effectLst/>
                        </a:rPr>
                        <a:t>Ninoria</a:t>
                      </a:r>
                      <a:endParaRPr lang="en-US" sz="2000" dirty="0">
                        <a:effectLst/>
                      </a:endParaRPr>
                    </a:p>
                    <a:p>
                      <a:pPr marL="0" marR="0" algn="ctr">
                        <a:lnSpc>
                          <a:spcPct val="106000"/>
                        </a:lnSpc>
                        <a:spcBef>
                          <a:spcPts val="0"/>
                        </a:spcBef>
                        <a:spcAft>
                          <a:spcPts val="0"/>
                        </a:spcAft>
                      </a:pPr>
                      <a:r>
                        <a:rPr lang="en-US" sz="2000" dirty="0">
                          <a:effectLst/>
                        </a:rPr>
                        <a:t>Associate Professor, </a:t>
                      </a:r>
                      <a:r>
                        <a:rPr lang="en-US" sz="2000" dirty="0" smtClean="0">
                          <a:effectLst/>
                        </a:rPr>
                        <a:t>CCSIT,TMU</a:t>
                      </a:r>
                    </a:p>
                    <a:p>
                      <a:pPr marL="0" marR="0" algn="ctr">
                        <a:lnSpc>
                          <a:spcPct val="106000"/>
                        </a:lnSpc>
                        <a:spcBef>
                          <a:spcPts val="0"/>
                        </a:spcBef>
                        <a:spcAft>
                          <a:spcPts val="0"/>
                        </a:spcAft>
                      </a:pPr>
                      <a:r>
                        <a:rPr lang="en-IN" sz="2000" dirty="0" smtClean="0">
                          <a:effectLst/>
                        </a:rPr>
                        <a:t>Mr.</a:t>
                      </a:r>
                      <a:r>
                        <a:rPr lang="en-IN" sz="2000" baseline="0" dirty="0" smtClean="0">
                          <a:effectLst/>
                        </a:rPr>
                        <a:t> </a:t>
                      </a:r>
                      <a:r>
                        <a:rPr lang="en-IN" sz="2000" baseline="0" dirty="0" err="1" smtClean="0">
                          <a:effectLst/>
                        </a:rPr>
                        <a:t>Anurag</a:t>
                      </a:r>
                      <a:r>
                        <a:rPr lang="en-IN" sz="2000" baseline="0" dirty="0" smtClean="0">
                          <a:effectLst/>
                        </a:rPr>
                        <a:t> Gupta</a:t>
                      </a:r>
                    </a:p>
                    <a:p>
                      <a:pPr marL="0" marR="0" algn="ctr">
                        <a:lnSpc>
                          <a:spcPct val="106000"/>
                        </a:lnSpc>
                        <a:spcBef>
                          <a:spcPts val="0"/>
                        </a:spcBef>
                        <a:spcAft>
                          <a:spcPts val="0"/>
                        </a:spcAft>
                      </a:pPr>
                      <a:r>
                        <a:rPr lang="en-IN" sz="2000" baseline="0" dirty="0" smtClean="0">
                          <a:effectLst/>
                        </a:rPr>
                        <a:t>Assistant </a:t>
                      </a:r>
                      <a:r>
                        <a:rPr lang="en-IN" sz="2000" baseline="0" dirty="0" err="1" smtClean="0">
                          <a:effectLst/>
                        </a:rPr>
                        <a:t>Professor,CCSIT,TMU</a:t>
                      </a:r>
                      <a:endParaRPr lang="en-US" sz="2000" dirty="0" smtClean="0">
                        <a:effectLst/>
                      </a:endParaRPr>
                    </a:p>
                    <a:p>
                      <a:pPr marL="0" marR="0" algn="ctr">
                        <a:lnSpc>
                          <a:spcPct val="106000"/>
                        </a:lnSpc>
                        <a:spcBef>
                          <a:spcPts val="0"/>
                        </a:spcBef>
                        <a:spcAft>
                          <a:spcPts val="0"/>
                        </a:spcAft>
                      </a:pPr>
                      <a:endParaRPr lang="en-US" sz="1100" dirty="0">
                        <a:effectLst/>
                        <a:latin typeface="Calibri" panose="020F0502020204030204" pitchFamily="34" charset="0"/>
                        <a:ea typeface="Droid Sans Fallback"/>
                      </a:endParaRPr>
                    </a:p>
                  </a:txBody>
                  <a:tcPr marL="68580" marR="68580" marT="0" marB="0">
                    <a:solidFill>
                      <a:srgbClr val="C00000"/>
                    </a:solidFill>
                  </a:tcPr>
                </a:tc>
                <a:tc>
                  <a:txBody>
                    <a:bodyPr/>
                    <a:lstStyle/>
                    <a:p>
                      <a:pPr marL="0" marR="0" algn="ctr">
                        <a:lnSpc>
                          <a:spcPct val="106000"/>
                        </a:lnSpc>
                        <a:spcBef>
                          <a:spcPts val="0"/>
                        </a:spcBef>
                        <a:spcAft>
                          <a:spcPts val="0"/>
                        </a:spcAft>
                      </a:pPr>
                      <a:r>
                        <a:rPr lang="en-US" sz="2000" dirty="0">
                          <a:effectLst/>
                        </a:rPr>
                        <a:t>SUBMITTED BY:</a:t>
                      </a:r>
                      <a:endParaRPr lang="en-US" sz="1100" dirty="0">
                        <a:effectLst/>
                      </a:endParaRPr>
                    </a:p>
                    <a:p>
                      <a:pPr marL="0" marR="0" algn="ctr">
                        <a:lnSpc>
                          <a:spcPct val="106000"/>
                        </a:lnSpc>
                        <a:spcBef>
                          <a:spcPts val="0"/>
                        </a:spcBef>
                        <a:spcAft>
                          <a:spcPts val="0"/>
                        </a:spcAft>
                      </a:pPr>
                      <a:r>
                        <a:rPr lang="en-US" sz="2000" dirty="0">
                          <a:effectLst/>
                        </a:rPr>
                        <a:t>Aditya Jain(TCA1857003)</a:t>
                      </a:r>
                      <a:endParaRPr lang="en-US" sz="1100" dirty="0">
                        <a:effectLst/>
                      </a:endParaRPr>
                    </a:p>
                    <a:p>
                      <a:pPr marL="0" marR="0" algn="ctr">
                        <a:lnSpc>
                          <a:spcPct val="106000"/>
                        </a:lnSpc>
                        <a:spcBef>
                          <a:spcPts val="0"/>
                        </a:spcBef>
                        <a:spcAft>
                          <a:spcPts val="0"/>
                        </a:spcAft>
                      </a:pPr>
                      <a:r>
                        <a:rPr lang="en-US" sz="2000" dirty="0">
                          <a:effectLst/>
                        </a:rPr>
                        <a:t>BTECH CSE-IBM</a:t>
                      </a:r>
                      <a:endParaRPr lang="en-US" sz="1100" dirty="0">
                        <a:effectLst/>
                      </a:endParaRPr>
                    </a:p>
                    <a:p>
                      <a:pPr marL="0" marR="0" algn="ctr">
                        <a:lnSpc>
                          <a:spcPct val="106000"/>
                        </a:lnSpc>
                        <a:spcBef>
                          <a:spcPts val="0"/>
                        </a:spcBef>
                        <a:spcAft>
                          <a:spcPts val="0"/>
                        </a:spcAft>
                      </a:pPr>
                      <a:r>
                        <a:rPr lang="en-US" sz="2000" dirty="0" err="1" smtClean="0">
                          <a:effectLst/>
                        </a:rPr>
                        <a:t>VIII</a:t>
                      </a:r>
                      <a:r>
                        <a:rPr lang="en-US" sz="2000" baseline="30000" dirty="0" err="1" smtClean="0">
                          <a:effectLst/>
                        </a:rPr>
                        <a:t>th</a:t>
                      </a:r>
                      <a:r>
                        <a:rPr lang="en-US" sz="2000" baseline="30000" dirty="0" smtClean="0">
                          <a:effectLst/>
                        </a:rPr>
                        <a:t> </a:t>
                      </a:r>
                      <a:r>
                        <a:rPr lang="en-US" sz="2000" dirty="0">
                          <a:effectLst/>
                        </a:rPr>
                        <a:t>Semester</a:t>
                      </a:r>
                      <a:endParaRPr lang="en-US" sz="1100" dirty="0">
                        <a:effectLst/>
                      </a:endParaRPr>
                    </a:p>
                    <a:p>
                      <a:pPr marL="0" marR="0">
                        <a:lnSpc>
                          <a:spcPct val="106000"/>
                        </a:lnSpc>
                        <a:spcBef>
                          <a:spcPts val="0"/>
                        </a:spcBef>
                        <a:spcAft>
                          <a:spcPts val="0"/>
                        </a:spcAft>
                      </a:pPr>
                      <a:r>
                        <a:rPr lang="en-US" sz="2000" baseline="30000" dirty="0">
                          <a:effectLst/>
                        </a:rPr>
                        <a:t>    </a:t>
                      </a:r>
                      <a:endParaRPr lang="en-US" sz="1100" dirty="0">
                        <a:effectLst/>
                        <a:latin typeface="Calibri" panose="020F0502020204030204" pitchFamily="34" charset="0"/>
                        <a:ea typeface="Droid Sans Fallback"/>
                      </a:endParaRPr>
                    </a:p>
                  </a:txBody>
                  <a:tcPr marL="68580" marR="68580" marT="0" marB="0">
                    <a:solidFill>
                      <a:srgbClr val="C00000"/>
                    </a:solidFill>
                  </a:tcPr>
                </a:tc>
                <a:extLst>
                  <a:ext uri="{0D108BD9-81ED-4DB2-BD59-A6C34878D82A}">
                    <a16:rowId xmlns:a16="http://schemas.microsoft.com/office/drawing/2014/main" xmlns="" val="404498128"/>
                  </a:ext>
                </a:extLst>
              </a:tr>
            </a:tbl>
          </a:graphicData>
        </a:graphic>
      </p:graphicFrame>
      <p:sp>
        <p:nvSpPr>
          <p:cNvPr id="7" name="Rectangle 1">
            <a:extLst>
              <a:ext uri="{FF2B5EF4-FFF2-40B4-BE49-F238E27FC236}">
                <a16:creationId xmlns:a16="http://schemas.microsoft.com/office/drawing/2014/main" xmlns="" id="{025F66F8-5F94-40C8-BECB-5D4096033CDD}"/>
              </a:ext>
            </a:extLst>
          </p:cNvPr>
          <p:cNvSpPr>
            <a:spLocks noChangeArrowheads="1"/>
          </p:cNvSpPr>
          <p:nvPr/>
        </p:nvSpPr>
        <p:spPr bwMode="auto">
          <a:xfrm>
            <a:off x="3915001" y="2758497"/>
            <a:ext cx="5196114" cy="7386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ea typeface="Droid Sans Fallback"/>
                <a:cs typeface="Calibri" panose="020F0502020204030204" pitchFamily="34" charset="0"/>
              </a:rPr>
              <a:t>BACHELOR OF TECHNOLOGY (CSE-IBM)</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xmlns="" id="{E686DA71-59CB-4E3A-8C2D-C3C84F8296E8}"/>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10544175" y="24172"/>
            <a:ext cx="1647825" cy="1485900"/>
          </a:xfrm>
          <a:prstGeom prst="rect">
            <a:avLst/>
          </a:prstGeom>
          <a:noFill/>
        </p:spPr>
      </p:pic>
      <p:sp>
        <p:nvSpPr>
          <p:cNvPr id="11" name="TextBox 10">
            <a:extLst>
              <a:ext uri="{FF2B5EF4-FFF2-40B4-BE49-F238E27FC236}">
                <a16:creationId xmlns:a16="http://schemas.microsoft.com/office/drawing/2014/main" xmlns="" id="{6186110F-0B22-4CE6-ACD9-98F21968DEE0}"/>
              </a:ext>
            </a:extLst>
          </p:cNvPr>
          <p:cNvSpPr txBox="1"/>
          <p:nvPr/>
        </p:nvSpPr>
        <p:spPr>
          <a:xfrm>
            <a:off x="2540000" y="1471313"/>
            <a:ext cx="7946117" cy="1352871"/>
          </a:xfrm>
          <a:prstGeom prst="rect">
            <a:avLst/>
          </a:prstGeom>
          <a:noFill/>
        </p:spPr>
        <p:txBody>
          <a:bodyPr wrap="square">
            <a:spAutoFit/>
          </a:bodyPr>
          <a:lstStyle/>
          <a:p>
            <a:pPr marL="0" marR="0" algn="ctr">
              <a:lnSpc>
                <a:spcPct val="106000"/>
              </a:lnSpc>
              <a:spcBef>
                <a:spcPts val="0"/>
              </a:spcBef>
              <a:spcAft>
                <a:spcPts val="800"/>
              </a:spcAft>
            </a:pPr>
            <a:r>
              <a:rPr lang="en-US" sz="2400" b="1" dirty="0">
                <a:effectLst/>
                <a:latin typeface="Calibri" panose="020F0502020204030204" pitchFamily="34" charset="0"/>
                <a:ea typeface="Droid Sans Fallback"/>
                <a:cs typeface="Calibri" panose="020F0502020204030204" pitchFamily="34" charset="0"/>
              </a:rPr>
              <a:t>COLLEGE OF COMPUTING SCIENCES AND INFORMATION TECHNOLOGY</a:t>
            </a:r>
            <a:endParaRPr lang="en-US" sz="2400" dirty="0">
              <a:effectLst/>
              <a:latin typeface="Calibri" panose="020F0502020204030204" pitchFamily="34" charset="0"/>
              <a:ea typeface="Droid Sans Fallback"/>
            </a:endParaRPr>
          </a:p>
          <a:p>
            <a:pPr marL="0" marR="0" algn="ctr">
              <a:lnSpc>
                <a:spcPct val="106000"/>
              </a:lnSpc>
              <a:spcBef>
                <a:spcPts val="0"/>
              </a:spcBef>
              <a:spcAft>
                <a:spcPts val="0"/>
              </a:spcAft>
            </a:pPr>
            <a:r>
              <a:rPr lang="en-US" sz="2400" b="1" dirty="0">
                <a:effectLst/>
                <a:latin typeface="Calibri" panose="020F0502020204030204" pitchFamily="34" charset="0"/>
                <a:ea typeface="Droid Sans Fallback"/>
                <a:cs typeface="Calibri" panose="020F0502020204030204" pitchFamily="34" charset="0"/>
              </a:rPr>
              <a:t>TEERTHANKER MAHAVEER UNIVERSITY, MORADABAD</a:t>
            </a:r>
            <a:endParaRPr lang="en-US" sz="2400" dirty="0">
              <a:effectLst/>
              <a:latin typeface="Calibri" panose="020F0502020204030204" pitchFamily="34" charset="0"/>
              <a:ea typeface="Droid Sans Fallback"/>
            </a:endParaRPr>
          </a:p>
        </p:txBody>
      </p:sp>
      <p:sp>
        <p:nvSpPr>
          <p:cNvPr id="2" name="TextBox 1">
            <a:extLst>
              <a:ext uri="{FF2B5EF4-FFF2-40B4-BE49-F238E27FC236}">
                <a16:creationId xmlns:a16="http://schemas.microsoft.com/office/drawing/2014/main" xmlns="" id="{A8C32959-C872-4556-BF22-8155BBA3A4ED}"/>
              </a:ext>
            </a:extLst>
          </p:cNvPr>
          <p:cNvSpPr txBox="1"/>
          <p:nvPr/>
        </p:nvSpPr>
        <p:spPr>
          <a:xfrm>
            <a:off x="3056617" y="686778"/>
            <a:ext cx="7429500" cy="707886"/>
          </a:xfrm>
          <a:prstGeom prst="rect">
            <a:avLst/>
          </a:prstGeom>
          <a:noFill/>
        </p:spPr>
        <p:txBody>
          <a:bodyPr wrap="square" rtlCol="0">
            <a:spAutoFit/>
          </a:bodyPr>
          <a:lstStyle/>
          <a:p>
            <a:r>
              <a:rPr lang="en-IN" sz="4000" b="1" dirty="0">
                <a:latin typeface="Calibri" panose="020F0502020204030204" pitchFamily="34" charset="0"/>
                <a:cs typeface="Calibri" panose="020F0502020204030204" pitchFamily="34" charset="0"/>
              </a:rPr>
              <a:t>Create A eBook App using Flutter</a:t>
            </a:r>
          </a:p>
        </p:txBody>
      </p:sp>
    </p:spTree>
    <p:extLst>
      <p:ext uri="{BB962C8B-B14F-4D97-AF65-F5344CB8AC3E}">
        <p14:creationId xmlns:p14="http://schemas.microsoft.com/office/powerpoint/2010/main" xmlns="" val="591360312"/>
      </p:ext>
    </p:extLst>
  </p:cSld>
  <p:clrMapOvr>
    <a:masterClrMapping/>
  </p:clrMapOvr>
  <mc:AlternateContent xmlns:mc="http://schemas.openxmlformats.org/markup-compatibility/2006">
    <mc:Choice xmlns:p14="http://schemas.microsoft.com/office/powerpoint/2010/main" xmlns="" Requires="p14">
      <p:transition spd="slow" p14:dur="2000">
        <p14:vortex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1C990DC3-1561-4F2D-944B-C7C7CBAF518B}"/>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785438" y="1600200"/>
            <a:ext cx="9128695" cy="3657600"/>
          </a:xfrm>
        </p:spPr>
      </p:pic>
    </p:spTree>
    <p:extLst>
      <p:ext uri="{BB962C8B-B14F-4D97-AF65-F5344CB8AC3E}">
        <p14:creationId xmlns:p14="http://schemas.microsoft.com/office/powerpoint/2010/main" xmlns="" val="2191461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ABBEA6C5-538E-4B83-A36E-B54A5EBCD05C}"/>
              </a:ext>
            </a:extLst>
          </p:cNvPr>
          <p:cNvSpPr txBox="1"/>
          <p:nvPr/>
        </p:nvSpPr>
        <p:spPr>
          <a:xfrm>
            <a:off x="1293585" y="210102"/>
            <a:ext cx="9604829" cy="1109406"/>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pPr marR="0" lvl="0">
              <a:lnSpc>
                <a:spcPct val="150000"/>
              </a:lnSpc>
              <a:spcBef>
                <a:spcPts val="2400"/>
              </a:spcBef>
              <a:spcAft>
                <a:spcPts val="0"/>
              </a:spcAft>
            </a:pPr>
            <a:r>
              <a:rPr lang="en-US" sz="2800" b="1" kern="0" dirty="0">
                <a:effectLst/>
                <a:latin typeface="Calibri" panose="020F0502020204030204" pitchFamily="34" charset="0"/>
                <a:ea typeface="Times New Roman" panose="02020603050405020304" pitchFamily="18" charset="0"/>
                <a:cs typeface="Calibri" panose="020F0502020204030204" pitchFamily="34" charset="0"/>
              </a:rPr>
              <a:t>Project Title</a:t>
            </a:r>
          </a:p>
          <a:p>
            <a:pPr marL="0" marR="0" algn="just">
              <a:lnSpc>
                <a:spcPct val="150000"/>
              </a:lnSpc>
              <a:spcBef>
                <a:spcPts val="0"/>
              </a:spcBef>
              <a:spcAft>
                <a:spcPts val="800"/>
              </a:spcAft>
            </a:pPr>
            <a:r>
              <a:rPr lang="en-US" sz="1800" dirty="0">
                <a:effectLst/>
                <a:latin typeface="Arial" panose="020B0604020202020204" pitchFamily="34" charset="0"/>
                <a:ea typeface="Droid Sans Fallback"/>
              </a:rPr>
              <a:t>Title: </a:t>
            </a:r>
            <a:r>
              <a:rPr lang="en-US" dirty="0">
                <a:latin typeface="Times New Roman" panose="02020603050405020304" pitchFamily="18" charset="0"/>
                <a:ea typeface="Droid Sans Fallback"/>
              </a:rPr>
              <a:t>Create</a:t>
            </a:r>
            <a:r>
              <a:rPr lang="en-US" sz="1800" dirty="0">
                <a:effectLst/>
                <a:latin typeface="Times New Roman" panose="02020603050405020304" pitchFamily="18" charset="0"/>
                <a:ea typeface="Carlito"/>
              </a:rPr>
              <a:t> a eBook app using Flutter</a:t>
            </a:r>
            <a:r>
              <a:rPr lang="en-US" sz="1800" dirty="0">
                <a:effectLst/>
                <a:latin typeface="Arial" panose="020B0604020202020204" pitchFamily="34" charset="0"/>
                <a:ea typeface="Droid Sans Fallback"/>
              </a:rPr>
              <a:t>.</a:t>
            </a:r>
            <a:endParaRPr lang="en-US" sz="1200" dirty="0">
              <a:effectLst/>
              <a:latin typeface="Calibri" panose="020F0502020204030204" pitchFamily="34" charset="0"/>
              <a:ea typeface="Droid Sans Fallback"/>
            </a:endParaRPr>
          </a:p>
        </p:txBody>
      </p:sp>
      <p:sp>
        <p:nvSpPr>
          <p:cNvPr id="7" name="TextBox 6">
            <a:extLst>
              <a:ext uri="{FF2B5EF4-FFF2-40B4-BE49-F238E27FC236}">
                <a16:creationId xmlns:a16="http://schemas.microsoft.com/office/drawing/2014/main" xmlns="" id="{6B543144-BA40-4BF1-AD74-C66B40499925}"/>
              </a:ext>
            </a:extLst>
          </p:cNvPr>
          <p:cNvSpPr txBox="1"/>
          <p:nvPr/>
        </p:nvSpPr>
        <p:spPr>
          <a:xfrm>
            <a:off x="1396999" y="1828800"/>
            <a:ext cx="9604829" cy="261605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R="0" lvl="0">
              <a:lnSpc>
                <a:spcPct val="150000"/>
              </a:lnSpc>
              <a:spcBef>
                <a:spcPts val="2400"/>
              </a:spcBef>
              <a:spcAft>
                <a:spcPts val="0"/>
              </a:spcAft>
            </a:pPr>
            <a:r>
              <a:rPr lang="en-US" sz="2800" b="1" kern="0" dirty="0">
                <a:effectLst/>
                <a:latin typeface="Calibri" panose="020F0502020204030204" pitchFamily="34" charset="0"/>
                <a:ea typeface="Times New Roman" panose="02020603050405020304" pitchFamily="18" charset="0"/>
                <a:cs typeface="Calibri" panose="020F0502020204030204" pitchFamily="34" charset="0"/>
              </a:rPr>
              <a:t>Domain</a:t>
            </a:r>
          </a:p>
          <a:p>
            <a:pPr marL="457200" marR="0" lvl="0" indent="-457200">
              <a:lnSpc>
                <a:spcPct val="150000"/>
              </a:lnSpc>
              <a:spcBef>
                <a:spcPts val="2400"/>
              </a:spcBef>
              <a:spcAft>
                <a:spcPts val="0"/>
              </a:spcAft>
              <a:buFont typeface="Arial" panose="020B0604020202020204" pitchFamily="34" charset="0"/>
              <a:buChar char="•"/>
            </a:pPr>
            <a:r>
              <a:rPr lang="en-US" sz="2800" b="1" kern="0" dirty="0">
                <a:latin typeface="Calibri" panose="020F0502020204030204" pitchFamily="34" charset="0"/>
                <a:ea typeface="Times New Roman" panose="02020603050405020304" pitchFamily="18" charset="0"/>
                <a:cs typeface="Calibri" panose="020F0502020204030204" pitchFamily="34" charset="0"/>
              </a:rPr>
              <a:t>Flutter</a:t>
            </a:r>
          </a:p>
          <a:p>
            <a:pPr marL="457200" marR="0" lvl="0" indent="-457200">
              <a:lnSpc>
                <a:spcPct val="150000"/>
              </a:lnSpc>
              <a:spcBef>
                <a:spcPts val="2400"/>
              </a:spcBef>
              <a:spcAft>
                <a:spcPts val="0"/>
              </a:spcAft>
              <a:buFont typeface="Arial" panose="020B0604020202020204" pitchFamily="34" charset="0"/>
              <a:buChar char="•"/>
            </a:pPr>
            <a:endParaRPr lang="en-US" sz="2800" b="1" kern="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xmlns="" val="329936047"/>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17DB571-6A4A-4AB9-9B06-088D74D2F219}"/>
              </a:ext>
            </a:extLst>
          </p:cNvPr>
          <p:cNvSpPr>
            <a:spLocks noGrp="1"/>
          </p:cNvSpPr>
          <p:nvPr>
            <p:ph idx="1"/>
          </p:nvPr>
        </p:nvSpPr>
        <p:spPr>
          <a:xfrm>
            <a:off x="828675" y="1743075"/>
            <a:ext cx="10449552" cy="4048125"/>
          </a:xfrm>
        </p:spPr>
        <p:txBody>
          <a:bodyPr>
            <a:noAutofit/>
          </a:bodyPr>
          <a:lstStyle/>
          <a:p>
            <a:r>
              <a:rPr lang="en-IN" dirty="0">
                <a:effectLst/>
                <a:latin typeface="Times New Roman" panose="02020603050405020304" pitchFamily="18" charset="0"/>
                <a:ea typeface="Carlito"/>
                <a:cs typeface="Carlito"/>
              </a:rPr>
              <a:t>As we all know one cannot carry a physical book all around so we have created this eBook </a:t>
            </a:r>
            <a:r>
              <a:rPr lang="en-IN" dirty="0" err="1">
                <a:effectLst/>
                <a:latin typeface="Times New Roman" panose="02020603050405020304" pitchFamily="18" charset="0"/>
                <a:ea typeface="Carlito"/>
                <a:cs typeface="Carlito"/>
              </a:rPr>
              <a:t>App.</a:t>
            </a:r>
            <a:r>
              <a:rPr lang="en-IN" dirty="0" err="1">
                <a:solidFill>
                  <a:srgbClr val="000000"/>
                </a:solidFill>
                <a:effectLst/>
                <a:latin typeface="Times New Roman" panose="02020603050405020304" pitchFamily="18" charset="0"/>
                <a:ea typeface="Times New Roman" panose="02020603050405020304" pitchFamily="18" charset="0"/>
                <a:cs typeface="Carlito"/>
              </a:rPr>
              <a:t>eBooks</a:t>
            </a:r>
            <a:r>
              <a:rPr lang="en-IN" dirty="0">
                <a:solidFill>
                  <a:srgbClr val="000000"/>
                </a:solidFill>
                <a:effectLst/>
                <a:latin typeface="Times New Roman" panose="02020603050405020304" pitchFamily="18" charset="0"/>
                <a:ea typeface="Times New Roman" panose="02020603050405020304" pitchFamily="18" charset="0"/>
                <a:cs typeface="Carlito"/>
              </a:rPr>
              <a:t> can be downloaded and stored for later use. One can carry the eBook around and read them whenever they want. Students and employees can go through the learning material while at home and even while travelling. It is convenient for people on the go. </a:t>
            </a:r>
            <a:r>
              <a:rPr lang="en-IN" dirty="0" err="1">
                <a:solidFill>
                  <a:srgbClr val="000000"/>
                </a:solidFill>
                <a:effectLst/>
                <a:latin typeface="Times New Roman" panose="02020603050405020304" pitchFamily="18" charset="0"/>
                <a:ea typeface="Times New Roman" panose="02020603050405020304" pitchFamily="18" charset="0"/>
                <a:cs typeface="Carlito"/>
              </a:rPr>
              <a:t>eReaders</a:t>
            </a:r>
            <a:r>
              <a:rPr lang="en-IN" dirty="0">
                <a:solidFill>
                  <a:srgbClr val="000000"/>
                </a:solidFill>
                <a:effectLst/>
                <a:latin typeface="Times New Roman" panose="02020603050405020304" pitchFamily="18" charset="0"/>
                <a:ea typeface="Times New Roman" panose="02020603050405020304" pitchFamily="18" charset="0"/>
                <a:cs typeface="Carlito"/>
              </a:rPr>
              <a:t> come with the option of offline accessibility, allowing people to use it even in the absence of an internet connection.</a:t>
            </a:r>
            <a:endParaRPr lang="en-IN" dirty="0">
              <a:effectLst/>
              <a:latin typeface="Carlito"/>
              <a:ea typeface="Carlito"/>
              <a:cs typeface="Carlito"/>
            </a:endParaRPr>
          </a:p>
          <a:p>
            <a:r>
              <a:rPr lang="en-IN" dirty="0">
                <a:effectLst/>
                <a:latin typeface="Times New Roman" panose="02020603050405020304" pitchFamily="18" charset="0"/>
                <a:ea typeface="Carlito"/>
                <a:cs typeface="Carlito"/>
              </a:rPr>
              <a:t>A Flutter app to Read and Download books. The Books included in the app are from the Public Domain. The Feed books API was used to fetch books.</a:t>
            </a:r>
            <a:endParaRPr lang="en-IN" dirty="0">
              <a:effectLst/>
              <a:latin typeface="Carlito"/>
              <a:ea typeface="Carlito"/>
              <a:cs typeface="Carlito"/>
            </a:endParaRPr>
          </a:p>
          <a:p>
            <a:pPr marL="0" indent="0">
              <a:buNone/>
            </a:pPr>
            <a:endParaRPr lang="en-IN" i="1" dirty="0"/>
          </a:p>
        </p:txBody>
      </p:sp>
      <p:sp>
        <p:nvSpPr>
          <p:cNvPr id="6" name="TextBox 5">
            <a:extLst>
              <a:ext uri="{FF2B5EF4-FFF2-40B4-BE49-F238E27FC236}">
                <a16:creationId xmlns:a16="http://schemas.microsoft.com/office/drawing/2014/main" xmlns="" id="{7AF67389-FEAD-4BB0-8E50-5A8D501BE593}"/>
              </a:ext>
            </a:extLst>
          </p:cNvPr>
          <p:cNvSpPr txBox="1"/>
          <p:nvPr/>
        </p:nvSpPr>
        <p:spPr>
          <a:xfrm>
            <a:off x="828675" y="238678"/>
            <a:ext cx="9604829" cy="671851"/>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pPr marR="0" lvl="0">
              <a:lnSpc>
                <a:spcPct val="150000"/>
              </a:lnSpc>
              <a:spcBef>
                <a:spcPts val="2400"/>
              </a:spcBef>
              <a:spcAft>
                <a:spcPts val="0"/>
              </a:spcAft>
            </a:pPr>
            <a:r>
              <a:rPr lang="en-US" sz="2800" b="1" kern="0" dirty="0">
                <a:effectLst/>
                <a:latin typeface="Calibri" panose="020F0502020204030204" pitchFamily="34" charset="0"/>
                <a:ea typeface="Times New Roman" panose="02020603050405020304" pitchFamily="18" charset="0"/>
                <a:cs typeface="Calibri" panose="020F0502020204030204" pitchFamily="34" charset="0"/>
              </a:rPr>
              <a:t>Project Description</a:t>
            </a:r>
          </a:p>
        </p:txBody>
      </p:sp>
    </p:spTree>
    <p:extLst>
      <p:ext uri="{BB962C8B-B14F-4D97-AF65-F5344CB8AC3E}">
        <p14:creationId xmlns:p14="http://schemas.microsoft.com/office/powerpoint/2010/main" xmlns="" val="3097602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8EE0EF0-C664-483A-843D-660CF32ECEA3}"/>
              </a:ext>
            </a:extLst>
          </p:cNvPr>
          <p:cNvSpPr>
            <a:spLocks noGrp="1"/>
          </p:cNvSpPr>
          <p:nvPr>
            <p:ph idx="1"/>
          </p:nvPr>
        </p:nvSpPr>
        <p:spPr>
          <a:xfrm>
            <a:off x="913774" y="1424119"/>
            <a:ext cx="10364452" cy="3424107"/>
          </a:xfrm>
        </p:spPr>
        <p:txBody>
          <a:bodyPr>
            <a:normAutofit/>
          </a:bodyPr>
          <a:lstStyle/>
          <a:p>
            <a:r>
              <a:rPr lang="en-US" sz="2400" b="0" dirty="0">
                <a:effectLst/>
                <a:latin typeface="Times New Roman" panose="02020603050405020304" pitchFamily="18" charset="0"/>
                <a:ea typeface="Carlito"/>
                <a:cs typeface="Carlito"/>
              </a:rPr>
              <a:t>This app will contain various tasks such as reading eBooks and making them </a:t>
            </a:r>
            <a:r>
              <a:rPr lang="en-US" sz="2400" b="0" dirty="0" err="1">
                <a:effectLst/>
                <a:latin typeface="Times New Roman" panose="02020603050405020304" pitchFamily="18" charset="0"/>
                <a:ea typeface="Carlito"/>
                <a:cs typeface="Carlito"/>
              </a:rPr>
              <a:t>offline.Also</a:t>
            </a:r>
            <a:r>
              <a:rPr lang="en-US" sz="2400" b="0" dirty="0">
                <a:effectLst/>
                <a:latin typeface="Times New Roman" panose="02020603050405020304" pitchFamily="18" charset="0"/>
                <a:ea typeface="Carlito"/>
                <a:cs typeface="Carlito"/>
              </a:rPr>
              <a:t> it will include dark mode for user to read it easily and </a:t>
            </a:r>
            <a:r>
              <a:rPr lang="en-US" sz="2400" b="0" dirty="0" err="1">
                <a:effectLst/>
                <a:latin typeface="Times New Roman" panose="02020603050405020304" pitchFamily="18" charset="0"/>
                <a:ea typeface="Carlito"/>
                <a:cs typeface="Carlito"/>
              </a:rPr>
              <a:t>correctly.Also</a:t>
            </a:r>
            <a:r>
              <a:rPr lang="en-US" sz="2400" b="0" dirty="0">
                <a:effectLst/>
                <a:latin typeface="Times New Roman" panose="02020603050405020304" pitchFamily="18" charset="0"/>
                <a:ea typeface="Carlito"/>
                <a:cs typeface="Carlito"/>
              </a:rPr>
              <a:t> it will contain many free eBooks so that user do not need to pay for </a:t>
            </a:r>
            <a:r>
              <a:rPr lang="en-US" sz="2400" b="0" dirty="0" err="1">
                <a:effectLst/>
                <a:latin typeface="Times New Roman" panose="02020603050405020304" pitchFamily="18" charset="0"/>
                <a:ea typeface="Carlito"/>
                <a:cs typeface="Carlito"/>
              </a:rPr>
              <a:t>it.Also</a:t>
            </a:r>
            <a:r>
              <a:rPr lang="en-US" sz="2400" b="0" dirty="0">
                <a:effectLst/>
                <a:latin typeface="Times New Roman" panose="02020603050405020304" pitchFamily="18" charset="0"/>
                <a:ea typeface="Carlito"/>
                <a:cs typeface="Carlito"/>
              </a:rPr>
              <a:t> it has the option to </a:t>
            </a:r>
            <a:r>
              <a:rPr lang="en-US" sz="2400" b="0" dirty="0" err="1">
                <a:effectLst/>
                <a:latin typeface="Times New Roman" panose="02020603050405020304" pitchFamily="18" charset="0"/>
                <a:ea typeface="Carlito"/>
                <a:cs typeface="Carlito"/>
              </a:rPr>
              <a:t>favourite</a:t>
            </a:r>
            <a:r>
              <a:rPr lang="en-US" sz="2400" b="0" dirty="0">
                <a:effectLst/>
                <a:latin typeface="Times New Roman" panose="02020603050405020304" pitchFamily="18" charset="0"/>
                <a:ea typeface="Carlito"/>
                <a:cs typeface="Carlito"/>
              </a:rPr>
              <a:t> your eBook.</a:t>
            </a:r>
            <a:endParaRPr lang="en-IN" sz="2400" b="1" dirty="0">
              <a:effectLst/>
              <a:latin typeface="Carlito"/>
              <a:ea typeface="Carlito"/>
              <a:cs typeface="Carlito"/>
            </a:endParaRPr>
          </a:p>
          <a:p>
            <a:pPr marL="0" indent="0">
              <a:buNone/>
            </a:pPr>
            <a:endParaRPr lang="en-IN" sz="2400" i="1" dirty="0"/>
          </a:p>
        </p:txBody>
      </p:sp>
      <p:sp>
        <p:nvSpPr>
          <p:cNvPr id="6" name="TextBox 5">
            <a:extLst>
              <a:ext uri="{FF2B5EF4-FFF2-40B4-BE49-F238E27FC236}">
                <a16:creationId xmlns:a16="http://schemas.microsoft.com/office/drawing/2014/main" xmlns="" id="{68733E7D-32DB-4DF7-90F2-486350017827}"/>
              </a:ext>
            </a:extLst>
          </p:cNvPr>
          <p:cNvSpPr txBox="1"/>
          <p:nvPr/>
        </p:nvSpPr>
        <p:spPr>
          <a:xfrm>
            <a:off x="828675" y="238678"/>
            <a:ext cx="9604829" cy="671851"/>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pPr marR="0" lvl="0">
              <a:lnSpc>
                <a:spcPct val="150000"/>
              </a:lnSpc>
              <a:spcBef>
                <a:spcPts val="2400"/>
              </a:spcBef>
              <a:spcAft>
                <a:spcPts val="0"/>
              </a:spcAft>
            </a:pPr>
            <a:r>
              <a:rPr lang="en-US" sz="2800" b="1" kern="0" dirty="0">
                <a:latin typeface="Calibri" panose="020F0502020204030204" pitchFamily="34" charset="0"/>
                <a:ea typeface="Times New Roman" panose="02020603050405020304" pitchFamily="18" charset="0"/>
                <a:cs typeface="Calibri" panose="020F0502020204030204" pitchFamily="34" charset="0"/>
              </a:rPr>
              <a:t>Scope of the project</a:t>
            </a:r>
            <a:endParaRPr lang="en-US" sz="2800" b="1" kern="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xmlns="" val="1243428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8EE0EF0-C664-483A-843D-660CF32ECEA3}"/>
              </a:ext>
            </a:extLst>
          </p:cNvPr>
          <p:cNvSpPr>
            <a:spLocks noGrp="1"/>
          </p:cNvSpPr>
          <p:nvPr>
            <p:ph idx="1"/>
          </p:nvPr>
        </p:nvSpPr>
        <p:spPr>
          <a:xfrm>
            <a:off x="828675" y="1995619"/>
            <a:ext cx="10364452" cy="3424107"/>
          </a:xfrm>
        </p:spPr>
        <p:txBody>
          <a:bodyPr>
            <a:noAutofit/>
          </a:bodyPr>
          <a:lstStyle/>
          <a:p>
            <a:pPr marL="0" indent="0">
              <a:buNone/>
            </a:pPr>
            <a:r>
              <a:rPr lang="en-US" sz="2400" i="0" dirty="0">
                <a:solidFill>
                  <a:srgbClr val="000000"/>
                </a:solidFill>
                <a:effectLst/>
                <a:latin typeface="Times New Roman" panose="02020603050405020304" pitchFamily="18" charset="0"/>
                <a:ea typeface="Carlito"/>
                <a:cs typeface="Carlito"/>
              </a:rPr>
              <a:t>It mainly contains 5 files:</a:t>
            </a:r>
            <a:endParaRPr lang="en-IN" sz="2400" i="1" dirty="0">
              <a:effectLst/>
              <a:latin typeface="Carlito"/>
              <a:ea typeface="Carlito"/>
              <a:cs typeface="Carlito"/>
            </a:endParaRPr>
          </a:p>
          <a:p>
            <a:pPr marL="342900" lvl="0" indent="-342900">
              <a:buClr>
                <a:srgbClr val="000000"/>
              </a:buClr>
              <a:buFont typeface="+mj-lt"/>
              <a:buAutoNum type="arabicPeriod"/>
            </a:pPr>
            <a:r>
              <a:rPr lang="en-US" sz="2400" i="0" dirty="0" err="1">
                <a:solidFill>
                  <a:srgbClr val="000000"/>
                </a:solidFill>
                <a:effectLst/>
                <a:latin typeface="Times New Roman" panose="02020603050405020304" pitchFamily="18" charset="0"/>
                <a:ea typeface="Carlito"/>
                <a:cs typeface="Carlito"/>
              </a:rPr>
              <a:t>Main.dart</a:t>
            </a:r>
            <a:r>
              <a:rPr lang="en-US" sz="2400" i="0" dirty="0">
                <a:solidFill>
                  <a:srgbClr val="000000"/>
                </a:solidFill>
                <a:effectLst/>
                <a:latin typeface="Times New Roman" panose="02020603050405020304" pitchFamily="18" charset="0"/>
                <a:ea typeface="Carlito"/>
                <a:cs typeface="Carlito"/>
              </a:rPr>
              <a:t>: It is the home of our App containing the code.</a:t>
            </a:r>
            <a:endParaRPr lang="en-IN" sz="2400" i="1" dirty="0">
              <a:effectLst/>
              <a:latin typeface="Carlito"/>
              <a:ea typeface="Carlito"/>
              <a:cs typeface="Carlito"/>
            </a:endParaRPr>
          </a:p>
          <a:p>
            <a:pPr marL="342900" lvl="0" indent="-342900">
              <a:buClr>
                <a:srgbClr val="000000"/>
              </a:buClr>
              <a:buFont typeface="+mj-lt"/>
              <a:buAutoNum type="arabicPeriod"/>
            </a:pPr>
            <a:r>
              <a:rPr lang="en-US" sz="2400" i="0" dirty="0" err="1">
                <a:solidFill>
                  <a:srgbClr val="000000"/>
                </a:solidFill>
                <a:effectLst/>
                <a:latin typeface="Times New Roman" panose="02020603050405020304" pitchFamily="18" charset="0"/>
                <a:ea typeface="Carlito"/>
                <a:cs typeface="Carlito"/>
              </a:rPr>
              <a:t>Downloads.dart</a:t>
            </a:r>
            <a:r>
              <a:rPr lang="en-US" sz="2400" i="0" dirty="0">
                <a:solidFill>
                  <a:srgbClr val="000000"/>
                </a:solidFill>
                <a:effectLst/>
                <a:latin typeface="Times New Roman" panose="02020603050405020304" pitchFamily="18" charset="0"/>
                <a:ea typeface="Carlito"/>
                <a:cs typeface="Carlito"/>
              </a:rPr>
              <a:t>: Logic and plugin to download the eBook</a:t>
            </a:r>
            <a:endParaRPr lang="en-IN" sz="2400" i="1" dirty="0">
              <a:effectLst/>
              <a:latin typeface="Carlito"/>
              <a:ea typeface="Carlito"/>
              <a:cs typeface="Carlito"/>
            </a:endParaRPr>
          </a:p>
          <a:p>
            <a:pPr marL="342900" lvl="0" indent="-342900">
              <a:buClr>
                <a:srgbClr val="000000"/>
              </a:buClr>
              <a:buFont typeface="+mj-lt"/>
              <a:buAutoNum type="arabicPeriod"/>
            </a:pPr>
            <a:r>
              <a:rPr lang="en-US" sz="2400" i="0" dirty="0" err="1">
                <a:solidFill>
                  <a:srgbClr val="000000"/>
                </a:solidFill>
                <a:effectLst/>
                <a:latin typeface="Times New Roman" panose="02020603050405020304" pitchFamily="18" charset="0"/>
                <a:ea typeface="Carlito"/>
                <a:cs typeface="Carlito"/>
              </a:rPr>
              <a:t>Details.dart</a:t>
            </a:r>
            <a:r>
              <a:rPr lang="en-US" sz="2400" i="0" dirty="0">
                <a:solidFill>
                  <a:srgbClr val="000000"/>
                </a:solidFill>
                <a:effectLst/>
                <a:latin typeface="Times New Roman" panose="02020603050405020304" pitchFamily="18" charset="0"/>
                <a:ea typeface="Carlito"/>
                <a:cs typeface="Carlito"/>
              </a:rPr>
              <a:t>: Contains information about the eBook.</a:t>
            </a:r>
            <a:endParaRPr lang="en-IN" sz="2400" i="1" dirty="0">
              <a:effectLst/>
              <a:latin typeface="Carlito"/>
              <a:ea typeface="Carlito"/>
              <a:cs typeface="Carlito"/>
            </a:endParaRPr>
          </a:p>
          <a:p>
            <a:pPr marL="342900" lvl="0" indent="-342900">
              <a:buClr>
                <a:srgbClr val="000000"/>
              </a:buClr>
              <a:buFont typeface="+mj-lt"/>
              <a:buAutoNum type="arabicPeriod"/>
            </a:pPr>
            <a:r>
              <a:rPr lang="en-US" sz="2400" i="0" dirty="0" err="1">
                <a:solidFill>
                  <a:srgbClr val="000000"/>
                </a:solidFill>
                <a:effectLst/>
                <a:latin typeface="Times New Roman" panose="02020603050405020304" pitchFamily="18" charset="0"/>
                <a:ea typeface="Carlito"/>
                <a:cs typeface="Carlito"/>
              </a:rPr>
              <a:t>Splash.dart</a:t>
            </a:r>
            <a:r>
              <a:rPr lang="en-US" sz="2400" i="0" dirty="0">
                <a:solidFill>
                  <a:srgbClr val="000000"/>
                </a:solidFill>
                <a:effectLst/>
                <a:latin typeface="Times New Roman" panose="02020603050405020304" pitchFamily="18" charset="0"/>
                <a:ea typeface="Carlito"/>
                <a:cs typeface="Carlito"/>
              </a:rPr>
              <a:t>: Contains boot animations.</a:t>
            </a:r>
            <a:endParaRPr lang="en-IN" sz="2400" i="1" dirty="0">
              <a:effectLst/>
              <a:latin typeface="Carlito"/>
              <a:ea typeface="Carlito"/>
              <a:cs typeface="Carlito"/>
            </a:endParaRPr>
          </a:p>
          <a:p>
            <a:pPr marL="342900" lvl="0" indent="-342900">
              <a:buClr>
                <a:srgbClr val="000000"/>
              </a:buClr>
              <a:buFont typeface="+mj-lt"/>
              <a:buAutoNum type="arabicPeriod"/>
            </a:pPr>
            <a:r>
              <a:rPr lang="en-US" sz="2400" i="0" dirty="0" err="1">
                <a:solidFill>
                  <a:srgbClr val="000000"/>
                </a:solidFill>
                <a:effectLst/>
                <a:latin typeface="Times New Roman" panose="02020603050405020304" pitchFamily="18" charset="0"/>
                <a:ea typeface="Carlito"/>
                <a:cs typeface="Carlito"/>
              </a:rPr>
              <a:t>Api.dart</a:t>
            </a:r>
            <a:r>
              <a:rPr lang="en-US" sz="2400" i="0" dirty="0">
                <a:solidFill>
                  <a:srgbClr val="000000"/>
                </a:solidFill>
                <a:effectLst/>
                <a:latin typeface="Times New Roman" panose="02020603050405020304" pitchFamily="18" charset="0"/>
                <a:ea typeface="Carlito"/>
                <a:cs typeface="Carlito"/>
              </a:rPr>
              <a:t>: Contains API information</a:t>
            </a:r>
            <a:endParaRPr lang="en-IN" sz="2400" i="1" dirty="0">
              <a:effectLst/>
              <a:latin typeface="Carlito"/>
              <a:ea typeface="Carlito"/>
              <a:cs typeface="Carlito"/>
            </a:endParaRPr>
          </a:p>
          <a:p>
            <a:pPr marL="0" indent="0">
              <a:buNone/>
            </a:pPr>
            <a:endParaRPr lang="en-IN" sz="2400" i="1" dirty="0"/>
          </a:p>
        </p:txBody>
      </p:sp>
      <p:sp>
        <p:nvSpPr>
          <p:cNvPr id="6" name="TextBox 5">
            <a:extLst>
              <a:ext uri="{FF2B5EF4-FFF2-40B4-BE49-F238E27FC236}">
                <a16:creationId xmlns:a16="http://schemas.microsoft.com/office/drawing/2014/main" xmlns="" id="{68733E7D-32DB-4DF7-90F2-486350017827}"/>
              </a:ext>
            </a:extLst>
          </p:cNvPr>
          <p:cNvSpPr txBox="1"/>
          <p:nvPr/>
        </p:nvSpPr>
        <p:spPr>
          <a:xfrm>
            <a:off x="828675" y="238678"/>
            <a:ext cx="9604829" cy="671851"/>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pPr marR="0" lvl="0">
              <a:lnSpc>
                <a:spcPct val="150000"/>
              </a:lnSpc>
              <a:spcBef>
                <a:spcPts val="2400"/>
              </a:spcBef>
              <a:spcAft>
                <a:spcPts val="0"/>
              </a:spcAft>
            </a:pPr>
            <a:r>
              <a:rPr lang="en-US" sz="2800" b="1" kern="0" dirty="0">
                <a:effectLst/>
                <a:latin typeface="Calibri" panose="020F0502020204030204" pitchFamily="34" charset="0"/>
                <a:ea typeface="Times New Roman" panose="02020603050405020304" pitchFamily="18" charset="0"/>
                <a:cs typeface="Calibri" panose="020F0502020204030204" pitchFamily="34" charset="0"/>
              </a:rPr>
              <a:t>Project Modules</a:t>
            </a:r>
          </a:p>
        </p:txBody>
      </p:sp>
    </p:spTree>
    <p:extLst>
      <p:ext uri="{BB962C8B-B14F-4D97-AF65-F5344CB8AC3E}">
        <p14:creationId xmlns:p14="http://schemas.microsoft.com/office/powerpoint/2010/main" xmlns="" val="3205916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68733E7D-32DB-4DF7-90F2-486350017827}"/>
              </a:ext>
            </a:extLst>
          </p:cNvPr>
          <p:cNvSpPr txBox="1"/>
          <p:nvPr/>
        </p:nvSpPr>
        <p:spPr>
          <a:xfrm>
            <a:off x="828675" y="238678"/>
            <a:ext cx="9604829" cy="671851"/>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pPr marR="0" lvl="0">
              <a:lnSpc>
                <a:spcPct val="150000"/>
              </a:lnSpc>
              <a:spcBef>
                <a:spcPts val="2400"/>
              </a:spcBef>
              <a:spcAft>
                <a:spcPts val="0"/>
              </a:spcAft>
            </a:pPr>
            <a:r>
              <a:rPr lang="en-US" sz="2800" b="1" kern="0" dirty="0">
                <a:latin typeface="Calibri" panose="020F0502020204030204" pitchFamily="34" charset="0"/>
                <a:ea typeface="Times New Roman" panose="02020603050405020304" pitchFamily="18" charset="0"/>
                <a:cs typeface="Calibri" panose="020F0502020204030204" pitchFamily="34" charset="0"/>
              </a:rPr>
              <a:t>Implementation Methodology</a:t>
            </a:r>
            <a:endParaRPr lang="en-US" sz="2800" b="1" kern="0" dirty="0">
              <a:effectLst/>
              <a:latin typeface="Calibri" panose="020F0502020204030204" pitchFamily="34" charset="0"/>
              <a:ea typeface="Times New Roman" panose="02020603050405020304" pitchFamily="18" charset="0"/>
              <a:cs typeface="Calibri" panose="020F0502020204030204" pitchFamily="34" charset="0"/>
            </a:endParaRPr>
          </a:p>
        </p:txBody>
      </p:sp>
      <p:pic>
        <p:nvPicPr>
          <p:cNvPr id="4" name="Content Placeholder 3">
            <a:extLst>
              <a:ext uri="{FF2B5EF4-FFF2-40B4-BE49-F238E27FC236}">
                <a16:creationId xmlns:a16="http://schemas.microsoft.com/office/drawing/2014/main" xmlns="" id="{CC90B621-C7B3-4424-A7DB-BF765EC60A00}"/>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26078" y="1295400"/>
            <a:ext cx="5739843" cy="5195334"/>
          </a:xfrm>
          <a:prstGeom prst="rect">
            <a:avLst/>
          </a:prstGeom>
          <a:noFill/>
          <a:ln>
            <a:noFill/>
          </a:ln>
        </p:spPr>
      </p:pic>
    </p:spTree>
    <p:extLst>
      <p:ext uri="{BB962C8B-B14F-4D97-AF65-F5344CB8AC3E}">
        <p14:creationId xmlns:p14="http://schemas.microsoft.com/office/powerpoint/2010/main" xmlns="" val="1117787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68733E7D-32DB-4DF7-90F2-486350017827}"/>
              </a:ext>
            </a:extLst>
          </p:cNvPr>
          <p:cNvSpPr txBox="1"/>
          <p:nvPr/>
        </p:nvSpPr>
        <p:spPr>
          <a:xfrm>
            <a:off x="1093559" y="195816"/>
            <a:ext cx="9604829" cy="671851"/>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pPr marR="0" lvl="0">
              <a:lnSpc>
                <a:spcPct val="150000"/>
              </a:lnSpc>
              <a:spcBef>
                <a:spcPts val="2400"/>
              </a:spcBef>
              <a:spcAft>
                <a:spcPts val="0"/>
              </a:spcAft>
            </a:pPr>
            <a:r>
              <a:rPr lang="en-US" sz="2800" b="1" kern="0" dirty="0">
                <a:latin typeface="Calibri" panose="020F0502020204030204" pitchFamily="34" charset="0"/>
                <a:ea typeface="Times New Roman" panose="02020603050405020304" pitchFamily="18" charset="0"/>
                <a:cs typeface="Calibri" panose="020F0502020204030204" pitchFamily="34" charset="0"/>
              </a:rPr>
              <a:t>Advantages of This Project</a:t>
            </a:r>
            <a:endParaRPr lang="en-US" sz="2800" b="1" kern="0"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BD47DAF7-C468-4E2D-AA67-6CDDEDE2F1EA}"/>
              </a:ext>
            </a:extLst>
          </p:cNvPr>
          <p:cNvSpPr>
            <a:spLocks noGrp="1"/>
          </p:cNvSpPr>
          <p:nvPr>
            <p:ph idx="1"/>
          </p:nvPr>
        </p:nvSpPr>
        <p:spPr>
          <a:xfrm>
            <a:off x="913774" y="1914524"/>
            <a:ext cx="10364452" cy="4295709"/>
          </a:xfrm>
        </p:spPr>
        <p:txBody>
          <a:bodyPr>
            <a:noAutofit/>
          </a:bodyPr>
          <a:lstStyle/>
          <a:p>
            <a:pPr marL="139700" indent="-274320">
              <a:spcBef>
                <a:spcPts val="1035"/>
              </a:spcBef>
              <a:tabLst>
                <a:tab pos="413385" algn="l"/>
                <a:tab pos="414020" algn="l"/>
              </a:tabLst>
            </a:pPr>
            <a:r>
              <a:rPr lang="en-US" sz="1800" b="0" kern="0" dirty="0">
                <a:solidFill>
                  <a:srgbClr val="000000"/>
                </a:solidFill>
                <a:effectLst/>
                <a:latin typeface="Times New Roman" panose="02020603050405020304" pitchFamily="18" charset="0"/>
                <a:ea typeface="Carlito"/>
                <a:cs typeface="Carlito"/>
              </a:rPr>
              <a:t>eBooks are portable and lightweight, making it easy to carry around. Instead of carrying multiple bulky books, one eBook reader can hold thousands of eBooks. It saves a lot of space- in your home and in your bag. One doesn’t have to worry about the storage limit. You can share the eBook contents with multiple users. The social feature on the </a:t>
            </a:r>
            <a:r>
              <a:rPr lang="en-US" sz="1800" b="0" kern="0" dirty="0" err="1">
                <a:solidFill>
                  <a:srgbClr val="000000"/>
                </a:solidFill>
                <a:effectLst/>
                <a:latin typeface="Times New Roman" panose="02020603050405020304" pitchFamily="18" charset="0"/>
                <a:ea typeface="Carlito"/>
                <a:cs typeface="Carlito"/>
              </a:rPr>
              <a:t>ebook</a:t>
            </a:r>
            <a:r>
              <a:rPr lang="en-US" sz="1800" b="0" kern="0" dirty="0">
                <a:solidFill>
                  <a:srgbClr val="000000"/>
                </a:solidFill>
                <a:effectLst/>
                <a:latin typeface="Times New Roman" panose="02020603050405020304" pitchFamily="18" charset="0"/>
                <a:ea typeface="Carlito"/>
                <a:cs typeface="Carlito"/>
              </a:rPr>
              <a:t> allows sharing and liking of content, which is not possible with printed books. You might share a printed book with one person at a time, but an eBook can be shared with many people at once. Students and employees can use this feature to collaborate with their peers.</a:t>
            </a:r>
            <a:endParaRPr lang="en-IN" sz="1800" b="1" kern="0" dirty="0">
              <a:effectLst/>
              <a:latin typeface="Carlito"/>
              <a:ea typeface="Carlito"/>
              <a:cs typeface="Carlito"/>
            </a:endParaRPr>
          </a:p>
          <a:p>
            <a:pPr marL="139700" indent="-274320">
              <a:spcBef>
                <a:spcPts val="1035"/>
              </a:spcBef>
              <a:tabLst>
                <a:tab pos="413385" algn="l"/>
                <a:tab pos="414020" algn="l"/>
              </a:tabLst>
            </a:pPr>
            <a:r>
              <a:rPr lang="en-US" sz="1800" b="0" kern="0" dirty="0">
                <a:solidFill>
                  <a:srgbClr val="000000"/>
                </a:solidFill>
                <a:effectLst/>
                <a:latin typeface="Times New Roman" panose="02020603050405020304" pitchFamily="18" charset="0"/>
                <a:ea typeface="Carlito"/>
                <a:cs typeface="Carlito"/>
              </a:rPr>
              <a:t>Including interactive features in an eBook makes the reading experience a more engaging one. eBooks can be embedded with audio and videos. External links can be included to offer additional information. The user can even bookmark a certain page or find a word in a quick and effortless way. It also allows users to make annotations. There are multiple such interactive features which can be included in order to enhance the overall reading experience.</a:t>
            </a:r>
            <a:endParaRPr lang="en-IN" sz="1800" b="1" kern="0" dirty="0">
              <a:effectLst/>
              <a:latin typeface="Carlito"/>
              <a:ea typeface="Carlito"/>
              <a:cs typeface="Carlito"/>
            </a:endParaRPr>
          </a:p>
          <a:p>
            <a:endParaRPr lang="en-IN" sz="1800" dirty="0"/>
          </a:p>
        </p:txBody>
      </p:sp>
    </p:spTree>
    <p:extLst>
      <p:ext uri="{BB962C8B-B14F-4D97-AF65-F5344CB8AC3E}">
        <p14:creationId xmlns:p14="http://schemas.microsoft.com/office/powerpoint/2010/main" xmlns="" val="3948164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D59C979-1ECF-4687-B8D1-DE54137A5B30}"/>
              </a:ext>
            </a:extLst>
          </p:cNvPr>
          <p:cNvSpPr>
            <a:spLocks noGrp="1"/>
          </p:cNvSpPr>
          <p:nvPr>
            <p:ph idx="1"/>
          </p:nvPr>
        </p:nvSpPr>
        <p:spPr>
          <a:xfrm>
            <a:off x="913774" y="2372463"/>
            <a:ext cx="10364452" cy="3424107"/>
          </a:xfrm>
        </p:spPr>
        <p:txBody>
          <a:bodyPr>
            <a:noAutofit/>
          </a:bodyPr>
          <a:lstStyle/>
          <a:p>
            <a:pPr>
              <a:tabLst>
                <a:tab pos="375920" algn="l"/>
                <a:tab pos="376555" algn="l"/>
              </a:tabLst>
            </a:pPr>
            <a:r>
              <a:rPr lang="en-US" sz="1800" i="0" dirty="0">
                <a:solidFill>
                  <a:srgbClr val="000000"/>
                </a:solidFill>
                <a:effectLst/>
                <a:latin typeface="Times New Roman" panose="02020603050405020304" pitchFamily="18" charset="0"/>
                <a:ea typeface="Carlito"/>
                <a:cs typeface="Carlito"/>
              </a:rPr>
              <a:t>Since Flutter is a Google offering, it’s fully supported by Google’s Material Design team. Due to this support, Flutter app development becomes a lot easier, even for beginners. The framework comes with exhaustive documentation to help developers start a project. The documentation is in-depth and allows developers to resolve all challenges they can encounter during the project.</a:t>
            </a:r>
          </a:p>
          <a:p>
            <a:pPr marL="364490">
              <a:spcBef>
                <a:spcPts val="20"/>
              </a:spcBef>
              <a:spcAft>
                <a:spcPts val="0"/>
              </a:spcAft>
            </a:pPr>
            <a:r>
              <a:rPr lang="en-US" sz="1800" i="0" dirty="0">
                <a:solidFill>
                  <a:srgbClr val="000000"/>
                </a:solidFill>
                <a:effectLst/>
                <a:latin typeface="Times New Roman" panose="02020603050405020304" pitchFamily="18" charset="0"/>
                <a:ea typeface="Carlito"/>
                <a:cs typeface="Carlito"/>
              </a:rPr>
              <a:t>As discussed, Flutter enables you to use a single codebase to develop cross-platform applications. Hence, it significantly reduces the time and effort you need to invest in app development. Furthermore, it uses Dart programming a language, which focuses on ease of use and usability. </a:t>
            </a:r>
            <a:endParaRPr lang="en-IN" sz="1800" i="1" dirty="0">
              <a:effectLst/>
              <a:latin typeface="Carlito"/>
              <a:ea typeface="Carlito"/>
              <a:cs typeface="Carlito"/>
            </a:endParaRPr>
          </a:p>
          <a:p>
            <a:pPr marL="364490">
              <a:spcBef>
                <a:spcPts val="20"/>
              </a:spcBef>
              <a:spcAft>
                <a:spcPts val="0"/>
              </a:spcAft>
            </a:pPr>
            <a:r>
              <a:rPr lang="en-US" sz="1800" i="0" dirty="0">
                <a:solidFill>
                  <a:srgbClr val="000000"/>
                </a:solidFill>
                <a:effectLst/>
                <a:latin typeface="Times New Roman" panose="02020603050405020304" pitchFamily="18" charset="0"/>
                <a:ea typeface="Carlito"/>
                <a:cs typeface="Carlito"/>
              </a:rPr>
              <a:t>In this hyper-competitive business landscape, the quicker you can get your product to the market, the better chances you have of succeeding. A quicker time-to-market can help you reach your target customers before your competitors, get feedback quickly, and upgrade your product as per the requirements. Since Flutter app development and testing is less time-consuming and resource-intensive, you can get your app to market in less time. As a result, you can develop a significant edge over your competitors, get more sales, and increase profits for your business.</a:t>
            </a:r>
            <a:endParaRPr lang="en-IN" sz="1800" i="1" dirty="0">
              <a:effectLst/>
              <a:latin typeface="Carlito"/>
              <a:ea typeface="Carlito"/>
              <a:cs typeface="Carlito"/>
            </a:endParaRPr>
          </a:p>
          <a:p>
            <a:pPr>
              <a:tabLst>
                <a:tab pos="375920" algn="l"/>
                <a:tab pos="376555" algn="l"/>
              </a:tabLst>
            </a:pPr>
            <a:endParaRPr lang="en-IN" sz="1800" i="1" dirty="0">
              <a:solidFill>
                <a:schemeClr val="tx1">
                  <a:lumMod val="95000"/>
                </a:schemeClr>
              </a:solidFill>
              <a:effectLst/>
              <a:latin typeface="Times New Roman" panose="02020603050405020304" pitchFamily="18" charset="0"/>
              <a:ea typeface="Carlito"/>
              <a:cs typeface="Carlito"/>
            </a:endParaRPr>
          </a:p>
        </p:txBody>
      </p:sp>
      <p:sp>
        <p:nvSpPr>
          <p:cNvPr id="4" name="TextBox 3">
            <a:extLst>
              <a:ext uri="{FF2B5EF4-FFF2-40B4-BE49-F238E27FC236}">
                <a16:creationId xmlns:a16="http://schemas.microsoft.com/office/drawing/2014/main" xmlns="" id="{D5A78113-3EA8-47E9-A72A-3CC976971311}"/>
              </a:ext>
            </a:extLst>
          </p:cNvPr>
          <p:cNvSpPr txBox="1"/>
          <p:nvPr/>
        </p:nvSpPr>
        <p:spPr>
          <a:xfrm>
            <a:off x="1093559" y="195816"/>
            <a:ext cx="9604829" cy="671851"/>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pPr marR="0" lvl="0">
              <a:lnSpc>
                <a:spcPct val="150000"/>
              </a:lnSpc>
              <a:spcBef>
                <a:spcPts val="2400"/>
              </a:spcBef>
              <a:spcAft>
                <a:spcPts val="0"/>
              </a:spcAft>
            </a:pPr>
            <a:r>
              <a:rPr lang="en-US" sz="2800" b="1" kern="0" dirty="0">
                <a:latin typeface="Calibri" panose="020F0502020204030204" pitchFamily="34" charset="0"/>
                <a:ea typeface="Times New Roman" panose="02020603050405020304" pitchFamily="18" charset="0"/>
                <a:cs typeface="Calibri" panose="020F0502020204030204" pitchFamily="34" charset="0"/>
              </a:rPr>
              <a:t>Future Scope and Future Enhancements of This Project</a:t>
            </a:r>
            <a:endParaRPr lang="en-US" sz="2800" b="1" kern="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xmlns="" val="1424559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EB41714-7ACE-4939-9C2E-3220AF30F388}"/>
              </a:ext>
            </a:extLst>
          </p:cNvPr>
          <p:cNvSpPr>
            <a:spLocks noGrp="1"/>
          </p:cNvSpPr>
          <p:nvPr>
            <p:ph idx="1"/>
          </p:nvPr>
        </p:nvSpPr>
        <p:spPr>
          <a:xfrm>
            <a:off x="913774" y="2152780"/>
            <a:ext cx="10364452" cy="3424107"/>
          </a:xfrm>
        </p:spPr>
        <p:txBody>
          <a:bodyPr>
            <a:noAutofit/>
          </a:bodyPr>
          <a:lstStyle/>
          <a:p>
            <a:pPr marL="0" indent="0">
              <a:buNone/>
            </a:pPr>
            <a:r>
              <a:rPr lang="en-US" b="0" kern="0" dirty="0">
                <a:effectLst/>
                <a:latin typeface="Times New Roman" panose="02020603050405020304" pitchFamily="18" charset="0"/>
                <a:ea typeface="Carlito"/>
                <a:cs typeface="Carlito"/>
              </a:rPr>
              <a:t>So, this the final app made from flutter and it contains many features and more will be added in the future as </a:t>
            </a:r>
            <a:r>
              <a:rPr lang="en-US" b="0" kern="0" dirty="0" err="1">
                <a:effectLst/>
                <a:latin typeface="Times New Roman" panose="02020603050405020304" pitchFamily="18" charset="0"/>
                <a:ea typeface="Carlito"/>
                <a:cs typeface="Carlito"/>
              </a:rPr>
              <a:t>well.When</a:t>
            </a:r>
            <a:r>
              <a:rPr lang="en-US" b="0" kern="0" dirty="0">
                <a:effectLst/>
                <a:latin typeface="Times New Roman" panose="02020603050405020304" pitchFamily="18" charset="0"/>
                <a:ea typeface="Carlito"/>
                <a:cs typeface="Carlito"/>
              </a:rPr>
              <a:t> developing a mobile app, the cost of development is something you can’t overlook. The average cost of developing a mobile app is around $30,000. And of course, depending upon the requirements, the cost can go as high as $100,000. Startups and smaller businesses don’t have such a large financial backing. Moreover, the cost of development isn’t all. You also need to consider additional expenses like team building, server cost, marketing, and more. Flutter largely reduces the cost of development. Thanks to the single codebase, you don’t need platform-specific developers. You can hire Flutter developers [Remove Highlight] and develop cross-platform applications. Since the testing requirements are also low, you can get a cross-platform app up and running even if you have a low budget.</a:t>
            </a:r>
            <a:endParaRPr lang="en-IN" b="1" kern="0" dirty="0">
              <a:effectLst/>
              <a:latin typeface="Carlito"/>
              <a:ea typeface="Carlito"/>
              <a:cs typeface="Carlito"/>
            </a:endParaRPr>
          </a:p>
          <a:p>
            <a:pPr marL="0" indent="0">
              <a:buNone/>
            </a:pPr>
            <a:endParaRPr lang="en-IN" i="1" dirty="0"/>
          </a:p>
        </p:txBody>
      </p:sp>
      <p:sp>
        <p:nvSpPr>
          <p:cNvPr id="6" name="TextBox 5">
            <a:extLst>
              <a:ext uri="{FF2B5EF4-FFF2-40B4-BE49-F238E27FC236}">
                <a16:creationId xmlns:a16="http://schemas.microsoft.com/office/drawing/2014/main" xmlns="" id="{81C8CC0A-CBC6-44E8-86E4-4B9D0BFBB94A}"/>
              </a:ext>
            </a:extLst>
          </p:cNvPr>
          <p:cNvSpPr txBox="1"/>
          <p:nvPr/>
        </p:nvSpPr>
        <p:spPr>
          <a:xfrm>
            <a:off x="1093559" y="195816"/>
            <a:ext cx="9604829" cy="671851"/>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pPr marR="0" lvl="0">
              <a:lnSpc>
                <a:spcPct val="150000"/>
              </a:lnSpc>
              <a:spcBef>
                <a:spcPts val="2400"/>
              </a:spcBef>
              <a:spcAft>
                <a:spcPts val="0"/>
              </a:spcAft>
            </a:pPr>
            <a:r>
              <a:rPr lang="en-US" sz="2800" b="1" kern="0" dirty="0">
                <a:latin typeface="Calibri" panose="020F0502020204030204" pitchFamily="34" charset="0"/>
                <a:ea typeface="Times New Roman" panose="02020603050405020304" pitchFamily="18" charset="0"/>
                <a:cs typeface="Calibri" panose="020F0502020204030204" pitchFamily="34" charset="0"/>
              </a:rPr>
              <a:t>Conclusion </a:t>
            </a:r>
            <a:endParaRPr lang="en-US" sz="2800" b="1" kern="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xmlns="" val="49637624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168</TotalTime>
  <Words>746</Words>
  <Application>Microsoft Office PowerPoint</Application>
  <PresentationFormat>Custom</PresentationFormat>
  <Paragraphs>40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Droplet</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OF COMPUTING SCIENCES AND INFORMATION TECHNOLOGY             TEERTHANKER MAHAVEER UNIVERSITY, MORADABAD</dc:title>
  <dc:creator>kanishkashakya169@gmail.com</dc:creator>
  <cp:lastModifiedBy>Aditya Jain</cp:lastModifiedBy>
  <cp:revision>34</cp:revision>
  <dcterms:created xsi:type="dcterms:W3CDTF">2020-12-24T05:28:01Z</dcterms:created>
  <dcterms:modified xsi:type="dcterms:W3CDTF">2022-05-13T04:26:01Z</dcterms:modified>
</cp:coreProperties>
</file>