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40" r:id="rId2"/>
    <p:sldId id="257" r:id="rId3"/>
    <p:sldId id="258" r:id="rId4"/>
    <p:sldId id="285" r:id="rId5"/>
    <p:sldId id="283" r:id="rId6"/>
    <p:sldId id="287" r:id="rId7"/>
    <p:sldId id="318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7" r:id="rId17"/>
    <p:sldId id="298" r:id="rId18"/>
    <p:sldId id="351" r:id="rId19"/>
    <p:sldId id="299" r:id="rId20"/>
    <p:sldId id="300" r:id="rId21"/>
    <p:sldId id="301" r:id="rId22"/>
    <p:sldId id="302" r:id="rId23"/>
    <p:sldId id="303" r:id="rId24"/>
    <p:sldId id="305" r:id="rId25"/>
    <p:sldId id="306" r:id="rId26"/>
    <p:sldId id="342" r:id="rId27"/>
    <p:sldId id="304" r:id="rId28"/>
    <p:sldId id="353" r:id="rId29"/>
    <p:sldId id="352" r:id="rId30"/>
    <p:sldId id="354" r:id="rId31"/>
    <p:sldId id="339" r:id="rId32"/>
    <p:sldId id="355" r:id="rId33"/>
    <p:sldId id="310" r:id="rId34"/>
    <p:sldId id="311" r:id="rId35"/>
    <p:sldId id="338" r:id="rId36"/>
    <p:sldId id="328" r:id="rId37"/>
    <p:sldId id="344" r:id="rId38"/>
    <p:sldId id="319" r:id="rId39"/>
    <p:sldId id="345" r:id="rId40"/>
    <p:sldId id="321" r:id="rId41"/>
    <p:sldId id="346" r:id="rId42"/>
    <p:sldId id="322" r:id="rId43"/>
    <p:sldId id="347" r:id="rId44"/>
    <p:sldId id="349" r:id="rId45"/>
    <p:sldId id="348" r:id="rId46"/>
    <p:sldId id="324" r:id="rId47"/>
    <p:sldId id="325" r:id="rId48"/>
    <p:sldId id="326" r:id="rId49"/>
    <p:sldId id="327" r:id="rId50"/>
    <p:sldId id="329" r:id="rId51"/>
    <p:sldId id="330" r:id="rId52"/>
    <p:sldId id="331" r:id="rId53"/>
    <p:sldId id="343" r:id="rId54"/>
    <p:sldId id="333" r:id="rId55"/>
    <p:sldId id="335" r:id="rId56"/>
    <p:sldId id="336" r:id="rId57"/>
    <p:sldId id="278" r:id="rId58"/>
    <p:sldId id="27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9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37B44-4654-4ECA-AC77-D728C45083A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9485A-238A-4646-BBCE-AF6C0F97B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9485A-238A-4646-BBCE-AF6C0F97B6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1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9485A-238A-4646-BBCE-AF6C0F97B63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8A17F-5220-425C-B710-D7BB8E6984E3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5444-E5DE-46A1-96B9-683D2116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tap.com/top-10-on-demand-home-service-apps-to-use-in-2023/#:~:text=A%20big%20brand%20in%20the,cleaning%2C%20pest%20control%2C%20et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obisoftinfotech.com/resources/blog/on-demand-home-services-startups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5A58D3-4D17-4569-5E5B-066C45B64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62" y="0"/>
            <a:ext cx="12339124" cy="6796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06B28B-7CED-3780-43B1-4D3052FF431F}"/>
              </a:ext>
            </a:extLst>
          </p:cNvPr>
          <p:cNvSpPr txBox="1"/>
          <p:nvPr/>
        </p:nvSpPr>
        <p:spPr>
          <a:xfrm>
            <a:off x="228600" y="61524"/>
            <a:ext cx="4821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Capstone Project-I</a:t>
            </a:r>
            <a:endParaRPr lang="en-IN" sz="4000" b="1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E382-54E5-9A9D-55DA-DB0357A5F1FB}"/>
              </a:ext>
            </a:extLst>
          </p:cNvPr>
          <p:cNvSpPr txBox="1"/>
          <p:nvPr/>
        </p:nvSpPr>
        <p:spPr>
          <a:xfrm>
            <a:off x="3281291" y="1848115"/>
            <a:ext cx="61686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WE WORKER’S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45861-84ED-4CC9-B8B3-CD0D2A86EC4F}"/>
              </a:ext>
            </a:extLst>
          </p:cNvPr>
          <p:cNvSpPr txBox="1"/>
          <p:nvPr/>
        </p:nvSpPr>
        <p:spPr>
          <a:xfrm>
            <a:off x="351692" y="5873653"/>
            <a:ext cx="1101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Aditya Patel                       </a:t>
            </a:r>
            <a:r>
              <a:rPr lang="en-US" b="1" dirty="0" err="1">
                <a:solidFill>
                  <a:schemeClr val="bg1"/>
                </a:solidFill>
              </a:rPr>
              <a:t>Dhyey</a:t>
            </a:r>
            <a:r>
              <a:rPr lang="en-US" b="1" dirty="0">
                <a:solidFill>
                  <a:schemeClr val="bg1"/>
                </a:solidFill>
              </a:rPr>
              <a:t> Patel                            Khushi Lodha              Vishva </a:t>
            </a:r>
            <a:r>
              <a:rPr lang="en-US" b="1" dirty="0" err="1">
                <a:solidFill>
                  <a:schemeClr val="bg1"/>
                </a:solidFill>
              </a:rPr>
              <a:t>Raval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CBA19-C5C4-CD3A-97D8-0A199A5FA011}"/>
              </a:ext>
            </a:extLst>
          </p:cNvPr>
          <p:cNvSpPr txBox="1"/>
          <p:nvPr/>
        </p:nvSpPr>
        <p:spPr>
          <a:xfrm>
            <a:off x="351691" y="6150399"/>
            <a:ext cx="1101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   IT23B33                              IT23B34                                   IT23B22                         IT23B45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.jpg">
            <a:extLst>
              <a:ext uri="{FF2B5EF4-FFF2-40B4-BE49-F238E27FC236}">
                <a16:creationId xmlns:a16="http://schemas.microsoft.com/office/drawing/2014/main" id="{EEF5DFBD-F474-13BC-4731-14324C6B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75" y="113481"/>
            <a:ext cx="2137325" cy="1115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DA10D3-C81B-A5C1-1328-AD31E06EEF49}"/>
              </a:ext>
            </a:extLst>
          </p:cNvPr>
          <p:cNvSpPr txBox="1"/>
          <p:nvPr/>
        </p:nvSpPr>
        <p:spPr>
          <a:xfrm>
            <a:off x="8027832" y="4809260"/>
            <a:ext cx="413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Guided by : Dr. Jatin Modh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8521C4-691E-EA66-FB1D-D3BF9073A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6557"/>
              </p:ext>
            </p:extLst>
          </p:nvPr>
        </p:nvGraphicFramePr>
        <p:xfrm>
          <a:off x="151948" y="1795549"/>
          <a:ext cx="11888103" cy="3724104"/>
        </p:xfrm>
        <a:graphic>
          <a:graphicData uri="http://schemas.openxmlformats.org/drawingml/2006/table">
            <a:tbl>
              <a:tblPr/>
              <a:tblGrid>
                <a:gridCol w="626660">
                  <a:extLst>
                    <a:ext uri="{9D8B030D-6E8A-4147-A177-3AD203B41FA5}">
                      <a16:colId xmlns:a16="http://schemas.microsoft.com/office/drawing/2014/main" val="865555459"/>
                    </a:ext>
                  </a:extLst>
                </a:gridCol>
                <a:gridCol w="2764675">
                  <a:extLst>
                    <a:ext uri="{9D8B030D-6E8A-4147-A177-3AD203B41FA5}">
                      <a16:colId xmlns:a16="http://schemas.microsoft.com/office/drawing/2014/main" val="988966270"/>
                    </a:ext>
                  </a:extLst>
                </a:gridCol>
                <a:gridCol w="2819969">
                  <a:extLst>
                    <a:ext uri="{9D8B030D-6E8A-4147-A177-3AD203B41FA5}">
                      <a16:colId xmlns:a16="http://schemas.microsoft.com/office/drawing/2014/main" val="2099543789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4130020901"/>
                    </a:ext>
                  </a:extLst>
                </a:gridCol>
                <a:gridCol w="3704663">
                  <a:extLst>
                    <a:ext uri="{9D8B030D-6E8A-4147-A177-3AD203B41FA5}">
                      <a16:colId xmlns:a16="http://schemas.microsoft.com/office/drawing/2014/main" val="823620591"/>
                    </a:ext>
                  </a:extLst>
                </a:gridCol>
              </a:tblGrid>
              <a:tr h="65402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Book_item</a:t>
                      </a:r>
                      <a:r>
                        <a:rPr lang="en-IN" sz="3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Table</a:t>
                      </a:r>
                    </a:p>
                  </a:txBody>
                  <a:tcPr marL="124577" marR="124577" marT="62289" marB="6228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25830"/>
                  </a:ext>
                </a:extLst>
              </a:tr>
              <a:tr h="5331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384" marR="18384" marT="183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231658"/>
                  </a:ext>
                </a:extLst>
              </a:tr>
              <a:tr h="4595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4577" marR="124577" marT="62289" marB="6228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Booking_item_ID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577" marR="124577" marT="62289" marB="622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24577" marR="124577" marT="62289" marB="6228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 of </a:t>
                      </a:r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Booking_item</a:t>
                      </a: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37547"/>
                  </a:ext>
                </a:extLst>
              </a:tr>
              <a:tr h="4595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624644"/>
                  </a:ext>
                </a:extLst>
              </a:tr>
              <a:tr h="404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384" marR="18384" marT="183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Service_ID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8384" marR="18384" marT="183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unique Service ID as FK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26147"/>
                  </a:ext>
                </a:extLst>
              </a:tr>
              <a:tr h="404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384" marR="18384" marT="183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Technician_ID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8384" marR="18384" marT="183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unique Technician ID as FK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52342"/>
                  </a:ext>
                </a:extLst>
              </a:tr>
              <a:tr h="404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384" marR="18384" marT="183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Pending or Completed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607131"/>
                  </a:ext>
                </a:extLst>
              </a:tr>
              <a:tr h="404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384" marR="18384" marT="183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Review_Rating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384" marR="18384" marT="18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Rating and Review of Service</a:t>
                      </a:r>
                    </a:p>
                  </a:txBody>
                  <a:tcPr marL="18384" marR="18384" marT="18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84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43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AB40CE-B557-8AAB-BA37-6E43694B3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95931"/>
              </p:ext>
            </p:extLst>
          </p:nvPr>
        </p:nvGraphicFramePr>
        <p:xfrm>
          <a:off x="259933" y="1961804"/>
          <a:ext cx="11672133" cy="3258588"/>
        </p:xfrm>
        <a:graphic>
          <a:graphicData uri="http://schemas.openxmlformats.org/drawingml/2006/table">
            <a:tbl>
              <a:tblPr/>
              <a:tblGrid>
                <a:gridCol w="615275">
                  <a:extLst>
                    <a:ext uri="{9D8B030D-6E8A-4147-A177-3AD203B41FA5}">
                      <a16:colId xmlns:a16="http://schemas.microsoft.com/office/drawing/2014/main" val="720064632"/>
                    </a:ext>
                  </a:extLst>
                </a:gridCol>
                <a:gridCol w="2714449">
                  <a:extLst>
                    <a:ext uri="{9D8B030D-6E8A-4147-A177-3AD203B41FA5}">
                      <a16:colId xmlns:a16="http://schemas.microsoft.com/office/drawing/2014/main" val="2401819640"/>
                    </a:ext>
                  </a:extLst>
                </a:gridCol>
                <a:gridCol w="2768739">
                  <a:extLst>
                    <a:ext uri="{9D8B030D-6E8A-4147-A177-3AD203B41FA5}">
                      <a16:colId xmlns:a16="http://schemas.microsoft.com/office/drawing/2014/main" val="2907874836"/>
                    </a:ext>
                  </a:extLst>
                </a:gridCol>
                <a:gridCol w="1936308">
                  <a:extLst>
                    <a:ext uri="{9D8B030D-6E8A-4147-A177-3AD203B41FA5}">
                      <a16:colId xmlns:a16="http://schemas.microsoft.com/office/drawing/2014/main" val="3837832928"/>
                    </a:ext>
                  </a:extLst>
                </a:gridCol>
                <a:gridCol w="3637362">
                  <a:extLst>
                    <a:ext uri="{9D8B030D-6E8A-4147-A177-3AD203B41FA5}">
                      <a16:colId xmlns:a16="http://schemas.microsoft.com/office/drawing/2014/main" val="123467001"/>
                    </a:ext>
                  </a:extLst>
                </a:gridCol>
              </a:tblGrid>
              <a:tr h="64138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Scheduling Table</a:t>
                      </a:r>
                    </a:p>
                  </a:txBody>
                  <a:tcPr marL="100309" marR="100309" marT="50154" marB="5015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85253"/>
                  </a:ext>
                </a:extLst>
              </a:tr>
              <a:tr h="5234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050" marR="18050" marT="18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8050" marR="18050" marT="18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11687"/>
                  </a:ext>
                </a:extLst>
              </a:tr>
              <a:tr h="4512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0309" marR="100309" marT="50154" marB="5015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Scheduling_ID</a:t>
                      </a:r>
                    </a:p>
                  </a:txBody>
                  <a:tcPr marL="100309" marR="100309" marT="50154" marB="5015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00309" marR="100309" marT="50154" marB="501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Scheduling ID </a:t>
                      </a:r>
                    </a:p>
                  </a:txBody>
                  <a:tcPr marL="18050" marR="18050" marT="18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340286"/>
                  </a:ext>
                </a:extLst>
              </a:tr>
              <a:tr h="4512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50" marR="18050" marT="18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44374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050" marR="18050" marT="18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Booking_item_ID</a:t>
                      </a:r>
                    </a:p>
                  </a:txBody>
                  <a:tcPr marL="18050" marR="18050" marT="18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8050" marR="18050" marT="18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unique </a:t>
                      </a:r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Booking_Item</a:t>
                      </a: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FK</a:t>
                      </a:r>
                    </a:p>
                  </a:txBody>
                  <a:tcPr marL="18050" marR="18050" marT="18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71377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050" marR="18050" marT="18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18050" marR="18050" marT="18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for a service </a:t>
                      </a:r>
                    </a:p>
                  </a:txBody>
                  <a:tcPr marL="18050" marR="18050" marT="18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56580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050" marR="18050" marT="18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18050" marR="18050" marT="18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050" marR="18050" marT="18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for a Service</a:t>
                      </a:r>
                    </a:p>
                  </a:txBody>
                  <a:tcPr marL="18050" marR="18050" marT="18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32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36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A7998F-C801-4A3F-FD6D-F6D3B020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38015"/>
              </p:ext>
            </p:extLst>
          </p:nvPr>
        </p:nvGraphicFramePr>
        <p:xfrm>
          <a:off x="404188" y="2227811"/>
          <a:ext cx="11383623" cy="2793076"/>
        </p:xfrm>
        <a:graphic>
          <a:graphicData uri="http://schemas.openxmlformats.org/drawingml/2006/table">
            <a:tbl>
              <a:tblPr/>
              <a:tblGrid>
                <a:gridCol w="600068">
                  <a:extLst>
                    <a:ext uri="{9D8B030D-6E8A-4147-A177-3AD203B41FA5}">
                      <a16:colId xmlns:a16="http://schemas.microsoft.com/office/drawing/2014/main" val="1870682678"/>
                    </a:ext>
                  </a:extLst>
                </a:gridCol>
                <a:gridCol w="2647354">
                  <a:extLst>
                    <a:ext uri="{9D8B030D-6E8A-4147-A177-3AD203B41FA5}">
                      <a16:colId xmlns:a16="http://schemas.microsoft.com/office/drawing/2014/main" val="747374104"/>
                    </a:ext>
                  </a:extLst>
                </a:gridCol>
                <a:gridCol w="2700301">
                  <a:extLst>
                    <a:ext uri="{9D8B030D-6E8A-4147-A177-3AD203B41FA5}">
                      <a16:colId xmlns:a16="http://schemas.microsoft.com/office/drawing/2014/main" val="2992966377"/>
                    </a:ext>
                  </a:extLst>
                </a:gridCol>
                <a:gridCol w="1888446">
                  <a:extLst>
                    <a:ext uri="{9D8B030D-6E8A-4147-A177-3AD203B41FA5}">
                      <a16:colId xmlns:a16="http://schemas.microsoft.com/office/drawing/2014/main" val="1944012766"/>
                    </a:ext>
                  </a:extLst>
                </a:gridCol>
                <a:gridCol w="3547454">
                  <a:extLst>
                    <a:ext uri="{9D8B030D-6E8A-4147-A177-3AD203B41FA5}">
                      <a16:colId xmlns:a16="http://schemas.microsoft.com/office/drawing/2014/main" val="97792596"/>
                    </a:ext>
                  </a:extLst>
                </a:gridCol>
              </a:tblGrid>
              <a:tr h="6278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Booking_info Table</a:t>
                      </a:r>
                    </a:p>
                  </a:txBody>
                  <a:tcPr marL="110123" marR="110123" marT="55062" marB="550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76885"/>
                  </a:ext>
                </a:extLst>
              </a:tr>
              <a:tr h="5105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7604" marR="17604" marT="17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7604" marR="17604" marT="17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7604" marR="17604" marT="17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7604" marR="17604" marT="17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7604" marR="17604" marT="176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712515"/>
                  </a:ext>
                </a:extLst>
              </a:tr>
              <a:tr h="4400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123" marR="110123" marT="55062" marB="550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Booking_info_ID</a:t>
                      </a:r>
                    </a:p>
                  </a:txBody>
                  <a:tcPr marL="110123" marR="110123" marT="55062" marB="550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10123" marR="110123" marT="55062" marB="550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7604" marR="17604" marT="17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</a:t>
                      </a:r>
                      <a:r>
                        <a:rPr lang="en-IN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Booking_info</a:t>
                      </a: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 </a:t>
                      </a:r>
                    </a:p>
                  </a:txBody>
                  <a:tcPr marL="17604" marR="17604" marT="176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804718"/>
                  </a:ext>
                </a:extLst>
              </a:tr>
              <a:tr h="4400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7604" marR="17604" marT="17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604" marR="17604" marT="176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54149"/>
                  </a:ext>
                </a:extLst>
              </a:tr>
              <a:tr h="3872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04" marR="17604" marT="17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17604" marR="17604" marT="176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7604" marR="17604" marT="176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17604" marR="17604" marT="17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unique user ID as FK</a:t>
                      </a:r>
                    </a:p>
                  </a:txBody>
                  <a:tcPr marL="17604" marR="17604" marT="176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76577"/>
                  </a:ext>
                </a:extLst>
              </a:tr>
              <a:tr h="3872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04" marR="17604" marT="17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Booking_item_ID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76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7604" marR="17604" marT="176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17604" marR="17604" marT="17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unique_item_ID</a:t>
                      </a: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FK</a:t>
                      </a:r>
                    </a:p>
                  </a:txBody>
                  <a:tcPr marL="17604" marR="17604" marT="176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29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05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021D33-8EC7-E9E9-C5E8-B801321D9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09856"/>
              </p:ext>
            </p:extLst>
          </p:nvPr>
        </p:nvGraphicFramePr>
        <p:xfrm>
          <a:off x="581248" y="2177935"/>
          <a:ext cx="11029504" cy="3441469"/>
        </p:xfrm>
        <a:graphic>
          <a:graphicData uri="http://schemas.openxmlformats.org/drawingml/2006/table">
            <a:tbl>
              <a:tblPr/>
              <a:tblGrid>
                <a:gridCol w="581400">
                  <a:extLst>
                    <a:ext uri="{9D8B030D-6E8A-4147-A177-3AD203B41FA5}">
                      <a16:colId xmlns:a16="http://schemas.microsoft.com/office/drawing/2014/main" val="4221701088"/>
                    </a:ext>
                  </a:extLst>
                </a:gridCol>
                <a:gridCol w="2565001">
                  <a:extLst>
                    <a:ext uri="{9D8B030D-6E8A-4147-A177-3AD203B41FA5}">
                      <a16:colId xmlns:a16="http://schemas.microsoft.com/office/drawing/2014/main" val="1093966469"/>
                    </a:ext>
                  </a:extLst>
                </a:gridCol>
                <a:gridCol w="2616301">
                  <a:extLst>
                    <a:ext uri="{9D8B030D-6E8A-4147-A177-3AD203B41FA5}">
                      <a16:colId xmlns:a16="http://schemas.microsoft.com/office/drawing/2014/main" val="3247047595"/>
                    </a:ext>
                  </a:extLst>
                </a:gridCol>
                <a:gridCol w="1829701">
                  <a:extLst>
                    <a:ext uri="{9D8B030D-6E8A-4147-A177-3AD203B41FA5}">
                      <a16:colId xmlns:a16="http://schemas.microsoft.com/office/drawing/2014/main" val="1036351086"/>
                    </a:ext>
                  </a:extLst>
                </a:gridCol>
                <a:gridCol w="3437101">
                  <a:extLst>
                    <a:ext uri="{9D8B030D-6E8A-4147-A177-3AD203B41FA5}">
                      <a16:colId xmlns:a16="http://schemas.microsoft.com/office/drawing/2014/main" val="2069557093"/>
                    </a:ext>
                  </a:extLst>
                </a:gridCol>
              </a:tblGrid>
              <a:tr h="5931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 Table</a:t>
                      </a:r>
                    </a:p>
                  </a:txBody>
                  <a:tcPr marL="112015" marR="112015" marT="56008" marB="560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31823"/>
                  </a:ext>
                </a:extLst>
              </a:tr>
              <a:tr h="4946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7056" marR="17056" marT="1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46522"/>
                  </a:ext>
                </a:extLst>
              </a:tr>
              <a:tr h="4263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2015" marR="112015" marT="56008" marB="560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Payment_ID</a:t>
                      </a:r>
                    </a:p>
                  </a:txBody>
                  <a:tcPr marL="112015" marR="112015" marT="56008" marB="560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12015" marR="112015" marT="56008" marB="560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Payment ID 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34170"/>
                  </a:ext>
                </a:extLst>
              </a:tr>
              <a:tr h="42639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83987"/>
                  </a:ext>
                </a:extLst>
              </a:tr>
              <a:tr h="375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056" marR="17056" marT="170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Booking_info_ID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7056" marR="17056" marT="17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unique </a:t>
                      </a:r>
                      <a:r>
                        <a:rPr lang="en-IN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Booking_info</a:t>
                      </a: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 as FK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620679"/>
                  </a:ext>
                </a:extLst>
              </a:tr>
              <a:tr h="375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056" marR="17056" marT="170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Amount of Service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327525"/>
                  </a:ext>
                </a:extLst>
              </a:tr>
              <a:tr h="375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056" marR="17056" marT="170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Date_Time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Date &amp; Time of Paying Bill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181918"/>
                  </a:ext>
                </a:extLst>
              </a:tr>
              <a:tr h="375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056" marR="17056" marT="170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Char(max_length)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056" marR="17056" marT="1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Mode of Payment</a:t>
                      </a:r>
                    </a:p>
                  </a:txBody>
                  <a:tcPr marL="17056" marR="17056" marT="1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2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72134E-9D35-37C9-DC42-94D98F157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27215"/>
              </p:ext>
            </p:extLst>
          </p:nvPr>
        </p:nvGraphicFramePr>
        <p:xfrm>
          <a:off x="356505" y="1911927"/>
          <a:ext cx="11478989" cy="3408219"/>
        </p:xfrm>
        <a:graphic>
          <a:graphicData uri="http://schemas.openxmlformats.org/drawingml/2006/table">
            <a:tbl>
              <a:tblPr/>
              <a:tblGrid>
                <a:gridCol w="605094">
                  <a:extLst>
                    <a:ext uri="{9D8B030D-6E8A-4147-A177-3AD203B41FA5}">
                      <a16:colId xmlns:a16="http://schemas.microsoft.com/office/drawing/2014/main" val="3993231736"/>
                    </a:ext>
                  </a:extLst>
                </a:gridCol>
                <a:gridCol w="2669532">
                  <a:extLst>
                    <a:ext uri="{9D8B030D-6E8A-4147-A177-3AD203B41FA5}">
                      <a16:colId xmlns:a16="http://schemas.microsoft.com/office/drawing/2014/main" val="1210941970"/>
                    </a:ext>
                  </a:extLst>
                </a:gridCol>
                <a:gridCol w="2722924">
                  <a:extLst>
                    <a:ext uri="{9D8B030D-6E8A-4147-A177-3AD203B41FA5}">
                      <a16:colId xmlns:a16="http://schemas.microsoft.com/office/drawing/2014/main" val="965952405"/>
                    </a:ext>
                  </a:extLst>
                </a:gridCol>
                <a:gridCol w="1904267">
                  <a:extLst>
                    <a:ext uri="{9D8B030D-6E8A-4147-A177-3AD203B41FA5}">
                      <a16:colId xmlns:a16="http://schemas.microsoft.com/office/drawing/2014/main" val="1299767844"/>
                    </a:ext>
                  </a:extLst>
                </a:gridCol>
                <a:gridCol w="3577172">
                  <a:extLst>
                    <a:ext uri="{9D8B030D-6E8A-4147-A177-3AD203B41FA5}">
                      <a16:colId xmlns:a16="http://schemas.microsoft.com/office/drawing/2014/main" val="2246838604"/>
                    </a:ext>
                  </a:extLst>
                </a:gridCol>
              </a:tblGrid>
              <a:tr h="62130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 Table</a:t>
                      </a:r>
                    </a:p>
                  </a:txBody>
                  <a:tcPr marL="104054" marR="104054" marT="52027" marB="52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99924"/>
                  </a:ext>
                </a:extLst>
              </a:tr>
              <a:tr h="5147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7751" marR="17751" marT="17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7751" marR="17751" marT="17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7751" marR="17751" marT="17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7751" marR="17751" marT="17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7751" marR="17751" marT="17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224629"/>
                  </a:ext>
                </a:extLst>
              </a:tr>
              <a:tr h="443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4054" marR="104054" marT="52027" marB="52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Invoice_ID</a:t>
                      </a:r>
                    </a:p>
                  </a:txBody>
                  <a:tcPr marL="104054" marR="104054" marT="52027" marB="520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04054" marR="104054" marT="52027" marB="520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7751" marR="17751" marT="17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Invoice ID </a:t>
                      </a:r>
                    </a:p>
                  </a:txBody>
                  <a:tcPr marL="17751" marR="17751" marT="17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807569"/>
                  </a:ext>
                </a:extLst>
              </a:tr>
              <a:tr h="4437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7751" marR="17751" marT="17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751" marR="17751" marT="17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460738"/>
                  </a:ext>
                </a:extLst>
              </a:tr>
              <a:tr h="4615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751" marR="17751" marT="177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Book_info_ID</a:t>
                      </a:r>
                    </a:p>
                  </a:txBody>
                  <a:tcPr marL="17751" marR="17751" marT="17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7751" marR="17751" marT="17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17751" marR="17751" marT="17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Book_info_ID</a:t>
                      </a: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FK</a:t>
                      </a:r>
                    </a:p>
                  </a:txBody>
                  <a:tcPr marL="17751" marR="17751" marT="17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199588"/>
                  </a:ext>
                </a:extLst>
              </a:tr>
              <a:tr h="4615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751" marR="17751" marT="177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Payment_ID</a:t>
                      </a:r>
                    </a:p>
                  </a:txBody>
                  <a:tcPr marL="17751" marR="17751" marT="17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7751" marR="17751" marT="17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17751" marR="17751" marT="17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Payment_ID</a:t>
                      </a: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FK </a:t>
                      </a:r>
                    </a:p>
                  </a:txBody>
                  <a:tcPr marL="17751" marR="17751" marT="17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334909"/>
                  </a:ext>
                </a:extLst>
              </a:tr>
              <a:tr h="4615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751" marR="17751" marT="177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Date_time</a:t>
                      </a:r>
                    </a:p>
                  </a:txBody>
                  <a:tcPr marL="17751" marR="17751" marT="17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17751" marR="17751" marT="17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751" marR="17751" marT="17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Date_time</a:t>
                      </a: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Invoice</a:t>
                      </a:r>
                    </a:p>
                  </a:txBody>
                  <a:tcPr marL="17751" marR="17751" marT="17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1D458-F797-F1A9-462E-36BE952F4248}"/>
              </a:ext>
            </a:extLst>
          </p:cNvPr>
          <p:cNvSpPr txBox="1"/>
          <p:nvPr/>
        </p:nvSpPr>
        <p:spPr>
          <a:xfrm>
            <a:off x="2358531" y="171507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haroni" panose="02010803020104030203" pitchFamily="2" charset="-79"/>
                <a:cs typeface="Aharoni" panose="02010803020104030203" pitchFamily="2" charset="-79"/>
              </a:rPr>
              <a:t>Sign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47962-334E-D969-2D7A-4C6AAD3BDA58}"/>
              </a:ext>
            </a:extLst>
          </p:cNvPr>
          <p:cNvSpPr txBox="1"/>
          <p:nvPr/>
        </p:nvSpPr>
        <p:spPr>
          <a:xfrm>
            <a:off x="4272274" y="16822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EC163-DE88-9B25-2062-28AF2E338C51}"/>
              </a:ext>
            </a:extLst>
          </p:cNvPr>
          <p:cNvSpPr txBox="1"/>
          <p:nvPr/>
        </p:nvSpPr>
        <p:spPr>
          <a:xfrm>
            <a:off x="5923749" y="21021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latin typeface="Aharoni" panose="02010803020104030203" pitchFamily="2" charset="-79"/>
                <a:cs typeface="Aharoni" panose="02010803020104030203" pitchFamily="2" charset="-79"/>
              </a:rPr>
              <a:t>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AE2370-B85C-E487-F903-D9B9D416109D}"/>
              </a:ext>
            </a:extLst>
          </p:cNvPr>
          <p:cNvSpPr txBox="1"/>
          <p:nvPr/>
        </p:nvSpPr>
        <p:spPr>
          <a:xfrm>
            <a:off x="8025858" y="189219"/>
            <a:ext cx="110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14155-BCDB-E5A6-CE06-34F028ACA159}"/>
              </a:ext>
            </a:extLst>
          </p:cNvPr>
          <p:cNvSpPr txBox="1"/>
          <p:nvPr/>
        </p:nvSpPr>
        <p:spPr>
          <a:xfrm>
            <a:off x="9782935" y="197311"/>
            <a:ext cx="188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F11DC0-8D9E-DA1D-48DB-2965AB3FE99A}"/>
              </a:ext>
            </a:extLst>
          </p:cNvPr>
          <p:cNvSpPr txBox="1"/>
          <p:nvPr/>
        </p:nvSpPr>
        <p:spPr>
          <a:xfrm>
            <a:off x="4451282" y="3881217"/>
            <a:ext cx="56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cart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29695-67D4-16B0-BA5B-6F8E82C453C6}"/>
              </a:ext>
            </a:extLst>
          </p:cNvPr>
          <p:cNvSpPr txBox="1"/>
          <p:nvPr/>
        </p:nvSpPr>
        <p:spPr>
          <a:xfrm>
            <a:off x="6041726" y="388121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Payment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169789B-0032-C29A-CDBB-1A9E4E204B8F}"/>
              </a:ext>
            </a:extLst>
          </p:cNvPr>
          <p:cNvCxnSpPr>
            <a:cxnSpLocks/>
          </p:cNvCxnSpPr>
          <p:nvPr/>
        </p:nvCxnSpPr>
        <p:spPr>
          <a:xfrm>
            <a:off x="1542068" y="1887242"/>
            <a:ext cx="680272" cy="128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2BC5B10-1997-2EE7-D26C-C976E9AD194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64174" y="1829090"/>
            <a:ext cx="653509" cy="35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33F9B0C-933E-019B-B189-994F61FA44D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292486" y="1801495"/>
            <a:ext cx="604458" cy="304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BC2252F-0410-E5BC-3250-C316994FB92E}"/>
              </a:ext>
            </a:extLst>
          </p:cNvPr>
          <p:cNvCxnSpPr>
            <a:cxnSpLocks/>
          </p:cNvCxnSpPr>
          <p:nvPr/>
        </p:nvCxnSpPr>
        <p:spPr>
          <a:xfrm>
            <a:off x="7037659" y="1873557"/>
            <a:ext cx="822316" cy="264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771F77B-8468-188A-0423-234E197B3F5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021045" y="1826653"/>
            <a:ext cx="872529" cy="395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291E5EA-0C9B-AB3A-D125-63B57D39374A}"/>
              </a:ext>
            </a:extLst>
          </p:cNvPr>
          <p:cNvCxnSpPr>
            <a:cxnSpLocks/>
          </p:cNvCxnSpPr>
          <p:nvPr/>
        </p:nvCxnSpPr>
        <p:spPr>
          <a:xfrm rot="5400000">
            <a:off x="6284204" y="-225632"/>
            <a:ext cx="756379" cy="7510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979B15C-2F27-FAA5-18D4-0B04854D8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4" y="535865"/>
            <a:ext cx="1306769" cy="2508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B3FF52-A22A-8E68-A137-9186C4374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78" y="576362"/>
            <a:ext cx="1216696" cy="2505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62713F-13AB-3AB5-98CD-E91E7F79FE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9" y="548767"/>
            <a:ext cx="1142857" cy="2505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A697F5-DC28-A07C-12FC-713B10C4F0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45" y="569761"/>
            <a:ext cx="1099158" cy="2505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AAD28F-1350-BBEE-4EE6-095FD757C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975" y="573925"/>
            <a:ext cx="1161070" cy="2505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891444-7A5C-E38C-7A78-4A0381EF4A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35" y="582962"/>
            <a:ext cx="1201426" cy="2505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F66140-7F72-A7A4-9575-A1EE899CEC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57" y="4219771"/>
            <a:ext cx="1133325" cy="2505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52924EB-D474-F625-C856-53828978AEC4}"/>
              </a:ext>
            </a:extLst>
          </p:cNvPr>
          <p:cNvSpPr txBox="1"/>
          <p:nvPr/>
        </p:nvSpPr>
        <p:spPr>
          <a:xfrm>
            <a:off x="2198733" y="3884905"/>
            <a:ext cx="140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User profile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D49325D-06CC-96EB-F6AE-2819D745D1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98" y="4219771"/>
            <a:ext cx="1095055" cy="2505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A1ED5-3C21-1DA9-9786-83D7E4DD35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96" y="4224690"/>
            <a:ext cx="1159337" cy="25054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AE15E1B-C396-DB70-6A18-0C8596BFE8C1}"/>
              </a:ext>
            </a:extLst>
          </p:cNvPr>
          <p:cNvCxnSpPr>
            <a:cxnSpLocks/>
          </p:cNvCxnSpPr>
          <p:nvPr/>
        </p:nvCxnSpPr>
        <p:spPr>
          <a:xfrm>
            <a:off x="3444558" y="4963718"/>
            <a:ext cx="653509" cy="35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976A8CA-391E-3DE2-AF2A-B8FC82FCC966}"/>
              </a:ext>
            </a:extLst>
          </p:cNvPr>
          <p:cNvCxnSpPr>
            <a:cxnSpLocks/>
          </p:cNvCxnSpPr>
          <p:nvPr/>
        </p:nvCxnSpPr>
        <p:spPr>
          <a:xfrm>
            <a:off x="5315560" y="4963718"/>
            <a:ext cx="653509" cy="35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C50E45-F47E-2F3B-3B18-F2A28B49748D}"/>
              </a:ext>
            </a:extLst>
          </p:cNvPr>
          <p:cNvSpPr txBox="1"/>
          <p:nvPr/>
        </p:nvSpPr>
        <p:spPr>
          <a:xfrm>
            <a:off x="520360" y="189219"/>
            <a:ext cx="83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24907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057F1E19-78F0-62A8-6D21-1B5372C9F07B}"/>
              </a:ext>
            </a:extLst>
          </p:cNvPr>
          <p:cNvSpPr txBox="1"/>
          <p:nvPr/>
        </p:nvSpPr>
        <p:spPr>
          <a:xfrm>
            <a:off x="3839337" y="976366"/>
            <a:ext cx="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Sign up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F9078-C331-425A-BEFF-7A191C2AC23C}"/>
              </a:ext>
            </a:extLst>
          </p:cNvPr>
          <p:cNvSpPr txBox="1"/>
          <p:nvPr/>
        </p:nvSpPr>
        <p:spPr>
          <a:xfrm>
            <a:off x="7179547" y="976366"/>
            <a:ext cx="8302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Login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287D2-4D89-2E79-261E-FC2D125945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2" y="1529427"/>
            <a:ext cx="181271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9C539-9362-CDAB-DF77-B237667C7428}"/>
              </a:ext>
            </a:extLst>
          </p:cNvPr>
          <p:cNvSpPr txBox="1"/>
          <p:nvPr/>
        </p:nvSpPr>
        <p:spPr>
          <a:xfrm>
            <a:off x="667412" y="976366"/>
            <a:ext cx="83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Roles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3C71D-B1DC-BACD-B33A-E27C49F4779F}"/>
              </a:ext>
            </a:extLst>
          </p:cNvPr>
          <p:cNvSpPr txBox="1"/>
          <p:nvPr/>
        </p:nvSpPr>
        <p:spPr>
          <a:xfrm>
            <a:off x="10351473" y="976366"/>
            <a:ext cx="145747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Home Page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333D053-DDDC-935B-97FE-CC60A87F78A6}"/>
              </a:ext>
            </a:extLst>
          </p:cNvPr>
          <p:cNvCxnSpPr>
            <a:cxnSpLocks/>
          </p:cNvCxnSpPr>
          <p:nvPr/>
        </p:nvCxnSpPr>
        <p:spPr>
          <a:xfrm>
            <a:off x="1970434" y="3054187"/>
            <a:ext cx="1425280" cy="304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3504D7F-2EB7-22AE-EB3E-28D3C01C1519}"/>
              </a:ext>
            </a:extLst>
          </p:cNvPr>
          <p:cNvCxnSpPr>
            <a:cxnSpLocks/>
          </p:cNvCxnSpPr>
          <p:nvPr/>
        </p:nvCxnSpPr>
        <p:spPr>
          <a:xfrm>
            <a:off x="5302135" y="3051839"/>
            <a:ext cx="1425280" cy="304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F65F20A-AF87-8A8F-6431-BDA088098F82}"/>
              </a:ext>
            </a:extLst>
          </p:cNvPr>
          <p:cNvCxnSpPr>
            <a:cxnSpLocks/>
          </p:cNvCxnSpPr>
          <p:nvPr/>
        </p:nvCxnSpPr>
        <p:spPr>
          <a:xfrm>
            <a:off x="8622111" y="3051839"/>
            <a:ext cx="1425280" cy="304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25D29D5-B69B-C2E2-9DAC-C1DECD7246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7"/>
          <a:stretch/>
        </p:blipFill>
        <p:spPr>
          <a:xfrm>
            <a:off x="6818020" y="1527079"/>
            <a:ext cx="1739438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22BCD6-303E-FFF8-A649-4224F682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9"/>
          <a:stretch/>
        </p:blipFill>
        <p:spPr>
          <a:xfrm>
            <a:off x="3486319" y="1527079"/>
            <a:ext cx="1738009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39F75E-93CF-19A8-6B87-34EB43AE82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8"/>
          <a:stretch/>
        </p:blipFill>
        <p:spPr>
          <a:xfrm>
            <a:off x="10070760" y="1527079"/>
            <a:ext cx="173819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8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FBF211-64D3-D15A-15BD-7FD49C991DB1}"/>
              </a:ext>
            </a:extLst>
          </p:cNvPr>
          <p:cNvSpPr txBox="1"/>
          <p:nvPr/>
        </p:nvSpPr>
        <p:spPr>
          <a:xfrm>
            <a:off x="4916606" y="2269153"/>
            <a:ext cx="6738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A splash screen at the beginning of an application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38D2819-151F-FE06-08A5-213C042D2E50}"/>
              </a:ext>
            </a:extLst>
          </p:cNvPr>
          <p:cNvCxnSpPr/>
          <p:nvPr/>
        </p:nvCxnSpPr>
        <p:spPr>
          <a:xfrm>
            <a:off x="3125337" y="3070746"/>
            <a:ext cx="1460311" cy="5186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2FC60F7-F137-FF8A-1C53-B205939954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9"/>
          <a:stretch/>
        </p:blipFill>
        <p:spPr>
          <a:xfrm>
            <a:off x="642132" y="311248"/>
            <a:ext cx="2962656" cy="6235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060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FBF211-64D3-D15A-15BD-7FD49C991DB1}"/>
              </a:ext>
            </a:extLst>
          </p:cNvPr>
          <p:cNvSpPr txBox="1"/>
          <p:nvPr/>
        </p:nvSpPr>
        <p:spPr>
          <a:xfrm>
            <a:off x="4916606" y="2269153"/>
            <a:ext cx="6738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Basically there are 2 options are shown :user &amp; technician. </a:t>
            </a:r>
          </a:p>
          <a:p>
            <a:endParaRPr lang="en-US" sz="3600" b="1" i="1" dirty="0"/>
          </a:p>
          <a:p>
            <a:r>
              <a:rPr lang="en-US" sz="3600" b="1" i="1" dirty="0"/>
              <a:t>They will ask for a choice for what purpose they want to use.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38D2819-151F-FE06-08A5-213C042D2E50}"/>
              </a:ext>
            </a:extLst>
          </p:cNvPr>
          <p:cNvCxnSpPr/>
          <p:nvPr/>
        </p:nvCxnSpPr>
        <p:spPr>
          <a:xfrm>
            <a:off x="3125337" y="3070746"/>
            <a:ext cx="1460311" cy="5186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96C532-402A-4F59-B14D-E159650B79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9"/>
          <a:stretch/>
        </p:blipFill>
        <p:spPr>
          <a:xfrm>
            <a:off x="663422" y="311247"/>
            <a:ext cx="2962656" cy="6235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08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DCA61-17D8-15EA-ED3B-A535116AF329}"/>
              </a:ext>
            </a:extLst>
          </p:cNvPr>
          <p:cNvSpPr txBox="1"/>
          <p:nvPr/>
        </p:nvSpPr>
        <p:spPr>
          <a:xfrm>
            <a:off x="5377218" y="2156346"/>
            <a:ext cx="555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Next there is a registration page : in it we have username</a:t>
            </a:r>
            <a:r>
              <a:rPr lang="en-US" sz="3600" b="1"/>
              <a:t>, email &amp; </a:t>
            </a:r>
            <a:r>
              <a:rPr lang="en-US" sz="3600" b="1" dirty="0"/>
              <a:t>password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4BF7B42-0526-0AAE-E097-D190A3EF9A23}"/>
              </a:ext>
            </a:extLst>
          </p:cNvPr>
          <p:cNvCxnSpPr/>
          <p:nvPr/>
        </p:nvCxnSpPr>
        <p:spPr>
          <a:xfrm>
            <a:off x="3439391" y="2156346"/>
            <a:ext cx="1735282" cy="9505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823FD3-8274-62B0-72AD-FA21BBFBF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0"/>
          <a:stretch/>
        </p:blipFill>
        <p:spPr>
          <a:xfrm>
            <a:off x="665846" y="311285"/>
            <a:ext cx="2962656" cy="6235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34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" y="-27053"/>
            <a:ext cx="12219214" cy="6842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5515339"/>
            <a:ext cx="11234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95055" y="4365210"/>
            <a:ext cx="1172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Khushi Lodha : UI and API.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995055" y="1877255"/>
            <a:ext cx="10224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Vishwa Raval : UI and Admin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5055" y="2698784"/>
            <a:ext cx="93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Aditya Patel : UI and API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63882" y="3508914"/>
            <a:ext cx="1034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Dhyey Patel : UI and Admin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6C05D-4EC4-F8F9-34DA-60603DAC62D7}"/>
              </a:ext>
            </a:extLst>
          </p:cNvPr>
          <p:cNvSpPr txBox="1"/>
          <p:nvPr/>
        </p:nvSpPr>
        <p:spPr>
          <a:xfrm>
            <a:off x="546389" y="625052"/>
            <a:ext cx="39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Role of Members :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11921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236B1-5B15-989F-6A0B-A7D6F277D625}"/>
              </a:ext>
            </a:extLst>
          </p:cNvPr>
          <p:cNvSpPr txBox="1"/>
          <p:nvPr/>
        </p:nvSpPr>
        <p:spPr>
          <a:xfrm>
            <a:off x="5540463" y="2795327"/>
            <a:ext cx="6028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Next the user used to login in this page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9D44596-1926-7818-39CA-F0C4A58FFA53}"/>
              </a:ext>
            </a:extLst>
          </p:cNvPr>
          <p:cNvCxnSpPr/>
          <p:nvPr/>
        </p:nvCxnSpPr>
        <p:spPr>
          <a:xfrm>
            <a:off x="3694848" y="2438779"/>
            <a:ext cx="1787857" cy="713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E7E67C-AF5F-3712-F229-10C09FC3C6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4"/>
          <a:stretch/>
        </p:blipFill>
        <p:spPr>
          <a:xfrm>
            <a:off x="658392" y="313403"/>
            <a:ext cx="2962656" cy="6231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35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866EA0-E7F5-CA11-BADF-FFA147D72861}"/>
              </a:ext>
            </a:extLst>
          </p:cNvPr>
          <p:cNvSpPr txBox="1"/>
          <p:nvPr/>
        </p:nvSpPr>
        <p:spPr>
          <a:xfrm>
            <a:off x="5206722" y="2828834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/>
              <a:t>Then in next page we will be fetching location from the user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F8A581D-CF84-4248-B713-CC79159C3F3C}"/>
              </a:ext>
            </a:extLst>
          </p:cNvPr>
          <p:cNvCxnSpPr/>
          <p:nvPr/>
        </p:nvCxnSpPr>
        <p:spPr>
          <a:xfrm>
            <a:off x="3609092" y="2579427"/>
            <a:ext cx="1337481" cy="1056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79FF0E-0F5B-E24F-09F8-5D7319C301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9"/>
          <a:stretch/>
        </p:blipFill>
        <p:spPr>
          <a:xfrm>
            <a:off x="666468" y="311247"/>
            <a:ext cx="2962656" cy="6235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02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2C5F0B-7A7C-3192-8813-ACC5A4AF228A}"/>
              </a:ext>
            </a:extLst>
          </p:cNvPr>
          <p:cNvSpPr txBox="1"/>
          <p:nvPr/>
        </p:nvSpPr>
        <p:spPr>
          <a:xfrm>
            <a:off x="5191580" y="2650313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Next there will be a user home page from where the user used to choose it's category.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02D31-26B4-94BF-5265-3AFC025AECEC}"/>
              </a:ext>
            </a:extLst>
          </p:cNvPr>
          <p:cNvCxnSpPr>
            <a:cxnSpLocks/>
          </p:cNvCxnSpPr>
          <p:nvPr/>
        </p:nvCxnSpPr>
        <p:spPr>
          <a:xfrm>
            <a:off x="3642272" y="2784144"/>
            <a:ext cx="1405722" cy="996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8F0DB57-5317-BFE6-4570-F1D782C23D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9"/>
          <a:stretch/>
        </p:blipFill>
        <p:spPr>
          <a:xfrm>
            <a:off x="647667" y="311247"/>
            <a:ext cx="2962656" cy="6235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84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A41BC-4CFD-5846-DB0D-5E024487EA1C}"/>
              </a:ext>
            </a:extLst>
          </p:cNvPr>
          <p:cNvSpPr txBox="1"/>
          <p:nvPr/>
        </p:nvSpPr>
        <p:spPr>
          <a:xfrm>
            <a:off x="5098886" y="3079723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Then there will be all </a:t>
            </a:r>
            <a:r>
              <a:rPr lang="en-US" sz="3600" b="1" dirty="0" err="1"/>
              <a:t>Sevices</a:t>
            </a:r>
            <a:r>
              <a:rPr lang="en-US" sz="3600" b="1" dirty="0"/>
              <a:t> in it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D90B522-9B72-5F62-C29D-287501047742}"/>
              </a:ext>
            </a:extLst>
          </p:cNvPr>
          <p:cNvCxnSpPr>
            <a:cxnSpLocks/>
          </p:cNvCxnSpPr>
          <p:nvPr/>
        </p:nvCxnSpPr>
        <p:spPr>
          <a:xfrm>
            <a:off x="3656340" y="2784144"/>
            <a:ext cx="1405722" cy="996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F757C9E-3373-16A2-FB75-2578411E88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556"/>
          <a:stretch/>
        </p:blipFill>
        <p:spPr>
          <a:xfrm>
            <a:off x="648146" y="310896"/>
            <a:ext cx="2971370" cy="6236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046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9E44D5-7F54-A565-A384-352E70761475}"/>
              </a:ext>
            </a:extLst>
          </p:cNvPr>
          <p:cNvSpPr txBox="1"/>
          <p:nvPr/>
        </p:nvSpPr>
        <p:spPr>
          <a:xfrm>
            <a:off x="5388146" y="3047857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Next there will be Add Various Services In Cart Page.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733EE33-7195-FBDD-3582-BE614FBFFBDA}"/>
              </a:ext>
            </a:extLst>
          </p:cNvPr>
          <p:cNvCxnSpPr>
            <a:cxnSpLocks/>
          </p:cNvCxnSpPr>
          <p:nvPr/>
        </p:nvCxnSpPr>
        <p:spPr>
          <a:xfrm>
            <a:off x="3642272" y="2784144"/>
            <a:ext cx="1405722" cy="996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A56320B-ED15-3449-95DC-E3EBCBC9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1"/>
          <a:stretch/>
        </p:blipFill>
        <p:spPr>
          <a:xfrm>
            <a:off x="651480" y="313006"/>
            <a:ext cx="2962656" cy="6231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7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B351B-49EA-C315-E576-0FE2A98ECAA7}"/>
              </a:ext>
            </a:extLst>
          </p:cNvPr>
          <p:cNvSpPr txBox="1"/>
          <p:nvPr/>
        </p:nvSpPr>
        <p:spPr>
          <a:xfrm>
            <a:off x="5179120" y="3282287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Next Payment Options page.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0351FA1-C22A-2B85-2879-74AD48AD14BC}"/>
              </a:ext>
            </a:extLst>
          </p:cNvPr>
          <p:cNvCxnSpPr>
            <a:cxnSpLocks/>
          </p:cNvCxnSpPr>
          <p:nvPr/>
        </p:nvCxnSpPr>
        <p:spPr>
          <a:xfrm>
            <a:off x="3614136" y="2573128"/>
            <a:ext cx="1405722" cy="996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7F7BE4-CFE4-6592-01F6-9817F76E21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8"/>
          <a:stretch/>
        </p:blipFill>
        <p:spPr>
          <a:xfrm>
            <a:off x="651480" y="305972"/>
            <a:ext cx="2962656" cy="6246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255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B351B-49EA-C315-E576-0FE2A98ECAA7}"/>
              </a:ext>
            </a:extLst>
          </p:cNvPr>
          <p:cNvSpPr txBox="1"/>
          <p:nvPr/>
        </p:nvSpPr>
        <p:spPr>
          <a:xfrm>
            <a:off x="5530157" y="3500533"/>
            <a:ext cx="6567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Cash Payment Successfully done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0351FA1-C22A-2B85-2879-74AD48AD14BC}"/>
              </a:ext>
            </a:extLst>
          </p:cNvPr>
          <p:cNvCxnSpPr>
            <a:cxnSpLocks/>
          </p:cNvCxnSpPr>
          <p:nvPr/>
        </p:nvCxnSpPr>
        <p:spPr>
          <a:xfrm>
            <a:off x="3698544" y="2784144"/>
            <a:ext cx="1405722" cy="996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E87CEBA-DF4C-2DFB-71C6-E7797722E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0"/>
          <a:stretch/>
        </p:blipFill>
        <p:spPr>
          <a:xfrm>
            <a:off x="649368" y="392137"/>
            <a:ext cx="2880360" cy="6073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06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167866-1AFA-2277-9893-4589BA32149D}"/>
              </a:ext>
            </a:extLst>
          </p:cNvPr>
          <p:cNvSpPr txBox="1"/>
          <p:nvPr/>
        </p:nvSpPr>
        <p:spPr>
          <a:xfrm>
            <a:off x="5352915" y="3330285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 notification page 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3DB50887-F087-644B-1B75-6E0EE6989D4B}"/>
              </a:ext>
            </a:extLst>
          </p:cNvPr>
          <p:cNvCxnSpPr>
            <a:cxnSpLocks/>
          </p:cNvCxnSpPr>
          <p:nvPr/>
        </p:nvCxnSpPr>
        <p:spPr>
          <a:xfrm>
            <a:off x="3536475" y="2742580"/>
            <a:ext cx="1405722" cy="996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984471B-D228-3E6A-E02A-F300175039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7"/>
          <a:stretch/>
        </p:blipFill>
        <p:spPr>
          <a:xfrm>
            <a:off x="651309" y="308331"/>
            <a:ext cx="2962656" cy="624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phic 9" descr="Ringer">
            <a:extLst>
              <a:ext uri="{FF2B5EF4-FFF2-40B4-BE49-F238E27FC236}">
                <a16:creationId xmlns:a16="http://schemas.microsoft.com/office/drawing/2014/main" id="{8BA4C9AF-548E-0097-99EC-98A657460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4098" y="3429000"/>
            <a:ext cx="547616" cy="5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55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167866-1AFA-2277-9893-4589BA32149D}"/>
              </a:ext>
            </a:extLst>
          </p:cNvPr>
          <p:cNvSpPr txBox="1"/>
          <p:nvPr/>
        </p:nvSpPr>
        <p:spPr>
          <a:xfrm>
            <a:off x="5352915" y="3330285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Then it’s User Profile page.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3DB50887-F087-644B-1B75-6E0EE6989D4B}"/>
              </a:ext>
            </a:extLst>
          </p:cNvPr>
          <p:cNvCxnSpPr>
            <a:cxnSpLocks/>
          </p:cNvCxnSpPr>
          <p:nvPr/>
        </p:nvCxnSpPr>
        <p:spPr>
          <a:xfrm>
            <a:off x="3536475" y="2742580"/>
            <a:ext cx="1405722" cy="996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8647AB5-1C8F-828E-1422-1E55966408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"/>
          <a:stretch/>
        </p:blipFill>
        <p:spPr>
          <a:xfrm>
            <a:off x="664787" y="310896"/>
            <a:ext cx="2959017" cy="6236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5642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167866-1AFA-2277-9893-4589BA32149D}"/>
              </a:ext>
            </a:extLst>
          </p:cNvPr>
          <p:cNvSpPr txBox="1"/>
          <p:nvPr/>
        </p:nvSpPr>
        <p:spPr>
          <a:xfrm>
            <a:off x="5352915" y="3330285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About us page.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3DB50887-F087-644B-1B75-6E0EE6989D4B}"/>
              </a:ext>
            </a:extLst>
          </p:cNvPr>
          <p:cNvCxnSpPr>
            <a:cxnSpLocks/>
          </p:cNvCxnSpPr>
          <p:nvPr/>
        </p:nvCxnSpPr>
        <p:spPr>
          <a:xfrm>
            <a:off x="3536475" y="2742580"/>
            <a:ext cx="1405722" cy="996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306515-5F3F-4C13-6E9A-EC757174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4"/>
          <a:stretch/>
        </p:blipFill>
        <p:spPr>
          <a:xfrm>
            <a:off x="654861" y="305166"/>
            <a:ext cx="2962656" cy="6247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99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45" y="0"/>
            <a:ext cx="12286445" cy="8182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11250" y="347727"/>
            <a:ext cx="807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/>
              <a:t>Abstract of definition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15155" y="2095425"/>
            <a:ext cx="98008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3200" b="1" dirty="0">
                <a:cs typeface="Arial" panose="020B0604020202020204" pitchFamily="34" charset="0"/>
              </a:rPr>
              <a:t>A platform that connects service providers, including plumbers, mechanical technicians, carpenters, and various other with customers seeking their services. </a:t>
            </a:r>
          </a:p>
          <a:p>
            <a:pPr algn="just"/>
            <a:endParaRPr lang="en-US" sz="3200" b="1" dirty="0"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3200" b="1" dirty="0">
                <a:cs typeface="Arial" panose="020B0604020202020204" pitchFamily="34" charset="0"/>
              </a:rPr>
              <a:t>These platforms typically facilitate the booking, scheduling, and payment processes.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3200" b="1" dirty="0"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3200" b="1" dirty="0">
                <a:cs typeface="Arial" panose="020B0604020202020204" pitchFamily="34" charset="0"/>
              </a:rPr>
              <a:t>Include features such as job listings, service provider profiles, customer reviews, and communication tools.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3200" b="1" dirty="0">
              <a:cs typeface="Arial" panose="020B0604020202020204" pitchFamily="34" charset="0"/>
            </a:endParaRPr>
          </a:p>
          <a:p>
            <a:pPr algn="just"/>
            <a:endParaRPr lang="en-US" sz="3200" b="1" dirty="0">
              <a:cs typeface="Arial" panose="020B0604020202020204" pitchFamily="34" charset="0"/>
            </a:endParaRPr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6589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167866-1AFA-2277-9893-4589BA32149D}"/>
              </a:ext>
            </a:extLst>
          </p:cNvPr>
          <p:cNvSpPr txBox="1"/>
          <p:nvPr/>
        </p:nvSpPr>
        <p:spPr>
          <a:xfrm>
            <a:off x="5352915" y="3330285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Help &amp; Support page.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3DB50887-F087-644B-1B75-6E0EE6989D4B}"/>
              </a:ext>
            </a:extLst>
          </p:cNvPr>
          <p:cNvCxnSpPr>
            <a:cxnSpLocks/>
          </p:cNvCxnSpPr>
          <p:nvPr/>
        </p:nvCxnSpPr>
        <p:spPr>
          <a:xfrm>
            <a:off x="3536475" y="2742580"/>
            <a:ext cx="1405722" cy="996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4EAC36B-1A58-5B00-BE3B-73B86A525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5"/>
          <a:stretch/>
        </p:blipFill>
        <p:spPr>
          <a:xfrm>
            <a:off x="650618" y="310896"/>
            <a:ext cx="2956631" cy="6236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363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19A6D-2C31-5D66-8712-AEC7232225A6}"/>
              </a:ext>
            </a:extLst>
          </p:cNvPr>
          <p:cNvSpPr txBox="1"/>
          <p:nvPr/>
        </p:nvSpPr>
        <p:spPr>
          <a:xfrm>
            <a:off x="3771899" y="2747031"/>
            <a:ext cx="67930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i="1" dirty="0"/>
              <a:t>Technician 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453316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FBF211-64D3-D15A-15BD-7FD49C991DB1}"/>
              </a:ext>
            </a:extLst>
          </p:cNvPr>
          <p:cNvSpPr txBox="1"/>
          <p:nvPr/>
        </p:nvSpPr>
        <p:spPr>
          <a:xfrm>
            <a:off x="4916606" y="2269153"/>
            <a:ext cx="6738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Basically there are 2 options are shown :user &amp; technician. </a:t>
            </a:r>
          </a:p>
          <a:p>
            <a:endParaRPr lang="en-US" sz="3600" b="1" i="1" dirty="0"/>
          </a:p>
          <a:p>
            <a:r>
              <a:rPr lang="en-US" sz="3600" b="1" i="1" dirty="0"/>
              <a:t>They will ask for a choice for what purpose they want to use.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38D2819-151F-FE06-08A5-213C042D2E50}"/>
              </a:ext>
            </a:extLst>
          </p:cNvPr>
          <p:cNvCxnSpPr/>
          <p:nvPr/>
        </p:nvCxnSpPr>
        <p:spPr>
          <a:xfrm>
            <a:off x="3125337" y="3070746"/>
            <a:ext cx="1460311" cy="5186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96C532-402A-4F59-B14D-E159650B79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9"/>
          <a:stretch/>
        </p:blipFill>
        <p:spPr>
          <a:xfrm>
            <a:off x="663422" y="311247"/>
            <a:ext cx="2962656" cy="6235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5701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0058D-8A95-54B0-171C-E6A8B41F5F4F}"/>
              </a:ext>
            </a:extLst>
          </p:cNvPr>
          <p:cNvSpPr txBox="1"/>
          <p:nvPr/>
        </p:nvSpPr>
        <p:spPr>
          <a:xfrm>
            <a:off x="5819904" y="2551837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Next there is a registration page : in it we have username email password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4FFF672-8FBD-1719-40FF-6B2617D41633}"/>
              </a:ext>
            </a:extLst>
          </p:cNvPr>
          <p:cNvCxnSpPr>
            <a:cxnSpLocks/>
          </p:cNvCxnSpPr>
          <p:nvPr/>
        </p:nvCxnSpPr>
        <p:spPr>
          <a:xfrm>
            <a:off x="3632582" y="2551837"/>
            <a:ext cx="1470760" cy="9750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2F8B07A-B963-A439-F166-7857E86B57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9"/>
          <a:stretch/>
        </p:blipFill>
        <p:spPr>
          <a:xfrm>
            <a:off x="669276" y="310896"/>
            <a:ext cx="2963306" cy="6236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6307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A6F29-4285-E32E-0575-1CCC0B8B7F00}"/>
              </a:ext>
            </a:extLst>
          </p:cNvPr>
          <p:cNvSpPr txBox="1"/>
          <p:nvPr/>
        </p:nvSpPr>
        <p:spPr>
          <a:xfrm>
            <a:off x="5203714" y="2792726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Next the user used to login in this page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7FC0E16-B09D-CB97-0FEE-FB0BEFBF0152}"/>
              </a:ext>
            </a:extLst>
          </p:cNvPr>
          <p:cNvCxnSpPr/>
          <p:nvPr/>
        </p:nvCxnSpPr>
        <p:spPr>
          <a:xfrm>
            <a:off x="3423973" y="2101755"/>
            <a:ext cx="1637731" cy="13272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4BA2B1-067D-8E52-1688-7566E55369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7"/>
          <a:stretch/>
        </p:blipFill>
        <p:spPr>
          <a:xfrm>
            <a:off x="669348" y="310896"/>
            <a:ext cx="2965742" cy="6236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838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2C48F-1AD3-7106-1DFF-A5062799A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8"/>
          <a:stretch/>
        </p:blipFill>
        <p:spPr>
          <a:xfrm>
            <a:off x="646584" y="311902"/>
            <a:ext cx="2962656" cy="62341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AF0EAF74-6493-F9AB-8AFB-6909E843A45C}"/>
              </a:ext>
            </a:extLst>
          </p:cNvPr>
          <p:cNvCxnSpPr>
            <a:cxnSpLocks/>
          </p:cNvCxnSpPr>
          <p:nvPr/>
        </p:nvCxnSpPr>
        <p:spPr>
          <a:xfrm>
            <a:off x="3609240" y="2772697"/>
            <a:ext cx="1586511" cy="1319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8D87E0-8DFD-2ACE-AE8D-7905E6012A2B}"/>
              </a:ext>
            </a:extLst>
          </p:cNvPr>
          <p:cNvSpPr txBox="1"/>
          <p:nvPr/>
        </p:nvSpPr>
        <p:spPr>
          <a:xfrm>
            <a:off x="5270789" y="3831012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Next the Support Page In Technician.</a:t>
            </a:r>
          </a:p>
        </p:txBody>
      </p:sp>
    </p:spTree>
    <p:extLst>
      <p:ext uri="{BB962C8B-B14F-4D97-AF65-F5344CB8AC3E}">
        <p14:creationId xmlns:p14="http://schemas.microsoft.com/office/powerpoint/2010/main" val="1222930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BC803-BE70-0846-01FA-BD7717E1C78B}"/>
              </a:ext>
            </a:extLst>
          </p:cNvPr>
          <p:cNvSpPr txBox="1"/>
          <p:nvPr/>
        </p:nvSpPr>
        <p:spPr>
          <a:xfrm>
            <a:off x="3137095" y="2445356"/>
            <a:ext cx="10508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u="sng" dirty="0"/>
              <a:t>Admin Panel</a:t>
            </a:r>
          </a:p>
        </p:txBody>
      </p:sp>
    </p:spTree>
    <p:extLst>
      <p:ext uri="{BB962C8B-B14F-4D97-AF65-F5344CB8AC3E}">
        <p14:creationId xmlns:p14="http://schemas.microsoft.com/office/powerpoint/2010/main" val="798991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8A7F2-5E47-9CD9-EDFF-668C8DC7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3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A20451-B680-D785-772D-74CFAEDB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0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08C97-23E0-9722-E26D-4F6A7E41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250"/>
            <a:ext cx="12192000" cy="6827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3FB59-AC8E-2940-224F-746D14148631}"/>
              </a:ext>
            </a:extLst>
          </p:cNvPr>
          <p:cNvSpPr txBox="1"/>
          <p:nvPr/>
        </p:nvSpPr>
        <p:spPr>
          <a:xfrm>
            <a:off x="3474720" y="2743200"/>
            <a:ext cx="4818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b="1" u="sng" dirty="0"/>
              <a:t>Data Dictionary</a:t>
            </a:r>
            <a:endParaRPr lang="en-IN" sz="5600" b="1" u="sng" dirty="0"/>
          </a:p>
        </p:txBody>
      </p:sp>
    </p:spTree>
    <p:extLst>
      <p:ext uri="{BB962C8B-B14F-4D97-AF65-F5344CB8AC3E}">
        <p14:creationId xmlns:p14="http://schemas.microsoft.com/office/powerpoint/2010/main" val="3807921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D541F8-2C76-0C69-310E-76E18F84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6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6FE7C4-4401-0FA6-CF20-4144E11C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13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78279-2019-44F7-123D-F8EE6D41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54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B26D2-FF9C-03A6-695D-7910A7B6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1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1D75E-E74B-F6AF-CDD0-731642E8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4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8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C6516-A426-BDC6-0215-B23B6C3D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14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98999-9A15-3AF0-B9D3-D314532E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198"/>
            <a:ext cx="12192000" cy="62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9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DD798-4CBA-F893-CB47-30D9E525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222"/>
            <a:ext cx="12192000" cy="60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41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19E5D-A61A-364B-0822-C0A8888C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97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EC432-B5A8-8259-177F-E5884AA74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208182"/>
            <a:ext cx="12192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5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2BE70D-980E-168A-4CBD-AC58CE02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48861"/>
              </p:ext>
            </p:extLst>
          </p:nvPr>
        </p:nvGraphicFramePr>
        <p:xfrm>
          <a:off x="856901" y="423384"/>
          <a:ext cx="10791308" cy="6011231"/>
        </p:xfrm>
        <a:graphic>
          <a:graphicData uri="http://schemas.openxmlformats.org/drawingml/2006/table">
            <a:tbl>
              <a:tblPr/>
              <a:tblGrid>
                <a:gridCol w="473815">
                  <a:extLst>
                    <a:ext uri="{9D8B030D-6E8A-4147-A177-3AD203B41FA5}">
                      <a16:colId xmlns:a16="http://schemas.microsoft.com/office/drawing/2014/main" val="3751634080"/>
                    </a:ext>
                  </a:extLst>
                </a:gridCol>
                <a:gridCol w="2090358">
                  <a:extLst>
                    <a:ext uri="{9D8B030D-6E8A-4147-A177-3AD203B41FA5}">
                      <a16:colId xmlns:a16="http://schemas.microsoft.com/office/drawing/2014/main" val="3482986574"/>
                    </a:ext>
                  </a:extLst>
                </a:gridCol>
                <a:gridCol w="2132164">
                  <a:extLst>
                    <a:ext uri="{9D8B030D-6E8A-4147-A177-3AD203B41FA5}">
                      <a16:colId xmlns:a16="http://schemas.microsoft.com/office/drawing/2014/main" val="3662305413"/>
                    </a:ext>
                  </a:extLst>
                </a:gridCol>
                <a:gridCol w="2805724">
                  <a:extLst>
                    <a:ext uri="{9D8B030D-6E8A-4147-A177-3AD203B41FA5}">
                      <a16:colId xmlns:a16="http://schemas.microsoft.com/office/drawing/2014/main" val="2719289799"/>
                    </a:ext>
                  </a:extLst>
                </a:gridCol>
                <a:gridCol w="3289247">
                  <a:extLst>
                    <a:ext uri="{9D8B030D-6E8A-4147-A177-3AD203B41FA5}">
                      <a16:colId xmlns:a16="http://schemas.microsoft.com/office/drawing/2014/main" val="3996004579"/>
                    </a:ext>
                  </a:extLst>
                </a:gridCol>
              </a:tblGrid>
              <a:tr h="51574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Table</a:t>
                      </a:r>
                    </a:p>
                  </a:txBody>
                  <a:tcPr marL="107053" marR="107053" marT="53527" marB="535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09746"/>
                  </a:ext>
                </a:extLst>
              </a:tr>
              <a:tr h="7551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5940" marR="15940" marT="159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137003"/>
                  </a:ext>
                </a:extLst>
              </a:tr>
              <a:tr h="4211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7053" marR="107053" marT="53527" marB="535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53" marR="107053" marT="53527" marB="535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Integer</a:t>
                      </a:r>
                    </a:p>
                  </a:txBody>
                  <a:tcPr marL="107053" marR="107053" marT="53527" marB="535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 for a user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92072"/>
                  </a:ext>
                </a:extLst>
              </a:tr>
              <a:tr h="3775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586217"/>
                  </a:ext>
                </a:extLst>
              </a:tr>
              <a:tr h="5698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940" marR="15940" marT="159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=20)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name of user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571356"/>
                  </a:ext>
                </a:extLst>
              </a:tr>
              <a:tr h="3775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940" marR="15940" marT="159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=20)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name of user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493348"/>
                  </a:ext>
                </a:extLst>
              </a:tr>
              <a:tr h="3630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7053" marR="107053" marT="53527" marB="535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107053" marR="107053" marT="53527" marB="535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107053" marR="107053" marT="53527" marB="535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ID of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201982"/>
                  </a:ext>
                </a:extLst>
              </a:tr>
              <a:tr h="3775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user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041536"/>
                  </a:ext>
                </a:extLst>
              </a:tr>
              <a:tr h="3630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7053" marR="107053" marT="53527" marB="535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107053" marR="107053" marT="53527" marB="535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107053" marR="107053" marT="53527" marB="535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number 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556470"/>
                  </a:ext>
                </a:extLst>
              </a:tr>
              <a:tr h="3775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the user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751472"/>
                  </a:ext>
                </a:extLst>
              </a:tr>
              <a:tr h="3775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940" marR="15940" marT="159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=190)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of the user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845704"/>
                  </a:ext>
                </a:extLst>
              </a:tr>
              <a:tr h="3775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940" marR="15940" marT="159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pincode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max_length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=10)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Pincode of the user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353894"/>
                  </a:ext>
                </a:extLst>
              </a:tr>
              <a:tr h="3775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940" marR="15940" marT="159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 of the user</a:t>
                      </a: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792546"/>
                  </a:ext>
                </a:extLst>
              </a:tr>
              <a:tr h="377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40" marR="15940" marT="159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Boolean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40" marR="15940" marT="159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i,e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,. Admin or user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40" marR="15940" marT="15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5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779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DECCA-9A03-5079-9DD4-38464755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894"/>
            <a:ext cx="12192000" cy="57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34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304E9-A80D-5ED2-D6E8-A65EE140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01"/>
            <a:ext cx="12192000" cy="57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52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1680C-7F04-6E80-0EF5-8C60FB56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228600"/>
            <a:ext cx="3708400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0526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B7B55A-7355-5CC5-2E1B-28DA8D1D5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1385"/>
          <a:stretch/>
        </p:blipFill>
        <p:spPr>
          <a:xfrm>
            <a:off x="4248400" y="228600"/>
            <a:ext cx="3695199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3825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14A7C-5256-E6FB-3F64-E2D4414D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97" y="228600"/>
            <a:ext cx="10409606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1702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568BA-B854-1B86-87D7-6138C846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228600"/>
            <a:ext cx="10861964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509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0C7F8-035D-B30C-EA87-8AAD1104C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 t="13618" r="3518" b="1585"/>
          <a:stretch/>
        </p:blipFill>
        <p:spPr>
          <a:xfrm>
            <a:off x="4187372" y="228600"/>
            <a:ext cx="3817256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8743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2385" y="889843"/>
            <a:ext cx="1132193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/>
              <a:t>References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https://www.odtap.com/top-10-on-demand-home-service-apps-to-use-in-2023/#:~:text=A%20big%20brand%20in%20the,cleaning%2C%20pest%20control%2C%20etc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https://mobisoftinfotech.com/resources/blog/on-demand-home-services-startups/</a:t>
            </a:r>
            <a:endParaRPr lang="en-US" sz="2400" b="1" dirty="0"/>
          </a:p>
          <a:p>
            <a:br>
              <a:rPr lang="en-US" sz="2400" b="1" dirty="0"/>
            </a:br>
            <a:r>
              <a:rPr lang="en-US" sz="2400" b="1" dirty="0"/>
              <a:t>Wikipedia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/>
              <a:t>Quora.com</a:t>
            </a:r>
          </a:p>
          <a:p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10606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E2FBF-AEBE-3AB9-4F72-D73EB669E343}"/>
              </a:ext>
            </a:extLst>
          </p:cNvPr>
          <p:cNvSpPr txBox="1"/>
          <p:nvPr/>
        </p:nvSpPr>
        <p:spPr>
          <a:xfrm>
            <a:off x="4201090" y="2828835"/>
            <a:ext cx="3789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onotype Corsiva" panose="03010101010201010101" pitchFamily="66" charset="0"/>
              </a:rPr>
              <a:t>Thank You</a:t>
            </a:r>
            <a:endParaRPr lang="en-IN" sz="72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16FEF3-4952-F6A2-12E5-69856F03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11592"/>
              </p:ext>
            </p:extLst>
          </p:nvPr>
        </p:nvGraphicFramePr>
        <p:xfrm>
          <a:off x="301336" y="249383"/>
          <a:ext cx="11627427" cy="6348843"/>
        </p:xfrm>
        <a:graphic>
          <a:graphicData uri="http://schemas.openxmlformats.org/drawingml/2006/table">
            <a:tbl>
              <a:tblPr/>
              <a:tblGrid>
                <a:gridCol w="534996">
                  <a:extLst>
                    <a:ext uri="{9D8B030D-6E8A-4147-A177-3AD203B41FA5}">
                      <a16:colId xmlns:a16="http://schemas.microsoft.com/office/drawing/2014/main" val="2318372257"/>
                    </a:ext>
                  </a:extLst>
                </a:gridCol>
                <a:gridCol w="2478365">
                  <a:extLst>
                    <a:ext uri="{9D8B030D-6E8A-4147-A177-3AD203B41FA5}">
                      <a16:colId xmlns:a16="http://schemas.microsoft.com/office/drawing/2014/main" val="2985672486"/>
                    </a:ext>
                  </a:extLst>
                </a:gridCol>
                <a:gridCol w="2446991">
                  <a:extLst>
                    <a:ext uri="{9D8B030D-6E8A-4147-A177-3AD203B41FA5}">
                      <a16:colId xmlns:a16="http://schemas.microsoft.com/office/drawing/2014/main" val="2773942130"/>
                    </a:ext>
                  </a:extLst>
                </a:gridCol>
                <a:gridCol w="3010420">
                  <a:extLst>
                    <a:ext uri="{9D8B030D-6E8A-4147-A177-3AD203B41FA5}">
                      <a16:colId xmlns:a16="http://schemas.microsoft.com/office/drawing/2014/main" val="3682750512"/>
                    </a:ext>
                  </a:extLst>
                </a:gridCol>
                <a:gridCol w="3156655">
                  <a:extLst>
                    <a:ext uri="{9D8B030D-6E8A-4147-A177-3AD203B41FA5}">
                      <a16:colId xmlns:a16="http://schemas.microsoft.com/office/drawing/2014/main" val="6863087"/>
                    </a:ext>
                  </a:extLst>
                </a:gridCol>
              </a:tblGrid>
              <a:tr h="71211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 Table</a:t>
                      </a:r>
                    </a:p>
                  </a:txBody>
                  <a:tcPr marL="113159" marR="113159" marT="56579" marB="565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58460"/>
                  </a:ext>
                </a:extLst>
              </a:tr>
              <a:tr h="591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7559" marR="17559" marT="17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73833"/>
                  </a:ext>
                </a:extLst>
              </a:tr>
              <a:tr h="4396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3159" marR="113159" marT="56579" marB="565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Technician_ID</a:t>
                      </a:r>
                    </a:p>
                  </a:txBody>
                  <a:tcPr marL="113159" marR="113159" marT="56579" marB="56579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Integer</a:t>
                      </a:r>
                    </a:p>
                  </a:txBody>
                  <a:tcPr marL="113159" marR="113159" marT="56579" marB="565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identifier for each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321611"/>
                  </a:ext>
                </a:extLst>
              </a:tr>
              <a:tr h="44284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technician in the table.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027260"/>
                  </a:ext>
                </a:extLst>
              </a:tr>
              <a:tr h="442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59" marR="17559" marT="175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Technician_name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=35)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Technician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086167"/>
                  </a:ext>
                </a:extLst>
              </a:tr>
              <a:tr h="4396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3159" marR="113159" marT="56579" marB="565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Technician_email</a:t>
                      </a:r>
                    </a:p>
                  </a:txBody>
                  <a:tcPr marL="113159" marR="113159" marT="56579" marB="565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113159" marR="113159" marT="56579" marB="565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ID of the 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82725"/>
                  </a:ext>
                </a:extLst>
              </a:tr>
              <a:tr h="548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03536"/>
                  </a:ext>
                </a:extLst>
              </a:tr>
              <a:tr h="4396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3159" marR="113159" marT="56579" marB="565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Technician_phone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59" marR="113159" marT="56579" marB="565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Integer</a:t>
                      </a:r>
                    </a:p>
                    <a:p>
                      <a:pPr algn="l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59" marR="113159" marT="56579" marB="565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number of the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296186"/>
                  </a:ext>
                </a:extLst>
              </a:tr>
              <a:tr h="548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633217"/>
                  </a:ext>
                </a:extLst>
              </a:tr>
              <a:tr h="857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559" marR="17559" marT="175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Technician_password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=100)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 of the Technician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61665"/>
                  </a:ext>
                </a:extLst>
              </a:tr>
              <a:tr h="442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7559" marR="17559" marT="175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Technician_location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=190)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 Location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973810"/>
                  </a:ext>
                </a:extLst>
              </a:tr>
              <a:tr h="442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7559" marR="17559" marT="175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Area_pincode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Char(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=10)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7559" marR="17559" marT="175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Pincode</a:t>
                      </a: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Technician</a:t>
                      </a:r>
                    </a:p>
                  </a:txBody>
                  <a:tcPr marL="17559" marR="17559" marT="17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89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9EFFB1-C75C-3AEC-6D32-4805BA4E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34895"/>
              </p:ext>
            </p:extLst>
          </p:nvPr>
        </p:nvGraphicFramePr>
        <p:xfrm>
          <a:off x="195113" y="576167"/>
          <a:ext cx="11801773" cy="5253132"/>
        </p:xfrm>
        <a:graphic>
          <a:graphicData uri="http://schemas.openxmlformats.org/drawingml/2006/table">
            <a:tbl>
              <a:tblPr/>
              <a:tblGrid>
                <a:gridCol w="622109">
                  <a:extLst>
                    <a:ext uri="{9D8B030D-6E8A-4147-A177-3AD203B41FA5}">
                      <a16:colId xmlns:a16="http://schemas.microsoft.com/office/drawing/2014/main" val="873527336"/>
                    </a:ext>
                  </a:extLst>
                </a:gridCol>
                <a:gridCol w="2744598">
                  <a:extLst>
                    <a:ext uri="{9D8B030D-6E8A-4147-A177-3AD203B41FA5}">
                      <a16:colId xmlns:a16="http://schemas.microsoft.com/office/drawing/2014/main" val="3944037768"/>
                    </a:ext>
                  </a:extLst>
                </a:gridCol>
                <a:gridCol w="2799491">
                  <a:extLst>
                    <a:ext uri="{9D8B030D-6E8A-4147-A177-3AD203B41FA5}">
                      <a16:colId xmlns:a16="http://schemas.microsoft.com/office/drawing/2014/main" val="3246196642"/>
                    </a:ext>
                  </a:extLst>
                </a:gridCol>
                <a:gridCol w="1957814">
                  <a:extLst>
                    <a:ext uri="{9D8B030D-6E8A-4147-A177-3AD203B41FA5}">
                      <a16:colId xmlns:a16="http://schemas.microsoft.com/office/drawing/2014/main" val="3996402617"/>
                    </a:ext>
                  </a:extLst>
                </a:gridCol>
                <a:gridCol w="3677761">
                  <a:extLst>
                    <a:ext uri="{9D8B030D-6E8A-4147-A177-3AD203B41FA5}">
                      <a16:colId xmlns:a16="http://schemas.microsoft.com/office/drawing/2014/main" val="1615356975"/>
                    </a:ext>
                  </a:extLst>
                </a:gridCol>
              </a:tblGrid>
              <a:tr h="69476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Table</a:t>
                      </a:r>
                    </a:p>
                  </a:txBody>
                  <a:tcPr marL="87619" marR="87619" marT="43809" marB="438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69626"/>
                  </a:ext>
                </a:extLst>
              </a:tr>
              <a:tr h="567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236243"/>
                  </a:ext>
                </a:extLst>
              </a:tr>
              <a:tr h="4890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619" marR="87619" marT="43809" marB="438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location_ID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19" marR="87619" marT="43809" marB="438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87619" marR="87619" marT="43809" marB="4380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369792"/>
                  </a:ext>
                </a:extLst>
              </a:tr>
              <a:tr h="4890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 of location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997969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area_name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Char(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=100)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Area of Location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188900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Pin_code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max_length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=10)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Pincode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065657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 of Location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309984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 of location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47389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Is_active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Active or not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668214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Created_at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of location created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639695"/>
                  </a:ext>
                </a:extLst>
              </a:tr>
              <a:tr h="43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Updated_at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of location Updated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03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59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6519B4-6B7C-50F4-34EC-4C65C3CEE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46206"/>
              </p:ext>
            </p:extLst>
          </p:nvPr>
        </p:nvGraphicFramePr>
        <p:xfrm>
          <a:off x="66500" y="2307214"/>
          <a:ext cx="11984655" cy="3345441"/>
        </p:xfrm>
        <a:graphic>
          <a:graphicData uri="http://schemas.openxmlformats.org/drawingml/2006/table">
            <a:tbl>
              <a:tblPr/>
              <a:tblGrid>
                <a:gridCol w="631749">
                  <a:extLst>
                    <a:ext uri="{9D8B030D-6E8A-4147-A177-3AD203B41FA5}">
                      <a16:colId xmlns:a16="http://schemas.microsoft.com/office/drawing/2014/main" val="873527336"/>
                    </a:ext>
                  </a:extLst>
                </a:gridCol>
                <a:gridCol w="2787129">
                  <a:extLst>
                    <a:ext uri="{9D8B030D-6E8A-4147-A177-3AD203B41FA5}">
                      <a16:colId xmlns:a16="http://schemas.microsoft.com/office/drawing/2014/main" val="3944037768"/>
                    </a:ext>
                  </a:extLst>
                </a:gridCol>
                <a:gridCol w="2842872">
                  <a:extLst>
                    <a:ext uri="{9D8B030D-6E8A-4147-A177-3AD203B41FA5}">
                      <a16:colId xmlns:a16="http://schemas.microsoft.com/office/drawing/2014/main" val="3246196642"/>
                    </a:ext>
                  </a:extLst>
                </a:gridCol>
                <a:gridCol w="1988153">
                  <a:extLst>
                    <a:ext uri="{9D8B030D-6E8A-4147-A177-3AD203B41FA5}">
                      <a16:colId xmlns:a16="http://schemas.microsoft.com/office/drawing/2014/main" val="3996402617"/>
                    </a:ext>
                  </a:extLst>
                </a:gridCol>
                <a:gridCol w="3734752">
                  <a:extLst>
                    <a:ext uri="{9D8B030D-6E8A-4147-A177-3AD203B41FA5}">
                      <a16:colId xmlns:a16="http://schemas.microsoft.com/office/drawing/2014/main" val="1615356975"/>
                    </a:ext>
                  </a:extLst>
                </a:gridCol>
              </a:tblGrid>
              <a:tr h="65815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Service_Category Table</a:t>
                      </a:r>
                    </a:p>
                  </a:txBody>
                  <a:tcPr marL="87619" marR="87619" marT="43809" marB="438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69626"/>
                  </a:ext>
                </a:extLst>
              </a:tr>
              <a:tr h="5374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236243"/>
                  </a:ext>
                </a:extLst>
              </a:tr>
              <a:tr h="4633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619" marR="87619" marT="43809" marB="438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ServiceCate_ID</a:t>
                      </a:r>
                    </a:p>
                  </a:txBody>
                  <a:tcPr marL="87619" marR="87619" marT="43809" marB="438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87619" marR="87619" marT="43809" marB="4380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369792"/>
                  </a:ext>
                </a:extLst>
              </a:tr>
              <a:tr h="4633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 of category 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997969"/>
                  </a:ext>
                </a:extLst>
              </a:tr>
              <a:tr h="407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ServiceCate_name</a:t>
                      </a: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Char(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=30)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service category 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693194"/>
                  </a:ext>
                </a:extLst>
              </a:tr>
              <a:tr h="407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Service_icon</a:t>
                      </a: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BLOB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Icon of category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188900"/>
                  </a:ext>
                </a:extLst>
              </a:tr>
              <a:tr h="407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533" marR="18533" marT="185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Service_isActive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33" marR="18533" marT="185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533" marR="18533" marT="185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is Active or </a:t>
                      </a:r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Deactive</a:t>
                      </a:r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533" marR="18533" marT="185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06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8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6934C5-D325-0A4C-6613-472E42A1B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48544"/>
              </p:ext>
            </p:extLst>
          </p:nvPr>
        </p:nvGraphicFramePr>
        <p:xfrm>
          <a:off x="159544" y="1562794"/>
          <a:ext cx="11872912" cy="4123115"/>
        </p:xfrm>
        <a:graphic>
          <a:graphicData uri="http://schemas.openxmlformats.org/drawingml/2006/table">
            <a:tbl>
              <a:tblPr/>
              <a:tblGrid>
                <a:gridCol w="625859">
                  <a:extLst>
                    <a:ext uri="{9D8B030D-6E8A-4147-A177-3AD203B41FA5}">
                      <a16:colId xmlns:a16="http://schemas.microsoft.com/office/drawing/2014/main" val="3959444319"/>
                    </a:ext>
                  </a:extLst>
                </a:gridCol>
                <a:gridCol w="2761142">
                  <a:extLst>
                    <a:ext uri="{9D8B030D-6E8A-4147-A177-3AD203B41FA5}">
                      <a16:colId xmlns:a16="http://schemas.microsoft.com/office/drawing/2014/main" val="3926880014"/>
                    </a:ext>
                  </a:extLst>
                </a:gridCol>
                <a:gridCol w="2816366">
                  <a:extLst>
                    <a:ext uri="{9D8B030D-6E8A-4147-A177-3AD203B41FA5}">
                      <a16:colId xmlns:a16="http://schemas.microsoft.com/office/drawing/2014/main" val="2002796560"/>
                    </a:ext>
                  </a:extLst>
                </a:gridCol>
                <a:gridCol w="1969616">
                  <a:extLst>
                    <a:ext uri="{9D8B030D-6E8A-4147-A177-3AD203B41FA5}">
                      <a16:colId xmlns:a16="http://schemas.microsoft.com/office/drawing/2014/main" val="1224826931"/>
                    </a:ext>
                  </a:extLst>
                </a:gridCol>
                <a:gridCol w="3699929">
                  <a:extLst>
                    <a:ext uri="{9D8B030D-6E8A-4147-A177-3AD203B41FA5}">
                      <a16:colId xmlns:a16="http://schemas.microsoft.com/office/drawing/2014/main" val="4192951390"/>
                    </a:ext>
                  </a:extLst>
                </a:gridCol>
              </a:tblGrid>
              <a:tr h="65303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Table</a:t>
                      </a:r>
                    </a:p>
                  </a:txBody>
                  <a:tcPr marL="98596" marR="98596" marT="49298" marB="4929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34351"/>
                  </a:ext>
                </a:extLst>
              </a:tr>
              <a:tr h="5324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8361" marR="18361" marT="183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Descriptions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65049"/>
                  </a:ext>
                </a:extLst>
              </a:tr>
              <a:tr h="4590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8596" marR="98596" marT="49298" marB="4929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Service_ID</a:t>
                      </a:r>
                    </a:p>
                  </a:txBody>
                  <a:tcPr marL="98596" marR="98596" marT="49298" marB="4929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8596" marR="98596" marT="49298" marB="4929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service ID 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79266"/>
                  </a:ext>
                </a:extLst>
              </a:tr>
              <a:tr h="4590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460182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361" marR="18361" marT="183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Service_type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Char(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=100)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Service 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117815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361" marR="18361" marT="183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Service_icon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BLOB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Icon of Service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627685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361" marR="18361" marT="183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Service_description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Char(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Description of Service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187796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361" marR="18361" marT="183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Service_price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Decimal(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max_digits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=10)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of Particular Service 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441796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361" marR="18361" marT="183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Service_isActive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18361" marR="18361" marT="183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is Active or Not </a:t>
                      </a:r>
                    </a:p>
                  </a:txBody>
                  <a:tcPr marL="18361" marR="18361" marT="183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8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0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2613</TotalTime>
  <Words>1277</Words>
  <Application>Microsoft Office PowerPoint</Application>
  <PresentationFormat>Widescreen</PresentationFormat>
  <Paragraphs>428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Aharoni</vt:lpstr>
      <vt:lpstr>Arial</vt:lpstr>
      <vt:lpstr>Calibri</vt:lpstr>
      <vt:lpstr>Calibri Light</vt:lpstr>
      <vt:lpstr>Monotype Corsiva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WORKER’S</dc:title>
  <dc:creator>HP</dc:creator>
  <cp:lastModifiedBy>Aditya Patel</cp:lastModifiedBy>
  <cp:revision>120</cp:revision>
  <dcterms:created xsi:type="dcterms:W3CDTF">2023-09-08T19:09:12Z</dcterms:created>
  <dcterms:modified xsi:type="dcterms:W3CDTF">2024-06-16T05:38:08Z</dcterms:modified>
</cp:coreProperties>
</file>