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sldIdLst>
    <p:sldId id="278" r:id="rId5"/>
    <p:sldId id="288" r:id="rId6"/>
    <p:sldId id="280" r:id="rId7"/>
    <p:sldId id="281" r:id="rId8"/>
    <p:sldId id="283" r:id="rId9"/>
    <p:sldId id="294" r:id="rId10"/>
    <p:sldId id="284" r:id="rId11"/>
    <p:sldId id="295" r:id="rId12"/>
    <p:sldId id="296" r:id="rId13"/>
    <p:sldId id="297" r:id="rId14"/>
    <p:sldId id="298" r:id="rId15"/>
    <p:sldId id="299" r:id="rId16"/>
    <p:sldId id="300" r:id="rId17"/>
    <p:sldId id="301" r:id="rId18"/>
    <p:sldId id="282" r:id="rId19"/>
    <p:sldId id="302" r:id="rId20"/>
    <p:sldId id="289" r:id="rId21"/>
    <p:sldId id="290" r:id="rId22"/>
    <p:sldId id="303" r:id="rId23"/>
    <p:sldId id="304" r:id="rId24"/>
    <p:sldId id="292" r:id="rId25"/>
    <p:sldId id="2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pPr marL="0" marR="0" lvl="0" indent="0" algn="ctr" rtl="0">
              <a:lnSpc>
                <a:spcPct val="100000"/>
              </a:lnSpc>
              <a:spcBef>
                <a:spcPts val="0"/>
              </a:spcBef>
              <a:spcAft>
                <a:spcPts val="0"/>
              </a:spcAft>
              <a:buClr>
                <a:srgbClr val="000000"/>
              </a:buClr>
              <a:buSzPts val="6000"/>
              <a:buFont typeface="Arial"/>
              <a:buNone/>
            </a:pPr>
            <a:r>
              <a:rPr lang="en-IN" sz="4400" b="0" i="0" u="none" strike="noStrike" cap="none" dirty="0">
                <a:solidFill>
                  <a:srgbClr val="202C8F"/>
                </a:solidFill>
                <a:latin typeface="Arial Black"/>
                <a:ea typeface="Arial Black"/>
                <a:cs typeface="Arial Black"/>
                <a:sym typeface="Arial Black"/>
              </a:rPr>
              <a:t>Cardiovascular Risk Prediction</a:t>
            </a:r>
            <a:endParaRPr lang="en-IN" sz="1050" b="0" i="0" u="none" strike="noStrike" cap="none" dirty="0">
              <a:solidFill>
                <a:srgbClr val="202C8F"/>
              </a:solidFill>
              <a:latin typeface="Arial"/>
              <a:ea typeface="Arial"/>
              <a:cs typeface="Arial"/>
              <a:sym typeface="Aria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 Project By:</a:t>
            </a:r>
          </a:p>
          <a:p>
            <a:r>
              <a:rPr lang="en-US" dirty="0"/>
              <a:t>Aditya Raikwar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EDA visualization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Box 10">
            <a:extLst>
              <a:ext uri="{FF2B5EF4-FFF2-40B4-BE49-F238E27FC236}">
                <a16:creationId xmlns:a16="http://schemas.microsoft.com/office/drawing/2014/main" id="{6ED5E337-BF4E-4EDD-B9B2-3BF500ACB13D}"/>
              </a:ext>
            </a:extLst>
          </p:cNvPr>
          <p:cNvSpPr txBox="1"/>
          <p:nvPr/>
        </p:nvSpPr>
        <p:spPr>
          <a:xfrm>
            <a:off x="8561294" y="2133600"/>
            <a:ext cx="3101788" cy="44476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accent6"/>
                </a:solidFill>
              </a:rPr>
              <a:t>The count of target variable with respect to Gender can be seen in this graph.</a:t>
            </a:r>
          </a:p>
          <a:p>
            <a:pPr marL="285750" indent="-285750">
              <a:lnSpc>
                <a:spcPct val="200000"/>
              </a:lnSpc>
              <a:buFont typeface="Arial" panose="020B0604020202020204" pitchFamily="34" charset="0"/>
              <a:buChar char="•"/>
            </a:pPr>
            <a:r>
              <a:rPr lang="en-US" dirty="0">
                <a:solidFill>
                  <a:schemeClr val="accent6"/>
                </a:solidFill>
              </a:rPr>
              <a:t>We can see that ratio of males getting the coronary heart disease is greater than that of females.</a:t>
            </a:r>
          </a:p>
        </p:txBody>
      </p:sp>
      <p:pic>
        <p:nvPicPr>
          <p:cNvPr id="9" name="Content Placeholder 8">
            <a:extLst>
              <a:ext uri="{FF2B5EF4-FFF2-40B4-BE49-F238E27FC236}">
                <a16:creationId xmlns:a16="http://schemas.microsoft.com/office/drawing/2014/main" id="{DD5F8495-6477-40EF-8759-79392AAA5DE6}"/>
              </a:ext>
            </a:extLst>
          </p:cNvPr>
          <p:cNvPicPr>
            <a:picLocks noGrp="1" noChangeAspect="1"/>
          </p:cNvPicPr>
          <p:nvPr>
            <p:ph sz="half" idx="1"/>
          </p:nvPr>
        </p:nvPicPr>
        <p:blipFill>
          <a:blip r:embed="rId2"/>
          <a:stretch>
            <a:fillRect/>
          </a:stretch>
        </p:blipFill>
        <p:spPr>
          <a:xfrm>
            <a:off x="366739" y="1803774"/>
            <a:ext cx="7855988" cy="4597026"/>
          </a:xfrm>
        </p:spPr>
      </p:pic>
    </p:spTree>
    <p:extLst>
      <p:ext uri="{BB962C8B-B14F-4D97-AF65-F5344CB8AC3E}">
        <p14:creationId xmlns:p14="http://schemas.microsoft.com/office/powerpoint/2010/main" val="357890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EDA visualization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TextBox 10">
            <a:extLst>
              <a:ext uri="{FF2B5EF4-FFF2-40B4-BE49-F238E27FC236}">
                <a16:creationId xmlns:a16="http://schemas.microsoft.com/office/drawing/2014/main" id="{6ED5E337-BF4E-4EDD-B9B2-3BF500ACB13D}"/>
              </a:ext>
            </a:extLst>
          </p:cNvPr>
          <p:cNvSpPr txBox="1"/>
          <p:nvPr/>
        </p:nvSpPr>
        <p:spPr>
          <a:xfrm>
            <a:off x="8561294" y="1715307"/>
            <a:ext cx="3101788" cy="50016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accent6"/>
                </a:solidFill>
              </a:rPr>
              <a:t>The effect of smoking on the coronary disease can be seen in this graph.</a:t>
            </a:r>
          </a:p>
          <a:p>
            <a:pPr marL="285750" indent="-285750">
              <a:lnSpc>
                <a:spcPct val="200000"/>
              </a:lnSpc>
              <a:buFont typeface="Arial" panose="020B0604020202020204" pitchFamily="34" charset="0"/>
              <a:buChar char="•"/>
            </a:pPr>
            <a:r>
              <a:rPr lang="en-US" dirty="0">
                <a:solidFill>
                  <a:schemeClr val="accent6"/>
                </a:solidFill>
              </a:rPr>
              <a:t>This graph is not a significant indicator as we can see the disease is equally affecting the smokers as well as non-smokers.</a:t>
            </a:r>
          </a:p>
        </p:txBody>
      </p:sp>
      <p:pic>
        <p:nvPicPr>
          <p:cNvPr id="6" name="Content Placeholder 5">
            <a:extLst>
              <a:ext uri="{FF2B5EF4-FFF2-40B4-BE49-F238E27FC236}">
                <a16:creationId xmlns:a16="http://schemas.microsoft.com/office/drawing/2014/main" id="{7F333CF9-59F8-461B-88F6-44BA0286F56F}"/>
              </a:ext>
            </a:extLst>
          </p:cNvPr>
          <p:cNvPicPr>
            <a:picLocks noGrp="1" noChangeAspect="1"/>
          </p:cNvPicPr>
          <p:nvPr>
            <p:ph sz="half" idx="1"/>
          </p:nvPr>
        </p:nvPicPr>
        <p:blipFill>
          <a:blip r:embed="rId2"/>
          <a:stretch>
            <a:fillRect/>
          </a:stretch>
        </p:blipFill>
        <p:spPr>
          <a:xfrm>
            <a:off x="271265" y="1930997"/>
            <a:ext cx="8030705" cy="4586343"/>
          </a:xfrm>
        </p:spPr>
      </p:pic>
    </p:spTree>
    <p:extLst>
      <p:ext uri="{BB962C8B-B14F-4D97-AF65-F5344CB8AC3E}">
        <p14:creationId xmlns:p14="http://schemas.microsoft.com/office/powerpoint/2010/main" val="288533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EDA visualization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1" name="TextBox 10">
            <a:extLst>
              <a:ext uri="{FF2B5EF4-FFF2-40B4-BE49-F238E27FC236}">
                <a16:creationId xmlns:a16="http://schemas.microsoft.com/office/drawing/2014/main" id="{6ED5E337-BF4E-4EDD-B9B2-3BF500ACB13D}"/>
              </a:ext>
            </a:extLst>
          </p:cNvPr>
          <p:cNvSpPr txBox="1"/>
          <p:nvPr/>
        </p:nvSpPr>
        <p:spPr>
          <a:xfrm>
            <a:off x="8561294" y="1715307"/>
            <a:ext cx="3101788" cy="389369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accent6"/>
                </a:solidFill>
              </a:rPr>
              <a:t>Target variable with respect to prevalent stroke</a:t>
            </a:r>
          </a:p>
          <a:p>
            <a:pPr marL="285750" indent="-285750">
              <a:lnSpc>
                <a:spcPct val="200000"/>
              </a:lnSpc>
              <a:buFont typeface="Arial" panose="020B0604020202020204" pitchFamily="34" charset="0"/>
              <a:buChar char="•"/>
            </a:pPr>
            <a:r>
              <a:rPr lang="en-US" dirty="0">
                <a:solidFill>
                  <a:schemeClr val="accent6"/>
                </a:solidFill>
              </a:rPr>
              <a:t>Here we can see that people who earlier suffered a stroke (although very less in numbers) experienced the CHD which is obvious.</a:t>
            </a:r>
          </a:p>
        </p:txBody>
      </p:sp>
      <p:pic>
        <p:nvPicPr>
          <p:cNvPr id="9" name="Content Placeholder 8">
            <a:extLst>
              <a:ext uri="{FF2B5EF4-FFF2-40B4-BE49-F238E27FC236}">
                <a16:creationId xmlns:a16="http://schemas.microsoft.com/office/drawing/2014/main" id="{A68FACF3-CF2E-4AF4-852F-41F3D29CB7B4}"/>
              </a:ext>
            </a:extLst>
          </p:cNvPr>
          <p:cNvPicPr>
            <a:picLocks noGrp="1" noChangeAspect="1"/>
          </p:cNvPicPr>
          <p:nvPr>
            <p:ph sz="half" idx="1"/>
          </p:nvPr>
        </p:nvPicPr>
        <p:blipFill>
          <a:blip r:embed="rId2"/>
          <a:stretch>
            <a:fillRect/>
          </a:stretch>
        </p:blipFill>
        <p:spPr>
          <a:xfrm>
            <a:off x="419353" y="1815520"/>
            <a:ext cx="7918597" cy="4809397"/>
          </a:xfrm>
        </p:spPr>
      </p:pic>
    </p:spTree>
    <p:extLst>
      <p:ext uri="{BB962C8B-B14F-4D97-AF65-F5344CB8AC3E}">
        <p14:creationId xmlns:p14="http://schemas.microsoft.com/office/powerpoint/2010/main" val="159743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EDA visualization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1" name="TextBox 10">
            <a:extLst>
              <a:ext uri="{FF2B5EF4-FFF2-40B4-BE49-F238E27FC236}">
                <a16:creationId xmlns:a16="http://schemas.microsoft.com/office/drawing/2014/main" id="{6ED5E337-BF4E-4EDD-B9B2-3BF500ACB13D}"/>
              </a:ext>
            </a:extLst>
          </p:cNvPr>
          <p:cNvSpPr txBox="1"/>
          <p:nvPr/>
        </p:nvSpPr>
        <p:spPr>
          <a:xfrm>
            <a:off x="8561294" y="1715307"/>
            <a:ext cx="3101788" cy="50016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accent6"/>
                </a:solidFill>
              </a:rPr>
              <a:t>Effect of age on the CHD can be seen here</a:t>
            </a:r>
          </a:p>
          <a:p>
            <a:pPr marL="285750" indent="-285750">
              <a:lnSpc>
                <a:spcPct val="200000"/>
              </a:lnSpc>
              <a:buFont typeface="Arial" panose="020B0604020202020204" pitchFamily="34" charset="0"/>
              <a:buChar char="•"/>
            </a:pPr>
            <a:r>
              <a:rPr lang="en-US" dirty="0">
                <a:solidFill>
                  <a:schemeClr val="accent6"/>
                </a:solidFill>
              </a:rPr>
              <a:t>The people from age group 55 to 70 has the highest ratio of CHD, which means a person of age 55 and above should take precautions and should do regular checkups.</a:t>
            </a:r>
          </a:p>
        </p:txBody>
      </p:sp>
      <p:pic>
        <p:nvPicPr>
          <p:cNvPr id="6" name="Content Placeholder 5">
            <a:extLst>
              <a:ext uri="{FF2B5EF4-FFF2-40B4-BE49-F238E27FC236}">
                <a16:creationId xmlns:a16="http://schemas.microsoft.com/office/drawing/2014/main" id="{5D2C8D72-B76B-483B-A1E2-CB9697039B5B}"/>
              </a:ext>
            </a:extLst>
          </p:cNvPr>
          <p:cNvPicPr>
            <a:picLocks noGrp="1" noChangeAspect="1"/>
          </p:cNvPicPr>
          <p:nvPr>
            <p:ph sz="half" idx="1"/>
          </p:nvPr>
        </p:nvPicPr>
        <p:blipFill>
          <a:blip r:embed="rId2"/>
          <a:stretch>
            <a:fillRect/>
          </a:stretch>
        </p:blipFill>
        <p:spPr>
          <a:xfrm>
            <a:off x="277964" y="1715306"/>
            <a:ext cx="8026622" cy="5070975"/>
          </a:xfrm>
        </p:spPr>
      </p:pic>
    </p:spTree>
    <p:extLst>
      <p:ext uri="{BB962C8B-B14F-4D97-AF65-F5344CB8AC3E}">
        <p14:creationId xmlns:p14="http://schemas.microsoft.com/office/powerpoint/2010/main" val="386950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dirty="0">
                <a:latin typeface="Arial Black" panose="020B0604020202020204" pitchFamily="34" charset="0"/>
                <a:cs typeface="Arial Black" panose="020B0604020202020204" pitchFamily="34" charset="0"/>
              </a:rPr>
              <a:t>Correlation</a:t>
            </a:r>
            <a:r>
              <a:rPr lang="en-US" altLang="zh-CN" sz="4400" b="1" dirty="0">
                <a:solidFill>
                  <a:schemeClr val="accent6"/>
                </a:solidFill>
                <a:latin typeface="Arial Black" panose="020B0604020202020204" pitchFamily="34" charset="0"/>
                <a:cs typeface="Arial Black" panose="020B0604020202020204" pitchFamily="34" charset="0"/>
              </a:rPr>
              <a:t> visualization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1" name="TextBox 10">
            <a:extLst>
              <a:ext uri="{FF2B5EF4-FFF2-40B4-BE49-F238E27FC236}">
                <a16:creationId xmlns:a16="http://schemas.microsoft.com/office/drawing/2014/main" id="{6ED5E337-BF4E-4EDD-B9B2-3BF500ACB13D}"/>
              </a:ext>
            </a:extLst>
          </p:cNvPr>
          <p:cNvSpPr txBox="1"/>
          <p:nvPr/>
        </p:nvSpPr>
        <p:spPr>
          <a:xfrm>
            <a:off x="8561294" y="1715307"/>
            <a:ext cx="3101788" cy="5036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accent6"/>
                </a:solidFill>
              </a:rPr>
              <a:t>Here we can see that the columns – Smoker is highly correlated with cigPerDay.</a:t>
            </a:r>
          </a:p>
          <a:p>
            <a:pPr marL="285750" indent="-285750">
              <a:lnSpc>
                <a:spcPct val="150000"/>
              </a:lnSpc>
              <a:buFont typeface="Arial" panose="020B0604020202020204" pitchFamily="34" charset="0"/>
              <a:buChar char="•"/>
            </a:pPr>
            <a:r>
              <a:rPr lang="en-US" dirty="0">
                <a:solidFill>
                  <a:schemeClr val="accent6"/>
                </a:solidFill>
              </a:rPr>
              <a:t>Diabetes and glucose level go hand in hand which is clear from this correlation graph.</a:t>
            </a:r>
          </a:p>
          <a:p>
            <a:pPr marL="285750" indent="-285750">
              <a:lnSpc>
                <a:spcPct val="150000"/>
              </a:lnSpc>
              <a:buFont typeface="Arial" panose="020B0604020202020204" pitchFamily="34" charset="0"/>
              <a:buChar char="•"/>
            </a:pPr>
            <a:r>
              <a:rPr lang="en-US" dirty="0">
                <a:solidFill>
                  <a:schemeClr val="accent6"/>
                </a:solidFill>
              </a:rPr>
              <a:t>Systolic blood pressure and Diastolic blood pressure are also highly correlated because of obvious reasons</a:t>
            </a:r>
          </a:p>
        </p:txBody>
      </p:sp>
      <p:pic>
        <p:nvPicPr>
          <p:cNvPr id="9" name="Content Placeholder 8">
            <a:extLst>
              <a:ext uri="{FF2B5EF4-FFF2-40B4-BE49-F238E27FC236}">
                <a16:creationId xmlns:a16="http://schemas.microsoft.com/office/drawing/2014/main" id="{5A87D670-1210-4A62-996D-39569D573790}"/>
              </a:ext>
            </a:extLst>
          </p:cNvPr>
          <p:cNvPicPr>
            <a:picLocks noGrp="1" noChangeAspect="1"/>
          </p:cNvPicPr>
          <p:nvPr>
            <p:ph sz="half" idx="1"/>
          </p:nvPr>
        </p:nvPicPr>
        <p:blipFill>
          <a:blip r:embed="rId2"/>
          <a:stretch>
            <a:fillRect/>
          </a:stretch>
        </p:blipFill>
        <p:spPr>
          <a:xfrm>
            <a:off x="483406" y="1715307"/>
            <a:ext cx="7360711" cy="5085320"/>
          </a:xfrm>
        </p:spPr>
      </p:pic>
    </p:spTree>
    <p:extLst>
      <p:ext uri="{BB962C8B-B14F-4D97-AF65-F5344CB8AC3E}">
        <p14:creationId xmlns:p14="http://schemas.microsoft.com/office/powerpoint/2010/main" val="4007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7" name="Title 6">
            <a:extLst>
              <a:ext uri="{FF2B5EF4-FFF2-40B4-BE49-F238E27FC236}">
                <a16:creationId xmlns:a16="http://schemas.microsoft.com/office/drawing/2014/main" id="{48463657-D77E-4BCE-9524-C211B933806B}"/>
              </a:ext>
            </a:extLst>
          </p:cNvPr>
          <p:cNvSpPr>
            <a:spLocks noGrp="1"/>
          </p:cNvSpPr>
          <p:nvPr>
            <p:ph type="title"/>
          </p:nvPr>
        </p:nvSpPr>
        <p:spPr>
          <a:xfrm>
            <a:off x="5213872" y="324612"/>
            <a:ext cx="3670151" cy="813816"/>
          </a:xfrm>
        </p:spPr>
        <p:txBody>
          <a:bodyPr/>
          <a:lstStyle/>
          <a:p>
            <a:r>
              <a:rPr lang="en-US" dirty="0"/>
              <a:t>EDA Summary</a:t>
            </a:r>
          </a:p>
        </p:txBody>
      </p:sp>
      <p:sp>
        <p:nvSpPr>
          <p:cNvPr id="9" name="Text Placeholder 8">
            <a:extLst>
              <a:ext uri="{FF2B5EF4-FFF2-40B4-BE49-F238E27FC236}">
                <a16:creationId xmlns:a16="http://schemas.microsoft.com/office/drawing/2014/main" id="{EF45F23D-06AB-47A6-8296-DBF837149BFF}"/>
              </a:ext>
            </a:extLst>
          </p:cNvPr>
          <p:cNvSpPr>
            <a:spLocks noGrp="1"/>
          </p:cNvSpPr>
          <p:nvPr>
            <p:ph type="body" sz="quarter" idx="13"/>
          </p:nvPr>
        </p:nvSpPr>
        <p:spPr>
          <a:xfrm>
            <a:off x="3761591" y="2512360"/>
            <a:ext cx="7291892" cy="588963"/>
          </a:xfrm>
        </p:spPr>
        <p:txBody>
          <a:bodyPr>
            <a:normAutofit fontScale="92500" lnSpcReduction="20000"/>
          </a:bodyPr>
          <a:lstStyle/>
          <a:p>
            <a:pPr marL="342900" indent="-342900">
              <a:buFont typeface="Arial" panose="020B0604020202020204" pitchFamily="34" charset="0"/>
              <a:buChar char="•"/>
            </a:pPr>
            <a:r>
              <a:rPr lang="en-US" sz="2600" dirty="0"/>
              <a:t>We can say that we have a unbalanced dataset which could pose a problem during prediction.</a:t>
            </a:r>
          </a:p>
          <a:p>
            <a:pPr marL="342900" indent="-342900">
              <a:buFont typeface="Arial" panose="020B0604020202020204" pitchFamily="34" charset="0"/>
              <a:buChar char="•"/>
            </a:pPr>
            <a:endParaRPr lang="en-US" sz="2600" dirty="0"/>
          </a:p>
        </p:txBody>
      </p:sp>
      <p:sp>
        <p:nvSpPr>
          <p:cNvPr id="13" name="TextBox 12">
            <a:extLst>
              <a:ext uri="{FF2B5EF4-FFF2-40B4-BE49-F238E27FC236}">
                <a16:creationId xmlns:a16="http://schemas.microsoft.com/office/drawing/2014/main" id="{DEDEF284-7491-4AB5-9877-D3B24A6C0B3A}"/>
              </a:ext>
            </a:extLst>
          </p:cNvPr>
          <p:cNvSpPr txBox="1"/>
          <p:nvPr/>
        </p:nvSpPr>
        <p:spPr>
          <a:xfrm>
            <a:off x="3692742" y="4195482"/>
            <a:ext cx="756710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6"/>
                </a:solidFill>
              </a:rPr>
              <a:t>We saw various factors which could contribute to the leading of the disease, but it can not be said that any of them individually have a concrete basis for the outcome. Which was confirmed using correlation plot.</a:t>
            </a:r>
          </a:p>
        </p:txBody>
      </p:sp>
    </p:spTree>
    <p:extLst>
      <p:ext uri="{BB962C8B-B14F-4D97-AF65-F5344CB8AC3E}">
        <p14:creationId xmlns:p14="http://schemas.microsoft.com/office/powerpoint/2010/main" val="68568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7" name="Title 6">
            <a:extLst>
              <a:ext uri="{FF2B5EF4-FFF2-40B4-BE49-F238E27FC236}">
                <a16:creationId xmlns:a16="http://schemas.microsoft.com/office/drawing/2014/main" id="{48463657-D77E-4BCE-9524-C211B933806B}"/>
              </a:ext>
            </a:extLst>
          </p:cNvPr>
          <p:cNvSpPr>
            <a:spLocks noGrp="1"/>
          </p:cNvSpPr>
          <p:nvPr>
            <p:ph type="title"/>
          </p:nvPr>
        </p:nvSpPr>
        <p:spPr>
          <a:xfrm>
            <a:off x="5303519" y="547615"/>
            <a:ext cx="5373446" cy="813816"/>
          </a:xfrm>
        </p:spPr>
        <p:txBody>
          <a:bodyPr>
            <a:normAutofit/>
          </a:bodyPr>
          <a:lstStyle/>
          <a:p>
            <a:r>
              <a:rPr lang="en-US" dirty="0"/>
              <a:t>Models and metrics</a:t>
            </a:r>
          </a:p>
        </p:txBody>
      </p:sp>
      <p:sp>
        <p:nvSpPr>
          <p:cNvPr id="9" name="Text Placeholder 8">
            <a:extLst>
              <a:ext uri="{FF2B5EF4-FFF2-40B4-BE49-F238E27FC236}">
                <a16:creationId xmlns:a16="http://schemas.microsoft.com/office/drawing/2014/main" id="{EF45F23D-06AB-47A6-8296-DBF837149BFF}"/>
              </a:ext>
            </a:extLst>
          </p:cNvPr>
          <p:cNvSpPr>
            <a:spLocks noGrp="1"/>
          </p:cNvSpPr>
          <p:nvPr>
            <p:ph type="body" sz="quarter" idx="13"/>
          </p:nvPr>
        </p:nvSpPr>
        <p:spPr>
          <a:xfrm>
            <a:off x="3761591" y="2512360"/>
            <a:ext cx="7291892" cy="588963"/>
          </a:xfrm>
        </p:spPr>
        <p:txBody>
          <a:bodyPr>
            <a:normAutofit fontScale="25000" lnSpcReduction="20000"/>
          </a:bodyPr>
          <a:lstStyle/>
          <a:p>
            <a:pPr marL="342900" indent="-342900">
              <a:buFont typeface="Arial" panose="020B0604020202020204" pitchFamily="34" charset="0"/>
              <a:buChar char="•"/>
            </a:pPr>
            <a:r>
              <a:rPr lang="en-US" sz="9600" dirty="0"/>
              <a:t>MODELS :</a:t>
            </a:r>
          </a:p>
          <a:p>
            <a:pPr marL="514350" indent="-514350">
              <a:buFont typeface="+mj-lt"/>
              <a:buAutoNum type="arabicPeriod"/>
            </a:pPr>
            <a:r>
              <a:rPr lang="en-US" sz="7400" dirty="0"/>
              <a:t>Logistic Regression</a:t>
            </a:r>
          </a:p>
          <a:p>
            <a:pPr marL="514350" indent="-514350">
              <a:buFont typeface="+mj-lt"/>
              <a:buAutoNum type="arabicPeriod"/>
            </a:pPr>
            <a:r>
              <a:rPr lang="en-US" sz="7400" dirty="0"/>
              <a:t>Decision Tree Classifier</a:t>
            </a:r>
          </a:p>
          <a:p>
            <a:pPr marL="514350" indent="-514350">
              <a:buFont typeface="+mj-lt"/>
              <a:buAutoNum type="arabicPeriod"/>
            </a:pPr>
            <a:r>
              <a:rPr lang="en-US" sz="7400" dirty="0"/>
              <a:t>Random Forest Classifier</a:t>
            </a:r>
          </a:p>
          <a:p>
            <a:pPr marL="342900" indent="-342900">
              <a:buFont typeface="Arial" panose="020B0604020202020204" pitchFamily="34" charset="0"/>
              <a:buChar char="•"/>
            </a:pPr>
            <a:endParaRPr lang="en-US" sz="2600" dirty="0"/>
          </a:p>
          <a:p>
            <a:pPr marL="342900" indent="-342900">
              <a:buFont typeface="Arial" panose="020B0604020202020204" pitchFamily="34" charset="0"/>
              <a:buChar char="•"/>
            </a:pPr>
            <a:endParaRPr lang="en-US" sz="2600" dirty="0"/>
          </a:p>
        </p:txBody>
      </p:sp>
      <p:sp>
        <p:nvSpPr>
          <p:cNvPr id="13" name="TextBox 12">
            <a:extLst>
              <a:ext uri="{FF2B5EF4-FFF2-40B4-BE49-F238E27FC236}">
                <a16:creationId xmlns:a16="http://schemas.microsoft.com/office/drawing/2014/main" id="{DEDEF284-7491-4AB5-9877-D3B24A6C0B3A}"/>
              </a:ext>
            </a:extLst>
          </p:cNvPr>
          <p:cNvSpPr txBox="1"/>
          <p:nvPr/>
        </p:nvSpPr>
        <p:spPr>
          <a:xfrm>
            <a:off x="3692742" y="4195482"/>
            <a:ext cx="7567108" cy="133882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6"/>
                </a:solidFill>
              </a:rPr>
              <a:t>EVALUATION METRICS :</a:t>
            </a:r>
          </a:p>
          <a:p>
            <a:pPr marL="457200" indent="-457200">
              <a:buFont typeface="+mj-lt"/>
              <a:buAutoNum type="arabicPeriod"/>
            </a:pPr>
            <a:r>
              <a:rPr lang="en-US" sz="1900" dirty="0">
                <a:solidFill>
                  <a:schemeClr val="accent6"/>
                </a:solidFill>
              </a:rPr>
              <a:t>Accuracy Score</a:t>
            </a:r>
          </a:p>
          <a:p>
            <a:pPr marL="457200" indent="-457200">
              <a:buFont typeface="+mj-lt"/>
              <a:buAutoNum type="arabicPeriod"/>
            </a:pPr>
            <a:r>
              <a:rPr lang="en-US" sz="1900" dirty="0">
                <a:solidFill>
                  <a:schemeClr val="accent6"/>
                </a:solidFill>
              </a:rPr>
              <a:t>Confusion Matrix</a:t>
            </a:r>
          </a:p>
          <a:p>
            <a:pPr marL="457200" indent="-457200">
              <a:buFont typeface="+mj-lt"/>
              <a:buAutoNum type="arabicPeriod"/>
            </a:pPr>
            <a:r>
              <a:rPr lang="en-US" sz="1900" dirty="0">
                <a:solidFill>
                  <a:schemeClr val="accent6"/>
                </a:solidFill>
              </a:rPr>
              <a:t>Classification Report</a:t>
            </a:r>
          </a:p>
        </p:txBody>
      </p:sp>
    </p:spTree>
    <p:extLst>
      <p:ext uri="{BB962C8B-B14F-4D97-AF65-F5344CB8AC3E}">
        <p14:creationId xmlns:p14="http://schemas.microsoft.com/office/powerpoint/2010/main" val="415423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Model accuracy</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Logistic Regression</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4626616" y="3022899"/>
            <a:ext cx="1993392" cy="557784"/>
          </a:xfrm>
        </p:spPr>
        <p:txBody>
          <a:bodyPr/>
          <a:lstStyle/>
          <a:p>
            <a:pPr lvl="0"/>
            <a:r>
              <a:rPr lang="en-US" dirty="0"/>
              <a:t>Decision Tree Classifier</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8567895" y="3017520"/>
            <a:ext cx="1993392" cy="557784"/>
          </a:xfrm>
        </p:spPr>
        <p:txBody>
          <a:bodyPr/>
          <a:lstStyle/>
          <a:p>
            <a:pPr lvl="0"/>
            <a:r>
              <a:rPr lang="en-US" sz="1600" dirty="0"/>
              <a:t>Random Forest classifier</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58478" y="4097660"/>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5582490" y="4033530"/>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9523769" y="4097660"/>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sz="2000" dirty="0"/>
              <a:t>Accuracy Score: 83.48</a:t>
            </a:r>
          </a:p>
          <a:p>
            <a:pPr lvl="0"/>
            <a:endParaRPr lang="en-US" dirty="0"/>
          </a:p>
          <a:p>
            <a:pPr lvl="0"/>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4626616" y="4840762"/>
            <a:ext cx="1993392" cy="795528"/>
          </a:xfrm>
        </p:spPr>
        <p:txBody>
          <a:bodyPr>
            <a:normAutofit/>
          </a:bodyPr>
          <a:lstStyle/>
          <a:p>
            <a:pPr lvl="0"/>
            <a:r>
              <a:rPr lang="en-US" sz="2000" dirty="0"/>
              <a:t>Accuracy Score: 82.30</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8567895" y="4893644"/>
            <a:ext cx="1993392" cy="795528"/>
          </a:xfrm>
        </p:spPr>
        <p:txBody>
          <a:bodyPr>
            <a:normAutofit/>
          </a:bodyPr>
          <a:lstStyle/>
          <a:p>
            <a:pPr lvl="0"/>
            <a:r>
              <a:rPr lang="en-US" sz="2000" dirty="0"/>
              <a:t>Accuracy Score : 86.13</a:t>
            </a:r>
          </a:p>
        </p:txBody>
      </p:sp>
      <p:sp>
        <p:nvSpPr>
          <p:cNvPr id="9" name="TextBox 8">
            <a:extLst>
              <a:ext uri="{FF2B5EF4-FFF2-40B4-BE49-F238E27FC236}">
                <a16:creationId xmlns:a16="http://schemas.microsoft.com/office/drawing/2014/main" id="{677AB78E-5A8E-40C0-902B-72F3DB8B89E6}"/>
              </a:ext>
            </a:extLst>
          </p:cNvPr>
          <p:cNvSpPr txBox="1"/>
          <p:nvPr/>
        </p:nvSpPr>
        <p:spPr>
          <a:xfrm>
            <a:off x="349624" y="5823103"/>
            <a:ext cx="1141207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rPr>
              <a:t>All the models are showing accuracy above 80% but this alone is not the evaluation metric. Let’s discuss it during presentation in depth.</a:t>
            </a:r>
          </a:p>
        </p:txBody>
      </p:sp>
    </p:spTree>
    <p:extLst>
      <p:ext uri="{BB962C8B-B14F-4D97-AF65-F5344CB8AC3E}">
        <p14:creationId xmlns:p14="http://schemas.microsoft.com/office/powerpoint/2010/main" val="250288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47513" y="296100"/>
            <a:ext cx="8165592" cy="768096"/>
          </a:xfrm>
        </p:spPr>
        <p:txBody>
          <a:bodyPr/>
          <a:lstStyle/>
          <a:p>
            <a:r>
              <a:rPr lang="en-US" sz="3200" dirty="0"/>
              <a:t>Confusion matrix:</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547513" y="1362379"/>
            <a:ext cx="3822192" cy="411480"/>
          </a:xfrm>
        </p:spPr>
        <p:txBody>
          <a:bodyPr/>
          <a:lstStyle/>
          <a:p>
            <a:r>
              <a:rPr lang="en-US" sz="2400" dirty="0"/>
              <a:t>Logistic regression</a:t>
            </a:r>
          </a:p>
        </p:txBody>
      </p:sp>
      <p:pic>
        <p:nvPicPr>
          <p:cNvPr id="4" name="Content Placeholder 3">
            <a:extLst>
              <a:ext uri="{FF2B5EF4-FFF2-40B4-BE49-F238E27FC236}">
                <a16:creationId xmlns:a16="http://schemas.microsoft.com/office/drawing/2014/main" id="{4D82D6AA-B7C7-46B0-ABC1-C9837BD5FD9F}"/>
              </a:ext>
            </a:extLst>
          </p:cNvPr>
          <p:cNvPicPr>
            <a:picLocks noGrp="1" noChangeAspect="1"/>
          </p:cNvPicPr>
          <p:nvPr>
            <p:ph sz="half" idx="2"/>
          </p:nvPr>
        </p:nvPicPr>
        <p:blipFill>
          <a:blip r:embed="rId2"/>
          <a:stretch>
            <a:fillRect/>
          </a:stretch>
        </p:blipFill>
        <p:spPr>
          <a:xfrm>
            <a:off x="5458609" y="1973430"/>
            <a:ext cx="5444087" cy="4437414"/>
          </a:xfrm>
        </p:spPr>
      </p:pic>
    </p:spTree>
    <p:extLst>
      <p:ext uri="{BB962C8B-B14F-4D97-AF65-F5344CB8AC3E}">
        <p14:creationId xmlns:p14="http://schemas.microsoft.com/office/powerpoint/2010/main" val="317028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47513" y="296100"/>
            <a:ext cx="8165592" cy="768096"/>
          </a:xfrm>
        </p:spPr>
        <p:txBody>
          <a:bodyPr/>
          <a:lstStyle/>
          <a:p>
            <a:r>
              <a:rPr lang="en-US" sz="3200" dirty="0"/>
              <a:t>Confusion matrix:</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547513" y="1362379"/>
            <a:ext cx="5838534" cy="411480"/>
          </a:xfrm>
        </p:spPr>
        <p:txBody>
          <a:bodyPr/>
          <a:lstStyle/>
          <a:p>
            <a:r>
              <a:rPr lang="en-US" sz="2400" dirty="0"/>
              <a:t>Decision tree classifier</a:t>
            </a:r>
          </a:p>
        </p:txBody>
      </p:sp>
      <p:pic>
        <p:nvPicPr>
          <p:cNvPr id="7" name="Content Placeholder 6">
            <a:extLst>
              <a:ext uri="{FF2B5EF4-FFF2-40B4-BE49-F238E27FC236}">
                <a16:creationId xmlns:a16="http://schemas.microsoft.com/office/drawing/2014/main" id="{BD2964FD-4FAE-4D16-87DE-22F66F7880FC}"/>
              </a:ext>
            </a:extLst>
          </p:cNvPr>
          <p:cNvPicPr>
            <a:picLocks noGrp="1" noChangeAspect="1"/>
          </p:cNvPicPr>
          <p:nvPr>
            <p:ph sz="half" idx="2"/>
          </p:nvPr>
        </p:nvPicPr>
        <p:blipFill>
          <a:blip r:embed="rId2"/>
          <a:stretch>
            <a:fillRect/>
          </a:stretch>
        </p:blipFill>
        <p:spPr>
          <a:xfrm>
            <a:off x="5780405" y="1982395"/>
            <a:ext cx="5164963" cy="4489858"/>
          </a:xfrm>
        </p:spPr>
      </p:pic>
    </p:spTree>
    <p:extLst>
      <p:ext uri="{BB962C8B-B14F-4D97-AF65-F5344CB8AC3E}">
        <p14:creationId xmlns:p14="http://schemas.microsoft.com/office/powerpoint/2010/main" val="336687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Project at a glance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Problem statement</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About the task and modelling</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Data structure</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Structure of dataset along with basic dictionary.</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Exploratory data analysis</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EDA along with visualization.</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Models and evaluation</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About the models used for prediction along with metrics to evaluate.</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Final thoughts</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Final outcomes and Prediction Results.</a:t>
            </a:r>
          </a:p>
        </p:txBody>
      </p:sp>
    </p:spTree>
    <p:extLst>
      <p:ext uri="{BB962C8B-B14F-4D97-AF65-F5344CB8AC3E}">
        <p14:creationId xmlns:p14="http://schemas.microsoft.com/office/powerpoint/2010/main" val="160049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47513" y="296100"/>
            <a:ext cx="8165592" cy="768096"/>
          </a:xfrm>
        </p:spPr>
        <p:txBody>
          <a:bodyPr/>
          <a:lstStyle/>
          <a:p>
            <a:r>
              <a:rPr lang="en-US" sz="3200" dirty="0"/>
              <a:t>Confusion matrix:</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547513" y="1362379"/>
            <a:ext cx="5838534" cy="411480"/>
          </a:xfrm>
        </p:spPr>
        <p:txBody>
          <a:bodyPr/>
          <a:lstStyle/>
          <a:p>
            <a:r>
              <a:rPr lang="en-US" sz="2400" dirty="0"/>
              <a:t>Random forest classifier</a:t>
            </a:r>
          </a:p>
        </p:txBody>
      </p:sp>
      <p:pic>
        <p:nvPicPr>
          <p:cNvPr id="6" name="Content Placeholder 5">
            <a:extLst>
              <a:ext uri="{FF2B5EF4-FFF2-40B4-BE49-F238E27FC236}">
                <a16:creationId xmlns:a16="http://schemas.microsoft.com/office/drawing/2014/main" id="{6EA094CA-CF9B-4708-A040-F9ED6F10F5B6}"/>
              </a:ext>
            </a:extLst>
          </p:cNvPr>
          <p:cNvPicPr>
            <a:picLocks noGrp="1" noChangeAspect="1"/>
          </p:cNvPicPr>
          <p:nvPr>
            <p:ph sz="half" idx="2"/>
          </p:nvPr>
        </p:nvPicPr>
        <p:blipFill>
          <a:blip r:embed="rId2"/>
          <a:stretch>
            <a:fillRect/>
          </a:stretch>
        </p:blipFill>
        <p:spPr>
          <a:xfrm>
            <a:off x="5668448" y="2067512"/>
            <a:ext cx="5474681" cy="4494388"/>
          </a:xfrm>
        </p:spPr>
      </p:pic>
    </p:spTree>
    <p:extLst>
      <p:ext uri="{BB962C8B-B14F-4D97-AF65-F5344CB8AC3E}">
        <p14:creationId xmlns:p14="http://schemas.microsoft.com/office/powerpoint/2010/main" val="4281002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59" y="870652"/>
            <a:ext cx="6766560"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249782"/>
            <a:ext cx="7195969" cy="3733441"/>
          </a:xfrm>
        </p:spPr>
        <p:txBody>
          <a:bodyPr/>
          <a:lstStyle/>
          <a:p>
            <a:pPr marL="285750" indent="-285750">
              <a:buFont typeface="Arial" panose="020B0604020202020204" pitchFamily="34" charset="0"/>
              <a:buChar char="•"/>
            </a:pPr>
            <a:r>
              <a:rPr lang="en-US" sz="2000" dirty="0"/>
              <a:t>After discussing about the outcomes and in-depth evaluating the models it can be said that the Logistic Regression Model is performing better than the rest.</a:t>
            </a:r>
          </a:p>
          <a:p>
            <a:pPr marL="285750" indent="-285750">
              <a:buFont typeface="Arial" panose="020B0604020202020204" pitchFamily="34" charset="0"/>
              <a:buChar char="•"/>
            </a:pPr>
            <a:r>
              <a:rPr lang="en-US" sz="2000" dirty="0"/>
              <a:t>Although the accuracy of our model is more than 80% (which is impressive) but our model is still not able to predict the True positive very efficiently because of less occurrences of positive target values in our training data.</a:t>
            </a:r>
          </a:p>
          <a:p>
            <a:pPr marL="285750" indent="-285750">
              <a:buFont typeface="Arial" panose="020B0604020202020204" pitchFamily="34" charset="0"/>
              <a:buChar char="•"/>
            </a:pPr>
            <a:r>
              <a:rPr lang="en-US" sz="2000" dirty="0"/>
              <a:t>Our model still seems immature as it is in present state, if we get a chance to get hold of more data we can make a much more accurate model.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481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 Project By:</a:t>
            </a:r>
          </a:p>
          <a:p>
            <a:r>
              <a:rPr lang="en-US" dirty="0"/>
              <a:t>Aditya Raikwar</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26541" y="1374111"/>
            <a:ext cx="6766560"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26541" y="2895601"/>
            <a:ext cx="8006379" cy="3675528"/>
          </a:xfrm>
        </p:spPr>
        <p:txBody>
          <a:bodyPr>
            <a:normAutofit/>
          </a:bodyPr>
          <a:lstStyle/>
          <a:p>
            <a:r>
              <a:rPr lang="en-US" sz="2000" dirty="0"/>
              <a:t>Unfortunately we are seeing a hefty rise in the cases of Coronary Heart Diseases recently, it could be due to lifestyle habits like- lack of exercise, increasing work pressure, Smoking, Diabetes, Blood Pressure etc. because of which it has become more important now to do regular self checkups and visits to the hospitals so as to make the chances of these diseases lesser and therefore as Data Scientists it is now more important for us to design some precautionary methods so that these checkups can provide a more insightful prediction about a person’s health. In this project I am trying to predict the </a:t>
            </a:r>
            <a:r>
              <a:rPr lang="en-US" sz="2000" b="1" dirty="0"/>
              <a:t>Risk of Coronary Heart Disease</a:t>
            </a:r>
            <a:r>
              <a:rPr lang="en-US" sz="2000" dirty="0"/>
              <a:t> in the upcoming 10 years for a person using the available data.</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0837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structure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296962"/>
            <a:ext cx="6400800" cy="512064"/>
          </a:xfrm>
        </p:spPr>
        <p:txBody>
          <a:bodyPr/>
          <a:lstStyle/>
          <a:p>
            <a:pPr algn="ctr"/>
            <a:r>
              <a:rPr lang="en-US" sz="2800" b="1" dirty="0">
                <a:solidFill>
                  <a:schemeClr val="accent6"/>
                </a:solidFill>
                <a:latin typeface="Sabon Next LT" panose="02000500000000000000" pitchFamily="2" charset="0"/>
                <a:cs typeface="Sabon Next LT" panose="02000500000000000000" pitchFamily="2" charset="0"/>
              </a:rPr>
              <a:t>The Data Contains – </a:t>
            </a:r>
          </a:p>
          <a:p>
            <a:pPr algn="ctr"/>
            <a:endParaRPr lang="en-US" sz="2800" b="1" dirty="0">
              <a:latin typeface="Sabon Next LT" panose="02000500000000000000" pitchFamily="2" charset="0"/>
              <a:cs typeface="Sabon Next LT" panose="02000500000000000000" pitchFamily="2" charset="0"/>
            </a:endParaRPr>
          </a:p>
          <a:p>
            <a:r>
              <a:rPr lang="en-US" sz="2800" b="1" dirty="0">
                <a:latin typeface="Sabon Next LT" panose="02000500000000000000" pitchFamily="2" charset="0"/>
                <a:cs typeface="Sabon Next LT" panose="02000500000000000000" pitchFamily="2" charset="0"/>
              </a:rPr>
              <a:t>16 Columns</a:t>
            </a:r>
          </a:p>
          <a:p>
            <a:r>
              <a:rPr lang="en-US" sz="2800" b="1" dirty="0">
                <a:latin typeface="Sabon Next LT" panose="02000500000000000000" pitchFamily="2" charset="0"/>
                <a:cs typeface="Sabon Next LT" panose="02000500000000000000" pitchFamily="2" charset="0"/>
              </a:rPr>
              <a:t>&amp;</a:t>
            </a:r>
          </a:p>
          <a:p>
            <a:r>
              <a:rPr lang="en-US" sz="2800" b="1" dirty="0">
                <a:solidFill>
                  <a:schemeClr val="accent6"/>
                </a:solidFill>
                <a:latin typeface="Sabon Next LT" panose="02000500000000000000" pitchFamily="2" charset="0"/>
                <a:cs typeface="Sabon Next LT" panose="02000500000000000000" pitchFamily="2" charset="0"/>
              </a:rPr>
              <a:t>3390 Rows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678269"/>
            <a:ext cx="10671048" cy="768096"/>
          </a:xfrm>
        </p:spPr>
        <p:txBody>
          <a:bodyPr/>
          <a:lstStyle/>
          <a:p>
            <a:r>
              <a:rPr lang="en-US" dirty="0">
                <a:latin typeface="Arial Black" panose="020B0604020202020204" pitchFamily="34" charset="0"/>
                <a:cs typeface="Arial Black" panose="020B0604020202020204" pitchFamily="34" charset="0"/>
              </a:rPr>
              <a:t>Data dictionary basics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320040"/>
            <a:ext cx="3200400" cy="274320"/>
          </a:xfrm>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320040"/>
            <a:ext cx="987552" cy="274320"/>
          </a:xfrm>
        </p:spPr>
        <p:txBody>
          <a:bodyPr/>
          <a:lstStyle/>
          <a:p>
            <a:fld id="{48F63A3B-78C7-47BE-AE5E-E10140E04643}" type="slidenum">
              <a:rPr lang="en-US" smtClean="0"/>
              <a:t>5</a:t>
            </a:fld>
            <a:endParaRPr lang="en-US" dirty="0"/>
          </a:p>
        </p:txBody>
      </p:sp>
      <p:sp>
        <p:nvSpPr>
          <p:cNvPr id="8" name="TextBox 7">
            <a:extLst>
              <a:ext uri="{FF2B5EF4-FFF2-40B4-BE49-F238E27FC236}">
                <a16:creationId xmlns:a16="http://schemas.microsoft.com/office/drawing/2014/main" id="{5852455C-E223-451A-8904-8E520222FE60}"/>
              </a:ext>
            </a:extLst>
          </p:cNvPr>
          <p:cNvSpPr txBox="1"/>
          <p:nvPr/>
        </p:nvSpPr>
        <p:spPr>
          <a:xfrm>
            <a:off x="1374828" y="1534336"/>
            <a:ext cx="11247479" cy="5078313"/>
          </a:xfrm>
          <a:prstGeom prst="rect">
            <a:avLst/>
          </a:prstGeom>
          <a:noFill/>
        </p:spPr>
        <p:txBody>
          <a:bodyPr wrap="square" rtlCol="0">
            <a:spAutoFit/>
          </a:bodyPr>
          <a:lstStyle/>
          <a:p>
            <a:r>
              <a:rPr lang="en-US" dirty="0">
                <a:solidFill>
                  <a:schemeClr val="accent6"/>
                </a:solidFill>
                <a:latin typeface="Sabon Next LT" panose="02000500000000000000" pitchFamily="2" charset="0"/>
                <a:cs typeface="Sabon Next LT" panose="02000500000000000000" pitchFamily="2" charset="0"/>
              </a:rPr>
              <a:t>The data contains 16 columns which can be subcategorized as the following:</a:t>
            </a:r>
          </a:p>
          <a:p>
            <a:endParaRPr lang="en-US" dirty="0">
              <a:solidFill>
                <a:schemeClr val="accent6"/>
              </a:solidFill>
              <a:latin typeface="Sabon Next LT" panose="02000500000000000000" pitchFamily="2" charset="0"/>
              <a:cs typeface="Sabon Next LT" panose="02000500000000000000" pitchFamily="2" charset="0"/>
            </a:endParaRPr>
          </a:p>
          <a:p>
            <a:pPr marL="285750" indent="-285750">
              <a:buFont typeface="Arial" panose="020B0604020202020204" pitchFamily="34" charset="0"/>
              <a:buChar char="•"/>
            </a:pPr>
            <a:r>
              <a:rPr lang="en-US" b="1" dirty="0">
                <a:solidFill>
                  <a:schemeClr val="accent6"/>
                </a:solidFill>
                <a:latin typeface="Sabon Next LT" panose="02000500000000000000" pitchFamily="2" charset="0"/>
                <a:cs typeface="Sabon Next LT" panose="02000500000000000000" pitchFamily="2" charset="0"/>
              </a:rPr>
              <a:t>Demographic Data:</a:t>
            </a:r>
          </a:p>
          <a:p>
            <a:r>
              <a:rPr lang="en-US" dirty="0">
                <a:solidFill>
                  <a:schemeClr val="accent6"/>
                </a:solidFill>
                <a:latin typeface="Sabon Next LT" panose="02000500000000000000" pitchFamily="2" charset="0"/>
                <a:cs typeface="Sabon Next LT" panose="02000500000000000000" pitchFamily="2" charset="0"/>
              </a:rPr>
              <a:t>This data contains columns –</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Sex</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Age</a:t>
            </a:r>
          </a:p>
          <a:p>
            <a:r>
              <a:rPr lang="en-US" b="1" dirty="0">
                <a:solidFill>
                  <a:schemeClr val="accent6"/>
                </a:solidFill>
                <a:latin typeface="Sabon Next LT" panose="02000500000000000000" pitchFamily="2" charset="0"/>
                <a:cs typeface="Sabon Next LT" panose="02000500000000000000" pitchFamily="2" charset="0"/>
              </a:rPr>
              <a:t> </a:t>
            </a:r>
          </a:p>
          <a:p>
            <a:pPr marL="285750" indent="-285750">
              <a:buFont typeface="Arial" panose="020B0604020202020204" pitchFamily="34" charset="0"/>
              <a:buChar char="•"/>
            </a:pPr>
            <a:r>
              <a:rPr lang="en-US" b="1" dirty="0">
                <a:solidFill>
                  <a:schemeClr val="accent6"/>
                </a:solidFill>
                <a:latin typeface="Sabon Next LT" panose="02000500000000000000" pitchFamily="2" charset="0"/>
                <a:cs typeface="Sabon Next LT" panose="02000500000000000000" pitchFamily="2" charset="0"/>
              </a:rPr>
              <a:t>Behavioural Data:</a:t>
            </a:r>
          </a:p>
          <a:p>
            <a:endParaRPr lang="en-US" b="1" dirty="0">
              <a:solidFill>
                <a:schemeClr val="accent6"/>
              </a:solidFill>
              <a:latin typeface="Sabon Next LT" panose="02000500000000000000" pitchFamily="2" charset="0"/>
              <a:cs typeface="Sabon Next LT" panose="02000500000000000000" pitchFamily="2" charset="0"/>
            </a:endParaRP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Is_smoking – </a:t>
            </a:r>
            <a:r>
              <a:rPr lang="en-US" dirty="0">
                <a:solidFill>
                  <a:srgbClr val="DF8C8C"/>
                </a:solidFill>
                <a:latin typeface="Sabon Next LT" panose="02000500000000000000" pitchFamily="2" charset="0"/>
                <a:cs typeface="Sabon Next LT" panose="02000500000000000000" pitchFamily="2" charset="0"/>
              </a:rPr>
              <a:t>tells about if a person is smoker or not</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CigsPerDay </a:t>
            </a:r>
          </a:p>
          <a:p>
            <a:endParaRPr lang="en-US" dirty="0">
              <a:solidFill>
                <a:schemeClr val="accent6"/>
              </a:solidFill>
              <a:latin typeface="Sabon Next LT" panose="02000500000000000000" pitchFamily="2" charset="0"/>
              <a:cs typeface="Sabon Next LT" panose="02000500000000000000" pitchFamily="2" charset="0"/>
            </a:endParaRPr>
          </a:p>
          <a:p>
            <a:pPr marL="285750" indent="-285750">
              <a:buFont typeface="Arial" panose="020B0604020202020204" pitchFamily="34" charset="0"/>
              <a:buChar char="•"/>
            </a:pPr>
            <a:r>
              <a:rPr lang="en-US" b="1" dirty="0">
                <a:solidFill>
                  <a:schemeClr val="accent6"/>
                </a:solidFill>
                <a:latin typeface="Sabon Next LT" panose="02000500000000000000" pitchFamily="2" charset="0"/>
                <a:cs typeface="Sabon Next LT" panose="02000500000000000000" pitchFamily="2" charset="0"/>
              </a:rPr>
              <a:t>Medical History:</a:t>
            </a:r>
          </a:p>
          <a:p>
            <a:endParaRPr lang="en-US" b="1" dirty="0">
              <a:solidFill>
                <a:schemeClr val="accent6"/>
              </a:solidFill>
              <a:latin typeface="Sabon Next LT" panose="02000500000000000000" pitchFamily="2" charset="0"/>
              <a:cs typeface="Sabon Next LT" panose="02000500000000000000" pitchFamily="2" charset="0"/>
            </a:endParaRP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BPMeds – </a:t>
            </a:r>
            <a:r>
              <a:rPr lang="en-US" dirty="0">
                <a:solidFill>
                  <a:srgbClr val="DF8C8C"/>
                </a:solidFill>
                <a:latin typeface="Sabon Next LT" panose="02000500000000000000" pitchFamily="2" charset="0"/>
                <a:cs typeface="Sabon Next LT" panose="02000500000000000000" pitchFamily="2" charset="0"/>
              </a:rPr>
              <a:t>taking BP medications or not</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PrevalentStroke – </a:t>
            </a:r>
            <a:r>
              <a:rPr lang="en-US" dirty="0">
                <a:solidFill>
                  <a:srgbClr val="DF8C8C"/>
                </a:solidFill>
                <a:latin typeface="Sabon Next LT" panose="02000500000000000000" pitchFamily="2" charset="0"/>
                <a:cs typeface="Sabon Next LT" panose="02000500000000000000" pitchFamily="2" charset="0"/>
              </a:rPr>
              <a:t>has a person suffered a stroke before</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PrevalentHyp – </a:t>
            </a:r>
            <a:r>
              <a:rPr lang="en-US" dirty="0">
                <a:solidFill>
                  <a:srgbClr val="DF8C8C"/>
                </a:solidFill>
                <a:latin typeface="Sabon Next LT" panose="02000500000000000000" pitchFamily="2" charset="0"/>
                <a:cs typeface="Sabon Next LT" panose="02000500000000000000" pitchFamily="2" charset="0"/>
              </a:rPr>
              <a:t>does a person have hypertension </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Diabetes</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02387"/>
            <a:ext cx="10671048" cy="768096"/>
          </a:xfrm>
        </p:spPr>
        <p:txBody>
          <a:bodyPr/>
          <a:lstStyle/>
          <a:p>
            <a:r>
              <a:rPr lang="en-US" dirty="0">
                <a:latin typeface="Arial Black" panose="020B0604020202020204" pitchFamily="34" charset="0"/>
                <a:cs typeface="Arial Black" panose="020B0604020202020204" pitchFamily="34" charset="0"/>
              </a:rPr>
              <a:t>Data dictionary basics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320040"/>
            <a:ext cx="3200400" cy="274320"/>
          </a:xfrm>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320040"/>
            <a:ext cx="987552" cy="274320"/>
          </a:xfrm>
        </p:spPr>
        <p:txBody>
          <a:bodyPr/>
          <a:lstStyle/>
          <a:p>
            <a:fld id="{48F63A3B-78C7-47BE-AE5E-E10140E04643}" type="slidenum">
              <a:rPr lang="en-US" smtClean="0"/>
              <a:t>6</a:t>
            </a:fld>
            <a:endParaRPr lang="en-US" dirty="0"/>
          </a:p>
        </p:txBody>
      </p:sp>
      <p:sp>
        <p:nvSpPr>
          <p:cNvPr id="3" name="TextBox 2">
            <a:extLst>
              <a:ext uri="{FF2B5EF4-FFF2-40B4-BE49-F238E27FC236}">
                <a16:creationId xmlns:a16="http://schemas.microsoft.com/office/drawing/2014/main" id="{F4A4E9B1-AAB8-42C8-AB53-7861BA3EF825}"/>
              </a:ext>
            </a:extLst>
          </p:cNvPr>
          <p:cNvSpPr txBox="1"/>
          <p:nvPr/>
        </p:nvSpPr>
        <p:spPr>
          <a:xfrm>
            <a:off x="758952" y="2286000"/>
            <a:ext cx="11047566"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latin typeface="Sabon Next LT" panose="02000500000000000000" pitchFamily="2" charset="0"/>
                <a:cs typeface="Sabon Next LT" panose="02000500000000000000" pitchFamily="2" charset="0"/>
              </a:rPr>
              <a:t>Current Medical Conditions:</a:t>
            </a:r>
          </a:p>
          <a:p>
            <a:endParaRPr lang="en-US" dirty="0">
              <a:solidFill>
                <a:schemeClr val="accent6"/>
              </a:solidFill>
              <a:latin typeface="Sabon Next LT" panose="02000500000000000000" pitchFamily="2" charset="0"/>
              <a:cs typeface="Sabon Next LT" panose="02000500000000000000" pitchFamily="2" charset="0"/>
            </a:endParaRP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TotChol – </a:t>
            </a:r>
            <a:r>
              <a:rPr lang="en-US" dirty="0">
                <a:solidFill>
                  <a:srgbClr val="DF8C8C"/>
                </a:solidFill>
                <a:latin typeface="Sabon Next LT" panose="02000500000000000000" pitchFamily="2" charset="0"/>
                <a:cs typeface="Sabon Next LT" panose="02000500000000000000" pitchFamily="2" charset="0"/>
              </a:rPr>
              <a:t>Total Cholesterol level (HDL + LDL)</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SysBP - </a:t>
            </a:r>
            <a:r>
              <a:rPr lang="en-US" dirty="0">
                <a:solidFill>
                  <a:srgbClr val="DF8C8C"/>
                </a:solidFill>
                <a:latin typeface="Sabon Next LT" panose="02000500000000000000" pitchFamily="2" charset="0"/>
                <a:cs typeface="Sabon Next LT" panose="02000500000000000000" pitchFamily="2" charset="0"/>
              </a:rPr>
              <a:t>Systolic Blood Pressure</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DiaBP – </a:t>
            </a:r>
            <a:r>
              <a:rPr lang="en-US" dirty="0">
                <a:solidFill>
                  <a:srgbClr val="DF8C8C"/>
                </a:solidFill>
                <a:latin typeface="Sabon Next LT" panose="02000500000000000000" pitchFamily="2" charset="0"/>
                <a:cs typeface="Sabon Next LT" panose="02000500000000000000" pitchFamily="2" charset="0"/>
              </a:rPr>
              <a:t>Diastolic Blood Pressure </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Glucose – </a:t>
            </a:r>
            <a:r>
              <a:rPr lang="en-US" dirty="0">
                <a:solidFill>
                  <a:srgbClr val="DF8C8C"/>
                </a:solidFill>
                <a:latin typeface="Sabon Next LT" panose="02000500000000000000" pitchFamily="2" charset="0"/>
                <a:cs typeface="Sabon Next LT" panose="02000500000000000000" pitchFamily="2" charset="0"/>
              </a:rPr>
              <a:t>Glucose level in blood</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BMI – </a:t>
            </a:r>
            <a:r>
              <a:rPr lang="en-US" dirty="0">
                <a:solidFill>
                  <a:srgbClr val="DF8C8C"/>
                </a:solidFill>
                <a:latin typeface="Sabon Next LT" panose="02000500000000000000" pitchFamily="2" charset="0"/>
                <a:cs typeface="Sabon Next LT" panose="02000500000000000000" pitchFamily="2" charset="0"/>
              </a:rPr>
              <a:t>Body Mass Index </a:t>
            </a:r>
          </a:p>
          <a:p>
            <a:pPr marL="342900" indent="-342900">
              <a:buFont typeface="+mj-lt"/>
              <a:buAutoNum type="arabicPeriod"/>
            </a:pPr>
            <a:r>
              <a:rPr lang="en-US" dirty="0">
                <a:solidFill>
                  <a:schemeClr val="accent6"/>
                </a:solidFill>
                <a:latin typeface="Sabon Next LT" panose="02000500000000000000" pitchFamily="2" charset="0"/>
                <a:cs typeface="Sabon Next LT" panose="02000500000000000000" pitchFamily="2" charset="0"/>
              </a:rPr>
              <a:t>HeartRate </a:t>
            </a:r>
          </a:p>
          <a:p>
            <a:r>
              <a:rPr lang="en-US" dirty="0">
                <a:solidFill>
                  <a:schemeClr val="accent6"/>
                </a:solidFill>
                <a:latin typeface="Sabon Next LT" panose="02000500000000000000" pitchFamily="2" charset="0"/>
                <a:cs typeface="Sabon Next LT" panose="02000500000000000000" pitchFamily="2" charset="0"/>
              </a:rPr>
              <a:t> </a:t>
            </a:r>
          </a:p>
          <a:p>
            <a:pPr marL="285750" indent="-285750">
              <a:buFont typeface="Arial" panose="020B0604020202020204" pitchFamily="34" charset="0"/>
              <a:buChar char="•"/>
            </a:pPr>
            <a:r>
              <a:rPr lang="en-US" b="1" dirty="0">
                <a:solidFill>
                  <a:schemeClr val="accent6"/>
                </a:solidFill>
                <a:latin typeface="Sabon Next LT" panose="02000500000000000000" pitchFamily="2" charset="0"/>
                <a:cs typeface="Sabon Next LT" panose="02000500000000000000" pitchFamily="2" charset="0"/>
              </a:rPr>
              <a:t>Target Variable  - TenYearCHD</a:t>
            </a:r>
          </a:p>
          <a:p>
            <a:endParaRPr lang="en-US" dirty="0"/>
          </a:p>
        </p:txBody>
      </p:sp>
    </p:spTree>
    <p:extLst>
      <p:ext uri="{BB962C8B-B14F-4D97-AF65-F5344CB8AC3E}">
        <p14:creationId xmlns:p14="http://schemas.microsoft.com/office/powerpoint/2010/main" val="263208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Exploratory Data Analysis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141D5DDA-8879-48FC-8A3C-07ECF7C9EAFE}"/>
              </a:ext>
            </a:extLst>
          </p:cNvPr>
          <p:cNvSpPr>
            <a:spLocks noGrp="1"/>
          </p:cNvSpPr>
          <p:nvPr>
            <p:ph sz="half" idx="1"/>
          </p:nvPr>
        </p:nvSpPr>
        <p:spPr/>
        <p:txBody>
          <a:bodyPr/>
          <a:lstStyle/>
          <a:p>
            <a:r>
              <a:rPr lang="en-US" b="1" dirty="0"/>
              <a:t>Missing Values :</a:t>
            </a:r>
          </a:p>
          <a:p>
            <a:pPr marL="0" indent="0">
              <a:buNone/>
            </a:pPr>
            <a:r>
              <a:rPr lang="en-US" dirty="0"/>
              <a:t> Some columns contained the missing value, which were handled by replacing them with mean/median after careful consideration.</a:t>
            </a:r>
          </a:p>
          <a:p>
            <a:pPr marL="0" indent="0">
              <a:buNone/>
            </a:pPr>
            <a:r>
              <a:rPr lang="en-US" dirty="0"/>
              <a:t>The column BPMeds contained 44 missing values, but this column tells us that whether a person is on BP medication or not, so to fill them with any number is not safe as we can not assume about the medications of a person. That’s why I dropped these values.</a:t>
            </a:r>
          </a:p>
          <a:p>
            <a:pPr marL="0" indent="0">
              <a:buNone/>
            </a:pPr>
            <a:endParaRPr lang="en-US" dirty="0"/>
          </a:p>
          <a:p>
            <a:r>
              <a:rPr lang="en-US" b="1" dirty="0"/>
              <a:t>Duplicates:</a:t>
            </a:r>
          </a:p>
          <a:p>
            <a:pPr marL="0" indent="0">
              <a:buNone/>
            </a:pPr>
            <a:r>
              <a:rPr lang="en-US" dirty="0"/>
              <a:t>No duplicate values were found in the data.</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EDA visualization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Content Placeholder 8">
            <a:extLst>
              <a:ext uri="{FF2B5EF4-FFF2-40B4-BE49-F238E27FC236}">
                <a16:creationId xmlns:a16="http://schemas.microsoft.com/office/drawing/2014/main" id="{F830FB85-4CBC-4E2E-A951-CF0D909B8A57}"/>
              </a:ext>
            </a:extLst>
          </p:cNvPr>
          <p:cNvPicPr>
            <a:picLocks noGrp="1" noChangeAspect="1"/>
          </p:cNvPicPr>
          <p:nvPr>
            <p:ph sz="half" idx="1"/>
          </p:nvPr>
        </p:nvPicPr>
        <p:blipFill>
          <a:blip r:embed="rId2"/>
          <a:stretch>
            <a:fillRect/>
          </a:stretch>
        </p:blipFill>
        <p:spPr>
          <a:xfrm>
            <a:off x="374091" y="1930998"/>
            <a:ext cx="7744690" cy="4667026"/>
          </a:xfrm>
        </p:spPr>
      </p:pic>
      <p:sp>
        <p:nvSpPr>
          <p:cNvPr id="11" name="TextBox 10">
            <a:extLst>
              <a:ext uri="{FF2B5EF4-FFF2-40B4-BE49-F238E27FC236}">
                <a16:creationId xmlns:a16="http://schemas.microsoft.com/office/drawing/2014/main" id="{6ED5E337-BF4E-4EDD-B9B2-3BF500ACB13D}"/>
              </a:ext>
            </a:extLst>
          </p:cNvPr>
          <p:cNvSpPr txBox="1"/>
          <p:nvPr/>
        </p:nvSpPr>
        <p:spPr>
          <a:xfrm>
            <a:off x="8561294" y="2133600"/>
            <a:ext cx="3101788" cy="389369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accent6"/>
                </a:solidFill>
              </a:rPr>
              <a:t>Here The count of target variable can be seen.</a:t>
            </a:r>
          </a:p>
          <a:p>
            <a:pPr marL="285750" indent="-285750">
              <a:lnSpc>
                <a:spcPct val="200000"/>
              </a:lnSpc>
              <a:buFont typeface="Arial" panose="020B0604020202020204" pitchFamily="34" charset="0"/>
              <a:buChar char="•"/>
            </a:pPr>
            <a:r>
              <a:rPr lang="en-US" dirty="0">
                <a:solidFill>
                  <a:schemeClr val="accent6"/>
                </a:solidFill>
              </a:rPr>
              <a:t>We can see the data contains dominant values of negative cases and comparatively less positive cases.</a:t>
            </a:r>
          </a:p>
        </p:txBody>
      </p:sp>
    </p:spTree>
    <p:extLst>
      <p:ext uri="{BB962C8B-B14F-4D97-AF65-F5344CB8AC3E}">
        <p14:creationId xmlns:p14="http://schemas.microsoft.com/office/powerpoint/2010/main" val="155937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947211"/>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EDA visualization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IN" sz="1200" b="0" i="0" u="none" strike="noStrike" cap="none" dirty="0">
                <a:solidFill>
                  <a:srgbClr val="DF8C8C"/>
                </a:solidFill>
                <a:latin typeface="Arial Black"/>
                <a:ea typeface="Arial Black"/>
                <a:cs typeface="Arial Black"/>
                <a:sym typeface="Arial Black"/>
              </a:rPr>
              <a:t>Cardiovascular Risk Prediction</a:t>
            </a:r>
            <a:endParaRPr lang="en-US" dirty="0">
              <a:solidFill>
                <a:srgbClr val="DF8C8C"/>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TextBox 10">
            <a:extLst>
              <a:ext uri="{FF2B5EF4-FFF2-40B4-BE49-F238E27FC236}">
                <a16:creationId xmlns:a16="http://schemas.microsoft.com/office/drawing/2014/main" id="{6ED5E337-BF4E-4EDD-B9B2-3BF500ACB13D}"/>
              </a:ext>
            </a:extLst>
          </p:cNvPr>
          <p:cNvSpPr txBox="1"/>
          <p:nvPr/>
        </p:nvSpPr>
        <p:spPr>
          <a:xfrm>
            <a:off x="8561294" y="2133600"/>
            <a:ext cx="3101788" cy="27856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accent6"/>
                </a:solidFill>
              </a:rPr>
              <a:t>Here The count of Gender can be seen.</a:t>
            </a:r>
          </a:p>
          <a:p>
            <a:pPr marL="285750" indent="-285750">
              <a:lnSpc>
                <a:spcPct val="200000"/>
              </a:lnSpc>
              <a:buFont typeface="Arial" panose="020B0604020202020204" pitchFamily="34" charset="0"/>
              <a:buChar char="•"/>
            </a:pPr>
            <a:r>
              <a:rPr lang="en-US" dirty="0">
                <a:solidFill>
                  <a:schemeClr val="accent6"/>
                </a:solidFill>
              </a:rPr>
              <a:t>Ratio of Male and Female in the data can be considered good.</a:t>
            </a:r>
          </a:p>
        </p:txBody>
      </p:sp>
      <p:pic>
        <p:nvPicPr>
          <p:cNvPr id="6" name="Content Placeholder 5">
            <a:extLst>
              <a:ext uri="{FF2B5EF4-FFF2-40B4-BE49-F238E27FC236}">
                <a16:creationId xmlns:a16="http://schemas.microsoft.com/office/drawing/2014/main" id="{43F268A7-3AB3-446E-9C92-BE90E428718A}"/>
              </a:ext>
            </a:extLst>
          </p:cNvPr>
          <p:cNvPicPr>
            <a:picLocks noGrp="1" noChangeAspect="1"/>
          </p:cNvPicPr>
          <p:nvPr>
            <p:ph sz="half" idx="1"/>
          </p:nvPr>
        </p:nvPicPr>
        <p:blipFill>
          <a:blip r:embed="rId2"/>
          <a:stretch>
            <a:fillRect/>
          </a:stretch>
        </p:blipFill>
        <p:spPr>
          <a:xfrm>
            <a:off x="440892" y="1930998"/>
            <a:ext cx="7901426" cy="4577378"/>
          </a:xfrm>
        </p:spPr>
      </p:pic>
    </p:spTree>
    <p:extLst>
      <p:ext uri="{BB962C8B-B14F-4D97-AF65-F5344CB8AC3E}">
        <p14:creationId xmlns:p14="http://schemas.microsoft.com/office/powerpoint/2010/main" val="388633153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{F44F2008-D5ED-4AD5-B518-AC4E11BC30C3}tf78438558_win32</Template>
  <TotalTime>306</TotalTime>
  <Words>977</Words>
  <Application>Microsoft Office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Sabon Next LT</vt:lpstr>
      <vt:lpstr>Office Theme</vt:lpstr>
      <vt:lpstr>Cardiovascular Risk Prediction</vt:lpstr>
      <vt:lpstr>Project at a glance </vt:lpstr>
      <vt:lpstr>Problem Statement</vt:lpstr>
      <vt:lpstr>Data structure</vt:lpstr>
      <vt:lpstr>Data dictionary basics</vt:lpstr>
      <vt:lpstr>Data dictionary basics</vt:lpstr>
      <vt:lpstr>Exploratory Data Analysis</vt:lpstr>
      <vt:lpstr>EDA visualization</vt:lpstr>
      <vt:lpstr>EDA visualization</vt:lpstr>
      <vt:lpstr>EDA visualization</vt:lpstr>
      <vt:lpstr>EDA visualization</vt:lpstr>
      <vt:lpstr>EDA visualization</vt:lpstr>
      <vt:lpstr>EDA visualization</vt:lpstr>
      <vt:lpstr>Correlation visualization</vt:lpstr>
      <vt:lpstr>EDA Summary</vt:lpstr>
      <vt:lpstr>Models and metrics</vt:lpstr>
      <vt:lpstr>Model accuracy</vt:lpstr>
      <vt:lpstr>Confusion matrix:</vt:lpstr>
      <vt:lpstr>Confusion matrix:</vt:lpstr>
      <vt:lpstr>Confusion matrix:</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Risk Prediction</dc:title>
  <dc:subject/>
  <dc:creator>aditya raikwar</dc:creator>
  <cp:lastModifiedBy>aditya raikwar</cp:lastModifiedBy>
  <cp:revision>2</cp:revision>
  <dcterms:created xsi:type="dcterms:W3CDTF">2023-09-18T10:34:58Z</dcterms:created>
  <dcterms:modified xsi:type="dcterms:W3CDTF">2023-09-18T15:41:31Z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