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77" r:id="rId6"/>
    <p:sldId id="257" r:id="rId7"/>
    <p:sldId id="259" r:id="rId8"/>
    <p:sldId id="258" r:id="rId9"/>
    <p:sldId id="280" r:id="rId10"/>
    <p:sldId id="288" r:id="rId11"/>
    <p:sldId id="287" r:id="rId12"/>
    <p:sldId id="260" r:id="rId13"/>
    <p:sldId id="279" r:id="rId14"/>
    <p:sldId id="281" r:id="rId15"/>
    <p:sldId id="282" r:id="rId16"/>
    <p:sldId id="290" r:id="rId17"/>
    <p:sldId id="284" r:id="rId18"/>
    <p:sldId id="289" r:id="rId19"/>
    <p:sldId id="283" r:id="rId20"/>
    <p:sldId id="285" r:id="rId21"/>
    <p:sldId id="265" r:id="rId22"/>
    <p:sldId id="291" r:id="rId23"/>
    <p:sldId id="266" r:id="rId24"/>
    <p:sldId id="286" r:id="rId25"/>
    <p:sldId id="267"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autoAdjust="0"/>
  </p:normalViewPr>
  <p:slideViewPr>
    <p:cSldViewPr snapToGrid="0">
      <p:cViewPr varScale="1">
        <p:scale>
          <a:sx n="85" d="100"/>
          <a:sy n="85" d="100"/>
        </p:scale>
        <p:origin x="59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dgm:spPr/>
      <dgm:t>
        <a:bodyPr/>
        <a:lstStyle/>
        <a:p>
          <a:pPr marL="0" algn="ctr" rtl="0">
            <a:buNone/>
          </a:pPr>
          <a:r>
            <a:rPr lang="en-US" sz="2000" dirty="0">
              <a:latin typeface="+mn-lt"/>
            </a:rPr>
            <a:t>Introduction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buNone/>
          </a:pPr>
          <a:r>
            <a:rPr lang="en-US" sz="1400" dirty="0">
              <a:latin typeface="+mn-lt"/>
            </a:rPr>
            <a:t>About the Project</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dgm:spPr/>
      <dgm:t>
        <a:bodyPr/>
        <a:lstStyle/>
        <a:p>
          <a:pPr marL="0" algn="ctr">
            <a:buNone/>
          </a:pPr>
          <a:r>
            <a:rPr lang="en-US" sz="2000" dirty="0">
              <a:latin typeface="+mn-lt"/>
            </a:rPr>
            <a:t>Goals</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custT="1"/>
      <dgm:spPr/>
      <dgm:t>
        <a:bodyPr/>
        <a:lstStyle/>
        <a:p>
          <a:pPr marL="0" algn="ctr">
            <a:buNone/>
          </a:pPr>
          <a:r>
            <a:rPr lang="en-US" sz="1400" dirty="0">
              <a:latin typeface="+mn-lt"/>
            </a:rPr>
            <a:t>What can be achieved</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dgm:spPr/>
      <dgm:t>
        <a:bodyPr/>
        <a:lstStyle/>
        <a:p>
          <a:pPr marL="0" algn="ctr">
            <a:buNone/>
          </a:pPr>
          <a:r>
            <a:rPr lang="en-US" sz="2000" dirty="0">
              <a:latin typeface="+mn-lt"/>
            </a:rPr>
            <a:t>Final Outcomes </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algn="ctr">
            <a:buNone/>
          </a:pPr>
          <a:r>
            <a:rPr lang="en-US" sz="1400" dirty="0">
              <a:latin typeface="+mn-lt"/>
            </a:rPr>
            <a:t>Outcomes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algn="ctr" rtl="0">
            <a:buNone/>
          </a:pPr>
          <a:r>
            <a:rPr lang="en-US" sz="1400" dirty="0">
              <a:latin typeface="+mn-lt"/>
            </a:rPr>
            <a:t>What can be seen from the data before making a prediction</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dgm:spPr/>
      <dgm:t>
        <a:bodyPr/>
        <a:lstStyle/>
        <a:p>
          <a:pPr marL="0" algn="ctr"/>
          <a:r>
            <a:rPr lang="en-US" sz="2000" dirty="0">
              <a:latin typeface="+mn-lt"/>
            </a:rPr>
            <a:t>Model and Evaluation Metrics</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dgm:spPr/>
      <dgm:t>
        <a:bodyPr/>
        <a:lstStyle/>
        <a:p>
          <a:pPr marL="0" algn="ctr">
            <a:buNone/>
          </a:pPr>
          <a:r>
            <a:rPr lang="en-US" sz="2000" dirty="0">
              <a:latin typeface="+mn-lt"/>
            </a:rPr>
            <a:t>Exploratory Data Analysis</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566CA0B6-95FF-3A46-BF54-8E3C5843F883}">
      <dgm:prSet phldr="0" custT="1"/>
      <dgm:spPr/>
      <dgm:t>
        <a:bodyPr/>
        <a:lstStyle/>
        <a:p>
          <a:pPr marL="0" algn="ctr">
            <a:buNone/>
          </a:pPr>
          <a:r>
            <a:rPr lang="en-US" sz="1400" dirty="0">
              <a:latin typeface="+mn-lt"/>
            </a:rPr>
            <a:t>Thoughts about the project</a:t>
          </a:r>
        </a:p>
      </dgm:t>
    </dgm:pt>
    <dgm:pt modelId="{C117508E-3024-E449-BAAE-1987AA32AD71}" type="parTrans" cxnId="{C499AF16-4A28-D448-9A77-B8BAAF4098DA}">
      <dgm:prSet/>
      <dgm:spPr/>
      <dgm:t>
        <a:bodyPr/>
        <a:lstStyle/>
        <a:p>
          <a:endParaRPr lang="en-US">
            <a:latin typeface="+mn-lt"/>
          </a:endParaRPr>
        </a:p>
      </dgm:t>
    </dgm:pt>
    <dgm:pt modelId="{0B3040D4-47C6-DA43-932A-AD2F185F5C5E}" type="sibTrans" cxnId="{C499AF16-4A28-D448-9A77-B8BAAF4098DA}">
      <dgm:prSet/>
      <dgm:spPr/>
      <dgm:t>
        <a:bodyPr/>
        <a:lstStyle/>
        <a:p>
          <a:endParaRPr lang="en-US">
            <a:latin typeface="+mn-lt"/>
          </a:endParaRPr>
        </a:p>
      </dgm:t>
    </dgm:pt>
    <dgm:pt modelId="{68B0C129-5AC2-47F0-8BD7-78720094EED0}">
      <dgm:prSet custT="1"/>
      <dgm:spPr/>
      <dgm:t>
        <a:bodyPr/>
        <a:lstStyle/>
        <a:p>
          <a:pPr marL="0" algn="ctr">
            <a:buNone/>
          </a:pPr>
          <a:r>
            <a:rPr lang="en-US" sz="1400" dirty="0">
              <a:latin typeface="+mn-lt"/>
            </a:rPr>
            <a:t>About the Data Structure</a:t>
          </a:r>
        </a:p>
      </dgm:t>
    </dgm:pt>
    <dgm:pt modelId="{EAC43730-7A49-4EC4-8B56-93BFE681A4DB}" type="parTrans" cxnId="{5B26959B-D288-43EA-B1C0-9B6509568803}">
      <dgm:prSet/>
      <dgm:spPr/>
      <dgm:t>
        <a:bodyPr/>
        <a:lstStyle/>
        <a:p>
          <a:endParaRPr lang="en-US"/>
        </a:p>
      </dgm:t>
    </dgm:pt>
    <dgm:pt modelId="{C5AA1E41-0BC5-4872-A81B-745324D41272}" type="sibTrans" cxnId="{5B26959B-D288-43EA-B1C0-9B6509568803}">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prstGeom prst="rightArrow">
          <a:avLst/>
        </a:prstGeom>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2" presStyleCnt="5" custLinFactNeighborX="0"/>
      <dgm:spPr>
        <a:prstGeom prst="rect">
          <a:avLst/>
        </a:prstGeom>
      </dgm:spPr>
    </dgm:pt>
    <dgm:pt modelId="{9312E8E2-BBD1-104A-9F74-B0103AF69816}" type="pres">
      <dgm:prSet presAssocID="{4F85505A-81B6-4FDA-A144-900B71DAD946}" presName="nodeTx" presStyleLbl="node1" presStyleIdx="2" presStyleCnt="5">
        <dgm:presLayoutVars>
          <dgm:bulletEnabled val="1"/>
        </dgm:presLayoutVars>
      </dgm:prSet>
      <dgm:spPr/>
    </dgm:pt>
    <dgm:pt modelId="{A0D6F489-540A-D44E-B596-6A182486B777}" type="pres">
      <dgm:prSet presAssocID="{4F85505A-81B6-4FDA-A144-900B71DAD946}" presName="invisiNode" presStyleLbl="node1" presStyleIdx="2" presStyleCnt="5"/>
      <dgm:spPr/>
    </dgm:pt>
    <dgm:pt modelId="{FDF2BC93-305C-D94B-A6C2-ED9CE7F40C2F}" type="pres">
      <dgm:prSet presAssocID="{4F85505A-81B6-4FDA-A144-900B71DAD946}" presName="imagNode" presStyleLbl="fgImgPlace1" presStyleIdx="2"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3" presStyleCnt="5" custLinFactNeighborX="757"/>
      <dgm:spPr>
        <a:prstGeom prst="rect">
          <a:avLst/>
        </a:prstGeom>
      </dgm:spPr>
    </dgm:pt>
    <dgm:pt modelId="{AF3E8B43-0466-2941-94BF-5E057B356E82}" type="pres">
      <dgm:prSet presAssocID="{A2322D3A-7AC2-4C5C-9D7E-EAB2313D47D4}" presName="nodeTx" presStyleLbl="node1" presStyleIdx="3" presStyleCnt="5">
        <dgm:presLayoutVars>
          <dgm:bulletEnabled val="1"/>
        </dgm:presLayoutVars>
      </dgm:prSet>
      <dgm:spPr/>
    </dgm:pt>
    <dgm:pt modelId="{D1AAA287-E1AF-9946-AA96-77AD6193B1DD}" type="pres">
      <dgm:prSet presAssocID="{A2322D3A-7AC2-4C5C-9D7E-EAB2313D47D4}" presName="invisiNode" presStyleLbl="node1" presStyleIdx="3" presStyleCnt="5"/>
      <dgm:spPr/>
    </dgm:pt>
    <dgm:pt modelId="{916140F0-4F43-9F45-8310-FCCA12DDE514}" type="pres">
      <dgm:prSet presAssocID="{A2322D3A-7AC2-4C5C-9D7E-EAB2313D47D4}" presName="imagNode" presStyleLbl="fgImgPlace1" presStyleIdx="3" presStyleCnt="5" custScaleX="63106" custScaleY="63106"/>
      <dgm:spPr>
        <a:solidFill>
          <a:schemeClr val="accent1">
            <a:lumMod val="60000"/>
            <a:lumOff val="40000"/>
          </a:schemeClr>
        </a:solidFill>
        <a:ln>
          <a:noFill/>
        </a:ln>
      </dgm:spPr>
    </dgm:pt>
    <dgm:pt modelId="{71115B0C-1F94-44C6-B3F0-69E15A6C1359}" type="pres">
      <dgm:prSet presAssocID="{84DE1C3A-3FC7-4DB3-88ED-33F65A71557A}"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4" presStyleCnt="5" custLinFactNeighborX="182"/>
      <dgm:spPr>
        <a:prstGeom prst="rect">
          <a:avLst/>
        </a:prstGeom>
      </dgm:spPr>
    </dgm:pt>
    <dgm:pt modelId="{BC636E4B-34B9-8543-A308-00E0D1B0D2F9}" type="pres">
      <dgm:prSet presAssocID="{E9682B4F-0217-4B50-923E-C104AA24290F}" presName="nodeTx" presStyleLbl="node1" presStyleIdx="4" presStyleCnt="5">
        <dgm:presLayoutVars>
          <dgm:bulletEnabled val="1"/>
        </dgm:presLayoutVars>
      </dgm:prSet>
      <dgm:spPr/>
    </dgm:pt>
    <dgm:pt modelId="{073A77BB-E8BD-4B4C-BFA2-7B530A2B3199}" type="pres">
      <dgm:prSet presAssocID="{E9682B4F-0217-4B50-923E-C104AA24290F}" presName="invisiNode" presStyleLbl="node1" presStyleIdx="4" presStyleCnt="5"/>
      <dgm:spPr/>
    </dgm:pt>
    <dgm:pt modelId="{CC076D56-4BB0-7246-9039-788AB439DAF0}" type="pres">
      <dgm:prSet presAssocID="{E9682B4F-0217-4B50-923E-C104AA24290F}"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45DFA20D-B7B9-4FB1-848E-F50AD4F06E32}" type="presOf" srcId="{4F85505A-81B6-4FDA-A144-900B71DAD946}" destId="{9312E8E2-BBD1-104A-9F74-B0103AF69816}" srcOrd="1" destOrd="0" presId="urn:microsoft.com/office/officeart/2005/8/layout/hList7"/>
    <dgm:cxn modelId="{EA697510-CD44-4DEE-9A06-D48969EA6A3D}" type="presOf" srcId="{E9682B4F-0217-4B50-923E-C104AA24290F}" destId="{BC636E4B-34B9-8543-A308-00E0D1B0D2F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5A5BA622-5DEB-48B9-88D9-C1DE36C711E5}" srcId="{B1AFA1AF-0FF8-45B3-A6D0-0E255A2F637D}" destId="{50418D2B-9486-42DE-AFDD-1D31420040FF}" srcOrd="0" destOrd="0" parTransId="{D5A17F6B-93F5-442B-938A-0F38C281BE88}" sibTransId="{1D87A0A5-8024-4710-846B-D5BFAC785107}"/>
    <dgm:cxn modelId="{CD423761-2B1C-4169-AC55-10C2D3A7AC62}" type="presOf" srcId="{B1AFA1AF-0FF8-45B3-A6D0-0E255A2F637D}" destId="{4DFF6703-D32F-9E47-96B8-A304C47CCB78}" srcOrd="0" destOrd="0" presId="urn:microsoft.com/office/officeart/2005/8/layout/hList7"/>
    <dgm:cxn modelId="{4C7CD566-0C91-447E-9AF9-9928F44FDACA}" type="presOf" srcId="{50418D2B-9486-42DE-AFDD-1D31420040FF}" destId="{4DFF6703-D32F-9E47-96B8-A304C47CCB78}" srcOrd="0" destOrd="1" presId="urn:microsoft.com/office/officeart/2005/8/layout/hList7"/>
    <dgm:cxn modelId="{86115367-C9DE-42EC-B1CB-0190E396264F}" type="presOf" srcId="{68B0C129-5AC2-47F0-8BD7-78720094EED0}" destId="{8F8B275D-8553-0846-A316-484B7B291C97}" srcOrd="0" destOrd="2" presId="urn:microsoft.com/office/officeart/2005/8/layout/hList7"/>
    <dgm:cxn modelId="{03BCB86B-F8BD-4BBF-9BE9-D975C2D7BA66}" type="presOf" srcId="{73D947E0-108F-4D20-A71E-3CF329F97212}" destId="{7DA281F5-0265-2048-A63A-727E19796F79}" srcOrd="1" destOrd="0"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2" destOrd="0" parTransId="{D9A96E25-7BBE-4DDD-8DDE-B4970D4340A8}" sibTransId="{68F74A88-49DC-44B1-BC0D-220A7B97601C}"/>
    <dgm:cxn modelId="{8D30DE7E-95DE-40B5-997C-1049D65E869D}" type="presOf" srcId="{A2322D3A-7AC2-4C5C-9D7E-EAB2313D47D4}" destId="{AF3E8B43-0466-2941-94BF-5E057B356E82}" srcOrd="1" destOrd="0" presId="urn:microsoft.com/office/officeart/2005/8/layout/hList7"/>
    <dgm:cxn modelId="{84E57186-C058-4136-B58E-9153B2E51BBA}" type="presOf" srcId="{30A490C8-22B4-4D68-875C-0F0DE2FF864D}" destId="{8F8B275D-8553-0846-A316-484B7B291C97}" srcOrd="0" destOrd="1" presId="urn:microsoft.com/office/officeart/2005/8/layout/hList7"/>
    <dgm:cxn modelId="{CD3C488F-CBE1-4718-8F5C-CFCF7280707F}" type="presOf" srcId="{FEB4A941-E9FA-4A86-A673-85FF34B35F20}" destId="{028C9BA8-C3B3-F947-915F-EE2FD2FCA9A5}" srcOrd="0" destOrd="1" presId="urn:microsoft.com/office/officeart/2005/8/layout/hList7"/>
    <dgm:cxn modelId="{58E56692-8162-4F86-A986-B08127777D01}" type="presOf" srcId="{88649F7A-400B-4056-965D-C9AC0B3AD942}" destId="{56C7F139-002F-DF46-BB7F-23A563E7CE98}" srcOrd="0" destOrd="0" presId="urn:microsoft.com/office/officeart/2005/8/layout/hList7"/>
    <dgm:cxn modelId="{36235492-09DE-4750-A600-272974878190}" type="presOf" srcId="{B1AFA1AF-0FF8-45B3-A6D0-0E255A2F637D}" destId="{BA2077AD-A827-784F-87A6-E8E29A836D84}" srcOrd="1" destOrd="0" presId="urn:microsoft.com/office/officeart/2005/8/layout/hList7"/>
    <dgm:cxn modelId="{5B26959B-D288-43EA-B1C0-9B6509568803}" srcId="{73D947E0-108F-4D20-A71E-3CF329F97212}" destId="{68B0C129-5AC2-47F0-8BD7-78720094EED0}" srcOrd="1" destOrd="0" parTransId="{EAC43730-7A49-4EC4-8B56-93BFE681A4DB}" sibTransId="{C5AA1E41-0BC5-4872-A81B-745324D41272}"/>
    <dgm:cxn modelId="{4D3D969B-107B-49B8-8EBD-0E2A2185ADCE}" type="presOf" srcId="{68B0C129-5AC2-47F0-8BD7-78720094EED0}" destId="{7DA281F5-0265-2048-A63A-727E19796F79}" srcOrd="1" destOrd="2" presId="urn:microsoft.com/office/officeart/2005/8/layout/hList7"/>
    <dgm:cxn modelId="{3A70839D-FCC3-4087-8227-D423C00E7300}" type="presOf" srcId="{0EC0C300-11E4-45CF-8418-973585107209}" destId="{434ABADC-97F5-A547-823D-7594A86D79D3}" srcOrd="0"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9803D3AD-441E-4828-9F73-B77623B4CF87}" type="presOf" srcId="{68F74A88-49DC-44B1-BC0D-220A7B97601C}" destId="{849C45A5-41B7-C14C-8FCB-1F684E015BD4}" srcOrd="0" destOrd="0" presId="urn:microsoft.com/office/officeart/2005/8/layout/hList7"/>
    <dgm:cxn modelId="{2EE5DFB2-45DF-4DCE-92FD-A2F725E407FB}" type="presOf" srcId="{E9682B4F-0217-4B50-923E-C104AA24290F}" destId="{434ABADC-97F5-A547-823D-7594A86D79D3}" srcOrd="0" destOrd="0" presId="urn:microsoft.com/office/officeart/2005/8/layout/hList7"/>
    <dgm:cxn modelId="{96A0EEB4-B925-4FE2-9E0E-DCAC4B9B5D9C}" type="presOf" srcId="{30A490C8-22B4-4D68-875C-0F0DE2FF864D}" destId="{7DA281F5-0265-2048-A63A-727E19796F79}" srcOrd="1" destOrd="1" presId="urn:microsoft.com/office/officeart/2005/8/layout/hList7"/>
    <dgm:cxn modelId="{3F6CE7BF-1E6C-4083-8839-88E9F08F6FAA}" type="presOf" srcId="{4F85505A-81B6-4FDA-A144-900B71DAD946}" destId="{028C9BA8-C3B3-F947-915F-EE2FD2FCA9A5}" srcOrd="0" destOrd="0" presId="urn:microsoft.com/office/officeart/2005/8/layout/hList7"/>
    <dgm:cxn modelId="{86999DC5-4E74-4F5F-BB80-AD6A24DCBA10}" type="presOf" srcId="{FEB4A941-E9FA-4A86-A673-85FF34B35F20}" destId="{9312E8E2-BBD1-104A-9F74-B0103AF69816}" srcOrd="1" destOrd="1" presId="urn:microsoft.com/office/officeart/2005/8/layout/hList7"/>
    <dgm:cxn modelId="{6C23D0C9-74B2-4C8B-AB2F-A03B3B0EBE56}" srcId="{0DD8915E-DC14-41D6-9BB5-F49E1C265163}" destId="{E9682B4F-0217-4B50-923E-C104AA24290F}" srcOrd="4"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3" destOrd="0" parTransId="{4A8C15D4-B36F-4764-B4FF-F2AF790D3E17}" sibTransId="{84DE1C3A-3FC7-4DB3-88ED-33F65A71557A}"/>
    <dgm:cxn modelId="{E21784D4-6196-4D24-BF5B-6BAC48B51155}" type="presOf" srcId="{566CA0B6-95FF-3A46-BF54-8E3C5843F883}" destId="{434ABADC-97F5-A547-823D-7594A86D79D3}" srcOrd="0" destOrd="2" presId="urn:microsoft.com/office/officeart/2005/8/layout/hList7"/>
    <dgm:cxn modelId="{BBF1F3D9-6B47-4047-BC73-58AC5DA77F63}" type="presOf" srcId="{0EC0C300-11E4-45CF-8418-973585107209}" destId="{BC636E4B-34B9-8543-A308-00E0D1B0D2F9}" srcOrd="1" destOrd="1" presId="urn:microsoft.com/office/officeart/2005/8/layout/hList7"/>
    <dgm:cxn modelId="{81609ADB-E9DF-4C14-9995-5822C839B40E}" type="presOf" srcId="{A2322D3A-7AC2-4C5C-9D7E-EAB2313D47D4}" destId="{73C20AF0-FA1E-3C4A-AD07-551A27BE2B92}" srcOrd="0" destOrd="0" presId="urn:microsoft.com/office/officeart/2005/8/layout/hList7"/>
    <dgm:cxn modelId="{D1B491E2-0236-45DD-A4A7-18F75C75909A}" type="presOf" srcId="{50418D2B-9486-42DE-AFDD-1D31420040FF}" destId="{BA2077AD-A827-784F-87A6-E8E29A836D84}" srcOrd="1" destOrd="1" presId="urn:microsoft.com/office/officeart/2005/8/layout/hList7"/>
    <dgm:cxn modelId="{6BFD29E3-67B6-4AD7-A29A-96E540D9E2A0}" type="presOf" srcId="{73D947E0-108F-4D20-A71E-3CF329F97212}" destId="{8F8B275D-8553-0846-A316-484B7B291C97}" srcOrd="0" destOrd="0" presId="urn:microsoft.com/office/officeart/2005/8/layout/hList7"/>
    <dgm:cxn modelId="{D2A260ED-DF39-429A-81C2-5757579A8019}" type="presOf" srcId="{AE813459-65AB-4FA9-B717-330DDA6DFA4E}" destId="{DF3C77F5-32F3-5845-BEE2-529229516397}" srcOrd="0" destOrd="0" presId="urn:microsoft.com/office/officeart/2005/8/layout/hList7"/>
    <dgm:cxn modelId="{961143F9-2C06-45EE-A162-E592AC274928}" type="presOf" srcId="{84DE1C3A-3FC7-4DB3-88ED-33F65A71557A}" destId="{71115B0C-1F94-44C6-B3F0-69E15A6C1359}" srcOrd="0" destOrd="0" presId="urn:microsoft.com/office/officeart/2005/8/layout/hList7"/>
    <dgm:cxn modelId="{6CF96AFF-1769-46A6-9252-E5275C5E1772}" type="presOf" srcId="{566CA0B6-95FF-3A46-BF54-8E3C5843F883}" destId="{BC636E4B-34B9-8543-A308-00E0D1B0D2F9}" srcOrd="1" destOrd="2" presId="urn:microsoft.com/office/officeart/2005/8/layout/hList7"/>
    <dgm:cxn modelId="{6B3633FE-74C3-4F45-9DBC-94DE9A997C30}" type="presParOf" srcId="{A34AE8AA-FDF7-FA40-BADC-6B62C2B1DE88}" destId="{2107607C-A87A-3347-81F6-106C527DBD58}" srcOrd="0" destOrd="0" presId="urn:microsoft.com/office/officeart/2005/8/layout/hList7"/>
    <dgm:cxn modelId="{B783215F-8322-40DF-8E58-B7BC212BFA1F}" type="presParOf" srcId="{A34AE8AA-FDF7-FA40-BADC-6B62C2B1DE88}" destId="{0955960D-7F7D-E54C-8843-B1DBEEBFB364}" srcOrd="1" destOrd="0" presId="urn:microsoft.com/office/officeart/2005/8/layout/hList7"/>
    <dgm:cxn modelId="{8B11216A-D090-4F2F-ADD4-CA84F885F899}" type="presParOf" srcId="{0955960D-7F7D-E54C-8843-B1DBEEBFB364}" destId="{81155D12-3CC8-3D49-B0F3-3C84AC48510A}" srcOrd="0" destOrd="0" presId="urn:microsoft.com/office/officeart/2005/8/layout/hList7"/>
    <dgm:cxn modelId="{920DFD59-8387-4F50-8CBB-DB8BC9210B7E}" type="presParOf" srcId="{81155D12-3CC8-3D49-B0F3-3C84AC48510A}" destId="{8F8B275D-8553-0846-A316-484B7B291C97}" srcOrd="0" destOrd="0" presId="urn:microsoft.com/office/officeart/2005/8/layout/hList7"/>
    <dgm:cxn modelId="{AF5F72CC-43FC-48EC-907D-AC8357EC9829}" type="presParOf" srcId="{81155D12-3CC8-3D49-B0F3-3C84AC48510A}" destId="{7DA281F5-0265-2048-A63A-727E19796F79}" srcOrd="1" destOrd="0" presId="urn:microsoft.com/office/officeart/2005/8/layout/hList7"/>
    <dgm:cxn modelId="{85FDF666-88B8-40C3-8384-2761D745D426}" type="presParOf" srcId="{81155D12-3CC8-3D49-B0F3-3C84AC48510A}" destId="{79A13FEB-C61A-0346-824D-E0457CC5B4C9}" srcOrd="2" destOrd="0" presId="urn:microsoft.com/office/officeart/2005/8/layout/hList7"/>
    <dgm:cxn modelId="{563B709B-5666-4C0A-8F25-DE935104CF2C}" type="presParOf" srcId="{81155D12-3CC8-3D49-B0F3-3C84AC48510A}" destId="{A126BA88-D0F9-AF4A-A7BA-0638E32B45F8}" srcOrd="3" destOrd="0" presId="urn:microsoft.com/office/officeart/2005/8/layout/hList7"/>
    <dgm:cxn modelId="{9CA7C918-E027-4399-A70C-BAF580AD48AE}" type="presParOf" srcId="{0955960D-7F7D-E54C-8843-B1DBEEBFB364}" destId="{DF3C77F5-32F3-5845-BEE2-529229516397}" srcOrd="1" destOrd="0" presId="urn:microsoft.com/office/officeart/2005/8/layout/hList7"/>
    <dgm:cxn modelId="{BC118155-86F1-4393-8AC2-FA44F482A1BF}" type="presParOf" srcId="{0955960D-7F7D-E54C-8843-B1DBEEBFB364}" destId="{16FC6348-B601-E348-A50F-7576C3DDD207}" srcOrd="2" destOrd="0" presId="urn:microsoft.com/office/officeart/2005/8/layout/hList7"/>
    <dgm:cxn modelId="{438859AF-E5FE-462F-B856-8403BCB152EF}" type="presParOf" srcId="{16FC6348-B601-E348-A50F-7576C3DDD207}" destId="{4DFF6703-D32F-9E47-96B8-A304C47CCB78}" srcOrd="0" destOrd="0" presId="urn:microsoft.com/office/officeart/2005/8/layout/hList7"/>
    <dgm:cxn modelId="{36F314DC-83BE-48D0-91C7-099EB401A488}" type="presParOf" srcId="{16FC6348-B601-E348-A50F-7576C3DDD207}" destId="{BA2077AD-A827-784F-87A6-E8E29A836D84}" srcOrd="1" destOrd="0" presId="urn:microsoft.com/office/officeart/2005/8/layout/hList7"/>
    <dgm:cxn modelId="{D10E304B-3512-4B90-85EA-5D52EEBF15C8}" type="presParOf" srcId="{16FC6348-B601-E348-A50F-7576C3DDD207}" destId="{47276A48-75DE-FE4F-B4C6-8B77CF2957C3}" srcOrd="2" destOrd="0" presId="urn:microsoft.com/office/officeart/2005/8/layout/hList7"/>
    <dgm:cxn modelId="{CEF66567-3BCA-4D3D-AFCA-6935AD883455}" type="presParOf" srcId="{16FC6348-B601-E348-A50F-7576C3DDD207}" destId="{EFEB790C-BD5C-F54D-9993-F81422A8AD8E}" srcOrd="3" destOrd="0" presId="urn:microsoft.com/office/officeart/2005/8/layout/hList7"/>
    <dgm:cxn modelId="{22E20471-1660-4C24-ADAB-D341C42D2290}" type="presParOf" srcId="{0955960D-7F7D-E54C-8843-B1DBEEBFB364}" destId="{56C7F139-002F-DF46-BB7F-23A563E7CE98}" srcOrd="3" destOrd="0" presId="urn:microsoft.com/office/officeart/2005/8/layout/hList7"/>
    <dgm:cxn modelId="{52FF4520-F511-433B-81F2-AB976F6B8F63}" type="presParOf" srcId="{0955960D-7F7D-E54C-8843-B1DBEEBFB364}" destId="{900296CF-6A25-E746-A345-792DBE36F92C}" srcOrd="4" destOrd="0" presId="urn:microsoft.com/office/officeart/2005/8/layout/hList7"/>
    <dgm:cxn modelId="{8084AB09-4225-4B4E-837E-4E812C06BE77}" type="presParOf" srcId="{900296CF-6A25-E746-A345-792DBE36F92C}" destId="{028C9BA8-C3B3-F947-915F-EE2FD2FCA9A5}" srcOrd="0" destOrd="0" presId="urn:microsoft.com/office/officeart/2005/8/layout/hList7"/>
    <dgm:cxn modelId="{F61F528B-E6D9-40BB-8B0F-6EB7E5014A60}" type="presParOf" srcId="{900296CF-6A25-E746-A345-792DBE36F92C}" destId="{9312E8E2-BBD1-104A-9F74-B0103AF69816}" srcOrd="1" destOrd="0" presId="urn:microsoft.com/office/officeart/2005/8/layout/hList7"/>
    <dgm:cxn modelId="{7A910C41-5474-44E5-8C22-C8CE44EA72C2}" type="presParOf" srcId="{900296CF-6A25-E746-A345-792DBE36F92C}" destId="{A0D6F489-540A-D44E-B596-6A182486B777}" srcOrd="2" destOrd="0" presId="urn:microsoft.com/office/officeart/2005/8/layout/hList7"/>
    <dgm:cxn modelId="{B2073685-7CA6-4CEB-BAAC-23CB54150EF6}" type="presParOf" srcId="{900296CF-6A25-E746-A345-792DBE36F92C}" destId="{FDF2BC93-305C-D94B-A6C2-ED9CE7F40C2F}" srcOrd="3" destOrd="0" presId="urn:microsoft.com/office/officeart/2005/8/layout/hList7"/>
    <dgm:cxn modelId="{AB9AB8E6-C230-4738-BC59-514392125349}" type="presParOf" srcId="{0955960D-7F7D-E54C-8843-B1DBEEBFB364}" destId="{849C45A5-41B7-C14C-8FCB-1F684E015BD4}" srcOrd="5" destOrd="0" presId="urn:microsoft.com/office/officeart/2005/8/layout/hList7"/>
    <dgm:cxn modelId="{6C2B1302-5D8D-40AB-96F6-042D8283F936}" type="presParOf" srcId="{0955960D-7F7D-E54C-8843-B1DBEEBFB364}" destId="{CFB52331-3A90-8741-B893-154B21972CAC}" srcOrd="6" destOrd="0" presId="urn:microsoft.com/office/officeart/2005/8/layout/hList7"/>
    <dgm:cxn modelId="{B4AC8BA6-23C0-4480-A05A-9E3D93E07E31}" type="presParOf" srcId="{CFB52331-3A90-8741-B893-154B21972CAC}" destId="{73C20AF0-FA1E-3C4A-AD07-551A27BE2B92}" srcOrd="0" destOrd="0" presId="urn:microsoft.com/office/officeart/2005/8/layout/hList7"/>
    <dgm:cxn modelId="{71B34A29-52D3-490F-9B2E-EF4291C69226}" type="presParOf" srcId="{CFB52331-3A90-8741-B893-154B21972CAC}" destId="{AF3E8B43-0466-2941-94BF-5E057B356E82}" srcOrd="1" destOrd="0" presId="urn:microsoft.com/office/officeart/2005/8/layout/hList7"/>
    <dgm:cxn modelId="{D872A511-FD1D-43DB-BB09-2D04949503F8}" type="presParOf" srcId="{CFB52331-3A90-8741-B893-154B21972CAC}" destId="{D1AAA287-E1AF-9946-AA96-77AD6193B1DD}" srcOrd="2" destOrd="0" presId="urn:microsoft.com/office/officeart/2005/8/layout/hList7"/>
    <dgm:cxn modelId="{2DFCECA8-5CB0-42B1-9153-64300662079D}" type="presParOf" srcId="{CFB52331-3A90-8741-B893-154B21972CAC}" destId="{916140F0-4F43-9F45-8310-FCCA12DDE514}" srcOrd="3" destOrd="0" presId="urn:microsoft.com/office/officeart/2005/8/layout/hList7"/>
    <dgm:cxn modelId="{D5FD92A3-6455-409A-AE03-C770DDB9930E}" type="presParOf" srcId="{0955960D-7F7D-E54C-8843-B1DBEEBFB364}" destId="{71115B0C-1F94-44C6-B3F0-69E15A6C1359}" srcOrd="7" destOrd="0" presId="urn:microsoft.com/office/officeart/2005/8/layout/hList7"/>
    <dgm:cxn modelId="{B8B26C2B-884D-4DB4-87E2-3A9CD7FD18BD}" type="presParOf" srcId="{0955960D-7F7D-E54C-8843-B1DBEEBFB364}" destId="{91E3D51E-7AB8-6349-A1D0-02F993052AB3}" srcOrd="8" destOrd="0" presId="urn:microsoft.com/office/officeart/2005/8/layout/hList7"/>
    <dgm:cxn modelId="{6E681CD9-7441-41C1-A8F6-B501F9176CD7}" type="presParOf" srcId="{91E3D51E-7AB8-6349-A1D0-02F993052AB3}" destId="{434ABADC-97F5-A547-823D-7594A86D79D3}" srcOrd="0" destOrd="0" presId="urn:microsoft.com/office/officeart/2005/8/layout/hList7"/>
    <dgm:cxn modelId="{CA02FC5D-3FDB-42B1-80A9-7C18FB47AA38}" type="presParOf" srcId="{91E3D51E-7AB8-6349-A1D0-02F993052AB3}" destId="{BC636E4B-34B9-8543-A308-00E0D1B0D2F9}" srcOrd="1" destOrd="0" presId="urn:microsoft.com/office/officeart/2005/8/layout/hList7"/>
    <dgm:cxn modelId="{BEDD86FF-5223-4DA8-B5FB-E3816DC95302}" type="presParOf" srcId="{91E3D51E-7AB8-6349-A1D0-02F993052AB3}" destId="{073A77BB-E8BD-4B4C-BFA2-7B530A2B3199}" srcOrd="2" destOrd="0" presId="urn:microsoft.com/office/officeart/2005/8/layout/hList7"/>
    <dgm:cxn modelId="{9BCD8E87-0A1E-4FE9-BC32-F6FAA454FAB0}" type="presParOf" srcId="{91E3D51E-7AB8-6349-A1D0-02F993052AB3}" destId="{CC076D56-4BB0-7246-9039-788AB439DAF0}"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mn-lt"/>
            </a:rPr>
            <a:t>Introduction</a:t>
          </a:r>
        </a:p>
        <a:p>
          <a:pPr marL="0" lvl="1" indent="-114300" algn="ctr" defTabSz="622300">
            <a:lnSpc>
              <a:spcPct val="90000"/>
            </a:lnSpc>
            <a:spcBef>
              <a:spcPct val="0"/>
            </a:spcBef>
            <a:spcAft>
              <a:spcPct val="15000"/>
            </a:spcAft>
            <a:buNone/>
          </a:pPr>
          <a:r>
            <a:rPr lang="en-US" sz="1400" kern="1200" dirty="0">
              <a:latin typeface="+mn-lt"/>
            </a:rPr>
            <a:t>About the Project</a:t>
          </a:r>
        </a:p>
        <a:p>
          <a:pPr marL="0" lvl="1" indent="-114300" algn="ctr" defTabSz="622300">
            <a:lnSpc>
              <a:spcPct val="90000"/>
            </a:lnSpc>
            <a:spcBef>
              <a:spcPct val="0"/>
            </a:spcBef>
            <a:spcAft>
              <a:spcPct val="15000"/>
            </a:spcAft>
            <a:buNone/>
          </a:pPr>
          <a:r>
            <a:rPr lang="en-US" sz="1400" kern="1200" dirty="0">
              <a:latin typeface="+mn-lt"/>
            </a:rPr>
            <a:t>About the Data Structure</a:t>
          </a:r>
        </a:p>
      </dsp:txBody>
      <dsp:txXfrm>
        <a:off x="0" y="1556384"/>
        <a:ext cx="1910270" cy="1556384"/>
      </dsp:txXfrm>
    </dsp:sp>
    <dsp:sp modelId="{A126BA88-D0F9-AF4A-A7BA-0638E32B45F8}">
      <dsp:nvSpPr>
        <dsp:cNvPr id="0" name=""/>
        <dsp:cNvSpPr/>
      </dsp:nvSpPr>
      <dsp:spPr>
        <a:xfrm>
          <a:off x="546306"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6511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Goals</a:t>
          </a:r>
        </a:p>
        <a:p>
          <a:pPr marL="0" lvl="1" indent="-114300" algn="ctr" defTabSz="622300">
            <a:lnSpc>
              <a:spcPct val="90000"/>
            </a:lnSpc>
            <a:spcBef>
              <a:spcPct val="0"/>
            </a:spcBef>
            <a:spcAft>
              <a:spcPct val="15000"/>
            </a:spcAft>
            <a:buNone/>
          </a:pPr>
          <a:r>
            <a:rPr lang="en-US" sz="1400" kern="1200" dirty="0">
              <a:latin typeface="+mn-lt"/>
            </a:rPr>
            <a:t>What can be achieved</a:t>
          </a:r>
        </a:p>
      </dsp:txBody>
      <dsp:txXfrm>
        <a:off x="1965114" y="1556384"/>
        <a:ext cx="1910270" cy="1556384"/>
      </dsp:txXfrm>
    </dsp:sp>
    <dsp:sp modelId="{EFEB790C-BD5C-F54D-9993-F81422A8AD8E}">
      <dsp:nvSpPr>
        <dsp:cNvPr id="0" name=""/>
        <dsp:cNvSpPr/>
      </dsp:nvSpPr>
      <dsp:spPr>
        <a:xfrm>
          <a:off x="2513885"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3935158"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Exploratory Data Analysis</a:t>
          </a:r>
        </a:p>
        <a:p>
          <a:pPr marL="0" lvl="1" indent="-114300" algn="ctr" defTabSz="622300" rtl="0">
            <a:lnSpc>
              <a:spcPct val="90000"/>
            </a:lnSpc>
            <a:spcBef>
              <a:spcPct val="0"/>
            </a:spcBef>
            <a:spcAft>
              <a:spcPct val="15000"/>
            </a:spcAft>
            <a:buNone/>
          </a:pPr>
          <a:r>
            <a:rPr lang="en-US" sz="1400" kern="1200" dirty="0">
              <a:latin typeface="+mn-lt"/>
            </a:rPr>
            <a:t>What can be seen from the data before making a prediction</a:t>
          </a:r>
        </a:p>
      </dsp:txBody>
      <dsp:txXfrm>
        <a:off x="3935158" y="1556384"/>
        <a:ext cx="1910270" cy="1556384"/>
      </dsp:txXfrm>
    </dsp:sp>
    <dsp:sp modelId="{FDF2BC93-305C-D94B-A6C2-ED9CE7F40C2F}">
      <dsp:nvSpPr>
        <dsp:cNvPr id="0" name=""/>
        <dsp:cNvSpPr/>
      </dsp:nvSpPr>
      <dsp:spPr>
        <a:xfrm>
          <a:off x="4481464"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5917197"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mn-lt"/>
            </a:rPr>
            <a:t>Model and Evaluation Metrics</a:t>
          </a:r>
        </a:p>
      </dsp:txBody>
      <dsp:txXfrm>
        <a:off x="5917197" y="1556384"/>
        <a:ext cx="1910270" cy="1556384"/>
      </dsp:txXfrm>
    </dsp:sp>
    <dsp:sp modelId="{916140F0-4F43-9F45-8310-FCCA12DDE514}">
      <dsp:nvSpPr>
        <dsp:cNvPr id="0" name=""/>
        <dsp:cNvSpPr/>
      </dsp:nvSpPr>
      <dsp:spPr>
        <a:xfrm>
          <a:off x="6449043"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7870316"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Final Outcomes </a:t>
          </a:r>
        </a:p>
        <a:p>
          <a:pPr marL="0" lvl="1" indent="-114300" algn="ctr" defTabSz="622300">
            <a:lnSpc>
              <a:spcPct val="90000"/>
            </a:lnSpc>
            <a:spcBef>
              <a:spcPct val="0"/>
            </a:spcBef>
            <a:spcAft>
              <a:spcPct val="15000"/>
            </a:spcAft>
            <a:buNone/>
          </a:pPr>
          <a:r>
            <a:rPr lang="en-US" sz="1400" kern="1200" dirty="0">
              <a:latin typeface="+mn-lt"/>
            </a:rPr>
            <a:t>Outcomes</a:t>
          </a:r>
        </a:p>
        <a:p>
          <a:pPr marL="0" lvl="1" indent="-114300" algn="ctr" defTabSz="622300">
            <a:lnSpc>
              <a:spcPct val="90000"/>
            </a:lnSpc>
            <a:spcBef>
              <a:spcPct val="0"/>
            </a:spcBef>
            <a:spcAft>
              <a:spcPct val="15000"/>
            </a:spcAft>
            <a:buNone/>
          </a:pPr>
          <a:r>
            <a:rPr lang="en-US" sz="1400" kern="1200" dirty="0">
              <a:latin typeface="+mn-lt"/>
            </a:rPr>
            <a:t>Thoughts about the project</a:t>
          </a:r>
        </a:p>
      </dsp:txBody>
      <dsp:txXfrm>
        <a:off x="7870316" y="1556384"/>
        <a:ext cx="1910270" cy="1556384"/>
      </dsp:txXfrm>
    </dsp:sp>
    <dsp:sp modelId="{CC076D56-4BB0-7246-9039-788AB439DAF0}">
      <dsp:nvSpPr>
        <dsp:cNvPr id="0" name=""/>
        <dsp:cNvSpPr/>
      </dsp:nvSpPr>
      <dsp:spPr>
        <a:xfrm>
          <a:off x="8416622"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3820" y="3001871"/>
          <a:ext cx="8998140" cy="583644"/>
        </a:xfrm>
        <a:prstGeom prs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1/22/2024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41007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530292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6070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09035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41982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542345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661507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216727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696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74202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769359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630201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47413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88201" y="2483223"/>
            <a:ext cx="8846082" cy="1891553"/>
          </a:xfrm>
        </p:spPr>
        <p:txBody>
          <a:bodyPr/>
          <a:lstStyle/>
          <a:p>
            <a:r>
              <a:rPr lang="en-US" dirty="0"/>
              <a:t>Forecasting the Probability of Successfully Collecting Debts by Analyzing Statute-Barred Status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397964" y="5726934"/>
            <a:ext cx="3530013" cy="621603"/>
          </a:xfrm>
        </p:spPr>
        <p:txBody>
          <a:bodyPr/>
          <a:lstStyle/>
          <a:p>
            <a:r>
              <a:rPr lang="en-US" dirty="0"/>
              <a:t>A project by-</a:t>
            </a:r>
          </a:p>
          <a:p>
            <a:r>
              <a:rPr lang="en-US" dirty="0"/>
              <a:t>Aditya Raikwar</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153400" y="1640541"/>
            <a:ext cx="3955602" cy="4805081"/>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Graph showing count of Product or debt type in relation with the target variable i.e. Is statute barred.</a:t>
            </a:r>
          </a:p>
          <a:p>
            <a:pPr marL="457200" indent="-457200">
              <a:buFont typeface="Arial" panose="020B0604020202020204" pitchFamily="34" charset="0"/>
              <a:buChar char="•"/>
            </a:pPr>
            <a:r>
              <a:rPr lang="en-US" dirty="0"/>
              <a:t>It can be seen that the major contributor- Utilities/Telco has a prominent amount of Statute barred debts. Which should be an area of concern.</a:t>
            </a:r>
          </a:p>
          <a:p>
            <a:pPr marL="457200" indent="-457200">
              <a:buFont typeface="Arial" panose="020B0604020202020204" pitchFamily="34" charset="0"/>
              <a:buChar char="•"/>
            </a:pPr>
            <a:r>
              <a:rPr lang="en-US" dirty="0"/>
              <a:t>Overall we can see that all the creditors have large amount of statute barred account. </a:t>
            </a:r>
          </a:p>
        </p:txBody>
      </p:sp>
      <p:pic>
        <p:nvPicPr>
          <p:cNvPr id="9" name="Content Placeholder 8">
            <a:extLst>
              <a:ext uri="{FF2B5EF4-FFF2-40B4-BE49-F238E27FC236}">
                <a16:creationId xmlns:a16="http://schemas.microsoft.com/office/drawing/2014/main" id="{DE4C9482-6891-4AED-AC55-DDEA75356C0A}"/>
              </a:ext>
            </a:extLst>
          </p:cNvPr>
          <p:cNvPicPr>
            <a:picLocks noGrp="1" noChangeAspect="1"/>
          </p:cNvPicPr>
          <p:nvPr>
            <p:ph idx="1"/>
          </p:nvPr>
        </p:nvPicPr>
        <p:blipFill>
          <a:blip r:embed="rId3"/>
          <a:stretch>
            <a:fillRect/>
          </a:stretch>
        </p:blipFill>
        <p:spPr>
          <a:xfrm>
            <a:off x="82998" y="765270"/>
            <a:ext cx="7796978" cy="6086831"/>
          </a:xfrm>
        </p:spPr>
      </p:pic>
    </p:spTree>
    <p:extLst>
      <p:ext uri="{BB962C8B-B14F-4D97-AF65-F5344CB8AC3E}">
        <p14:creationId xmlns:p14="http://schemas.microsoft.com/office/powerpoint/2010/main" val="389563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153400" y="1640542"/>
            <a:ext cx="3955602" cy="5080934"/>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Plot showing the count of </a:t>
            </a:r>
            <a:r>
              <a:rPr lang="en-US" dirty="0" err="1"/>
              <a:t>Islegal</a:t>
            </a:r>
            <a:r>
              <a:rPr lang="en-US" dirty="0"/>
              <a:t> column (tells us whether any legal action was taken on non paid accounts or not) in relation to target variable</a:t>
            </a:r>
          </a:p>
          <a:p>
            <a:pPr marL="457200" indent="-457200" algn="l">
              <a:buFont typeface="Arial" panose="020B0604020202020204" pitchFamily="34" charset="0"/>
              <a:buChar char="•"/>
            </a:pPr>
            <a:r>
              <a:rPr lang="en-US" b="0" i="0" dirty="0">
                <a:solidFill>
                  <a:srgbClr val="000000"/>
                </a:solidFill>
                <a:effectLst/>
              </a:rPr>
              <a:t>As I can observe here that we have a data in which the statute barred accounts are approximately double than non statute barred</a:t>
            </a:r>
          </a:p>
          <a:p>
            <a:pPr marL="457200" indent="-457200" algn="l">
              <a:buFont typeface="Arial" panose="020B0604020202020204" pitchFamily="34" charset="0"/>
              <a:buChar char="•"/>
            </a:pPr>
            <a:r>
              <a:rPr lang="en-US" b="0" i="0" dirty="0">
                <a:solidFill>
                  <a:srgbClr val="000000"/>
                </a:solidFill>
                <a:effectLst/>
              </a:rPr>
              <a:t>Also the legal action were not taken at more than 250000 accounts before being statute barred.</a:t>
            </a:r>
          </a:p>
          <a:p>
            <a:pPr marL="457200" indent="-457200">
              <a:buFont typeface="Arial" panose="020B0604020202020204" pitchFamily="34" charset="0"/>
              <a:buChar char="•"/>
            </a:pPr>
            <a:endParaRPr lang="en-US" dirty="0"/>
          </a:p>
        </p:txBody>
      </p:sp>
      <p:pic>
        <p:nvPicPr>
          <p:cNvPr id="15" name="Content Placeholder 14">
            <a:extLst>
              <a:ext uri="{FF2B5EF4-FFF2-40B4-BE49-F238E27FC236}">
                <a16:creationId xmlns:a16="http://schemas.microsoft.com/office/drawing/2014/main" id="{1AE29B30-7584-4319-ACDD-DFDB3A9B4B06}"/>
              </a:ext>
            </a:extLst>
          </p:cNvPr>
          <p:cNvPicPr>
            <a:picLocks noGrp="1" noChangeAspect="1"/>
          </p:cNvPicPr>
          <p:nvPr>
            <p:ph idx="1"/>
          </p:nvPr>
        </p:nvPicPr>
        <p:blipFill>
          <a:blip r:embed="rId3"/>
          <a:stretch>
            <a:fillRect/>
          </a:stretch>
        </p:blipFill>
        <p:spPr>
          <a:xfrm>
            <a:off x="0" y="865188"/>
            <a:ext cx="7802430" cy="5856287"/>
          </a:xfrm>
        </p:spPr>
      </p:pic>
    </p:spTree>
    <p:extLst>
      <p:ext uri="{BB962C8B-B14F-4D97-AF65-F5344CB8AC3E}">
        <p14:creationId xmlns:p14="http://schemas.microsoft.com/office/powerpoint/2010/main" val="306969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153400" y="1640542"/>
            <a:ext cx="3955602" cy="508093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We can see the count of collection status.</a:t>
            </a:r>
          </a:p>
          <a:p>
            <a:pPr marL="457200" indent="-457200">
              <a:buFont typeface="Arial" panose="020B0604020202020204" pitchFamily="34" charset="0"/>
              <a:buChar char="•"/>
            </a:pPr>
            <a:r>
              <a:rPr lang="en-US" dirty="0"/>
              <a:t>Here we can see that active accounts are most significant followed by passive and paid.</a:t>
            </a:r>
          </a:p>
          <a:p>
            <a:pPr marL="457200" indent="-457200">
              <a:buFont typeface="Arial" panose="020B0604020202020204" pitchFamily="34" charset="0"/>
              <a:buChar char="•"/>
            </a:pPr>
            <a:r>
              <a:rPr lang="en-US" dirty="0"/>
              <a:t>But after observation I noted that some tweaking was needed.</a:t>
            </a:r>
          </a:p>
        </p:txBody>
      </p:sp>
      <p:pic>
        <p:nvPicPr>
          <p:cNvPr id="9" name="Content Placeholder 8">
            <a:extLst>
              <a:ext uri="{FF2B5EF4-FFF2-40B4-BE49-F238E27FC236}">
                <a16:creationId xmlns:a16="http://schemas.microsoft.com/office/drawing/2014/main" id="{0DCC17CC-E27F-4B81-9498-AC19B10BCACE}"/>
              </a:ext>
            </a:extLst>
          </p:cNvPr>
          <p:cNvPicPr>
            <a:picLocks noGrp="1" noChangeAspect="1"/>
          </p:cNvPicPr>
          <p:nvPr>
            <p:ph idx="1"/>
          </p:nvPr>
        </p:nvPicPr>
        <p:blipFill>
          <a:blip r:embed="rId3"/>
          <a:stretch>
            <a:fillRect/>
          </a:stretch>
        </p:blipFill>
        <p:spPr>
          <a:xfrm>
            <a:off x="82998" y="954835"/>
            <a:ext cx="8114318" cy="5766640"/>
          </a:xfrm>
        </p:spPr>
      </p:pic>
    </p:spTree>
    <p:extLst>
      <p:ext uri="{BB962C8B-B14F-4D97-AF65-F5344CB8AC3E}">
        <p14:creationId xmlns:p14="http://schemas.microsoft.com/office/powerpoint/2010/main" val="380068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086625" y="1457978"/>
            <a:ext cx="3955602" cy="5080934"/>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I created a new column named “Remaining Balance” by subtracting current balance from the balance at the time of debt was taken.</a:t>
            </a:r>
          </a:p>
          <a:p>
            <a:pPr marL="457200" indent="-457200">
              <a:buFont typeface="Arial" panose="020B0604020202020204" pitchFamily="34" charset="0"/>
              <a:buChar char="•"/>
            </a:pPr>
            <a:r>
              <a:rPr lang="en-US" dirty="0"/>
              <a:t>After observation I found that some account had 0 remaining balance but were in active state. I converted them to Paid in full and this new plot was created. </a:t>
            </a:r>
          </a:p>
        </p:txBody>
      </p:sp>
      <p:pic>
        <p:nvPicPr>
          <p:cNvPr id="9" name="Content Placeholder 8">
            <a:extLst>
              <a:ext uri="{FF2B5EF4-FFF2-40B4-BE49-F238E27FC236}">
                <a16:creationId xmlns:a16="http://schemas.microsoft.com/office/drawing/2014/main" id="{DB434EB5-484E-4B6F-9BB1-FEBEB1B37E71}"/>
              </a:ext>
            </a:extLst>
          </p:cNvPr>
          <p:cNvPicPr>
            <a:picLocks noGrp="1" noChangeAspect="1"/>
          </p:cNvPicPr>
          <p:nvPr>
            <p:ph idx="1"/>
          </p:nvPr>
        </p:nvPicPr>
        <p:blipFill>
          <a:blip r:embed="rId3"/>
          <a:stretch>
            <a:fillRect/>
          </a:stretch>
        </p:blipFill>
        <p:spPr>
          <a:xfrm>
            <a:off x="82998" y="927941"/>
            <a:ext cx="8024846" cy="5793534"/>
          </a:xfrm>
        </p:spPr>
      </p:pic>
    </p:spTree>
    <p:extLst>
      <p:ext uri="{BB962C8B-B14F-4D97-AF65-F5344CB8AC3E}">
        <p14:creationId xmlns:p14="http://schemas.microsoft.com/office/powerpoint/2010/main" val="69822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202036" y="1530540"/>
            <a:ext cx="3906965" cy="532746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b="1" i="0" dirty="0">
                <a:effectLst/>
                <a:latin typeface="Söhne"/>
              </a:rPr>
              <a:t>Passive Debt Accounts:</a:t>
            </a:r>
            <a:r>
              <a:rPr lang="en-US" b="0" i="0" dirty="0">
                <a:effectLst/>
                <a:latin typeface="Söhne"/>
              </a:rPr>
              <a:t> Approximately 30,000 accounts in a passive collection state.</a:t>
            </a:r>
          </a:p>
          <a:p>
            <a:pPr algn="l">
              <a:buFont typeface="Arial" panose="020B0604020202020204" pitchFamily="34" charset="0"/>
              <a:buChar char="•"/>
            </a:pPr>
            <a:r>
              <a:rPr lang="en-US" b="1" i="0" dirty="0">
                <a:effectLst/>
                <a:latin typeface="Söhne"/>
              </a:rPr>
              <a:t>Common Reasons for Passivity:</a:t>
            </a:r>
            <a:r>
              <a:rPr lang="en-US" b="0" i="0" dirty="0">
                <a:effectLst/>
                <a:latin typeface="Söhne"/>
              </a:rPr>
              <a:t> The primary reasons for passive debt collection often include bankruptcy filings and difficulties in timely debt recovery from creditors.</a:t>
            </a:r>
          </a:p>
          <a:p>
            <a:pPr algn="l">
              <a:buFont typeface="Arial" panose="020B0604020202020204" pitchFamily="34" charset="0"/>
              <a:buChar char="•"/>
            </a:pPr>
            <a:r>
              <a:rPr lang="en-US" b="1" i="0" dirty="0">
                <a:effectLst/>
                <a:latin typeface="Söhne"/>
              </a:rPr>
              <a:t>Key Insight:</a:t>
            </a:r>
            <a:r>
              <a:rPr lang="en-US" b="0" i="0" dirty="0">
                <a:effectLst/>
                <a:latin typeface="Söhne"/>
              </a:rPr>
              <a:t> Noteworthy is that a significant portion of passive accounts did not file for bankruptcy, indicating potential opportunities for timely debt collection.</a:t>
            </a:r>
          </a:p>
          <a:p>
            <a:pPr algn="l">
              <a:buFont typeface="Arial" panose="020B0604020202020204" pitchFamily="34" charset="0"/>
              <a:buChar char="•"/>
            </a:pPr>
            <a:r>
              <a:rPr lang="en-US" b="1" i="0" dirty="0">
                <a:effectLst/>
                <a:latin typeface="Söhne"/>
              </a:rPr>
              <a:t>Statute-Barred Impact:</a:t>
            </a:r>
            <a:r>
              <a:rPr lang="en-US" b="0" i="0" dirty="0">
                <a:effectLst/>
                <a:latin typeface="Söhne"/>
              </a:rPr>
              <a:t> A majority of passive accounts possess a positive statute barred status, rendering the debt unenforceable. Addressing this issue is crucial for mitigating potential losses and optimizing future collection efforts.</a:t>
            </a:r>
          </a:p>
        </p:txBody>
      </p:sp>
      <p:pic>
        <p:nvPicPr>
          <p:cNvPr id="10" name="Content Placeholder 9">
            <a:extLst>
              <a:ext uri="{FF2B5EF4-FFF2-40B4-BE49-F238E27FC236}">
                <a16:creationId xmlns:a16="http://schemas.microsoft.com/office/drawing/2014/main" id="{8B893780-1D0B-4C07-A8C1-0FC793A85FE0}"/>
              </a:ext>
            </a:extLst>
          </p:cNvPr>
          <p:cNvPicPr>
            <a:picLocks noGrp="1" noChangeAspect="1"/>
          </p:cNvPicPr>
          <p:nvPr>
            <p:ph idx="1"/>
          </p:nvPr>
        </p:nvPicPr>
        <p:blipFill>
          <a:blip r:embed="rId3"/>
          <a:stretch>
            <a:fillRect/>
          </a:stretch>
        </p:blipFill>
        <p:spPr>
          <a:xfrm>
            <a:off x="47138" y="765270"/>
            <a:ext cx="8154899" cy="5956205"/>
          </a:xfrm>
        </p:spPr>
      </p:pic>
    </p:spTree>
    <p:extLst>
      <p:ext uri="{BB962C8B-B14F-4D97-AF65-F5344CB8AC3E}">
        <p14:creationId xmlns:p14="http://schemas.microsoft.com/office/powerpoint/2010/main" val="309695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153400" y="1640542"/>
            <a:ext cx="3955602" cy="508093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Graph of count of collection status with relation of Bankruptcy.</a:t>
            </a:r>
          </a:p>
          <a:p>
            <a:pPr marL="457200" indent="-457200">
              <a:buFont typeface="Arial" panose="020B0604020202020204" pitchFamily="34" charset="0"/>
              <a:buChar char="•"/>
            </a:pPr>
            <a:r>
              <a:rPr lang="en-US" b="0" i="0" dirty="0">
                <a:solidFill>
                  <a:srgbClr val="000000"/>
                </a:solidFill>
                <a:effectLst/>
              </a:rPr>
              <a:t>We can see that bankrupt cases are significantly lesser.</a:t>
            </a:r>
          </a:p>
          <a:p>
            <a:pPr marL="457200" indent="-457200">
              <a:buFont typeface="Arial" panose="020B0604020202020204" pitchFamily="34" charset="0"/>
              <a:buChar char="•"/>
            </a:pPr>
            <a:r>
              <a:rPr lang="en-US" dirty="0"/>
              <a:t>To get a better idea let’s check the bankruptcy with respect to our target variable in next slide.</a:t>
            </a:r>
          </a:p>
        </p:txBody>
      </p:sp>
      <p:pic>
        <p:nvPicPr>
          <p:cNvPr id="14" name="Content Placeholder 13">
            <a:extLst>
              <a:ext uri="{FF2B5EF4-FFF2-40B4-BE49-F238E27FC236}">
                <a16:creationId xmlns:a16="http://schemas.microsoft.com/office/drawing/2014/main" id="{C53E2D24-5B8D-4455-AAA5-587B0EDF39E9}"/>
              </a:ext>
            </a:extLst>
          </p:cNvPr>
          <p:cNvPicPr>
            <a:picLocks noGrp="1" noChangeAspect="1"/>
          </p:cNvPicPr>
          <p:nvPr>
            <p:ph idx="1"/>
          </p:nvPr>
        </p:nvPicPr>
        <p:blipFill>
          <a:blip r:embed="rId3"/>
          <a:stretch>
            <a:fillRect/>
          </a:stretch>
        </p:blipFill>
        <p:spPr>
          <a:xfrm>
            <a:off x="82998" y="910011"/>
            <a:ext cx="7967346" cy="5947989"/>
          </a:xfrm>
        </p:spPr>
      </p:pic>
    </p:spTree>
    <p:extLst>
      <p:ext uri="{BB962C8B-B14F-4D97-AF65-F5344CB8AC3E}">
        <p14:creationId xmlns:p14="http://schemas.microsoft.com/office/powerpoint/2010/main" val="91323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153400" y="1640542"/>
            <a:ext cx="3955602" cy="508093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Very few accounts filed for bankruptcy but a lot of accounts were statute barred (which could be due to presence of higher statute barred accounts in our data).</a:t>
            </a:r>
          </a:p>
        </p:txBody>
      </p:sp>
      <p:pic>
        <p:nvPicPr>
          <p:cNvPr id="9" name="Content Placeholder 8">
            <a:extLst>
              <a:ext uri="{FF2B5EF4-FFF2-40B4-BE49-F238E27FC236}">
                <a16:creationId xmlns:a16="http://schemas.microsoft.com/office/drawing/2014/main" id="{F0B2C71C-31D3-4D95-94FA-B2C3C17908B0}"/>
              </a:ext>
            </a:extLst>
          </p:cNvPr>
          <p:cNvPicPr>
            <a:picLocks noGrp="1" noChangeAspect="1"/>
          </p:cNvPicPr>
          <p:nvPr>
            <p:ph idx="1"/>
          </p:nvPr>
        </p:nvPicPr>
        <p:blipFill>
          <a:blip r:embed="rId3"/>
          <a:stretch>
            <a:fillRect/>
          </a:stretch>
        </p:blipFill>
        <p:spPr>
          <a:xfrm>
            <a:off x="82997" y="813922"/>
            <a:ext cx="7941451" cy="5907553"/>
          </a:xfrm>
        </p:spPr>
      </p:pic>
    </p:spTree>
    <p:extLst>
      <p:ext uri="{BB962C8B-B14F-4D97-AF65-F5344CB8AC3E}">
        <p14:creationId xmlns:p14="http://schemas.microsoft.com/office/powerpoint/2010/main" val="291093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202036" y="1530540"/>
            <a:ext cx="3906965" cy="5327460"/>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Arial" panose="020B0604020202020204" pitchFamily="34" charset="0"/>
              <a:buChar char="•"/>
            </a:pPr>
            <a:r>
              <a:rPr lang="en-US" b="0" i="0" dirty="0">
                <a:effectLst/>
                <a:latin typeface="Söhne"/>
              </a:rPr>
              <a:t>Count of Product or debt type with relation of collection status.</a:t>
            </a:r>
          </a:p>
          <a:p>
            <a:pPr marL="457200" indent="-457200" algn="l">
              <a:buFont typeface="Arial" panose="020B0604020202020204" pitchFamily="34" charset="0"/>
              <a:buChar char="•"/>
            </a:pPr>
            <a:r>
              <a:rPr lang="en-US" b="0" i="0" dirty="0">
                <a:solidFill>
                  <a:srgbClr val="000000"/>
                </a:solidFill>
                <a:effectLst/>
              </a:rPr>
              <a:t>In the above graph I can see that Utilities/telco and finance companies along with other companies gave the most debts, but the active cases can also be seen in a substantial number.</a:t>
            </a:r>
          </a:p>
          <a:p>
            <a:pPr marL="457200" indent="-457200" algn="l">
              <a:buFont typeface="Arial" panose="020B0604020202020204" pitchFamily="34" charset="0"/>
              <a:buChar char="•"/>
            </a:pPr>
            <a:r>
              <a:rPr lang="en-US" b="0" i="0" dirty="0">
                <a:solidFill>
                  <a:srgbClr val="000000"/>
                </a:solidFill>
                <a:effectLst/>
              </a:rPr>
              <a:t>And we know from previous analysis that a large part of active cases are statute barred cases that means the collection of these debt can become a problem in future for these companies, especially in Utilities/telco and Finance companies.</a:t>
            </a:r>
          </a:p>
          <a:p>
            <a:pPr algn="l">
              <a:buFont typeface="Arial" panose="020B0604020202020204" pitchFamily="34" charset="0"/>
              <a:buChar char="•"/>
            </a:pPr>
            <a:endParaRPr lang="en-US" b="0" i="0" dirty="0">
              <a:effectLst/>
              <a:latin typeface="Söhne"/>
            </a:endParaRPr>
          </a:p>
        </p:txBody>
      </p:sp>
      <p:pic>
        <p:nvPicPr>
          <p:cNvPr id="9" name="Content Placeholder 8">
            <a:extLst>
              <a:ext uri="{FF2B5EF4-FFF2-40B4-BE49-F238E27FC236}">
                <a16:creationId xmlns:a16="http://schemas.microsoft.com/office/drawing/2014/main" id="{F599E56B-70DF-47B3-B264-67CF2ABDE7C9}"/>
              </a:ext>
            </a:extLst>
          </p:cNvPr>
          <p:cNvPicPr>
            <a:picLocks noGrp="1" noChangeAspect="1"/>
          </p:cNvPicPr>
          <p:nvPr>
            <p:ph idx="1"/>
          </p:nvPr>
        </p:nvPicPr>
        <p:blipFill>
          <a:blip r:embed="rId3"/>
          <a:stretch>
            <a:fillRect/>
          </a:stretch>
        </p:blipFill>
        <p:spPr>
          <a:xfrm>
            <a:off x="82999" y="927941"/>
            <a:ext cx="7985236" cy="5793534"/>
          </a:xfrm>
        </p:spPr>
      </p:pic>
    </p:spTree>
    <p:extLst>
      <p:ext uri="{BB962C8B-B14F-4D97-AF65-F5344CB8AC3E}">
        <p14:creationId xmlns:p14="http://schemas.microsoft.com/office/powerpoint/2010/main" val="3032260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97162" y="136525"/>
            <a:ext cx="9779183" cy="810093"/>
          </a:xfrm>
        </p:spPr>
        <p:txBody>
          <a:bodyPr/>
          <a:lstStyle/>
          <a:p>
            <a:r>
              <a:rPr lang="en-US" dirty="0"/>
              <a:t>EDA Findings: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
        <p:nvSpPr>
          <p:cNvPr id="11" name="Content Placeholder 10">
            <a:extLst>
              <a:ext uri="{FF2B5EF4-FFF2-40B4-BE49-F238E27FC236}">
                <a16:creationId xmlns:a16="http://schemas.microsoft.com/office/drawing/2014/main" id="{C1B864E5-44CD-40B0-8522-8C6638A56BE4}"/>
              </a:ext>
            </a:extLst>
          </p:cNvPr>
          <p:cNvSpPr>
            <a:spLocks noGrp="1"/>
          </p:cNvSpPr>
          <p:nvPr>
            <p:ph idx="1"/>
          </p:nvPr>
        </p:nvSpPr>
        <p:spPr>
          <a:xfrm>
            <a:off x="286871" y="1532966"/>
            <a:ext cx="10963834" cy="3980328"/>
          </a:xfrm>
        </p:spPr>
        <p:txBody>
          <a:bodyPr>
            <a:normAutofit lnSpcReduction="10000"/>
          </a:bodyPr>
          <a:lstStyle/>
          <a:p>
            <a:r>
              <a:rPr lang="en-US" dirty="0"/>
              <a:t>After performing the EDA we came to know that:</a:t>
            </a:r>
          </a:p>
          <a:p>
            <a:pPr marL="342900" indent="-342900">
              <a:buFont typeface="Arial" panose="020B0604020202020204" pitchFamily="34" charset="0"/>
              <a:buChar char="•"/>
            </a:pPr>
            <a:r>
              <a:rPr lang="en-US" dirty="0"/>
              <a:t>After providing debts the companies are not taking proper measure so as to collect the debts on time.</a:t>
            </a:r>
          </a:p>
          <a:p>
            <a:pPr marL="342900" indent="-342900">
              <a:buFont typeface="Arial" panose="020B0604020202020204" pitchFamily="34" charset="0"/>
              <a:buChar char="•"/>
            </a:pPr>
            <a:r>
              <a:rPr lang="en-US" dirty="0"/>
              <a:t>Companies should be aware of their debts specially Utilities/telco companies because we saw that there is a large number of active cases and before they turn cold necessary actions can be taken, although most of them have become Statute Barred so they can not be considered enforceable now.</a:t>
            </a:r>
          </a:p>
          <a:p>
            <a:pPr marL="342900" indent="-342900">
              <a:buFont typeface="Arial" panose="020B0604020202020204" pitchFamily="34" charset="0"/>
              <a:buChar char="•"/>
            </a:pPr>
            <a:r>
              <a:rPr lang="en-US" dirty="0"/>
              <a:t>Very few people filed for bankruptcy which generally is the cause of passive accounts, which could again mean that the companies have failed to keep a track on debt collection.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Now let’s look at the prediction model and try to predict the outcome for future references.</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56311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dirty="0"/>
              <a:t>Model and Evaluation Metrics: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2023984"/>
            <a:ext cx="4664075" cy="469051"/>
          </a:xfrm>
        </p:spPr>
        <p:txBody>
          <a:bodyPr/>
          <a:lstStyle/>
          <a:p>
            <a:r>
              <a:rPr lang="en-US" dirty="0"/>
              <a:t>Models Used:</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I initially planned to use multiple algorithms but after using two algorithms I got fair result, these two algorithms are:</a:t>
            </a:r>
          </a:p>
          <a:p>
            <a:pPr marL="457200" indent="-457200">
              <a:buAutoNum type="arabicPeriod"/>
            </a:pPr>
            <a:r>
              <a:rPr lang="en-US" dirty="0"/>
              <a:t>Logistic Regression</a:t>
            </a:r>
          </a:p>
          <a:p>
            <a:pPr marL="457200" indent="-457200">
              <a:buAutoNum type="arabicPeriod"/>
            </a:pPr>
            <a:r>
              <a:rPr lang="en-US" dirty="0"/>
              <a:t>Random Forest Classifier</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283235" y="2023984"/>
            <a:ext cx="4664075" cy="469051"/>
          </a:xfrm>
        </p:spPr>
        <p:txBody>
          <a:bodyPr/>
          <a:lstStyle/>
          <a:p>
            <a:r>
              <a:rPr lang="en-US" dirty="0"/>
              <a:t>Metrics Used:</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 have used :</a:t>
            </a:r>
          </a:p>
          <a:p>
            <a:pPr marL="457200" indent="-457200">
              <a:buAutoNum type="arabicPeriod"/>
            </a:pPr>
            <a:r>
              <a:rPr lang="en-US" dirty="0"/>
              <a:t>Accuracy Score &amp;</a:t>
            </a:r>
          </a:p>
          <a:p>
            <a:pPr marL="457200" indent="-457200">
              <a:buAutoNum type="arabicPeriod"/>
            </a:pPr>
            <a:r>
              <a:rPr lang="en-US" dirty="0"/>
              <a:t>Confusion Matrix along with</a:t>
            </a:r>
          </a:p>
          <a:p>
            <a:pPr marL="457200" indent="-457200">
              <a:buAutoNum type="arabicPeriod"/>
            </a:pPr>
            <a:r>
              <a:rPr lang="en-US" dirty="0"/>
              <a:t>Classification report </a:t>
            </a:r>
          </a:p>
          <a:p>
            <a:r>
              <a:rPr lang="en-US" dirty="0"/>
              <a:t>To get the idea about how the performance of our model is coming out.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34520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Presentation At A Glance </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2309963717"/>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933081" y="262892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3901654" y="2628921"/>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5877774" y="262892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7844750" y="2628921"/>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9807953" y="262892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68954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Logistic Regression :</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
        <p:nvSpPr>
          <p:cNvPr id="15" name="Content Placeholder 14">
            <a:extLst>
              <a:ext uri="{FF2B5EF4-FFF2-40B4-BE49-F238E27FC236}">
                <a16:creationId xmlns:a16="http://schemas.microsoft.com/office/drawing/2014/main" id="{FCACE492-82D5-47DB-94D5-5A8355A5387B}"/>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Accuracy Score :</a:t>
            </a:r>
          </a:p>
          <a:p>
            <a:pPr algn="ctr"/>
            <a:r>
              <a:rPr lang="en-US" sz="3000" dirty="0">
                <a:solidFill>
                  <a:schemeClr val="accent1"/>
                </a:solidFill>
              </a:rPr>
              <a:t>85%</a:t>
            </a:r>
          </a:p>
          <a:p>
            <a:endParaRPr lang="en-US" dirty="0"/>
          </a:p>
          <a:p>
            <a:pPr marL="342900" indent="-342900">
              <a:buFont typeface="Arial" panose="020B0604020202020204" pitchFamily="34" charset="0"/>
              <a:buChar char="•"/>
            </a:pPr>
            <a:r>
              <a:rPr lang="en-US" dirty="0"/>
              <a:t>Confusion Matrix:</a:t>
            </a:r>
          </a:p>
          <a:p>
            <a:r>
              <a:rPr lang="en-US" dirty="0"/>
              <a:t>We can see that true negatives and true positives are in fair amount, but False negative values are also higher which could be corrected.</a:t>
            </a:r>
          </a:p>
          <a:p>
            <a:pPr marL="457200" indent="-457200">
              <a:buFont typeface="Arial" panose="020B0604020202020204" pitchFamily="34" charset="0"/>
              <a:buChar char="•"/>
            </a:pPr>
            <a:endParaRPr lang="en-US" sz="2800" dirty="0">
              <a:solidFill>
                <a:srgbClr val="FF0000"/>
              </a:solidFill>
            </a:endParaRPr>
          </a:p>
        </p:txBody>
      </p:sp>
      <p:pic>
        <p:nvPicPr>
          <p:cNvPr id="25" name="Content Placeholder 24">
            <a:extLst>
              <a:ext uri="{FF2B5EF4-FFF2-40B4-BE49-F238E27FC236}">
                <a16:creationId xmlns:a16="http://schemas.microsoft.com/office/drawing/2014/main" id="{5822292D-EE3E-4D93-80EC-5AE9DE849DBF}"/>
              </a:ext>
            </a:extLst>
          </p:cNvPr>
          <p:cNvPicPr>
            <a:picLocks noGrp="1" noChangeAspect="1"/>
          </p:cNvPicPr>
          <p:nvPr>
            <p:ph idx="10"/>
          </p:nvPr>
        </p:nvPicPr>
        <p:blipFill>
          <a:blip r:embed="rId2"/>
          <a:stretch>
            <a:fillRect/>
          </a:stretch>
        </p:blipFill>
        <p:spPr>
          <a:xfrm>
            <a:off x="4683124" y="2028029"/>
            <a:ext cx="5470151" cy="4274168"/>
          </a:xfrm>
        </p:spPr>
      </p:pic>
    </p:spTree>
    <p:extLst>
      <p:ext uri="{BB962C8B-B14F-4D97-AF65-F5344CB8AC3E}">
        <p14:creationId xmlns:p14="http://schemas.microsoft.com/office/powerpoint/2010/main" val="272150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Random Forest:</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sp>
        <p:nvSpPr>
          <p:cNvPr id="15" name="Content Placeholder 14">
            <a:extLst>
              <a:ext uri="{FF2B5EF4-FFF2-40B4-BE49-F238E27FC236}">
                <a16:creationId xmlns:a16="http://schemas.microsoft.com/office/drawing/2014/main" id="{FCACE492-82D5-47DB-94D5-5A8355A5387B}"/>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Accuracy Score :</a:t>
            </a:r>
          </a:p>
          <a:p>
            <a:r>
              <a:rPr lang="en-US" dirty="0"/>
              <a:t>95.8%</a:t>
            </a:r>
          </a:p>
          <a:p>
            <a:pPr marL="342900" indent="-342900">
              <a:buFont typeface="Arial" panose="020B0604020202020204" pitchFamily="34" charset="0"/>
              <a:buChar char="•"/>
            </a:pPr>
            <a:r>
              <a:rPr lang="en-US" dirty="0"/>
              <a:t>Confusion Matrix:</a:t>
            </a:r>
          </a:p>
          <a:p>
            <a:r>
              <a:rPr lang="en-US" dirty="0"/>
              <a:t>In the Random Forest model, we achieved great accuracy and we can see that confusion matrix is also supporting the model along with good F1 score.</a:t>
            </a:r>
          </a:p>
          <a:p>
            <a:pPr marL="342900" indent="-342900">
              <a:buFont typeface="Arial" panose="020B0604020202020204" pitchFamily="34" charset="0"/>
              <a:buChar char="•"/>
            </a:pPr>
            <a:endParaRPr lang="en-US" dirty="0"/>
          </a:p>
        </p:txBody>
      </p:sp>
      <p:pic>
        <p:nvPicPr>
          <p:cNvPr id="6" name="Content Placeholder 5">
            <a:extLst>
              <a:ext uri="{FF2B5EF4-FFF2-40B4-BE49-F238E27FC236}">
                <a16:creationId xmlns:a16="http://schemas.microsoft.com/office/drawing/2014/main" id="{D1F87908-6949-40F1-97C2-54903DF541C2}"/>
              </a:ext>
            </a:extLst>
          </p:cNvPr>
          <p:cNvPicPr>
            <a:picLocks noGrp="1" noChangeAspect="1"/>
          </p:cNvPicPr>
          <p:nvPr>
            <p:ph idx="10"/>
          </p:nvPr>
        </p:nvPicPr>
        <p:blipFill>
          <a:blip r:embed="rId2"/>
          <a:stretch>
            <a:fillRect/>
          </a:stretch>
        </p:blipFill>
        <p:spPr>
          <a:xfrm>
            <a:off x="4598894" y="2048063"/>
            <a:ext cx="5782235" cy="4356477"/>
          </a:xfrm>
        </p:spPr>
      </p:pic>
    </p:spTree>
    <p:extLst>
      <p:ext uri="{BB962C8B-B14F-4D97-AF65-F5344CB8AC3E}">
        <p14:creationId xmlns:p14="http://schemas.microsoft.com/office/powerpoint/2010/main" val="1308275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Final Outcomes and thoughts: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70330" y="2653167"/>
            <a:ext cx="10776346" cy="3436483"/>
          </a:xfrm>
        </p:spPr>
        <p:txBody>
          <a:bodyPr vert="horz" lIns="91440" tIns="45720" rIns="91440" bIns="45720" rtlCol="0" anchor="t">
            <a:normAutofit fontScale="85000" lnSpcReduction="10000"/>
          </a:bodyPr>
          <a:lstStyle/>
          <a:p>
            <a:r>
              <a:rPr lang="en-US" dirty="0"/>
              <a:t>I was able to get a great accuracy from the Random forest model. There are various factors which contribute to the result.</a:t>
            </a:r>
          </a:p>
          <a:p>
            <a:pPr marL="457200" indent="-457200">
              <a:buAutoNum type="arabicPeriod"/>
            </a:pPr>
            <a:r>
              <a:rPr lang="en-US" dirty="0"/>
              <a:t>The data itself is curated efficiently</a:t>
            </a:r>
          </a:p>
          <a:p>
            <a:pPr marL="457200" indent="-457200">
              <a:buAutoNum type="arabicPeriod"/>
            </a:pPr>
            <a:r>
              <a:rPr lang="en-US" dirty="0"/>
              <a:t>The Model is predicting the outcomes greatly which we always expect from our model.</a:t>
            </a:r>
          </a:p>
          <a:p>
            <a:r>
              <a:rPr lang="en-US" dirty="0"/>
              <a:t>I think the model can be used for predicting the outcomes of statute barred accounts and the goal that we wanted to achieve while starting the project was met.</a:t>
            </a:r>
          </a:p>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Aditya Raikwar</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55117" y="319494"/>
            <a:ext cx="9779183" cy="801129"/>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755117" y="1555580"/>
            <a:ext cx="9779182" cy="3746839"/>
          </a:xfrm>
        </p:spPr>
        <p:txBody>
          <a:bodyPr vert="horz" lIns="91440" tIns="45720" rIns="91440" bIns="45720" rtlCol="0" anchor="t">
            <a:normAutofit/>
          </a:bodyPr>
          <a:lstStyle/>
          <a:p>
            <a:pPr marL="0" marR="0" lvl="0" indent="0" algn="l" rtl="0">
              <a:spcBef>
                <a:spcPts val="0"/>
              </a:spcBef>
              <a:spcAft>
                <a:spcPts val="0"/>
              </a:spcAft>
              <a:buNone/>
            </a:pPr>
            <a:r>
              <a:rPr lang="en-US" b="1" i="0" dirty="0">
                <a:effectLst/>
                <a:latin typeface="Söhne"/>
              </a:rPr>
              <a:t>Project Objective:</a:t>
            </a:r>
            <a:r>
              <a:rPr lang="en-US" b="0" i="0" dirty="0">
                <a:solidFill>
                  <a:srgbClr val="D1D5DB"/>
                </a:solidFill>
                <a:effectLst/>
                <a:latin typeface="Söhne"/>
              </a:rPr>
              <a:t> </a:t>
            </a:r>
            <a:r>
              <a:rPr lang="en-US" b="0" i="0" dirty="0">
                <a:solidFill>
                  <a:schemeClr val="tx2"/>
                </a:solidFill>
                <a:effectLst/>
                <a:latin typeface="Söhne"/>
              </a:rPr>
              <a:t>Our goal is to design a machine-learning model that accurately predicts the probability of successfully collecting outstanding debts.</a:t>
            </a:r>
          </a:p>
          <a:p>
            <a:pPr marL="0" marR="0" lvl="0" indent="0" algn="l" rtl="0">
              <a:spcBef>
                <a:spcPts val="0"/>
              </a:spcBef>
              <a:spcAft>
                <a:spcPts val="0"/>
              </a:spcAft>
              <a:buNone/>
            </a:pPr>
            <a:endParaRPr lang="en-US" b="0" i="0" dirty="0">
              <a:solidFill>
                <a:schemeClr val="tx2"/>
              </a:solidFill>
              <a:effectLst/>
              <a:latin typeface="Söhne"/>
            </a:endParaRPr>
          </a:p>
          <a:p>
            <a:pPr marL="0" marR="0" lvl="0" indent="0" algn="l" rtl="0">
              <a:spcBef>
                <a:spcPts val="0"/>
              </a:spcBef>
              <a:spcAft>
                <a:spcPts val="0"/>
              </a:spcAft>
              <a:buNone/>
            </a:pPr>
            <a:r>
              <a:rPr lang="en-US" b="1" i="0" dirty="0">
                <a:effectLst/>
                <a:latin typeface="Söhne"/>
              </a:rPr>
              <a:t>Statute-Barred Consideration:</a:t>
            </a:r>
            <a:r>
              <a:rPr lang="en-US" b="0" i="0" dirty="0">
                <a:solidFill>
                  <a:srgbClr val="D1D5DB"/>
                </a:solidFill>
                <a:effectLst/>
                <a:latin typeface="Söhne"/>
              </a:rPr>
              <a:t> </a:t>
            </a:r>
            <a:r>
              <a:rPr lang="en-US" b="0" i="0" dirty="0">
                <a:solidFill>
                  <a:schemeClr val="tx2"/>
                </a:solidFill>
                <a:effectLst/>
                <a:latin typeface="Söhne"/>
              </a:rPr>
              <a:t>In the realm of debt collection, distinguishing statute-barred accounts is of paramount importance. These accounts are potentially unrecoverable due to legal limitations on collection efforts. Our project aims to develop a model that can effectively identify such accounts.</a:t>
            </a:r>
            <a:endParaRPr lang="en-US" dirty="0">
              <a:solidFill>
                <a:schemeClr val="tx2"/>
              </a:solidFill>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45517" y="197224"/>
            <a:ext cx="5582930" cy="793447"/>
          </a:xfrm>
        </p:spPr>
        <p:txBody>
          <a:bodyPr/>
          <a:lstStyle/>
          <a:p>
            <a:r>
              <a:rPr lang="en-US" dirty="0"/>
              <a:t>Data Structure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45517" y="1327183"/>
            <a:ext cx="7267889" cy="5190158"/>
          </a:xfrm>
        </p:spPr>
        <p:txBody>
          <a:bodyPr vert="horz" lIns="91440" tIns="45720" rIns="91440" bIns="45720" rtlCol="0" anchor="t">
            <a:normAutofit/>
          </a:bodyPr>
          <a:lstStyle/>
          <a:p>
            <a:pPr marL="457200" indent="-457200">
              <a:buFont typeface="Arial" panose="020B0604020202020204" pitchFamily="34" charset="0"/>
              <a:buChar char="•"/>
            </a:pPr>
            <a:r>
              <a:rPr lang="en-US" b="0" i="0" dirty="0">
                <a:solidFill>
                  <a:schemeClr val="bg1">
                    <a:lumMod val="95000"/>
                  </a:schemeClr>
                </a:solidFill>
                <a:effectLst/>
                <a:latin typeface="Söhne"/>
              </a:rPr>
              <a:t>Our dataset is comprehensive, featuring a wide array of attributes including details about the original creditors, unique account IDs, current balances, purchase dates, and a plethora of other pertinent features.</a:t>
            </a:r>
          </a:p>
          <a:p>
            <a:endParaRPr lang="en-US" dirty="0">
              <a:solidFill>
                <a:schemeClr val="bg1">
                  <a:lumMod val="95000"/>
                </a:schemeClr>
              </a:solidFill>
              <a:latin typeface="Söhne"/>
            </a:endParaRPr>
          </a:p>
          <a:p>
            <a:pPr marL="457200" indent="-457200">
              <a:buFont typeface="Arial" panose="020B0604020202020204" pitchFamily="34" charset="0"/>
              <a:buChar char="•"/>
            </a:pPr>
            <a:r>
              <a:rPr lang="en-US" dirty="0">
                <a:solidFill>
                  <a:schemeClr val="bg1">
                    <a:lumMod val="95000"/>
                  </a:schemeClr>
                </a:solidFill>
              </a:rPr>
              <a:t>The Data Initially Contains – </a:t>
            </a:r>
          </a:p>
          <a:p>
            <a:pPr marL="571500" indent="-571500">
              <a:buFont typeface="+mj-lt"/>
              <a:buAutoNum type="romanUcPeriod"/>
            </a:pPr>
            <a:r>
              <a:rPr lang="en-US" dirty="0">
                <a:solidFill>
                  <a:schemeClr val="bg1">
                    <a:lumMod val="95000"/>
                  </a:schemeClr>
                </a:solidFill>
              </a:rPr>
              <a:t>26 Columns &amp;</a:t>
            </a:r>
          </a:p>
          <a:p>
            <a:pPr marL="571500" indent="-571500">
              <a:buFont typeface="+mj-lt"/>
              <a:buAutoNum type="romanUcPeriod"/>
            </a:pPr>
            <a:r>
              <a:rPr lang="en-US" dirty="0">
                <a:solidFill>
                  <a:schemeClr val="bg1">
                    <a:lumMod val="95000"/>
                  </a:schemeClr>
                </a:solidFill>
              </a:rPr>
              <a:t>More than 400,000 values</a:t>
            </a:r>
          </a:p>
          <a:p>
            <a:pPr marL="457200" indent="-457200">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43375" y="-86567"/>
            <a:ext cx="9779183" cy="971458"/>
          </a:xfrm>
        </p:spPr>
        <p:txBody>
          <a:bodyPr/>
          <a:lstStyle/>
          <a:p>
            <a:r>
              <a:rPr lang="en-US" dirty="0">
                <a:solidFill>
                  <a:schemeClr val="tx1">
                    <a:lumMod val="65000"/>
                    <a:lumOff val="35000"/>
                  </a:schemeClr>
                </a:solidFill>
              </a:rPr>
              <a:t>Goals – </a:t>
            </a:r>
            <a:r>
              <a:rPr lang="en-US" dirty="0">
                <a:solidFill>
                  <a:schemeClr val="accent1"/>
                </a:solidFill>
              </a:rPr>
              <a:t>What can be achieved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26198" y="2178038"/>
            <a:ext cx="9779183" cy="4617209"/>
          </a:xfrm>
        </p:spPr>
        <p:txBody>
          <a:bodyPr vert="horz" lIns="91440" tIns="45720" rIns="91440" bIns="45720" rtlCol="0" anchor="t">
            <a:normAutofit/>
          </a:bodyPr>
          <a:lstStyle/>
          <a:p>
            <a:r>
              <a:rPr lang="en-US" b="1" i="0" dirty="0">
                <a:effectLst/>
                <a:latin typeface="Söhne"/>
              </a:rPr>
              <a:t>Strategic Significance:</a:t>
            </a:r>
            <a:r>
              <a:rPr lang="en-US" b="0" i="0" dirty="0">
                <a:solidFill>
                  <a:srgbClr val="D1D5DB"/>
                </a:solidFill>
                <a:effectLst/>
                <a:latin typeface="Söhne"/>
              </a:rPr>
              <a:t> </a:t>
            </a:r>
            <a:r>
              <a:rPr lang="en-US" b="0" i="0" dirty="0">
                <a:effectLst/>
                <a:latin typeface="Söhne"/>
              </a:rPr>
              <a:t>The end result will be a predictive model that significantly enhances debt collection strategies. By pinpointing statute-barred accounts and their impact on debt retrieval likelihood, we empower collectors to make informed decisions, thereby optimizing collection efforts and resources.</a:t>
            </a:r>
          </a:p>
          <a:p>
            <a:r>
              <a:rPr lang="en-US" b="1" i="0" dirty="0">
                <a:effectLst/>
                <a:latin typeface="Söhne"/>
              </a:rPr>
              <a:t>Outcomes:</a:t>
            </a:r>
            <a:r>
              <a:rPr lang="en-US" b="0" i="0" dirty="0">
                <a:solidFill>
                  <a:srgbClr val="D1D5DB"/>
                </a:solidFill>
                <a:effectLst/>
                <a:latin typeface="Söhne"/>
              </a:rPr>
              <a:t> </a:t>
            </a:r>
            <a:r>
              <a:rPr lang="en-US" b="0" i="0" dirty="0">
                <a:effectLst/>
                <a:latin typeface="Söhne"/>
              </a:rPr>
              <a:t>We anticipate that our model will play a pivotal role in minimizing resources wasted on statute-barred accounts, while maximizing the potential for successful debt recovery, ultimately benefiting both creditors and debtors.</a:t>
            </a:r>
          </a:p>
          <a:p>
            <a:endParaRPr lang="en-US" dirty="0">
              <a:latin typeface="Söhne"/>
            </a:endParaRPr>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Handling Missing Values: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153400" y="1640541"/>
            <a:ext cx="3955602" cy="480508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p>
        </p:txBody>
      </p:sp>
      <p:sp>
        <p:nvSpPr>
          <p:cNvPr id="7" name="Content Placeholder 6">
            <a:extLst>
              <a:ext uri="{FF2B5EF4-FFF2-40B4-BE49-F238E27FC236}">
                <a16:creationId xmlns:a16="http://schemas.microsoft.com/office/drawing/2014/main" id="{65EDC348-BF40-4655-8CC6-FA2115F435AD}"/>
              </a:ext>
            </a:extLst>
          </p:cNvPr>
          <p:cNvSpPr>
            <a:spLocks noGrp="1"/>
          </p:cNvSpPr>
          <p:nvPr>
            <p:ph idx="1"/>
          </p:nvPr>
        </p:nvSpPr>
        <p:spPr>
          <a:xfrm>
            <a:off x="82998" y="1089749"/>
            <a:ext cx="10070278" cy="5454486"/>
          </a:xfrm>
        </p:spPr>
        <p:txBody>
          <a:bodyPr/>
          <a:lstStyle/>
          <a:p>
            <a:pPr marL="457200" indent="-457200">
              <a:buFont typeface="Arial" panose="020B0604020202020204" pitchFamily="34" charset="0"/>
              <a:buChar char="•"/>
            </a:pPr>
            <a:r>
              <a:rPr lang="en-US" dirty="0"/>
              <a:t>There were some columns which were unnecessarily added in the data and were totally blank like – Unnamed:22, unnamed:23 etc., these were removed.</a:t>
            </a:r>
          </a:p>
          <a:p>
            <a:pPr marL="457200" indent="-457200">
              <a:buFont typeface="Arial" panose="020B0604020202020204" pitchFamily="34" charset="0"/>
              <a:buChar char="•"/>
            </a:pPr>
            <a:r>
              <a:rPr lang="en-US" dirty="0"/>
              <a:t>Other columns like ClosureReason, AccountInsolvencyType, CustomerInsolvencyType, LastPaymentAmount, LastPaymentMethod had more than 70% missing data and that’s why it was ok to remove these columns</a:t>
            </a:r>
          </a:p>
          <a:p>
            <a:pPr marL="457200" indent="-457200">
              <a:buFont typeface="Arial" panose="020B0604020202020204" pitchFamily="34" charset="0"/>
              <a:buChar char="•"/>
            </a:pPr>
            <a:r>
              <a:rPr lang="en-US" dirty="0"/>
              <a:t>The column Customer Age was not going to contribute much in the prediction model that’s why it was also dropped by me.</a:t>
            </a:r>
          </a:p>
          <a:p>
            <a:endParaRPr lang="en-US" dirty="0"/>
          </a:p>
        </p:txBody>
      </p:sp>
    </p:spTree>
    <p:extLst>
      <p:ext uri="{BB962C8B-B14F-4D97-AF65-F5344CB8AC3E}">
        <p14:creationId xmlns:p14="http://schemas.microsoft.com/office/powerpoint/2010/main" val="176752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43375" y="-86567"/>
            <a:ext cx="9779183" cy="971458"/>
          </a:xfrm>
        </p:spPr>
        <p:txBody>
          <a:bodyPr/>
          <a:lstStyle/>
          <a:p>
            <a:r>
              <a:rPr lang="en-US" dirty="0">
                <a:solidFill>
                  <a:schemeClr val="tx1">
                    <a:lumMod val="65000"/>
                    <a:lumOff val="35000"/>
                  </a:schemeClr>
                </a:solidFill>
              </a:rPr>
              <a:t>Exploratory Data Analysis</a:t>
            </a:r>
            <a:endParaRPr lang="en-US" dirty="0">
              <a:solidFill>
                <a:schemeClr val="accent1"/>
              </a:solidFill>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26198" y="2178038"/>
            <a:ext cx="9779183" cy="4617209"/>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b="1" i="0" dirty="0">
                <a:effectLst/>
                <a:latin typeface="Söhne"/>
              </a:rPr>
              <a:t>Before making a predicting model, I think it would be good to dive to some depth of our data.</a:t>
            </a:r>
          </a:p>
          <a:p>
            <a:pPr marL="342900" indent="-342900">
              <a:buFont typeface="Arial" panose="020B0604020202020204" pitchFamily="34" charset="0"/>
              <a:buChar char="•"/>
            </a:pPr>
            <a:r>
              <a:rPr lang="en-US" b="1" dirty="0">
                <a:latin typeface="Söhne"/>
              </a:rPr>
              <a:t>I decided to check the target variable count, who are top creditors, what kind of debts were taken mostly, whether any legal action is being taken on them, how many active, passive and Paid accounts were there, and studied about the passive accounts that did they filed a bankruptcy due to which the accounts became passive etc.</a:t>
            </a:r>
          </a:p>
          <a:p>
            <a:pPr marL="342900" indent="-342900">
              <a:buFont typeface="Arial" panose="020B0604020202020204" pitchFamily="34" charset="0"/>
              <a:buChar char="•"/>
            </a:pPr>
            <a:r>
              <a:rPr lang="en-US" b="1" i="0" dirty="0">
                <a:effectLst/>
                <a:latin typeface="Söhne"/>
              </a:rPr>
              <a:t>Let’s check these things with plots to get a clearer view.</a:t>
            </a:r>
            <a:endParaRPr lang="en-US" b="0" i="0" dirty="0">
              <a:effectLst/>
              <a:latin typeface="Söhne"/>
            </a:endParaRPr>
          </a:p>
          <a:p>
            <a:endParaRPr lang="en-US" dirty="0">
              <a:latin typeface="Söhne"/>
            </a:endParaRPr>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15499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175475" y="1551269"/>
            <a:ext cx="3955602" cy="480508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The target variable – </a:t>
            </a:r>
            <a:r>
              <a:rPr lang="en-US" dirty="0" err="1"/>
              <a:t>IsStatBarred</a:t>
            </a:r>
            <a:r>
              <a:rPr lang="en-US" dirty="0"/>
              <a:t> count can be seen in this plot</a:t>
            </a:r>
          </a:p>
          <a:p>
            <a:pPr marL="457200" indent="-457200">
              <a:buFont typeface="Arial" panose="020B0604020202020204" pitchFamily="34" charset="0"/>
              <a:buChar char="•"/>
            </a:pPr>
            <a:r>
              <a:rPr lang="en-US" dirty="0"/>
              <a:t>We can see that the number of Statute Barred accounts are almost twice as compared to non-statute barred accounts.</a:t>
            </a:r>
          </a:p>
        </p:txBody>
      </p:sp>
      <p:pic>
        <p:nvPicPr>
          <p:cNvPr id="10" name="Content Placeholder 9">
            <a:extLst>
              <a:ext uri="{FF2B5EF4-FFF2-40B4-BE49-F238E27FC236}">
                <a16:creationId xmlns:a16="http://schemas.microsoft.com/office/drawing/2014/main" id="{EB18C5BD-CECE-41BD-B6E1-0372F2838602}"/>
              </a:ext>
            </a:extLst>
          </p:cNvPr>
          <p:cNvPicPr>
            <a:picLocks noGrp="1" noChangeAspect="1"/>
          </p:cNvPicPr>
          <p:nvPr>
            <p:ph idx="1"/>
          </p:nvPr>
        </p:nvPicPr>
        <p:blipFill>
          <a:blip r:embed="rId3"/>
          <a:stretch>
            <a:fillRect/>
          </a:stretch>
        </p:blipFill>
        <p:spPr>
          <a:xfrm>
            <a:off x="82998" y="892082"/>
            <a:ext cx="7851094" cy="5829393"/>
          </a:xfrm>
        </p:spPr>
      </p:pic>
    </p:spTree>
    <p:extLst>
      <p:ext uri="{BB962C8B-B14F-4D97-AF65-F5344CB8AC3E}">
        <p14:creationId xmlns:p14="http://schemas.microsoft.com/office/powerpoint/2010/main" val="385494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0" y="0"/>
            <a:ext cx="9779183" cy="765270"/>
          </a:xfrm>
        </p:spPr>
        <p:txBody>
          <a:bodyPr/>
          <a:lstStyle/>
          <a:p>
            <a:r>
              <a:rPr lang="en-US" dirty="0"/>
              <a:t>Exploratory Data Analysis</a:t>
            </a:r>
          </a:p>
        </p:txBody>
      </p:sp>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0" name="Content Placeholder 9">
            <a:extLst>
              <a:ext uri="{FF2B5EF4-FFF2-40B4-BE49-F238E27FC236}">
                <a16:creationId xmlns:a16="http://schemas.microsoft.com/office/drawing/2014/main" id="{EB6C2AE1-2C4E-41D4-8D41-138C1978CA9D}"/>
              </a:ext>
            </a:extLst>
          </p:cNvPr>
          <p:cNvPicPr>
            <a:picLocks noGrp="1" noChangeAspect="1"/>
          </p:cNvPicPr>
          <p:nvPr>
            <p:ph idx="1"/>
          </p:nvPr>
        </p:nvPicPr>
        <p:blipFill>
          <a:blip r:embed="rId3"/>
          <a:stretch>
            <a:fillRect/>
          </a:stretch>
        </p:blipFill>
        <p:spPr>
          <a:xfrm>
            <a:off x="82998" y="765270"/>
            <a:ext cx="8488766" cy="6029977"/>
          </a:xfrm>
        </p:spPr>
      </p:pic>
      <p:sp>
        <p:nvSpPr>
          <p:cNvPr id="11" name="Content Placeholder 3">
            <a:extLst>
              <a:ext uri="{FF2B5EF4-FFF2-40B4-BE49-F238E27FC236}">
                <a16:creationId xmlns:a16="http://schemas.microsoft.com/office/drawing/2014/main" id="{777C1A4C-FB36-4230-A14C-311DCEB3F2B2}"/>
              </a:ext>
            </a:extLst>
          </p:cNvPr>
          <p:cNvSpPr txBox="1">
            <a:spLocks/>
          </p:cNvSpPr>
          <p:nvPr/>
        </p:nvSpPr>
        <p:spPr>
          <a:xfrm>
            <a:off x="8571764" y="1622612"/>
            <a:ext cx="3537238" cy="480508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Graph showing count of Product or debt type.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The data contains larger count of utilities/Telco along with Finance company’s type.</a:t>
            </a:r>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426</TotalTime>
  <Words>1452</Words>
  <Application>Microsoft Office PowerPoint</Application>
  <PresentationFormat>Widescreen</PresentationFormat>
  <Paragraphs>173</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Söhne</vt:lpstr>
      <vt:lpstr>Tenorite</vt:lpstr>
      <vt:lpstr>Custom</vt:lpstr>
      <vt:lpstr>Forecasting the Probability of Successfully Collecting Debts by Analyzing Statute-Barred Status</vt:lpstr>
      <vt:lpstr>Presentation At A Glance </vt:lpstr>
      <vt:lpstr>Introduction</vt:lpstr>
      <vt:lpstr>Data Structure</vt:lpstr>
      <vt:lpstr>Goals – What can be achieved</vt:lpstr>
      <vt:lpstr>Handling Missing Values: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EDA Findings:</vt:lpstr>
      <vt:lpstr>Model and Evaluation Metrics:</vt:lpstr>
      <vt:lpstr>Logistic Regression :</vt:lpstr>
      <vt:lpstr>Random Forest:</vt:lpstr>
      <vt:lpstr>Final Outcomes and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Successfully Collecting Debts by Analyzing Statute-Barred Status</dc:title>
  <dc:creator>aditya raikwar</dc:creator>
  <cp:lastModifiedBy>aditya raikwar</cp:lastModifiedBy>
  <cp:revision>3</cp:revision>
  <dcterms:created xsi:type="dcterms:W3CDTF">2023-10-21T13:13:49Z</dcterms:created>
  <dcterms:modified xsi:type="dcterms:W3CDTF">2024-01-22T09:57:44Z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