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892f19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892f19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c892f190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c892f190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892f190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892f190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892f190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892f190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c892f190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c892f190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Questions: if we are detecting buildings or landscapes in general and labeling it them where do we gain the data of the names of the buildings…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dpi.com/1424-8220/23/14/6514" TargetMode="External"/><Relationship Id="rId4" Type="http://schemas.openxmlformats.org/officeDocument/2006/relationships/hyperlink" Target="https://www.nature.com/articles/s41598-024-64232-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ature.com/articles/s41598-024-55570-z#:~:text=Marine%20search%20and%20rescue%20(SAR,%2C%20floaters%2C%20and%20life%20jacke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ulticorewareinc.com/revolutionizing-search-rescue-operations-with-ai-and-machine-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exsar.org/automated-drone-image-analysis-tool/" TargetMode="External"/><Relationship Id="rId4" Type="http://schemas.openxmlformats.org/officeDocument/2006/relationships/hyperlink" Target="https://github.com/scrose/pyl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balraj98/deepglobe-land-cover-classification-dataset/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OCT 19th Meeting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Research for existing solutions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research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https://www.mdpi.com/1424-8220/23/14/6514</a:t>
            </a:r>
            <a:r>
              <a:rPr lang="en"/>
              <a:t> </a:t>
            </a:r>
            <a:endParaRPr/>
          </a:p>
          <a:p>
            <a:pPr indent="0" lvl="0" marL="0" rtl="0" algn="l">
              <a:spcBef>
                <a:spcPts val="1200"/>
              </a:spcBef>
              <a:spcAft>
                <a:spcPts val="0"/>
              </a:spcAft>
              <a:buNone/>
            </a:pPr>
            <a:r>
              <a:rPr lang="en"/>
              <a:t>This </a:t>
            </a:r>
            <a:r>
              <a:rPr lang="en"/>
              <a:t>paper</a:t>
            </a:r>
            <a:r>
              <a:rPr lang="en"/>
              <a:t> uses semantic segmentation to perform the real time task </a:t>
            </a:r>
            <a:r>
              <a:rPr lang="en" sz="1300"/>
              <a:t>(of detecting emergency landing zones)</a:t>
            </a:r>
            <a:r>
              <a:rPr lang="en"/>
              <a:t> by training neural networks (STDC) with their own gathered datasets</a:t>
            </a:r>
            <a:endParaRPr/>
          </a:p>
          <a:p>
            <a:pPr indent="0" lvl="0" marL="0" rtl="0" algn="l">
              <a:spcBef>
                <a:spcPts val="1200"/>
              </a:spcBef>
              <a:spcAft>
                <a:spcPts val="0"/>
              </a:spcAft>
              <a:buNone/>
            </a:pPr>
            <a:r>
              <a:rPr lang="en" sz="1500"/>
              <a:t>Outcome: a balance between accuracy and time inference (if we put more emphasis on decreasing time inference we can have more trade-offs of the accuracy)</a:t>
            </a:r>
            <a:endParaRPr sz="1500"/>
          </a:p>
          <a:p>
            <a:pPr indent="0" lvl="0" marL="0" rtl="0" algn="l">
              <a:spcBef>
                <a:spcPts val="1200"/>
              </a:spcBef>
              <a:spcAft>
                <a:spcPts val="0"/>
              </a:spcAft>
              <a:buNone/>
            </a:pPr>
            <a:r>
              <a:rPr lang="en" sz="1500"/>
              <a:t>d</a:t>
            </a:r>
            <a:r>
              <a:rPr lang="en" sz="1500"/>
              <a:t>isadvantages : need </a:t>
            </a:r>
            <a:r>
              <a:rPr lang="en" sz="1500"/>
              <a:t>necessary</a:t>
            </a:r>
            <a:r>
              <a:rPr lang="en" sz="1500"/>
              <a:t> datasets (there are some existing useful one: Cityscapes…)</a:t>
            </a:r>
            <a:endParaRPr sz="1500"/>
          </a:p>
          <a:p>
            <a:pPr indent="0" lvl="0" marL="0" rtl="0" algn="l">
              <a:spcBef>
                <a:spcPts val="1200"/>
              </a:spcBef>
              <a:spcAft>
                <a:spcPts val="0"/>
              </a:spcAft>
              <a:buNone/>
            </a:pPr>
            <a:r>
              <a:rPr lang="en" sz="1100" u="sng">
                <a:solidFill>
                  <a:schemeClr val="hlink"/>
                </a:solidFill>
                <a:hlinkClick r:id="rId4"/>
              </a:rPr>
              <a:t>https://www.nature.com/articles/s41598-024-64232-z</a:t>
            </a:r>
            <a:endParaRPr/>
          </a:p>
          <a:p>
            <a:pPr indent="0" lvl="0" marL="0" rtl="0" algn="l">
              <a:spcBef>
                <a:spcPts val="1200"/>
              </a:spcBef>
              <a:spcAft>
                <a:spcPts val="1200"/>
              </a:spcAft>
              <a:buNone/>
            </a:pPr>
            <a:r>
              <a:rPr lang="en"/>
              <a:t>Optimizes use of neural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Maritime Search and Rescue: </a:t>
            </a:r>
            <a:endParaRPr/>
          </a:p>
          <a:p>
            <a:pPr indent="0" lvl="0" marL="0" rtl="0" algn="l">
              <a:spcBef>
                <a:spcPts val="1200"/>
              </a:spcBef>
              <a:spcAft>
                <a:spcPts val="0"/>
              </a:spcAft>
              <a:buNone/>
            </a:pPr>
            <a:r>
              <a:rPr lang="en" sz="1100" u="sng">
                <a:solidFill>
                  <a:schemeClr val="hlink"/>
                </a:solidFill>
                <a:hlinkClick r:id="rId3"/>
              </a:rPr>
              <a:t>https://www.nature.com/articles/s41598-024-55570-z#:~:text=Marine%20search%20and%20rescue%20(SAR,%2C%20floaters%2C%20and%20life%20jackets.</a:t>
            </a:r>
            <a:endParaRPr/>
          </a:p>
          <a:p>
            <a:pPr indent="-342900" lvl="0" marL="457200" rtl="0" algn="l">
              <a:spcBef>
                <a:spcPts val="1200"/>
              </a:spcBef>
              <a:spcAft>
                <a:spcPts val="0"/>
              </a:spcAft>
              <a:buSzPts val="1800"/>
              <a:buChar char="-"/>
            </a:pPr>
            <a:r>
              <a:rPr lang="en"/>
              <a:t>Two staged object detection models (used R-CNN and YOLO) for maritime search and rescue. </a:t>
            </a:r>
            <a:endParaRPr/>
          </a:p>
          <a:p>
            <a:pPr indent="-342900" lvl="0" marL="457200" rtl="0" algn="l">
              <a:spcBef>
                <a:spcPts val="0"/>
              </a:spcBef>
              <a:spcAft>
                <a:spcPts val="0"/>
              </a:spcAft>
              <a:buSzPts val="1800"/>
              <a:buChar char="-"/>
            </a:pPr>
            <a:r>
              <a:rPr lang="en"/>
              <a:t>Research conducted on classification accuracy of boat, swimmer on boat, floaters on boats, and lifejackets </a:t>
            </a:r>
            <a:endParaRPr/>
          </a:p>
          <a:p>
            <a:pPr indent="-317500" lvl="1" marL="914400" rtl="0" algn="l">
              <a:spcBef>
                <a:spcPts val="0"/>
              </a:spcBef>
              <a:spcAft>
                <a:spcPts val="0"/>
              </a:spcAft>
              <a:buSzPts val="1400"/>
              <a:buChar char="-"/>
            </a:pPr>
            <a:r>
              <a:rPr lang="en"/>
              <a:t>Results: boats were easy to detect, while the remaining sectors were difficult to detect</a:t>
            </a:r>
            <a:endParaRPr/>
          </a:p>
          <a:p>
            <a:pPr indent="-317500" lvl="1" marL="914400" rtl="0" algn="l">
              <a:spcBef>
                <a:spcPts val="0"/>
              </a:spcBef>
              <a:spcAft>
                <a:spcPts val="0"/>
              </a:spcAft>
              <a:buSzPts val="1400"/>
              <a:buChar char="-"/>
            </a:pPr>
            <a:r>
              <a:rPr lang="en"/>
              <a:t>Singular object based and not landscape based, but uses fast models we are interested 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935"/>
              <a:buFont typeface="Arial"/>
              <a:buNone/>
            </a:pPr>
            <a:r>
              <a:rPr lang="en" sz="1330"/>
              <a:t>Convolutional Neural Networks (CNNs) are widely used for object detection in SAR applications. These networks are trained on large datasets of images containing various objects, including humans, to learn representative features that distinguish different objects from each other. Once trained, CNN models can accurately detect and classify objects of interest in real-time, even from aerial imagery captured by drones.</a:t>
            </a:r>
            <a:endParaRPr sz="1330"/>
          </a:p>
          <a:p>
            <a:pPr indent="0" lvl="0" marL="0" rtl="0" algn="l">
              <a:lnSpc>
                <a:spcPct val="105000"/>
              </a:lnSpc>
              <a:spcBef>
                <a:spcPts val="1200"/>
              </a:spcBef>
              <a:spcAft>
                <a:spcPts val="0"/>
              </a:spcAft>
              <a:buClr>
                <a:schemeClr val="dk1"/>
              </a:buClr>
              <a:buSzPts val="935"/>
              <a:buFont typeface="Arial"/>
              <a:buNone/>
            </a:pPr>
            <a:r>
              <a:rPr lang="en" sz="1330"/>
              <a:t>Furthermore, advanced algorithms, such as </a:t>
            </a:r>
            <a:r>
              <a:rPr lang="en" sz="1330">
                <a:highlight>
                  <a:srgbClr val="FFF2CC"/>
                </a:highlight>
              </a:rPr>
              <a:t>Recurrent Neural Networks (RNNs) </a:t>
            </a:r>
            <a:r>
              <a:rPr lang="en" sz="1330"/>
              <a:t>and Long Short-Term Memory (LSTM) networks, facilitate the tracking of moving objects over time. These algorithms enable drones/UAVs to maintain a continuous visual lock on individuals in distress, even if they are moving within the search area, providing crucial information to rescue teams.</a:t>
            </a:r>
            <a:endParaRPr sz="1330"/>
          </a:p>
          <a:p>
            <a:pPr indent="0" lvl="0" marL="0" rtl="0" algn="l">
              <a:lnSpc>
                <a:spcPct val="105000"/>
              </a:lnSpc>
              <a:spcBef>
                <a:spcPts val="1200"/>
              </a:spcBef>
              <a:spcAft>
                <a:spcPts val="1200"/>
              </a:spcAft>
              <a:buSzPts val="935"/>
              <a:buNone/>
            </a:pPr>
            <a:r>
              <a:rPr lang="en" sz="1530" u="sng">
                <a:solidFill>
                  <a:schemeClr val="hlink"/>
                </a:solidFill>
                <a:hlinkClick r:id="rId3"/>
              </a:rPr>
              <a:t>https://multicorewareinc.com/revolutionizing-search-rescue-operations-with-ai-and-machine-learning/</a:t>
            </a:r>
            <a:r>
              <a:rPr lang="en" sz="1530"/>
              <a:t> </a:t>
            </a:r>
            <a:endParaRPr sz="153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Existing</a:t>
            </a:r>
            <a:r>
              <a:rPr lang="en"/>
              <a:t> drone analysis tool:</a:t>
            </a:r>
            <a:endParaRPr/>
          </a:p>
          <a:p>
            <a:pPr indent="0" lvl="0" marL="0" rtl="0" algn="l">
              <a:spcBef>
                <a:spcPts val="1200"/>
              </a:spcBef>
              <a:spcAft>
                <a:spcPts val="0"/>
              </a:spcAft>
              <a:buNone/>
            </a:pPr>
            <a:r>
              <a:rPr lang="en" u="sng">
                <a:solidFill>
                  <a:schemeClr val="hlink"/>
                </a:solidFill>
                <a:hlinkClick r:id="rId3"/>
              </a:rPr>
              <a:t>https://www.texsar.org/automated-drone-image-analysis-tool/</a:t>
            </a:r>
            <a:r>
              <a:rPr lang="en"/>
              <a:t> </a:t>
            </a:r>
            <a:endParaRPr/>
          </a:p>
          <a:p>
            <a:pPr indent="0" lvl="0" marL="0" rtl="0" algn="l">
              <a:spcBef>
                <a:spcPts val="1200"/>
              </a:spcBef>
              <a:spcAft>
                <a:spcPts val="0"/>
              </a:spcAft>
              <a:buNone/>
            </a:pPr>
            <a:r>
              <a:rPr lang="en"/>
              <a:t>This is an analysis tool to analyze photos taken by drones during rescue operations (not sure about the time inference of this tool) </a:t>
            </a:r>
            <a:endParaRPr/>
          </a:p>
          <a:p>
            <a:pPr indent="-317182" lvl="0" marL="457200" rtl="0" algn="l">
              <a:spcBef>
                <a:spcPts val="1200"/>
              </a:spcBef>
              <a:spcAft>
                <a:spcPts val="0"/>
              </a:spcAft>
              <a:buSzPct val="100000"/>
              <a:buChar char="-"/>
            </a:pPr>
            <a:r>
              <a:rPr lang="en"/>
              <a:t>Idea: a lot of rescuing drones utilize real time </a:t>
            </a:r>
            <a:r>
              <a:rPr lang="en"/>
              <a:t>semantic</a:t>
            </a:r>
            <a:r>
              <a:rPr lang="en"/>
              <a:t> segmentation so we can find existing solutions to these drones (mountain rescue, ocean rescue…)</a:t>
            </a:r>
            <a:endParaRPr/>
          </a:p>
          <a:p>
            <a:pPr indent="0" lvl="0" marL="0" rtl="0" algn="l">
              <a:spcBef>
                <a:spcPts val="1200"/>
              </a:spcBef>
              <a:spcAft>
                <a:spcPts val="0"/>
              </a:spcAft>
              <a:buNone/>
            </a:pPr>
            <a:r>
              <a:rPr lang="en"/>
              <a:t>Python Landscape Classification Tool (but it’s ground photography)</a:t>
            </a:r>
            <a:endParaRPr/>
          </a:p>
          <a:p>
            <a:pPr indent="0" lvl="0" marL="0" rtl="0" algn="l">
              <a:spcBef>
                <a:spcPts val="1200"/>
              </a:spcBef>
              <a:spcAft>
                <a:spcPts val="0"/>
              </a:spcAft>
              <a:buNone/>
            </a:pPr>
            <a:r>
              <a:rPr lang="en" sz="1100" u="sng">
                <a:solidFill>
                  <a:schemeClr val="hlink"/>
                </a:solidFill>
                <a:hlinkClick r:id="rId4"/>
              </a:rPr>
              <a:t>https://github.com/scrose/pylc</a:t>
            </a:r>
            <a:endParaRPr/>
          </a:p>
          <a:p>
            <a:pPr indent="0" lvl="0" marL="0" rtl="0" algn="l">
              <a:spcBef>
                <a:spcPts val="1200"/>
              </a:spcBef>
              <a:spcAft>
                <a:spcPts val="0"/>
              </a:spcAft>
              <a:buClr>
                <a:schemeClr val="dk1"/>
              </a:buClr>
              <a:buSzPct val="60360"/>
              <a:buFont typeface="Arial"/>
              <a:buNone/>
            </a:pPr>
            <a:r>
              <a:rPr lang="en" sz="1822"/>
              <a:t>Semantic segmentation for land cover classification of oblique ground-based photography. Project to look at Mountain landscapes</a:t>
            </a:r>
            <a:endParaRPr sz="1822"/>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 - To Use Alongside Tools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00" u="sng">
                <a:solidFill>
                  <a:schemeClr val="hlink"/>
                </a:solidFill>
                <a:hlinkClick r:id="rId3"/>
              </a:rPr>
              <a:t>https://www.kaggle.com/datasets/balraj98/deepglobe-land-cover-classification-dataset/data</a:t>
            </a:r>
            <a:endParaRPr/>
          </a:p>
          <a:p>
            <a:pPr indent="-317500" lvl="1" marL="914400" rtl="0" algn="l">
              <a:spcBef>
                <a:spcPts val="0"/>
              </a:spcBef>
              <a:spcAft>
                <a:spcPts val="0"/>
              </a:spcAft>
              <a:buSzPts val="1400"/>
              <a:buChar char="○"/>
            </a:pPr>
            <a:r>
              <a:rPr lang="en"/>
              <a:t>Automatic categorization and segmentation of land covers.</a:t>
            </a:r>
            <a:endParaRPr/>
          </a:p>
          <a:p>
            <a:pPr indent="-317500" lvl="1" marL="914400" rtl="0" algn="l">
              <a:spcBef>
                <a:spcPts val="0"/>
              </a:spcBef>
              <a:spcAft>
                <a:spcPts val="0"/>
              </a:spcAft>
              <a:buSzPts val="1400"/>
              <a:buChar char="○"/>
            </a:pPr>
            <a:r>
              <a:rPr lang="en"/>
              <a:t>Deepglobe land cover classification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