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A3127401-DA8F-4A1A-B638-C29EC240A146}" type="datetimeFigureOut">
              <a:rPr lang="en-US" smtClean="0"/>
              <a:pPr/>
              <a:t>12/14/2024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D33F097-3402-4600-A1AA-A52007E41C0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3127401-DA8F-4A1A-B638-C29EC240A146}" type="datetimeFigureOut">
              <a:rPr lang="en-US" smtClean="0"/>
              <a:pPr/>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3F097-3402-4600-A1AA-A52007E41C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3127401-DA8F-4A1A-B638-C29EC240A146}" type="datetimeFigureOut">
              <a:rPr lang="en-US" smtClean="0"/>
              <a:pPr/>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3F097-3402-4600-A1AA-A52007E41C0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A3127401-DA8F-4A1A-B638-C29EC240A146}" type="datetimeFigureOut">
              <a:rPr lang="en-US" smtClean="0"/>
              <a:pPr/>
              <a:t>12/14/2024</a:t>
            </a:fld>
            <a:endParaRPr lang="en-US"/>
          </a:p>
        </p:txBody>
      </p:sp>
      <p:sp>
        <p:nvSpPr>
          <p:cNvPr id="9" name="Slide Number Placeholder 8"/>
          <p:cNvSpPr>
            <a:spLocks noGrp="1"/>
          </p:cNvSpPr>
          <p:nvPr>
            <p:ph type="sldNum" sz="quarter" idx="15"/>
          </p:nvPr>
        </p:nvSpPr>
        <p:spPr/>
        <p:txBody>
          <a:bodyPr rtlCol="0"/>
          <a:lstStyle/>
          <a:p>
            <a:fld id="{FD33F097-3402-4600-A1AA-A52007E41C06}"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3127401-DA8F-4A1A-B638-C29EC240A146}" type="datetimeFigureOut">
              <a:rPr lang="en-US" smtClean="0"/>
              <a:pPr/>
              <a:t>12/14/2024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D33F097-3402-4600-A1AA-A52007E41C0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A3127401-DA8F-4A1A-B638-C29EC240A146}" type="datetimeFigureOut">
              <a:rPr lang="en-US" smtClean="0"/>
              <a:pPr/>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3F097-3402-4600-A1AA-A52007E41C06}"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A3127401-DA8F-4A1A-B638-C29EC240A146}" type="datetimeFigureOut">
              <a:rPr lang="en-US" smtClean="0"/>
              <a:pPr/>
              <a:t>12/14/2024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33F097-3402-4600-A1AA-A52007E41C06}"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A3127401-DA8F-4A1A-B638-C29EC240A146}" type="datetimeFigureOut">
              <a:rPr lang="en-US" smtClean="0"/>
              <a:pPr/>
              <a:t>12/14/2024</a:t>
            </a:fld>
            <a:endParaRPr lang="en-US"/>
          </a:p>
        </p:txBody>
      </p:sp>
      <p:sp>
        <p:nvSpPr>
          <p:cNvPr id="7" name="Slide Number Placeholder 6"/>
          <p:cNvSpPr>
            <a:spLocks noGrp="1"/>
          </p:cNvSpPr>
          <p:nvPr>
            <p:ph type="sldNum" sz="quarter" idx="11"/>
          </p:nvPr>
        </p:nvSpPr>
        <p:spPr/>
        <p:txBody>
          <a:bodyPr rtlCol="0"/>
          <a:lstStyle/>
          <a:p>
            <a:fld id="{FD33F097-3402-4600-A1AA-A52007E41C06}"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127401-DA8F-4A1A-B638-C29EC240A146}" type="datetimeFigureOut">
              <a:rPr lang="en-US" smtClean="0"/>
              <a:pPr/>
              <a:t>12/14/2024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33F097-3402-4600-A1AA-A52007E41C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A3127401-DA8F-4A1A-B638-C29EC240A146}" type="datetimeFigureOut">
              <a:rPr lang="en-US" smtClean="0"/>
              <a:pPr/>
              <a:t>12/14/2024</a:t>
            </a:fld>
            <a:endParaRPr lang="en-US"/>
          </a:p>
        </p:txBody>
      </p:sp>
      <p:sp>
        <p:nvSpPr>
          <p:cNvPr id="22" name="Slide Number Placeholder 21"/>
          <p:cNvSpPr>
            <a:spLocks noGrp="1"/>
          </p:cNvSpPr>
          <p:nvPr>
            <p:ph type="sldNum" sz="quarter" idx="15"/>
          </p:nvPr>
        </p:nvSpPr>
        <p:spPr/>
        <p:txBody>
          <a:bodyPr rtlCol="0"/>
          <a:lstStyle/>
          <a:p>
            <a:fld id="{FD33F097-3402-4600-A1AA-A52007E41C06}"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3127401-DA8F-4A1A-B638-C29EC240A146}" type="datetimeFigureOut">
              <a:rPr lang="en-US" smtClean="0"/>
              <a:pPr/>
              <a:t>12/14/2024</a:t>
            </a:fld>
            <a:endParaRPr lang="en-US"/>
          </a:p>
        </p:txBody>
      </p:sp>
      <p:sp>
        <p:nvSpPr>
          <p:cNvPr id="18" name="Slide Number Placeholder 17"/>
          <p:cNvSpPr>
            <a:spLocks noGrp="1"/>
          </p:cNvSpPr>
          <p:nvPr>
            <p:ph type="sldNum" sz="quarter" idx="11"/>
          </p:nvPr>
        </p:nvSpPr>
        <p:spPr/>
        <p:txBody>
          <a:bodyPr rtlCol="0"/>
          <a:lstStyle/>
          <a:p>
            <a:fld id="{FD33F097-3402-4600-A1AA-A52007E41C06}"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3127401-DA8F-4A1A-B638-C29EC240A146}" type="datetimeFigureOut">
              <a:rPr lang="en-US" smtClean="0"/>
              <a:pPr/>
              <a:t>12/14/2024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D33F097-3402-4600-A1AA-A52007E41C0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descr="Could this new wind turbine design ..."/>
          <p:cNvPicPr>
            <a:picLocks noChangeAspect="1" noChangeArrowheads="1"/>
          </p:cNvPicPr>
          <p:nvPr/>
        </p:nvPicPr>
        <p:blipFill>
          <a:blip r:embed="rId2">
            <a:alphaModFix amt="50000"/>
          </a:blip>
          <a:srcRect/>
          <a:stretch>
            <a:fillRect/>
          </a:stretch>
        </p:blipFill>
        <p:spPr bwMode="auto">
          <a:xfrm>
            <a:off x="-55266" y="-59225"/>
            <a:ext cx="9220200" cy="6976449"/>
          </a:xfrm>
          <a:prstGeom prst="rect">
            <a:avLst/>
          </a:prstGeom>
          <a:noFill/>
        </p:spPr>
      </p:pic>
      <p:sp>
        <p:nvSpPr>
          <p:cNvPr id="2" name="Title 1"/>
          <p:cNvSpPr>
            <a:spLocks noGrp="1"/>
          </p:cNvSpPr>
          <p:nvPr>
            <p:ph type="ctrTitle"/>
          </p:nvPr>
        </p:nvSpPr>
        <p:spPr>
          <a:xfrm>
            <a:off x="1828800" y="2209800"/>
            <a:ext cx="7162800" cy="2362200"/>
          </a:xfrm>
        </p:spPr>
        <p:txBody>
          <a:bodyPr>
            <a:noAutofit/>
          </a:bodyPr>
          <a:lstStyle/>
          <a:p>
            <a:r>
              <a:rPr lang="en-US" sz="5000" dirty="0">
                <a:solidFill>
                  <a:schemeClr val="accent3">
                    <a:lumMod val="50000"/>
                  </a:schemeClr>
                </a:solidFill>
                <a:latin typeface="Algerian" panose="04020705040A02060702" pitchFamily="82" charset="0"/>
              </a:rPr>
              <a:t>          Integrating Wind                  </a:t>
            </a:r>
            <a:br>
              <a:rPr lang="en-US" sz="5000" dirty="0">
                <a:solidFill>
                  <a:schemeClr val="accent3">
                    <a:lumMod val="50000"/>
                  </a:schemeClr>
                </a:solidFill>
                <a:latin typeface="Algerian" panose="04020705040A02060702" pitchFamily="82" charset="0"/>
              </a:rPr>
            </a:br>
            <a:r>
              <a:rPr lang="en-US" sz="5000" dirty="0">
                <a:solidFill>
                  <a:schemeClr val="accent3">
                    <a:lumMod val="50000"/>
                  </a:schemeClr>
                </a:solidFill>
                <a:latin typeface="Algerian" panose="04020705040A02060702" pitchFamily="82" charset="0"/>
              </a:rPr>
              <a:t>       Turbine with the grid</a:t>
            </a:r>
            <a:r>
              <a:rPr lang="en-US" sz="5000" dirty="0">
                <a:latin typeface="Algerian" panose="04020705040A02060702" pitchFamily="82" charset="0"/>
              </a:rPr>
              <a:t/>
            </a:r>
            <a:br>
              <a:rPr lang="en-US" sz="5000" dirty="0">
                <a:latin typeface="Algerian" panose="04020705040A02060702" pitchFamily="82" charset="0"/>
              </a:rPr>
            </a:br>
            <a:endParaRPr lang="en-US" sz="5000" dirty="0">
              <a:latin typeface="Algerian" panose="04020705040A02060702" pitchFamily="82" charset="0"/>
            </a:endParaRPr>
          </a:p>
        </p:txBody>
      </p:sp>
      <p:pic>
        <p:nvPicPr>
          <p:cNvPr id="2050" name="Picture 2" descr="Wind turbine photos | Premium AI-generated image">
            <a:extLst>
              <a:ext uri="{FF2B5EF4-FFF2-40B4-BE49-F238E27FC236}">
                <a16:creationId xmlns:a16="http://schemas.microsoft.com/office/drawing/2014/main" xmlns="" id="{5C4DF7F7-22F9-9217-D652-B7166BD2A81F}"/>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25009" r="19199"/>
          <a:stretch/>
        </p:blipFill>
        <p:spPr bwMode="auto">
          <a:xfrm>
            <a:off x="-55266" y="-59225"/>
            <a:ext cx="2722266" cy="6976449"/>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100" b="1" dirty="0">
                <a:solidFill>
                  <a:schemeClr val="accent3">
                    <a:lumMod val="50000"/>
                  </a:schemeClr>
                </a:solidFill>
                <a:latin typeface="Algerian" panose="04020705040A02060702" pitchFamily="82" charset="0"/>
              </a:rPr>
              <a:t>RESULTS (12 m/s wind speed)</a:t>
            </a:r>
          </a:p>
        </p:txBody>
      </p:sp>
      <p:sp>
        <p:nvSpPr>
          <p:cNvPr id="3" name="Content Placeholder 2"/>
          <p:cNvSpPr>
            <a:spLocks noGrp="1"/>
          </p:cNvSpPr>
          <p:nvPr>
            <p:ph sz="quarter" idx="1"/>
          </p:nvPr>
        </p:nvSpPr>
        <p:spPr/>
        <p:txBody>
          <a:bodyPr/>
          <a:lstStyle/>
          <a:p>
            <a:r>
              <a:rPr lang="en-US" b="1" dirty="0"/>
              <a:t>Active Power</a:t>
            </a:r>
            <a:r>
              <a:rPr lang="en-US" dirty="0"/>
              <a:t>: Initial transient phase followed by stabilization at a steady output.</a:t>
            </a:r>
          </a:p>
          <a:p>
            <a:r>
              <a:rPr lang="en-US" b="1" dirty="0"/>
              <a:t>Reactive Power</a:t>
            </a:r>
            <a:r>
              <a:rPr lang="en-US" dirty="0"/>
              <a:t>: Oscillates during the transient phase before stabilizing to support grid requirements.</a:t>
            </a:r>
          </a:p>
          <a:p>
            <a:r>
              <a:rPr lang="en-US" b="1" dirty="0"/>
              <a:t>Rotor Speed</a:t>
            </a:r>
            <a:r>
              <a:rPr lang="en-US" dirty="0"/>
              <a:t>: Slight increase during adaptation, stabilizes near nominal values.</a:t>
            </a:r>
          </a:p>
          <a:p>
            <a:r>
              <a:rPr lang="en-US" b="1" dirty="0"/>
              <a:t>Torque</a:t>
            </a:r>
            <a:r>
              <a:rPr lang="en-US" dirty="0"/>
              <a:t>: Negative steady-state value indicating effective energy conversion.</a:t>
            </a:r>
          </a:p>
          <a:p>
            <a:r>
              <a:rPr lang="en-US" b="1" dirty="0"/>
              <a:t>Pitch Angle</a:t>
            </a:r>
            <a:r>
              <a:rPr lang="en-US" dirty="0"/>
              <a:t>: No adjustments required under stable wind conditions.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990600"/>
          </a:xfrm>
        </p:spPr>
        <p:txBody>
          <a:bodyPr/>
          <a:lstStyle/>
          <a:p>
            <a:r>
              <a:rPr lang="en-US" sz="4100" b="1" dirty="0">
                <a:solidFill>
                  <a:schemeClr val="accent3">
                    <a:lumMod val="50000"/>
                  </a:schemeClr>
                </a:solidFill>
                <a:latin typeface="Algerian" panose="04020705040A02060702" pitchFamily="82" charset="0"/>
              </a:rPr>
              <a:t>RESULTS (14 m/s wind speed)</a:t>
            </a:r>
          </a:p>
        </p:txBody>
      </p:sp>
      <p:pic>
        <p:nvPicPr>
          <p:cNvPr id="15363" name="Picture 3"/>
          <p:cNvPicPr>
            <a:picLocks noChangeAspect="1" noChangeArrowheads="1"/>
          </p:cNvPicPr>
          <p:nvPr/>
        </p:nvPicPr>
        <p:blipFill>
          <a:blip r:embed="rId2"/>
          <a:srcRect/>
          <a:stretch>
            <a:fillRect/>
          </a:stretch>
        </p:blipFill>
        <p:spPr bwMode="auto">
          <a:xfrm>
            <a:off x="457200" y="1600200"/>
            <a:ext cx="7696200" cy="47244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sz="4100" b="1" dirty="0">
                <a:solidFill>
                  <a:schemeClr val="accent3">
                    <a:lumMod val="50000"/>
                  </a:schemeClr>
                </a:solidFill>
                <a:latin typeface="Algerian" panose="04020705040A02060702" pitchFamily="82" charset="0"/>
              </a:rPr>
              <a:t>RESULTS (14 m/s wind speed)</a:t>
            </a:r>
          </a:p>
        </p:txBody>
      </p:sp>
      <p:sp>
        <p:nvSpPr>
          <p:cNvPr id="3" name="Content Placeholder 2"/>
          <p:cNvSpPr>
            <a:spLocks noGrp="1"/>
          </p:cNvSpPr>
          <p:nvPr>
            <p:ph sz="quarter" idx="1"/>
          </p:nvPr>
        </p:nvSpPr>
        <p:spPr/>
        <p:txBody>
          <a:bodyPr>
            <a:normAutofit fontScale="92500"/>
          </a:bodyPr>
          <a:lstStyle/>
          <a:p>
            <a:r>
              <a:rPr lang="en-US" b="1" dirty="0"/>
              <a:t>Active Power</a:t>
            </a:r>
            <a:r>
              <a:rPr lang="en-US" dirty="0"/>
              <a:t>: Output increases due to higher wind energy input, stabilizing after a brief transient phase.</a:t>
            </a:r>
          </a:p>
          <a:p>
            <a:r>
              <a:rPr lang="en-US" b="1" dirty="0"/>
              <a:t>Reactive Power</a:t>
            </a:r>
            <a:r>
              <a:rPr lang="en-US" dirty="0"/>
              <a:t>: Oscillations during the transient phase followed by stabilization, ensuring grid support.</a:t>
            </a:r>
          </a:p>
          <a:p>
            <a:r>
              <a:rPr lang="en-US" b="1" dirty="0"/>
              <a:t>Rotor Speed</a:t>
            </a:r>
            <a:r>
              <a:rPr lang="en-US" dirty="0"/>
              <a:t>: Adjusts initially to higher wind speeds before stabilizing at a slightly elevated value.</a:t>
            </a:r>
          </a:p>
          <a:p>
            <a:r>
              <a:rPr lang="en-US" b="1" dirty="0"/>
              <a:t>Torque</a:t>
            </a:r>
            <a:r>
              <a:rPr lang="en-US" dirty="0"/>
              <a:t>: Shows an initial transient dip and then stabilizes at a negative value, reflecting efficient energy conversion.</a:t>
            </a:r>
          </a:p>
          <a:p>
            <a:r>
              <a:rPr lang="en-US" b="1" dirty="0"/>
              <a:t>Pitch Angle</a:t>
            </a:r>
            <a:r>
              <a:rPr lang="en-US" dirty="0"/>
              <a:t>: Adjustments are minimal, indicating system robustness under dynamic conditions.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rmAutofit fontScale="90000"/>
          </a:bodyPr>
          <a:lstStyle/>
          <a:p>
            <a:r>
              <a:rPr lang="en-US" sz="4100" b="1" dirty="0">
                <a:solidFill>
                  <a:schemeClr val="accent3">
                    <a:lumMod val="50000"/>
                  </a:schemeClr>
                </a:solidFill>
                <a:latin typeface="Algerian" panose="04020705040A02060702" pitchFamily="82" charset="0"/>
              </a:rPr>
              <a:t>KEY CHALLENGES ADDRESSED</a:t>
            </a:r>
          </a:p>
        </p:txBody>
      </p:sp>
      <p:sp>
        <p:nvSpPr>
          <p:cNvPr id="3" name="Content Placeholder 2"/>
          <p:cNvSpPr>
            <a:spLocks noGrp="1"/>
          </p:cNvSpPr>
          <p:nvPr>
            <p:ph sz="quarter" idx="1"/>
          </p:nvPr>
        </p:nvSpPr>
        <p:spPr/>
        <p:txBody>
          <a:bodyPr/>
          <a:lstStyle/>
          <a:p>
            <a:r>
              <a:rPr lang="en-US" b="1" dirty="0"/>
              <a:t>Power Quality</a:t>
            </a:r>
            <a:r>
              <a:rPr lang="en-US" dirty="0"/>
              <a:t>:</a:t>
            </a:r>
          </a:p>
          <a:p>
            <a:pPr lvl="1"/>
            <a:r>
              <a:rPr lang="en-US" dirty="0"/>
              <a:t>Maintaining consistent voltage and frequency to meet grid standards.</a:t>
            </a:r>
          </a:p>
          <a:p>
            <a:r>
              <a:rPr lang="en-US" b="1" dirty="0"/>
              <a:t>Reactive Power</a:t>
            </a:r>
            <a:r>
              <a:rPr lang="en-US" dirty="0"/>
              <a:t>:</a:t>
            </a:r>
          </a:p>
          <a:p>
            <a:pPr lvl="1"/>
            <a:r>
              <a:rPr lang="en-US" dirty="0"/>
              <a:t>Compensation mechanisms ensure minimal disruptions and stability.</a:t>
            </a:r>
          </a:p>
          <a:p>
            <a:r>
              <a:rPr lang="en-US" b="1" dirty="0"/>
              <a:t>Synchronization</a:t>
            </a:r>
            <a:r>
              <a:rPr lang="en-US" dirty="0"/>
              <a:t>:</a:t>
            </a:r>
          </a:p>
          <a:p>
            <a:pPr lvl="1"/>
            <a:r>
              <a:rPr lang="en-US" dirty="0"/>
              <a:t>Smooth integration avoids surges and supports grid reliability.</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Autofit/>
          </a:bodyPr>
          <a:lstStyle/>
          <a:p>
            <a:r>
              <a:rPr lang="en-US" sz="4000" b="1" dirty="0">
                <a:solidFill>
                  <a:schemeClr val="accent3">
                    <a:lumMod val="50000"/>
                  </a:schemeClr>
                </a:solidFill>
                <a:latin typeface="Algerian" panose="04020705040A02060702" pitchFamily="82" charset="0"/>
              </a:rPr>
              <a:t>ENVIRONMENTAL IMPACTS</a:t>
            </a:r>
          </a:p>
        </p:txBody>
      </p:sp>
      <p:sp>
        <p:nvSpPr>
          <p:cNvPr id="3" name="Content Placeholder 2"/>
          <p:cNvSpPr>
            <a:spLocks noGrp="1"/>
          </p:cNvSpPr>
          <p:nvPr>
            <p:ph sz="quarter" idx="1"/>
          </p:nvPr>
        </p:nvSpPr>
        <p:spPr>
          <a:xfrm>
            <a:off x="457200" y="3581400"/>
            <a:ext cx="7467600" cy="2892552"/>
          </a:xfrm>
        </p:spPr>
        <p:txBody>
          <a:bodyPr/>
          <a:lstStyle/>
          <a:p>
            <a:r>
              <a:rPr lang="en-US" dirty="0"/>
              <a:t>Reduced reliance on fossil fuels, contributing to cleaner energy production.</a:t>
            </a:r>
          </a:p>
          <a:p>
            <a:r>
              <a:rPr lang="en-US" dirty="0"/>
              <a:t>Significant decrease in greenhouse gas emissions.</a:t>
            </a:r>
          </a:p>
          <a:p>
            <a:r>
              <a:rPr lang="en-US" dirty="0"/>
              <a:t>Aligns with global decarbonization targets like the Paris Agreement goals.</a:t>
            </a:r>
          </a:p>
          <a:p>
            <a:endParaRPr lang="en-US" dirty="0"/>
          </a:p>
        </p:txBody>
      </p:sp>
      <p:pic>
        <p:nvPicPr>
          <p:cNvPr id="3074" name="Picture 2" descr="Wind Farm Turbines Renewable Clean ..."/>
          <p:cNvPicPr>
            <a:picLocks noChangeAspect="1" noChangeArrowheads="1"/>
          </p:cNvPicPr>
          <p:nvPr/>
        </p:nvPicPr>
        <p:blipFill>
          <a:blip r:embed="rId2"/>
          <a:srcRect/>
          <a:stretch>
            <a:fillRect/>
          </a:stretch>
        </p:blipFill>
        <p:spPr bwMode="auto">
          <a:xfrm>
            <a:off x="533400" y="1371600"/>
            <a:ext cx="2143125" cy="2143125"/>
          </a:xfrm>
          <a:prstGeom prst="rect">
            <a:avLst/>
          </a:prstGeom>
          <a:noFill/>
        </p:spPr>
      </p:pic>
      <p:pic>
        <p:nvPicPr>
          <p:cNvPr id="3076" name="Picture 4" descr="Wind Energy | Harnessing the Winds ..."/>
          <p:cNvPicPr>
            <a:picLocks noChangeAspect="1" noChangeArrowheads="1"/>
          </p:cNvPicPr>
          <p:nvPr/>
        </p:nvPicPr>
        <p:blipFill>
          <a:blip r:embed="rId3"/>
          <a:srcRect/>
          <a:stretch>
            <a:fillRect/>
          </a:stretch>
        </p:blipFill>
        <p:spPr bwMode="auto">
          <a:xfrm>
            <a:off x="3048000" y="1371600"/>
            <a:ext cx="2209800" cy="2152651"/>
          </a:xfrm>
          <a:prstGeom prst="rect">
            <a:avLst/>
          </a:prstGeom>
          <a:noFill/>
        </p:spPr>
      </p:pic>
      <p:pic>
        <p:nvPicPr>
          <p:cNvPr id="3078" name="Picture 6" descr="Non Renewable Energy Stock Photos ..."/>
          <p:cNvPicPr>
            <a:picLocks noChangeAspect="1" noChangeArrowheads="1"/>
          </p:cNvPicPr>
          <p:nvPr/>
        </p:nvPicPr>
        <p:blipFill>
          <a:blip r:embed="rId4"/>
          <a:srcRect/>
          <a:stretch>
            <a:fillRect/>
          </a:stretch>
        </p:blipFill>
        <p:spPr bwMode="auto">
          <a:xfrm>
            <a:off x="5486400" y="1371600"/>
            <a:ext cx="2619375" cy="21336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accent3">
                    <a:lumMod val="50000"/>
                  </a:schemeClr>
                </a:solidFill>
                <a:latin typeface="Algerian" panose="04020705040A02060702" pitchFamily="82" charset="0"/>
              </a:rPr>
              <a:t>CONCLUSION</a:t>
            </a:r>
          </a:p>
        </p:txBody>
      </p:sp>
      <p:pic>
        <p:nvPicPr>
          <p:cNvPr id="3074" name="Picture 2" descr="HD wind turbine wallpapers | Peakpx">
            <a:extLst>
              <a:ext uri="{FF2B5EF4-FFF2-40B4-BE49-F238E27FC236}">
                <a16:creationId xmlns:a16="http://schemas.microsoft.com/office/drawing/2014/main" xmlns="" id="{7334C0EE-7FB6-CE81-D260-3B77E09154F0}"/>
              </a:ext>
            </a:extLst>
          </p:cNvPr>
          <p:cNvPicPr>
            <a:picLocks noChangeAspect="1" noChangeArrowheads="1"/>
          </p:cNvPicPr>
          <p:nvPr/>
        </p:nvPicPr>
        <p:blipFill>
          <a:blip r:embed="rId2">
            <a:alphaModFix amt="35000"/>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Content Placeholder 2"/>
          <p:cNvSpPr>
            <a:spLocks noGrp="1"/>
          </p:cNvSpPr>
          <p:nvPr>
            <p:ph sz="quarter" idx="1"/>
          </p:nvPr>
        </p:nvSpPr>
        <p:spPr/>
        <p:txBody>
          <a:bodyPr/>
          <a:lstStyle/>
          <a:p>
            <a:r>
              <a:rPr lang="en-US" dirty="0"/>
              <a:t>Demonstrates successful simulation and feasibility of grid-integrated wind systems.</a:t>
            </a:r>
          </a:p>
          <a:p>
            <a:r>
              <a:rPr lang="en-US" dirty="0"/>
              <a:t>Highlights wind energy’s potential as a cornerstone of sustainable energy solutions.</a:t>
            </a:r>
          </a:p>
          <a:p>
            <a:r>
              <a:rPr lang="en-US" dirty="0"/>
              <a:t>Validates the technical and operational feasibility of renewable energy integration.</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D wind turbine wallpapers | Peakpx">
            <a:extLst>
              <a:ext uri="{FF2B5EF4-FFF2-40B4-BE49-F238E27FC236}">
                <a16:creationId xmlns:a16="http://schemas.microsoft.com/office/drawing/2014/main" xmlns="" id="{7E4CC008-3723-9290-848B-0C7ACAA63B04}"/>
              </a:ext>
            </a:extLst>
          </p:cNvPr>
          <p:cNvPicPr>
            <a:picLocks noChangeAspect="1" noChangeArrowheads="1"/>
          </p:cNvPicPr>
          <p:nvPr/>
        </p:nvPicPr>
        <p:blipFill>
          <a:blip r:embed="rId2">
            <a:alphaModFix amt="50000"/>
            <a:extLst>
              <a:ext uri="{28A0092B-C50C-407E-A947-70E740481C1C}">
                <a14:useLocalDpi xmlns:a14="http://schemas.microsoft.com/office/drawing/2010/main" xmlns="" val="0"/>
              </a:ext>
            </a:extLst>
          </a:blip>
          <a:srcRect/>
          <a:stretch>
            <a:fillRect/>
          </a:stretch>
        </p:blipFill>
        <p:spPr bwMode="auto">
          <a:xfrm>
            <a:off x="0" y="-76200"/>
            <a:ext cx="9144000" cy="69342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1219200" y="1577538"/>
            <a:ext cx="6019800" cy="1107996"/>
          </a:xfrm>
          <a:prstGeom prst="rect">
            <a:avLst/>
          </a:prstGeom>
        </p:spPr>
        <p:txBody>
          <a:bodyPr wrap="square">
            <a:spAutoFit/>
          </a:bodyPr>
          <a:lstStyle/>
          <a:p>
            <a:pPr lvl="0" algn="ctr">
              <a:spcBef>
                <a:spcPct val="0"/>
              </a:spcBef>
            </a:pPr>
            <a:r>
              <a:rPr lang="en-US" sz="6600" i="1" cap="small" dirty="0">
                <a:solidFill>
                  <a:schemeClr val="accent3">
                    <a:lumMod val="50000"/>
                  </a:schemeClr>
                </a:solidFill>
                <a:latin typeface="Showcard Gothic" panose="04020904020102020604" pitchFamily="82" charset="0"/>
                <a:ea typeface="+mj-ea"/>
                <a:cs typeface="+mj-c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43000"/>
          </a:xfrm>
        </p:spPr>
        <p:txBody>
          <a:bodyPr/>
          <a:lstStyle/>
          <a:p>
            <a:r>
              <a:rPr lang="en-US" sz="5000" b="1" dirty="0">
                <a:solidFill>
                  <a:schemeClr val="accent3">
                    <a:lumMod val="50000"/>
                  </a:schemeClr>
                </a:solidFill>
                <a:latin typeface="Algerian" panose="04020705040A02060702" pitchFamily="82" charset="0"/>
              </a:rPr>
              <a:t>INTRODUCTION</a:t>
            </a:r>
          </a:p>
        </p:txBody>
      </p:sp>
      <p:sp>
        <p:nvSpPr>
          <p:cNvPr id="3" name="Content Placeholder 2"/>
          <p:cNvSpPr>
            <a:spLocks noGrp="1"/>
          </p:cNvSpPr>
          <p:nvPr>
            <p:ph sz="quarter" idx="1"/>
          </p:nvPr>
        </p:nvSpPr>
        <p:spPr/>
        <p:txBody>
          <a:bodyPr/>
          <a:lstStyle/>
          <a:p>
            <a:r>
              <a:rPr lang="en-US" dirty="0"/>
              <a:t>Growing global demand for renewable energy due to environmental concerns and depletion of fossil fuels.</a:t>
            </a:r>
          </a:p>
          <a:p>
            <a:r>
              <a:rPr lang="en-US" dirty="0"/>
              <a:t>Wind energy has become a crucial contributor, currently fulfilling ~7% of global electricity demands.</a:t>
            </a:r>
          </a:p>
          <a:p>
            <a:r>
              <a:rPr lang="en-US" dirty="0"/>
              <a:t>This project aims to ensure seamless integration of wind turbines with existing power grids while addressing operational challenges.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000" b="1" dirty="0">
                <a:solidFill>
                  <a:schemeClr val="accent3">
                    <a:lumMod val="50000"/>
                  </a:schemeClr>
                </a:solidFill>
                <a:latin typeface="Algerian" panose="04020705040A02060702" pitchFamily="82" charset="0"/>
              </a:rPr>
              <a:t>OBJECTIVES</a:t>
            </a:r>
          </a:p>
        </p:txBody>
      </p:sp>
      <p:sp>
        <p:nvSpPr>
          <p:cNvPr id="3" name="Content Placeholder 2"/>
          <p:cNvSpPr>
            <a:spLocks noGrp="1"/>
          </p:cNvSpPr>
          <p:nvPr>
            <p:ph sz="quarter" idx="1"/>
          </p:nvPr>
        </p:nvSpPr>
        <p:spPr/>
        <p:txBody>
          <a:bodyPr/>
          <a:lstStyle/>
          <a:p>
            <a:r>
              <a:rPr lang="en-US" dirty="0"/>
              <a:t>To design a wind turbine system for seamless grid integration.</a:t>
            </a:r>
          </a:p>
          <a:p>
            <a:r>
              <a:rPr lang="en-US" dirty="0"/>
              <a:t>To address critical challenges such as synchronization, power quality, and grid stability.</a:t>
            </a:r>
          </a:p>
          <a:p>
            <a:r>
              <a:rPr lang="en-US" dirty="0"/>
              <a:t>To validate the performance and reliability of the system under varying wind conditions using simulation models.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000" b="1" dirty="0">
                <a:solidFill>
                  <a:schemeClr val="accent3">
                    <a:lumMod val="50000"/>
                  </a:schemeClr>
                </a:solidFill>
                <a:latin typeface="Algerian" panose="04020705040A02060702" pitchFamily="82" charset="0"/>
              </a:rPr>
              <a:t>SYSTEM COMPONENTS</a:t>
            </a:r>
          </a:p>
        </p:txBody>
      </p:sp>
      <p:sp>
        <p:nvSpPr>
          <p:cNvPr id="3" name="Content Placeholder 2"/>
          <p:cNvSpPr>
            <a:spLocks noGrp="1"/>
          </p:cNvSpPr>
          <p:nvPr>
            <p:ph sz="quarter" idx="1"/>
          </p:nvPr>
        </p:nvSpPr>
        <p:spPr/>
        <p:txBody>
          <a:bodyPr>
            <a:normAutofit fontScale="92500" lnSpcReduction="10000"/>
          </a:bodyPr>
          <a:lstStyle/>
          <a:p>
            <a:r>
              <a:rPr lang="en-US" b="1" dirty="0"/>
              <a:t>Wind Turbine Induction Generator</a:t>
            </a:r>
            <a:r>
              <a:rPr lang="en-US" dirty="0"/>
              <a:t>:</a:t>
            </a:r>
          </a:p>
          <a:p>
            <a:pPr lvl="1"/>
            <a:r>
              <a:rPr lang="en-US" dirty="0"/>
              <a:t>Converts mechanical energy from wind into electrical energy.</a:t>
            </a:r>
          </a:p>
          <a:p>
            <a:pPr lvl="1"/>
            <a:r>
              <a:rPr lang="en-US" dirty="0"/>
              <a:t>1 MVA capacity, operating at 400V and 50Hz.</a:t>
            </a:r>
          </a:p>
          <a:p>
            <a:r>
              <a:rPr lang="en-US" b="1" dirty="0"/>
              <a:t>Step-Up Transformer</a:t>
            </a:r>
            <a:r>
              <a:rPr lang="en-US" dirty="0"/>
              <a:t>:</a:t>
            </a:r>
          </a:p>
          <a:p>
            <a:pPr lvl="1"/>
            <a:r>
              <a:rPr lang="en-US" dirty="0"/>
              <a:t>Steps up voltage from the turbine to match grid requirements (25kV/400V).</a:t>
            </a:r>
          </a:p>
          <a:p>
            <a:pPr lvl="1"/>
            <a:r>
              <a:rPr lang="en-US" dirty="0"/>
              <a:t>Rated at 4 MVA.</a:t>
            </a:r>
          </a:p>
          <a:p>
            <a:r>
              <a:rPr lang="en-US" b="1" dirty="0"/>
              <a:t>Capacitor Bank</a:t>
            </a:r>
            <a:r>
              <a:rPr lang="en-US" dirty="0"/>
              <a:t>:</a:t>
            </a:r>
          </a:p>
          <a:p>
            <a:pPr lvl="1"/>
            <a:r>
              <a:rPr lang="en-US" dirty="0"/>
              <a:t>Provides 400 </a:t>
            </a:r>
            <a:r>
              <a:rPr lang="en-US" dirty="0" err="1"/>
              <a:t>kVAR</a:t>
            </a:r>
            <a:r>
              <a:rPr lang="en-US" dirty="0"/>
              <a:t> reactive power compensation to ensure voltage stability.</a:t>
            </a:r>
          </a:p>
          <a:p>
            <a:r>
              <a:rPr lang="en-US" b="1" dirty="0"/>
              <a:t>Synchronization Mechanism</a:t>
            </a:r>
            <a:r>
              <a:rPr lang="en-US" dirty="0"/>
              <a:t>:</a:t>
            </a:r>
          </a:p>
          <a:p>
            <a:pPr lvl="1"/>
            <a:r>
              <a:rPr lang="en-US" dirty="0"/>
              <a:t>Aligns turbine output with grid voltage, frequency, and phase to prevent disruptions.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20762"/>
          </a:xfrm>
        </p:spPr>
        <p:txBody>
          <a:bodyPr>
            <a:normAutofit/>
          </a:bodyPr>
          <a:lstStyle/>
          <a:p>
            <a:r>
              <a:rPr lang="en-US" sz="4000" b="1" dirty="0">
                <a:solidFill>
                  <a:schemeClr val="accent3">
                    <a:lumMod val="50000"/>
                  </a:schemeClr>
                </a:solidFill>
                <a:latin typeface="Algerian" panose="04020705040A02060702" pitchFamily="82" charset="0"/>
              </a:rPr>
              <a:t>WHY INDUCTION GENERATOR ?</a:t>
            </a:r>
          </a:p>
        </p:txBody>
      </p:sp>
      <p:sp>
        <p:nvSpPr>
          <p:cNvPr id="3" name="Content Placeholder 2"/>
          <p:cNvSpPr>
            <a:spLocks noGrp="1"/>
          </p:cNvSpPr>
          <p:nvPr>
            <p:ph sz="quarter" idx="1"/>
          </p:nvPr>
        </p:nvSpPr>
        <p:spPr/>
        <p:txBody>
          <a:bodyPr>
            <a:normAutofit fontScale="92500" lnSpcReduction="10000"/>
          </a:bodyPr>
          <a:lstStyle/>
          <a:p>
            <a:r>
              <a:rPr lang="en-US" b="1" dirty="0"/>
              <a:t>Compared to Synchronous Generators</a:t>
            </a:r>
            <a:r>
              <a:rPr lang="en-US" dirty="0"/>
              <a:t>:</a:t>
            </a:r>
          </a:p>
          <a:p>
            <a:pPr>
              <a:buNone/>
            </a:pPr>
            <a:r>
              <a:rPr lang="en-US" dirty="0"/>
              <a:t>    No need for a DC excitation system, reducing complexity.</a:t>
            </a:r>
          </a:p>
          <a:p>
            <a:r>
              <a:rPr lang="en-US" b="1" dirty="0"/>
              <a:t>Compared to Permanent Magnet Synchronous Generators (PMSG)</a:t>
            </a:r>
            <a:r>
              <a:rPr lang="en-US" dirty="0"/>
              <a:t>:</a:t>
            </a:r>
          </a:p>
          <a:p>
            <a:pPr>
              <a:buNone/>
            </a:pPr>
            <a:r>
              <a:rPr lang="en-US" dirty="0"/>
              <a:t>    PMSG requires high-cost rare-earth materials, making induction generators more economical for large-scale installations.</a:t>
            </a:r>
          </a:p>
          <a:p>
            <a:r>
              <a:rPr lang="en-US" b="1" dirty="0"/>
              <a:t>Compared to Doubly Fed Induction Generators (DFIG)</a:t>
            </a:r>
            <a:r>
              <a:rPr lang="en-US" dirty="0"/>
              <a:t>:</a:t>
            </a:r>
          </a:p>
          <a:p>
            <a:pPr>
              <a:buNone/>
            </a:pPr>
            <a:r>
              <a:rPr lang="en-US" dirty="0"/>
              <a:t>   While DFIG is more efficient at variable speeds, it is more complex and expensive due to reliance on power converters. Induction generators are simpler and more reliable for moderate wind speed variations.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000" b="1" dirty="0">
                <a:solidFill>
                  <a:schemeClr val="accent3">
                    <a:lumMod val="50000"/>
                  </a:schemeClr>
                </a:solidFill>
                <a:latin typeface="Algerian" panose="04020705040A02060702" pitchFamily="82" charset="0"/>
              </a:rPr>
              <a:t>METHODOLOGY OVERVIEW</a:t>
            </a:r>
          </a:p>
        </p:txBody>
      </p:sp>
      <p:sp>
        <p:nvSpPr>
          <p:cNvPr id="3" name="Content Placeholder 2"/>
          <p:cNvSpPr>
            <a:spLocks noGrp="1"/>
          </p:cNvSpPr>
          <p:nvPr>
            <p:ph sz="quarter" idx="1"/>
          </p:nvPr>
        </p:nvSpPr>
        <p:spPr/>
        <p:txBody>
          <a:bodyPr/>
          <a:lstStyle/>
          <a:p>
            <a:r>
              <a:rPr lang="en-US" b="1" dirty="0"/>
              <a:t>System Design</a:t>
            </a:r>
            <a:r>
              <a:rPr lang="en-US" dirty="0"/>
              <a:t>:</a:t>
            </a:r>
          </a:p>
          <a:p>
            <a:pPr lvl="1"/>
            <a:r>
              <a:rPr lang="en-US" dirty="0"/>
              <a:t>Comprehensive modeling of key components such as turbine, transformer, and compensation systems.</a:t>
            </a:r>
          </a:p>
          <a:p>
            <a:r>
              <a:rPr lang="en-US" b="1" dirty="0"/>
              <a:t>Simulation Framework</a:t>
            </a:r>
            <a:r>
              <a:rPr lang="en-US" dirty="0"/>
              <a:t>:</a:t>
            </a:r>
          </a:p>
          <a:p>
            <a:pPr lvl="1"/>
            <a:r>
              <a:rPr lang="en-US" dirty="0"/>
              <a:t>Leveraging MATLAB /Simulink to create a dynamic and realistic simulation environment.</a:t>
            </a:r>
          </a:p>
          <a:p>
            <a:r>
              <a:rPr lang="en-US" b="1" dirty="0"/>
              <a:t>Performance Evaluation</a:t>
            </a:r>
            <a:r>
              <a:rPr lang="en-US" dirty="0"/>
              <a:t>:</a:t>
            </a:r>
          </a:p>
          <a:p>
            <a:pPr lvl="1"/>
            <a:r>
              <a:rPr lang="en-US" dirty="0"/>
              <a:t>Testing for synchronization accuracy, power quality, and system response to faults and disturbances.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20762"/>
          </a:xfrm>
        </p:spPr>
        <p:txBody>
          <a:bodyPr>
            <a:normAutofit/>
          </a:bodyPr>
          <a:lstStyle/>
          <a:p>
            <a:r>
              <a:rPr lang="en-US" sz="4200" b="1" dirty="0">
                <a:solidFill>
                  <a:schemeClr val="accent3">
                    <a:lumMod val="50000"/>
                  </a:schemeClr>
                </a:solidFill>
                <a:latin typeface="Algerian" panose="04020705040A02060702" pitchFamily="82" charset="0"/>
              </a:rPr>
              <a:t>MATLAB SIMULATION MODEL</a:t>
            </a:r>
          </a:p>
        </p:txBody>
      </p:sp>
      <p:pic>
        <p:nvPicPr>
          <p:cNvPr id="4" name="Content Placeholder 3"/>
          <p:cNvPicPr>
            <a:picLocks noGrp="1"/>
          </p:cNvPicPr>
          <p:nvPr>
            <p:ph sz="quarter" idx="1"/>
          </p:nvPr>
        </p:nvPicPr>
        <p:blipFill>
          <a:blip r:embed="rId2"/>
          <a:stretch>
            <a:fillRect/>
          </a:stretch>
        </p:blipFill>
        <p:spPr>
          <a:xfrm>
            <a:off x="457200" y="1676400"/>
            <a:ext cx="7696200" cy="44957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100" b="1" dirty="0">
                <a:solidFill>
                  <a:schemeClr val="accent3">
                    <a:lumMod val="50000"/>
                  </a:schemeClr>
                </a:solidFill>
                <a:latin typeface="Algerian" panose="04020705040A02060702" pitchFamily="82" charset="0"/>
              </a:rPr>
              <a:t>SIMULATION MODEL</a:t>
            </a:r>
          </a:p>
        </p:txBody>
      </p:sp>
      <p:sp>
        <p:nvSpPr>
          <p:cNvPr id="3" name="Content Placeholder 2"/>
          <p:cNvSpPr>
            <a:spLocks noGrp="1"/>
          </p:cNvSpPr>
          <p:nvPr>
            <p:ph sz="quarter" idx="1"/>
          </p:nvPr>
        </p:nvSpPr>
        <p:spPr/>
        <p:txBody>
          <a:bodyPr/>
          <a:lstStyle/>
          <a:p>
            <a:r>
              <a:rPr lang="en-US" b="1" dirty="0"/>
              <a:t>Key Components</a:t>
            </a:r>
            <a:r>
              <a:rPr lang="en-US" dirty="0"/>
              <a:t>:</a:t>
            </a:r>
          </a:p>
          <a:p>
            <a:pPr lvl="1"/>
            <a:r>
              <a:rPr lang="en-US" dirty="0"/>
              <a:t>Programmable voltage source to represent the grid.</a:t>
            </a:r>
          </a:p>
          <a:p>
            <a:pPr lvl="1"/>
            <a:r>
              <a:rPr lang="en-US" dirty="0"/>
              <a:t>Measurement blocks to monitor and analyze power flow.</a:t>
            </a:r>
          </a:p>
          <a:p>
            <a:pPr lvl="1"/>
            <a:r>
              <a:rPr lang="en-US" dirty="0"/>
              <a:t>Step block to simulate changes in wind speed and grid conditions.</a:t>
            </a:r>
          </a:p>
          <a:p>
            <a:r>
              <a:rPr lang="en-US" b="1" dirty="0"/>
              <a:t>Roles</a:t>
            </a:r>
            <a:r>
              <a:rPr lang="en-US" dirty="0"/>
              <a:t>:</a:t>
            </a:r>
          </a:p>
          <a:p>
            <a:pPr lvl="1"/>
            <a:r>
              <a:rPr lang="en-US" dirty="0"/>
              <a:t>Recreating real-world scenarios to test turbine and grid interactions.</a:t>
            </a:r>
          </a:p>
          <a:p>
            <a:pPr lvl="1"/>
            <a:r>
              <a:rPr lang="en-US" dirty="0"/>
              <a:t>Assessing transient and steady-state behaviors.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100" b="1" dirty="0">
                <a:solidFill>
                  <a:schemeClr val="accent3">
                    <a:lumMod val="50000"/>
                  </a:schemeClr>
                </a:solidFill>
                <a:latin typeface="Algerian" panose="04020705040A02060702" pitchFamily="82" charset="0"/>
              </a:rPr>
              <a:t>RESULTS (12 m/s wind speed)</a:t>
            </a:r>
          </a:p>
        </p:txBody>
      </p:sp>
      <p:pic>
        <p:nvPicPr>
          <p:cNvPr id="14338" name="Picture 2"/>
          <p:cNvPicPr>
            <a:picLocks noGrp="1" noChangeAspect="1" noChangeArrowheads="1"/>
          </p:cNvPicPr>
          <p:nvPr>
            <p:ph sz="quarter" idx="1"/>
          </p:nvPr>
        </p:nvPicPr>
        <p:blipFill>
          <a:blip r:embed="rId2"/>
          <a:srcRect/>
          <a:stretch>
            <a:fillRect/>
          </a:stretch>
        </p:blipFill>
        <p:spPr bwMode="auto">
          <a:xfrm>
            <a:off x="304800" y="1828800"/>
            <a:ext cx="7772400" cy="43434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140</TotalTime>
  <Words>664</Words>
  <Application>Microsoft Office PowerPoint</Application>
  <PresentationFormat>On-screen Show (4:3)</PresentationFormat>
  <Paragraphs>73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Oriel</vt:lpstr>
      <vt:lpstr>          Integrating Wind                          Turbine with the grid </vt:lpstr>
      <vt:lpstr>INTRODUCTION</vt:lpstr>
      <vt:lpstr>OBJECTIVES</vt:lpstr>
      <vt:lpstr>SYSTEM COMPONENTS</vt:lpstr>
      <vt:lpstr>WHY INDUCTION GENERATOR ?</vt:lpstr>
      <vt:lpstr>METHODOLOGY OVERVIEW</vt:lpstr>
      <vt:lpstr>MATLAB SIMULATION MODEL</vt:lpstr>
      <vt:lpstr>SIMULATION MODEL</vt:lpstr>
      <vt:lpstr>RESULTS (12 m/s wind speed)</vt:lpstr>
      <vt:lpstr>RESULTS (12 m/s wind speed)</vt:lpstr>
      <vt:lpstr>RESULTS (14 m/s wind speed)</vt:lpstr>
      <vt:lpstr>RESULTS (14 m/s wind speed)</vt:lpstr>
      <vt:lpstr>KEY CHALLENGES ADDRESSED</vt:lpstr>
      <vt:lpstr>ENVIRONMENTAL IMPACTS</vt:lpstr>
      <vt:lpstr>CONCLUSION</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Wind Turbine with the grid</dc:title>
  <dc:creator>dell</dc:creator>
  <cp:lastModifiedBy>dell</cp:lastModifiedBy>
  <cp:revision>9</cp:revision>
  <dcterms:created xsi:type="dcterms:W3CDTF">2024-12-11T13:41:32Z</dcterms:created>
  <dcterms:modified xsi:type="dcterms:W3CDTF">2024-12-14T06:43:37Z</dcterms:modified>
</cp:coreProperties>
</file>