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4"/>
  </p:sldMasterIdLst>
  <p:notesMasterIdLst>
    <p:notesMasterId r:id="rId16"/>
  </p:notesMasterIdLst>
  <p:sldIdLst>
    <p:sldId id="3825" r:id="rId5"/>
    <p:sldId id="3826" r:id="rId6"/>
    <p:sldId id="3827" r:id="rId7"/>
    <p:sldId id="3838" r:id="rId8"/>
    <p:sldId id="3839" r:id="rId9"/>
    <p:sldId id="3845" r:id="rId10"/>
    <p:sldId id="3842" r:id="rId11"/>
    <p:sldId id="3843" r:id="rId12"/>
    <p:sldId id="3844" r:id="rId13"/>
    <p:sldId id="3846" r:id="rId14"/>
    <p:sldId id="383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0" userDrawn="1">
          <p15:clr>
            <a:srgbClr val="A4A3A4"/>
          </p15:clr>
        </p15:guide>
        <p15:guide id="2" orient="horz" pos="3408" userDrawn="1">
          <p15:clr>
            <a:srgbClr val="A4A3A4"/>
          </p15:clr>
        </p15:guide>
        <p15:guide id="3" pos="6936" userDrawn="1">
          <p15:clr>
            <a:srgbClr val="A4A3A4"/>
          </p15:clr>
        </p15:guide>
        <p15:guide id="4" pos="7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>
        <p:guide orient="horz" pos="1200"/>
        <p:guide orient="horz" pos="3408"/>
        <p:guide pos="693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BA811-8917-4F1D-B22F-E96045BFA4E0}" type="datetimeFigureOut">
              <a:rPr lang="en-US" smtClean="0"/>
              <a:t>7/29/2023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0C6A29-4676-420C-BBE3-ACC2B80F64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597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3">
            <a:extLst>
              <a:ext uri="{FF2B5EF4-FFF2-40B4-BE49-F238E27FC236}">
                <a16:creationId xmlns:a16="http://schemas.microsoft.com/office/drawing/2014/main" id="{FCE00AC6-1AA1-42D9-83DD-4C308C3F9322}"/>
              </a:ext>
            </a:extLst>
          </p:cNvPr>
          <p:cNvSpPr/>
          <p:nvPr userDrawn="1"/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19A315-F756-49EC-8181-0EC3F0A37B09}"/>
              </a:ext>
            </a:extLst>
          </p:cNvPr>
          <p:cNvCxnSpPr>
            <a:cxnSpLocks/>
          </p:cNvCxnSpPr>
          <p:nvPr userDrawn="1"/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0F3E26-F530-48F5-983F-9DCFF41D4F39}"/>
              </a:ext>
            </a:extLst>
          </p:cNvPr>
          <p:cNvSpPr/>
          <p:nvPr userDrawn="1"/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C97701E-DAF9-4174-AA91-DA203CD27D6A}"/>
              </a:ext>
            </a:extLst>
          </p:cNvPr>
          <p:cNvSpPr/>
          <p:nvPr userDrawn="1"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F765374-1A4B-41DC-9E75-A95A6C655328}"/>
              </a:ext>
            </a:extLst>
          </p:cNvPr>
          <p:cNvSpPr/>
          <p:nvPr userDrawn="1"/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618DB8E-B14E-42E2-B454-6F4F36A8A9D9}"/>
              </a:ext>
            </a:extLst>
          </p:cNvPr>
          <p:cNvSpPr/>
          <p:nvPr userDrawn="1"/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97666F55-03F1-4D18-9653-0F360E127A7E}"/>
              </a:ext>
            </a:extLst>
          </p:cNvPr>
          <p:cNvSpPr/>
          <p:nvPr userDrawn="1"/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208" y="2743200"/>
            <a:ext cx="6592824" cy="2386584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93208" y="5221224"/>
            <a:ext cx="6592824" cy="996696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041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12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12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65008" y="1681163"/>
            <a:ext cx="32918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65008" y="2505075"/>
            <a:ext cx="3291840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73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medium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BFFB5A-A05C-4B0C-905C-5884361304B2}"/>
              </a:ext>
            </a:extLst>
          </p:cNvPr>
          <p:cNvSpPr/>
          <p:nvPr userDrawn="1"/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9F33AC6C-4807-4785-AE9F-84BFEEDA9F7E}"/>
              </a:ext>
            </a:extLst>
          </p:cNvPr>
          <p:cNvSpPr/>
          <p:nvPr userDrawn="1"/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65760"/>
            <a:ext cx="51206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828800"/>
            <a:ext cx="5093208" cy="4352544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413178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642EAF0-DE94-4F90-82E3-6F316AA8353A}"/>
              </a:ext>
            </a:extLst>
          </p:cNvPr>
          <p:cNvSpPr/>
          <p:nvPr userDrawn="1"/>
        </p:nvSpPr>
        <p:spPr>
          <a:xfrm>
            <a:off x="707393" y="847600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22D7888-22FA-4AA1-9BA4-CC61D6643D47}"/>
              </a:ext>
            </a:extLst>
          </p:cNvPr>
          <p:cNvSpPr/>
          <p:nvPr userDrawn="1"/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B6E464-8999-4773-A1F2-E6CAA990E572}"/>
              </a:ext>
            </a:extLst>
          </p:cNvPr>
          <p:cNvSpPr/>
          <p:nvPr userDrawn="1"/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E9CE183-B21E-41EB-A082-DF9C3AD659D5}"/>
              </a:ext>
            </a:extLst>
          </p:cNvPr>
          <p:cNvSpPr/>
          <p:nvPr userDrawn="1"/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A14BE8-FDD0-4434-9C3E-BFF78C22D9E3}"/>
              </a:ext>
            </a:extLst>
          </p:cNvPr>
          <p:cNvSpPr/>
          <p:nvPr userDrawn="1"/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C76330B-4C5E-463F-921A-D91F1F1F6049}"/>
              </a:ext>
            </a:extLst>
          </p:cNvPr>
          <p:cNvSpPr/>
          <p:nvPr userDrawn="1"/>
        </p:nvSpPr>
        <p:spPr>
          <a:xfrm flipH="1">
            <a:off x="340505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494E364-7EA8-4D92-915D-75D1A3A67C07}"/>
              </a:ext>
            </a:extLst>
          </p:cNvPr>
          <p:cNvSpPr/>
          <p:nvPr userDrawn="1"/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234440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5976" y="2551176"/>
            <a:ext cx="4709160" cy="1755648"/>
          </a:xfrm>
        </p:spPr>
        <p:txBody>
          <a:bodyPr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67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4648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5405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628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012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FA665D7-34D0-4262-B345-9B1A1BA8DA17}"/>
              </a:ext>
            </a:extLst>
          </p:cNvPr>
          <p:cNvSpPr/>
          <p:nvPr userDrawn="1"/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9ECC553-79E5-4B14-89C9-4DAD2B1021B1}"/>
              </a:ext>
            </a:extLst>
          </p:cNvPr>
          <p:cNvSpPr/>
          <p:nvPr userDrawn="1"/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97934-7E2B-4F94-89C4-0279413FF821}"/>
              </a:ext>
            </a:extLst>
          </p:cNvPr>
          <p:cNvSpPr/>
          <p:nvPr userDrawn="1"/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432" y="1399032"/>
            <a:ext cx="3236976" cy="40690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152" y="1527048"/>
            <a:ext cx="5111496" cy="3931920"/>
          </a:xfrm>
        </p:spPr>
        <p:txBody>
          <a:bodyPr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94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small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5806440" cy="13258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5806440" cy="435254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E71C73-7BAD-4838-88C1-42E045A9D179}"/>
              </a:ext>
            </a:extLst>
          </p:cNvPr>
          <p:cNvSpPr/>
          <p:nvPr userDrawn="1"/>
        </p:nvSpPr>
        <p:spPr>
          <a:xfrm>
            <a:off x="10249620" y="1555068"/>
            <a:ext cx="819303" cy="7970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60922-5803-412D-880B-065E75DCBC0A}"/>
              </a:ext>
            </a:extLst>
          </p:cNvPr>
          <p:cNvSpPr/>
          <p:nvPr userDrawn="1"/>
        </p:nvSpPr>
        <p:spPr>
          <a:xfrm>
            <a:off x="7590089" y="4034393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0839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200EACD1-D216-4037-8AFF-80CF273586DF}"/>
              </a:ext>
            </a:extLst>
          </p:cNvPr>
          <p:cNvSpPr/>
          <p:nvPr userDrawn="1"/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941DE04-3FEA-4A57-B200-F9F6A765C792}"/>
              </a:ext>
            </a:extLst>
          </p:cNvPr>
          <p:cNvSpPr/>
          <p:nvPr userDrawn="1"/>
        </p:nvSpPr>
        <p:spPr>
          <a:xfrm rot="9222429" flipV="1">
            <a:off x="2494119" y="-28502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65C7B4-4152-4548-A771-EB148A028FDB}"/>
              </a:ext>
            </a:extLst>
          </p:cNvPr>
          <p:cNvSpPr/>
          <p:nvPr userDrawn="1"/>
        </p:nvSpPr>
        <p:spPr>
          <a:xfrm>
            <a:off x="8165417" y="5241988"/>
            <a:ext cx="759403" cy="73880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72" y="1380744"/>
            <a:ext cx="5559552" cy="2514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9272" y="4078224"/>
            <a:ext cx="5559552" cy="153619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557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1911096"/>
            <a:ext cx="98298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5081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892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with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75304" y="4379976"/>
            <a:ext cx="5038344" cy="71323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9/3/20XX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8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90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9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66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71" r:id="rId4"/>
    <p:sldLayoutId id="2147483770" r:id="rId5"/>
    <p:sldLayoutId id="2147483774" r:id="rId6"/>
    <p:sldLayoutId id="2147483783" r:id="rId7"/>
    <p:sldLayoutId id="2147483772" r:id="rId8"/>
    <p:sldLayoutId id="2147483773" r:id="rId9"/>
    <p:sldLayoutId id="2147483785" r:id="rId10"/>
    <p:sldLayoutId id="2147483786" r:id="rId11"/>
    <p:sldLayoutId id="2147483787" r:id="rId12"/>
    <p:sldLayoutId id="2147483775" r:id="rId13"/>
    <p:sldLayoutId id="2147483788" r:id="rId14"/>
    <p:sldLayoutId id="2147483776" r:id="rId15"/>
    <p:sldLayoutId id="2147483777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8836-40C5-46C2-81BA-21AA27176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Soil Moisture Sensor Using Arduino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62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071104" cy="132588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7228191" cy="4352544"/>
          </a:xfrm>
        </p:spPr>
        <p:txBody>
          <a:bodyPr>
            <a:normAutofit/>
          </a:bodyPr>
          <a:lstStyle/>
          <a:p>
            <a:r>
              <a:rPr lang="en-US" dirty="0"/>
              <a:t>- Soil moisture sensors using Arduino offer an efficient and smart solution for maintaining the ideal moisture levels in gardens and agricultural fields.</a:t>
            </a:r>
          </a:p>
          <a:p>
            <a:r>
              <a:rPr lang="en-US" dirty="0"/>
              <a:t>- This project promotes water conservation, reduces manual effort, and ensures healthy plant growth.</a:t>
            </a:r>
          </a:p>
          <a:p>
            <a:r>
              <a:rPr lang="en-US" dirty="0"/>
              <a:t>- With potential customizations, it can be adapted to various applications and environments.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99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6C9-F26D-46CA-93BF-8C27012F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E0EB-F1F4-436B-A218-93E100A6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r>
              <a:rPr lang="en-US" noProof="0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06EF-9416-46F7-8230-B49EE126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r>
              <a:rPr lang="en-US" noProof="0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9025F-68D1-4F50-8480-3F981455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76B855D-E9CC-4FF8-AD85-6CDC7B89A0DE}" type="slidenum">
              <a:rPr lang="en-US" noProof="0" smtClean="0"/>
              <a:pPr lvl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2258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E49C-11A0-4C95-8A6E-FC7E9C57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Team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3FD2-AF88-4EF1-AFB7-5D31BD5AA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Viraj Deshmukh</a:t>
            </a:r>
          </a:p>
          <a:p>
            <a:pPr marL="0" indent="0">
              <a:buNone/>
            </a:pPr>
            <a:r>
              <a:rPr lang="en-US" dirty="0" err="1"/>
              <a:t>Indraneel</a:t>
            </a:r>
            <a:r>
              <a:rPr lang="en-US" dirty="0"/>
              <a:t> Kadam</a:t>
            </a:r>
          </a:p>
          <a:p>
            <a:pPr marL="0" indent="0">
              <a:buNone/>
            </a:pPr>
            <a:r>
              <a:rPr lang="en-US" dirty="0"/>
              <a:t>Aditya Gokhale</a:t>
            </a:r>
          </a:p>
          <a:p>
            <a:pPr marL="0" indent="0">
              <a:buNone/>
            </a:pPr>
            <a:r>
              <a:rPr lang="en-US" dirty="0"/>
              <a:t>Pratik Jadhav</a:t>
            </a:r>
          </a:p>
          <a:p>
            <a:pPr marL="0" indent="0">
              <a:buNone/>
            </a:pPr>
            <a:r>
              <a:rPr lang="en-US" dirty="0"/>
              <a:t>Aditya </a:t>
            </a:r>
            <a:r>
              <a:rPr lang="en-US" dirty="0" err="1"/>
              <a:t>Chougule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8B647-084C-492D-A242-148BEA5B6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B84E-2163-44C1-99D0-6F162AEA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1A36-2D6E-4392-AAA4-996FFE032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6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Welcome to our presentation on "Soil Moisture Sensor Using Arduino."</a:t>
            </a:r>
          </a:p>
          <a:p>
            <a:endParaRPr lang="en-US" dirty="0"/>
          </a:p>
          <a:p>
            <a:r>
              <a:rPr lang="en-US" dirty="0"/>
              <a:t>This project aims to create an automated system to monitor and maintain soil moisture levels in a garden or agricultural field.</a:t>
            </a:r>
          </a:p>
          <a:p>
            <a:endParaRPr lang="en-US" dirty="0"/>
          </a:p>
          <a:p>
            <a:r>
              <a:rPr lang="en-US" dirty="0"/>
              <a:t>By using an Arduino microcontroller and a soil moisture sensor, we can ensure optimal conditions for plant growth and water conservation.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2193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6907679" cy="4352544"/>
          </a:xfrm>
        </p:spPr>
        <p:txBody>
          <a:bodyPr>
            <a:normAutofit fontScale="92500"/>
          </a:bodyPr>
          <a:lstStyle/>
          <a:p>
            <a:r>
              <a:rPr lang="en-US" dirty="0"/>
              <a:t>- Arduino Board (e.g., Arduino Uno or Arduino Nano)</a:t>
            </a:r>
          </a:p>
          <a:p>
            <a:r>
              <a:rPr lang="en-US" dirty="0"/>
              <a:t>- Soil Moisture Sensor Module</a:t>
            </a:r>
          </a:p>
          <a:p>
            <a:r>
              <a:rPr lang="en-US" dirty="0"/>
              <a:t>- Jumper Wires</a:t>
            </a:r>
          </a:p>
          <a:p>
            <a:r>
              <a:rPr lang="en-US" dirty="0"/>
              <a:t>- Breadboard (optional)</a:t>
            </a:r>
          </a:p>
          <a:p>
            <a:r>
              <a:rPr lang="en-US" dirty="0"/>
              <a:t>- Water pump (optional, for automated irrigation)</a:t>
            </a:r>
          </a:p>
          <a:p>
            <a:r>
              <a:rPr lang="en-US" dirty="0"/>
              <a:t>- 5V Relay Module (optional, for controlling the water pump)</a:t>
            </a:r>
          </a:p>
          <a:p>
            <a:r>
              <a:rPr lang="en-US" dirty="0"/>
              <a:t>- Power Source (e.g., USB cable or 9V battery)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31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5" y="365124"/>
            <a:ext cx="8472529" cy="1325880"/>
          </a:xfrm>
        </p:spPr>
        <p:txBody>
          <a:bodyPr/>
          <a:lstStyle/>
          <a:p>
            <a:r>
              <a:rPr lang="en-US" dirty="0"/>
              <a:t> Understanding Soil Moisture Sensor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7067935" cy="4352544"/>
          </a:xfrm>
        </p:spPr>
        <p:txBody>
          <a:bodyPr>
            <a:normAutofit/>
          </a:bodyPr>
          <a:lstStyle/>
          <a:p>
            <a:r>
              <a:rPr lang="en-US" dirty="0"/>
              <a:t>- The soil moisture sensor measures the water content in the soil.</a:t>
            </a:r>
          </a:p>
          <a:p>
            <a:r>
              <a:rPr lang="en-US" dirty="0"/>
              <a:t>- It consists of two conducting probes that are inserted into the soil.</a:t>
            </a:r>
          </a:p>
          <a:p>
            <a:r>
              <a:rPr lang="en-US" dirty="0"/>
              <a:t>- As the soil moisture level increases, the electrical conductivity between the probes changes.</a:t>
            </a:r>
          </a:p>
          <a:p>
            <a:r>
              <a:rPr lang="en-US" dirty="0"/>
              <a:t>- The Arduino reads this value and converts it into a meaningful moisture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BAAE6-8A44-3264-4866-81024589C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207" t="6421" r="26845"/>
          <a:stretch/>
        </p:blipFill>
        <p:spPr>
          <a:xfrm>
            <a:off x="8691513" y="1923068"/>
            <a:ext cx="2007909" cy="274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4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Arduino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7613905" cy="435254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Connect the soil moisture sensor to the Arduino board as follows:</a:t>
            </a:r>
          </a:p>
          <a:p>
            <a:endParaRPr lang="en-US" dirty="0"/>
          </a:p>
          <a:p>
            <a:r>
              <a:rPr lang="en-US" dirty="0"/>
              <a:t>- VCC pin to 5V</a:t>
            </a:r>
          </a:p>
          <a:p>
            <a:r>
              <a:rPr lang="en-US" dirty="0"/>
              <a:t>- GND pin to GND</a:t>
            </a:r>
          </a:p>
          <a:p>
            <a:r>
              <a:rPr lang="en-US" dirty="0"/>
              <a:t>- A0 pin to analog input A0</a:t>
            </a:r>
          </a:p>
          <a:p>
            <a:endParaRPr lang="en-US" dirty="0"/>
          </a:p>
          <a:p>
            <a:r>
              <a:rPr lang="en-US" dirty="0"/>
              <a:t>If using a water pump for automated irrigation:</a:t>
            </a:r>
          </a:p>
          <a:p>
            <a:endParaRPr lang="en-US" dirty="0"/>
          </a:p>
          <a:p>
            <a:r>
              <a:rPr lang="en-US" dirty="0"/>
              <a:t>- Connect the pump to an external power source (if required).</a:t>
            </a:r>
          </a:p>
          <a:p>
            <a:r>
              <a:rPr lang="en-US" dirty="0"/>
              <a:t>- Connect the pump control pin to a digital pin on the Arduino (e.g., D7).</a:t>
            </a:r>
          </a:p>
          <a:p>
            <a:r>
              <a:rPr lang="en-US" dirty="0"/>
              <a:t>- Connect the pump's ground pin to the Arduino GND pin.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197D1B-E5CB-8D0E-CD5F-A6BE6F522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564" y="2445035"/>
            <a:ext cx="3989797" cy="25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9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825625"/>
            <a:ext cx="7313032" cy="4352544"/>
          </a:xfrm>
        </p:spPr>
        <p:txBody>
          <a:bodyPr>
            <a:normAutofit/>
          </a:bodyPr>
          <a:lstStyle/>
          <a:p>
            <a:r>
              <a:rPr lang="en-US" dirty="0"/>
              <a:t>- The Arduino reads the analog output from the soil moisture sensor.</a:t>
            </a:r>
          </a:p>
          <a:p>
            <a:r>
              <a:rPr lang="en-US" dirty="0"/>
              <a:t>- It converts the reading into a percentage value to indicate the soil moisture level.</a:t>
            </a:r>
          </a:p>
          <a:p>
            <a:r>
              <a:rPr lang="en-US" dirty="0"/>
              <a:t>- If the moisture level falls below a predefined threshold, the Arduino activates the water pump for a specified duration.</a:t>
            </a:r>
          </a:p>
          <a:p>
            <a:r>
              <a:rPr lang="en-US" dirty="0"/>
              <a:t>- The pump adds water to the soil until the moisture level reaches an acceptable range.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95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Applications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1376314"/>
            <a:ext cx="7341312" cy="4801856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/>
              <a:t>Benefits:</a:t>
            </a:r>
          </a:p>
          <a:p>
            <a:endParaRPr lang="en-US" sz="1600" dirty="0"/>
          </a:p>
          <a:p>
            <a:r>
              <a:rPr lang="en-US" sz="1600" dirty="0"/>
              <a:t>- Water Conservation: Prevents overwatering by supplying water only when needed.</a:t>
            </a:r>
          </a:p>
          <a:p>
            <a:r>
              <a:rPr lang="en-US" sz="1600" dirty="0"/>
              <a:t>- Improved Plant Health: Maintains the optimal soil moisture level for healthy plant growth.</a:t>
            </a:r>
          </a:p>
          <a:p>
            <a:r>
              <a:rPr lang="en-US" sz="1600" dirty="0"/>
              <a:t>- Automation: Reduces manual intervention and ensures consistent care for plants.</a:t>
            </a:r>
          </a:p>
          <a:p>
            <a:endParaRPr lang="en-US" sz="1600" dirty="0"/>
          </a:p>
          <a:p>
            <a:r>
              <a:rPr lang="en-US" sz="1600" dirty="0"/>
              <a:t>Applications:</a:t>
            </a:r>
          </a:p>
          <a:p>
            <a:endParaRPr lang="en-US" sz="1600" dirty="0"/>
          </a:p>
          <a:p>
            <a:r>
              <a:rPr lang="en-US" sz="1600" dirty="0"/>
              <a:t>- Home Gardens</a:t>
            </a:r>
          </a:p>
          <a:p>
            <a:r>
              <a:rPr lang="en-US" sz="1600" dirty="0"/>
              <a:t>- Agricultural Fields</a:t>
            </a:r>
          </a:p>
          <a:p>
            <a:r>
              <a:rPr lang="en-US" sz="1600" dirty="0"/>
              <a:t>- Greenhouses</a:t>
            </a:r>
          </a:p>
          <a:p>
            <a:r>
              <a:rPr lang="en-US" sz="1600" dirty="0"/>
              <a:t>- Nurseries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54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0457-2071-4F7C-9327-CE85A282B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365124"/>
            <a:ext cx="8071104" cy="1325880"/>
          </a:xfrm>
        </p:spPr>
        <p:txBody>
          <a:bodyPr/>
          <a:lstStyle/>
          <a:p>
            <a:r>
              <a:rPr lang="en-US" dirty="0"/>
              <a:t>Enhancements and Customizations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B1E24-2840-4BB0-AE5A-2320A01C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5" y="1825625"/>
            <a:ext cx="7228191" cy="4352544"/>
          </a:xfrm>
        </p:spPr>
        <p:txBody>
          <a:bodyPr>
            <a:normAutofit/>
          </a:bodyPr>
          <a:lstStyle/>
          <a:p>
            <a:r>
              <a:rPr lang="en-US" dirty="0"/>
              <a:t>- Extend the system with additional sensors like temperature and humidity for more precise control.</a:t>
            </a:r>
          </a:p>
          <a:p>
            <a:r>
              <a:rPr lang="en-US" dirty="0"/>
              <a:t>- Implement a display module (LCD, OLED, etc.) to show real-time moisture levels and system status.</a:t>
            </a:r>
          </a:p>
          <a:p>
            <a:r>
              <a:rPr lang="en-US" dirty="0"/>
              <a:t>- Integrate wireless communication (e.g., Wi-Fi or Bluetooth) to monitor and control the system remotely through a smartphone or computer.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A01CAB10-68AF-4904-BD59-D332B297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9/3/20XX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96B342A5-1683-4650-BB07-B98D8B23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6EEA4F1-5FA3-4EBF-97F1-DF392077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76B855D-E9CC-4FF8-AD85-6CDC7B89A0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856390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BDEF148-1770-458F-8F5B-C3D0A278AA9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A449C04-64B3-4403-94B7-8D2284C38D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13533D-8C39-401E-8B75-B1AEEEC56B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Shapes presentation</Template>
  <TotalTime>18</TotalTime>
  <Words>581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Avenir Next LT Pro</vt:lpstr>
      <vt:lpstr>Calibri</vt:lpstr>
      <vt:lpstr>Tw Cen MT</vt:lpstr>
      <vt:lpstr>ShapesVTI</vt:lpstr>
      <vt:lpstr>Soil Moisture Sensor Using Arduino</vt:lpstr>
      <vt:lpstr>Team</vt:lpstr>
      <vt:lpstr>Introduction</vt:lpstr>
      <vt:lpstr>Project Components</vt:lpstr>
      <vt:lpstr> Understanding Soil Moisture Sensor</vt:lpstr>
      <vt:lpstr>Arduino Setup</vt:lpstr>
      <vt:lpstr>Working Principle</vt:lpstr>
      <vt:lpstr>Benefits and Applications</vt:lpstr>
      <vt:lpstr>Enhancements and Customizations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 Moisture Sensor Using Arduino</dc:title>
  <dc:creator>JAD INDUSTRIES</dc:creator>
  <cp:lastModifiedBy>JAD INDUSTRIES</cp:lastModifiedBy>
  <cp:revision>2</cp:revision>
  <dcterms:created xsi:type="dcterms:W3CDTF">2023-07-29T18:28:17Z</dcterms:created>
  <dcterms:modified xsi:type="dcterms:W3CDTF">2023-07-29T18:47:01Z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