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98" d="100"/>
          <a:sy n="98" d="100"/>
        </p:scale>
        <p:origin x="544" y="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215D61-2F72-45E2-9E02-2F963E372E06}" type="datetimeFigureOut">
              <a:rPr lang="en-US" smtClean="0"/>
              <a:t>12/07/2020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2C1C7-7417-4450-B3DA-5BAD8516611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14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15D61-2F72-45E2-9E02-2F963E372E06}" type="datetimeFigureOut">
              <a:rPr lang="en-US" smtClean="0"/>
              <a:t>12/07/2020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2C1C7-7417-4450-B3DA-5BAD85166111}" type="slidenum">
              <a:rPr lang="en-US" smtClean="0"/>
              <a:t>‹#›</a:t>
            </a:fld>
            <a:endParaRPr lang="en-US"/>
          </a:p>
        </p:txBody>
      </p:sp>
    </p:spTree>
    <p:extLst>
      <p:ext uri="{BB962C8B-B14F-4D97-AF65-F5344CB8AC3E}">
        <p14:creationId xmlns:p14="http://schemas.microsoft.com/office/powerpoint/2010/main" val="4071561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15D61-2F72-45E2-9E02-2F963E372E06}" type="datetimeFigureOut">
              <a:rPr lang="en-US" smtClean="0"/>
              <a:t>12/07/2020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2C1C7-7417-4450-B3DA-5BAD85166111}" type="slidenum">
              <a:rPr lang="en-US" smtClean="0"/>
              <a:t>‹#›</a:t>
            </a:fld>
            <a:endParaRPr lang="en-US"/>
          </a:p>
        </p:txBody>
      </p:sp>
    </p:spTree>
    <p:extLst>
      <p:ext uri="{BB962C8B-B14F-4D97-AF65-F5344CB8AC3E}">
        <p14:creationId xmlns:p14="http://schemas.microsoft.com/office/powerpoint/2010/main" val="39510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15D61-2F72-45E2-9E02-2F963E372E06}" type="datetimeFigureOut">
              <a:rPr lang="en-US" smtClean="0"/>
              <a:t>12/07/2020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2C1C7-7417-4450-B3DA-5BAD85166111}" type="slidenum">
              <a:rPr lang="en-US" smtClean="0"/>
              <a:t>‹#›</a:t>
            </a:fld>
            <a:endParaRPr lang="en-US"/>
          </a:p>
        </p:txBody>
      </p:sp>
    </p:spTree>
    <p:extLst>
      <p:ext uri="{BB962C8B-B14F-4D97-AF65-F5344CB8AC3E}">
        <p14:creationId xmlns:p14="http://schemas.microsoft.com/office/powerpoint/2010/main" val="255389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215D61-2F72-45E2-9E02-2F963E372E06}" type="datetimeFigureOut">
              <a:rPr lang="en-US" smtClean="0"/>
              <a:t>12/07/2020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2C1C7-7417-4450-B3DA-5BAD8516611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63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215D61-2F72-45E2-9E02-2F963E372E06}" type="datetimeFigureOut">
              <a:rPr lang="en-US" smtClean="0"/>
              <a:t>12/07/2020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2C1C7-7417-4450-B3DA-5BAD85166111}" type="slidenum">
              <a:rPr lang="en-US" smtClean="0"/>
              <a:t>‹#›</a:t>
            </a:fld>
            <a:endParaRPr lang="en-US"/>
          </a:p>
        </p:txBody>
      </p:sp>
    </p:spTree>
    <p:extLst>
      <p:ext uri="{BB962C8B-B14F-4D97-AF65-F5344CB8AC3E}">
        <p14:creationId xmlns:p14="http://schemas.microsoft.com/office/powerpoint/2010/main" val="203984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215D61-2F72-45E2-9E02-2F963E372E06}" type="datetimeFigureOut">
              <a:rPr lang="en-US" smtClean="0"/>
              <a:t>12/07/2020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72C1C7-7417-4450-B3DA-5BAD85166111}" type="slidenum">
              <a:rPr lang="en-US" smtClean="0"/>
              <a:t>‹#›</a:t>
            </a:fld>
            <a:endParaRPr lang="en-US"/>
          </a:p>
        </p:txBody>
      </p:sp>
    </p:spTree>
    <p:extLst>
      <p:ext uri="{BB962C8B-B14F-4D97-AF65-F5344CB8AC3E}">
        <p14:creationId xmlns:p14="http://schemas.microsoft.com/office/powerpoint/2010/main" val="2518627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215D61-2F72-45E2-9E02-2F963E372E06}" type="datetimeFigureOut">
              <a:rPr lang="en-US" smtClean="0"/>
              <a:t>12/07/2020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72C1C7-7417-4450-B3DA-5BAD85166111}" type="slidenum">
              <a:rPr lang="en-US" smtClean="0"/>
              <a:t>‹#›</a:t>
            </a:fld>
            <a:endParaRPr lang="en-US"/>
          </a:p>
        </p:txBody>
      </p:sp>
    </p:spTree>
    <p:extLst>
      <p:ext uri="{BB962C8B-B14F-4D97-AF65-F5344CB8AC3E}">
        <p14:creationId xmlns:p14="http://schemas.microsoft.com/office/powerpoint/2010/main" val="844414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0215D61-2F72-45E2-9E02-2F963E372E06}" type="datetimeFigureOut">
              <a:rPr lang="en-US" smtClean="0"/>
              <a:t>12/07/2020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772C1C7-7417-4450-B3DA-5BAD85166111}" type="slidenum">
              <a:rPr lang="en-US" smtClean="0"/>
              <a:t>‹#›</a:t>
            </a:fld>
            <a:endParaRPr lang="en-US"/>
          </a:p>
        </p:txBody>
      </p:sp>
    </p:spTree>
    <p:extLst>
      <p:ext uri="{BB962C8B-B14F-4D97-AF65-F5344CB8AC3E}">
        <p14:creationId xmlns:p14="http://schemas.microsoft.com/office/powerpoint/2010/main" val="56157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0215D61-2F72-45E2-9E02-2F963E372E06}" type="datetimeFigureOut">
              <a:rPr lang="en-US" smtClean="0"/>
              <a:t>12/07/2020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772C1C7-7417-4450-B3DA-5BAD85166111}" type="slidenum">
              <a:rPr lang="en-US" smtClean="0"/>
              <a:t>‹#›</a:t>
            </a:fld>
            <a:endParaRPr lang="en-US"/>
          </a:p>
        </p:txBody>
      </p:sp>
    </p:spTree>
    <p:extLst>
      <p:ext uri="{BB962C8B-B14F-4D97-AF65-F5344CB8AC3E}">
        <p14:creationId xmlns:p14="http://schemas.microsoft.com/office/powerpoint/2010/main" val="295722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0215D61-2F72-45E2-9E02-2F963E372E06}" type="datetimeFigureOut">
              <a:rPr lang="en-US" smtClean="0"/>
              <a:t>12/07/2020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2C1C7-7417-4450-B3DA-5BAD85166111}" type="slidenum">
              <a:rPr lang="en-US" smtClean="0"/>
              <a:t>‹#›</a:t>
            </a:fld>
            <a:endParaRPr lang="en-US"/>
          </a:p>
        </p:txBody>
      </p:sp>
    </p:spTree>
    <p:extLst>
      <p:ext uri="{BB962C8B-B14F-4D97-AF65-F5344CB8AC3E}">
        <p14:creationId xmlns:p14="http://schemas.microsoft.com/office/powerpoint/2010/main" val="215488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215D61-2F72-45E2-9E02-2F963E372E06}" type="datetimeFigureOut">
              <a:rPr lang="en-US" smtClean="0"/>
              <a:t>12/07/2020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772C1C7-7417-4450-B3DA-5BAD8516611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07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Case</a:t>
            </a:r>
            <a:endParaRPr lang="en-US" dirty="0"/>
          </a:p>
        </p:txBody>
      </p:sp>
      <p:sp>
        <p:nvSpPr>
          <p:cNvPr id="3" name="Subtitle 2"/>
          <p:cNvSpPr>
            <a:spLocks noGrp="1"/>
          </p:cNvSpPr>
          <p:nvPr>
            <p:ph type="subTitle" idx="1"/>
          </p:nvPr>
        </p:nvSpPr>
        <p:spPr/>
        <p:txBody>
          <a:bodyPr>
            <a:normAutofit fontScale="85000" lnSpcReduction="20000"/>
          </a:bodyPr>
          <a:lstStyle/>
          <a:p>
            <a:r>
              <a:rPr lang="en-US" cap="none" dirty="0" smtClean="0">
                <a:latin typeface="+mn-lt"/>
              </a:rPr>
              <a:t>Aditya Rane</a:t>
            </a:r>
          </a:p>
          <a:p>
            <a:r>
              <a:rPr lang="en-US" cap="none" dirty="0" smtClean="0">
                <a:latin typeface="+mn-lt"/>
              </a:rPr>
              <a:t>Mob : +91 8879003357</a:t>
            </a:r>
          </a:p>
          <a:p>
            <a:r>
              <a:rPr lang="en-US" cap="none" dirty="0" smtClean="0">
                <a:latin typeface="+mn-lt"/>
              </a:rPr>
              <a:t>Email : adityamrane@gmail.com</a:t>
            </a:r>
            <a:endParaRPr lang="en-US" dirty="0">
              <a:latin typeface="+mn-lt"/>
            </a:endParaRPr>
          </a:p>
        </p:txBody>
      </p:sp>
    </p:spTree>
    <p:extLst>
      <p:ext uri="{BB962C8B-B14F-4D97-AF65-F5344CB8AC3E}">
        <p14:creationId xmlns:p14="http://schemas.microsoft.com/office/powerpoint/2010/main" val="2907074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1B624B-1C54-4B1B-A520-BC1C6A056F31}"/>
              </a:ext>
            </a:extLst>
          </p:cNvPr>
          <p:cNvSpPr txBox="1"/>
          <p:nvPr/>
        </p:nvSpPr>
        <p:spPr>
          <a:xfrm>
            <a:off x="493295" y="324853"/>
            <a:ext cx="4649799" cy="461665"/>
          </a:xfrm>
          <a:prstGeom prst="rect">
            <a:avLst/>
          </a:prstGeom>
          <a:noFill/>
          <a:ln>
            <a:noFill/>
          </a:ln>
        </p:spPr>
        <p:txBody>
          <a:bodyPr wrap="none" rtlCol="0">
            <a:spAutoFit/>
          </a:bodyPr>
          <a:lstStyle/>
          <a:p>
            <a:r>
              <a:rPr lang="en-IN" sz="2400" b="1" dirty="0">
                <a:latin typeface="+mj-lt"/>
              </a:rPr>
              <a:t>2. Airlines Yield Management System</a:t>
            </a:r>
          </a:p>
        </p:txBody>
      </p:sp>
      <p:cxnSp>
        <p:nvCxnSpPr>
          <p:cNvPr id="6" name="Straight Connector 5">
            <a:extLst>
              <a:ext uri="{FF2B5EF4-FFF2-40B4-BE49-F238E27FC236}">
                <a16:creationId xmlns:a16="http://schemas.microsoft.com/office/drawing/2014/main" id="{4C1E42B4-258C-4918-AAD6-2BF02E9D7F94}"/>
              </a:ext>
            </a:extLst>
          </p:cNvPr>
          <p:cNvCxnSpPr>
            <a:cxnSpLocks/>
          </p:cNvCxnSpPr>
          <p:nvPr/>
        </p:nvCxnSpPr>
        <p:spPr>
          <a:xfrm>
            <a:off x="493295" y="894802"/>
            <a:ext cx="111532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47D5899-BF31-4B3F-8EB1-3B80CFC67F22}"/>
              </a:ext>
            </a:extLst>
          </p:cNvPr>
          <p:cNvSpPr txBox="1"/>
          <p:nvPr/>
        </p:nvSpPr>
        <p:spPr>
          <a:xfrm>
            <a:off x="619433" y="1289515"/>
            <a:ext cx="10702670" cy="1015663"/>
          </a:xfrm>
          <a:prstGeom prst="rect">
            <a:avLst/>
          </a:prstGeom>
          <a:noFill/>
        </p:spPr>
        <p:txBody>
          <a:bodyPr wrap="square" rtlCol="0">
            <a:spAutoFit/>
          </a:bodyPr>
          <a:lstStyle/>
          <a:p>
            <a:pPr algn="just"/>
            <a:r>
              <a:rPr lang="en-IN" sz="1500" b="1" dirty="0"/>
              <a:t>Yield Management System </a:t>
            </a:r>
            <a:r>
              <a:rPr lang="en-IN" sz="1500" dirty="0"/>
              <a:t>is the process through which an Airlines company tries to get the most revenue out of each ticket booking; in a highly competitive industry like Airlines it is imperative to know that sweet spot where company can get most with least probability of losing out on the customer; The objective is to build an AI system which leverages different kind of data and machine learning models to come up with that price which is attractive to customer and profitable to airline</a:t>
            </a:r>
          </a:p>
        </p:txBody>
      </p:sp>
      <p:sp>
        <p:nvSpPr>
          <p:cNvPr id="7" name="TextBox 6">
            <a:extLst>
              <a:ext uri="{FF2B5EF4-FFF2-40B4-BE49-F238E27FC236}">
                <a16:creationId xmlns:a16="http://schemas.microsoft.com/office/drawing/2014/main" id="{7F0F04A0-70F5-4EF8-BE50-343A7B559221}"/>
              </a:ext>
            </a:extLst>
          </p:cNvPr>
          <p:cNvSpPr txBox="1"/>
          <p:nvPr/>
        </p:nvSpPr>
        <p:spPr>
          <a:xfrm>
            <a:off x="717755" y="2415758"/>
            <a:ext cx="10928812" cy="553998"/>
          </a:xfrm>
          <a:prstGeom prst="rect">
            <a:avLst/>
          </a:prstGeom>
          <a:noFill/>
        </p:spPr>
        <p:txBody>
          <a:bodyPr wrap="square" rtlCol="0">
            <a:spAutoFit/>
          </a:bodyPr>
          <a:lstStyle/>
          <a:p>
            <a:pPr algn="just"/>
            <a:r>
              <a:rPr lang="en-IN" sz="1500" dirty="0"/>
              <a:t>Can you suggest a solution (</a:t>
            </a:r>
            <a:r>
              <a:rPr lang="en-IN" sz="1500" b="1" dirty="0"/>
              <a:t>Data, Analytics &amp; ML</a:t>
            </a:r>
            <a:r>
              <a:rPr lang="en-IN" sz="1500" dirty="0"/>
              <a:t>) which can help Airlines to build such an AI Engine? Please consider below parameters to come up with your solution</a:t>
            </a:r>
          </a:p>
        </p:txBody>
      </p:sp>
      <p:sp>
        <p:nvSpPr>
          <p:cNvPr id="12" name="TextBox 11">
            <a:extLst>
              <a:ext uri="{FF2B5EF4-FFF2-40B4-BE49-F238E27FC236}">
                <a16:creationId xmlns:a16="http://schemas.microsoft.com/office/drawing/2014/main" id="{7110312E-7AF6-45FA-8CA4-9DF5011C939E}"/>
              </a:ext>
            </a:extLst>
          </p:cNvPr>
          <p:cNvSpPr txBox="1"/>
          <p:nvPr/>
        </p:nvSpPr>
        <p:spPr>
          <a:xfrm>
            <a:off x="759671" y="2839828"/>
            <a:ext cx="10562432" cy="3693319"/>
          </a:xfrm>
          <a:prstGeom prst="rect">
            <a:avLst/>
          </a:prstGeom>
          <a:noFill/>
        </p:spPr>
        <p:txBody>
          <a:bodyPr wrap="square" rtlCol="0">
            <a:spAutoFit/>
          </a:bodyPr>
          <a:lstStyle/>
          <a:p>
            <a:endParaRPr lang="en-IN" sz="1500" dirty="0"/>
          </a:p>
          <a:p>
            <a:pPr marL="285750" indent="-285750">
              <a:buFont typeface="Arial" panose="020B0604020202020204" pitchFamily="34" charset="0"/>
              <a:buChar char="•"/>
            </a:pPr>
            <a:r>
              <a:rPr lang="en-IN" sz="1500" dirty="0"/>
              <a:t>What kind of data dimension(features) would you like to consider? One example is Macro Economic Indicators please come up with more such dimensions.</a:t>
            </a:r>
          </a:p>
          <a:p>
            <a:pPr marL="742950" lvl="1" indent="-285750">
              <a:buFont typeface="Wingdings" panose="05000000000000000000" pitchFamily="2" charset="2"/>
              <a:buChar char="q"/>
            </a:pPr>
            <a:endParaRPr lang="en-IN" sz="1500" dirty="0"/>
          </a:p>
          <a:p>
            <a:pPr marL="742950" lvl="1" indent="-285750">
              <a:buFont typeface="Wingdings" panose="05000000000000000000" pitchFamily="2" charset="2"/>
              <a:buChar char="§"/>
            </a:pPr>
            <a:r>
              <a:rPr lang="en-IN" sz="1500" dirty="0"/>
              <a:t>Macro economic indicators(inflation, employment rate, interest rate, crude oil price)</a:t>
            </a:r>
          </a:p>
          <a:p>
            <a:pPr marL="742950" lvl="1" indent="-285750">
              <a:buFont typeface="Wingdings" panose="05000000000000000000" pitchFamily="2" charset="2"/>
              <a:buChar char="§"/>
            </a:pPr>
            <a:r>
              <a:rPr lang="en-IN" sz="1500" dirty="0"/>
              <a:t>Peer analysis(new offers from competition, new players, tie-ups, technology change)</a:t>
            </a:r>
          </a:p>
          <a:p>
            <a:pPr marL="742950" lvl="1" indent="-285750">
              <a:buFont typeface="Wingdings" panose="05000000000000000000" pitchFamily="2" charset="2"/>
              <a:buChar char="§"/>
            </a:pPr>
            <a:r>
              <a:rPr lang="en-IN" sz="1500" dirty="0"/>
              <a:t>Events(Holidays, weather )</a:t>
            </a:r>
          </a:p>
          <a:p>
            <a:pPr marL="742950" lvl="1" indent="-285750">
              <a:buFont typeface="Wingdings" panose="05000000000000000000" pitchFamily="2" charset="2"/>
              <a:buChar char="§"/>
            </a:pPr>
            <a:r>
              <a:rPr lang="en-IN" sz="1500" dirty="0"/>
              <a:t>Customer(demographic, flying patterns, payment ways)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sz="1500" dirty="0"/>
              <a:t>What kind of relationships you can visualize amongst various features from Airline industry point of view?</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sz="1500" dirty="0"/>
              <a:t>What would be the machine learning models you would like to evaluate and the reason?</a:t>
            </a:r>
          </a:p>
          <a:p>
            <a:pPr marL="285750" indent="-285750">
              <a:buFont typeface="Arial" panose="020B0604020202020204" pitchFamily="34" charset="0"/>
              <a:buChar char="•"/>
            </a:pPr>
            <a:endParaRPr lang="en-IN" sz="1500" dirty="0"/>
          </a:p>
          <a:p>
            <a:pPr marL="285750" indent="-285750">
              <a:buFont typeface="Arial" panose="020B0604020202020204" pitchFamily="34" charset="0"/>
              <a:buChar char="•"/>
            </a:pPr>
            <a:r>
              <a:rPr lang="en-IN" sz="1500" dirty="0"/>
              <a:t>What is the role of optimization in this problem solving?</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787626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388" y="1"/>
            <a:ext cx="11420611" cy="619712"/>
          </a:xfrm>
        </p:spPr>
        <p:txBody>
          <a:bodyPr>
            <a:normAutofit fontScale="90000"/>
          </a:bodyPr>
          <a:lstStyle/>
          <a:p>
            <a:r>
              <a:rPr lang="en-US" dirty="0" smtClean="0"/>
              <a:t>Solution</a:t>
            </a:r>
            <a:endParaRPr lang="en-US" dirty="0"/>
          </a:p>
        </p:txBody>
      </p:sp>
      <p:sp>
        <p:nvSpPr>
          <p:cNvPr id="3" name="Content Placeholder 2"/>
          <p:cNvSpPr>
            <a:spLocks noGrp="1"/>
          </p:cNvSpPr>
          <p:nvPr>
            <p:ph sz="half" idx="1"/>
          </p:nvPr>
        </p:nvSpPr>
        <p:spPr>
          <a:xfrm>
            <a:off x="771390" y="619713"/>
            <a:ext cx="11420609" cy="2543851"/>
          </a:xfrm>
          <a:solidFill>
            <a:schemeClr val="bg1"/>
          </a:solidFill>
        </p:spPr>
        <p:txBody>
          <a:bodyPr>
            <a:normAutofit/>
          </a:bodyPr>
          <a:lstStyle/>
          <a:p>
            <a:pPr marL="0" lvl="0" indent="0" defTabSz="457200">
              <a:lnSpc>
                <a:spcPct val="100000"/>
              </a:lnSpc>
              <a:spcBef>
                <a:spcPts val="0"/>
              </a:spcBef>
              <a:spcAft>
                <a:spcPts val="0"/>
              </a:spcAft>
              <a:buClrTx/>
              <a:buSzTx/>
              <a:buNone/>
            </a:pPr>
            <a:r>
              <a:rPr lang="en-IN" sz="1500" dirty="0" smtClean="0">
                <a:solidFill>
                  <a:srgbClr val="000000"/>
                </a:solidFill>
              </a:rPr>
              <a:t>Q1 : What </a:t>
            </a:r>
            <a:r>
              <a:rPr lang="en-IN" sz="1500" dirty="0">
                <a:solidFill>
                  <a:srgbClr val="000000"/>
                </a:solidFill>
              </a:rPr>
              <a:t>kind of data dimension(features) would you like to consider? One example is Macro Economic Indicators please come up with more such dimensions</a:t>
            </a:r>
            <a:r>
              <a:rPr lang="en-IN" sz="1500" dirty="0" smtClean="0">
                <a:solidFill>
                  <a:srgbClr val="000000"/>
                </a:solidFill>
              </a:rPr>
              <a:t>.</a:t>
            </a:r>
          </a:p>
          <a:p>
            <a:pPr marL="0" lvl="0" indent="0" defTabSz="457200">
              <a:lnSpc>
                <a:spcPct val="100000"/>
              </a:lnSpc>
              <a:spcBef>
                <a:spcPts val="0"/>
              </a:spcBef>
              <a:spcAft>
                <a:spcPts val="0"/>
              </a:spcAft>
              <a:buClrTx/>
              <a:buSzTx/>
              <a:buNone/>
            </a:pPr>
            <a:endParaRPr lang="en-IN" sz="1500" dirty="0">
              <a:solidFill>
                <a:srgbClr val="000000"/>
              </a:solidFill>
            </a:endParaRPr>
          </a:p>
          <a:p>
            <a:pPr marL="0" lvl="0" indent="0" defTabSz="457200">
              <a:lnSpc>
                <a:spcPct val="100000"/>
              </a:lnSpc>
              <a:spcBef>
                <a:spcPts val="0"/>
              </a:spcBef>
              <a:spcAft>
                <a:spcPts val="0"/>
              </a:spcAft>
              <a:buClrTx/>
              <a:buSzTx/>
              <a:buNone/>
            </a:pPr>
            <a:r>
              <a:rPr lang="en-IN" sz="1500" dirty="0" smtClean="0">
                <a:solidFill>
                  <a:srgbClr val="000000"/>
                </a:solidFill>
              </a:rPr>
              <a:t>Response : Additional Features could be : </a:t>
            </a:r>
          </a:p>
          <a:p>
            <a:pPr marL="0" lvl="0" indent="0" defTabSz="457200">
              <a:lnSpc>
                <a:spcPct val="100000"/>
              </a:lnSpc>
              <a:spcBef>
                <a:spcPts val="0"/>
              </a:spcBef>
              <a:spcAft>
                <a:spcPts val="0"/>
              </a:spcAft>
              <a:buClrTx/>
              <a:buSzTx/>
              <a:buNone/>
            </a:pPr>
            <a:endParaRPr lang="en-IN" sz="1500" dirty="0">
              <a:solidFill>
                <a:srgbClr val="000000"/>
              </a:solidFill>
            </a:endParaRPr>
          </a:p>
          <a:p>
            <a:pPr marL="0" lvl="0" indent="0" defTabSz="457200">
              <a:lnSpc>
                <a:spcPct val="100000"/>
              </a:lnSpc>
              <a:spcBef>
                <a:spcPts val="0"/>
              </a:spcBef>
              <a:spcAft>
                <a:spcPts val="0"/>
              </a:spcAft>
              <a:buClrTx/>
              <a:buSzTx/>
              <a:buNone/>
            </a:pPr>
            <a:endParaRPr lang="en-IN" sz="1500" dirty="0" smtClean="0">
              <a:solidFill>
                <a:srgbClr val="000000"/>
              </a:solidFill>
            </a:endParaRPr>
          </a:p>
          <a:p>
            <a:pPr lvl="0" defTabSz="457200">
              <a:lnSpc>
                <a:spcPct val="100000"/>
              </a:lnSpc>
              <a:spcBef>
                <a:spcPts val="0"/>
              </a:spcBef>
              <a:spcAft>
                <a:spcPts val="0"/>
              </a:spcAft>
              <a:buClrTx/>
              <a:buSzTx/>
              <a:buFontTx/>
              <a:buChar char="-"/>
            </a:pPr>
            <a:endParaRPr lang="en-IN" sz="1500" dirty="0">
              <a:solidFill>
                <a:srgbClr val="000000"/>
              </a:solidFill>
            </a:endParaRPr>
          </a:p>
        </p:txBody>
      </p:sp>
      <p:sp>
        <p:nvSpPr>
          <p:cNvPr id="4" name="Content Placeholder 3"/>
          <p:cNvSpPr>
            <a:spLocks noGrp="1"/>
          </p:cNvSpPr>
          <p:nvPr>
            <p:ph sz="half" idx="2"/>
          </p:nvPr>
        </p:nvSpPr>
        <p:spPr>
          <a:xfrm>
            <a:off x="771388" y="3574862"/>
            <a:ext cx="11380164" cy="4023360"/>
          </a:xfrm>
        </p:spPr>
        <p:txBody>
          <a:bodyPr>
            <a:normAutofit/>
          </a:bodyPr>
          <a:lstStyle/>
          <a:p>
            <a:pPr marL="0" indent="0" defTabSz="457200">
              <a:lnSpc>
                <a:spcPct val="100000"/>
              </a:lnSpc>
              <a:spcBef>
                <a:spcPts val="0"/>
              </a:spcBef>
              <a:spcAft>
                <a:spcPts val="0"/>
              </a:spcAft>
              <a:buClrTx/>
              <a:buSzTx/>
              <a:buNone/>
            </a:pPr>
            <a:r>
              <a:rPr lang="en-US" sz="1500" dirty="0">
                <a:solidFill>
                  <a:srgbClr val="000000"/>
                </a:solidFill>
              </a:rPr>
              <a:t>Q2. </a:t>
            </a:r>
            <a:r>
              <a:rPr lang="en-IN" sz="1500" dirty="0">
                <a:solidFill>
                  <a:srgbClr val="000000"/>
                </a:solidFill>
              </a:rPr>
              <a:t>What kind of relationships you can visualize amongst various features from Airline industry point of view</a:t>
            </a:r>
            <a:r>
              <a:rPr lang="en-IN" sz="1500" dirty="0">
                <a:solidFill>
                  <a:srgbClr val="000000"/>
                </a:solidFill>
              </a:rPr>
              <a:t>?</a:t>
            </a:r>
            <a:endParaRPr lang="en-IN" sz="1500"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940128"/>
              </p:ext>
            </p:extLst>
          </p:nvPr>
        </p:nvGraphicFramePr>
        <p:xfrm>
          <a:off x="771389" y="1738073"/>
          <a:ext cx="10465764" cy="1508760"/>
        </p:xfrm>
        <a:graphic>
          <a:graphicData uri="http://schemas.openxmlformats.org/drawingml/2006/table">
            <a:tbl>
              <a:tblPr firstRow="1" bandRow="1">
                <a:tableStyleId>{2D5ABB26-0587-4C30-8999-92F81FD0307C}</a:tableStyleId>
              </a:tblPr>
              <a:tblGrid>
                <a:gridCol w="1744294">
                  <a:extLst>
                    <a:ext uri="{9D8B030D-6E8A-4147-A177-3AD203B41FA5}">
                      <a16:colId xmlns:a16="http://schemas.microsoft.com/office/drawing/2014/main" val="1627637933"/>
                    </a:ext>
                  </a:extLst>
                </a:gridCol>
                <a:gridCol w="1744294">
                  <a:extLst>
                    <a:ext uri="{9D8B030D-6E8A-4147-A177-3AD203B41FA5}">
                      <a16:colId xmlns:a16="http://schemas.microsoft.com/office/drawing/2014/main" val="4153350535"/>
                    </a:ext>
                  </a:extLst>
                </a:gridCol>
                <a:gridCol w="1744294">
                  <a:extLst>
                    <a:ext uri="{9D8B030D-6E8A-4147-A177-3AD203B41FA5}">
                      <a16:colId xmlns:a16="http://schemas.microsoft.com/office/drawing/2014/main" val="3325099511"/>
                    </a:ext>
                  </a:extLst>
                </a:gridCol>
                <a:gridCol w="1744294">
                  <a:extLst>
                    <a:ext uri="{9D8B030D-6E8A-4147-A177-3AD203B41FA5}">
                      <a16:colId xmlns:a16="http://schemas.microsoft.com/office/drawing/2014/main" val="355880697"/>
                    </a:ext>
                  </a:extLst>
                </a:gridCol>
                <a:gridCol w="1744294">
                  <a:extLst>
                    <a:ext uri="{9D8B030D-6E8A-4147-A177-3AD203B41FA5}">
                      <a16:colId xmlns:a16="http://schemas.microsoft.com/office/drawing/2014/main" val="1768518323"/>
                    </a:ext>
                  </a:extLst>
                </a:gridCol>
                <a:gridCol w="1744294">
                  <a:extLst>
                    <a:ext uri="{9D8B030D-6E8A-4147-A177-3AD203B41FA5}">
                      <a16:colId xmlns:a16="http://schemas.microsoft.com/office/drawing/2014/main" val="1362556732"/>
                    </a:ext>
                  </a:extLst>
                </a:gridCol>
              </a:tblGrid>
              <a:tr h="370840">
                <a:tc>
                  <a:txBody>
                    <a:bodyPr/>
                    <a:lstStyle/>
                    <a:p>
                      <a:pPr marL="0" algn="l" defTabSz="914400" rtl="0" eaLnBrk="1" latinLnBrk="0" hangingPunct="1"/>
                      <a:r>
                        <a:rPr lang="en-US" sz="1000" b="1" kern="1200" dirty="0" smtClean="0">
                          <a:solidFill>
                            <a:schemeClr val="tx1"/>
                          </a:solidFill>
                          <a:latin typeface="+mn-lt"/>
                          <a:ea typeface="+mn-ea"/>
                          <a:cs typeface="+mn-cs"/>
                        </a:rPr>
                        <a:t>Time related</a:t>
                      </a:r>
                      <a:endParaRPr lang="en-US" sz="10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defTabSz="457200">
                        <a:lnSpc>
                          <a:spcPct val="100000"/>
                        </a:lnSpc>
                        <a:spcBef>
                          <a:spcPts val="0"/>
                        </a:spcBef>
                        <a:spcAft>
                          <a:spcPts val="0"/>
                        </a:spcAft>
                        <a:buClrTx/>
                        <a:buSzTx/>
                        <a:buFontTx/>
                        <a:buNone/>
                      </a:pPr>
                      <a:r>
                        <a:rPr lang="en-IN" sz="1000" b="1" dirty="0" smtClean="0">
                          <a:solidFill>
                            <a:srgbClr val="000000"/>
                          </a:solidFill>
                        </a:rPr>
                        <a:t>Destination Related</a:t>
                      </a:r>
                      <a:endParaRPr lang="en-IN" sz="1000" b="1"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000" b="1" kern="1200" dirty="0" smtClean="0">
                          <a:solidFill>
                            <a:schemeClr val="tx1"/>
                          </a:solidFill>
                          <a:latin typeface="+mn-lt"/>
                          <a:ea typeface="+mn-ea"/>
                          <a:cs typeface="+mn-cs"/>
                        </a:rPr>
                        <a:t>Route related</a:t>
                      </a:r>
                      <a:endParaRPr lang="en-US" sz="10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000" b="1" dirty="0" smtClean="0">
                          <a:solidFill>
                            <a:srgbClr val="000000"/>
                          </a:solidFill>
                        </a:rPr>
                        <a:t>Aircraft Related</a:t>
                      </a:r>
                      <a:endParaRPr lang="en-US" sz="10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000" b="1" dirty="0" smtClean="0">
                          <a:solidFill>
                            <a:srgbClr val="000000"/>
                          </a:solidFill>
                        </a:rPr>
                        <a:t>Value added services </a:t>
                      </a:r>
                      <a:r>
                        <a:rPr lang="en-US" sz="1000" b="1" kern="1200" dirty="0" smtClean="0">
                          <a:solidFill>
                            <a:schemeClr val="tx1"/>
                          </a:solidFill>
                          <a:latin typeface="+mn-lt"/>
                          <a:ea typeface="+mn-ea"/>
                          <a:cs typeface="+mn-cs"/>
                        </a:rPr>
                        <a:t> </a:t>
                      </a:r>
                      <a:endParaRPr lang="en-US" sz="10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kern="1200" dirty="0" smtClean="0">
                          <a:solidFill>
                            <a:schemeClr val="tx1"/>
                          </a:solidFill>
                          <a:latin typeface="+mn-lt"/>
                          <a:ea typeface="+mn-ea"/>
                          <a:cs typeface="+mn-cs"/>
                        </a:rPr>
                        <a:t>Others</a:t>
                      </a:r>
                      <a:endParaRPr lang="en-US" sz="10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3525942"/>
                  </a:ext>
                </a:extLst>
              </a:tr>
              <a:tr h="370840">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Time between journey &amp; booking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defTabSz="9144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Airport Tariffs &amp; Taxes</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defTabSz="914400" rtl="0" eaLnBrk="1" latinLnBrk="0" hangingPunct="1">
                        <a:buFont typeface="Arial" panose="020B0604020202020204" pitchFamily="34" charset="0"/>
                        <a:buChar char="•"/>
                      </a:pPr>
                      <a:r>
                        <a:rPr lang="en-IN" sz="1000" dirty="0" smtClean="0">
                          <a:solidFill>
                            <a:srgbClr val="000000"/>
                          </a:solidFill>
                        </a:rPr>
                        <a:t>Connecting flights </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defTabSz="9144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Aircraft type / capacity</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defTabSz="9144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Extra Leg Room</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defTabSz="9144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Fare Capping / Regulations</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9671514"/>
                  </a:ext>
                </a:extLst>
              </a:tr>
              <a:tr h="370840">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Day of the week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defTabSz="9144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Maintenance facilities</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defTabSz="914400" rtl="0" eaLnBrk="1" latinLnBrk="0" hangingPunct="1">
                        <a:buFont typeface="Arial" panose="020B0604020202020204" pitchFamily="34" charset="0"/>
                        <a:buChar char="•"/>
                      </a:pPr>
                      <a:r>
                        <a:rPr lang="en-IN" sz="1000" dirty="0" smtClean="0">
                          <a:solidFill>
                            <a:srgbClr val="000000"/>
                          </a:solidFill>
                        </a:rPr>
                        <a:t>Alliances</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defTabSz="914400" rtl="0" eaLnBrk="1" latinLnBrk="0" hangingPunct="1">
                        <a:buFont typeface="Arial" panose="020B0604020202020204" pitchFamily="34" charset="0"/>
                        <a:buChar char="•"/>
                      </a:pPr>
                      <a:r>
                        <a:rPr lang="en-IN" sz="1000" dirty="0" smtClean="0">
                          <a:solidFill>
                            <a:srgbClr val="000000"/>
                          </a:solidFill>
                        </a:rPr>
                        <a:t>Fuel Consumption </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defTabSz="9144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Priority Check-in</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defTabSz="914400" rtl="0" eaLnBrk="1" latinLnBrk="0" hangingPunct="1">
                        <a:buFont typeface="Arial" panose="020B0604020202020204" pitchFamily="34" charset="0"/>
                        <a:buChar char="•"/>
                      </a:pP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6903959"/>
                  </a:ext>
                </a:extLst>
              </a:tr>
              <a:tr h="37084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Time of 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defTabSz="9144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Crew stay costs</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defTabSz="9144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Distance</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Maintenance cost</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defTabSz="9144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Hotel</a:t>
                      </a:r>
                      <a:r>
                        <a:rPr lang="en-US" sz="1000" kern="1200" baseline="0" dirty="0" smtClean="0">
                          <a:solidFill>
                            <a:schemeClr val="tx1"/>
                          </a:solidFill>
                          <a:latin typeface="+mn-lt"/>
                          <a:ea typeface="+mn-ea"/>
                          <a:cs typeface="+mn-cs"/>
                        </a:rPr>
                        <a:t> Combos</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defTabSz="914400" rtl="0" eaLnBrk="1" latinLnBrk="0" hangingPunct="1">
                        <a:buFont typeface="Arial" panose="020B0604020202020204" pitchFamily="34" charset="0"/>
                        <a:buChar char="•"/>
                      </a:pP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131182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56720040"/>
              </p:ext>
            </p:extLst>
          </p:nvPr>
        </p:nvGraphicFramePr>
        <p:xfrm>
          <a:off x="771387" y="4073910"/>
          <a:ext cx="10465765" cy="2011680"/>
        </p:xfrm>
        <a:graphic>
          <a:graphicData uri="http://schemas.openxmlformats.org/drawingml/2006/table">
            <a:tbl>
              <a:tblPr firstRow="1" bandRow="1">
                <a:tableStyleId>{2D5ABB26-0587-4C30-8999-92F81FD0307C}</a:tableStyleId>
              </a:tblPr>
              <a:tblGrid>
                <a:gridCol w="3108091">
                  <a:extLst>
                    <a:ext uri="{9D8B030D-6E8A-4147-A177-3AD203B41FA5}">
                      <a16:colId xmlns:a16="http://schemas.microsoft.com/office/drawing/2014/main" val="1624512257"/>
                    </a:ext>
                  </a:extLst>
                </a:gridCol>
                <a:gridCol w="3678837">
                  <a:extLst>
                    <a:ext uri="{9D8B030D-6E8A-4147-A177-3AD203B41FA5}">
                      <a16:colId xmlns:a16="http://schemas.microsoft.com/office/drawing/2014/main" val="1345392533"/>
                    </a:ext>
                  </a:extLst>
                </a:gridCol>
                <a:gridCol w="3678837">
                  <a:extLst>
                    <a:ext uri="{9D8B030D-6E8A-4147-A177-3AD203B41FA5}">
                      <a16:colId xmlns:a16="http://schemas.microsoft.com/office/drawing/2014/main" val="2891474648"/>
                    </a:ext>
                  </a:extLst>
                </a:gridCol>
              </a:tblGrid>
              <a:tr h="370840">
                <a:tc>
                  <a:txBody>
                    <a:bodyPr/>
                    <a:lstStyle/>
                    <a:p>
                      <a:pPr marL="0" indent="0" algn="l" defTabSz="914400" rtl="0" eaLnBrk="1" latinLnBrk="0" hangingPunct="1">
                        <a:buFont typeface="Arial" panose="020B0604020202020204" pitchFamily="34" charset="0"/>
                        <a:buNone/>
                      </a:pPr>
                      <a:r>
                        <a:rPr lang="en-US" sz="1000" b="1" kern="1200" dirty="0" smtClean="0"/>
                        <a:t>Positively Correlated </a:t>
                      </a:r>
                    </a:p>
                    <a:p>
                      <a:pPr marL="0" indent="0" algn="l" defTabSz="914400" rtl="0" eaLnBrk="1" latinLnBrk="0" hangingPunct="1">
                        <a:buFont typeface="Arial" panose="020B0604020202020204" pitchFamily="34" charset="0"/>
                        <a:buNone/>
                      </a:pPr>
                      <a:r>
                        <a:rPr lang="en-US" sz="1000" b="0" kern="1200" dirty="0" smtClean="0"/>
                        <a:t>( Driving price</a:t>
                      </a:r>
                      <a:r>
                        <a:rPr lang="en-US" sz="1000" b="0" kern="1200" baseline="0" dirty="0" smtClean="0"/>
                        <a:t> upwards )</a:t>
                      </a:r>
                      <a:endParaRPr lang="en-US" sz="1000" b="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000" b="1" kern="1200" dirty="0" smtClean="0"/>
                        <a:t>Negatively Correlated</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kern="1200" dirty="0" smtClean="0"/>
                        <a:t>( Driving price</a:t>
                      </a:r>
                      <a:r>
                        <a:rPr lang="en-US" sz="1000" b="0" kern="1200" baseline="0" dirty="0" smtClean="0"/>
                        <a:t> downwards )</a:t>
                      </a:r>
                      <a:endParaRPr lang="en-US" sz="1000" b="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kern="1200" dirty="0" smtClean="0"/>
                        <a:t>Others</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kern="1200" dirty="0" smtClean="0"/>
                        <a:t>( Scenario dependent</a:t>
                      </a:r>
                      <a:r>
                        <a:rPr lang="en-US" sz="1000" b="0" kern="1200" baseline="0" dirty="0" smtClean="0"/>
                        <a:t>)</a:t>
                      </a:r>
                      <a:endParaRPr lang="en-US" sz="1000" b="0" kern="1200" dirty="0" smtClean="0">
                        <a:solidFill>
                          <a:schemeClr val="tx1"/>
                        </a:solidFill>
                        <a:latin typeface="+mn-lt"/>
                        <a:ea typeface="+mn-ea"/>
                        <a:cs typeface="+mn-cs"/>
                      </a:endParaRPr>
                    </a:p>
                    <a:p>
                      <a:pPr marL="0" indent="0" algn="l" defTabSz="914400" rtl="0" eaLnBrk="1" latinLnBrk="0" hangingPunct="1">
                        <a:buFont typeface="Arial" panose="020B0604020202020204" pitchFamily="34" charset="0"/>
                        <a:buNone/>
                      </a:pPr>
                      <a:endParaRPr lang="en-US" sz="10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7823319"/>
                  </a:ext>
                </a:extLst>
              </a:tr>
              <a:tr h="370840">
                <a:tc>
                  <a:txBody>
                    <a:bodyPr/>
                    <a:lstStyle/>
                    <a:p>
                      <a:pPr marL="171450" indent="-171450" algn="l" defTabSz="9144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Airport Tariffs &amp; Taxes</a:t>
                      </a:r>
                    </a:p>
                    <a:p>
                      <a:pPr marL="171450" indent="-171450" algn="l" defTabSz="9144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Maintenance facilities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Crew stay costs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dirty="0" smtClean="0">
                          <a:solidFill>
                            <a:srgbClr val="000000"/>
                          </a:solidFill>
                        </a:rPr>
                        <a:t>Connecting flights </a:t>
                      </a:r>
                      <a:endParaRPr lang="en-US" sz="1000" kern="1200" dirty="0" smtClean="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dirty="0" smtClean="0">
                          <a:solidFill>
                            <a:srgbClr val="000000"/>
                          </a:solidFill>
                        </a:rPr>
                        <a:t>Connecting flights </a:t>
                      </a:r>
                      <a:endParaRPr lang="en-US" sz="1000" kern="1200" dirty="0" smtClean="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Distance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dirty="0" smtClean="0">
                          <a:solidFill>
                            <a:srgbClr val="000000"/>
                          </a:solidFill>
                        </a:rPr>
                        <a:t>Fuel Consumption </a:t>
                      </a:r>
                      <a:endParaRPr lang="en-US" sz="1000" kern="1200" dirty="0" smtClean="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Maintenance cost</a:t>
                      </a:r>
                    </a:p>
                    <a:p>
                      <a:pPr marL="171450" indent="-171450" algn="l" defTabSz="9144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Aircraft type / capacity</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Time between journey &amp; booking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Fare Capping / Regulations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Day of the week ( less leisure travel midweek , more near weekends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mn-lt"/>
                          <a:ea typeface="+mn-ea"/>
                          <a:cs typeface="+mn-cs"/>
                        </a:rPr>
                        <a:t>Time of day ( More preferred during business hours 9 – 9 ,</a:t>
                      </a:r>
                      <a:r>
                        <a:rPr lang="en-US" sz="1000" kern="1200" baseline="0" dirty="0" smtClean="0">
                          <a:solidFill>
                            <a:schemeClr val="tx1"/>
                          </a:solidFill>
                          <a:latin typeface="+mn-lt"/>
                          <a:ea typeface="+mn-ea"/>
                          <a:cs typeface="+mn-cs"/>
                        </a:rPr>
                        <a:t> less preferred during late nights and early mornings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mn-lt"/>
                          <a:ea typeface="+mn-ea"/>
                          <a:cs typeface="+mn-cs"/>
                        </a:rPr>
                        <a:t>Alliances – If exclusive flight path alliance then ticket price can be quoted higher , else lower )</a:t>
                      </a:r>
                      <a:endParaRPr lang="en-US" sz="10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9641433"/>
                  </a:ext>
                </a:extLst>
              </a:tr>
            </a:tbl>
          </a:graphicData>
        </a:graphic>
      </p:graphicFrame>
    </p:spTree>
    <p:extLst>
      <p:ext uri="{BB962C8B-B14F-4D97-AF65-F5344CB8AC3E}">
        <p14:creationId xmlns:p14="http://schemas.microsoft.com/office/powerpoint/2010/main" val="157963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
            <a:ext cx="11763404" cy="619712"/>
          </a:xfrm>
        </p:spPr>
        <p:txBody>
          <a:bodyPr>
            <a:normAutofit fontScale="90000"/>
          </a:bodyPr>
          <a:lstStyle/>
          <a:p>
            <a:r>
              <a:rPr lang="en-US" dirty="0" smtClean="0"/>
              <a:t>Solution</a:t>
            </a:r>
            <a:endParaRPr lang="en-US" dirty="0"/>
          </a:p>
        </p:txBody>
      </p:sp>
      <p:sp>
        <p:nvSpPr>
          <p:cNvPr id="3" name="Content Placeholder 2"/>
          <p:cNvSpPr>
            <a:spLocks noGrp="1"/>
          </p:cNvSpPr>
          <p:nvPr>
            <p:ph sz="half" idx="1"/>
          </p:nvPr>
        </p:nvSpPr>
        <p:spPr>
          <a:xfrm>
            <a:off x="428596" y="619713"/>
            <a:ext cx="11077244" cy="2543851"/>
          </a:xfrm>
          <a:solidFill>
            <a:schemeClr val="bg1"/>
          </a:solidFill>
        </p:spPr>
        <p:txBody>
          <a:bodyPr>
            <a:normAutofit fontScale="92500"/>
          </a:bodyPr>
          <a:lstStyle/>
          <a:p>
            <a:pPr marL="0" indent="0">
              <a:buNone/>
            </a:pPr>
            <a:r>
              <a:rPr lang="en-IN" sz="1500" b="1" dirty="0" smtClean="0">
                <a:solidFill>
                  <a:srgbClr val="000000"/>
                </a:solidFill>
              </a:rPr>
              <a:t>Q3 : </a:t>
            </a:r>
            <a:r>
              <a:rPr lang="en-IN" sz="1500" b="1" dirty="0"/>
              <a:t>What would be the machine learning models you would like to evaluate and the reason</a:t>
            </a:r>
            <a:r>
              <a:rPr lang="en-IN" sz="1500" b="1" dirty="0" smtClean="0"/>
              <a:t>?</a:t>
            </a:r>
          </a:p>
          <a:p>
            <a:pPr marL="0" indent="0">
              <a:buNone/>
            </a:pPr>
            <a:r>
              <a:rPr lang="en-IN" sz="1500" dirty="0" smtClean="0"/>
              <a:t>Response : Given the dynamic features like oil prices etc. and changing travel dynamics, traditional ML models might not be able to do justice.</a:t>
            </a:r>
          </a:p>
          <a:p>
            <a:pPr>
              <a:buFontTx/>
              <a:buChar char="-"/>
            </a:pPr>
            <a:r>
              <a:rPr lang="en-IN" sz="1500" dirty="0" smtClean="0"/>
              <a:t>Hence , the preferred solution would be using “Re-</a:t>
            </a:r>
            <a:r>
              <a:rPr lang="en-IN" sz="1500" dirty="0" err="1" smtClean="0"/>
              <a:t>Inforcement</a:t>
            </a:r>
            <a:r>
              <a:rPr lang="en-IN" sz="1500" dirty="0" smtClean="0"/>
              <a:t> learning” or “</a:t>
            </a:r>
            <a:r>
              <a:rPr lang="en-IN" sz="1500" dirty="0"/>
              <a:t>O</a:t>
            </a:r>
            <a:r>
              <a:rPr lang="en-IN" sz="1500" dirty="0" smtClean="0"/>
              <a:t>nline Learning” models</a:t>
            </a:r>
          </a:p>
          <a:p>
            <a:pPr>
              <a:buFontTx/>
              <a:buChar char="-"/>
            </a:pPr>
            <a:r>
              <a:rPr lang="en-IN" sz="1500" dirty="0" smtClean="0"/>
              <a:t>These Models can start showing different prices , slowly incrementing them.</a:t>
            </a:r>
          </a:p>
          <a:p>
            <a:pPr>
              <a:buFontTx/>
              <a:buChar char="-"/>
            </a:pPr>
            <a:r>
              <a:rPr lang="en-IN" sz="1500" dirty="0" smtClean="0"/>
              <a:t>The reward for the agent would be ‘number of clicks’  or ‘number of tickets’ or ‘payment gateway or any decided steps in booking workflow</a:t>
            </a:r>
          </a:p>
          <a:p>
            <a:pPr>
              <a:buFontTx/>
              <a:buChar char="-"/>
            </a:pPr>
            <a:r>
              <a:rPr lang="en-IN" sz="1500" dirty="0" smtClean="0"/>
              <a:t>The penalty to agent would be drop in click through rate , i.e. user has seen prices but not clicked , this indicates they might </a:t>
            </a:r>
          </a:p>
          <a:p>
            <a:pPr>
              <a:buFontTx/>
              <a:buChar char="-"/>
            </a:pPr>
            <a:r>
              <a:rPr lang="en-IN" sz="1500" dirty="0" smtClean="0"/>
              <a:t>Thus combination of reward and penalties can be used to decide optimum ticket prices</a:t>
            </a:r>
            <a:endParaRPr lang="en-IN" sz="1500" dirty="0"/>
          </a:p>
          <a:p>
            <a:pPr marL="0" lvl="0" indent="0" defTabSz="457200">
              <a:lnSpc>
                <a:spcPct val="100000"/>
              </a:lnSpc>
              <a:spcBef>
                <a:spcPts val="0"/>
              </a:spcBef>
              <a:spcAft>
                <a:spcPts val="0"/>
              </a:spcAft>
              <a:buClrTx/>
              <a:buSzTx/>
              <a:buNone/>
            </a:pPr>
            <a:endParaRPr lang="en-IN" sz="1500" dirty="0" smtClean="0">
              <a:solidFill>
                <a:srgbClr val="000000"/>
              </a:solidFill>
            </a:endParaRPr>
          </a:p>
        </p:txBody>
      </p:sp>
      <p:sp>
        <p:nvSpPr>
          <p:cNvPr id="4" name="Content Placeholder 3"/>
          <p:cNvSpPr>
            <a:spLocks noGrp="1"/>
          </p:cNvSpPr>
          <p:nvPr>
            <p:ph sz="half" idx="2"/>
          </p:nvPr>
        </p:nvSpPr>
        <p:spPr>
          <a:xfrm>
            <a:off x="428596" y="3574862"/>
            <a:ext cx="11400388" cy="1183485"/>
          </a:xfrm>
        </p:spPr>
        <p:txBody>
          <a:bodyPr>
            <a:normAutofit fontScale="92500"/>
          </a:bodyPr>
          <a:lstStyle/>
          <a:p>
            <a:pPr marL="0" indent="0">
              <a:lnSpc>
                <a:spcPct val="100000"/>
              </a:lnSpc>
              <a:buNone/>
            </a:pPr>
            <a:r>
              <a:rPr lang="en-US" sz="1500" b="1" dirty="0">
                <a:solidFill>
                  <a:srgbClr val="000000"/>
                </a:solidFill>
              </a:rPr>
              <a:t>Q4. </a:t>
            </a:r>
            <a:r>
              <a:rPr lang="en-IN" sz="1500" b="1" dirty="0">
                <a:solidFill>
                  <a:srgbClr val="000000"/>
                </a:solidFill>
              </a:rPr>
              <a:t>What is the role of optimization in this problem solving</a:t>
            </a:r>
            <a:r>
              <a:rPr lang="en-IN" sz="1500" b="1" dirty="0">
                <a:solidFill>
                  <a:srgbClr val="000000"/>
                </a:solidFill>
              </a:rPr>
              <a:t>?</a:t>
            </a:r>
          </a:p>
          <a:p>
            <a:r>
              <a:rPr lang="en-IN" sz="1500" dirty="0"/>
              <a:t>Response </a:t>
            </a:r>
            <a:r>
              <a:rPr lang="en-IN" sz="1500" dirty="0" smtClean="0"/>
              <a:t>: This problem fits into category of traditional LPP ( Linear Programming Probability) Problem</a:t>
            </a:r>
          </a:p>
          <a:p>
            <a:r>
              <a:rPr lang="en-IN" sz="1500" dirty="0" smtClean="0"/>
              <a:t>Objective : Maximize Revenue ,Constraints : Price cannot be lower than Cost + Min Profit , Price cannot be higher than consumer rejection threshold</a:t>
            </a:r>
            <a:endParaRPr lang="en-IN" sz="1500" dirty="0"/>
          </a:p>
        </p:txBody>
      </p:sp>
      <p:graphicFrame>
        <p:nvGraphicFramePr>
          <p:cNvPr id="6" name="Table 5"/>
          <p:cNvGraphicFramePr>
            <a:graphicFrameLocks noGrp="1"/>
          </p:cNvGraphicFramePr>
          <p:nvPr>
            <p:extLst>
              <p:ext uri="{D42A27DB-BD31-4B8C-83A1-F6EECF244321}">
                <p14:modId xmlns:p14="http://schemas.microsoft.com/office/powerpoint/2010/main" val="3661004985"/>
              </p:ext>
            </p:extLst>
          </p:nvPr>
        </p:nvGraphicFramePr>
        <p:xfrm>
          <a:off x="1551458" y="4801963"/>
          <a:ext cx="2925213" cy="1492976"/>
        </p:xfrm>
        <a:graphic>
          <a:graphicData uri="http://schemas.openxmlformats.org/drawingml/2006/table">
            <a:tbl>
              <a:tblPr firstRow="1" bandRow="1">
                <a:tableStyleId>{5C22544A-7EE6-4342-B048-85BDC9FD1C3A}</a:tableStyleId>
              </a:tblPr>
              <a:tblGrid>
                <a:gridCol w="2925213">
                  <a:extLst>
                    <a:ext uri="{9D8B030D-6E8A-4147-A177-3AD203B41FA5}">
                      <a16:colId xmlns:a16="http://schemas.microsoft.com/office/drawing/2014/main" val="3976729785"/>
                    </a:ext>
                  </a:extLst>
                </a:gridCol>
              </a:tblGrid>
              <a:tr h="370840">
                <a:tc>
                  <a:txBody>
                    <a:bodyPr/>
                    <a:lstStyle/>
                    <a:p>
                      <a:r>
                        <a:rPr lang="en-US" dirty="0" smtClean="0"/>
                        <a:t>Customer Rejection Region</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985771552"/>
                  </a:ext>
                </a:extLst>
              </a:tr>
              <a:tr h="370840">
                <a:tc>
                  <a:txBody>
                    <a:bodyPr/>
                    <a:lstStyle/>
                    <a:p>
                      <a:r>
                        <a:rPr lang="en-US" dirty="0" smtClean="0"/>
                        <a:t>Consumer</a:t>
                      </a:r>
                      <a:r>
                        <a:rPr lang="en-US" baseline="0" dirty="0" smtClean="0"/>
                        <a:t> Surplus</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744411634"/>
                  </a:ext>
                </a:extLst>
              </a:tr>
              <a:tr h="380456">
                <a:tc>
                  <a:txBody>
                    <a:bodyPr/>
                    <a:lstStyle/>
                    <a:p>
                      <a:r>
                        <a:rPr lang="en-US" dirty="0" smtClean="0"/>
                        <a:t>Competition / Market prices</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32972022"/>
                  </a:ext>
                </a:extLst>
              </a:tr>
              <a:tr h="370840">
                <a:tc>
                  <a:txBody>
                    <a:bodyPr/>
                    <a:lstStyle/>
                    <a:p>
                      <a:r>
                        <a:rPr lang="en-US" b="1" dirty="0" smtClean="0">
                          <a:solidFill>
                            <a:schemeClr val="bg1"/>
                          </a:solidFill>
                        </a:rPr>
                        <a:t>Cost + Min Profit</a:t>
                      </a:r>
                      <a:endParaRPr lang="en-US"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957293119"/>
                  </a:ext>
                </a:extLst>
              </a:tr>
            </a:tbl>
          </a:graphicData>
        </a:graphic>
      </p:graphicFrame>
      <p:cxnSp>
        <p:nvCxnSpPr>
          <p:cNvPr id="8" name="Straight Connector 7"/>
          <p:cNvCxnSpPr/>
          <p:nvPr/>
        </p:nvCxnSpPr>
        <p:spPr>
          <a:xfrm>
            <a:off x="1395437" y="5161376"/>
            <a:ext cx="1042416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15336" y="5924821"/>
            <a:ext cx="8242602" cy="276999"/>
          </a:xfrm>
          <a:prstGeom prst="rect">
            <a:avLst/>
          </a:prstGeom>
          <a:noFill/>
        </p:spPr>
        <p:txBody>
          <a:bodyPr wrap="square" rtlCol="0">
            <a:spAutoFit/>
          </a:bodyPr>
          <a:lstStyle/>
          <a:p>
            <a:r>
              <a:rPr lang="en-US" sz="1200" dirty="0" smtClean="0"/>
              <a:t>Pricing in this region will lead to loss / un-</a:t>
            </a:r>
            <a:r>
              <a:rPr lang="en-US" sz="1200" dirty="0" err="1" smtClean="0"/>
              <a:t>sustainaible</a:t>
            </a:r>
            <a:r>
              <a:rPr lang="en-US" sz="1200" dirty="0" smtClean="0"/>
              <a:t> margins</a:t>
            </a:r>
            <a:endParaRPr lang="en-US" sz="1200" dirty="0"/>
          </a:p>
        </p:txBody>
      </p:sp>
      <p:sp>
        <p:nvSpPr>
          <p:cNvPr id="11" name="TextBox 10"/>
          <p:cNvSpPr txBox="1"/>
          <p:nvPr/>
        </p:nvSpPr>
        <p:spPr>
          <a:xfrm>
            <a:off x="4589340" y="4805533"/>
            <a:ext cx="8242602" cy="276999"/>
          </a:xfrm>
          <a:prstGeom prst="rect">
            <a:avLst/>
          </a:prstGeom>
          <a:noFill/>
        </p:spPr>
        <p:txBody>
          <a:bodyPr wrap="square" rtlCol="0">
            <a:spAutoFit/>
          </a:bodyPr>
          <a:lstStyle/>
          <a:p>
            <a:r>
              <a:rPr lang="en-US" sz="1200" dirty="0" smtClean="0"/>
              <a:t>Pricing in this region will lead to consumer rejection</a:t>
            </a:r>
            <a:endParaRPr lang="en-US" sz="1200" dirty="0"/>
          </a:p>
        </p:txBody>
      </p:sp>
      <p:sp>
        <p:nvSpPr>
          <p:cNvPr id="12" name="TextBox 11"/>
          <p:cNvSpPr txBox="1"/>
          <p:nvPr/>
        </p:nvSpPr>
        <p:spPr>
          <a:xfrm>
            <a:off x="4611000" y="5525610"/>
            <a:ext cx="8242602" cy="276999"/>
          </a:xfrm>
          <a:prstGeom prst="rect">
            <a:avLst/>
          </a:prstGeom>
          <a:noFill/>
        </p:spPr>
        <p:txBody>
          <a:bodyPr wrap="square" rtlCol="0">
            <a:spAutoFit/>
          </a:bodyPr>
          <a:lstStyle/>
          <a:p>
            <a:r>
              <a:rPr lang="en-US" sz="1200" dirty="0" smtClean="0"/>
              <a:t>Pricing in this region is ok, but organization is not doing better than peers</a:t>
            </a:r>
            <a:endParaRPr lang="en-US" sz="1200" dirty="0"/>
          </a:p>
        </p:txBody>
      </p:sp>
      <p:sp>
        <p:nvSpPr>
          <p:cNvPr id="13" name="TextBox 12"/>
          <p:cNvSpPr txBox="1"/>
          <p:nvPr/>
        </p:nvSpPr>
        <p:spPr>
          <a:xfrm>
            <a:off x="4598015" y="5197604"/>
            <a:ext cx="7648886" cy="276999"/>
          </a:xfrm>
          <a:prstGeom prst="rect">
            <a:avLst/>
          </a:prstGeom>
          <a:noFill/>
        </p:spPr>
        <p:txBody>
          <a:bodyPr wrap="square" rtlCol="0">
            <a:spAutoFit/>
          </a:bodyPr>
          <a:lstStyle/>
          <a:p>
            <a:r>
              <a:rPr lang="en-US" sz="1200" dirty="0"/>
              <a:t>S</a:t>
            </a:r>
            <a:r>
              <a:rPr lang="en-US" sz="1200" dirty="0" smtClean="0"/>
              <a:t>weet spot, Pricing here organization can do better than peers but without loosing customers ( super normal profits )</a:t>
            </a:r>
            <a:endParaRPr lang="en-US" sz="1200" dirty="0"/>
          </a:p>
        </p:txBody>
      </p:sp>
      <p:cxnSp>
        <p:nvCxnSpPr>
          <p:cNvPr id="15" name="Straight Arrow Connector 14"/>
          <p:cNvCxnSpPr/>
          <p:nvPr/>
        </p:nvCxnSpPr>
        <p:spPr>
          <a:xfrm flipH="1">
            <a:off x="858063" y="5171600"/>
            <a:ext cx="8667" cy="7488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28595" y="6010210"/>
            <a:ext cx="976229" cy="276999"/>
          </a:xfrm>
          <a:prstGeom prst="rect">
            <a:avLst/>
          </a:prstGeom>
          <a:noFill/>
        </p:spPr>
        <p:txBody>
          <a:bodyPr wrap="none" rtlCol="0">
            <a:spAutoFit/>
          </a:bodyPr>
          <a:lstStyle/>
          <a:p>
            <a:r>
              <a:rPr lang="en-US" sz="1200" dirty="0" smtClean="0"/>
              <a:t>Lower Prices</a:t>
            </a:r>
            <a:endParaRPr lang="en-US" sz="1200" dirty="0"/>
          </a:p>
        </p:txBody>
      </p:sp>
      <p:cxnSp>
        <p:nvCxnSpPr>
          <p:cNvPr id="19" name="Straight Connector 18"/>
          <p:cNvCxnSpPr/>
          <p:nvPr/>
        </p:nvCxnSpPr>
        <p:spPr>
          <a:xfrm>
            <a:off x="1404824" y="5924832"/>
            <a:ext cx="1042416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3620" y="4784760"/>
            <a:ext cx="1005403" cy="276999"/>
          </a:xfrm>
          <a:prstGeom prst="rect">
            <a:avLst/>
          </a:prstGeom>
          <a:noFill/>
        </p:spPr>
        <p:txBody>
          <a:bodyPr wrap="none" rtlCol="0">
            <a:spAutoFit/>
          </a:bodyPr>
          <a:lstStyle/>
          <a:p>
            <a:r>
              <a:rPr lang="en-US" sz="1200" dirty="0" smtClean="0"/>
              <a:t>Higher Prices</a:t>
            </a:r>
            <a:endParaRPr lang="en-US" sz="1200" dirty="0"/>
          </a:p>
        </p:txBody>
      </p:sp>
    </p:spTree>
    <p:extLst>
      <p:ext uri="{BB962C8B-B14F-4D97-AF65-F5344CB8AC3E}">
        <p14:creationId xmlns:p14="http://schemas.microsoft.com/office/powerpoint/2010/main" val="17961175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111</TotalTime>
  <Words>733</Words>
  <Application>Microsoft Office PowerPoint</Application>
  <PresentationFormat>Widescreen</PresentationFormat>
  <Paragraphs>89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Retrospect</vt:lpstr>
      <vt:lpstr>Business Case</vt:lpstr>
      <vt:lpstr>PowerPoint Presentation</vt:lpstr>
      <vt:lpstr>Solution</vt:lpstr>
      <vt:lpstr>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dc:title>
  <dc:creator>Aditya Rane</dc:creator>
  <cp:lastModifiedBy>Aditya Rane</cp:lastModifiedBy>
  <cp:revision>9</cp:revision>
  <dcterms:created xsi:type="dcterms:W3CDTF">2020-07-12T16:35:33Z</dcterms:created>
  <dcterms:modified xsi:type="dcterms:W3CDTF">2020-07-12T18:27:15Z</dcterms:modified>
</cp:coreProperties>
</file>