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Old Standard TT"/>
      <p:regular r:id="rId29"/>
      <p:bold r:id="rId30"/>
      <p: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italic.fntdata"/><Relationship Id="rId3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d6a1f5f6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d6a1f5f6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d6a1f5f6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6d6a1f5f6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d6a1f5f6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d6a1f5f6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6d6a1f5f6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6d6a1f5f6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6d6a1f5f6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6d6a1f5f6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d6a1f5f6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6d6a1f5f6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6d6a1f5f6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6d6a1f5f6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6d6a1f5f61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6d6a1f5f61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d6a1f5f6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d6a1f5f6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6d6a1f5f61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6d6a1f5f61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6d6a1f5f6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6d6a1f5f6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6d6a1f5f61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6d6a1f5f61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6d6a1f5f6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6d6a1f5f6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6d6a1f5f6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6d6a1f5f6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6d6a1f5f6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6d6a1f5f6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6d6a1f5f6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6d6a1f5f6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d6a1f5f6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d6a1f5f6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d6a1f5f6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d6a1f5f6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d6a1f5f6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d6a1f5f6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d6a1f5f6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d6a1f5f6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d6a1f5f6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d6a1f5f6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d6a1f5f6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d6a1f5f6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1"/>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0.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480"/>
              <a:t>Policy Framework: Setting up Foreign Higher Education Institutes (FHEIs) in the State of Maharashtra per National Education Policy (NEP) 2020</a:t>
            </a:r>
            <a:endParaRPr sz="248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GB"/>
              <a:t>By </a:t>
            </a:r>
            <a:r>
              <a:rPr lang="en-GB"/>
              <a:t>Aaditya Agarwal: Maharashtra Institute of Transformation, National Institute for Transformation (NITIAayog: Government of India’s Policy Think Tank Chaired by Prime Minister)</a:t>
            </a:r>
            <a:endParaRPr/>
          </a:p>
          <a:p>
            <a:pPr indent="0" lvl="0" marL="0" rtl="0" algn="l">
              <a:spcBef>
                <a:spcPts val="0"/>
              </a:spcBef>
              <a:spcAft>
                <a:spcPts val="0"/>
              </a:spcAft>
              <a:buNone/>
            </a:pPr>
            <a:r>
              <a:t/>
            </a:r>
            <a:endParaRPr/>
          </a:p>
        </p:txBody>
      </p:sp>
      <p:pic>
        <p:nvPicPr>
          <p:cNvPr id="61" name="Google Shape;61;p13" title="mitralogo.jpg"/>
          <p:cNvPicPr preferRelativeResize="0"/>
          <p:nvPr/>
        </p:nvPicPr>
        <p:blipFill>
          <a:blip r:embed="rId3">
            <a:alphaModFix/>
          </a:blip>
          <a:stretch>
            <a:fillRect/>
          </a:stretch>
        </p:blipFill>
        <p:spPr>
          <a:xfrm>
            <a:off x="0" y="0"/>
            <a:ext cx="1672424" cy="1672424"/>
          </a:xfrm>
          <a:prstGeom prst="rect">
            <a:avLst/>
          </a:prstGeom>
          <a:noFill/>
          <a:ln>
            <a:noFill/>
          </a:ln>
        </p:spPr>
      </p:pic>
      <p:pic>
        <p:nvPicPr>
          <p:cNvPr id="62" name="Google Shape;62;p13" title="NITI_Aayog_logo.svg.png"/>
          <p:cNvPicPr preferRelativeResize="0"/>
          <p:nvPr/>
        </p:nvPicPr>
        <p:blipFill>
          <a:blip r:embed="rId4">
            <a:alphaModFix/>
          </a:blip>
          <a:stretch>
            <a:fillRect/>
          </a:stretch>
        </p:blipFill>
        <p:spPr>
          <a:xfrm>
            <a:off x="7376350" y="123475"/>
            <a:ext cx="1672425" cy="1577674"/>
          </a:xfrm>
          <a:prstGeom prst="rect">
            <a:avLst/>
          </a:prstGeom>
          <a:noFill/>
          <a:ln>
            <a:noFill/>
          </a:ln>
        </p:spPr>
      </p:pic>
      <p:pic>
        <p:nvPicPr>
          <p:cNvPr id="63" name="Google Shape;63;p13" title="Emblem_of_India.svg.png"/>
          <p:cNvPicPr preferRelativeResize="0"/>
          <p:nvPr/>
        </p:nvPicPr>
        <p:blipFill>
          <a:blip r:embed="rId5">
            <a:alphaModFix/>
          </a:blip>
          <a:stretch>
            <a:fillRect/>
          </a:stretch>
        </p:blipFill>
        <p:spPr>
          <a:xfrm>
            <a:off x="3978175" y="-34350"/>
            <a:ext cx="1187643" cy="1893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Regulatory</a:t>
            </a:r>
            <a:r>
              <a:rPr lang="en-GB"/>
              <a:t> Clarity: The Current Problem</a:t>
            </a:r>
            <a:endParaRPr/>
          </a:p>
        </p:txBody>
      </p:sp>
      <p:sp>
        <p:nvSpPr>
          <p:cNvPr id="131" name="Google Shape;131;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There is a lack of inter-ministerial coordination for the required approvals for an FHEI. The UGC is intended to act as a single platform for all FHEI related approvals, yet  many additional government agencies have independent approval processes reducing </a:t>
            </a:r>
            <a:r>
              <a:rPr lang="en-GB" sz="1400">
                <a:latin typeface="Times New Roman"/>
                <a:ea typeface="Times New Roman"/>
                <a:cs typeface="Times New Roman"/>
                <a:sym typeface="Times New Roman"/>
              </a:rPr>
              <a:t>overall</a:t>
            </a:r>
            <a:r>
              <a:rPr lang="en-GB" sz="1400">
                <a:latin typeface="Times New Roman"/>
                <a:ea typeface="Times New Roman"/>
                <a:cs typeface="Times New Roman"/>
                <a:sym typeface="Times New Roman"/>
              </a:rPr>
              <a:t> efficiency. </a:t>
            </a:r>
            <a:endParaRPr sz="14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The independent operation of these ministries with asynchronized timelines means approvals for FHEI rollout can often take months.</a:t>
            </a:r>
            <a:endParaRPr sz="14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Further, the UGC Guidelines of 2023 grant equivalence to all foreign degrees except professional degrees of Medicine, Law, Architecture, Pharmacy and Nursing which  means FHEIs specializing in and offering these courses are unlikely successful as individuals wishing to pursue professions in India would still require Indian licensure and certification to practice.  (around 20% of those who currently study abroad aim to specialize in these professions; Refer to Figure 4) </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pic>
        <p:nvPicPr>
          <p:cNvPr id="132" name="Google Shape;132;p22" title="Emblem_of_India.svg.png"/>
          <p:cNvPicPr preferRelativeResize="0"/>
          <p:nvPr/>
        </p:nvPicPr>
        <p:blipFill>
          <a:blip r:embed="rId3">
            <a:alphaModFix amt="10000"/>
          </a:blip>
          <a:stretch>
            <a:fillRect/>
          </a:stretch>
        </p:blipFill>
        <p:spPr>
          <a:xfrm>
            <a:off x="2958775" y="0"/>
            <a:ext cx="3226449" cy="4948300"/>
          </a:xfrm>
          <a:prstGeom prst="rect">
            <a:avLst/>
          </a:prstGeom>
          <a:noFill/>
          <a:ln>
            <a:noFill/>
          </a:ln>
        </p:spPr>
      </p:pic>
      <p:sp>
        <p:nvSpPr>
          <p:cNvPr id="133" name="Google Shape;133;p22"/>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3"/>
          <p:cNvPicPr preferRelativeResize="0"/>
          <p:nvPr/>
        </p:nvPicPr>
        <p:blipFill>
          <a:blip r:embed="rId3">
            <a:alphaModFix/>
          </a:blip>
          <a:stretch>
            <a:fillRect/>
          </a:stretch>
        </p:blipFill>
        <p:spPr>
          <a:xfrm>
            <a:off x="1009887" y="0"/>
            <a:ext cx="7124226" cy="5143499"/>
          </a:xfrm>
          <a:prstGeom prst="rect">
            <a:avLst/>
          </a:prstGeom>
          <a:noFill/>
          <a:ln>
            <a:noFill/>
          </a:ln>
        </p:spPr>
      </p:pic>
      <p:pic>
        <p:nvPicPr>
          <p:cNvPr id="141" name="Google Shape;141;p23" title="Emblem_of_India.svg.png"/>
          <p:cNvPicPr preferRelativeResize="0"/>
          <p:nvPr/>
        </p:nvPicPr>
        <p:blipFill>
          <a:blip r:embed="rId4">
            <a:alphaModFix amt="10000"/>
          </a:blip>
          <a:stretch>
            <a:fillRect/>
          </a:stretch>
        </p:blipFill>
        <p:spPr>
          <a:xfrm>
            <a:off x="2958775" y="0"/>
            <a:ext cx="3226449" cy="494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Regulatory Clarity: The Way Forward </a:t>
            </a:r>
            <a:endParaRPr/>
          </a:p>
        </p:txBody>
      </p:sp>
      <p:sp>
        <p:nvSpPr>
          <p:cNvPr id="147" name="Google Shape;147;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A Maharashtra FHEI Facilitation Authority must be set up, which will enter into a Memorandum of Understanding with the Central government to get the required approvals efficiently and on time.  This would include a complete Single-Window Digital Platform to streamline land approvals, visa guidelines, onboarding assistance, and academic accreditation requirements from interested FHEIs for Maharashtra. </a:t>
            </a:r>
            <a:endParaRPr sz="13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300">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To ease onboarding, Maharashtra should issue a model legal framework for all FHEIs in collaboration with DPIIT and RBI, operating either wholly as Indian subsidiaries (for-profit) granted special repatriation permissions, or Section 8 non-profits, contingent on whether the funds are </a:t>
            </a:r>
            <a:r>
              <a:rPr lang="en-GB" sz="1300">
                <a:latin typeface="Times New Roman"/>
                <a:ea typeface="Times New Roman"/>
                <a:cs typeface="Times New Roman"/>
                <a:sym typeface="Times New Roman"/>
              </a:rPr>
              <a:t>reinvested</a:t>
            </a:r>
            <a:r>
              <a:rPr lang="en-GB" sz="1300">
                <a:latin typeface="Times New Roman"/>
                <a:ea typeface="Times New Roman"/>
                <a:cs typeface="Times New Roman"/>
                <a:sym typeface="Times New Roman"/>
              </a:rPr>
              <a:t> in the country.</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The fact that the regulatory bodies – the Bar, NMC, UPSC etc. do not recognize FHEI degrees is a larger, national contention, as the Government of Maharashtra cannot define the national equivalence protocol. The State should seek to work with UGC and Association of Indian Universities (AIU) to create bridge programs in partnership with Indian Universities for professional conversation.</a:t>
            </a:r>
            <a:endParaRPr sz="1300"/>
          </a:p>
        </p:txBody>
      </p:sp>
      <p:pic>
        <p:nvPicPr>
          <p:cNvPr id="148" name="Google Shape;148;p24" title="Emblem_of_India.svg.png"/>
          <p:cNvPicPr preferRelativeResize="0"/>
          <p:nvPr/>
        </p:nvPicPr>
        <p:blipFill>
          <a:blip r:embed="rId3">
            <a:alphaModFix amt="10000"/>
          </a:blip>
          <a:stretch>
            <a:fillRect/>
          </a:stretch>
        </p:blipFill>
        <p:spPr>
          <a:xfrm>
            <a:off x="2958775" y="0"/>
            <a:ext cx="3226449" cy="4948300"/>
          </a:xfrm>
          <a:prstGeom prst="rect">
            <a:avLst/>
          </a:prstGeom>
          <a:noFill/>
          <a:ln>
            <a:noFill/>
          </a:ln>
        </p:spPr>
      </p:pic>
      <p:sp>
        <p:nvSpPr>
          <p:cNvPr id="149" name="Google Shape;149;p24"/>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Profit Model: The Current Problem</a:t>
            </a:r>
            <a:endParaRPr/>
          </a:p>
        </p:txBody>
      </p:sp>
      <p:sp>
        <p:nvSpPr>
          <p:cNvPr id="155" name="Google Shape;155;p25"/>
          <p:cNvSpPr txBox="1"/>
          <p:nvPr>
            <p:ph idx="1" type="body"/>
          </p:nvPr>
        </p:nvSpPr>
        <p:spPr>
          <a:xfrm>
            <a:off x="311700" y="1144125"/>
            <a:ext cx="8520600" cy="3397200"/>
          </a:xfrm>
          <a:prstGeom prst="rect">
            <a:avLst/>
          </a:prstGeom>
        </p:spPr>
        <p:txBody>
          <a:bodyPr anchorCtr="0" anchor="t" bIns="91425" lIns="91425" spcFirstLastPara="1" rIns="91425" wrap="square" tIns="91425">
            <a:noAutofit/>
          </a:bodyPr>
          <a:lstStyle/>
          <a:p>
            <a:pPr indent="-311785" lvl="0" marL="457200" rtl="0" algn="just">
              <a:lnSpc>
                <a:spcPct val="140000"/>
              </a:lnSpc>
              <a:spcBef>
                <a:spcPts val="0"/>
              </a:spcBef>
              <a:spcAft>
                <a:spcPts val="0"/>
              </a:spcAft>
              <a:buSzPts val="1310"/>
              <a:buFont typeface="Times New Roman"/>
              <a:buChar char="-"/>
            </a:pPr>
            <a:r>
              <a:rPr lang="en-GB" sz="1310">
                <a:latin typeface="Times New Roman"/>
                <a:ea typeface="Times New Roman"/>
                <a:cs typeface="Times New Roman"/>
                <a:sym typeface="Times New Roman"/>
              </a:rPr>
              <a:t>Under for the Foreign Exchange Management Act (FEMA), there are restrictions on the revenue and profit repatriation from the branch campus to the host university. The Indian campus’ revenue </a:t>
            </a:r>
            <a:r>
              <a:rPr lang="en-GB" sz="1310">
                <a:latin typeface="Times New Roman"/>
                <a:ea typeface="Times New Roman"/>
                <a:cs typeface="Times New Roman"/>
                <a:sym typeface="Times New Roman"/>
              </a:rPr>
              <a:t>repatriation</a:t>
            </a:r>
            <a:r>
              <a:rPr lang="en-GB" sz="1310">
                <a:latin typeface="Times New Roman"/>
                <a:ea typeface="Times New Roman"/>
                <a:cs typeface="Times New Roman"/>
                <a:sym typeface="Times New Roman"/>
              </a:rPr>
              <a:t> for curriculum licensing, brand name usage, access to technology systems and training, among other facilities would be considered as Fees for Technical Services (FTS), which induces a further 10-15% tax.</a:t>
            </a:r>
            <a:endParaRPr sz="1310">
              <a:latin typeface="Times New Roman"/>
              <a:ea typeface="Times New Roman"/>
              <a:cs typeface="Times New Roman"/>
              <a:sym typeface="Times New Roman"/>
            </a:endParaRPr>
          </a:p>
          <a:p>
            <a:pPr indent="0" lvl="0" marL="457200" rtl="0" algn="just">
              <a:lnSpc>
                <a:spcPct val="14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just">
              <a:lnSpc>
                <a:spcPct val="150000"/>
              </a:lnSpc>
              <a:spcBef>
                <a:spcPts val="0"/>
              </a:spcBef>
              <a:spcAft>
                <a:spcPts val="0"/>
              </a:spcAft>
              <a:buSzPts val="1310"/>
              <a:buFont typeface="Times New Roman"/>
              <a:buChar char="-"/>
            </a:pPr>
            <a:r>
              <a:rPr lang="en-GB" sz="1200">
                <a:latin typeface="Times New Roman"/>
                <a:ea typeface="Times New Roman"/>
                <a:cs typeface="Times New Roman"/>
                <a:sym typeface="Times New Roman"/>
              </a:rPr>
              <a:t>There is also skepticism that Indian students might not pay such high fees for domestic education, which would result in FHEIs only catering to urban and elite parts of society. This would directly undercut the inclusivity of the education system which currently brings together individuals from different </a:t>
            </a:r>
            <a:r>
              <a:rPr lang="en-GB" sz="1200">
                <a:latin typeface="Times New Roman"/>
                <a:ea typeface="Times New Roman"/>
                <a:cs typeface="Times New Roman"/>
                <a:sym typeface="Times New Roman"/>
              </a:rPr>
              <a:t>socioeconomic</a:t>
            </a:r>
            <a:r>
              <a:rPr lang="en-GB" sz="1200">
                <a:latin typeface="Times New Roman"/>
                <a:ea typeface="Times New Roman"/>
                <a:cs typeface="Times New Roman"/>
                <a:sym typeface="Times New Roman"/>
              </a:rPr>
              <a:t> backgrounds, due to exceptional pedagogy and low fees.</a:t>
            </a:r>
            <a:endParaRPr sz="1310">
              <a:latin typeface="Times New Roman"/>
              <a:ea typeface="Times New Roman"/>
              <a:cs typeface="Times New Roman"/>
              <a:sym typeface="Times New Roman"/>
            </a:endParaRPr>
          </a:p>
          <a:p>
            <a:pPr indent="0" lvl="0" marL="457200" rtl="0" algn="just">
              <a:lnSpc>
                <a:spcPct val="140000"/>
              </a:lnSpc>
              <a:spcBef>
                <a:spcPts val="0"/>
              </a:spcBef>
              <a:spcAft>
                <a:spcPts val="0"/>
              </a:spcAft>
              <a:buSzPts val="1018"/>
              <a:buNone/>
            </a:pPr>
            <a:r>
              <a:t/>
            </a:r>
            <a:endParaRPr sz="1310">
              <a:latin typeface="Times New Roman"/>
              <a:ea typeface="Times New Roman"/>
              <a:cs typeface="Times New Roman"/>
              <a:sym typeface="Times New Roman"/>
            </a:endParaRPr>
          </a:p>
          <a:p>
            <a:pPr indent="-311785" lvl="0" marL="457200" rtl="0" algn="just">
              <a:lnSpc>
                <a:spcPct val="140000"/>
              </a:lnSpc>
              <a:spcBef>
                <a:spcPts val="0"/>
              </a:spcBef>
              <a:spcAft>
                <a:spcPts val="0"/>
              </a:spcAft>
              <a:buSzPts val="1310"/>
              <a:buFont typeface="Times New Roman"/>
              <a:buChar char="-"/>
            </a:pPr>
            <a:r>
              <a:rPr lang="en-GB" sz="1310">
                <a:latin typeface="Times New Roman"/>
                <a:ea typeface="Times New Roman"/>
                <a:cs typeface="Times New Roman"/>
                <a:sym typeface="Times New Roman"/>
              </a:rPr>
              <a:t>These universities are unlikely to charge lower fees than their host campus, which in the US is as high as $60,000) due to the UGC regulations mandating degree equivalence, which is extremely high compared to the $2300 - $5800) education offered by IITs and IIMs (~3600% the fees). (Refer to Figure 5)</a:t>
            </a:r>
            <a:endParaRPr sz="1310">
              <a:latin typeface="Times New Roman"/>
              <a:ea typeface="Times New Roman"/>
              <a:cs typeface="Times New Roman"/>
              <a:sym typeface="Times New Roman"/>
            </a:endParaRPr>
          </a:p>
          <a:p>
            <a:pPr indent="0" lvl="0" marL="0" rtl="0" algn="l">
              <a:lnSpc>
                <a:spcPct val="105000"/>
              </a:lnSpc>
              <a:spcBef>
                <a:spcPts val="0"/>
              </a:spcBef>
              <a:spcAft>
                <a:spcPts val="1200"/>
              </a:spcAft>
              <a:buSzPts val="1018"/>
              <a:buNone/>
            </a:pPr>
            <a:r>
              <a:t/>
            </a:r>
            <a:endParaRPr sz="1865"/>
          </a:p>
        </p:txBody>
      </p:sp>
      <p:pic>
        <p:nvPicPr>
          <p:cNvPr id="156" name="Google Shape;156;p25" title="Emblem_of_India.svg.png"/>
          <p:cNvPicPr preferRelativeResize="0"/>
          <p:nvPr/>
        </p:nvPicPr>
        <p:blipFill>
          <a:blip r:embed="rId3">
            <a:alphaModFix amt="10000"/>
          </a:blip>
          <a:stretch>
            <a:fillRect/>
          </a:stretch>
        </p:blipFill>
        <p:spPr>
          <a:xfrm>
            <a:off x="2958775" y="0"/>
            <a:ext cx="3226449" cy="4948300"/>
          </a:xfrm>
          <a:prstGeom prst="rect">
            <a:avLst/>
          </a:prstGeom>
          <a:noFill/>
          <a:ln>
            <a:noFill/>
          </a:ln>
        </p:spPr>
      </p:pic>
      <p:sp>
        <p:nvSpPr>
          <p:cNvPr id="157" name="Google Shape;157;p25"/>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6"/>
          <p:cNvPicPr preferRelativeResize="0"/>
          <p:nvPr/>
        </p:nvPicPr>
        <p:blipFill>
          <a:blip r:embed="rId3">
            <a:alphaModFix/>
          </a:blip>
          <a:stretch>
            <a:fillRect/>
          </a:stretch>
        </p:blipFill>
        <p:spPr>
          <a:xfrm>
            <a:off x="383451" y="0"/>
            <a:ext cx="8377097" cy="5143500"/>
          </a:xfrm>
          <a:prstGeom prst="rect">
            <a:avLst/>
          </a:prstGeom>
          <a:noFill/>
          <a:ln>
            <a:noFill/>
          </a:ln>
        </p:spPr>
      </p:pic>
      <p:pic>
        <p:nvPicPr>
          <p:cNvPr id="165" name="Google Shape;165;p26" title="Emblem_of_India.svg.png"/>
          <p:cNvPicPr preferRelativeResize="0"/>
          <p:nvPr/>
        </p:nvPicPr>
        <p:blipFill>
          <a:blip r:embed="rId4">
            <a:alphaModFix amt="10000"/>
          </a:blip>
          <a:stretch>
            <a:fillRect/>
          </a:stretch>
        </p:blipFill>
        <p:spPr>
          <a:xfrm>
            <a:off x="2958775" y="0"/>
            <a:ext cx="3226449" cy="494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Profit Model: The Way Forward</a:t>
            </a:r>
            <a:endParaRPr/>
          </a:p>
        </p:txBody>
      </p:sp>
      <p:sp>
        <p:nvSpPr>
          <p:cNvPr id="171" name="Google Shape;171;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SzPts val="1500"/>
              <a:buChar char="-"/>
            </a:pPr>
            <a:r>
              <a:rPr lang="en-GB" sz="1500">
                <a:latin typeface="Times New Roman"/>
                <a:ea typeface="Times New Roman"/>
                <a:cs typeface="Times New Roman"/>
                <a:sym typeface="Times New Roman"/>
              </a:rPr>
              <a:t>To prevent unfavourable taxation models, the Maharashtra government should permit non-taxed repatriation of revenue and profits for registered FHEIs, backed by an RBI issued clarification on educational surplus repatriation not being in violation of FEMA.  A </a:t>
            </a:r>
            <a:r>
              <a:rPr i="1" lang="en-GB" sz="1500">
                <a:latin typeface="Times New Roman"/>
                <a:ea typeface="Times New Roman"/>
                <a:cs typeface="Times New Roman"/>
                <a:sym typeface="Times New Roman"/>
              </a:rPr>
              <a:t>ceiling</a:t>
            </a:r>
            <a:r>
              <a:rPr lang="en-GB" sz="1500">
                <a:latin typeface="Times New Roman"/>
                <a:ea typeface="Times New Roman"/>
                <a:cs typeface="Times New Roman"/>
                <a:sym typeface="Times New Roman"/>
              </a:rPr>
              <a:t> of 5-8% of revenue for taxation, should also be instituted for FHEIs within Maharashtra.</a:t>
            </a:r>
            <a:endParaRPr sz="15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The advantages discussed later must be clearly highlighted to the public. Additionally, surplus for these FHEIs limited within reasonable limits (such as is the practice for hospitals, and other social enterprises), and the Maharashtra government should set mandatory reinvestment thresholds and local benefit requirements (in the form of hiring, scholarships, grants, research etc.). </a:t>
            </a:r>
            <a:endParaRPr sz="1500">
              <a:latin typeface="Times New Roman"/>
              <a:ea typeface="Times New Roman"/>
              <a:cs typeface="Times New Roman"/>
              <a:sym typeface="Times New Roman"/>
            </a:endParaRPr>
          </a:p>
        </p:txBody>
      </p:sp>
      <p:pic>
        <p:nvPicPr>
          <p:cNvPr id="172" name="Google Shape;172;p27" title="Emblem_of_India.svg.png"/>
          <p:cNvPicPr preferRelativeResize="0"/>
          <p:nvPr/>
        </p:nvPicPr>
        <p:blipFill>
          <a:blip r:embed="rId3">
            <a:alphaModFix amt="10000"/>
          </a:blip>
          <a:stretch>
            <a:fillRect/>
          </a:stretch>
        </p:blipFill>
        <p:spPr>
          <a:xfrm>
            <a:off x="2958775" y="0"/>
            <a:ext cx="3226449" cy="4948300"/>
          </a:xfrm>
          <a:prstGeom prst="rect">
            <a:avLst/>
          </a:prstGeom>
          <a:noFill/>
          <a:ln>
            <a:noFill/>
          </a:ln>
        </p:spPr>
      </p:pic>
      <p:sp>
        <p:nvSpPr>
          <p:cNvPr id="173" name="Google Shape;173;p27"/>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2155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Fees Structure</a:t>
            </a:r>
            <a:endParaRPr/>
          </a:p>
        </p:txBody>
      </p:sp>
      <p:sp>
        <p:nvSpPr>
          <p:cNvPr id="179" name="Google Shape;179;p28"/>
          <p:cNvSpPr txBox="1"/>
          <p:nvPr>
            <p:ph idx="1" type="body"/>
          </p:nvPr>
        </p:nvSpPr>
        <p:spPr>
          <a:xfrm>
            <a:off x="311700" y="758450"/>
            <a:ext cx="8520600" cy="3397200"/>
          </a:xfrm>
          <a:prstGeom prst="rect">
            <a:avLst/>
          </a:prstGeom>
        </p:spPr>
        <p:txBody>
          <a:bodyPr anchorCtr="0" anchor="t" bIns="91425" lIns="91425" spcFirstLastPara="1" rIns="91425" wrap="square" tIns="91425">
            <a:noAutofit/>
          </a:bodyPr>
          <a:lstStyle/>
          <a:p>
            <a:pPr indent="-311785" lvl="0" marL="457200" rtl="0" algn="just">
              <a:lnSpc>
                <a:spcPct val="130000"/>
              </a:lnSpc>
              <a:spcBef>
                <a:spcPts val="0"/>
              </a:spcBef>
              <a:spcAft>
                <a:spcPts val="0"/>
              </a:spcAft>
              <a:buSzPts val="1310"/>
              <a:buFont typeface="Times New Roman"/>
              <a:buChar char="-"/>
            </a:pPr>
            <a:r>
              <a:rPr lang="en-GB" sz="1310">
                <a:latin typeface="Times New Roman"/>
                <a:ea typeface="Times New Roman"/>
                <a:cs typeface="Times New Roman"/>
                <a:sym typeface="Times New Roman"/>
              </a:rPr>
              <a:t>Foreign universities offer differentiated tuition rates for domestic vs. international students (offering lower tuition for US citizens, and most state universities offering substantially lower rates for in-state residents). This could be replicated within Maharashtra, to provide cheaper, higher quality education for residents of Maharashtra and India. </a:t>
            </a:r>
            <a:endParaRPr sz="1310">
              <a:latin typeface="Times New Roman"/>
              <a:ea typeface="Times New Roman"/>
              <a:cs typeface="Times New Roman"/>
              <a:sym typeface="Times New Roman"/>
            </a:endParaRPr>
          </a:p>
          <a:p>
            <a:pPr indent="0" lvl="0" marL="457200" rtl="0" algn="just">
              <a:lnSpc>
                <a:spcPct val="130000"/>
              </a:lnSpc>
              <a:spcBef>
                <a:spcPts val="0"/>
              </a:spcBef>
              <a:spcAft>
                <a:spcPts val="0"/>
              </a:spcAft>
              <a:buSzPts val="1018"/>
              <a:buNone/>
            </a:pPr>
            <a:r>
              <a:t/>
            </a:r>
            <a:endParaRPr sz="1310">
              <a:latin typeface="Times New Roman"/>
              <a:ea typeface="Times New Roman"/>
              <a:cs typeface="Times New Roman"/>
              <a:sym typeface="Times New Roman"/>
            </a:endParaRPr>
          </a:p>
          <a:p>
            <a:pPr indent="-311785" lvl="0" marL="457200" rtl="0" algn="just">
              <a:lnSpc>
                <a:spcPct val="130000"/>
              </a:lnSpc>
              <a:spcBef>
                <a:spcPts val="0"/>
              </a:spcBef>
              <a:spcAft>
                <a:spcPts val="0"/>
              </a:spcAft>
              <a:buSzPts val="1310"/>
              <a:buFont typeface="Times New Roman"/>
              <a:buChar char="-"/>
            </a:pPr>
            <a:r>
              <a:rPr lang="en-GB" sz="1310">
                <a:latin typeface="Times New Roman"/>
                <a:ea typeface="Times New Roman"/>
                <a:cs typeface="Times New Roman"/>
                <a:sym typeface="Times New Roman"/>
              </a:rPr>
              <a:t>Additionally, the State should work in conjunction with the FHEIs to develop need and merit-based scholarships, such as the Pell Grant and National Merit Scholarship Qualifying Test (NMSQT) respectively. Further in terms of scholarships, pre-existing government regulations on income-contingent scholarships and other need-based programs should be expanded to these FHEIs as well. </a:t>
            </a:r>
            <a:endParaRPr sz="1310">
              <a:latin typeface="Times New Roman"/>
              <a:ea typeface="Times New Roman"/>
              <a:cs typeface="Times New Roman"/>
              <a:sym typeface="Times New Roman"/>
            </a:endParaRPr>
          </a:p>
          <a:p>
            <a:pPr indent="0" lvl="0" marL="457200" rtl="0" algn="just">
              <a:lnSpc>
                <a:spcPct val="13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just">
              <a:lnSpc>
                <a:spcPct val="130000"/>
              </a:lnSpc>
              <a:spcBef>
                <a:spcPts val="0"/>
              </a:spcBef>
              <a:spcAft>
                <a:spcPts val="0"/>
              </a:spcAft>
              <a:buSzPts val="1310"/>
              <a:buFont typeface="Times New Roman"/>
              <a:buChar char="-"/>
            </a:pPr>
            <a:r>
              <a:rPr lang="en-GB" sz="1310">
                <a:latin typeface="Times New Roman"/>
                <a:ea typeface="Times New Roman"/>
                <a:cs typeface="Times New Roman"/>
                <a:sym typeface="Times New Roman"/>
              </a:rPr>
              <a:t>The government could subsidize fees structures, to offer tiered pricing based on income, reserving 15-25% for lower- and middle-income students  below $9,400 yearly income) </a:t>
            </a:r>
            <a:endParaRPr sz="1310">
              <a:latin typeface="Times New Roman"/>
              <a:ea typeface="Times New Roman"/>
              <a:cs typeface="Times New Roman"/>
              <a:sym typeface="Times New Roman"/>
            </a:endParaRPr>
          </a:p>
          <a:p>
            <a:pPr indent="0" lvl="0" marL="457200" rtl="0" algn="just">
              <a:lnSpc>
                <a:spcPct val="13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just">
              <a:lnSpc>
                <a:spcPct val="130000"/>
              </a:lnSpc>
              <a:spcBef>
                <a:spcPts val="0"/>
              </a:spcBef>
              <a:spcAft>
                <a:spcPts val="0"/>
              </a:spcAft>
              <a:buSzPts val="1310"/>
              <a:buFont typeface="Times New Roman"/>
              <a:buChar char="-"/>
            </a:pPr>
            <a:r>
              <a:rPr lang="en-GB" sz="1310">
                <a:latin typeface="Times New Roman"/>
                <a:ea typeface="Times New Roman"/>
                <a:cs typeface="Times New Roman"/>
                <a:sym typeface="Times New Roman"/>
              </a:rPr>
              <a:t>FHEIs worry that Indian regulators might demand localization of curriculum  and interfere with the medium of instruction, grading policies and other regulations that would affect operational autonomy and irectly reduce the quality of education imparted. The Government of Maharashtra, and India, must take steps to provide full pedagogical freedom available as is available in their country.</a:t>
            </a:r>
            <a:endParaRPr sz="1865"/>
          </a:p>
        </p:txBody>
      </p:sp>
      <p:pic>
        <p:nvPicPr>
          <p:cNvPr id="180" name="Google Shape;180;p28" title="Emblem_of_India.svg.png"/>
          <p:cNvPicPr preferRelativeResize="0"/>
          <p:nvPr/>
        </p:nvPicPr>
        <p:blipFill>
          <a:blip r:embed="rId3">
            <a:alphaModFix amt="10000"/>
          </a:blip>
          <a:stretch>
            <a:fillRect/>
          </a:stretch>
        </p:blipFill>
        <p:spPr>
          <a:xfrm>
            <a:off x="2958775" y="0"/>
            <a:ext cx="3226449" cy="4948300"/>
          </a:xfrm>
          <a:prstGeom prst="rect">
            <a:avLst/>
          </a:prstGeom>
          <a:noFill/>
          <a:ln>
            <a:noFill/>
          </a:ln>
        </p:spPr>
      </p:pic>
      <p:sp>
        <p:nvSpPr>
          <p:cNvPr id="181" name="Google Shape;181;p28"/>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FHEIs in Maharashtra</a:t>
            </a:r>
            <a:endParaRPr/>
          </a:p>
        </p:txBody>
      </p:sp>
      <p:sp>
        <p:nvSpPr>
          <p:cNvPr id="187" name="Google Shape;187;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9250" lvl="0" marL="457200" rtl="0" algn="just">
              <a:lnSpc>
                <a:spcPct val="100000"/>
              </a:lnSpc>
              <a:spcBef>
                <a:spcPts val="0"/>
              </a:spcBef>
              <a:spcAft>
                <a:spcPts val="0"/>
              </a:spcAft>
              <a:buSzPts val="1900"/>
              <a:buAutoNum type="arabicPeriod"/>
            </a:pPr>
            <a:r>
              <a:rPr lang="en-GB" sz="1900">
                <a:latin typeface="Times New Roman"/>
                <a:ea typeface="Times New Roman"/>
                <a:cs typeface="Times New Roman"/>
                <a:sym typeface="Times New Roman"/>
              </a:rPr>
              <a:t>Quality of Education</a:t>
            </a:r>
            <a:endParaRPr sz="1900">
              <a:latin typeface="Times New Roman"/>
              <a:ea typeface="Times New Roman"/>
              <a:cs typeface="Times New Roman"/>
              <a:sym typeface="Times New Roman"/>
            </a:endParaRPr>
          </a:p>
          <a:p>
            <a:pPr indent="-349250" lvl="0" marL="457200" rtl="0" algn="l">
              <a:lnSpc>
                <a:spcPct val="100000"/>
              </a:lnSpc>
              <a:spcBef>
                <a:spcPts val="0"/>
              </a:spcBef>
              <a:spcAft>
                <a:spcPts val="0"/>
              </a:spcAft>
              <a:buSzPts val="1900"/>
              <a:buAutoNum type="arabicPeriod"/>
            </a:pPr>
            <a:r>
              <a:rPr lang="en-GB" sz="1900"/>
              <a:t>Reduced Brain Drain</a:t>
            </a:r>
            <a:endParaRPr sz="1900"/>
          </a:p>
          <a:p>
            <a:pPr indent="-349250" lvl="0" marL="457200" rtl="0" algn="l">
              <a:lnSpc>
                <a:spcPct val="100000"/>
              </a:lnSpc>
              <a:spcBef>
                <a:spcPts val="0"/>
              </a:spcBef>
              <a:spcAft>
                <a:spcPts val="0"/>
              </a:spcAft>
              <a:buSzPts val="1900"/>
              <a:buAutoNum type="arabicPeriod"/>
            </a:pPr>
            <a:r>
              <a:rPr lang="en-GB" sz="1900"/>
              <a:t>Job Creation </a:t>
            </a:r>
            <a:endParaRPr sz="1900"/>
          </a:p>
          <a:p>
            <a:pPr indent="-349250" lvl="0" marL="457200" rtl="0" algn="l">
              <a:lnSpc>
                <a:spcPct val="100000"/>
              </a:lnSpc>
              <a:spcBef>
                <a:spcPts val="0"/>
              </a:spcBef>
              <a:spcAft>
                <a:spcPts val="0"/>
              </a:spcAft>
              <a:buSzPts val="1900"/>
              <a:buAutoNum type="arabicPeriod"/>
            </a:pPr>
            <a:r>
              <a:rPr lang="en-GB" sz="1900"/>
              <a:t>State Soft Power</a:t>
            </a:r>
            <a:endParaRPr sz="1900"/>
          </a:p>
          <a:p>
            <a:pPr indent="-349250" lvl="0" marL="457200" rtl="0" algn="l">
              <a:lnSpc>
                <a:spcPct val="100000"/>
              </a:lnSpc>
              <a:spcBef>
                <a:spcPts val="0"/>
              </a:spcBef>
              <a:spcAft>
                <a:spcPts val="0"/>
              </a:spcAft>
              <a:buSzPts val="1900"/>
              <a:buAutoNum type="arabicPeriod"/>
            </a:pPr>
            <a:r>
              <a:rPr lang="en-GB" sz="1900"/>
              <a:t>Increased Innovation and Development </a:t>
            </a:r>
            <a:endParaRPr sz="1900"/>
          </a:p>
          <a:p>
            <a:pPr indent="0" lvl="0" marL="0" rtl="0" algn="l">
              <a:lnSpc>
                <a:spcPct val="100000"/>
              </a:lnSpc>
              <a:spcBef>
                <a:spcPts val="1200"/>
              </a:spcBef>
              <a:spcAft>
                <a:spcPts val="0"/>
              </a:spcAft>
              <a:buNone/>
            </a:pPr>
            <a:r>
              <a:t/>
            </a:r>
            <a:endParaRPr sz="1900"/>
          </a:p>
          <a:p>
            <a:pPr indent="0" lvl="0" marL="0" rtl="0" algn="l">
              <a:lnSpc>
                <a:spcPct val="100000"/>
              </a:lnSpc>
              <a:spcBef>
                <a:spcPts val="1200"/>
              </a:spcBef>
              <a:spcAft>
                <a:spcPts val="0"/>
              </a:spcAft>
              <a:buNone/>
            </a:pPr>
            <a:r>
              <a:t/>
            </a:r>
            <a:endParaRPr sz="1900"/>
          </a:p>
          <a:p>
            <a:pPr indent="-349250" lvl="0" marL="457200" rtl="0" algn="l">
              <a:lnSpc>
                <a:spcPct val="100000"/>
              </a:lnSpc>
              <a:spcBef>
                <a:spcPts val="1200"/>
              </a:spcBef>
              <a:spcAft>
                <a:spcPts val="0"/>
              </a:spcAft>
              <a:buSzPts val="1900"/>
              <a:buAutoNum type="arabicPeriod"/>
            </a:pPr>
            <a:r>
              <a:rPr lang="en-GB" sz="1900"/>
              <a:t>Social Inequality</a:t>
            </a:r>
            <a:endParaRPr sz="1900"/>
          </a:p>
        </p:txBody>
      </p:sp>
      <p:sp>
        <p:nvSpPr>
          <p:cNvPr id="188" name="Google Shape;188;p29"/>
          <p:cNvSpPr txBox="1"/>
          <p:nvPr/>
        </p:nvSpPr>
        <p:spPr>
          <a:xfrm>
            <a:off x="152400" y="2826300"/>
            <a:ext cx="889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latin typeface="Old Standard TT"/>
                <a:ea typeface="Old Standard TT"/>
                <a:cs typeface="Old Standard TT"/>
                <a:sym typeface="Old Standard TT"/>
              </a:rPr>
              <a:t>Disadvantages</a:t>
            </a:r>
            <a:r>
              <a:rPr lang="en-GB" sz="3000">
                <a:solidFill>
                  <a:schemeClr val="dk1"/>
                </a:solidFill>
                <a:latin typeface="Old Standard TT"/>
                <a:ea typeface="Old Standard TT"/>
                <a:cs typeface="Old Standard TT"/>
                <a:sym typeface="Old Standard TT"/>
              </a:rPr>
              <a:t> of FHEIs in Maharashtra</a:t>
            </a:r>
            <a:endParaRPr sz="3000">
              <a:solidFill>
                <a:schemeClr val="dk1"/>
              </a:solidFill>
              <a:latin typeface="Old Standard TT"/>
              <a:ea typeface="Old Standard TT"/>
              <a:cs typeface="Old Standard TT"/>
              <a:sym typeface="Old Standard TT"/>
            </a:endParaRPr>
          </a:p>
        </p:txBody>
      </p:sp>
      <p:pic>
        <p:nvPicPr>
          <p:cNvPr id="189" name="Google Shape;189;p29" title="Emblem_of_India.svg.png"/>
          <p:cNvPicPr preferRelativeResize="0"/>
          <p:nvPr/>
        </p:nvPicPr>
        <p:blipFill>
          <a:blip r:embed="rId3">
            <a:alphaModFix amt="10000"/>
          </a:blip>
          <a:stretch>
            <a:fillRect/>
          </a:stretch>
        </p:blipFill>
        <p:spPr>
          <a:xfrm>
            <a:off x="2958775" y="0"/>
            <a:ext cx="3226449" cy="4948300"/>
          </a:xfrm>
          <a:prstGeom prst="rect">
            <a:avLst/>
          </a:prstGeom>
          <a:noFill/>
          <a:ln>
            <a:noFill/>
          </a:ln>
        </p:spPr>
      </p:pic>
      <p:sp>
        <p:nvSpPr>
          <p:cNvPr id="190" name="Google Shape;190;p29"/>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0"/>
          <p:cNvPicPr preferRelativeResize="0"/>
          <p:nvPr/>
        </p:nvPicPr>
        <p:blipFill>
          <a:blip r:embed="rId3">
            <a:alphaModFix/>
          </a:blip>
          <a:stretch>
            <a:fillRect/>
          </a:stretch>
        </p:blipFill>
        <p:spPr>
          <a:xfrm>
            <a:off x="864461" y="0"/>
            <a:ext cx="7415076" cy="5143499"/>
          </a:xfrm>
          <a:prstGeom prst="rect">
            <a:avLst/>
          </a:prstGeom>
          <a:noFill/>
          <a:ln>
            <a:noFill/>
          </a:ln>
        </p:spPr>
      </p:pic>
      <p:pic>
        <p:nvPicPr>
          <p:cNvPr id="198" name="Google Shape;198;p30" title="Emblem_of_India.svg.png"/>
          <p:cNvPicPr preferRelativeResize="0"/>
          <p:nvPr/>
        </p:nvPicPr>
        <p:blipFill>
          <a:blip r:embed="rId4">
            <a:alphaModFix amt="10000"/>
          </a:blip>
          <a:stretch>
            <a:fillRect/>
          </a:stretch>
        </p:blipFill>
        <p:spPr>
          <a:xfrm>
            <a:off x="2958775" y="0"/>
            <a:ext cx="3226449" cy="494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4" name="Google Shape;204;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31"/>
          <p:cNvPicPr preferRelativeResize="0"/>
          <p:nvPr/>
        </p:nvPicPr>
        <p:blipFill>
          <a:blip r:embed="rId3">
            <a:alphaModFix/>
          </a:blip>
          <a:stretch>
            <a:fillRect/>
          </a:stretch>
        </p:blipFill>
        <p:spPr>
          <a:xfrm>
            <a:off x="152400" y="238125"/>
            <a:ext cx="8839200" cy="4667250"/>
          </a:xfrm>
          <a:prstGeom prst="rect">
            <a:avLst/>
          </a:prstGeom>
          <a:noFill/>
          <a:ln>
            <a:noFill/>
          </a:ln>
        </p:spPr>
      </p:pic>
      <p:pic>
        <p:nvPicPr>
          <p:cNvPr id="206" name="Google Shape;206;p31" title="Emblem_of_India.svg.png"/>
          <p:cNvPicPr preferRelativeResize="0"/>
          <p:nvPr/>
        </p:nvPicPr>
        <p:blipFill>
          <a:blip r:embed="rId4">
            <a:alphaModFix amt="10000"/>
          </a:blip>
          <a:stretch>
            <a:fillRect/>
          </a:stretch>
        </p:blipFill>
        <p:spPr>
          <a:xfrm>
            <a:off x="2958775" y="0"/>
            <a:ext cx="3226449" cy="494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1153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Background Information </a:t>
            </a:r>
            <a:endParaRPr/>
          </a:p>
        </p:txBody>
      </p:sp>
      <p:sp>
        <p:nvSpPr>
          <p:cNvPr id="69" name="Google Shape;69;p14"/>
          <p:cNvSpPr txBox="1"/>
          <p:nvPr>
            <p:ph idx="1" type="body"/>
          </p:nvPr>
        </p:nvSpPr>
        <p:spPr>
          <a:xfrm>
            <a:off x="188000" y="728500"/>
            <a:ext cx="8520600" cy="42198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Around 700,000+ students study abroad annually, which causes India to lose $60 billion in Foreign Exchange outflows. (ICEF Monitor</a:t>
            </a:r>
            <a:r>
              <a:rPr i="1" lang="en-GB" sz="1400">
                <a:latin typeface="Times New Roman"/>
                <a:ea typeface="Times New Roman"/>
                <a:cs typeface="Times New Roman"/>
                <a:sym typeface="Times New Roman"/>
              </a:rPr>
              <a:t>)</a:t>
            </a:r>
            <a:r>
              <a:rPr lang="en-GB" sz="1400">
                <a:latin typeface="Times New Roman"/>
                <a:ea typeface="Times New Roman"/>
                <a:cs typeface="Times New Roman"/>
                <a:sym typeface="Times New Roman"/>
              </a:rPr>
              <a:t>. Thus, the National Education Policy (NEP) 2020 released by the Ministry of Education of the Government of India aims to promote the entrance and operation of campuses of top Foreign Higher Educational Institutions (FHEIs).</a:t>
            </a: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852"/>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The </a:t>
            </a:r>
            <a:r>
              <a:rPr lang="en-GB" sz="1400">
                <a:latin typeface="Times New Roman"/>
                <a:ea typeface="Times New Roman"/>
                <a:cs typeface="Times New Roman"/>
                <a:sym typeface="Times New Roman"/>
              </a:rPr>
              <a:t>University Grants Commission (UGC)</a:t>
            </a:r>
            <a:r>
              <a:rPr lang="en-GB" sz="1400">
                <a:latin typeface="Times New Roman"/>
                <a:ea typeface="Times New Roman"/>
                <a:cs typeface="Times New Roman"/>
                <a:sym typeface="Times New Roman"/>
              </a:rPr>
              <a:t> released the FHEI regulations in 2023, outlining operational autonomy, eligibility criteria, and other important information. </a:t>
            </a:r>
            <a:endParaRPr sz="1400">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852"/>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Maharashtra, accounting for 12.92% of India’s GDP, also the leading state in terms of GDP with a large population of 12.57 Crore, has positioned itself to be the Education Hub of India, a vision repeatedly highlighted by Chief </a:t>
            </a:r>
            <a:r>
              <a:rPr lang="en-GB" sz="1400">
                <a:latin typeface="Times New Roman"/>
                <a:ea typeface="Times New Roman"/>
                <a:cs typeface="Times New Roman"/>
                <a:sym typeface="Times New Roman"/>
              </a:rPr>
              <a:t>Minister</a:t>
            </a:r>
            <a:r>
              <a:rPr lang="en-GB" sz="1400">
                <a:latin typeface="Times New Roman"/>
                <a:ea typeface="Times New Roman"/>
                <a:cs typeface="Times New Roman"/>
                <a:sym typeface="Times New Roman"/>
              </a:rPr>
              <a:t> Devendra Fadnavis. (Reserve Bank of India) This is seen with the launching of EduCity, a 250-acre region near Navi Mumbai, aiming to provide prestigious education opportunities to students in Mumbai, Maharashtra and India at large. (Indian Express)</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852"/>
              <a:buFont typeface="Arial"/>
              <a:buNone/>
            </a:pP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spcBef>
                <a:spcPts val="0"/>
              </a:spcBef>
              <a:spcAft>
                <a:spcPts val="1200"/>
              </a:spcAft>
              <a:buSzPts val="852"/>
              <a:buNone/>
            </a:pPr>
            <a:r>
              <a:t/>
            </a:r>
            <a:endParaRPr sz="1400"/>
          </a:p>
        </p:txBody>
      </p:sp>
      <p:pic>
        <p:nvPicPr>
          <p:cNvPr id="70" name="Google Shape;70;p14" title="Emblem_of_India.svg.png"/>
          <p:cNvPicPr preferRelativeResize="0"/>
          <p:nvPr/>
        </p:nvPicPr>
        <p:blipFill>
          <a:blip r:embed="rId3">
            <a:alphaModFix amt="10000"/>
          </a:blip>
          <a:stretch>
            <a:fillRect/>
          </a:stretch>
        </p:blipFill>
        <p:spPr>
          <a:xfrm>
            <a:off x="2958775" y="0"/>
            <a:ext cx="3226449" cy="4948300"/>
          </a:xfrm>
          <a:prstGeom prst="rect">
            <a:avLst/>
          </a:prstGeom>
          <a:noFill/>
          <a:ln>
            <a:noFill/>
          </a:ln>
        </p:spPr>
      </p:pic>
      <p:sp>
        <p:nvSpPr>
          <p:cNvPr id="71" name="Google Shape;71;p14"/>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Impact-Based </a:t>
            </a:r>
            <a:r>
              <a:rPr lang="en-GB"/>
              <a:t>Assessment</a:t>
            </a:r>
            <a:r>
              <a:rPr lang="en-GB"/>
              <a:t> </a:t>
            </a:r>
            <a:endParaRPr/>
          </a:p>
        </p:txBody>
      </p:sp>
      <p:sp>
        <p:nvSpPr>
          <p:cNvPr id="212" name="Google Shape;212;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700">
                <a:latin typeface="Times New Roman"/>
                <a:ea typeface="Times New Roman"/>
                <a:cs typeface="Times New Roman"/>
                <a:sym typeface="Times New Roman"/>
              </a:rPr>
              <a:t>Given the significant monetary and infrastructural contributions required from the Government of Maharashtra, it is important for these FHEIs to be positively impactful to the community. This requires a purpose-driven Strategic Public Benefit Assessment to ascertain the success of FHEIs set up, as emphasized and guided by Dr. Nancy Ruther of the Macmillan Center for International and Area Studies at Yale University.  The State must mandate that all FHEIs participate in this impact-assessment framework, conducted not by independent body, assessing the metrics of </a:t>
            </a:r>
            <a:r>
              <a:rPr b="1" lang="en-GB" sz="1700">
                <a:latin typeface="Times New Roman"/>
                <a:ea typeface="Times New Roman"/>
                <a:cs typeface="Times New Roman"/>
                <a:sym typeface="Times New Roman"/>
              </a:rPr>
              <a:t>Inclusivity, Academic Quality, Pedagogical Innovation, Faculty and Research Engagement, Post-Graduation Outcomes, and Community Benefit.</a:t>
            </a:r>
            <a:endParaRPr b="1" sz="17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l">
              <a:spcBef>
                <a:spcPts val="0"/>
              </a:spcBef>
              <a:spcAft>
                <a:spcPts val="1200"/>
              </a:spcAft>
              <a:buNone/>
            </a:pPr>
            <a:r>
              <a:t/>
            </a:r>
            <a:endParaRPr sz="2600"/>
          </a:p>
        </p:txBody>
      </p:sp>
      <p:sp>
        <p:nvSpPr>
          <p:cNvPr id="213" name="Google Shape;213;p32"/>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Metrics to Test through RCTs</a:t>
            </a:r>
            <a:endParaRPr/>
          </a:p>
        </p:txBody>
      </p:sp>
      <p:sp>
        <p:nvSpPr>
          <p:cNvPr id="219" name="Google Shape;219;p33"/>
          <p:cNvSpPr txBox="1"/>
          <p:nvPr>
            <p:ph idx="1" type="body"/>
          </p:nvPr>
        </p:nvSpPr>
        <p:spPr>
          <a:xfrm>
            <a:off x="311700" y="1058225"/>
            <a:ext cx="8520600" cy="3397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100"/>
              <a:buNone/>
            </a:pPr>
            <a:r>
              <a:t/>
            </a:r>
            <a:endParaRPr b="1" sz="16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600">
                <a:latin typeface="Times New Roman"/>
                <a:ea typeface="Times New Roman"/>
                <a:cs typeface="Times New Roman"/>
                <a:sym typeface="Times New Roman"/>
              </a:rPr>
              <a:t>Backgrounds Information on Inclusivity</a:t>
            </a:r>
            <a:endParaRPr b="1" sz="16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a:t>
            </a:r>
            <a:r>
              <a:rPr lang="en-GB" sz="1100">
                <a:latin typeface="Times New Roman"/>
                <a:ea typeface="Times New Roman"/>
                <a:cs typeface="Times New Roman"/>
                <a:sym typeface="Times New Roman"/>
              </a:rPr>
              <a:t>   	</a:t>
            </a:r>
            <a:r>
              <a:rPr lang="en-GB" sz="1600">
                <a:latin typeface="Times New Roman"/>
                <a:ea typeface="Times New Roman"/>
                <a:cs typeface="Times New Roman"/>
                <a:sym typeface="Times New Roman"/>
              </a:rPr>
              <a:t>% of students from low-income families (&lt;₹8L annual income)</a:t>
            </a:r>
            <a:endParaRPr sz="16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a:t>
            </a:r>
            <a:r>
              <a:rPr lang="en-GB" sz="1100">
                <a:latin typeface="Times New Roman"/>
                <a:ea typeface="Times New Roman"/>
                <a:cs typeface="Times New Roman"/>
                <a:sym typeface="Times New Roman"/>
              </a:rPr>
              <a:t>   	</a:t>
            </a:r>
            <a:r>
              <a:rPr lang="en-GB" sz="1600">
                <a:latin typeface="Times New Roman"/>
                <a:ea typeface="Times New Roman"/>
                <a:cs typeface="Times New Roman"/>
                <a:sym typeface="Times New Roman"/>
              </a:rPr>
              <a:t>% of first-generation college students</a:t>
            </a:r>
            <a:endParaRPr sz="16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a:t>
            </a:r>
            <a:r>
              <a:rPr lang="en-GB" sz="1100">
                <a:latin typeface="Times New Roman"/>
                <a:ea typeface="Times New Roman"/>
                <a:cs typeface="Times New Roman"/>
                <a:sym typeface="Times New Roman"/>
              </a:rPr>
              <a:t>   	</a:t>
            </a:r>
            <a:r>
              <a:rPr lang="en-GB" sz="1600">
                <a:latin typeface="Times New Roman"/>
                <a:ea typeface="Times New Roman"/>
                <a:cs typeface="Times New Roman"/>
                <a:sym typeface="Times New Roman"/>
              </a:rPr>
              <a:t>% of students from rural or Tier II/III cities</a:t>
            </a:r>
            <a:endParaRPr sz="16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a:t>
            </a:r>
            <a:r>
              <a:rPr lang="en-GB" sz="1100">
                <a:latin typeface="Times New Roman"/>
                <a:ea typeface="Times New Roman"/>
                <a:cs typeface="Times New Roman"/>
                <a:sym typeface="Times New Roman"/>
              </a:rPr>
              <a:t>   	</a:t>
            </a:r>
            <a:r>
              <a:rPr lang="en-GB" sz="1600">
                <a:latin typeface="Times New Roman"/>
                <a:ea typeface="Times New Roman"/>
                <a:cs typeface="Times New Roman"/>
                <a:sym typeface="Times New Roman"/>
              </a:rPr>
              <a:t>% of students from reserved categories (SC/ST/OBC/EWS)</a:t>
            </a:r>
            <a:endParaRPr sz="16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a:t>
            </a:r>
            <a:r>
              <a:rPr lang="en-GB" sz="1100">
                <a:latin typeface="Times New Roman"/>
                <a:ea typeface="Times New Roman"/>
                <a:cs typeface="Times New Roman"/>
                <a:sym typeface="Times New Roman"/>
              </a:rPr>
              <a:t>   	</a:t>
            </a:r>
            <a:r>
              <a:rPr lang="en-GB" sz="1600">
                <a:latin typeface="Times New Roman"/>
                <a:ea typeface="Times New Roman"/>
                <a:cs typeface="Times New Roman"/>
                <a:sym typeface="Times New Roman"/>
              </a:rPr>
              <a:t>% of students on full/partial scholarships</a:t>
            </a:r>
            <a:endParaRPr sz="16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a:t>
            </a:r>
            <a:r>
              <a:rPr lang="en-GB" sz="1100">
                <a:latin typeface="Times New Roman"/>
                <a:ea typeface="Times New Roman"/>
                <a:cs typeface="Times New Roman"/>
                <a:sym typeface="Times New Roman"/>
              </a:rPr>
              <a:t>   	</a:t>
            </a:r>
            <a:r>
              <a:rPr lang="en-GB" sz="1600">
                <a:latin typeface="Times New Roman"/>
                <a:ea typeface="Times New Roman"/>
                <a:cs typeface="Times New Roman"/>
                <a:sym typeface="Times New Roman"/>
              </a:rPr>
              <a:t>% of female students</a:t>
            </a:r>
            <a:endParaRPr sz="16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a:t>
            </a:r>
            <a:r>
              <a:rPr lang="en-GB" sz="1100">
                <a:latin typeface="Times New Roman"/>
                <a:ea typeface="Times New Roman"/>
                <a:cs typeface="Times New Roman"/>
                <a:sym typeface="Times New Roman"/>
              </a:rPr>
              <a:t>   	</a:t>
            </a:r>
            <a:r>
              <a:rPr lang="en-GB" sz="1600">
                <a:latin typeface="Times New Roman"/>
                <a:ea typeface="Times New Roman"/>
                <a:cs typeface="Times New Roman"/>
                <a:sym typeface="Times New Roman"/>
              </a:rPr>
              <a:t>% of students with disabilities</a:t>
            </a:r>
            <a:endParaRPr sz="16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457200" rtl="0" algn="just">
              <a:lnSpc>
                <a:spcPct val="130000"/>
              </a:lnSpc>
              <a:spcBef>
                <a:spcPts val="0"/>
              </a:spcBef>
              <a:spcAft>
                <a:spcPts val="0"/>
              </a:spcAft>
              <a:buClr>
                <a:schemeClr val="dk1"/>
              </a:buClr>
              <a:buSzPts val="1018"/>
              <a:buFont typeface="Arial"/>
              <a:buNone/>
            </a:pPr>
            <a:r>
              <a:t/>
            </a:r>
            <a:endParaRPr b="1" sz="1810">
              <a:latin typeface="Times New Roman"/>
              <a:ea typeface="Times New Roman"/>
              <a:cs typeface="Times New Roman"/>
              <a:sym typeface="Times New Roman"/>
            </a:endParaRPr>
          </a:p>
        </p:txBody>
      </p:sp>
      <p:sp>
        <p:nvSpPr>
          <p:cNvPr id="220" name="Google Shape;220;p33"/>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6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34"/>
          <p:cNvSpPr txBox="1"/>
          <p:nvPr>
            <p:ph idx="1" type="body"/>
          </p:nvPr>
        </p:nvSpPr>
        <p:spPr>
          <a:xfrm>
            <a:off x="161700" y="151375"/>
            <a:ext cx="8670600" cy="4828200"/>
          </a:xfrm>
          <a:prstGeom prst="rect">
            <a:avLst/>
          </a:prstGeom>
        </p:spPr>
        <p:txBody>
          <a:bodyPr anchorCtr="0" anchor="t" bIns="91425" lIns="91425" spcFirstLastPara="1" rIns="91425" wrap="square" tIns="91425">
            <a:noAutofit/>
          </a:bodyPr>
          <a:lstStyle/>
          <a:p>
            <a:pPr indent="0" lvl="0" marL="228600" rtl="0" algn="just">
              <a:lnSpc>
                <a:spcPct val="150000"/>
              </a:lnSpc>
              <a:spcBef>
                <a:spcPts val="0"/>
              </a:spcBef>
              <a:spcAft>
                <a:spcPts val="0"/>
              </a:spcAft>
              <a:buClr>
                <a:schemeClr val="dk1"/>
              </a:buClr>
              <a:buSzPts val="1100"/>
              <a:buFont typeface="Arial"/>
              <a:buNone/>
            </a:pPr>
            <a:r>
              <a:rPr b="1" lang="en-GB" sz="1300">
                <a:latin typeface="Times New Roman"/>
                <a:ea typeface="Times New Roman"/>
                <a:cs typeface="Times New Roman"/>
                <a:sym typeface="Times New Roman"/>
              </a:rPr>
              <a:t>Academic Quality</a:t>
            </a:r>
            <a:endParaRPr b="1" sz="13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300">
                <a:latin typeface="Times New Roman"/>
                <a:ea typeface="Times New Roman"/>
                <a:cs typeface="Times New Roman"/>
                <a:sym typeface="Times New Roman"/>
              </a:rPr>
              <a:t>-   	Average CGPA trends</a:t>
            </a:r>
            <a:endParaRPr sz="13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300">
                <a:latin typeface="Times New Roman"/>
                <a:ea typeface="Times New Roman"/>
                <a:cs typeface="Times New Roman"/>
                <a:sym typeface="Times New Roman"/>
              </a:rPr>
              <a:t>-   	Student-faculty ratio</a:t>
            </a:r>
            <a:endParaRPr sz="1300">
              <a:latin typeface="Times New Roman"/>
              <a:ea typeface="Times New Roman"/>
              <a:cs typeface="Times New Roman"/>
              <a:sym typeface="Times New Roman"/>
            </a:endParaRPr>
          </a:p>
          <a:p>
            <a:pPr indent="-228600" lvl="0" marL="457200" rtl="0" algn="just">
              <a:lnSpc>
                <a:spcPct val="150000"/>
              </a:lnSpc>
              <a:spcBef>
                <a:spcPts val="0"/>
              </a:spcBef>
              <a:spcAft>
                <a:spcPts val="0"/>
              </a:spcAft>
              <a:buSzPts val="1100"/>
              <a:buNone/>
            </a:pPr>
            <a:r>
              <a:rPr lang="en-GB" sz="1300">
                <a:latin typeface="Times New Roman"/>
                <a:ea typeface="Times New Roman"/>
                <a:cs typeface="Times New Roman"/>
                <a:sym typeface="Times New Roman"/>
              </a:rPr>
              <a:t>-   	% of faculty with PhDs or equivalent</a:t>
            </a:r>
            <a:endParaRPr sz="1300">
              <a:latin typeface="Times New Roman"/>
              <a:ea typeface="Times New Roman"/>
              <a:cs typeface="Times New Roman"/>
              <a:sym typeface="Times New Roman"/>
            </a:endParaRPr>
          </a:p>
          <a:p>
            <a:pPr indent="-228600" lvl="0" marL="457200" rtl="0" algn="just">
              <a:lnSpc>
                <a:spcPct val="150000"/>
              </a:lnSpc>
              <a:spcBef>
                <a:spcPts val="0"/>
              </a:spcBef>
              <a:spcAft>
                <a:spcPts val="0"/>
              </a:spcAft>
              <a:buSzPts val="1100"/>
              <a:buNone/>
            </a:pPr>
            <a:r>
              <a:rPr lang="en-GB" sz="1300">
                <a:latin typeface="Times New Roman"/>
                <a:ea typeface="Times New Roman"/>
                <a:cs typeface="Times New Roman"/>
                <a:sym typeface="Times New Roman"/>
              </a:rPr>
              <a:t>-  	Course completion and on-time graduation rates</a:t>
            </a:r>
            <a:endParaRPr sz="1300">
              <a:latin typeface="Times New Roman"/>
              <a:ea typeface="Times New Roman"/>
              <a:cs typeface="Times New Roman"/>
              <a:sym typeface="Times New Roman"/>
            </a:endParaRPr>
          </a:p>
          <a:p>
            <a:pPr indent="0" lvl="0" marL="0" rtl="0" algn="just">
              <a:lnSpc>
                <a:spcPct val="130000"/>
              </a:lnSpc>
              <a:spcBef>
                <a:spcPts val="0"/>
              </a:spcBef>
              <a:spcAft>
                <a:spcPts val="0"/>
              </a:spcAft>
              <a:buSzPts val="935"/>
              <a:buNone/>
            </a:pPr>
            <a:r>
              <a:t/>
            </a:r>
            <a:endParaRPr b="1" sz="1300">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935"/>
              <a:buFont typeface="Arial"/>
              <a:buNone/>
            </a:pPr>
            <a:r>
              <a:rPr b="1" lang="en-GB" sz="1300">
                <a:latin typeface="Times New Roman"/>
                <a:ea typeface="Times New Roman"/>
                <a:cs typeface="Times New Roman"/>
                <a:sym typeface="Times New Roman"/>
              </a:rPr>
              <a:t>Pedagogical Innovation</a:t>
            </a:r>
            <a:endParaRPr b="1" sz="1300">
              <a:latin typeface="Times New Roman"/>
              <a:ea typeface="Times New Roman"/>
              <a:cs typeface="Times New Roman"/>
              <a:sym typeface="Times New Roman"/>
            </a:endParaRPr>
          </a:p>
          <a:p>
            <a:pPr indent="-228600" lvl="0" marL="457200" rtl="0" algn="just">
              <a:lnSpc>
                <a:spcPct val="130000"/>
              </a:lnSpc>
              <a:spcBef>
                <a:spcPts val="0"/>
              </a:spcBef>
              <a:spcAft>
                <a:spcPts val="0"/>
              </a:spcAft>
              <a:buClr>
                <a:schemeClr val="dk1"/>
              </a:buClr>
              <a:buSzPts val="935"/>
              <a:buFont typeface="Arial"/>
              <a:buNone/>
            </a:pPr>
            <a:r>
              <a:rPr lang="en-GB" sz="1300">
                <a:latin typeface="Times New Roman"/>
                <a:ea typeface="Times New Roman"/>
                <a:cs typeface="Times New Roman"/>
                <a:sym typeface="Times New Roman"/>
              </a:rPr>
              <a:t>-   	Number of interdisciplinary courses offered</a:t>
            </a:r>
            <a:endParaRPr sz="1300">
              <a:latin typeface="Times New Roman"/>
              <a:ea typeface="Times New Roman"/>
              <a:cs typeface="Times New Roman"/>
              <a:sym typeface="Times New Roman"/>
            </a:endParaRPr>
          </a:p>
          <a:p>
            <a:pPr indent="-228600" lvl="0" marL="457200" rtl="0" algn="just">
              <a:lnSpc>
                <a:spcPct val="130000"/>
              </a:lnSpc>
              <a:spcBef>
                <a:spcPts val="0"/>
              </a:spcBef>
              <a:spcAft>
                <a:spcPts val="0"/>
              </a:spcAft>
              <a:buClr>
                <a:schemeClr val="dk1"/>
              </a:buClr>
              <a:buSzPts val="935"/>
              <a:buFont typeface="Arial"/>
              <a:buNone/>
            </a:pPr>
            <a:r>
              <a:rPr lang="en-GB" sz="1300">
                <a:latin typeface="Times New Roman"/>
                <a:ea typeface="Times New Roman"/>
                <a:cs typeface="Times New Roman"/>
                <a:sym typeface="Times New Roman"/>
              </a:rPr>
              <a:t>-   	Number of courses taught using experiential or project-based learning</a:t>
            </a:r>
            <a:endParaRPr sz="1300">
              <a:latin typeface="Times New Roman"/>
              <a:ea typeface="Times New Roman"/>
              <a:cs typeface="Times New Roman"/>
              <a:sym typeface="Times New Roman"/>
            </a:endParaRPr>
          </a:p>
          <a:p>
            <a:pPr indent="-228600" lvl="0" marL="457200" rtl="0" algn="just">
              <a:lnSpc>
                <a:spcPct val="130000"/>
              </a:lnSpc>
              <a:spcBef>
                <a:spcPts val="0"/>
              </a:spcBef>
              <a:spcAft>
                <a:spcPts val="0"/>
              </a:spcAft>
              <a:buClr>
                <a:schemeClr val="dk1"/>
              </a:buClr>
              <a:buSzPts val="935"/>
              <a:buFont typeface="Arial"/>
              <a:buNone/>
            </a:pPr>
            <a:r>
              <a:rPr lang="en-GB" sz="1300">
                <a:latin typeface="Times New Roman"/>
                <a:ea typeface="Times New Roman"/>
                <a:cs typeface="Times New Roman"/>
                <a:sym typeface="Times New Roman"/>
              </a:rPr>
              <a:t>-   	Student feedback ratings on teaching quality</a:t>
            </a:r>
            <a:endParaRPr sz="1300">
              <a:latin typeface="Times New Roman"/>
              <a:ea typeface="Times New Roman"/>
              <a:cs typeface="Times New Roman"/>
              <a:sym typeface="Times New Roman"/>
            </a:endParaRPr>
          </a:p>
          <a:p>
            <a:pPr indent="-228600" lvl="0" marL="457200" rtl="0" algn="just">
              <a:lnSpc>
                <a:spcPct val="130000"/>
              </a:lnSpc>
              <a:spcBef>
                <a:spcPts val="0"/>
              </a:spcBef>
              <a:spcAft>
                <a:spcPts val="0"/>
              </a:spcAft>
              <a:buSzPts val="935"/>
              <a:buNone/>
            </a:pPr>
            <a:r>
              <a:rPr lang="en-GB" sz="1300">
                <a:latin typeface="Times New Roman"/>
                <a:ea typeface="Times New Roman"/>
                <a:cs typeface="Times New Roman"/>
                <a:sym typeface="Times New Roman"/>
              </a:rPr>
              <a:t>-   	Number of faculty granted full academic autonomy</a:t>
            </a:r>
            <a:endParaRPr sz="1300">
              <a:latin typeface="Times New Roman"/>
              <a:ea typeface="Times New Roman"/>
              <a:cs typeface="Times New Roman"/>
              <a:sym typeface="Times New Roman"/>
            </a:endParaRPr>
          </a:p>
          <a:p>
            <a:pPr indent="-228600" lvl="0" marL="457200" rtl="0" algn="just">
              <a:lnSpc>
                <a:spcPct val="130000"/>
              </a:lnSpc>
              <a:spcBef>
                <a:spcPts val="0"/>
              </a:spcBef>
              <a:spcAft>
                <a:spcPts val="0"/>
              </a:spcAft>
              <a:buClr>
                <a:schemeClr val="dk1"/>
              </a:buClr>
              <a:buSzPts val="935"/>
              <a:buFont typeface="Arial"/>
              <a:buNone/>
            </a:pPr>
            <a:r>
              <a:rPr lang="en-GB"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935"/>
              <a:buFont typeface="Arial"/>
              <a:buNone/>
            </a:pPr>
            <a:r>
              <a:rPr b="1" lang="en-GB" sz="1300">
                <a:latin typeface="Times New Roman"/>
                <a:ea typeface="Times New Roman"/>
                <a:cs typeface="Times New Roman"/>
                <a:sym typeface="Times New Roman"/>
              </a:rPr>
              <a:t>Faculty &amp; Research Engagement</a:t>
            </a:r>
            <a:endParaRPr b="1" sz="1300">
              <a:latin typeface="Times New Roman"/>
              <a:ea typeface="Times New Roman"/>
              <a:cs typeface="Times New Roman"/>
              <a:sym typeface="Times New Roman"/>
            </a:endParaRPr>
          </a:p>
          <a:p>
            <a:pPr indent="-228600" lvl="0" marL="457200" rtl="0" algn="just">
              <a:lnSpc>
                <a:spcPct val="130000"/>
              </a:lnSpc>
              <a:spcBef>
                <a:spcPts val="0"/>
              </a:spcBef>
              <a:spcAft>
                <a:spcPts val="0"/>
              </a:spcAft>
              <a:buClr>
                <a:schemeClr val="dk1"/>
              </a:buClr>
              <a:buSzPts val="935"/>
              <a:buFont typeface="Arial"/>
              <a:buNone/>
            </a:pPr>
            <a:r>
              <a:rPr lang="en-GB" sz="1300">
                <a:latin typeface="Times New Roman"/>
                <a:ea typeface="Times New Roman"/>
                <a:cs typeface="Times New Roman"/>
                <a:sym typeface="Times New Roman"/>
              </a:rPr>
              <a:t>-   	% of visiting faculty from home university</a:t>
            </a:r>
            <a:endParaRPr sz="1300">
              <a:latin typeface="Times New Roman"/>
              <a:ea typeface="Times New Roman"/>
              <a:cs typeface="Times New Roman"/>
              <a:sym typeface="Times New Roman"/>
            </a:endParaRPr>
          </a:p>
          <a:p>
            <a:pPr indent="-228600" lvl="0" marL="457200" rtl="0" algn="just">
              <a:lnSpc>
                <a:spcPct val="130000"/>
              </a:lnSpc>
              <a:spcBef>
                <a:spcPts val="0"/>
              </a:spcBef>
              <a:spcAft>
                <a:spcPts val="0"/>
              </a:spcAft>
              <a:buClr>
                <a:schemeClr val="dk1"/>
              </a:buClr>
              <a:buSzPts val="935"/>
              <a:buFont typeface="Arial"/>
              <a:buNone/>
            </a:pPr>
            <a:r>
              <a:rPr lang="en-GB" sz="1300">
                <a:latin typeface="Times New Roman"/>
                <a:ea typeface="Times New Roman"/>
                <a:cs typeface="Times New Roman"/>
                <a:sym typeface="Times New Roman"/>
              </a:rPr>
              <a:t>-   	Number of peer-reviewed publications annually</a:t>
            </a:r>
            <a:endParaRPr sz="1300">
              <a:latin typeface="Times New Roman"/>
              <a:ea typeface="Times New Roman"/>
              <a:cs typeface="Times New Roman"/>
              <a:sym typeface="Times New Roman"/>
            </a:endParaRPr>
          </a:p>
          <a:p>
            <a:pPr indent="-228600" lvl="0" marL="457200" rtl="0" algn="just">
              <a:lnSpc>
                <a:spcPct val="130000"/>
              </a:lnSpc>
              <a:spcBef>
                <a:spcPts val="0"/>
              </a:spcBef>
              <a:spcAft>
                <a:spcPts val="0"/>
              </a:spcAft>
              <a:buClr>
                <a:schemeClr val="dk1"/>
              </a:buClr>
              <a:buSzPts val="935"/>
              <a:buFont typeface="Arial"/>
              <a:buNone/>
            </a:pPr>
            <a:r>
              <a:rPr lang="en-GB" sz="1300">
                <a:latin typeface="Times New Roman"/>
                <a:ea typeface="Times New Roman"/>
                <a:cs typeface="Times New Roman"/>
                <a:sym typeface="Times New Roman"/>
              </a:rPr>
              <a:t>-   	Number of joint publications with Indian universities</a:t>
            </a:r>
            <a:endParaRPr sz="1300">
              <a:latin typeface="Times New Roman"/>
              <a:ea typeface="Times New Roman"/>
              <a:cs typeface="Times New Roman"/>
              <a:sym typeface="Times New Roman"/>
            </a:endParaRPr>
          </a:p>
          <a:p>
            <a:pPr indent="-228600" lvl="0" marL="457200" rtl="0" algn="just">
              <a:lnSpc>
                <a:spcPct val="130000"/>
              </a:lnSpc>
              <a:spcBef>
                <a:spcPts val="0"/>
              </a:spcBef>
              <a:spcAft>
                <a:spcPts val="0"/>
              </a:spcAft>
              <a:buClr>
                <a:schemeClr val="dk1"/>
              </a:buClr>
              <a:buSzPts val="935"/>
              <a:buFont typeface="Arial"/>
              <a:buNone/>
            </a:pPr>
            <a:r>
              <a:rPr lang="en-GB" sz="1300">
                <a:latin typeface="Times New Roman"/>
                <a:ea typeface="Times New Roman"/>
                <a:cs typeface="Times New Roman"/>
                <a:sym typeface="Times New Roman"/>
              </a:rPr>
              <a:t>-   	Research grant funding secured (domestic and international)</a:t>
            </a:r>
            <a:endParaRPr sz="1300">
              <a:latin typeface="Times New Roman"/>
              <a:ea typeface="Times New Roman"/>
              <a:cs typeface="Times New Roman"/>
              <a:sym typeface="Times New Roman"/>
            </a:endParaRPr>
          </a:p>
          <a:p>
            <a:pPr indent="-228600" lvl="0" marL="457200" rtl="0" algn="just">
              <a:lnSpc>
                <a:spcPct val="130000"/>
              </a:lnSpc>
              <a:spcBef>
                <a:spcPts val="0"/>
              </a:spcBef>
              <a:spcAft>
                <a:spcPts val="0"/>
              </a:spcAft>
              <a:buClr>
                <a:schemeClr val="dk1"/>
              </a:buClr>
              <a:buSzPts val="935"/>
              <a:buFont typeface="Arial"/>
              <a:buNone/>
            </a:pPr>
            <a:r>
              <a:rPr lang="en-GB" sz="1300">
                <a:latin typeface="Times New Roman"/>
                <a:ea typeface="Times New Roman"/>
                <a:cs typeface="Times New Roman"/>
                <a:sym typeface="Times New Roman"/>
              </a:rPr>
              <a:t>-   	Participation in Indian academic conferences</a:t>
            </a:r>
            <a:endParaRPr sz="1300">
              <a:latin typeface="Times New Roman"/>
              <a:ea typeface="Times New Roman"/>
              <a:cs typeface="Times New Roman"/>
              <a:sym typeface="Times New Roman"/>
            </a:endParaRPr>
          </a:p>
          <a:p>
            <a:pPr indent="0" lvl="0" marL="457200" rtl="0" algn="just">
              <a:lnSpc>
                <a:spcPct val="130000"/>
              </a:lnSpc>
              <a:spcBef>
                <a:spcPts val="0"/>
              </a:spcBef>
              <a:spcAft>
                <a:spcPts val="0"/>
              </a:spcAft>
              <a:buClr>
                <a:schemeClr val="dk1"/>
              </a:buClr>
              <a:buSzPts val="935"/>
              <a:buFont typeface="Arial"/>
              <a:buNone/>
            </a:pPr>
            <a:r>
              <a:rPr lang="en-GB"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228600" lvl="0" marL="457200" rtl="0" algn="just">
              <a:lnSpc>
                <a:spcPct val="130000"/>
              </a:lnSpc>
              <a:spcBef>
                <a:spcPts val="0"/>
              </a:spcBef>
              <a:spcAft>
                <a:spcPts val="0"/>
              </a:spcAft>
              <a:buClr>
                <a:schemeClr val="dk1"/>
              </a:buClr>
              <a:buSzPts val="935"/>
              <a:buFont typeface="Arial"/>
              <a:buNone/>
            </a:pPr>
            <a:r>
              <a:t/>
            </a:r>
            <a:endParaRPr sz="1300">
              <a:latin typeface="Times New Roman"/>
              <a:ea typeface="Times New Roman"/>
              <a:cs typeface="Times New Roman"/>
              <a:sym typeface="Times New Roman"/>
            </a:endParaRPr>
          </a:p>
          <a:p>
            <a:pPr indent="0" lvl="0" marL="0" rtl="0" algn="l">
              <a:lnSpc>
                <a:spcPct val="95000"/>
              </a:lnSpc>
              <a:spcBef>
                <a:spcPts val="0"/>
              </a:spcBef>
              <a:spcAft>
                <a:spcPts val="1200"/>
              </a:spcAft>
              <a:buSzPts val="935"/>
              <a:buNone/>
            </a:pPr>
            <a:r>
              <a:t/>
            </a:r>
            <a:endParaRPr sz="1300"/>
          </a:p>
        </p:txBody>
      </p:sp>
      <p:sp>
        <p:nvSpPr>
          <p:cNvPr id="227" name="Google Shape;227;p34"/>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3" name="Google Shape;233;p35"/>
          <p:cNvSpPr txBox="1"/>
          <p:nvPr>
            <p:ph idx="1" type="body"/>
          </p:nvPr>
        </p:nvSpPr>
        <p:spPr>
          <a:xfrm>
            <a:off x="311700" y="173300"/>
            <a:ext cx="8520600" cy="4611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GB" sz="1500">
                <a:latin typeface="Times New Roman"/>
                <a:ea typeface="Times New Roman"/>
                <a:cs typeface="Times New Roman"/>
                <a:sym typeface="Times New Roman"/>
              </a:rPr>
              <a:t>Post-Graduation Outcomes</a:t>
            </a:r>
            <a:endParaRPr b="1" sz="15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500">
                <a:latin typeface="Times New Roman"/>
                <a:ea typeface="Times New Roman"/>
                <a:cs typeface="Times New Roman"/>
                <a:sym typeface="Times New Roman"/>
              </a:rPr>
              <a:t>-   	% of graduates employed within 6 months</a:t>
            </a:r>
            <a:endParaRPr sz="15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500">
                <a:latin typeface="Times New Roman"/>
                <a:ea typeface="Times New Roman"/>
                <a:cs typeface="Times New Roman"/>
                <a:sym typeface="Times New Roman"/>
              </a:rPr>
              <a:t>-   	Average salary at graduation</a:t>
            </a:r>
            <a:endParaRPr sz="15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500">
                <a:latin typeface="Times New Roman"/>
                <a:ea typeface="Times New Roman"/>
                <a:cs typeface="Times New Roman"/>
                <a:sym typeface="Times New Roman"/>
              </a:rPr>
              <a:t>-   	% of graduates pursuing higher studies (domestic and abroad)</a:t>
            </a:r>
            <a:endParaRPr sz="15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500">
                <a:latin typeface="Times New Roman"/>
                <a:ea typeface="Times New Roman"/>
                <a:cs typeface="Times New Roman"/>
                <a:sym typeface="Times New Roman"/>
              </a:rPr>
              <a:t>-   	% of alumni retained in India post-graduation</a:t>
            </a:r>
            <a:endParaRPr sz="1500">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rPr lang="en-GB"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GB" sz="1500">
                <a:latin typeface="Times New Roman"/>
                <a:ea typeface="Times New Roman"/>
                <a:cs typeface="Times New Roman"/>
                <a:sym typeface="Times New Roman"/>
              </a:rPr>
              <a:t>Public Engagement &amp; Community Benefit</a:t>
            </a:r>
            <a:endParaRPr b="1" sz="15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500">
                <a:latin typeface="Times New Roman"/>
                <a:ea typeface="Times New Roman"/>
                <a:cs typeface="Times New Roman"/>
                <a:sym typeface="Times New Roman"/>
              </a:rPr>
              <a:t>-   	Number of local community programs and outreach efforts</a:t>
            </a:r>
            <a:endParaRPr sz="15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500">
                <a:latin typeface="Times New Roman"/>
                <a:ea typeface="Times New Roman"/>
                <a:cs typeface="Times New Roman"/>
                <a:sym typeface="Times New Roman"/>
              </a:rPr>
              <a:t>-   	Number of local vendors or Medium and Small Enterprises (MSMEs) contracted</a:t>
            </a:r>
            <a:endParaRPr sz="15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500">
                <a:latin typeface="Times New Roman"/>
                <a:ea typeface="Times New Roman"/>
                <a:cs typeface="Times New Roman"/>
                <a:sym typeface="Times New Roman"/>
              </a:rPr>
              <a:t>-   	Number of public seminars and academic workshops conducted</a:t>
            </a:r>
            <a:endParaRPr sz="15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500">
                <a:latin typeface="Times New Roman"/>
                <a:ea typeface="Times New Roman"/>
                <a:cs typeface="Times New Roman"/>
                <a:sym typeface="Times New Roman"/>
              </a:rPr>
              <a:t>-   	Number of internships or apprenticeships offered to Indian students</a:t>
            </a:r>
            <a:endParaRPr sz="1500">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100"/>
              <a:buFont typeface="Arial"/>
              <a:buNone/>
            </a:pPr>
            <a:r>
              <a:rPr lang="en-GB" sz="1500">
                <a:latin typeface="Times New Roman"/>
                <a:ea typeface="Times New Roman"/>
                <a:cs typeface="Times New Roman"/>
                <a:sym typeface="Times New Roman"/>
              </a:rPr>
              <a:t>-   	% of institutional surplus reinvested in Maharashtra</a:t>
            </a:r>
            <a:endParaRPr sz="1500"/>
          </a:p>
        </p:txBody>
      </p:sp>
      <p:sp>
        <p:nvSpPr>
          <p:cNvPr id="234" name="Google Shape;234;p35"/>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311700" y="151400"/>
            <a:ext cx="8520600" cy="4797000"/>
          </a:xfrm>
          <a:prstGeom prst="rect">
            <a:avLst/>
          </a:prstGeom>
        </p:spPr>
        <p:txBody>
          <a:bodyPr anchorCtr="0" anchor="t" bIns="91425" lIns="91425" spcFirstLastPara="1" rIns="91425" wrap="square" tIns="91425">
            <a:noAutofit/>
          </a:bodyPr>
          <a:lstStyle/>
          <a:p>
            <a:pPr indent="-318135" lvl="0" marL="457200" rtl="0" algn="just">
              <a:lnSpc>
                <a:spcPct val="130000"/>
              </a:lnSpc>
              <a:spcBef>
                <a:spcPts val="0"/>
              </a:spcBef>
              <a:spcAft>
                <a:spcPts val="0"/>
              </a:spcAft>
              <a:buSzPts val="1410"/>
              <a:buFont typeface="Times New Roman"/>
              <a:buChar char="-"/>
            </a:pPr>
            <a:r>
              <a:rPr lang="en-GB" sz="1410">
                <a:latin typeface="Times New Roman"/>
                <a:ea typeface="Times New Roman"/>
                <a:cs typeface="Times New Roman"/>
                <a:sym typeface="Times New Roman"/>
              </a:rPr>
              <a:t>FHEIs are being set up in Maharashtra with the goal of lowering brain drain, offering quality education at an overall lower cost to Indian students, and building prestige similar to models such as Dubai’s Academic City, Singapore’s Global Schoolhouse or GIFT City in Gujarat.</a:t>
            </a:r>
            <a:endParaRPr sz="1410">
              <a:latin typeface="Times New Roman"/>
              <a:ea typeface="Times New Roman"/>
              <a:cs typeface="Times New Roman"/>
              <a:sym typeface="Times New Roman"/>
            </a:endParaRPr>
          </a:p>
          <a:p>
            <a:pPr indent="0" lvl="0" marL="457200" rtl="0" algn="just">
              <a:lnSpc>
                <a:spcPct val="130000"/>
              </a:lnSpc>
              <a:spcBef>
                <a:spcPts val="0"/>
              </a:spcBef>
              <a:spcAft>
                <a:spcPts val="0"/>
              </a:spcAft>
              <a:buSzPts val="1018"/>
              <a:buNone/>
            </a:pPr>
            <a:r>
              <a:t/>
            </a:r>
            <a:endParaRPr sz="1410">
              <a:latin typeface="Times New Roman"/>
              <a:ea typeface="Times New Roman"/>
              <a:cs typeface="Times New Roman"/>
              <a:sym typeface="Times New Roman"/>
            </a:endParaRPr>
          </a:p>
          <a:p>
            <a:pPr indent="-318135" lvl="0" marL="457200" rtl="0" algn="just">
              <a:lnSpc>
                <a:spcPct val="130000"/>
              </a:lnSpc>
              <a:spcBef>
                <a:spcPts val="0"/>
              </a:spcBef>
              <a:spcAft>
                <a:spcPts val="0"/>
              </a:spcAft>
              <a:buSzPts val="1410"/>
              <a:buFont typeface="Times New Roman"/>
              <a:buChar char="-"/>
            </a:pPr>
            <a:r>
              <a:rPr lang="en-GB" sz="1410">
                <a:latin typeface="Times New Roman"/>
                <a:ea typeface="Times New Roman"/>
                <a:cs typeface="Times New Roman"/>
                <a:sym typeface="Times New Roman"/>
              </a:rPr>
              <a:t>There currently exist certain key problems to resolve in this regard: such as high land costs, uncertainty around taxation rules, fragmented regulatory approvals, lack of clarity on repatriation and degree equivalence for all professions, and many others. </a:t>
            </a:r>
            <a:endParaRPr sz="1410">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1018"/>
              <a:buFont typeface="Arial"/>
              <a:buNone/>
            </a:pPr>
            <a:r>
              <a:rPr lang="en-GB" sz="1410">
                <a:latin typeface="Times New Roman"/>
                <a:ea typeface="Times New Roman"/>
                <a:cs typeface="Times New Roman"/>
                <a:sym typeface="Times New Roman"/>
              </a:rPr>
              <a:t> </a:t>
            </a:r>
            <a:endParaRPr sz="1410">
              <a:latin typeface="Times New Roman"/>
              <a:ea typeface="Times New Roman"/>
              <a:cs typeface="Times New Roman"/>
              <a:sym typeface="Times New Roman"/>
            </a:endParaRPr>
          </a:p>
          <a:p>
            <a:pPr indent="-318135" lvl="0" marL="457200" rtl="0" algn="just">
              <a:lnSpc>
                <a:spcPct val="130000"/>
              </a:lnSpc>
              <a:spcBef>
                <a:spcPts val="0"/>
              </a:spcBef>
              <a:spcAft>
                <a:spcPts val="0"/>
              </a:spcAft>
              <a:buSzPts val="1410"/>
              <a:buFont typeface="Times New Roman"/>
              <a:buChar char="-"/>
            </a:pPr>
            <a:r>
              <a:rPr lang="en-GB" sz="1410">
                <a:latin typeface="Times New Roman"/>
                <a:ea typeface="Times New Roman"/>
                <a:cs typeface="Times New Roman"/>
                <a:sym typeface="Times New Roman"/>
              </a:rPr>
              <a:t> Firstly, countries such as the US, Australia and Canada have introduced stricter regulations on international student visas, (Gallagher) which reduces the number of Indian students who can attain a degree from these prestigious universities. Budget cuts in universities, primarily due to reduced government funding has led to some universities downsizing and thus de-prioritizing foreign applicants. (Redden) </a:t>
            </a:r>
            <a:endParaRPr sz="1410">
              <a:latin typeface="Times New Roman"/>
              <a:ea typeface="Times New Roman"/>
              <a:cs typeface="Times New Roman"/>
              <a:sym typeface="Times New Roman"/>
            </a:endParaRPr>
          </a:p>
          <a:p>
            <a:pPr indent="0" lvl="0" marL="457200" rtl="0" algn="just">
              <a:lnSpc>
                <a:spcPct val="130000"/>
              </a:lnSpc>
              <a:spcBef>
                <a:spcPts val="0"/>
              </a:spcBef>
              <a:spcAft>
                <a:spcPts val="0"/>
              </a:spcAft>
              <a:buSzPts val="1018"/>
              <a:buNone/>
            </a:pPr>
            <a:r>
              <a:t/>
            </a:r>
            <a:endParaRPr sz="1410">
              <a:latin typeface="Times New Roman"/>
              <a:ea typeface="Times New Roman"/>
              <a:cs typeface="Times New Roman"/>
              <a:sym typeface="Times New Roman"/>
            </a:endParaRPr>
          </a:p>
          <a:p>
            <a:pPr indent="-318135" lvl="0" marL="457200" rtl="0" algn="just">
              <a:lnSpc>
                <a:spcPct val="130000"/>
              </a:lnSpc>
              <a:spcBef>
                <a:spcPts val="0"/>
              </a:spcBef>
              <a:spcAft>
                <a:spcPts val="0"/>
              </a:spcAft>
              <a:buSzPts val="1410"/>
              <a:buFont typeface="Times New Roman"/>
              <a:buChar char="-"/>
            </a:pPr>
            <a:r>
              <a:rPr lang="en-GB" sz="1410">
                <a:latin typeface="Times New Roman"/>
                <a:ea typeface="Times New Roman"/>
                <a:cs typeface="Times New Roman"/>
                <a:sym typeface="Times New Roman"/>
              </a:rPr>
              <a:t>Having the largest youth population in the world, (United Nations) with 40 million students in higher education, (AISHE) there is surely to be a continuous demand for higher education in India. Further, the expanding Indian middle class increasing ambitions to study abroad is can not be catered to for these FHEIs.</a:t>
            </a:r>
            <a:endParaRPr sz="1410">
              <a:latin typeface="Times New Roman"/>
              <a:ea typeface="Times New Roman"/>
              <a:cs typeface="Times New Roman"/>
              <a:sym typeface="Times New Roman"/>
            </a:endParaRPr>
          </a:p>
          <a:p>
            <a:pPr indent="0" lvl="0" marL="0" rtl="0" algn="l">
              <a:lnSpc>
                <a:spcPct val="95000"/>
              </a:lnSpc>
              <a:spcBef>
                <a:spcPts val="0"/>
              </a:spcBef>
              <a:spcAft>
                <a:spcPts val="1200"/>
              </a:spcAft>
              <a:buSzPts val="1018"/>
              <a:buNone/>
            </a:pPr>
            <a:r>
              <a:t/>
            </a:r>
            <a:endParaRPr sz="1965"/>
          </a:p>
        </p:txBody>
      </p:sp>
      <p:pic>
        <p:nvPicPr>
          <p:cNvPr id="77" name="Google Shape;77;p15" title="Emblem_of_India.svg.png"/>
          <p:cNvPicPr preferRelativeResize="0"/>
          <p:nvPr/>
        </p:nvPicPr>
        <p:blipFill>
          <a:blip r:embed="rId3">
            <a:alphaModFix amt="10000"/>
          </a:blip>
          <a:stretch>
            <a:fillRect/>
          </a:stretch>
        </p:blipFill>
        <p:spPr>
          <a:xfrm>
            <a:off x="2958775" y="0"/>
            <a:ext cx="3226449" cy="494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Policy Requirements </a:t>
            </a:r>
            <a:r>
              <a:rPr lang="en-GB" sz="2100"/>
              <a:t>Cost of Land: The Current Problem</a:t>
            </a:r>
            <a:endParaRPr b="1"/>
          </a:p>
        </p:txBody>
      </p:sp>
      <p:sp>
        <p:nvSpPr>
          <p:cNvPr id="83" name="Google Shape;83;p16"/>
          <p:cNvSpPr txBox="1"/>
          <p:nvPr>
            <p:ph idx="1" type="body"/>
          </p:nvPr>
        </p:nvSpPr>
        <p:spPr>
          <a:xfrm>
            <a:off x="311700" y="1171600"/>
            <a:ext cx="8738400" cy="33972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Land is currently unsustainably expensive in industrial and urban hubs, such as Navi Mumbai, costing </a:t>
            </a:r>
            <a:r>
              <a:rPr lang="en-GB" sz="1700">
                <a:latin typeface="Times New Roman"/>
                <a:ea typeface="Times New Roman"/>
                <a:cs typeface="Times New Roman"/>
                <a:sym typeface="Times New Roman"/>
              </a:rPr>
              <a:t>around </a:t>
            </a:r>
            <a:r>
              <a:rPr lang="en-GB" sz="1700">
                <a:latin typeface="Times New Roman"/>
                <a:ea typeface="Times New Roman"/>
                <a:cs typeface="Times New Roman"/>
                <a:sym typeface="Times New Roman"/>
              </a:rPr>
              <a:t>$149 million  just to purchase the land required for a 25 Acre University. (Maharashtra Real Estate Regulatory Authority). </a:t>
            </a:r>
            <a:endParaRPr sz="17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In contrast, this would cost only around $11-17 million in the United States because of subsidized land costs, as with Cornel Tech (Cornell University). (Refer to Figure 1) </a:t>
            </a:r>
            <a:endParaRPr sz="17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Dubai’s Education Hub costed merely $44,000 and  Indonesia and Singapore have similarly subsidised FHEIs to resultantly cost $1 million and $42 million for the set up, respectively. </a:t>
            </a:r>
            <a:endParaRPr sz="1700">
              <a:latin typeface="Times New Roman"/>
              <a:ea typeface="Times New Roman"/>
              <a:cs typeface="Times New Roman"/>
              <a:sym typeface="Times New Roman"/>
            </a:endParaRPr>
          </a:p>
          <a:p>
            <a:pPr indent="0" lvl="0" marL="0" rtl="0" algn="l">
              <a:spcBef>
                <a:spcPts val="0"/>
              </a:spcBef>
              <a:spcAft>
                <a:spcPts val="1200"/>
              </a:spcAft>
              <a:buNone/>
            </a:pPr>
            <a:r>
              <a:t/>
            </a:r>
            <a:endParaRPr sz="2300"/>
          </a:p>
        </p:txBody>
      </p:sp>
      <p:pic>
        <p:nvPicPr>
          <p:cNvPr id="84" name="Google Shape;84;p16" title="Emblem_of_India.svg.png"/>
          <p:cNvPicPr preferRelativeResize="0"/>
          <p:nvPr/>
        </p:nvPicPr>
        <p:blipFill>
          <a:blip r:embed="rId3">
            <a:alphaModFix amt="10000"/>
          </a:blip>
          <a:stretch>
            <a:fillRect/>
          </a:stretch>
        </p:blipFill>
        <p:spPr>
          <a:xfrm>
            <a:off x="2958775" y="0"/>
            <a:ext cx="3226449" cy="4948300"/>
          </a:xfrm>
          <a:prstGeom prst="rect">
            <a:avLst/>
          </a:prstGeom>
          <a:noFill/>
          <a:ln>
            <a:noFill/>
          </a:ln>
        </p:spPr>
      </p:pic>
      <p:sp>
        <p:nvSpPr>
          <p:cNvPr id="85" name="Google Shape;85;p16"/>
          <p:cNvSpPr txBox="1"/>
          <p:nvPr/>
        </p:nvSpPr>
        <p:spPr>
          <a:xfrm>
            <a:off x="6185225" y="0"/>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1123725" y="0"/>
            <a:ext cx="6896551" cy="5143500"/>
          </a:xfrm>
          <a:prstGeom prst="rect">
            <a:avLst/>
          </a:prstGeom>
          <a:noFill/>
          <a:ln>
            <a:noFill/>
          </a:ln>
        </p:spPr>
      </p:pic>
      <p:pic>
        <p:nvPicPr>
          <p:cNvPr id="93" name="Google Shape;93;p17" title="Emblem_of_India.svg.png"/>
          <p:cNvPicPr preferRelativeResize="0"/>
          <p:nvPr/>
        </p:nvPicPr>
        <p:blipFill>
          <a:blip r:embed="rId4">
            <a:alphaModFix amt="10000"/>
          </a:blip>
          <a:stretch>
            <a:fillRect/>
          </a:stretch>
        </p:blipFill>
        <p:spPr>
          <a:xfrm>
            <a:off x="2958775" y="0"/>
            <a:ext cx="3226449" cy="494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Cost of Land: The Way Forward</a:t>
            </a:r>
            <a:endParaRPr/>
          </a:p>
        </p:txBody>
      </p:sp>
      <p:sp>
        <p:nvSpPr>
          <p:cNvPr id="99" name="Google Shape;99;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just">
              <a:lnSpc>
                <a:spcPct val="140000"/>
              </a:lnSpc>
              <a:spcBef>
                <a:spcPts val="0"/>
              </a:spcBef>
              <a:spcAft>
                <a:spcPts val="0"/>
              </a:spcAft>
              <a:buSzPts val="1800"/>
              <a:buFont typeface="Times New Roman"/>
              <a:buChar char="-"/>
            </a:pPr>
            <a:r>
              <a:rPr lang="en-GB">
                <a:latin typeface="Times New Roman"/>
                <a:ea typeface="Times New Roman"/>
                <a:cs typeface="Times New Roman"/>
                <a:sym typeface="Times New Roman"/>
              </a:rPr>
              <a:t>The State of Maharashtra must offer land at a subsidized rate to approximately match the cost to </a:t>
            </a:r>
            <a:r>
              <a:rPr lang="en-GB">
                <a:latin typeface="Times New Roman"/>
                <a:ea typeface="Times New Roman"/>
                <a:cs typeface="Times New Roman"/>
                <a:sym typeface="Times New Roman"/>
              </a:rPr>
              <a:t>set up</a:t>
            </a:r>
            <a:r>
              <a:rPr lang="en-GB">
                <a:latin typeface="Times New Roman"/>
                <a:ea typeface="Times New Roman"/>
                <a:cs typeface="Times New Roman"/>
                <a:sym typeface="Times New Roman"/>
              </a:rPr>
              <a:t> in the United States and the cost to set up FHEI campuses in other countries, specifically: below ₹1,000, ($11.7) per sq. ft. </a:t>
            </a:r>
            <a:endParaRPr>
              <a:latin typeface="Times New Roman"/>
              <a:ea typeface="Times New Roman"/>
              <a:cs typeface="Times New Roman"/>
              <a:sym typeface="Times New Roman"/>
            </a:endParaRPr>
          </a:p>
          <a:p>
            <a:pPr indent="0" lvl="0" marL="457200" rtl="0" algn="just">
              <a:lnSpc>
                <a:spcPct val="14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just">
              <a:lnSpc>
                <a:spcPct val="140000"/>
              </a:lnSpc>
              <a:spcBef>
                <a:spcPts val="0"/>
              </a:spcBef>
              <a:spcAft>
                <a:spcPts val="0"/>
              </a:spcAft>
              <a:buSzPts val="1800"/>
              <a:buFont typeface="Times New Roman"/>
              <a:buChar char="-"/>
            </a:pPr>
            <a:r>
              <a:rPr lang="en-GB">
                <a:latin typeface="Times New Roman"/>
                <a:ea typeface="Times New Roman"/>
                <a:cs typeface="Times New Roman"/>
                <a:sym typeface="Times New Roman"/>
              </a:rPr>
              <a:t>This can be achieved by donating land, reducing rent, subsidizing rates, providing grants to decrease cost of land, etc. </a:t>
            </a:r>
            <a:endParaRPr>
              <a:latin typeface="Times New Roman"/>
              <a:ea typeface="Times New Roman"/>
              <a:cs typeface="Times New Roman"/>
              <a:sym typeface="Times New Roman"/>
            </a:endParaRPr>
          </a:p>
          <a:p>
            <a:pPr indent="0" lvl="0" marL="457200" rtl="0" algn="just">
              <a:lnSpc>
                <a:spcPct val="14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just">
              <a:lnSpc>
                <a:spcPct val="140000"/>
              </a:lnSpc>
              <a:spcBef>
                <a:spcPts val="0"/>
              </a:spcBef>
              <a:spcAft>
                <a:spcPts val="0"/>
              </a:spcAft>
              <a:buSzPts val="1800"/>
              <a:buFont typeface="Times New Roman"/>
              <a:buChar char="-"/>
            </a:pPr>
            <a:r>
              <a:rPr lang="en-GB">
                <a:latin typeface="Times New Roman"/>
                <a:ea typeface="Times New Roman"/>
                <a:cs typeface="Times New Roman"/>
                <a:sym typeface="Times New Roman"/>
              </a:rPr>
              <a:t>The IFSC special education zone within GIFT City in India is a notable example of success, where institutions such as Deakin University and University of Wollongong have began setting up. (Refer to Figure 3) </a:t>
            </a:r>
            <a:endParaRPr>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t/>
            </a:r>
            <a:endParaRPr sz="2400"/>
          </a:p>
        </p:txBody>
      </p:sp>
      <p:pic>
        <p:nvPicPr>
          <p:cNvPr id="100" name="Google Shape;100;p18" title="Emblem_of_India.svg.png"/>
          <p:cNvPicPr preferRelativeResize="0"/>
          <p:nvPr/>
        </p:nvPicPr>
        <p:blipFill>
          <a:blip r:embed="rId3">
            <a:alphaModFix amt="10000"/>
          </a:blip>
          <a:stretch>
            <a:fillRect/>
          </a:stretch>
        </p:blipFill>
        <p:spPr>
          <a:xfrm>
            <a:off x="2958775" y="0"/>
            <a:ext cx="3226449" cy="4948300"/>
          </a:xfrm>
          <a:prstGeom prst="rect">
            <a:avLst/>
          </a:prstGeom>
          <a:noFill/>
          <a:ln>
            <a:noFill/>
          </a:ln>
        </p:spPr>
      </p:pic>
      <p:sp>
        <p:nvSpPr>
          <p:cNvPr id="101" name="Google Shape;101;p18"/>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1082761" y="0"/>
            <a:ext cx="6978478" cy="5143499"/>
          </a:xfrm>
          <a:prstGeom prst="rect">
            <a:avLst/>
          </a:prstGeom>
          <a:noFill/>
          <a:ln>
            <a:noFill/>
          </a:ln>
        </p:spPr>
      </p:pic>
      <p:pic>
        <p:nvPicPr>
          <p:cNvPr id="109" name="Google Shape;109;p19" title="Emblem_of_India.svg.png"/>
          <p:cNvPicPr preferRelativeResize="0"/>
          <p:nvPr/>
        </p:nvPicPr>
        <p:blipFill>
          <a:blip r:embed="rId4">
            <a:alphaModFix amt="10000"/>
          </a:blip>
          <a:stretch>
            <a:fillRect/>
          </a:stretch>
        </p:blipFill>
        <p:spPr>
          <a:xfrm>
            <a:off x="2958775" y="0"/>
            <a:ext cx="3226449" cy="494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Taxation Policy: The Current Problem</a:t>
            </a:r>
            <a:endParaRPr/>
          </a:p>
        </p:txBody>
      </p:sp>
      <p:sp>
        <p:nvSpPr>
          <p:cNvPr id="115" name="Google Shape;115;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just">
              <a:lnSpc>
                <a:spcPct val="13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As FHEIs are likely to operate as for-profit institutions, they currently do not quality for traditional tax exemptions enjoyed by Indian education services operating on a not-for-profit model.</a:t>
            </a:r>
            <a:endParaRPr sz="1400">
              <a:latin typeface="Times New Roman"/>
              <a:ea typeface="Times New Roman"/>
              <a:cs typeface="Times New Roman"/>
              <a:sym typeface="Times New Roman"/>
            </a:endParaRPr>
          </a:p>
          <a:p>
            <a:pPr indent="0" lvl="0" marL="457200" rtl="0" algn="just">
              <a:lnSpc>
                <a:spcPct val="130000"/>
              </a:lnSpc>
              <a:spcBef>
                <a:spcPts val="0"/>
              </a:spcBef>
              <a:spcAft>
                <a:spcPts val="0"/>
              </a:spcAft>
              <a:buSzPts val="1018"/>
              <a:buNone/>
            </a:pPr>
            <a:r>
              <a:t/>
            </a:r>
            <a:endParaRPr sz="1400">
              <a:latin typeface="Times New Roman"/>
              <a:ea typeface="Times New Roman"/>
              <a:cs typeface="Times New Roman"/>
              <a:sym typeface="Times New Roman"/>
            </a:endParaRPr>
          </a:p>
          <a:p>
            <a:pPr indent="-317500" lvl="0" marL="457200" rtl="0" algn="just">
              <a:lnSpc>
                <a:spcPct val="13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This irregularly high tax contribution required acts as a deterrent to set up branch campuses including a burdensome 40% corporate income tax,  2% tax on hybrid models for FHEIs that offer online classes from its home campus as Equalisation Levy, 18% Goods and Services Tax on revenue, and 6% stamp duty tax on land transactions.</a:t>
            </a:r>
            <a:endParaRPr sz="1400">
              <a:latin typeface="Times New Roman"/>
              <a:ea typeface="Times New Roman"/>
              <a:cs typeface="Times New Roman"/>
              <a:sym typeface="Times New Roman"/>
            </a:endParaRPr>
          </a:p>
          <a:p>
            <a:pPr indent="0" lvl="0" marL="0" rtl="0" algn="just">
              <a:lnSpc>
                <a:spcPct val="13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3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In</a:t>
            </a:r>
            <a:r>
              <a:rPr lang="en-GB" sz="1400">
                <a:latin typeface="Times New Roman"/>
                <a:ea typeface="Times New Roman"/>
                <a:cs typeface="Times New Roman"/>
                <a:sym typeface="Times New Roman"/>
              </a:rPr>
              <a:t> the United States, these elite universities are exempt from federal income tax and receive property waivers through 501(c)(3), a notable difference in setup costs.</a:t>
            </a:r>
            <a:endParaRPr sz="1400">
              <a:latin typeface="Times New Roman"/>
              <a:ea typeface="Times New Roman"/>
              <a:cs typeface="Times New Roman"/>
              <a:sym typeface="Times New Roman"/>
            </a:endParaRPr>
          </a:p>
          <a:p>
            <a:pPr indent="-317500" lvl="0" marL="457200" rtl="0" algn="just">
              <a:lnSpc>
                <a:spcPct val="130000"/>
              </a:lnSpc>
              <a:spcBef>
                <a:spcPts val="0"/>
              </a:spcBef>
              <a:spcAft>
                <a:spcPts val="0"/>
              </a:spcAft>
              <a:buSzPts val="1400"/>
              <a:buFont typeface="Times New Roman"/>
              <a:buChar char="-"/>
            </a:pPr>
            <a:r>
              <a:t/>
            </a:r>
            <a:endParaRPr sz="1400">
              <a:latin typeface="Times New Roman"/>
              <a:ea typeface="Times New Roman"/>
              <a:cs typeface="Times New Roman"/>
              <a:sym typeface="Times New Roman"/>
            </a:endParaRPr>
          </a:p>
          <a:p>
            <a:pPr indent="-317500" lvl="0" marL="457200" rtl="0" algn="just">
              <a:lnSpc>
                <a:spcPct val="13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Double Taxation Avoidance Agreements to avoid double taxation on income </a:t>
            </a:r>
            <a:r>
              <a:rPr lang="en-GB" sz="1400">
                <a:latin typeface="Times New Roman"/>
                <a:ea typeface="Times New Roman"/>
                <a:cs typeface="Times New Roman"/>
                <a:sym typeface="Times New Roman"/>
              </a:rPr>
              <a:t>earned</a:t>
            </a:r>
            <a:r>
              <a:rPr lang="en-GB" sz="1400">
                <a:latin typeface="Times New Roman"/>
                <a:ea typeface="Times New Roman"/>
                <a:cs typeface="Times New Roman"/>
                <a:sym typeface="Times New Roman"/>
              </a:rPr>
              <a:t> and profit repatriated currently involves complicated documentations, as the law currently lacks a standard tax structure for FHEIs. </a:t>
            </a:r>
            <a:endParaRPr sz="1400">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1018"/>
              <a:buFont typeface="Arial"/>
              <a:buNone/>
            </a:pPr>
            <a:r>
              <a:t/>
            </a:r>
            <a:endParaRPr sz="1400">
              <a:latin typeface="Times New Roman"/>
              <a:ea typeface="Times New Roman"/>
              <a:cs typeface="Times New Roman"/>
              <a:sym typeface="Times New Roman"/>
            </a:endParaRPr>
          </a:p>
          <a:p>
            <a:pPr indent="0" lvl="0" marL="0" rtl="0" algn="l">
              <a:lnSpc>
                <a:spcPct val="95000"/>
              </a:lnSpc>
              <a:spcBef>
                <a:spcPts val="0"/>
              </a:spcBef>
              <a:spcAft>
                <a:spcPts val="1200"/>
              </a:spcAft>
              <a:buSzPts val="1018"/>
              <a:buNone/>
            </a:pPr>
            <a:r>
              <a:t/>
            </a:r>
            <a:endParaRPr sz="1400"/>
          </a:p>
        </p:txBody>
      </p:sp>
      <p:pic>
        <p:nvPicPr>
          <p:cNvPr id="116" name="Google Shape;116;p20" title="Emblem_of_India.svg.png"/>
          <p:cNvPicPr preferRelativeResize="0"/>
          <p:nvPr/>
        </p:nvPicPr>
        <p:blipFill>
          <a:blip r:embed="rId3">
            <a:alphaModFix amt="10000"/>
          </a:blip>
          <a:stretch>
            <a:fillRect/>
          </a:stretch>
        </p:blipFill>
        <p:spPr>
          <a:xfrm>
            <a:off x="2958775" y="0"/>
            <a:ext cx="3226449" cy="4948300"/>
          </a:xfrm>
          <a:prstGeom prst="rect">
            <a:avLst/>
          </a:prstGeom>
          <a:noFill/>
          <a:ln>
            <a:noFill/>
          </a:ln>
        </p:spPr>
      </p:pic>
      <p:sp>
        <p:nvSpPr>
          <p:cNvPr id="117" name="Google Shape;117;p20"/>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Taxation Policy: The Way Forward </a:t>
            </a:r>
            <a:endParaRPr/>
          </a:p>
        </p:txBody>
      </p:sp>
      <p:sp>
        <p:nvSpPr>
          <p:cNvPr id="123" name="Google Shape;123;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The State of Maharashtra should firstly provide exemption to FHEIs from GST, and income tax as applicable to not-for-profit </a:t>
            </a:r>
            <a:r>
              <a:rPr lang="en-GB" sz="1400">
                <a:latin typeface="Times New Roman"/>
                <a:ea typeface="Times New Roman"/>
                <a:cs typeface="Times New Roman"/>
                <a:sym typeface="Times New Roman"/>
              </a:rPr>
              <a:t>institutions</a:t>
            </a:r>
            <a:r>
              <a:rPr lang="en-GB" sz="1400">
                <a:latin typeface="Times New Roman"/>
                <a:ea typeface="Times New Roman"/>
                <a:cs typeface="Times New Roman"/>
                <a:sym typeface="Times New Roman"/>
              </a:rPr>
              <a:t>, or offer a lower tax rate for the initial period.  </a:t>
            </a:r>
            <a:endParaRPr sz="14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Additionally, tax holidays of 10 years, as applied to Gujarat’s GIFT City, (IFSCA) </a:t>
            </a:r>
            <a:r>
              <a:rPr lang="en-GB" sz="1400">
                <a:latin typeface="Times New Roman"/>
                <a:ea typeface="Times New Roman"/>
                <a:cs typeface="Times New Roman"/>
                <a:sym typeface="Times New Roman"/>
              </a:rPr>
              <a:t>should</a:t>
            </a:r>
            <a:r>
              <a:rPr lang="en-GB" sz="1400">
                <a:latin typeface="Times New Roman"/>
                <a:ea typeface="Times New Roman"/>
                <a:cs typeface="Times New Roman"/>
                <a:sym typeface="Times New Roman"/>
              </a:rPr>
              <a:t> be offered.</a:t>
            </a:r>
            <a:endParaRPr sz="14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The Maharashtra Government must solve the ambiguity around PE status to prevent 40% taxation (as opposed to the 1.4% corporate tax in the US), by creating a caveat for academic institutions, and directing the Central Board of Direct Taxes to provide clarification on the status of FHEIs. </a:t>
            </a:r>
            <a:endParaRPr sz="14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Further, assistance in navigating and structuring DTAA obligations and during the onboarding process will increase the ease of setting up branch campuses, and exemptions for the equalization levy must be considered by the Government.  </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sz="2000"/>
          </a:p>
        </p:txBody>
      </p:sp>
      <p:pic>
        <p:nvPicPr>
          <p:cNvPr id="124" name="Google Shape;124;p21" title="Emblem_of_India.svg.png"/>
          <p:cNvPicPr preferRelativeResize="0"/>
          <p:nvPr/>
        </p:nvPicPr>
        <p:blipFill>
          <a:blip r:embed="rId3">
            <a:alphaModFix amt="10000"/>
          </a:blip>
          <a:stretch>
            <a:fillRect/>
          </a:stretch>
        </p:blipFill>
        <p:spPr>
          <a:xfrm>
            <a:off x="2958775" y="0"/>
            <a:ext cx="3226449" cy="4948300"/>
          </a:xfrm>
          <a:prstGeom prst="rect">
            <a:avLst/>
          </a:prstGeom>
          <a:noFill/>
          <a:ln>
            <a:noFill/>
          </a:ln>
        </p:spPr>
      </p:pic>
      <p:sp>
        <p:nvSpPr>
          <p:cNvPr id="125" name="Google Shape;125;p21"/>
          <p:cNvSpPr txBox="1"/>
          <p:nvPr/>
        </p:nvSpPr>
        <p:spPr>
          <a:xfrm>
            <a:off x="6255450" y="0"/>
            <a:ext cx="27657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accent2"/>
                </a:solidFill>
                <a:latin typeface="Old Standard TT"/>
                <a:ea typeface="Old Standard TT"/>
                <a:cs typeface="Old Standard TT"/>
                <a:sym typeface="Old Standard TT"/>
              </a:rPr>
              <a:t>Aaditya Agarwal: Maharashtra Institute of Transformation, National Institute for Transformation (NITIAayog: Government of India’s Policy Think Tank Chaired by Prime Minister)</a:t>
            </a:r>
            <a:endParaRPr sz="9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accent2"/>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