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7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5A3BF-0E08-4823-ADBE-7F9F8D6B78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72589B-FE1D-4A5E-8DE2-E388322C0EF7}">
      <dgm:prSet phldrT="[Text]"/>
      <dgm:spPr/>
      <dgm:t>
        <a:bodyPr/>
        <a:lstStyle/>
        <a:p>
          <a:r>
            <a:rPr lang="en-US" dirty="0"/>
            <a:t>Understand the data and select relevant features</a:t>
          </a:r>
          <a:endParaRPr lang="en-IL" dirty="0"/>
        </a:p>
      </dgm:t>
    </dgm:pt>
    <dgm:pt modelId="{C6E2475A-DE89-4F4B-8020-DBCCE2CC8EB9}" type="parTrans" cxnId="{BB01BDE5-5077-4855-9543-7A9E48006F2A}">
      <dgm:prSet/>
      <dgm:spPr/>
      <dgm:t>
        <a:bodyPr/>
        <a:lstStyle/>
        <a:p>
          <a:endParaRPr lang="en-IL"/>
        </a:p>
      </dgm:t>
    </dgm:pt>
    <dgm:pt modelId="{FCC1E7C6-F7E4-421F-B7BF-937B4F05BB99}" type="sibTrans" cxnId="{BB01BDE5-5077-4855-9543-7A9E48006F2A}">
      <dgm:prSet/>
      <dgm:spPr/>
      <dgm:t>
        <a:bodyPr/>
        <a:lstStyle/>
        <a:p>
          <a:endParaRPr lang="en-IL"/>
        </a:p>
      </dgm:t>
    </dgm:pt>
    <dgm:pt modelId="{01DA0FBA-9B54-40EA-AF67-1BFE35A0B60F}">
      <dgm:prSet phldrT="[Text]"/>
      <dgm:spPr/>
      <dgm:t>
        <a:bodyPr/>
        <a:lstStyle/>
        <a:p>
          <a:r>
            <a:rPr lang="en-US" dirty="0"/>
            <a:t>Perform data cleaning and preprocessing</a:t>
          </a:r>
          <a:endParaRPr lang="en-IL" dirty="0"/>
        </a:p>
      </dgm:t>
    </dgm:pt>
    <dgm:pt modelId="{D8958ADE-B327-4293-A907-FE791C6932C7}" type="parTrans" cxnId="{EDBC675F-4D74-4072-B653-516D445E5A30}">
      <dgm:prSet/>
      <dgm:spPr/>
      <dgm:t>
        <a:bodyPr/>
        <a:lstStyle/>
        <a:p>
          <a:endParaRPr lang="en-IL"/>
        </a:p>
      </dgm:t>
    </dgm:pt>
    <dgm:pt modelId="{4E6D8A59-0EC2-4C06-A8C4-8239ADBB368D}" type="sibTrans" cxnId="{EDBC675F-4D74-4072-B653-516D445E5A30}">
      <dgm:prSet/>
      <dgm:spPr/>
      <dgm:t>
        <a:bodyPr/>
        <a:lstStyle/>
        <a:p>
          <a:endParaRPr lang="en-IL"/>
        </a:p>
      </dgm:t>
    </dgm:pt>
    <dgm:pt modelId="{1A967EE5-A3D9-4303-8C53-4E457FA5933F}">
      <dgm:prSet phldrT="[Text]"/>
      <dgm:spPr/>
      <dgm:t>
        <a:bodyPr/>
        <a:lstStyle/>
        <a:p>
          <a:r>
            <a:rPr lang="en-US" dirty="0"/>
            <a:t>Select appropriate machine learning model</a:t>
          </a:r>
          <a:endParaRPr lang="en-IL" dirty="0"/>
        </a:p>
      </dgm:t>
    </dgm:pt>
    <dgm:pt modelId="{C78A3070-B166-4568-913F-F8FF68F83248}" type="parTrans" cxnId="{645B036E-AA40-457F-AEEF-80DD0DA2818A}">
      <dgm:prSet/>
      <dgm:spPr/>
      <dgm:t>
        <a:bodyPr/>
        <a:lstStyle/>
        <a:p>
          <a:endParaRPr lang="en-IL"/>
        </a:p>
      </dgm:t>
    </dgm:pt>
    <dgm:pt modelId="{8F0F71EA-79A3-4B30-8A5E-00F4D2575F23}" type="sibTrans" cxnId="{645B036E-AA40-457F-AEEF-80DD0DA2818A}">
      <dgm:prSet/>
      <dgm:spPr/>
      <dgm:t>
        <a:bodyPr/>
        <a:lstStyle/>
        <a:p>
          <a:endParaRPr lang="en-IL"/>
        </a:p>
      </dgm:t>
    </dgm:pt>
    <dgm:pt modelId="{6C356EF1-55EE-436D-9404-A65F606EAE3B}">
      <dgm:prSet phldrT="[Text]"/>
      <dgm:spPr/>
      <dgm:t>
        <a:bodyPr/>
        <a:lstStyle/>
        <a:p>
          <a:r>
            <a:rPr lang="en-US" dirty="0"/>
            <a:t>Train the selected models</a:t>
          </a:r>
          <a:endParaRPr lang="en-IL" dirty="0"/>
        </a:p>
      </dgm:t>
    </dgm:pt>
    <dgm:pt modelId="{EE0595DB-4A32-45C2-B98D-D88934E7FA17}" type="parTrans" cxnId="{8F4FB5C1-987B-4EDB-AE2C-726014ABBA6A}">
      <dgm:prSet/>
      <dgm:spPr/>
      <dgm:t>
        <a:bodyPr/>
        <a:lstStyle/>
        <a:p>
          <a:endParaRPr lang="en-IL"/>
        </a:p>
      </dgm:t>
    </dgm:pt>
    <dgm:pt modelId="{0BB47694-355C-4D81-A924-E9D222C20E2F}" type="sibTrans" cxnId="{8F4FB5C1-987B-4EDB-AE2C-726014ABBA6A}">
      <dgm:prSet/>
      <dgm:spPr/>
      <dgm:t>
        <a:bodyPr/>
        <a:lstStyle/>
        <a:p>
          <a:endParaRPr lang="en-IL"/>
        </a:p>
      </dgm:t>
    </dgm:pt>
    <dgm:pt modelId="{1A1EE9CB-B0D0-4534-8ED7-ADA50A09F143}">
      <dgm:prSet phldrT="[Text]"/>
      <dgm:spPr/>
      <dgm:t>
        <a:bodyPr/>
        <a:lstStyle/>
        <a:p>
          <a:r>
            <a:rPr lang="en-US" dirty="0"/>
            <a:t>Analyze the results</a:t>
          </a:r>
          <a:endParaRPr lang="en-IL" dirty="0"/>
        </a:p>
      </dgm:t>
    </dgm:pt>
    <dgm:pt modelId="{FA9E0488-3898-4BA0-8121-10C549317517}" type="parTrans" cxnId="{8B946CD0-F51F-4044-81A8-419F199D27C7}">
      <dgm:prSet/>
      <dgm:spPr/>
      <dgm:t>
        <a:bodyPr/>
        <a:lstStyle/>
        <a:p>
          <a:endParaRPr lang="en-IL"/>
        </a:p>
      </dgm:t>
    </dgm:pt>
    <dgm:pt modelId="{ABB200DD-2623-4C5C-B60C-946BAB545975}" type="sibTrans" cxnId="{8B946CD0-F51F-4044-81A8-419F199D27C7}">
      <dgm:prSet/>
      <dgm:spPr/>
      <dgm:t>
        <a:bodyPr/>
        <a:lstStyle/>
        <a:p>
          <a:endParaRPr lang="en-IL"/>
        </a:p>
      </dgm:t>
    </dgm:pt>
    <dgm:pt modelId="{D91D0561-C04A-4D8A-A4D6-8BBC9EE5706F}" type="pres">
      <dgm:prSet presAssocID="{3015A3BF-0E08-4823-ADBE-7F9F8D6B78E1}" presName="Name0" presStyleCnt="0">
        <dgm:presLayoutVars>
          <dgm:dir/>
          <dgm:resizeHandles val="exact"/>
        </dgm:presLayoutVars>
      </dgm:prSet>
      <dgm:spPr/>
    </dgm:pt>
    <dgm:pt modelId="{02F3551D-033C-447B-917C-85BCF30D95BF}" type="pres">
      <dgm:prSet presAssocID="{9C72589B-FE1D-4A5E-8DE2-E388322C0EF7}" presName="node" presStyleLbl="node1" presStyleIdx="0" presStyleCnt="5">
        <dgm:presLayoutVars>
          <dgm:bulletEnabled val="1"/>
        </dgm:presLayoutVars>
      </dgm:prSet>
      <dgm:spPr/>
    </dgm:pt>
    <dgm:pt modelId="{52C09834-4409-4434-87DC-A4A2E294FBAC}" type="pres">
      <dgm:prSet presAssocID="{FCC1E7C6-F7E4-421F-B7BF-937B4F05BB99}" presName="sibTrans" presStyleLbl="sibTrans2D1" presStyleIdx="0" presStyleCnt="4"/>
      <dgm:spPr/>
    </dgm:pt>
    <dgm:pt modelId="{3E1DE4E0-9AEF-4E72-978B-16DD6D7412F9}" type="pres">
      <dgm:prSet presAssocID="{FCC1E7C6-F7E4-421F-B7BF-937B4F05BB99}" presName="connectorText" presStyleLbl="sibTrans2D1" presStyleIdx="0" presStyleCnt="4"/>
      <dgm:spPr/>
    </dgm:pt>
    <dgm:pt modelId="{D84E7473-B89E-40D4-B5BC-6A40F1FAE2F3}" type="pres">
      <dgm:prSet presAssocID="{01DA0FBA-9B54-40EA-AF67-1BFE35A0B60F}" presName="node" presStyleLbl="node1" presStyleIdx="1" presStyleCnt="5" custLinFactNeighborX="-2295">
        <dgm:presLayoutVars>
          <dgm:bulletEnabled val="1"/>
        </dgm:presLayoutVars>
      </dgm:prSet>
      <dgm:spPr/>
    </dgm:pt>
    <dgm:pt modelId="{AA69CB84-165E-485B-84D5-822FABBEA55F}" type="pres">
      <dgm:prSet presAssocID="{4E6D8A59-0EC2-4C06-A8C4-8239ADBB368D}" presName="sibTrans" presStyleLbl="sibTrans2D1" presStyleIdx="1" presStyleCnt="4"/>
      <dgm:spPr/>
    </dgm:pt>
    <dgm:pt modelId="{99DB168B-97F7-44F7-BF65-9E2A468A2C30}" type="pres">
      <dgm:prSet presAssocID="{4E6D8A59-0EC2-4C06-A8C4-8239ADBB368D}" presName="connectorText" presStyleLbl="sibTrans2D1" presStyleIdx="1" presStyleCnt="4"/>
      <dgm:spPr/>
    </dgm:pt>
    <dgm:pt modelId="{DE7A572F-6399-461F-BBDB-778ECD01E344}" type="pres">
      <dgm:prSet presAssocID="{1A967EE5-A3D9-4303-8C53-4E457FA5933F}" presName="node" presStyleLbl="node1" presStyleIdx="2" presStyleCnt="5">
        <dgm:presLayoutVars>
          <dgm:bulletEnabled val="1"/>
        </dgm:presLayoutVars>
      </dgm:prSet>
      <dgm:spPr/>
    </dgm:pt>
    <dgm:pt modelId="{083BC851-D5F1-4BC6-AB26-88826F634AE1}" type="pres">
      <dgm:prSet presAssocID="{8F0F71EA-79A3-4B30-8A5E-00F4D2575F23}" presName="sibTrans" presStyleLbl="sibTrans2D1" presStyleIdx="2" presStyleCnt="4"/>
      <dgm:spPr/>
    </dgm:pt>
    <dgm:pt modelId="{850E7E7F-E10F-4838-A7A5-C85C88E2130F}" type="pres">
      <dgm:prSet presAssocID="{8F0F71EA-79A3-4B30-8A5E-00F4D2575F23}" presName="connectorText" presStyleLbl="sibTrans2D1" presStyleIdx="2" presStyleCnt="4"/>
      <dgm:spPr/>
    </dgm:pt>
    <dgm:pt modelId="{B56448B6-B317-4B5E-B584-FECED768A215}" type="pres">
      <dgm:prSet presAssocID="{6C356EF1-55EE-436D-9404-A65F606EAE3B}" presName="node" presStyleLbl="node1" presStyleIdx="3" presStyleCnt="5">
        <dgm:presLayoutVars>
          <dgm:bulletEnabled val="1"/>
        </dgm:presLayoutVars>
      </dgm:prSet>
      <dgm:spPr/>
    </dgm:pt>
    <dgm:pt modelId="{F2CFFD68-FBA6-4200-B953-06E70414D4C7}" type="pres">
      <dgm:prSet presAssocID="{0BB47694-355C-4D81-A924-E9D222C20E2F}" presName="sibTrans" presStyleLbl="sibTrans2D1" presStyleIdx="3" presStyleCnt="4"/>
      <dgm:spPr/>
    </dgm:pt>
    <dgm:pt modelId="{6AFAF070-EF84-4FC9-83F4-76EC986FB6C1}" type="pres">
      <dgm:prSet presAssocID="{0BB47694-355C-4D81-A924-E9D222C20E2F}" presName="connectorText" presStyleLbl="sibTrans2D1" presStyleIdx="3" presStyleCnt="4"/>
      <dgm:spPr/>
    </dgm:pt>
    <dgm:pt modelId="{B0965524-94DB-4EDE-BFD1-FB0FB57D7B7F}" type="pres">
      <dgm:prSet presAssocID="{1A1EE9CB-B0D0-4534-8ED7-ADA50A09F143}" presName="node" presStyleLbl="node1" presStyleIdx="4" presStyleCnt="5">
        <dgm:presLayoutVars>
          <dgm:bulletEnabled val="1"/>
        </dgm:presLayoutVars>
      </dgm:prSet>
      <dgm:spPr/>
    </dgm:pt>
  </dgm:ptLst>
  <dgm:cxnLst>
    <dgm:cxn modelId="{F41D3D01-21B9-41B5-87E1-3D22DF723FFE}" type="presOf" srcId="{1A967EE5-A3D9-4303-8C53-4E457FA5933F}" destId="{DE7A572F-6399-461F-BBDB-778ECD01E344}" srcOrd="0" destOrd="0" presId="urn:microsoft.com/office/officeart/2005/8/layout/process1"/>
    <dgm:cxn modelId="{50EF1D09-FC65-42A9-89E5-806AF06B848C}" type="presOf" srcId="{4E6D8A59-0EC2-4C06-A8C4-8239ADBB368D}" destId="{99DB168B-97F7-44F7-BF65-9E2A468A2C30}" srcOrd="1" destOrd="0" presId="urn:microsoft.com/office/officeart/2005/8/layout/process1"/>
    <dgm:cxn modelId="{1ACDD724-8B80-43AF-8D70-B63657608732}" type="presOf" srcId="{1A1EE9CB-B0D0-4534-8ED7-ADA50A09F143}" destId="{B0965524-94DB-4EDE-BFD1-FB0FB57D7B7F}" srcOrd="0" destOrd="0" presId="urn:microsoft.com/office/officeart/2005/8/layout/process1"/>
    <dgm:cxn modelId="{9C1DBE38-98F1-4B76-87D3-0D38B56D5A9E}" type="presOf" srcId="{FCC1E7C6-F7E4-421F-B7BF-937B4F05BB99}" destId="{52C09834-4409-4434-87DC-A4A2E294FBAC}" srcOrd="0" destOrd="0" presId="urn:microsoft.com/office/officeart/2005/8/layout/process1"/>
    <dgm:cxn modelId="{EDBC675F-4D74-4072-B653-516D445E5A30}" srcId="{3015A3BF-0E08-4823-ADBE-7F9F8D6B78E1}" destId="{01DA0FBA-9B54-40EA-AF67-1BFE35A0B60F}" srcOrd="1" destOrd="0" parTransId="{D8958ADE-B327-4293-A907-FE791C6932C7}" sibTransId="{4E6D8A59-0EC2-4C06-A8C4-8239ADBB368D}"/>
    <dgm:cxn modelId="{92511B64-BB74-4C4D-932D-E0F4108A7D3E}" type="presOf" srcId="{8F0F71EA-79A3-4B30-8A5E-00F4D2575F23}" destId="{850E7E7F-E10F-4838-A7A5-C85C88E2130F}" srcOrd="1" destOrd="0" presId="urn:microsoft.com/office/officeart/2005/8/layout/process1"/>
    <dgm:cxn modelId="{DA0A9849-ECB8-4ABA-909F-C9DDC77E63CB}" type="presOf" srcId="{6C356EF1-55EE-436D-9404-A65F606EAE3B}" destId="{B56448B6-B317-4B5E-B584-FECED768A215}" srcOrd="0" destOrd="0" presId="urn:microsoft.com/office/officeart/2005/8/layout/process1"/>
    <dgm:cxn modelId="{0C516A6B-7CB5-4F1E-A95F-9E1D839F31F6}" type="presOf" srcId="{4E6D8A59-0EC2-4C06-A8C4-8239ADBB368D}" destId="{AA69CB84-165E-485B-84D5-822FABBEA55F}" srcOrd="0" destOrd="0" presId="urn:microsoft.com/office/officeart/2005/8/layout/process1"/>
    <dgm:cxn modelId="{69CDAE6B-3E58-4206-A6E3-6F65A56C9A01}" type="presOf" srcId="{9C72589B-FE1D-4A5E-8DE2-E388322C0EF7}" destId="{02F3551D-033C-447B-917C-85BCF30D95BF}" srcOrd="0" destOrd="0" presId="urn:microsoft.com/office/officeart/2005/8/layout/process1"/>
    <dgm:cxn modelId="{7BCC1C4D-5C23-4984-BE5B-39D0461B3624}" type="presOf" srcId="{0BB47694-355C-4D81-A924-E9D222C20E2F}" destId="{F2CFFD68-FBA6-4200-B953-06E70414D4C7}" srcOrd="0" destOrd="0" presId="urn:microsoft.com/office/officeart/2005/8/layout/process1"/>
    <dgm:cxn modelId="{C171506D-4677-428A-93EA-F7495F4428E9}" type="presOf" srcId="{3015A3BF-0E08-4823-ADBE-7F9F8D6B78E1}" destId="{D91D0561-C04A-4D8A-A4D6-8BBC9EE5706F}" srcOrd="0" destOrd="0" presId="urn:microsoft.com/office/officeart/2005/8/layout/process1"/>
    <dgm:cxn modelId="{645B036E-AA40-457F-AEEF-80DD0DA2818A}" srcId="{3015A3BF-0E08-4823-ADBE-7F9F8D6B78E1}" destId="{1A967EE5-A3D9-4303-8C53-4E457FA5933F}" srcOrd="2" destOrd="0" parTransId="{C78A3070-B166-4568-913F-F8FF68F83248}" sibTransId="{8F0F71EA-79A3-4B30-8A5E-00F4D2575F23}"/>
    <dgm:cxn modelId="{8F4FB5C1-987B-4EDB-AE2C-726014ABBA6A}" srcId="{3015A3BF-0E08-4823-ADBE-7F9F8D6B78E1}" destId="{6C356EF1-55EE-436D-9404-A65F606EAE3B}" srcOrd="3" destOrd="0" parTransId="{EE0595DB-4A32-45C2-B98D-D88934E7FA17}" sibTransId="{0BB47694-355C-4D81-A924-E9D222C20E2F}"/>
    <dgm:cxn modelId="{57ADABC5-62AB-4925-828C-A30884A0CEB9}" type="presOf" srcId="{FCC1E7C6-F7E4-421F-B7BF-937B4F05BB99}" destId="{3E1DE4E0-9AEF-4E72-978B-16DD6D7412F9}" srcOrd="1" destOrd="0" presId="urn:microsoft.com/office/officeart/2005/8/layout/process1"/>
    <dgm:cxn modelId="{8B946CD0-F51F-4044-81A8-419F199D27C7}" srcId="{3015A3BF-0E08-4823-ADBE-7F9F8D6B78E1}" destId="{1A1EE9CB-B0D0-4534-8ED7-ADA50A09F143}" srcOrd="4" destOrd="0" parTransId="{FA9E0488-3898-4BA0-8121-10C549317517}" sibTransId="{ABB200DD-2623-4C5C-B60C-946BAB545975}"/>
    <dgm:cxn modelId="{B4E2DCD1-52A2-4E36-8A93-113BBEA46618}" type="presOf" srcId="{8F0F71EA-79A3-4B30-8A5E-00F4D2575F23}" destId="{083BC851-D5F1-4BC6-AB26-88826F634AE1}" srcOrd="0" destOrd="0" presId="urn:microsoft.com/office/officeart/2005/8/layout/process1"/>
    <dgm:cxn modelId="{1DE060D6-B7DA-4F4E-AE13-734921501D98}" type="presOf" srcId="{01DA0FBA-9B54-40EA-AF67-1BFE35A0B60F}" destId="{D84E7473-B89E-40D4-B5BC-6A40F1FAE2F3}" srcOrd="0" destOrd="0" presId="urn:microsoft.com/office/officeart/2005/8/layout/process1"/>
    <dgm:cxn modelId="{BB01BDE5-5077-4855-9543-7A9E48006F2A}" srcId="{3015A3BF-0E08-4823-ADBE-7F9F8D6B78E1}" destId="{9C72589B-FE1D-4A5E-8DE2-E388322C0EF7}" srcOrd="0" destOrd="0" parTransId="{C6E2475A-DE89-4F4B-8020-DBCCE2CC8EB9}" sibTransId="{FCC1E7C6-F7E4-421F-B7BF-937B4F05BB99}"/>
    <dgm:cxn modelId="{CC5D5AF6-4B20-4DDB-A6AF-9B18A9A89C3F}" type="presOf" srcId="{0BB47694-355C-4D81-A924-E9D222C20E2F}" destId="{6AFAF070-EF84-4FC9-83F4-76EC986FB6C1}" srcOrd="1" destOrd="0" presId="urn:microsoft.com/office/officeart/2005/8/layout/process1"/>
    <dgm:cxn modelId="{6995764A-08F7-43CB-91E9-647ED52B518B}" type="presParOf" srcId="{D91D0561-C04A-4D8A-A4D6-8BBC9EE5706F}" destId="{02F3551D-033C-447B-917C-85BCF30D95BF}" srcOrd="0" destOrd="0" presId="urn:microsoft.com/office/officeart/2005/8/layout/process1"/>
    <dgm:cxn modelId="{0F1222D0-4659-41A0-BFB9-13B3051D1911}" type="presParOf" srcId="{D91D0561-C04A-4D8A-A4D6-8BBC9EE5706F}" destId="{52C09834-4409-4434-87DC-A4A2E294FBAC}" srcOrd="1" destOrd="0" presId="urn:microsoft.com/office/officeart/2005/8/layout/process1"/>
    <dgm:cxn modelId="{634394B5-75C6-4061-A38C-FBB5B36D05E9}" type="presParOf" srcId="{52C09834-4409-4434-87DC-A4A2E294FBAC}" destId="{3E1DE4E0-9AEF-4E72-978B-16DD6D7412F9}" srcOrd="0" destOrd="0" presId="urn:microsoft.com/office/officeart/2005/8/layout/process1"/>
    <dgm:cxn modelId="{BA633BB9-B1BA-4F70-9D22-C694C72E2C4A}" type="presParOf" srcId="{D91D0561-C04A-4D8A-A4D6-8BBC9EE5706F}" destId="{D84E7473-B89E-40D4-B5BC-6A40F1FAE2F3}" srcOrd="2" destOrd="0" presId="urn:microsoft.com/office/officeart/2005/8/layout/process1"/>
    <dgm:cxn modelId="{A7A4041F-9415-4BDF-8598-A39B0ADE0C15}" type="presParOf" srcId="{D91D0561-C04A-4D8A-A4D6-8BBC9EE5706F}" destId="{AA69CB84-165E-485B-84D5-822FABBEA55F}" srcOrd="3" destOrd="0" presId="urn:microsoft.com/office/officeart/2005/8/layout/process1"/>
    <dgm:cxn modelId="{7058D075-7B79-4437-87B1-95DC933755F9}" type="presParOf" srcId="{AA69CB84-165E-485B-84D5-822FABBEA55F}" destId="{99DB168B-97F7-44F7-BF65-9E2A468A2C30}" srcOrd="0" destOrd="0" presId="urn:microsoft.com/office/officeart/2005/8/layout/process1"/>
    <dgm:cxn modelId="{F234C837-17BC-459F-B917-43715F491441}" type="presParOf" srcId="{D91D0561-C04A-4D8A-A4D6-8BBC9EE5706F}" destId="{DE7A572F-6399-461F-BBDB-778ECD01E344}" srcOrd="4" destOrd="0" presId="urn:microsoft.com/office/officeart/2005/8/layout/process1"/>
    <dgm:cxn modelId="{F4A99489-BE60-4072-9914-6FB3FAACE249}" type="presParOf" srcId="{D91D0561-C04A-4D8A-A4D6-8BBC9EE5706F}" destId="{083BC851-D5F1-4BC6-AB26-88826F634AE1}" srcOrd="5" destOrd="0" presId="urn:microsoft.com/office/officeart/2005/8/layout/process1"/>
    <dgm:cxn modelId="{FB00F534-1EE5-4F65-AA6A-6911A096B3F9}" type="presParOf" srcId="{083BC851-D5F1-4BC6-AB26-88826F634AE1}" destId="{850E7E7F-E10F-4838-A7A5-C85C88E2130F}" srcOrd="0" destOrd="0" presId="urn:microsoft.com/office/officeart/2005/8/layout/process1"/>
    <dgm:cxn modelId="{9E3BF883-9B66-4E35-A714-44D13BFC1EBE}" type="presParOf" srcId="{D91D0561-C04A-4D8A-A4D6-8BBC9EE5706F}" destId="{B56448B6-B317-4B5E-B584-FECED768A215}" srcOrd="6" destOrd="0" presId="urn:microsoft.com/office/officeart/2005/8/layout/process1"/>
    <dgm:cxn modelId="{2226B062-2A0B-4472-8AFA-A3DF39C961FA}" type="presParOf" srcId="{D91D0561-C04A-4D8A-A4D6-8BBC9EE5706F}" destId="{F2CFFD68-FBA6-4200-B953-06E70414D4C7}" srcOrd="7" destOrd="0" presId="urn:microsoft.com/office/officeart/2005/8/layout/process1"/>
    <dgm:cxn modelId="{4648CA47-08DF-4424-AAB4-F9F09FEAEC9B}" type="presParOf" srcId="{F2CFFD68-FBA6-4200-B953-06E70414D4C7}" destId="{6AFAF070-EF84-4FC9-83F4-76EC986FB6C1}" srcOrd="0" destOrd="0" presId="urn:microsoft.com/office/officeart/2005/8/layout/process1"/>
    <dgm:cxn modelId="{E4D10E57-69DA-4D47-8A24-ED25F18EE70D}" type="presParOf" srcId="{D91D0561-C04A-4D8A-A4D6-8BBC9EE5706F}" destId="{B0965524-94DB-4EDE-BFD1-FB0FB57D7B7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3551D-033C-447B-917C-85BCF30D95BF}">
      <dsp:nvSpPr>
        <dsp:cNvPr id="0" name=""/>
        <dsp:cNvSpPr/>
      </dsp:nvSpPr>
      <dsp:spPr>
        <a:xfrm>
          <a:off x="5357" y="719694"/>
          <a:ext cx="1660921" cy="142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Understand the data and select relevant features</a:t>
          </a:r>
          <a:endParaRPr lang="en-IL" sz="1700" kern="1200" dirty="0"/>
        </a:p>
      </dsp:txBody>
      <dsp:txXfrm>
        <a:off x="47201" y="761538"/>
        <a:ext cx="1577233" cy="1344964"/>
      </dsp:txXfrm>
    </dsp:sp>
    <dsp:sp modelId="{52C09834-4409-4434-87DC-A4A2E294FBAC}">
      <dsp:nvSpPr>
        <dsp:cNvPr id="0" name=""/>
        <dsp:cNvSpPr/>
      </dsp:nvSpPr>
      <dsp:spPr>
        <a:xfrm>
          <a:off x="1828560" y="1228066"/>
          <a:ext cx="344034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400" kern="1200"/>
        </a:p>
      </dsp:txBody>
      <dsp:txXfrm>
        <a:off x="1828560" y="1310448"/>
        <a:ext cx="240824" cy="247144"/>
      </dsp:txXfrm>
    </dsp:sp>
    <dsp:sp modelId="{D84E7473-B89E-40D4-B5BC-6A40F1FAE2F3}">
      <dsp:nvSpPr>
        <dsp:cNvPr id="0" name=""/>
        <dsp:cNvSpPr/>
      </dsp:nvSpPr>
      <dsp:spPr>
        <a:xfrm>
          <a:off x="2315401" y="719694"/>
          <a:ext cx="1660921" cy="142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Perform data cleaning and preprocessing</a:t>
          </a:r>
          <a:endParaRPr lang="en-IL" sz="1700" kern="1200" dirty="0"/>
        </a:p>
      </dsp:txBody>
      <dsp:txXfrm>
        <a:off x="2357245" y="761538"/>
        <a:ext cx="1577233" cy="1344964"/>
      </dsp:txXfrm>
    </dsp:sp>
    <dsp:sp modelId="{AA69CB84-165E-485B-84D5-822FABBEA55F}">
      <dsp:nvSpPr>
        <dsp:cNvPr id="0" name=""/>
        <dsp:cNvSpPr/>
      </dsp:nvSpPr>
      <dsp:spPr>
        <a:xfrm>
          <a:off x="4146227" y="1228066"/>
          <a:ext cx="360196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400" kern="1200"/>
        </a:p>
      </dsp:txBody>
      <dsp:txXfrm>
        <a:off x="4146227" y="1310448"/>
        <a:ext cx="252137" cy="247144"/>
      </dsp:txXfrm>
    </dsp:sp>
    <dsp:sp modelId="{DE7A572F-6399-461F-BBDB-778ECD01E344}">
      <dsp:nvSpPr>
        <dsp:cNvPr id="0" name=""/>
        <dsp:cNvSpPr/>
      </dsp:nvSpPr>
      <dsp:spPr>
        <a:xfrm>
          <a:off x="4655939" y="719694"/>
          <a:ext cx="1660921" cy="142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 appropriate machine learning model</a:t>
          </a:r>
          <a:endParaRPr lang="en-IL" sz="1700" kern="1200" dirty="0"/>
        </a:p>
      </dsp:txBody>
      <dsp:txXfrm>
        <a:off x="4697783" y="761538"/>
        <a:ext cx="1577233" cy="1344964"/>
      </dsp:txXfrm>
    </dsp:sp>
    <dsp:sp modelId="{083BC851-D5F1-4BC6-AB26-88826F634AE1}">
      <dsp:nvSpPr>
        <dsp:cNvPr id="0" name=""/>
        <dsp:cNvSpPr/>
      </dsp:nvSpPr>
      <dsp:spPr>
        <a:xfrm>
          <a:off x="6482953" y="1228066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400" kern="1200"/>
        </a:p>
      </dsp:txBody>
      <dsp:txXfrm>
        <a:off x="6482953" y="1310448"/>
        <a:ext cx="246481" cy="247144"/>
      </dsp:txXfrm>
    </dsp:sp>
    <dsp:sp modelId="{B56448B6-B317-4B5E-B584-FECED768A215}">
      <dsp:nvSpPr>
        <dsp:cNvPr id="0" name=""/>
        <dsp:cNvSpPr/>
      </dsp:nvSpPr>
      <dsp:spPr>
        <a:xfrm>
          <a:off x="6981229" y="719694"/>
          <a:ext cx="1660921" cy="142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 the selected models</a:t>
          </a:r>
          <a:endParaRPr lang="en-IL" sz="1700" kern="1200" dirty="0"/>
        </a:p>
      </dsp:txBody>
      <dsp:txXfrm>
        <a:off x="7023073" y="761538"/>
        <a:ext cx="1577233" cy="1344964"/>
      </dsp:txXfrm>
    </dsp:sp>
    <dsp:sp modelId="{F2CFFD68-FBA6-4200-B953-06E70414D4C7}">
      <dsp:nvSpPr>
        <dsp:cNvPr id="0" name=""/>
        <dsp:cNvSpPr/>
      </dsp:nvSpPr>
      <dsp:spPr>
        <a:xfrm>
          <a:off x="8808243" y="1228066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400" kern="1200"/>
        </a:p>
      </dsp:txBody>
      <dsp:txXfrm>
        <a:off x="8808243" y="1310448"/>
        <a:ext cx="246481" cy="247144"/>
      </dsp:txXfrm>
    </dsp:sp>
    <dsp:sp modelId="{B0965524-94DB-4EDE-BFD1-FB0FB57D7B7F}">
      <dsp:nvSpPr>
        <dsp:cNvPr id="0" name=""/>
        <dsp:cNvSpPr/>
      </dsp:nvSpPr>
      <dsp:spPr>
        <a:xfrm>
          <a:off x="9306520" y="719694"/>
          <a:ext cx="1660921" cy="142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Analyze the results</a:t>
          </a:r>
          <a:endParaRPr lang="en-IL" sz="1700" kern="1200" dirty="0"/>
        </a:p>
      </dsp:txBody>
      <dsp:txXfrm>
        <a:off x="9348364" y="761538"/>
        <a:ext cx="1577233" cy="1344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0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1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9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7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5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0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0" r:id="rId2"/>
    <p:sldLayoutId id="2147483759" r:id="rId3"/>
    <p:sldLayoutId id="2147483758" r:id="rId4"/>
    <p:sldLayoutId id="2147483757" r:id="rId5"/>
    <p:sldLayoutId id="2147483756" r:id="rId6"/>
    <p:sldLayoutId id="2147483755" r:id="rId7"/>
    <p:sldLayoutId id="2147483754" r:id="rId8"/>
    <p:sldLayoutId id="2147483753" r:id="rId9"/>
    <p:sldLayoutId id="2147483752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679DE-6E70-047C-91A1-9489B4990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3960"/>
            <a:ext cx="4891313" cy="2179253"/>
          </a:xfrm>
        </p:spPr>
        <p:txBody>
          <a:bodyPr anchor="t">
            <a:normAutofit/>
          </a:bodyPr>
          <a:lstStyle/>
          <a:p>
            <a:r>
              <a:rPr lang="en-US" sz="4400" dirty="0"/>
              <a:t>Cerebral infraction (Stroke)</a:t>
            </a:r>
            <a:br>
              <a:rPr lang="en-US" sz="4400" dirty="0"/>
            </a:br>
            <a:r>
              <a:rPr lang="en-US" sz="4400" dirty="0"/>
              <a:t>Early Detection</a:t>
            </a:r>
            <a:endParaRPr lang="en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98ED3-55A3-5392-497A-E631DB131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4265235"/>
            <a:ext cx="4747018" cy="144727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Authors:</a:t>
            </a:r>
            <a:r>
              <a:rPr lang="en-US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Roy Zarum, Or Segal </a:t>
            </a:r>
            <a:endParaRPr lang="en-US" sz="1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Adi Ben Zur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700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Advisors:</a:t>
            </a:r>
            <a:r>
              <a:rPr lang="en-US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Prop. Adi </a:t>
            </a:r>
            <a:r>
              <a:rPr lang="en-US" sz="1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Shraibman</a:t>
            </a:r>
            <a:r>
              <a:rPr lang="en-US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Dr. </a:t>
            </a:r>
            <a:r>
              <a:rPr lang="en-US" sz="1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Dorit</a:t>
            </a:r>
            <a:r>
              <a:rPr lang="en-US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Shweiki, Dr. Yonatan </a:t>
            </a:r>
            <a:r>
              <a:rPr lang="en-US" sz="1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Bilu</a:t>
            </a:r>
            <a:endParaRPr lang="en-US" sz="1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IL" sz="1700" dirty="0"/>
          </a:p>
        </p:txBody>
      </p:sp>
      <p:pic>
        <p:nvPicPr>
          <p:cNvPr id="6" name="Picture 5" descr="A colorful illustration of a brain&#10;&#10;Description automatically generated">
            <a:extLst>
              <a:ext uri="{FF2B5EF4-FFF2-40B4-BE49-F238E27FC236}">
                <a16:creationId xmlns:a16="http://schemas.microsoft.com/office/drawing/2014/main" id="{0C1A9E7A-9091-1C48-C6A0-DAC2F47C5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607566" y="700817"/>
            <a:ext cx="4974834" cy="4974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08C817-C38C-AA75-D189-933E065EA22A}"/>
              </a:ext>
            </a:extLst>
          </p:cNvPr>
          <p:cNvSpPr txBox="1"/>
          <p:nvPr/>
        </p:nvSpPr>
        <p:spPr>
          <a:xfrm>
            <a:off x="7644190" y="5972517"/>
            <a:ext cx="32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Number: 15005914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7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F3B7-A02A-5F73-7632-505CDDCF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Models' evaluation – ROC Curve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7FDE64-DE99-6BB5-B233-3FEB836DC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106204"/>
            <a:ext cx="5723164" cy="43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4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95A9-97A6-4EB6-528E-A80E28AB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Models' evaluation – Important features</a:t>
            </a:r>
            <a:endParaRPr lang="en-I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26DD85-F900-AEEA-E1EF-C29AC7BBC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945" y="2105025"/>
            <a:ext cx="6784186" cy="45227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F38B80-3695-1492-F7BF-B0CA99C5B991}"/>
              </a:ext>
            </a:extLst>
          </p:cNvPr>
          <p:cNvSpPr/>
          <p:nvPr/>
        </p:nvSpPr>
        <p:spPr>
          <a:xfrm>
            <a:off x="1457326" y="2105024"/>
            <a:ext cx="2757488" cy="4522791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D4BB2-6290-4A7B-B3BA-8132D684A441}"/>
              </a:ext>
            </a:extLst>
          </p:cNvPr>
          <p:cNvSpPr txBox="1"/>
          <p:nvPr/>
        </p:nvSpPr>
        <p:spPr>
          <a:xfrm>
            <a:off x="1457326" y="2528887"/>
            <a:ext cx="29718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Systolic blood pressure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Sun Exposure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Past tobacco smoking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Nap during day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Vigorous physical activity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BMI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Eggs, meat, sugar intake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Walking time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Breastfed as a baby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9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749C-2F0D-D954-542B-17F27D81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2336-2275-3453-71EA-76672081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29302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Cerebral infarction can often occur without any noticeable symptoms, even in individuals who appear to be healthy.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aims and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Search and identify important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lifestyle risk factors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associated with Cerebral Infraction occurrence.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 a machine learning model capable of predicting stroke.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Artificial Intelligence And Machine Learning | AITS Rajampet">
            <a:extLst>
              <a:ext uri="{FF2B5EF4-FFF2-40B4-BE49-F238E27FC236}">
                <a16:creationId xmlns:a16="http://schemas.microsoft.com/office/drawing/2014/main" id="{8A2BE632-0DD7-76EF-C4FD-52CDC21E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34" y="5128381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8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D6A7-FFE9-41CA-8085-F03E7C45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ABBC-493F-F680-82D3-CE61E964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Cerebral infarction (CI), also known as stroke, is a serious medical condition caused by the interruption of blood flow to the brain.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CI is resulting a lack of oxygen and nutrients that often leads to severe disability or death.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2019 stroke has been the second leading cause of death in the world, responsible for 11% of worldwide deaths.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6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EEE6-08C9-BFB1-736E-C6EFDE1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DADFB7-9927-A85A-4728-026748769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443086"/>
              </p:ext>
            </p:extLst>
          </p:nvPr>
        </p:nvGraphicFramePr>
        <p:xfrm>
          <a:off x="609600" y="2106613"/>
          <a:ext cx="10972800" cy="286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28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D926-EA30-9A1F-7161-4F02CD54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Fields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0CF0-7941-D8FC-33C3-4FC90483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4" rtlCol="0">
            <a:norm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Physiological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of birth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Blood pressure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Pulse rate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Behavioral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Smoking status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Diets and meals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Sleeping habits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Alcohol intake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Sun exposure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Sports habits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Mental status</a:t>
            </a: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Ethnic background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Skin and hair color</a:t>
            </a:r>
          </a:p>
          <a:p>
            <a:pPr marL="342900" indent="-34290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 to major road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Exposure to air pollution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Maternal smoking around birth</a:t>
            </a:r>
          </a:p>
          <a:p>
            <a:pPr marL="342900" indent="-34290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1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7A91-6538-D67C-5364-66D38D8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9671-E68D-104E-5A1D-077FE0201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41554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500,000 UK Biobank participants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10831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had CI. 9420 participants had CI after recruited to UK Biobank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Ages CI recorded: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 of the individuals diagnosed with cerebral infarction, 4,270 (39.42%) were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women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6,561 (60.58%) were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Death causes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420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41EFF-738B-1A78-15C9-1B336F45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059" y="3093536"/>
            <a:ext cx="1258533" cy="1573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7133FD-9252-3EA2-0644-9903E15E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920" y="3093535"/>
            <a:ext cx="1452866" cy="1573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3FDB37-A8D5-82D4-8554-4367F1BA9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114" y="3093536"/>
            <a:ext cx="1573167" cy="1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F8D8-6B52-7716-BA94-5062A1E3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</a:t>
            </a:r>
            <a:endParaRPr lang="en-IL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493DEA3-4C82-3227-9FA8-B9D90AA00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B6E2604-B52C-42BD-86EE-B10014B42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EC777F-30EB-1F28-EE9C-850FEB893EC9}"/>
              </a:ext>
            </a:extLst>
          </p:cNvPr>
          <p:cNvSpPr txBox="1"/>
          <p:nvPr/>
        </p:nvSpPr>
        <p:spPr>
          <a:xfrm>
            <a:off x="3101212" y="2632705"/>
            <a:ext cx="164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UK Biobank</a:t>
            </a:r>
          </a:p>
          <a:p>
            <a:pPr algn="ctr"/>
            <a:r>
              <a:rPr lang="en-US" dirty="0"/>
              <a:t>500,000</a:t>
            </a:r>
          </a:p>
          <a:p>
            <a:pPr algn="ctr"/>
            <a:r>
              <a:rPr lang="en-US" dirty="0"/>
              <a:t>Participants</a:t>
            </a:r>
            <a:endParaRPr lang="en-IL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7451325-CB4A-AA15-EA10-B91F475400A1}"/>
              </a:ext>
            </a:extLst>
          </p:cNvPr>
          <p:cNvSpPr/>
          <p:nvPr/>
        </p:nvSpPr>
        <p:spPr>
          <a:xfrm rot="1667423">
            <a:off x="3168945" y="3797903"/>
            <a:ext cx="401561" cy="5805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CA7C874-4A5A-F98A-0956-171E41B46376}"/>
              </a:ext>
            </a:extLst>
          </p:cNvPr>
          <p:cNvSpPr/>
          <p:nvPr/>
        </p:nvSpPr>
        <p:spPr>
          <a:xfrm rot="19654075">
            <a:off x="4215402" y="3800175"/>
            <a:ext cx="401561" cy="5805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64956E-12E2-D5E3-1203-2918334B4584}"/>
              </a:ext>
            </a:extLst>
          </p:cNvPr>
          <p:cNvSpPr txBox="1"/>
          <p:nvPr/>
        </p:nvSpPr>
        <p:spPr>
          <a:xfrm>
            <a:off x="2105000" y="4574683"/>
            <a:ext cx="170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40,000</a:t>
            </a:r>
          </a:p>
          <a:p>
            <a:pPr algn="ctr"/>
            <a:r>
              <a:rPr lang="en-US" dirty="0"/>
              <a:t>Control group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0C0F95-D151-4B5F-BE3A-53C2EBD23600}"/>
              </a:ext>
            </a:extLst>
          </p:cNvPr>
          <p:cNvSpPr txBox="1"/>
          <p:nvPr/>
        </p:nvSpPr>
        <p:spPr>
          <a:xfrm>
            <a:off x="4052333" y="4581592"/>
            <a:ext cx="185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9420 had CI cases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EAD0DA-8F7B-4A25-3B32-95A28B01C67D}"/>
              </a:ext>
            </a:extLst>
          </p:cNvPr>
          <p:cNvSpPr txBox="1"/>
          <p:nvPr/>
        </p:nvSpPr>
        <p:spPr>
          <a:xfrm>
            <a:off x="7450676" y="2672969"/>
            <a:ext cx="159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226 </a:t>
            </a:r>
          </a:p>
          <a:p>
            <a:pPr algn="ctr"/>
            <a:r>
              <a:rPr lang="en-US" dirty="0"/>
              <a:t>data fields chosen</a:t>
            </a:r>
            <a:endParaRPr lang="en-IL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70BF5ED6-1D93-3C67-3B99-460072C6FE8E}"/>
              </a:ext>
            </a:extLst>
          </p:cNvPr>
          <p:cNvSpPr/>
          <p:nvPr/>
        </p:nvSpPr>
        <p:spPr>
          <a:xfrm>
            <a:off x="7996373" y="3737773"/>
            <a:ext cx="401561" cy="5805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9ED7A4-2912-9757-2355-5065D9A7662B}"/>
              </a:ext>
            </a:extLst>
          </p:cNvPr>
          <p:cNvSpPr txBox="1"/>
          <p:nvPr/>
        </p:nvSpPr>
        <p:spPr>
          <a:xfrm>
            <a:off x="6940257" y="4581592"/>
            <a:ext cx="2614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116 Data Fields with maximum 0f 20% missing-values</a:t>
            </a:r>
            <a:endParaRPr lang="en-IL" dirty="0"/>
          </a:p>
        </p:txBody>
      </p:sp>
      <p:pic>
        <p:nvPicPr>
          <p:cNvPr id="4100" name="Picture 4" descr="Document - Free files and folders icons">
            <a:extLst>
              <a:ext uri="{FF2B5EF4-FFF2-40B4-BE49-F238E27FC236}">
                <a16:creationId xmlns:a16="http://schemas.microsoft.com/office/drawing/2014/main" id="{C6E4FB41-FD9D-F775-119A-05A0648D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2" y="304800"/>
            <a:ext cx="1928813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7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6F9D-3110-0A04-E56A-504271F4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1CE2-9C1C-D819-848A-D0EAD7B7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4267200" cy="3046367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sz="2800" b="1" dirty="0"/>
              <a:t> Random Forest</a:t>
            </a:r>
          </a:p>
          <a:p>
            <a:pPr marL="457200" indent="-457200">
              <a:buAutoNum type="arabicParenBoth"/>
            </a:pPr>
            <a:endParaRPr lang="en-US" sz="3200" b="1" dirty="0"/>
          </a:p>
          <a:p>
            <a:pPr marL="457200" indent="-457200">
              <a:buAutoNum type="arabicParenBoth"/>
            </a:pPr>
            <a:endParaRPr lang="en-US" sz="3200" b="1" dirty="0"/>
          </a:p>
          <a:p>
            <a:pPr marL="457200" indent="-457200">
              <a:buAutoNum type="arabicParenBoth"/>
            </a:pPr>
            <a:r>
              <a:rPr lang="en-US" sz="2800" b="1" dirty="0"/>
              <a:t> </a:t>
            </a:r>
            <a:r>
              <a:rPr lang="en-US" sz="2800" b="1" dirty="0" err="1"/>
              <a:t>XGBoost</a:t>
            </a:r>
            <a:endParaRPr lang="en-US" sz="2800" b="1" dirty="0"/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6C004-B1EA-9F1E-72EE-123178AF91E9}"/>
              </a:ext>
            </a:extLst>
          </p:cNvPr>
          <p:cNvSpPr txBox="1"/>
          <p:nvPr/>
        </p:nvSpPr>
        <p:spPr>
          <a:xfrm>
            <a:off x="4291391" y="2056391"/>
            <a:ext cx="621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 learning method that builds multiple decision trees and combines their predictions to improve accuracy and reduce overfitting.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236D1-97E9-92E7-07EF-93BCF0FB3BF3}"/>
              </a:ext>
            </a:extLst>
          </p:cNvPr>
          <p:cNvSpPr txBox="1"/>
          <p:nvPr/>
        </p:nvSpPr>
        <p:spPr>
          <a:xfrm>
            <a:off x="4291391" y="3788294"/>
            <a:ext cx="6545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powerful gradient boosting algorithm that builds an ensemble of decision trees, optimizing for speed and accuracy by iteratively improving predictions through minimizing errors in a highly efficient manner.</a:t>
            </a:r>
            <a:endParaRPr lang="en-IL" dirty="0"/>
          </a:p>
        </p:txBody>
      </p:sp>
      <p:pic>
        <p:nvPicPr>
          <p:cNvPr id="3076" name="Picture 4" descr="Anas Brital | Random Forest Algorithm Explained .">
            <a:extLst>
              <a:ext uri="{FF2B5EF4-FFF2-40B4-BE49-F238E27FC236}">
                <a16:creationId xmlns:a16="http://schemas.microsoft.com/office/drawing/2014/main" id="{99603933-03E0-B6B3-9C45-8E0DD594E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518" r="-1093"/>
          <a:stretch/>
        </p:blipFill>
        <p:spPr bwMode="auto">
          <a:xfrm>
            <a:off x="8954106" y="5100565"/>
            <a:ext cx="3020180" cy="158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37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B574-E78E-C1DE-19E4-635FABCD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Models' evaluation- Confusion matrixes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CE1059-4622-6796-7AE8-FB7194B61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78" y="2219080"/>
            <a:ext cx="5495514" cy="3854101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39749548-BE5F-9274-B439-8FDD198DBE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771650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01D9E-1A20-22F2-82AD-58E1C4D35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4" y="2219080"/>
            <a:ext cx="5832174" cy="38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6650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4604</TotalTime>
  <Words>410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SplashVTI</vt:lpstr>
      <vt:lpstr>Cerebral infraction (Stroke) Early Detection</vt:lpstr>
      <vt:lpstr>Research Question</vt:lpstr>
      <vt:lpstr>Introduction</vt:lpstr>
      <vt:lpstr>The Process</vt:lpstr>
      <vt:lpstr>Data Fields</vt:lpstr>
      <vt:lpstr>Data Exploration</vt:lpstr>
      <vt:lpstr>Data split</vt:lpstr>
      <vt:lpstr>Model selection</vt:lpstr>
      <vt:lpstr>Models' evaluation- Confusion matrixes</vt:lpstr>
      <vt:lpstr>Models' evaluation – ROC Curve</vt:lpstr>
      <vt:lpstr>Models' evaluation – Important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 Ben zur</dc:creator>
  <cp:lastModifiedBy>Adi Ben zur</cp:lastModifiedBy>
  <cp:revision>29</cp:revision>
  <dcterms:created xsi:type="dcterms:W3CDTF">2024-09-05T11:19:47Z</dcterms:created>
  <dcterms:modified xsi:type="dcterms:W3CDTF">2024-09-08T16:04:03Z</dcterms:modified>
</cp:coreProperties>
</file>