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8580615a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8580615a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8580615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8580615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8580615a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8580615a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8580615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8580615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8580615a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8580615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8580615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8580615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8580615a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8580615a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8580615a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8580615a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8580615a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8580615a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7775" y="202250"/>
            <a:ext cx="4353000" cy="28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Utility-Led Solarization </a:t>
            </a:r>
            <a:endParaRPr sz="5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Agent</a:t>
            </a:r>
            <a:endParaRPr sz="5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7775" y="3263225"/>
            <a:ext cx="4037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280">
                <a:solidFill>
                  <a:srgbClr val="666666"/>
                </a:solidFill>
              </a:rPr>
              <a:t>Ener'gentic Hackathon 2025</a:t>
            </a:r>
            <a:endParaRPr sz="2280">
              <a:solidFill>
                <a:srgbClr val="666666"/>
              </a:solidFill>
            </a:endParaRPr>
          </a:p>
        </p:txBody>
      </p:sp>
      <p:pic>
        <p:nvPicPr>
          <p:cNvPr id="56" name="Google Shape;56;p13" title="Vector (2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650" y="4276701"/>
            <a:ext cx="2448975" cy="40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title="Group 1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2850" y="1566475"/>
            <a:ext cx="5610772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2" title="efwefs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1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Seamless Onboarding Experience</a:t>
            </a:r>
            <a:endParaRPr b="1"/>
          </a:p>
        </p:txBody>
      </p:sp>
      <p:grpSp>
        <p:nvGrpSpPr>
          <p:cNvPr id="151" name="Google Shape;151;p22"/>
          <p:cNvGrpSpPr/>
          <p:nvPr/>
        </p:nvGrpSpPr>
        <p:grpSpPr>
          <a:xfrm>
            <a:off x="5786894" y="732715"/>
            <a:ext cx="3161400" cy="4106064"/>
            <a:chOff x="5807025" y="941525"/>
            <a:chExt cx="3000000" cy="3897175"/>
          </a:xfrm>
        </p:grpSpPr>
        <p:pic>
          <p:nvPicPr>
            <p:cNvPr id="152" name="Google Shape;152;p22" title="Group 279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41300" y="941525"/>
              <a:ext cx="1931461" cy="3897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2"/>
            <p:cNvSpPr txBox="1"/>
            <p:nvPr/>
          </p:nvSpPr>
          <p:spPr>
            <a:xfrm>
              <a:off x="5807025" y="3498600"/>
              <a:ext cx="3000000" cy="4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From Enquiry To Subsidies </a:t>
              </a:r>
              <a:endParaRPr sz="10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To Installation</a:t>
              </a:r>
              <a:endParaRPr sz="1000"/>
            </a:p>
          </p:txBody>
        </p:sp>
        <p:pic>
          <p:nvPicPr>
            <p:cNvPr id="154" name="Google Shape;154;p22" title="chatbot-neural-network-ai-servers-robots-technology-cute-chatbot-ai-character.png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54925" y="1718900"/>
              <a:ext cx="1504200" cy="150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" name="Google Shape;155;p22"/>
          <p:cNvSpPr/>
          <p:nvPr/>
        </p:nvSpPr>
        <p:spPr>
          <a:xfrm>
            <a:off x="424200" y="1536900"/>
            <a:ext cx="4973400" cy="2828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type="title"/>
          </p:nvPr>
        </p:nvSpPr>
        <p:spPr>
          <a:xfrm>
            <a:off x="643800" y="1793575"/>
            <a:ext cx="4753800" cy="22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b="1" lang="en" sz="1898"/>
              <a:t>You're all set! </a:t>
            </a:r>
            <a:endParaRPr b="1" sz="189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898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898">
                <a:solidFill>
                  <a:schemeClr val="dk2"/>
                </a:solidFill>
              </a:rPr>
              <a:t>SolarAgent will guide you through each step from subsidies to installation to the energy sharing program. </a:t>
            </a:r>
            <a:endParaRPr sz="1898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t/>
            </a:r>
            <a:endParaRPr sz="1898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1898">
                <a:solidFill>
                  <a:schemeClr val="dk2"/>
                </a:solidFill>
              </a:rPr>
              <a:t>Thanks for choosing clean, smart energy.</a:t>
            </a:r>
            <a:endParaRPr sz="1898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Solar Adoption Challenge</a:t>
            </a:r>
            <a:endParaRPr b="1"/>
          </a:p>
        </p:txBody>
      </p:sp>
      <p:pic>
        <p:nvPicPr>
          <p:cNvPr id="63" name="Google Shape;63;p14" title="freepik__an-overwhelmed-homeowner-standing-in-front-of-a-la__706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1242" y="1335326"/>
            <a:ext cx="5021057" cy="28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35500" y="1481575"/>
            <a:ext cx="3165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Lack of consumer awareness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Financing options are unclear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Regulatory and administrative hurdles</a:t>
            </a:r>
            <a:endParaRPr sz="2000">
              <a:solidFill>
                <a:srgbClr val="666666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Char char="●"/>
            </a:pPr>
            <a:r>
              <a:rPr lang="en" sz="2000">
                <a:solidFill>
                  <a:srgbClr val="666666"/>
                </a:solidFill>
              </a:rPr>
              <a:t>Community energy sharing is underused</a:t>
            </a:r>
            <a:endParaRPr sz="20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title="13196101_17Z_2102.w023.n001.104B.p1.1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1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Meet Solar Agent</a:t>
            </a:r>
            <a:endParaRPr b="1"/>
          </a:p>
        </p:txBody>
      </p:sp>
      <p:sp>
        <p:nvSpPr>
          <p:cNvPr id="71" name="Google Shape;71;p15"/>
          <p:cNvSpPr/>
          <p:nvPr/>
        </p:nvSpPr>
        <p:spPr>
          <a:xfrm>
            <a:off x="438150" y="1047775"/>
            <a:ext cx="3495600" cy="4019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566700" y="1302775"/>
            <a:ext cx="31671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Chat in plain language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Personalized system and savings recommendations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Auto-handles subsidies, loans, and permits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Connects you to the right retailers and installers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Unlocks community energy sharing and rewards</a:t>
            </a:r>
            <a:endParaRPr sz="1800"/>
          </a:p>
        </p:txBody>
      </p:sp>
      <p:pic>
        <p:nvPicPr>
          <p:cNvPr id="73" name="Google Shape;73;p15" title="chatbot-neural-network-ai-servers-robots-technology-cute-chatbot-ai-charac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2775" y="368825"/>
            <a:ext cx="5101075" cy="510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 title="13239006_17Z_2102.w023.n001.103B.p1.1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Chat with </a:t>
            </a:r>
            <a:r>
              <a:rPr b="1" lang="en"/>
              <a:t>Solar Agent</a:t>
            </a:r>
            <a:endParaRPr b="1"/>
          </a:p>
        </p:txBody>
      </p:sp>
      <p:pic>
        <p:nvPicPr>
          <p:cNvPr id="80" name="Google Shape;80;p16" title="Group 27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371" y="2571746"/>
            <a:ext cx="1551625" cy="25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title="Group 27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1454" y="1042996"/>
            <a:ext cx="1690850" cy="29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2731175" y="3690800"/>
            <a:ext cx="4861200" cy="126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1333450" y="1326075"/>
            <a:ext cx="3392400" cy="872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2861700" y="3690913"/>
            <a:ext cx="4609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Hi Rohit!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You're not alone going solar can feel like a maze. But I'm here to make it easy. Step by step, no jargon, no stress. Let's start by understanding your energy usage so I can tailor the best solar plan for you.</a:t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1426450" y="1346475"/>
            <a:ext cx="3206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Hey, I've been thinking about getting solar panels for a while now… but I have no idea where to begin.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 title="13239006_17Z_2102.w023.n001.103B.p1.1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1821275" y="2469275"/>
            <a:ext cx="5602800" cy="22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1425057" y="1271100"/>
            <a:ext cx="3030000" cy="5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Cost estimate based on power consumption</a:t>
            </a:r>
            <a:endParaRPr b="1"/>
          </a:p>
        </p:txBody>
      </p:sp>
      <p:pic>
        <p:nvPicPr>
          <p:cNvPr id="94" name="Google Shape;94;p17" title="Group 27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371" y="2571746"/>
            <a:ext cx="1551625" cy="25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 title="Group 27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1454" y="988046"/>
            <a:ext cx="1690850" cy="29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1519400" y="12582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</a:t>
            </a:r>
            <a:r>
              <a:rPr lang="en"/>
              <a:t>average monthly electricity bill is around Rs. 1200</a:t>
            </a:r>
            <a:endParaRPr/>
          </a:p>
        </p:txBody>
      </p:sp>
      <p:sp>
        <p:nvSpPr>
          <p:cNvPr id="97" name="Google Shape;97;p17"/>
          <p:cNvSpPr txBox="1"/>
          <p:nvPr/>
        </p:nvSpPr>
        <p:spPr>
          <a:xfrm>
            <a:off x="2013875" y="2578925"/>
            <a:ext cx="54102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Perfect, based on that, A 3.5 kW solar system should cover most of your needs.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Here’s a quick look: </a:t>
            </a:r>
            <a:br>
              <a:rPr lang="en" sz="1200"/>
            </a:br>
            <a:r>
              <a:rPr lang="en" sz="1200"/>
              <a:t>- Base cost: R45,000 </a:t>
            </a:r>
            <a:br>
              <a:rPr lang="en" sz="1200"/>
            </a:br>
            <a:r>
              <a:rPr lang="en" sz="1200"/>
              <a:t>- Solar incentive reduces it to R32,000 </a:t>
            </a:r>
            <a:br>
              <a:rPr lang="en" sz="1200"/>
            </a:br>
            <a:r>
              <a:rPr lang="en" sz="1200"/>
              <a:t>- With a green loan, your monthly payments could be less than your current bill. </a:t>
            </a:r>
            <a:br>
              <a:rPr lang="en" sz="1200"/>
            </a:br>
            <a:br>
              <a:rPr lang="en" sz="1200"/>
            </a:br>
            <a:r>
              <a:rPr lang="en" sz="1200"/>
              <a:t>Would you like me to start the paperwork for the subsidy and financing?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 title="13239006_17Z_2102.w023.n001.103B.p1.1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2281175" y="3197700"/>
            <a:ext cx="5311200" cy="17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1269493" y="1255675"/>
            <a:ext cx="3030000" cy="5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Request for </a:t>
            </a:r>
            <a:r>
              <a:rPr b="1" lang="en"/>
              <a:t>subsidy &amp; financial documents</a:t>
            </a:r>
            <a:endParaRPr b="1"/>
          </a:p>
        </p:txBody>
      </p:sp>
      <p:pic>
        <p:nvPicPr>
          <p:cNvPr id="106" name="Google Shape;106;p18" title="Group 27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371" y="2571746"/>
            <a:ext cx="1551625" cy="25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title="Group 27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71454" y="1042996"/>
            <a:ext cx="1690850" cy="29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1279075" y="12427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Yeah, that sounds reasonable. Let's do it.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428400" y="3258925"/>
            <a:ext cx="50166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Submitting subsidy request 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Prepping financing docs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• Matching you with 2 certified installers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I'll keep you updated at every stage.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You're now at: Step 2: Design + Permits This is where the installer designs your setup and we get approvals. Takes about 4–5 days.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19" title="13239006_17Z_2102.w023.n001.103B.p1.1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2335900" y="2891525"/>
            <a:ext cx="5088300" cy="1701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1435957" y="939650"/>
            <a:ext cx="3030000" cy="5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9" title="Group 27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371" y="2571746"/>
            <a:ext cx="1551625" cy="25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 title="Group 27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60554" y="711546"/>
            <a:ext cx="1690850" cy="29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1444175" y="9022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Nice. So what happens once it's installed?</a:t>
            </a:r>
            <a:endParaRPr/>
          </a:p>
        </p:txBody>
      </p:sp>
      <p:sp>
        <p:nvSpPr>
          <p:cNvPr id="120" name="Google Shape;120;p19"/>
          <p:cNvSpPr txBox="1"/>
          <p:nvPr/>
        </p:nvSpPr>
        <p:spPr>
          <a:xfrm>
            <a:off x="2503700" y="3011725"/>
            <a:ext cx="4871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Once your system is up and running, you’ll receive: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 Green Energy Certificate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Registration for net metering or feed-in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 chance to join our Demand Flexibility Program (DFP)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Want to hear more about that?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152400" y="1524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15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Demand Flexibility Program (DFP)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 title="13239006_17Z_2102.w023.n001.103B.p1.1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/>
          <p:nvPr/>
        </p:nvSpPr>
        <p:spPr>
          <a:xfrm>
            <a:off x="1821275" y="2469275"/>
            <a:ext cx="5602800" cy="225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391032" y="596709"/>
            <a:ext cx="3030000" cy="5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0" title="Group 27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371" y="2571746"/>
            <a:ext cx="1551625" cy="25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 title="Group 27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05479" y="368604"/>
            <a:ext cx="1690850" cy="29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1535325" y="596709"/>
            <a:ext cx="2440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Hmm, could you tell me more about it?</a:t>
            </a:r>
            <a:endParaRPr/>
          </a:p>
        </p:txBody>
      </p:sp>
      <p:sp>
        <p:nvSpPr>
          <p:cNvPr id="133" name="Google Shape;133;p20"/>
          <p:cNvSpPr txBox="1"/>
          <p:nvPr/>
        </p:nvSpPr>
        <p:spPr>
          <a:xfrm>
            <a:off x="1991975" y="2671325"/>
            <a:ext cx="52614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Absolutely. The Demand Flexibility Program (DFP) lets you maximize your solar impact: </a:t>
            </a:r>
            <a:endParaRPr b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If your battery’s low, you can borrow or buy surplus solar from others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If your battery’s full, you can sell or share excess power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 It’s fully automated. You stay in control, without managing the details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Think of it as joining a smart, shared energy network — and yes, there are rewards.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1" title="efwefsv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3275" y="-302225"/>
            <a:ext cx="9799750" cy="5512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2812175" y="3481175"/>
            <a:ext cx="4674000" cy="111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1508057" y="587225"/>
            <a:ext cx="3030000" cy="58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 title="Group 27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2371" y="2571746"/>
            <a:ext cx="1551625" cy="25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 title="Group 27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82804" y="211696"/>
            <a:ext cx="1690850" cy="29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/>
          <p:nvPr/>
        </p:nvSpPr>
        <p:spPr>
          <a:xfrm>
            <a:off x="1572000" y="5743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 wow, that actually sounds amazing. Count me in.</a:t>
            </a:r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2923300" y="3641375"/>
            <a:ext cx="4563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 that! I’ll guide you through the DFP setup once your system’s ready. </a:t>
            </a:r>
            <a:r>
              <a:rPr b="1" lang="en"/>
              <a:t>You're all set for now and I’ll be here every step of the way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