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BM Plex Serif"/>
      <p:regular r:id="rId18"/>
      <p:bold r:id="rId19"/>
      <p:italic r:id="rId20"/>
      <p:boldItalic r:id="rId21"/>
    </p:embeddedFont>
    <p:embeddedFont>
      <p:font typeface="Archivo Medium"/>
      <p:regular r:id="rId22"/>
      <p:bold r:id="rId23"/>
      <p:italic r:id="rId24"/>
      <p:boldItalic r:id="rId25"/>
    </p:embeddedFont>
    <p:embeddedFont>
      <p:font typeface="IBM Plex Serif Medium"/>
      <p:regular r:id="rId26"/>
      <p:bold r:id="rId27"/>
      <p:italic r:id="rId28"/>
      <p:boldItalic r:id="rId29"/>
    </p:embeddedFont>
    <p:embeddedFont>
      <p:font typeface="Archivo"/>
      <p:regular r:id="rId30"/>
      <p:bold r:id="rId31"/>
      <p:italic r:id="rId32"/>
      <p:boldItalic r:id="rId33"/>
    </p:embeddedFont>
    <p:embeddedFont>
      <p:font typeface="Archivo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erif-italic.fntdata"/><Relationship Id="rId22" Type="http://schemas.openxmlformats.org/officeDocument/2006/relationships/font" Target="fonts/ArchivoMedium-regular.fntdata"/><Relationship Id="rId21" Type="http://schemas.openxmlformats.org/officeDocument/2006/relationships/font" Target="fonts/IBMPlexSerif-boldItalic.fntdata"/><Relationship Id="rId24" Type="http://schemas.openxmlformats.org/officeDocument/2006/relationships/font" Target="fonts/ArchivoMedium-italic.fntdata"/><Relationship Id="rId23" Type="http://schemas.openxmlformats.org/officeDocument/2006/relationships/font" Target="fonts/Archivo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erifMedium-regular.fntdata"/><Relationship Id="rId25" Type="http://schemas.openxmlformats.org/officeDocument/2006/relationships/font" Target="fonts/ArchivoMedium-boldItalic.fntdata"/><Relationship Id="rId28" Type="http://schemas.openxmlformats.org/officeDocument/2006/relationships/font" Target="fonts/IBMPlexSerifMedium-italic.fntdata"/><Relationship Id="rId27" Type="http://schemas.openxmlformats.org/officeDocument/2006/relationships/font" Target="fonts/IBMPlexSerif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erif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vo-bold.fntdata"/><Relationship Id="rId30" Type="http://schemas.openxmlformats.org/officeDocument/2006/relationships/font" Target="fonts/Archivo-regular.fntdata"/><Relationship Id="rId11" Type="http://schemas.openxmlformats.org/officeDocument/2006/relationships/slide" Target="slides/slide5.xml"/><Relationship Id="rId33" Type="http://schemas.openxmlformats.org/officeDocument/2006/relationships/font" Target="fonts/Archivo-boldItalic.fntdata"/><Relationship Id="rId10" Type="http://schemas.openxmlformats.org/officeDocument/2006/relationships/slide" Target="slides/slide4.xml"/><Relationship Id="rId32" Type="http://schemas.openxmlformats.org/officeDocument/2006/relationships/font" Target="fonts/Archivo-italic.fntdata"/><Relationship Id="rId13" Type="http://schemas.openxmlformats.org/officeDocument/2006/relationships/slide" Target="slides/slide7.xml"/><Relationship Id="rId35" Type="http://schemas.openxmlformats.org/officeDocument/2006/relationships/font" Target="fonts/ArchivoSemiBold-bold.fntdata"/><Relationship Id="rId12" Type="http://schemas.openxmlformats.org/officeDocument/2006/relationships/slide" Target="slides/slide6.xml"/><Relationship Id="rId34" Type="http://schemas.openxmlformats.org/officeDocument/2006/relationships/font" Target="fonts/Archivo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Archivo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Archivo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BMPlexSerif-bold.fntdata"/><Relationship Id="rId18" Type="http://schemas.openxmlformats.org/officeDocument/2006/relationships/font" Target="fonts/IBMPlex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b8bc282fd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b8bc282fd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da6969d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da6969d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d8a9e036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1d8a9e03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b8bc282fd_2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b8bc282fd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b8bc282fd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b8bc282fd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b8bc282fd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b8bc282fd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d5bada5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d5bada5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Simeon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d5bada5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d5bada5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Simeon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d5bada5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d5bada5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d8a9e03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d8a9e03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d5f519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d5f519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Simeon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97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2584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3" type="subTitle"/>
          </p:nvPr>
        </p:nvSpPr>
        <p:spPr>
          <a:xfrm>
            <a:off x="4572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subTitle"/>
          </p:nvPr>
        </p:nvSpPr>
        <p:spPr>
          <a:xfrm>
            <a:off x="6559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5" type="body"/>
          </p:nvPr>
        </p:nvSpPr>
        <p:spPr>
          <a:xfrm>
            <a:off x="597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6" type="body"/>
          </p:nvPr>
        </p:nvSpPr>
        <p:spPr>
          <a:xfrm>
            <a:off x="2584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7" type="body"/>
          </p:nvPr>
        </p:nvSpPr>
        <p:spPr>
          <a:xfrm>
            <a:off x="4572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8" type="body"/>
          </p:nvPr>
        </p:nvSpPr>
        <p:spPr>
          <a:xfrm>
            <a:off x="6559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70" name="Google Shape;70;p15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idx="9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Structure" type="tx">
  <p:cSld name="TITLE_AND_BOD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8879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28317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477571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671966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887950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7" type="subTitle"/>
          </p:nvPr>
        </p:nvSpPr>
        <p:spPr>
          <a:xfrm>
            <a:off x="2831828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8" type="subTitle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9" type="subTitle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dership" type="twoColTx">
  <p:cSld name="TITLE_AND_TWO_COLUMNS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643075" y="1724013"/>
            <a:ext cx="3911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5622325" y="3180388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s" type="titleOnly">
  <p:cSld name="TITLE_ONLY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90550" y="18928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90550" y="27475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s">
  <p:cSld name="ONE_COLUMN_TEX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90550" y="1281900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90550" y="2425075"/>
            <a:ext cx="35430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vestors">
  <p:cSld name="MAIN_POINT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>
            <p:ph idx="2" type="pic"/>
          </p:nvPr>
        </p:nvSpPr>
        <p:spPr>
          <a:xfrm>
            <a:off x="4644325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2" name="Google Shape;102;p20"/>
          <p:cNvSpPr/>
          <p:nvPr>
            <p:ph idx="3" type="pic"/>
          </p:nvPr>
        </p:nvSpPr>
        <p:spPr>
          <a:xfrm>
            <a:off x="6833350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90550" y="1436463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90550" y="2579638"/>
            <a:ext cx="35430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5" name="Google Shape;105;p2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 Sheet">
  <p:cSld name="SECTION_TITLE_AND_DESCRIPTION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50644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1"/>
          <p:cNvSpPr/>
          <p:nvPr>
            <p:ph idx="2" type="pic"/>
          </p:nvPr>
        </p:nvSpPr>
        <p:spPr>
          <a:xfrm>
            <a:off x="58980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90550" y="1513075"/>
            <a:ext cx="3306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390550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4" type="subTitle"/>
          </p:nvPr>
        </p:nvSpPr>
        <p:spPr>
          <a:xfrm>
            <a:off x="2595025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5" type="body"/>
          </p:nvPr>
        </p:nvSpPr>
        <p:spPr>
          <a:xfrm>
            <a:off x="390550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6" type="body"/>
          </p:nvPr>
        </p:nvSpPr>
        <p:spPr>
          <a:xfrm>
            <a:off x="2595025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7" type="subTitle"/>
          </p:nvPr>
        </p:nvSpPr>
        <p:spPr>
          <a:xfrm>
            <a:off x="390550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8" type="subTitle"/>
          </p:nvPr>
        </p:nvSpPr>
        <p:spPr>
          <a:xfrm>
            <a:off x="2595025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9" type="body"/>
          </p:nvPr>
        </p:nvSpPr>
        <p:spPr>
          <a:xfrm>
            <a:off x="390550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3" type="body"/>
          </p:nvPr>
        </p:nvSpPr>
        <p:spPr>
          <a:xfrm>
            <a:off x="2595025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CAPTION_ONLY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17250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6421725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3" type="body"/>
          </p:nvPr>
        </p:nvSpPr>
        <p:spPr>
          <a:xfrm>
            <a:off x="4217250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body"/>
          </p:nvPr>
        </p:nvSpPr>
        <p:spPr>
          <a:xfrm>
            <a:off x="6421725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217250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6421725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7" type="body"/>
          </p:nvPr>
        </p:nvSpPr>
        <p:spPr>
          <a:xfrm>
            <a:off x="4217250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body"/>
          </p:nvPr>
        </p:nvSpPr>
        <p:spPr>
          <a:xfrm>
            <a:off x="6421725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9" type="subTitle"/>
          </p:nvPr>
        </p:nvSpPr>
        <p:spPr>
          <a:xfrm>
            <a:off x="4217250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3" type="subTitle"/>
          </p:nvPr>
        </p:nvSpPr>
        <p:spPr>
          <a:xfrm>
            <a:off x="6421725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4" type="body"/>
          </p:nvPr>
        </p:nvSpPr>
        <p:spPr>
          <a:xfrm>
            <a:off x="4217250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5" type="body"/>
          </p:nvPr>
        </p:nvSpPr>
        <p:spPr>
          <a:xfrm>
            <a:off x="6421725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0550" y="2087700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cxnSp>
        <p:nvCxnSpPr>
          <p:cNvPr id="135" name="Google Shape;135;p22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BIG_NUMBER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9" name="Google Shape;139;p23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565075" y="316525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4565075" y="16235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3" type="body"/>
          </p:nvPr>
        </p:nvSpPr>
        <p:spPr>
          <a:xfrm>
            <a:off x="4565075" y="21266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4" type="subTitle"/>
          </p:nvPr>
        </p:nvSpPr>
        <p:spPr>
          <a:xfrm>
            <a:off x="4565075" y="32252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5" type="body"/>
          </p:nvPr>
        </p:nvSpPr>
        <p:spPr>
          <a:xfrm>
            <a:off x="4565075" y="37283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 type="blank">
  <p:cSld name="BLANK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>
            <p:ph idx="2" type="pic"/>
          </p:nvPr>
        </p:nvSpPr>
        <p:spPr>
          <a:xfrm>
            <a:off x="390550" y="516500"/>
            <a:ext cx="2736000" cy="45021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7" name="Google Shape;147;p24"/>
          <p:cNvSpPr/>
          <p:nvPr>
            <p:ph idx="3" type="pic"/>
          </p:nvPr>
        </p:nvSpPr>
        <p:spPr>
          <a:xfrm>
            <a:off x="3208850" y="516500"/>
            <a:ext cx="2736000" cy="21834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8" name="Google Shape;148;p24"/>
          <p:cNvSpPr/>
          <p:nvPr>
            <p:ph idx="4" type="pic"/>
          </p:nvPr>
        </p:nvSpPr>
        <p:spPr>
          <a:xfrm>
            <a:off x="3208850" y="2786900"/>
            <a:ext cx="2736000" cy="2231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9" name="Google Shape;149;p24"/>
          <p:cNvSpPr/>
          <p:nvPr>
            <p:ph idx="5" type="pic"/>
          </p:nvPr>
        </p:nvSpPr>
        <p:spPr>
          <a:xfrm>
            <a:off x="6027150" y="2174900"/>
            <a:ext cx="2736000" cy="2843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50" name="Google Shape;150;p24"/>
          <p:cNvSpPr/>
          <p:nvPr>
            <p:ph idx="6" type="pic"/>
          </p:nvPr>
        </p:nvSpPr>
        <p:spPr>
          <a:xfrm>
            <a:off x="6027150" y="516500"/>
            <a:ext cx="2736000" cy="15663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</a:defRPr>
            </a:lvl1pPr>
            <a:lvl2pPr lvl="1">
              <a:buNone/>
              <a:defRPr sz="1300">
                <a:solidFill>
                  <a:schemeClr val="tx1"/>
                </a:solidFill>
              </a:defRPr>
            </a:lvl2pPr>
            <a:lvl3pPr lvl="2">
              <a:buNone/>
              <a:defRPr sz="1300">
                <a:solidFill>
                  <a:schemeClr val="tx1"/>
                </a:solidFill>
              </a:defRPr>
            </a:lvl3pPr>
            <a:lvl4pPr lvl="3">
              <a:buNone/>
              <a:defRPr sz="1300">
                <a:solidFill>
                  <a:schemeClr val="tx1"/>
                </a:solidFill>
              </a:defRPr>
            </a:lvl4pPr>
            <a:lvl5pPr lvl="4">
              <a:buNone/>
              <a:defRPr sz="1300">
                <a:solidFill>
                  <a:schemeClr val="tx1"/>
                </a:solidFill>
              </a:defRPr>
            </a:lvl5pPr>
            <a:lvl6pPr lvl="5">
              <a:buNone/>
              <a:defRPr sz="1300">
                <a:solidFill>
                  <a:schemeClr val="tx1"/>
                </a:solidFill>
              </a:defRPr>
            </a:lvl6pPr>
            <a:lvl7pPr lvl="6">
              <a:buNone/>
              <a:defRPr sz="1300">
                <a:solidFill>
                  <a:schemeClr val="tx1"/>
                </a:solidFill>
              </a:defRPr>
            </a:lvl7pPr>
            <a:lvl8pPr lvl="7">
              <a:buNone/>
              <a:defRPr sz="1300">
                <a:solidFill>
                  <a:schemeClr val="tx1"/>
                </a:solidFill>
              </a:defRPr>
            </a:lvl8pPr>
            <a:lvl9pPr lvl="8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 txBox="1"/>
          <p:nvPr>
            <p:ph idx="7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Divider">
  <p:cSld name="TITLE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>
            <p:ph idx="2" type="pic"/>
          </p:nvPr>
        </p:nvSpPr>
        <p:spPr>
          <a:xfrm>
            <a:off x="161800" y="148200"/>
            <a:ext cx="8830200" cy="4118700"/>
          </a:xfrm>
          <a:prstGeom prst="roundRect">
            <a:avLst>
              <a:gd fmla="val 4111" name="adj"/>
            </a:avLst>
          </a:prstGeom>
          <a:noFill/>
          <a:ln>
            <a:noFill/>
          </a:ln>
        </p:spPr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56900" y="4448550"/>
            <a:ext cx="8830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CUSTOM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>
            <p:ph idx="2" type="pic"/>
          </p:nvPr>
        </p:nvSpPr>
        <p:spPr>
          <a:xfrm>
            <a:off x="4572100" y="194400"/>
            <a:ext cx="4368600" cy="4754700"/>
          </a:xfrm>
          <a:prstGeom prst="roundRect">
            <a:avLst>
              <a:gd fmla="val 3533" name="adj"/>
            </a:avLst>
          </a:prstGeom>
          <a:noFill/>
          <a:ln>
            <a:noFill/>
          </a:ln>
        </p:spPr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91925" y="2038075"/>
            <a:ext cx="3737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3" type="subTitle"/>
          </p:nvPr>
        </p:nvSpPr>
        <p:spPr>
          <a:xfrm>
            <a:off x="1272125" y="3330763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s Kit">
  <p:cSld name="CUSTOM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905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3905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4" type="subTitle"/>
          </p:nvPr>
        </p:nvSpPr>
        <p:spPr>
          <a:xfrm>
            <a:off x="343440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5" type="body"/>
          </p:nvPr>
        </p:nvSpPr>
        <p:spPr>
          <a:xfrm>
            <a:off x="343440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6" type="subTitle"/>
          </p:nvPr>
        </p:nvSpPr>
        <p:spPr>
          <a:xfrm>
            <a:off x="64782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7" type="body"/>
          </p:nvPr>
        </p:nvSpPr>
        <p:spPr>
          <a:xfrm>
            <a:off x="64782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idx="8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ntact">
  <p:cSld name="CUSTOM_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idx="2" type="pic"/>
          </p:nvPr>
        </p:nvSpPr>
        <p:spPr>
          <a:xfrm>
            <a:off x="37534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4" name="Google Shape;174;p28"/>
          <p:cNvSpPr/>
          <p:nvPr>
            <p:ph idx="3" type="pic"/>
          </p:nvPr>
        </p:nvSpPr>
        <p:spPr>
          <a:xfrm>
            <a:off x="55938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4" type="pic"/>
          </p:nvPr>
        </p:nvSpPr>
        <p:spPr>
          <a:xfrm>
            <a:off x="74342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5" type="pic"/>
          </p:nvPr>
        </p:nvSpPr>
        <p:spPr>
          <a:xfrm>
            <a:off x="37534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6" type="pic"/>
          </p:nvPr>
        </p:nvSpPr>
        <p:spPr>
          <a:xfrm>
            <a:off x="55938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7" type="pic"/>
          </p:nvPr>
        </p:nvSpPr>
        <p:spPr>
          <a:xfrm>
            <a:off x="74342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9" name="Google Shape;179;p28"/>
          <p:cNvSpPr/>
          <p:nvPr>
            <p:ph idx="8" type="pic"/>
          </p:nvPr>
        </p:nvSpPr>
        <p:spPr>
          <a:xfrm>
            <a:off x="390550" y="661550"/>
            <a:ext cx="2726400" cy="4131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5412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9" type="body"/>
          </p:nvPr>
        </p:nvSpPr>
        <p:spPr>
          <a:xfrm>
            <a:off x="35412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3" type="subTitle"/>
          </p:nvPr>
        </p:nvSpPr>
        <p:spPr>
          <a:xfrm>
            <a:off x="53816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4" type="body"/>
          </p:nvPr>
        </p:nvSpPr>
        <p:spPr>
          <a:xfrm>
            <a:off x="53816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5" type="subTitle"/>
          </p:nvPr>
        </p:nvSpPr>
        <p:spPr>
          <a:xfrm>
            <a:off x="72220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6" type="body"/>
          </p:nvPr>
        </p:nvSpPr>
        <p:spPr>
          <a:xfrm>
            <a:off x="72220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7" type="subTitle"/>
          </p:nvPr>
        </p:nvSpPr>
        <p:spPr>
          <a:xfrm>
            <a:off x="35412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8" type="body"/>
          </p:nvPr>
        </p:nvSpPr>
        <p:spPr>
          <a:xfrm>
            <a:off x="35412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9" type="subTitle"/>
          </p:nvPr>
        </p:nvSpPr>
        <p:spPr>
          <a:xfrm>
            <a:off x="53816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20" type="body"/>
          </p:nvPr>
        </p:nvSpPr>
        <p:spPr>
          <a:xfrm>
            <a:off x="53816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21" type="subTitle"/>
          </p:nvPr>
        </p:nvSpPr>
        <p:spPr>
          <a:xfrm>
            <a:off x="72220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22" type="body"/>
          </p:nvPr>
        </p:nvSpPr>
        <p:spPr>
          <a:xfrm>
            <a:off x="72220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8"/>
          <p:cNvSpPr txBox="1"/>
          <p:nvPr>
            <p:ph idx="23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eers">
  <p:cSld name="CUSTOM_3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68929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68929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3" type="subTitle"/>
          </p:nvPr>
        </p:nvSpPr>
        <p:spPr>
          <a:xfrm>
            <a:off x="47477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4" type="body"/>
          </p:nvPr>
        </p:nvSpPr>
        <p:spPr>
          <a:xfrm>
            <a:off x="47477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9"/>
          <p:cNvSpPr/>
          <p:nvPr>
            <p:ph idx="5" type="pic"/>
          </p:nvPr>
        </p:nvSpPr>
        <p:spPr>
          <a:xfrm>
            <a:off x="457550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1" name="Google Shape;201;p29"/>
          <p:cNvSpPr/>
          <p:nvPr>
            <p:ph idx="6" type="pic"/>
          </p:nvPr>
        </p:nvSpPr>
        <p:spPr>
          <a:xfrm>
            <a:off x="26025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2" name="Google Shape;202;p29"/>
          <p:cNvSpPr/>
          <p:nvPr>
            <p:ph idx="7" type="pic"/>
          </p:nvPr>
        </p:nvSpPr>
        <p:spPr>
          <a:xfrm>
            <a:off x="47476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3" name="Google Shape;203;p29"/>
          <p:cNvSpPr/>
          <p:nvPr>
            <p:ph idx="8" type="pic"/>
          </p:nvPr>
        </p:nvSpPr>
        <p:spPr>
          <a:xfrm>
            <a:off x="68927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4" name="Google Shape;204;p29"/>
          <p:cNvSpPr txBox="1"/>
          <p:nvPr>
            <p:ph idx="9" type="subTitle"/>
          </p:nvPr>
        </p:nvSpPr>
        <p:spPr>
          <a:xfrm>
            <a:off x="4574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13" type="body"/>
          </p:nvPr>
        </p:nvSpPr>
        <p:spPr>
          <a:xfrm>
            <a:off x="4574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4" type="subTitle"/>
          </p:nvPr>
        </p:nvSpPr>
        <p:spPr>
          <a:xfrm>
            <a:off x="26026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15" type="body"/>
          </p:nvPr>
        </p:nvSpPr>
        <p:spPr>
          <a:xfrm>
            <a:off x="26026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gnition">
  <p:cSld name="CUSTOM_4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3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41" name="Google Shape;241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4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4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4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4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4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2" name="Google Shape;272;p4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3" name="Google Shape;273;p4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9" name="Google Shape;279;p4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4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9" name="Google Shape;289;p4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4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4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4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4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4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4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4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4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4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4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5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5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5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53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7846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ommyxu@bu.edu" TargetMode="External"/><Relationship Id="rId4" Type="http://schemas.openxmlformats.org/officeDocument/2006/relationships/hyperlink" Target="mailto:gluzmans@b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52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.COM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75" y="468550"/>
            <a:ext cx="4070100" cy="38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43" name="Google Shape;343;p52"/>
          <p:cNvSpPr txBox="1"/>
          <p:nvPr/>
        </p:nvSpPr>
        <p:spPr>
          <a:xfrm>
            <a:off x="3562675" y="4482500"/>
            <a:ext cx="1915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By Adi, Simeon, Tommy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369725" y="505075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>
            <p:ph type="title"/>
          </p:nvPr>
        </p:nvSpPr>
        <p:spPr>
          <a:xfrm>
            <a:off x="390550" y="641300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3856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9" name="Google Shape;349;p53"/>
          <p:cNvSpPr txBox="1"/>
          <p:nvPr>
            <p:ph idx="1" type="subTitle"/>
          </p:nvPr>
        </p:nvSpPr>
        <p:spPr>
          <a:xfrm>
            <a:off x="597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350" name="Google Shape;350;p53"/>
          <p:cNvSpPr txBox="1"/>
          <p:nvPr>
            <p:ph idx="2" type="subTitle"/>
          </p:nvPr>
        </p:nvSpPr>
        <p:spPr>
          <a:xfrm>
            <a:off x="2584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351" name="Google Shape;351;p53"/>
          <p:cNvSpPr txBox="1"/>
          <p:nvPr>
            <p:ph idx="3" type="subTitle"/>
          </p:nvPr>
        </p:nvSpPr>
        <p:spPr>
          <a:xfrm>
            <a:off x="4572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PRODUCTS</a:t>
            </a:r>
            <a:endParaRPr/>
          </a:p>
        </p:txBody>
      </p:sp>
      <p:sp>
        <p:nvSpPr>
          <p:cNvPr id="352" name="Google Shape;352;p53"/>
          <p:cNvSpPr txBox="1"/>
          <p:nvPr>
            <p:ph idx="4" type="subTitle"/>
          </p:nvPr>
        </p:nvSpPr>
        <p:spPr>
          <a:xfrm>
            <a:off x="6770850" y="1740225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353" name="Google Shape;353;p53"/>
          <p:cNvSpPr txBox="1"/>
          <p:nvPr>
            <p:ph idx="5" type="body"/>
          </p:nvPr>
        </p:nvSpPr>
        <p:spPr>
          <a:xfrm>
            <a:off x="184250" y="2252125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platform that uses an app that uses Dutch Auction to help local farmers sell their fresh groceries!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3"/>
          <p:cNvSpPr txBox="1"/>
          <p:nvPr>
            <p:ph idx="6" type="body"/>
          </p:nvPr>
        </p:nvSpPr>
        <p:spPr>
          <a:xfrm>
            <a:off x="2171750" y="2252125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Us If you would love to have fresh groceries delivered to your door </a:t>
            </a:r>
            <a:r>
              <a:rPr lang="en"/>
              <a:t>from local farmers!</a:t>
            </a:r>
            <a:endParaRPr/>
          </a:p>
        </p:txBody>
      </p:sp>
      <p:sp>
        <p:nvSpPr>
          <p:cNvPr id="355" name="Google Shape;355;p53"/>
          <p:cNvSpPr txBox="1"/>
          <p:nvPr>
            <p:ph idx="7" type="body"/>
          </p:nvPr>
        </p:nvSpPr>
        <p:spPr>
          <a:xfrm>
            <a:off x="4429875" y="2094025"/>
            <a:ext cx="21972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Farmify offers a wide range of fresh, locally sourced products, including fresh meat, seasonal fruits, dairy, locally-grown teas, bakery goods, and raw honey. Our focus is on providing high-quality products that meet the diverse needs of our consumers while supporting local producers.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>
            <p:ph idx="8" type="body"/>
          </p:nvPr>
        </p:nvSpPr>
        <p:spPr>
          <a:xfrm>
            <a:off x="6770850" y="2252125"/>
            <a:ext cx="16425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tommyxu@bu.edu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gluzmans@bu.edu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abhan03@bu.edu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3"/>
          <p:cNvSpPr txBox="1"/>
          <p:nvPr>
            <p:ph idx="9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3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.COM</a:t>
            </a:r>
            <a:endParaRPr sz="10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endParaRPr sz="10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390550" y="960550"/>
            <a:ext cx="4784700" cy="13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Farmify: Connecting Local Farmers to Consumers</a:t>
            </a:r>
            <a:endParaRPr/>
          </a:p>
        </p:txBody>
      </p:sp>
      <p:sp>
        <p:nvSpPr>
          <p:cNvPr id="366" name="Google Shape;366;p54"/>
          <p:cNvSpPr txBox="1"/>
          <p:nvPr>
            <p:ph idx="1" type="body"/>
          </p:nvPr>
        </p:nvSpPr>
        <p:spPr>
          <a:xfrm>
            <a:off x="390550" y="2890675"/>
            <a:ext cx="42237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Shorten the supply chain.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 direct connections between farmers and consumers.Dutch auction model to ensure fair pricing for all.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4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4"/>
          <p:cNvSpPr/>
          <p:nvPr/>
        </p:nvSpPr>
        <p:spPr>
          <a:xfrm>
            <a:off x="5343706" y="2424168"/>
            <a:ext cx="1957500" cy="1957500"/>
          </a:xfrm>
          <a:prstGeom prst="flowChartConnecto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FAST DELIVERY</a:t>
            </a:r>
            <a:endParaRPr sz="11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69" name="Google Shape;369;p54"/>
          <p:cNvSpPr/>
          <p:nvPr/>
        </p:nvSpPr>
        <p:spPr>
          <a:xfrm>
            <a:off x="6943348" y="2424168"/>
            <a:ext cx="1957500" cy="1957500"/>
          </a:xfrm>
          <a:prstGeom prst="flowChartConnecto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           EASY TRANSACTION</a:t>
            </a:r>
            <a:r>
              <a:rPr lang="en" sz="13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  </a:t>
            </a:r>
            <a:endParaRPr sz="1300">
              <a:solidFill>
                <a:schemeClr val="dk2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70" name="Google Shape;370;p54"/>
          <p:cNvSpPr/>
          <p:nvPr/>
        </p:nvSpPr>
        <p:spPr>
          <a:xfrm>
            <a:off x="6074727" y="1016231"/>
            <a:ext cx="1957500" cy="19575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FRESHNESS</a:t>
            </a:r>
            <a:endParaRPr sz="1100">
              <a:solidFill>
                <a:schemeClr val="lt2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FARMIFY.</a:t>
            </a: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COM</a:t>
            </a:r>
            <a:endParaRPr sz="10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2" name="Google Shape;372;p54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endParaRPr sz="10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Farmify Work?</a:t>
            </a:r>
            <a:endParaRPr/>
          </a:p>
        </p:txBody>
      </p:sp>
      <p:sp>
        <p:nvSpPr>
          <p:cNvPr id="378" name="Google Shape;378;p55"/>
          <p:cNvSpPr txBox="1"/>
          <p:nvPr>
            <p:ph idx="1" type="subTitle"/>
          </p:nvPr>
        </p:nvSpPr>
        <p:spPr>
          <a:xfrm>
            <a:off x="354550" y="1585700"/>
            <a:ext cx="4181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erif"/>
                <a:ea typeface="IBM Plex Serif"/>
                <a:cs typeface="IBM Plex Serif"/>
                <a:sym typeface="IBM Plex Serif"/>
              </a:rPr>
              <a:t>The Dutch Auction Model</a:t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79" name="Google Shape;379;p55"/>
          <p:cNvSpPr txBox="1"/>
          <p:nvPr>
            <p:ph idx="3" type="subTitle"/>
          </p:nvPr>
        </p:nvSpPr>
        <p:spPr>
          <a:xfrm>
            <a:off x="390550" y="2366929"/>
            <a:ext cx="1842600" cy="17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</a:t>
            </a:r>
            <a:r>
              <a:rPr lang="en"/>
              <a:t>Price Begins High: The starting price sets at a higher level to reflect the best possible value for the produce.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0" name="Google Shape;380;p55"/>
          <p:cNvSpPr txBox="1"/>
          <p:nvPr>
            <p:ph idx="4" type="subTitle"/>
          </p:nvPr>
        </p:nvSpPr>
        <p:spPr>
          <a:xfrm>
            <a:off x="2397250" y="2366925"/>
            <a:ext cx="2102700" cy="22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r>
              <a:rPr lang="en"/>
              <a:t>. Price Gradually Decreases: Over time, the price begins to drop at regular intervals. This continues until a buyer finds the price satisfactory and decides to make a bid.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125" y="421400"/>
            <a:ext cx="1950526" cy="418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87" name="Google Shape;387;p56"/>
          <p:cNvSpPr txBox="1"/>
          <p:nvPr>
            <p:ph idx="3" type="subTitle"/>
          </p:nvPr>
        </p:nvSpPr>
        <p:spPr>
          <a:xfrm>
            <a:off x="328075" y="19295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Buyers</a:t>
            </a:r>
            <a:endParaRPr/>
          </a:p>
        </p:txBody>
      </p:sp>
      <p:sp>
        <p:nvSpPr>
          <p:cNvPr id="388" name="Google Shape;388;p56"/>
          <p:cNvSpPr txBox="1"/>
          <p:nvPr>
            <p:ph idx="4" type="subTitle"/>
          </p:nvPr>
        </p:nvSpPr>
        <p:spPr>
          <a:xfrm>
            <a:off x="2595000" y="19295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Sellers</a:t>
            </a:r>
            <a:endParaRPr/>
          </a:p>
        </p:txBody>
      </p:sp>
      <p:sp>
        <p:nvSpPr>
          <p:cNvPr id="389" name="Google Shape;389;p56"/>
          <p:cNvSpPr txBox="1"/>
          <p:nvPr>
            <p:ph idx="5" type="body"/>
          </p:nvPr>
        </p:nvSpPr>
        <p:spPr>
          <a:xfrm>
            <a:off x="238650" y="2522925"/>
            <a:ext cx="2304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Browse Auctions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Purchase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Pickup/Delivery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Paypal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Doordash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past orders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Rate Seller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sitewide statistics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Profile Picture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user information</a:t>
            </a:r>
            <a:endParaRPr/>
          </a:p>
        </p:txBody>
      </p:sp>
      <p:sp>
        <p:nvSpPr>
          <p:cNvPr id="390" name="Google Shape;390;p56"/>
          <p:cNvSpPr txBox="1"/>
          <p:nvPr>
            <p:ph idx="6" type="body"/>
          </p:nvPr>
        </p:nvSpPr>
        <p:spPr>
          <a:xfrm>
            <a:off x="2595000" y="2522925"/>
            <a:ext cx="2244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new listings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Browse auctions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Upload photos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Paypal Business </a:t>
            </a:r>
            <a:r>
              <a:rPr lang="en"/>
              <a:t>account</a:t>
            </a:r>
            <a:r>
              <a:rPr lang="en"/>
              <a:t>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Doordash seller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sitewide statistics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Profile Picture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Seller Information</a:t>
            </a:r>
            <a:endParaRPr/>
          </a:p>
        </p:txBody>
      </p:sp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012" y="276451"/>
            <a:ext cx="2111282" cy="45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397" name="Google Shape;397;p57"/>
          <p:cNvSpPr txBox="1"/>
          <p:nvPr>
            <p:ph idx="5" type="body"/>
          </p:nvPr>
        </p:nvSpPr>
        <p:spPr>
          <a:xfrm>
            <a:off x="495475" y="1585700"/>
            <a:ext cx="3540000" cy="1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C# ASP.net backend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React Native + Expo frontend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Supabase PostgresSQL DB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Supabase Storage bucket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Paypal sandbox developer platform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Doordash developer platform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Google OAuth 2.0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Docker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descr="5 Supabase Features That Make It the Best Backend for Startups 🚀 | by  asierr.dev | Medium" id="398" name="Google Shape;3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75" y="362925"/>
            <a:ext cx="3701774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o: A Gateway to Simplified Cross-Platform App Development | by Rahul B |  Medium" id="399" name="Google Shape;39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1417604"/>
            <a:ext cx="2883151" cy="150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riting High-Quality C# Code: Key Principles and Essential Tools | by Alex  Maher | Medium" id="400" name="Google Shape;40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779" y="3214350"/>
            <a:ext cx="2145676" cy="12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out Docker | Docker" id="401" name="Google Shape;40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3767" y="3337450"/>
            <a:ext cx="1656507" cy="11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8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FARMIFY.COM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8" name="Google Shape;408;p58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FARMIFY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9" name="Google Shape;409;p58"/>
          <p:cNvSpPr txBox="1"/>
          <p:nvPr>
            <p:ph type="title"/>
          </p:nvPr>
        </p:nvSpPr>
        <p:spPr>
          <a:xfrm>
            <a:off x="390550" y="491713"/>
            <a:ext cx="53865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Assumptions:</a:t>
            </a:r>
            <a:endParaRPr/>
          </a:p>
        </p:txBody>
      </p:sp>
      <p:sp>
        <p:nvSpPr>
          <p:cNvPr id="410" name="Google Shape;410;p58"/>
          <p:cNvSpPr txBox="1"/>
          <p:nvPr>
            <p:ph idx="3" type="body"/>
          </p:nvPr>
        </p:nvSpPr>
        <p:spPr>
          <a:xfrm>
            <a:off x="1155725" y="1358000"/>
            <a:ext cx="74679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 Seller is a Local new england Fisherman who got lucky with some lobster traps.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They Buyer is a student at BU who missed the </a:t>
            </a:r>
            <a:r>
              <a:rPr lang="en" sz="1300"/>
              <a:t>lobster night</a:t>
            </a:r>
            <a:r>
              <a:rPr lang="en" sz="1300"/>
              <a:t> while studying for his CS392 Midterm. It’s getting late and missing out would be </a:t>
            </a:r>
            <a:r>
              <a:rPr lang="en" sz="1300"/>
              <a:t>unacceptable</a:t>
            </a:r>
            <a:r>
              <a:rPr lang="en" sz="1300"/>
              <a:t>!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Seller and Buyer Already Registered on our website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Seller and Buyer Already Registered on paypal (and seller shared their </a:t>
            </a:r>
            <a:r>
              <a:rPr lang="en" sz="1300"/>
              <a:t>account ID</a:t>
            </a:r>
            <a:r>
              <a:rPr lang="en" sz="1300"/>
              <a:t> and secret key)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Seller &amp; Buyer on separate tabs (to simulate different devices)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390550" y="546725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idx="1" type="subTitle"/>
          </p:nvPr>
        </p:nvSpPr>
        <p:spPr>
          <a:xfrm>
            <a:off x="3583500" y="199131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Ratings</a:t>
            </a:r>
            <a:endParaRPr/>
          </a:p>
        </p:txBody>
      </p:sp>
      <p:sp>
        <p:nvSpPr>
          <p:cNvPr id="421" name="Google Shape;421;p60"/>
          <p:cNvSpPr txBox="1"/>
          <p:nvPr>
            <p:ph idx="2" type="subTitle"/>
          </p:nvPr>
        </p:nvSpPr>
        <p:spPr>
          <a:xfrm>
            <a:off x="6457925" y="199131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Reviews</a:t>
            </a:r>
            <a:endParaRPr/>
          </a:p>
        </p:txBody>
      </p:sp>
      <p:sp>
        <p:nvSpPr>
          <p:cNvPr id="422" name="Google Shape;422;p60"/>
          <p:cNvSpPr txBox="1"/>
          <p:nvPr>
            <p:ph idx="5" type="subTitle"/>
          </p:nvPr>
        </p:nvSpPr>
        <p:spPr>
          <a:xfrm>
            <a:off x="3703600" y="29282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Price Decrease</a:t>
            </a:r>
            <a:endParaRPr/>
          </a:p>
        </p:txBody>
      </p:sp>
      <p:sp>
        <p:nvSpPr>
          <p:cNvPr id="423" name="Google Shape;423;p60"/>
          <p:cNvSpPr txBox="1"/>
          <p:nvPr>
            <p:ph idx="6" type="subTitle"/>
          </p:nvPr>
        </p:nvSpPr>
        <p:spPr>
          <a:xfrm>
            <a:off x="6603700" y="29282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Safety Verification</a:t>
            </a:r>
            <a:endParaRPr/>
          </a:p>
        </p:txBody>
      </p:sp>
      <p:sp>
        <p:nvSpPr>
          <p:cNvPr id="424" name="Google Shape;424;p60"/>
          <p:cNvSpPr txBox="1"/>
          <p:nvPr>
            <p:ph idx="9" type="subTitle"/>
          </p:nvPr>
        </p:nvSpPr>
        <p:spPr>
          <a:xfrm>
            <a:off x="3543950" y="42051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with Seller</a:t>
            </a:r>
            <a:endParaRPr/>
          </a:p>
        </p:txBody>
      </p:sp>
      <p:sp>
        <p:nvSpPr>
          <p:cNvPr id="425" name="Google Shape;425;p60"/>
          <p:cNvSpPr txBox="1"/>
          <p:nvPr>
            <p:ph idx="13" type="subTitle"/>
          </p:nvPr>
        </p:nvSpPr>
        <p:spPr>
          <a:xfrm>
            <a:off x="6380075" y="4205175"/>
            <a:ext cx="2132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Selection</a:t>
            </a:r>
            <a:endParaRPr/>
          </a:p>
        </p:txBody>
      </p:sp>
      <p:sp>
        <p:nvSpPr>
          <p:cNvPr id="426" name="Google Shape;426;p60"/>
          <p:cNvSpPr txBox="1"/>
          <p:nvPr>
            <p:ph type="title"/>
          </p:nvPr>
        </p:nvSpPr>
        <p:spPr>
          <a:xfrm>
            <a:off x="369725" y="380125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27" name="Google Shape;427;p60"/>
          <p:cNvSpPr txBox="1"/>
          <p:nvPr>
            <p:ph idx="9" type="subTitle"/>
          </p:nvPr>
        </p:nvSpPr>
        <p:spPr>
          <a:xfrm>
            <a:off x="781325" y="2020075"/>
            <a:ext cx="2372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Bad-Seller Detection</a:t>
            </a:r>
            <a:endParaRPr/>
          </a:p>
        </p:txBody>
      </p:sp>
      <p:sp>
        <p:nvSpPr>
          <p:cNvPr id="428" name="Google Shape;428;p60"/>
          <p:cNvSpPr txBox="1"/>
          <p:nvPr>
            <p:ph idx="9" type="subTitle"/>
          </p:nvPr>
        </p:nvSpPr>
        <p:spPr>
          <a:xfrm>
            <a:off x="781325" y="2928300"/>
            <a:ext cx="2372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Delay</a:t>
            </a:r>
            <a:endParaRPr/>
          </a:p>
        </p:txBody>
      </p:sp>
      <p:sp>
        <p:nvSpPr>
          <p:cNvPr id="429" name="Google Shape;429;p60"/>
          <p:cNvSpPr txBox="1"/>
          <p:nvPr>
            <p:ph idx="9" type="subTitle"/>
          </p:nvPr>
        </p:nvSpPr>
        <p:spPr>
          <a:xfrm>
            <a:off x="635575" y="4205175"/>
            <a:ext cx="2372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Searching, Category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ny Overview Presentation">
  <a:themeElements>
    <a:clrScheme name="Simple Light">
      <a:dk1>
        <a:srgbClr val="121212"/>
      </a:dk1>
      <a:lt1>
        <a:srgbClr val="FDF9E9"/>
      </a:lt1>
      <a:dk2>
        <a:srgbClr val="8C63A0"/>
      </a:dk2>
      <a:lt2>
        <a:srgbClr val="AA601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