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72" r:id="rId2"/>
  </p:sldMasterIdLst>
  <p:handoutMasterIdLst>
    <p:handoutMasterId r:id="rId34"/>
  </p:handoutMasterIdLst>
  <p:sldIdLst>
    <p:sldId id="256" r:id="rId3"/>
    <p:sldId id="257" r:id="rId4"/>
    <p:sldId id="260" r:id="rId5"/>
    <p:sldId id="265" r:id="rId6"/>
    <p:sldId id="268" r:id="rId7"/>
    <p:sldId id="259" r:id="rId8"/>
    <p:sldId id="269" r:id="rId9"/>
    <p:sldId id="289" r:id="rId10"/>
    <p:sldId id="290" r:id="rId11"/>
    <p:sldId id="291" r:id="rId12"/>
    <p:sldId id="292" r:id="rId13"/>
    <p:sldId id="288" r:id="rId14"/>
    <p:sldId id="293" r:id="rId15"/>
    <p:sldId id="271" r:id="rId16"/>
    <p:sldId id="273" r:id="rId17"/>
    <p:sldId id="272" r:id="rId18"/>
    <p:sldId id="274" r:id="rId19"/>
    <p:sldId id="275" r:id="rId20"/>
    <p:sldId id="276" r:id="rId21"/>
    <p:sldId id="277" r:id="rId22"/>
    <p:sldId id="278" r:id="rId23"/>
    <p:sldId id="279" r:id="rId24"/>
    <p:sldId id="280" r:id="rId25"/>
    <p:sldId id="285" r:id="rId26"/>
    <p:sldId id="286" r:id="rId27"/>
    <p:sldId id="287" r:id="rId28"/>
    <p:sldId id="283" r:id="rId29"/>
    <p:sldId id="284" r:id="rId30"/>
    <p:sldId id="281" r:id="rId31"/>
    <p:sldId id="282" r:id="rId32"/>
    <p:sldId id="294"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DC685-57AC-4279-A452-DF754F1F2357}" v="1118" dt="2024-03-09T11:00:47.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983" autoAdjust="0"/>
    <p:restoredTop sz="94660"/>
  </p:normalViewPr>
  <p:slideViewPr>
    <p:cSldViewPr snapToGrid="0">
      <p:cViewPr varScale="1">
        <p:scale>
          <a:sx n="63" d="100"/>
          <a:sy n="63" d="100"/>
        </p:scale>
        <p:origin x="916"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1896"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F7A30838-E3B3-F1DC-9F23-B88A48AC8E27}"/>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670B24FA-0953-EC31-44D8-12F598713795}"/>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E1BFE682-2B6F-4595-A91C-450FABC51965}" type="datetimeFigureOut">
              <a:rPr lang="he-IL" smtClean="0"/>
              <a:t>כ"ט/אדר א/תשפ"ד</a:t>
            </a:fld>
            <a:endParaRPr lang="he-IL"/>
          </a:p>
        </p:txBody>
      </p:sp>
      <p:sp>
        <p:nvSpPr>
          <p:cNvPr id="4" name="מציין מיקום של כותרת תחתונה 3">
            <a:extLst>
              <a:ext uri="{FF2B5EF4-FFF2-40B4-BE49-F238E27FC236}">
                <a16:creationId xmlns:a16="http://schemas.microsoft.com/office/drawing/2014/main" id="{9A71493C-2A37-D5D5-2C66-4D2ADDD2658D}"/>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9CDF5C33-A711-C2B2-2549-25D210F348C5}"/>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CB16935-BCDE-4378-95F3-56D5FB2D06C7}" type="slidenum">
              <a:rPr lang="he-IL" smtClean="0"/>
              <a:t>‹#›</a:t>
            </a:fld>
            <a:endParaRPr lang="he-IL"/>
          </a:p>
        </p:txBody>
      </p:sp>
    </p:spTree>
    <p:extLst>
      <p:ext uri="{BB962C8B-B14F-4D97-AF65-F5344CB8AC3E}">
        <p14:creationId xmlns:p14="http://schemas.microsoft.com/office/powerpoint/2010/main" val="3243689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lvl1pPr>
              <a:defRPr/>
            </a:lvl1pPr>
          </a:lstStyle>
          <a:p>
            <a:r>
              <a:rPr lang="he-IL" dirty="0"/>
              <a:t>מערכת לניהול קייטרינג לאירועים </a:t>
            </a:r>
            <a:endParaRPr lang="en-US" dirty="0"/>
          </a:p>
        </p:txBody>
      </p:sp>
      <p:sp>
        <p:nvSpPr>
          <p:cNvPr id="9" name="Freeform 5">
            <a:extLst>
              <a:ext uri="{FF2B5EF4-FFF2-40B4-BE49-F238E27FC236}">
                <a16:creationId xmlns:a16="http://schemas.microsoft.com/office/drawing/2014/main" id="{10B0256C-0EF9-8B30-6E5D-3C0228659F93}"/>
              </a:ext>
            </a:extLst>
          </p:cNvPr>
          <p:cNvSpPr/>
          <p:nvPr userDrawn="1"/>
        </p:nvSpPr>
        <p:spPr bwMode="gray">
          <a:xfrm>
            <a:off x="457200" y="1857938"/>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he-IL" dirty="0"/>
          </a:p>
        </p:txBody>
      </p:sp>
      <p:pic>
        <p:nvPicPr>
          <p:cNvPr id="14" name="גרפיקה 13" descr="צלחת מכוסה קו מיתאר">
            <a:extLst>
              <a:ext uri="{FF2B5EF4-FFF2-40B4-BE49-F238E27FC236}">
                <a16:creationId xmlns:a16="http://schemas.microsoft.com/office/drawing/2014/main" id="{D31FAB1A-7794-58D2-C6EE-4418BC71630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1760" y="6324600"/>
            <a:ext cx="406400" cy="406400"/>
          </a:xfrm>
          <a:prstGeom prst="rect">
            <a:avLst/>
          </a:prstGeom>
        </p:spPr>
      </p:pic>
    </p:spTree>
    <p:extLst>
      <p:ext uri="{BB962C8B-B14F-4D97-AF65-F5344CB8AC3E}">
        <p14:creationId xmlns:p14="http://schemas.microsoft.com/office/powerpoint/2010/main" val="323782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lvl1pPr>
              <a:defRPr/>
            </a:lvl1pPr>
          </a:lstStyle>
          <a:p>
            <a:r>
              <a:rPr lang="he-IL" dirty="0"/>
              <a:t>מערכת לניהול קייטרינג לאירועים</a:t>
            </a:r>
            <a:endParaRPr lang="en-US" dirty="0"/>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1342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A82A86-C5FA-743A-98D0-F9A7ADDB87F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A7FE041-F1AF-A18F-7F38-F8A8E44CD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B55D6A1-DB63-A019-7195-415A1662B266}"/>
              </a:ext>
            </a:extLst>
          </p:cNvPr>
          <p:cNvSpPr>
            <a:spLocks noGrp="1"/>
          </p:cNvSpPr>
          <p:nvPr>
            <p:ph type="dt" sz="half" idx="10"/>
          </p:nvPr>
        </p:nvSpPr>
        <p:spPr/>
        <p:txBody>
          <a:bodyPr/>
          <a:lstStyle/>
          <a:p>
            <a:fld id="{4AF4EB58-A3B5-4B5F-A87B-D5BB483E6960}" type="datetimeFigureOut">
              <a:rPr lang="he-IL" smtClean="0"/>
              <a:t>כ"ט/אדר א/תשפ"ד</a:t>
            </a:fld>
            <a:endParaRPr lang="he-IL"/>
          </a:p>
        </p:txBody>
      </p:sp>
      <p:sp>
        <p:nvSpPr>
          <p:cNvPr id="5" name="מציין מיקום של כותרת תחתונה 4">
            <a:extLst>
              <a:ext uri="{FF2B5EF4-FFF2-40B4-BE49-F238E27FC236}">
                <a16:creationId xmlns:a16="http://schemas.microsoft.com/office/drawing/2014/main" id="{64158417-182B-82EB-A42A-2C0CEC2CD4E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647AE62-1A53-F434-F403-C9DFB4613DE2}"/>
              </a:ext>
            </a:extLst>
          </p:cNvPr>
          <p:cNvSpPr>
            <a:spLocks noGrp="1"/>
          </p:cNvSpPr>
          <p:nvPr>
            <p:ph type="sldNum" sz="quarter" idx="12"/>
          </p:nvPr>
        </p:nvSpPr>
        <p:spPr/>
        <p:txBody>
          <a:bodyPr/>
          <a:lstStyle/>
          <a:p>
            <a:fld id="{6C479CF6-3A82-4A1F-9A63-BABF3B59B658}" type="slidenum">
              <a:rPr lang="he-IL" smtClean="0"/>
              <a:t>‹#›</a:t>
            </a:fld>
            <a:endParaRPr lang="he-IL"/>
          </a:p>
        </p:txBody>
      </p:sp>
    </p:spTree>
    <p:extLst>
      <p:ext uri="{BB962C8B-B14F-4D97-AF65-F5344CB8AC3E}">
        <p14:creationId xmlns:p14="http://schemas.microsoft.com/office/powerpoint/2010/main" val="119526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36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lvl1pPr>
              <a:defRPr/>
            </a:lvl1pPr>
          </a:lstStyle>
          <a:p>
            <a:r>
              <a:rPr lang="he-IL" dirty="0"/>
              <a:t>מערכת לניהול קייטרינג לאירועים </a:t>
            </a:r>
            <a:endParaRPr lang="en-US" dirty="0"/>
          </a:p>
        </p:txBody>
      </p:sp>
      <p:sp>
        <p:nvSpPr>
          <p:cNvPr id="9" name="Freeform 5">
            <a:extLst>
              <a:ext uri="{FF2B5EF4-FFF2-40B4-BE49-F238E27FC236}">
                <a16:creationId xmlns:a16="http://schemas.microsoft.com/office/drawing/2014/main" id="{10B0256C-0EF9-8B30-6E5D-3C0228659F93}"/>
              </a:ext>
            </a:extLst>
          </p:cNvPr>
          <p:cNvSpPr/>
          <p:nvPr userDrawn="1"/>
        </p:nvSpPr>
        <p:spPr bwMode="gray">
          <a:xfrm>
            <a:off x="457200" y="1857938"/>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he-IL" dirty="0"/>
          </a:p>
        </p:txBody>
      </p:sp>
      <p:pic>
        <p:nvPicPr>
          <p:cNvPr id="14" name="גרפיקה 13" descr="צלחת מכוסה קו מיתאר">
            <a:extLst>
              <a:ext uri="{FF2B5EF4-FFF2-40B4-BE49-F238E27FC236}">
                <a16:creationId xmlns:a16="http://schemas.microsoft.com/office/drawing/2014/main" id="{D31FAB1A-7794-58D2-C6EE-4418BC71630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1760" y="6324600"/>
            <a:ext cx="406400" cy="406400"/>
          </a:xfrm>
          <a:prstGeom prst="rect">
            <a:avLst/>
          </a:prstGeom>
        </p:spPr>
      </p:pic>
    </p:spTree>
    <p:extLst>
      <p:ext uri="{BB962C8B-B14F-4D97-AF65-F5344CB8AC3E}">
        <p14:creationId xmlns:p14="http://schemas.microsoft.com/office/powerpoint/2010/main" val="928743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3/9/2024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
        <p:nvSpPr>
          <p:cNvPr id="8" name="Rectangle 6">
            <a:extLst>
              <a:ext uri="{FF2B5EF4-FFF2-40B4-BE49-F238E27FC236}">
                <a16:creationId xmlns:a16="http://schemas.microsoft.com/office/drawing/2014/main" id="{BACB566C-3BEE-2968-A5DC-367B0FB42A57}"/>
              </a:ext>
            </a:extLst>
          </p:cNvPr>
          <p:cNvSpPr/>
          <p:nvPr userDrawn="1"/>
        </p:nvSpPr>
        <p:spPr>
          <a:xfrm>
            <a:off x="0" y="0"/>
            <a:ext cx="1219200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dirty="0"/>
          </a:p>
        </p:txBody>
      </p:sp>
      <p:sp>
        <p:nvSpPr>
          <p:cNvPr id="9" name="Freeform 5">
            <a:extLst>
              <a:ext uri="{FF2B5EF4-FFF2-40B4-BE49-F238E27FC236}">
                <a16:creationId xmlns:a16="http://schemas.microsoft.com/office/drawing/2014/main" id="{FB44FC42-C786-9B96-1513-4BE91F83D6F2}"/>
              </a:ext>
            </a:extLst>
          </p:cNvPr>
          <p:cNvSpPr>
            <a:spLocks noEditPoints="1"/>
          </p:cNvSpPr>
          <p:nvPr userDrawn="1"/>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he-IL"/>
          </a:p>
        </p:txBody>
      </p:sp>
      <p:sp>
        <p:nvSpPr>
          <p:cNvPr id="10" name="Freeform 5">
            <a:extLst>
              <a:ext uri="{FF2B5EF4-FFF2-40B4-BE49-F238E27FC236}">
                <a16:creationId xmlns:a16="http://schemas.microsoft.com/office/drawing/2014/main" id="{C8BD6B6F-4F20-E0F9-5941-6321E983FD08}"/>
              </a:ext>
            </a:extLst>
          </p:cNvPr>
          <p:cNvSpPr/>
          <p:nvPr userDrawn="1"/>
        </p:nvSpPr>
        <p:spPr bwMode="gray">
          <a:xfrm>
            <a:off x="457200" y="1857938"/>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he-IL"/>
          </a:p>
        </p:txBody>
      </p:sp>
      <p:sp>
        <p:nvSpPr>
          <p:cNvPr id="11" name="Rectangle 20">
            <a:extLst>
              <a:ext uri="{FF2B5EF4-FFF2-40B4-BE49-F238E27FC236}">
                <a16:creationId xmlns:a16="http://schemas.microsoft.com/office/drawing/2014/main" id="{370AE475-D3FE-F4F6-F7C1-D417EFC46C5F}"/>
              </a:ext>
            </a:extLst>
          </p:cNvPr>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524037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73" r:id="rId3"/>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241A646-461F-11BD-4D6A-D12BC99F139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A89E217-5712-955E-8A4B-34CE5487E2F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56FC55-ADF4-5211-D825-24663E4A427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4AF4EB58-A3B5-4B5F-A87B-D5BB483E6960}" type="datetimeFigureOut">
              <a:rPr lang="he-IL" smtClean="0"/>
              <a:t>כ"ט/אדר א/תשפ"ד</a:t>
            </a:fld>
            <a:endParaRPr lang="he-IL"/>
          </a:p>
        </p:txBody>
      </p:sp>
      <p:sp>
        <p:nvSpPr>
          <p:cNvPr id="5" name="מציין מיקום של כותרת תחתונה 4">
            <a:extLst>
              <a:ext uri="{FF2B5EF4-FFF2-40B4-BE49-F238E27FC236}">
                <a16:creationId xmlns:a16="http://schemas.microsoft.com/office/drawing/2014/main" id="{440392B4-F190-F792-C01C-59A30F943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CD60D16-803E-A509-9F46-4C3C79029F6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6C479CF6-3A82-4A1F-9A63-BABF3B59B658}" type="slidenum">
              <a:rPr lang="he-IL" smtClean="0"/>
              <a:t>‹#›</a:t>
            </a:fld>
            <a:endParaRPr lang="he-IL"/>
          </a:p>
        </p:txBody>
      </p:sp>
      <p:sp>
        <p:nvSpPr>
          <p:cNvPr id="7" name="Rectangle 20">
            <a:extLst>
              <a:ext uri="{FF2B5EF4-FFF2-40B4-BE49-F238E27FC236}">
                <a16:creationId xmlns:a16="http://schemas.microsoft.com/office/drawing/2014/main" id="{261D7AC4-C8DB-B325-049E-2E8BB523BD27}"/>
              </a:ext>
            </a:extLst>
          </p:cNvPr>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29814844"/>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jp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jp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 descr="רקע עשן מופשט">
            <a:extLst>
              <a:ext uri="{FF2B5EF4-FFF2-40B4-BE49-F238E27FC236}">
                <a16:creationId xmlns:a16="http://schemas.microsoft.com/office/drawing/2014/main" id="{F4BACC08-CAD1-57D1-1172-737CFE74EA5D}"/>
              </a:ext>
            </a:extLst>
          </p:cNvPr>
          <p:cNvPicPr>
            <a:picLocks noChangeAspect="1"/>
          </p:cNvPicPr>
          <p:nvPr/>
        </p:nvPicPr>
        <p:blipFill rotWithShape="1">
          <a:blip r:embed="rId2"/>
          <a:srcRect l="7395" r="14237"/>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7"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C8AB41C6-19C0-B799-46E2-1ED91555E378}"/>
              </a:ext>
            </a:extLst>
          </p:cNvPr>
          <p:cNvSpPr>
            <a:spLocks noGrp="1"/>
          </p:cNvSpPr>
          <p:nvPr>
            <p:ph type="ctrTitle" idx="4294967295"/>
          </p:nvPr>
        </p:nvSpPr>
        <p:spPr>
          <a:xfrm>
            <a:off x="665427" y="2416241"/>
            <a:ext cx="4104640" cy="625683"/>
          </a:xfrm>
        </p:spPr>
        <p:txBody>
          <a:bodyPr anchor="b">
            <a:noAutofit/>
          </a:bodyPr>
          <a:lstStyle/>
          <a:p>
            <a:pPr algn="l"/>
            <a:r>
              <a:rPr lang="he-IL" b="1" dirty="0">
                <a:latin typeface="Calibri" panose="020F0502020204030204" pitchFamily="34" charset="0"/>
                <a:cs typeface="Calibri" panose="020F0502020204030204" pitchFamily="34" charset="0"/>
              </a:rPr>
              <a:t>קורס בסיסי נתונים </a:t>
            </a:r>
          </a:p>
        </p:txBody>
      </p:sp>
      <p:sp>
        <p:nvSpPr>
          <p:cNvPr id="3" name="כותרת משנה 2">
            <a:extLst>
              <a:ext uri="{FF2B5EF4-FFF2-40B4-BE49-F238E27FC236}">
                <a16:creationId xmlns:a16="http://schemas.microsoft.com/office/drawing/2014/main" id="{012C7AEF-40A5-F0FB-0CAA-0FD1B53B7780}"/>
              </a:ext>
            </a:extLst>
          </p:cNvPr>
          <p:cNvSpPr>
            <a:spLocks noGrp="1"/>
          </p:cNvSpPr>
          <p:nvPr>
            <p:ph type="subTitle" idx="4294967295"/>
          </p:nvPr>
        </p:nvSpPr>
        <p:spPr>
          <a:xfrm>
            <a:off x="518452" y="4565208"/>
            <a:ext cx="3911982" cy="649079"/>
          </a:xfrm>
        </p:spPr>
        <p:txBody>
          <a:bodyPr>
            <a:normAutofit/>
          </a:bodyPr>
          <a:lstStyle/>
          <a:p>
            <a:pPr marL="0" indent="0" algn="l">
              <a:buNone/>
            </a:pPr>
            <a:r>
              <a:rPr lang="he-IL" b="1" dirty="0">
                <a:latin typeface="Calibri" panose="020F0502020204030204" pitchFamily="34" charset="0"/>
                <a:cs typeface="Calibri" panose="020F0502020204030204" pitchFamily="34" charset="0"/>
              </a:rPr>
              <a:t>תמיר יניב| עדי פלח| ענב לוי | אריאל ברקוביץ</a:t>
            </a:r>
          </a:p>
        </p:txBody>
      </p:sp>
      <p:sp>
        <p:nvSpPr>
          <p:cNvPr id="39"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כותרת 1">
            <a:extLst>
              <a:ext uri="{FF2B5EF4-FFF2-40B4-BE49-F238E27FC236}">
                <a16:creationId xmlns:a16="http://schemas.microsoft.com/office/drawing/2014/main" id="{A3F62E04-CEE1-A6FF-8CD8-53163A41AD21}"/>
              </a:ext>
            </a:extLst>
          </p:cNvPr>
          <p:cNvSpPr txBox="1">
            <a:spLocks/>
          </p:cNvSpPr>
          <p:nvPr/>
        </p:nvSpPr>
        <p:spPr>
          <a:xfrm>
            <a:off x="35967" y="3000805"/>
            <a:ext cx="4734100" cy="844427"/>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100000"/>
              </a:lnSpc>
              <a:spcBef>
                <a:spcPct val="0"/>
              </a:spcBef>
              <a:buNone/>
              <a:defRPr sz="3600" kern="1200">
                <a:solidFill>
                  <a:schemeClr val="tx2"/>
                </a:solidFill>
                <a:latin typeface="+mj-lt"/>
                <a:ea typeface="+mj-ea"/>
                <a:cs typeface="+mj-cs"/>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6000" b="1" i="0" u="none" strike="noStrike" kern="1200" cap="none" spc="0" normalizeH="0" baseline="0" noProof="0" dirty="0">
                <a:ln w="22225">
                  <a:solidFill>
                    <a:srgbClr val="4F81BD">
                      <a:shade val="15000"/>
                    </a:srgbClr>
                  </a:solidFill>
                </a:ln>
                <a:noFill/>
                <a:effectLst/>
                <a:uLnTx/>
                <a:uFillTx/>
                <a:latin typeface="Calibri" panose="020F0502020204030204" pitchFamily="34" charset="0"/>
                <a:ea typeface="Calibri" panose="020F0502020204030204" pitchFamily="34" charset="0"/>
                <a:cs typeface="Calibri" panose="020F0502020204030204" pitchFamily="34" charset="0"/>
              </a:rPr>
              <a:t>פרויקט גמר</a:t>
            </a:r>
          </a:p>
        </p:txBody>
      </p:sp>
      <p:sp>
        <p:nvSpPr>
          <p:cNvPr id="6" name="כותרת 1">
            <a:extLst>
              <a:ext uri="{FF2B5EF4-FFF2-40B4-BE49-F238E27FC236}">
                <a16:creationId xmlns:a16="http://schemas.microsoft.com/office/drawing/2014/main" id="{F7C097EE-27F7-7D58-5DA3-2747CB005B4D}"/>
              </a:ext>
            </a:extLst>
          </p:cNvPr>
          <p:cNvSpPr txBox="1">
            <a:spLocks/>
          </p:cNvSpPr>
          <p:nvPr/>
        </p:nvSpPr>
        <p:spPr>
          <a:xfrm>
            <a:off x="310953" y="3634992"/>
            <a:ext cx="4363512" cy="667366"/>
          </a:xfrm>
          <a:prstGeom prst="rect">
            <a:avLst/>
          </a:prstGeom>
        </p:spPr>
        <p:txBody>
          <a:bodyPr vert="horz" lIns="91440" tIns="45720" rIns="91440" bIns="45720" rtlCol="0" anchor="b">
            <a:normAutofit fontScale="92500"/>
          </a:bodyPr>
          <a:lstStyle>
            <a:lvl1pPr algn="ctr" defTabSz="914400" rtl="0" eaLnBrk="1" latinLnBrk="0" hangingPunct="1">
              <a:lnSpc>
                <a:spcPct val="100000"/>
              </a:lnSpc>
              <a:spcBef>
                <a:spcPct val="0"/>
              </a:spcBef>
              <a:buNone/>
              <a:defRPr sz="3600" kern="1200">
                <a:solidFill>
                  <a:schemeClr val="tx2"/>
                </a:solidFill>
                <a:latin typeface="+mj-lt"/>
                <a:ea typeface="+mj-ea"/>
                <a:cs typeface="+mj-cs"/>
              </a:defRPr>
            </a:lvl1pPr>
          </a:lstStyle>
          <a:p>
            <a:pPr algn="l"/>
            <a:r>
              <a:rPr lang="he-IL" sz="2800" b="1" dirty="0">
                <a:latin typeface="Franklin Gothic Demi" panose="020B0703020102020204" pitchFamily="34" charset="0"/>
                <a:cs typeface="Calibri" panose="020F0502020204030204" pitchFamily="34" charset="0"/>
              </a:rPr>
              <a:t>מערכת לניהול קייטרינג לאירועים</a:t>
            </a:r>
          </a:p>
        </p:txBody>
      </p:sp>
      <p:pic>
        <p:nvPicPr>
          <p:cNvPr id="7" name="תמונה 6" descr="תמונה שמכילה גופן, טקסט, לוגו, גרפיקה&#10;&#10;התיאור נוצר באופן אוטומטי">
            <a:extLst>
              <a:ext uri="{FF2B5EF4-FFF2-40B4-BE49-F238E27FC236}">
                <a16:creationId xmlns:a16="http://schemas.microsoft.com/office/drawing/2014/main" id="{389F2AE9-2583-F73B-1AFB-6765583B9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040" y="85954"/>
            <a:ext cx="2430991" cy="716342"/>
          </a:xfrm>
          <a:prstGeom prst="rect">
            <a:avLst/>
          </a:prstGeom>
          <a:solidFill>
            <a:srgbClr val="F4F4F4"/>
          </a:solidFill>
        </p:spPr>
      </p:pic>
    </p:spTree>
    <p:extLst>
      <p:ext uri="{BB962C8B-B14F-4D97-AF65-F5344CB8AC3E}">
        <p14:creationId xmlns:p14="http://schemas.microsoft.com/office/powerpoint/2010/main" val="378151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91C29-C188-A7C8-3B05-FD0A09902CD8}"/>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9C578BE-8E53-730C-8C52-49F7EFE43F7B}"/>
              </a:ext>
            </a:extLst>
          </p:cNvPr>
          <p:cNvSpPr>
            <a:spLocks noGrp="1"/>
          </p:cNvSpPr>
          <p:nvPr>
            <p:ph idx="1"/>
          </p:nvPr>
        </p:nvSpPr>
        <p:spPr>
          <a:xfrm>
            <a:off x="215900" y="2452531"/>
            <a:ext cx="11214100" cy="3803547"/>
          </a:xfrm>
        </p:spPr>
        <p:txBody>
          <a:bodyPr>
            <a:normAutofit/>
          </a:bodyPr>
          <a:lstStyle/>
          <a:p>
            <a:pPr marL="457200" lvl="0" indent="-457200" algn="r" rtl="1">
              <a:lnSpc>
                <a:spcPct val="115000"/>
              </a:lnSpc>
              <a:spcAft>
                <a:spcPts val="800"/>
              </a:spcAft>
              <a:buFont typeface="+mj-lt"/>
              <a:buAutoNum type="arabicPeriod" startAt="9"/>
              <a:tabLst>
                <a:tab pos="408305" algn="l"/>
              </a:tabLst>
            </a:pPr>
            <a:r>
              <a:rPr lang="he-IL" sz="2400" kern="100" dirty="0">
                <a:effectLst/>
                <a:latin typeface="Calibri" panose="020F0502020204030204" pitchFamily="34" charset="0"/>
                <a:ea typeface="Aptos" panose="020B0004020202020204" pitchFamily="34" charset="0"/>
                <a:cs typeface="Calibri" panose="020F0502020204030204" pitchFamily="34" charset="0"/>
              </a:rPr>
              <a:t>עובד_אירוע – (</a:t>
            </a:r>
            <a:r>
              <a:rPr lang="he-IL" sz="2400" u="sng" kern="100" dirty="0">
                <a:effectLst/>
                <a:latin typeface="Calibri" panose="020F0502020204030204" pitchFamily="34" charset="0"/>
                <a:ea typeface="Aptos" panose="020B0004020202020204" pitchFamily="34" charset="0"/>
                <a:cs typeface="Calibri" panose="020F0502020204030204" pitchFamily="34" charset="0"/>
              </a:rPr>
              <a:t>מזהה עובד*, מזהה אירוע*</a:t>
            </a:r>
            <a:r>
              <a:rPr lang="he-IL" sz="2400" kern="100" dirty="0">
                <a:effectLst/>
                <a:latin typeface="Calibri" panose="020F0502020204030204" pitchFamily="34" charset="0"/>
                <a:ea typeface="Aptos" panose="020B0004020202020204" pitchFamily="34" charset="0"/>
                <a:cs typeface="Calibri" panose="020F0502020204030204" pitchFamily="34" charset="0"/>
              </a:rPr>
              <a:t>, שכר).</a:t>
            </a:r>
            <a:br>
              <a:rPr lang="he-IL"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מזהה אירוע – </a:t>
            </a:r>
            <a:r>
              <a:rPr lang="en-US" sz="2400" kern="100" dirty="0">
                <a:effectLst/>
                <a:latin typeface="Calibri" panose="020F0502020204030204" pitchFamily="34" charset="0"/>
                <a:ea typeface="Aptos" panose="020B0004020202020204" pitchFamily="34" charset="0"/>
                <a:cs typeface="Calibri" panose="020F0502020204030204" pitchFamily="34" charset="0"/>
              </a:rPr>
              <a:t>FK</a:t>
            </a:r>
            <a:r>
              <a:rPr lang="he-IL" sz="2400" kern="100" dirty="0">
                <a:effectLst/>
                <a:latin typeface="Calibri" panose="020F0502020204030204" pitchFamily="34" charset="0"/>
                <a:ea typeface="Aptos" panose="020B0004020202020204" pitchFamily="34" charset="0"/>
                <a:cs typeface="Calibri" panose="020F0502020204030204" pitchFamily="34" charset="0"/>
              </a:rPr>
              <a:t> לטבלת עובד.</a:t>
            </a:r>
            <a:br>
              <a:rPr lang="he-IL"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מזהה עובד – </a:t>
            </a:r>
            <a:r>
              <a:rPr lang="en-US" sz="2400" kern="100" dirty="0">
                <a:effectLst/>
                <a:latin typeface="Calibri" panose="020F0502020204030204" pitchFamily="34" charset="0"/>
                <a:ea typeface="Aptos" panose="020B0004020202020204" pitchFamily="34" charset="0"/>
                <a:cs typeface="Calibri" panose="020F0502020204030204" pitchFamily="34" charset="0"/>
              </a:rPr>
              <a:t>FK</a:t>
            </a:r>
            <a:r>
              <a:rPr lang="he-IL" sz="2400" kern="100" dirty="0">
                <a:effectLst/>
                <a:latin typeface="Calibri" panose="020F0502020204030204" pitchFamily="34" charset="0"/>
                <a:ea typeface="Aptos" panose="020B0004020202020204" pitchFamily="34" charset="0"/>
                <a:cs typeface="Calibri" panose="020F0502020204030204" pitchFamily="34" charset="0"/>
              </a:rPr>
              <a:t> לטבלת אירוע.</a:t>
            </a:r>
            <a:br>
              <a:rPr lang="he-IL"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שילוב בין שני המפתחות הזרים הינו </a:t>
            </a:r>
            <a:r>
              <a:rPr lang="en-US" sz="2400" kern="100" dirty="0">
                <a:effectLst/>
                <a:latin typeface="Calibri" panose="020F0502020204030204" pitchFamily="34" charset="0"/>
                <a:ea typeface="Aptos" panose="020B0004020202020204" pitchFamily="34" charset="0"/>
                <a:cs typeface="Calibri" panose="020F0502020204030204" pitchFamily="34" charset="0"/>
              </a:rPr>
              <a:t>PK</a:t>
            </a:r>
            <a:r>
              <a:rPr lang="he-IL" sz="2400" kern="100" dirty="0">
                <a:effectLst/>
                <a:latin typeface="Calibri" panose="020F0502020204030204" pitchFamily="34" charset="0"/>
                <a:ea typeface="Aptos" panose="020B0004020202020204" pitchFamily="34" charset="0"/>
                <a:cs typeface="Calibri" panose="020F0502020204030204" pitchFamily="34" charset="0"/>
              </a:rPr>
              <a:t>.</a:t>
            </a:r>
            <a:endParaRPr lang="en-US" sz="2400" kern="100" dirty="0">
              <a:effectLst/>
              <a:latin typeface="Calibri" panose="020F0502020204030204" pitchFamily="34" charset="0"/>
              <a:ea typeface="Aptos" panose="020B0004020202020204" pitchFamily="34" charset="0"/>
              <a:cs typeface="Calibri" panose="020F0502020204030204" pitchFamily="34" charset="0"/>
            </a:endParaRPr>
          </a:p>
          <a:p>
            <a:pPr marL="457200" lvl="0" indent="-457200" algn="r" rtl="1">
              <a:lnSpc>
                <a:spcPct val="115000"/>
              </a:lnSpc>
              <a:spcAft>
                <a:spcPts val="800"/>
              </a:spcAft>
              <a:buFont typeface="+mj-lt"/>
              <a:buAutoNum type="arabicPeriod" startAt="9"/>
              <a:tabLst>
                <a:tab pos="408305" algn="l"/>
              </a:tabLst>
            </a:pPr>
            <a:r>
              <a:rPr lang="he-IL" sz="2400" kern="100" dirty="0">
                <a:effectLst/>
                <a:latin typeface="Calibri" panose="020F0502020204030204" pitchFamily="34" charset="0"/>
                <a:ea typeface="Aptos" panose="020B0004020202020204" pitchFamily="34" charset="0"/>
                <a:cs typeface="Calibri" panose="020F0502020204030204" pitchFamily="34" charset="0"/>
              </a:rPr>
              <a:t>גיבוי_עובד – (</a:t>
            </a:r>
            <a:r>
              <a:rPr lang="he-IL" sz="2400" u="sng" kern="100" dirty="0">
                <a:effectLst/>
                <a:latin typeface="Calibri" panose="020F0502020204030204" pitchFamily="34" charset="0"/>
                <a:ea typeface="Aptos" panose="020B0004020202020204" pitchFamily="34" charset="0"/>
                <a:cs typeface="Calibri" panose="020F0502020204030204" pitchFamily="34" charset="0"/>
              </a:rPr>
              <a:t>מזהה עובד*, מזהה עובד מגבה*</a:t>
            </a:r>
            <a:r>
              <a:rPr lang="he-IL" sz="2400" kern="100" dirty="0">
                <a:effectLst/>
                <a:latin typeface="Calibri" panose="020F0502020204030204" pitchFamily="34" charset="0"/>
                <a:ea typeface="Aptos" panose="020B0004020202020204" pitchFamily="34" charset="0"/>
                <a:cs typeface="Calibri" panose="020F0502020204030204" pitchFamily="34" charset="0"/>
              </a:rPr>
              <a:t>).</a:t>
            </a:r>
            <a:br>
              <a:rPr lang="en-US"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מזהה עובד – </a:t>
            </a:r>
            <a:r>
              <a:rPr lang="en-US" sz="2400" kern="100" dirty="0">
                <a:effectLst/>
                <a:latin typeface="Calibri" panose="020F0502020204030204" pitchFamily="34" charset="0"/>
                <a:ea typeface="Aptos" panose="020B0004020202020204" pitchFamily="34" charset="0"/>
                <a:cs typeface="Calibri" panose="020F0502020204030204" pitchFamily="34" charset="0"/>
              </a:rPr>
              <a:t>FK </a:t>
            </a:r>
            <a:r>
              <a:rPr lang="he-IL" sz="2400" kern="100" dirty="0">
                <a:effectLst/>
                <a:latin typeface="Calibri" panose="020F0502020204030204" pitchFamily="34" charset="0"/>
                <a:ea typeface="Aptos" panose="020B0004020202020204" pitchFamily="34" charset="0"/>
                <a:cs typeface="Calibri" panose="020F0502020204030204" pitchFamily="34" charset="0"/>
              </a:rPr>
              <a:t> לטבלת עובד.</a:t>
            </a:r>
            <a:br>
              <a:rPr lang="he-IL"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מזהה עובד מגבה – </a:t>
            </a:r>
            <a:r>
              <a:rPr lang="en-US" sz="2400" kern="100" dirty="0">
                <a:effectLst/>
                <a:latin typeface="Calibri" panose="020F0502020204030204" pitchFamily="34" charset="0"/>
                <a:ea typeface="Aptos" panose="020B0004020202020204" pitchFamily="34" charset="0"/>
                <a:cs typeface="Calibri" panose="020F0502020204030204" pitchFamily="34" charset="0"/>
              </a:rPr>
              <a:t>FK </a:t>
            </a:r>
            <a:r>
              <a:rPr lang="he-IL" sz="2400" kern="100" dirty="0">
                <a:effectLst/>
                <a:latin typeface="Calibri" panose="020F0502020204030204" pitchFamily="34" charset="0"/>
                <a:ea typeface="Aptos" panose="020B0004020202020204" pitchFamily="34" charset="0"/>
                <a:cs typeface="Calibri" panose="020F0502020204030204" pitchFamily="34" charset="0"/>
              </a:rPr>
              <a:t> לטבלת עובד.</a:t>
            </a:r>
            <a:br>
              <a:rPr lang="en-US"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שילוב בין שני המפתחות הזרים הינו </a:t>
            </a:r>
            <a:r>
              <a:rPr lang="en-US" sz="2400" kern="100" dirty="0">
                <a:effectLst/>
                <a:latin typeface="Calibri" panose="020F0502020204030204" pitchFamily="34" charset="0"/>
                <a:ea typeface="Aptos" panose="020B0004020202020204" pitchFamily="34" charset="0"/>
                <a:cs typeface="Calibri" panose="020F0502020204030204" pitchFamily="34" charset="0"/>
              </a:rPr>
              <a:t>PK</a:t>
            </a:r>
            <a:r>
              <a:rPr lang="he-IL" sz="2400" kern="100" dirty="0">
                <a:effectLst/>
                <a:latin typeface="Calibri" panose="020F0502020204030204" pitchFamily="34" charset="0"/>
                <a:ea typeface="Aptos" panose="020B0004020202020204" pitchFamily="34" charset="0"/>
                <a:cs typeface="Calibri" panose="020F0502020204030204" pitchFamily="34" charset="0"/>
              </a:rPr>
              <a:t>.</a:t>
            </a:r>
            <a:endParaRPr lang="en-US" sz="2400" kern="100" dirty="0">
              <a:effectLst/>
              <a:latin typeface="Calibri" panose="020F0502020204030204" pitchFamily="34" charset="0"/>
              <a:ea typeface="Aptos" panose="020B0004020202020204" pitchFamily="34" charset="0"/>
              <a:cs typeface="Calibri" panose="020F0502020204030204" pitchFamily="34" charset="0"/>
            </a:endParaRPr>
          </a:p>
          <a:p>
            <a:pPr marL="0" lvl="0" indent="0" algn="r" rtl="1">
              <a:lnSpc>
                <a:spcPct val="115000"/>
              </a:lnSpc>
              <a:spcAft>
                <a:spcPts val="800"/>
              </a:spcAft>
              <a:buNone/>
              <a:tabLst>
                <a:tab pos="408305" algn="l"/>
              </a:tabLst>
            </a:pPr>
            <a:endParaRPr lang="he-IL" sz="2800" dirty="0">
              <a:latin typeface="Calibri" panose="020F0502020204030204" pitchFamily="34" charset="0"/>
              <a:cs typeface="Calibri" panose="020F0502020204030204" pitchFamily="34" charset="0"/>
            </a:endParaRPr>
          </a:p>
        </p:txBody>
      </p:sp>
      <p:sp>
        <p:nvSpPr>
          <p:cNvPr id="4" name="מציין מיקום של תאריך 3">
            <a:extLst>
              <a:ext uri="{FF2B5EF4-FFF2-40B4-BE49-F238E27FC236}">
                <a16:creationId xmlns:a16="http://schemas.microsoft.com/office/drawing/2014/main" id="{C2870C63-BB30-6758-D7F4-6DD099C52FC9}"/>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7" name="תיבת טקסט 6">
            <a:extLst>
              <a:ext uri="{FF2B5EF4-FFF2-40B4-BE49-F238E27FC236}">
                <a16:creationId xmlns:a16="http://schemas.microsoft.com/office/drawing/2014/main" id="{36A8DA8A-F408-D0E8-9502-778BAE67F564}"/>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9</a:t>
            </a:r>
            <a:endParaRPr lang="he-IL" b="1" dirty="0">
              <a:solidFill>
                <a:schemeClr val="bg1"/>
              </a:solidFill>
              <a:latin typeface="Angsana New" panose="02020603050405020304" pitchFamily="18" charset="-34"/>
            </a:endParaRPr>
          </a:p>
        </p:txBody>
      </p:sp>
      <p:sp>
        <p:nvSpPr>
          <p:cNvPr id="8" name="מציין מיקום של כותרת תחתונה 4">
            <a:extLst>
              <a:ext uri="{FF2B5EF4-FFF2-40B4-BE49-F238E27FC236}">
                <a16:creationId xmlns:a16="http://schemas.microsoft.com/office/drawing/2014/main" id="{B64E044F-BEFC-1085-5F52-A8B39928728D}"/>
              </a:ext>
            </a:extLst>
          </p:cNvPr>
          <p:cNvSpPr>
            <a:spLocks noGrp="1"/>
          </p:cNvSpPr>
          <p:nvPr>
            <p:ph type="ftr" sz="quarter" idx="11"/>
          </p:nvPr>
        </p:nvSpPr>
        <p:spPr>
          <a:xfrm>
            <a:off x="7132320" y="6356350"/>
            <a:ext cx="4297680" cy="365125"/>
          </a:xfrm>
        </p:spPr>
        <p:txBody>
          <a:bodyPr/>
          <a:lstStyle/>
          <a:p>
            <a:r>
              <a:rPr lang="he-IL" dirty="0"/>
              <a:t>| מערכת לניהול קייטרינג באירועים </a:t>
            </a:r>
            <a:endParaRPr lang="en-US" dirty="0"/>
          </a:p>
        </p:txBody>
      </p:sp>
      <p:pic>
        <p:nvPicPr>
          <p:cNvPr id="9" name="גרפיקה 8" descr="ממתין זכר עם מילוי מלא">
            <a:extLst>
              <a:ext uri="{FF2B5EF4-FFF2-40B4-BE49-F238E27FC236}">
                <a16:creationId xmlns:a16="http://schemas.microsoft.com/office/drawing/2014/main" id="{FA54EC69-000D-C771-E56F-C2F0D4CC30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
        <p:nvSpPr>
          <p:cNvPr id="6" name="כותרת 1">
            <a:extLst>
              <a:ext uri="{FF2B5EF4-FFF2-40B4-BE49-F238E27FC236}">
                <a16:creationId xmlns:a16="http://schemas.microsoft.com/office/drawing/2014/main" id="{FEC6F56E-7A8A-3880-545F-80FA5FF474EA}"/>
              </a:ext>
            </a:extLst>
          </p:cNvPr>
          <p:cNvSpPr txBox="1">
            <a:spLocks/>
          </p:cNvSpPr>
          <p:nvPr/>
        </p:nvSpPr>
        <p:spPr>
          <a:xfrm>
            <a:off x="3581908" y="117856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תרגום לסכמה של בסיס נתונים רלציוני</a:t>
            </a:r>
          </a:p>
        </p:txBody>
      </p:sp>
    </p:spTree>
    <p:extLst>
      <p:ext uri="{BB962C8B-B14F-4D97-AF65-F5344CB8AC3E}">
        <p14:creationId xmlns:p14="http://schemas.microsoft.com/office/powerpoint/2010/main" val="122879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4FD9F-F3AF-8085-397A-BC2EFEEF88BD}"/>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E45EAA0-2661-C70D-8CA6-CF80B6A7E187}"/>
              </a:ext>
            </a:extLst>
          </p:cNvPr>
          <p:cNvSpPr>
            <a:spLocks noGrp="1"/>
          </p:cNvSpPr>
          <p:nvPr>
            <p:ph idx="1"/>
          </p:nvPr>
        </p:nvSpPr>
        <p:spPr>
          <a:xfrm>
            <a:off x="877824" y="2452531"/>
            <a:ext cx="10552176" cy="2195669"/>
          </a:xfrm>
        </p:spPr>
        <p:txBody>
          <a:bodyPr>
            <a:normAutofit/>
          </a:bodyPr>
          <a:lstStyle/>
          <a:p>
            <a:pPr marL="514350" indent="-514350" algn="r" rtl="1">
              <a:lnSpc>
                <a:spcPct val="115000"/>
              </a:lnSpc>
              <a:spcAft>
                <a:spcPts val="800"/>
              </a:spcAft>
              <a:buFont typeface="+mj-lt"/>
              <a:buAutoNum type="arabicPeriod" startAt="11"/>
              <a:tabLst>
                <a:tab pos="408305" algn="l"/>
              </a:tabLst>
            </a:pPr>
            <a:r>
              <a:rPr lang="he-IL" sz="2400" kern="100" dirty="0">
                <a:effectLst/>
                <a:latin typeface="Calibri" panose="020F0502020204030204" pitchFamily="34" charset="0"/>
                <a:ea typeface="Aptos" panose="020B0004020202020204" pitchFamily="34" charset="0"/>
                <a:cs typeface="Calibri" panose="020F0502020204030204" pitchFamily="34" charset="0"/>
              </a:rPr>
              <a:t>תפריט_מוצר – (</a:t>
            </a:r>
            <a:r>
              <a:rPr lang="he-IL" sz="2400" u="sng" kern="100" dirty="0">
                <a:effectLst/>
                <a:latin typeface="Calibri" panose="020F0502020204030204" pitchFamily="34" charset="0"/>
                <a:ea typeface="Aptos" panose="020B0004020202020204" pitchFamily="34" charset="0"/>
                <a:cs typeface="Calibri" panose="020F0502020204030204" pitchFamily="34" charset="0"/>
              </a:rPr>
              <a:t>מזהה תפריט*, מזהה מוצר*</a:t>
            </a:r>
            <a:r>
              <a:rPr lang="he-IL" sz="2400" kern="100" dirty="0">
                <a:effectLst/>
                <a:latin typeface="Calibri" panose="020F0502020204030204" pitchFamily="34" charset="0"/>
                <a:ea typeface="Aptos" panose="020B0004020202020204" pitchFamily="34" charset="0"/>
                <a:cs typeface="Calibri" panose="020F0502020204030204" pitchFamily="34" charset="0"/>
              </a:rPr>
              <a:t>). </a:t>
            </a:r>
            <a:br>
              <a:rPr lang="en-US"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מזהה תפריט – </a:t>
            </a:r>
            <a:r>
              <a:rPr lang="en-US" sz="2400" kern="100" dirty="0">
                <a:effectLst/>
                <a:latin typeface="Calibri" panose="020F0502020204030204" pitchFamily="34" charset="0"/>
                <a:ea typeface="Aptos" panose="020B0004020202020204" pitchFamily="34" charset="0"/>
                <a:cs typeface="Calibri" panose="020F0502020204030204" pitchFamily="34" charset="0"/>
              </a:rPr>
              <a:t>FK</a:t>
            </a:r>
            <a:r>
              <a:rPr lang="he-IL" sz="2400" kern="100" dirty="0">
                <a:effectLst/>
                <a:latin typeface="Calibri" panose="020F0502020204030204" pitchFamily="34" charset="0"/>
                <a:ea typeface="Aptos" panose="020B0004020202020204" pitchFamily="34" charset="0"/>
                <a:cs typeface="Calibri" panose="020F0502020204030204" pitchFamily="34" charset="0"/>
              </a:rPr>
              <a:t> לטבלת מוצר.</a:t>
            </a:r>
            <a:br>
              <a:rPr lang="en-US"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מזהה מוצר – </a:t>
            </a:r>
            <a:r>
              <a:rPr lang="en-US" sz="2400" kern="100" dirty="0">
                <a:effectLst/>
                <a:latin typeface="Calibri" panose="020F0502020204030204" pitchFamily="34" charset="0"/>
                <a:ea typeface="Aptos" panose="020B0004020202020204" pitchFamily="34" charset="0"/>
                <a:cs typeface="Calibri" panose="020F0502020204030204" pitchFamily="34" charset="0"/>
              </a:rPr>
              <a:t>FK</a:t>
            </a:r>
            <a:r>
              <a:rPr lang="he-IL" sz="2400" kern="100" dirty="0">
                <a:effectLst/>
                <a:latin typeface="Calibri" panose="020F0502020204030204" pitchFamily="34" charset="0"/>
                <a:ea typeface="Aptos" panose="020B0004020202020204" pitchFamily="34" charset="0"/>
                <a:cs typeface="Calibri" panose="020F0502020204030204" pitchFamily="34" charset="0"/>
              </a:rPr>
              <a:t> לטבלת תפריט.</a:t>
            </a:r>
            <a:br>
              <a:rPr lang="he-IL" sz="2400" kern="100" dirty="0">
                <a:effectLst/>
                <a:latin typeface="Calibri" panose="020F0502020204030204" pitchFamily="34" charset="0"/>
                <a:ea typeface="Aptos" panose="020B0004020202020204" pitchFamily="34" charset="0"/>
                <a:cs typeface="Calibri" panose="020F0502020204030204" pitchFamily="34" charset="0"/>
              </a:rPr>
            </a:br>
            <a:r>
              <a:rPr lang="he-IL" sz="2400" kern="100" dirty="0">
                <a:effectLst/>
                <a:latin typeface="Calibri" panose="020F0502020204030204" pitchFamily="34" charset="0"/>
                <a:ea typeface="Aptos" panose="020B0004020202020204" pitchFamily="34" charset="0"/>
                <a:cs typeface="Calibri" panose="020F0502020204030204" pitchFamily="34" charset="0"/>
              </a:rPr>
              <a:t>שילוב בין שני המפתחות הזרים הינו </a:t>
            </a:r>
            <a:r>
              <a:rPr lang="en-US" sz="2400" kern="100" dirty="0">
                <a:effectLst/>
                <a:latin typeface="Calibri" panose="020F0502020204030204" pitchFamily="34" charset="0"/>
                <a:ea typeface="Aptos" panose="020B0004020202020204" pitchFamily="34" charset="0"/>
                <a:cs typeface="Calibri" panose="020F0502020204030204" pitchFamily="34" charset="0"/>
              </a:rPr>
              <a:t>PK</a:t>
            </a:r>
            <a:r>
              <a:rPr lang="he-IL" sz="2400" kern="100" dirty="0">
                <a:effectLst/>
                <a:latin typeface="Calibri" panose="020F0502020204030204" pitchFamily="34" charset="0"/>
                <a:ea typeface="Aptos" panose="020B0004020202020204" pitchFamily="34" charset="0"/>
                <a:cs typeface="Calibri" panose="020F0502020204030204" pitchFamily="34" charset="0"/>
              </a:rPr>
              <a:t>.</a:t>
            </a:r>
            <a:endParaRPr lang="en-US" sz="2400" kern="100" dirty="0">
              <a:effectLst/>
              <a:latin typeface="Calibri" panose="020F0502020204030204" pitchFamily="34" charset="0"/>
              <a:ea typeface="Aptos" panose="020B0004020202020204" pitchFamily="34" charset="0"/>
              <a:cs typeface="Calibri" panose="020F0502020204030204" pitchFamily="34" charset="0"/>
            </a:endParaRPr>
          </a:p>
          <a:p>
            <a:pPr marL="0" lvl="0" indent="0" algn="r" rtl="1">
              <a:lnSpc>
                <a:spcPct val="115000"/>
              </a:lnSpc>
              <a:spcAft>
                <a:spcPts val="800"/>
              </a:spcAft>
              <a:buNone/>
              <a:tabLst>
                <a:tab pos="408305" algn="l"/>
              </a:tabLst>
            </a:pPr>
            <a:endParaRPr lang="he-IL" sz="2800" dirty="0">
              <a:latin typeface="Calibri" panose="020F0502020204030204" pitchFamily="34" charset="0"/>
              <a:cs typeface="Calibri" panose="020F0502020204030204" pitchFamily="34" charset="0"/>
            </a:endParaRPr>
          </a:p>
        </p:txBody>
      </p:sp>
      <p:sp>
        <p:nvSpPr>
          <p:cNvPr id="4" name="מציין מיקום של תאריך 3">
            <a:extLst>
              <a:ext uri="{FF2B5EF4-FFF2-40B4-BE49-F238E27FC236}">
                <a16:creationId xmlns:a16="http://schemas.microsoft.com/office/drawing/2014/main" id="{86748760-B092-22D4-61D0-25AA02CDB688}"/>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7" name="תיבת טקסט 6">
            <a:extLst>
              <a:ext uri="{FF2B5EF4-FFF2-40B4-BE49-F238E27FC236}">
                <a16:creationId xmlns:a16="http://schemas.microsoft.com/office/drawing/2014/main" id="{6D5EFE72-63D7-E86C-920D-98B0DBA8DF8E}"/>
              </a:ext>
            </a:extLst>
          </p:cNvPr>
          <p:cNvSpPr txBox="1"/>
          <p:nvPr/>
        </p:nvSpPr>
        <p:spPr>
          <a:xfrm>
            <a:off x="10485120" y="136525"/>
            <a:ext cx="59944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10</a:t>
            </a:r>
            <a:endParaRPr lang="he-IL" b="1" dirty="0">
              <a:solidFill>
                <a:schemeClr val="bg1"/>
              </a:solidFill>
              <a:latin typeface="Angsana New" panose="02020603050405020304" pitchFamily="18" charset="-34"/>
            </a:endParaRPr>
          </a:p>
        </p:txBody>
      </p:sp>
      <p:sp>
        <p:nvSpPr>
          <p:cNvPr id="8" name="מציין מיקום של כותרת תחתונה 4">
            <a:extLst>
              <a:ext uri="{FF2B5EF4-FFF2-40B4-BE49-F238E27FC236}">
                <a16:creationId xmlns:a16="http://schemas.microsoft.com/office/drawing/2014/main" id="{8CD27436-5F54-6318-1082-E05107868992}"/>
              </a:ext>
            </a:extLst>
          </p:cNvPr>
          <p:cNvSpPr>
            <a:spLocks noGrp="1"/>
          </p:cNvSpPr>
          <p:nvPr>
            <p:ph type="ftr" sz="quarter" idx="11"/>
          </p:nvPr>
        </p:nvSpPr>
        <p:spPr>
          <a:xfrm>
            <a:off x="7132320" y="6356350"/>
            <a:ext cx="4297680" cy="365125"/>
          </a:xfrm>
        </p:spPr>
        <p:txBody>
          <a:bodyPr/>
          <a:lstStyle/>
          <a:p>
            <a:r>
              <a:rPr lang="he-IL" dirty="0"/>
              <a:t>| מערכת לניהול קייטרינג באירועים </a:t>
            </a:r>
            <a:endParaRPr lang="en-US" dirty="0"/>
          </a:p>
        </p:txBody>
      </p:sp>
      <p:pic>
        <p:nvPicPr>
          <p:cNvPr id="9" name="גרפיקה 8" descr="ממתין זכר עם מילוי מלא">
            <a:extLst>
              <a:ext uri="{FF2B5EF4-FFF2-40B4-BE49-F238E27FC236}">
                <a16:creationId xmlns:a16="http://schemas.microsoft.com/office/drawing/2014/main" id="{C5F6BD92-F9AE-2FC3-ACDB-325369BCD1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
        <p:nvSpPr>
          <p:cNvPr id="2" name="כותרת 1">
            <a:extLst>
              <a:ext uri="{FF2B5EF4-FFF2-40B4-BE49-F238E27FC236}">
                <a16:creationId xmlns:a16="http://schemas.microsoft.com/office/drawing/2014/main" id="{BD02A5FA-1DB8-2EFB-3A7B-7607E64DA5C2}"/>
              </a:ext>
            </a:extLst>
          </p:cNvPr>
          <p:cNvSpPr txBox="1">
            <a:spLocks/>
          </p:cNvSpPr>
          <p:nvPr/>
        </p:nvSpPr>
        <p:spPr>
          <a:xfrm>
            <a:off x="3581908" y="117856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תרגום לסכמה של בסיס נתונים רלציוני</a:t>
            </a:r>
          </a:p>
        </p:txBody>
      </p:sp>
    </p:spTree>
    <p:extLst>
      <p:ext uri="{BB962C8B-B14F-4D97-AF65-F5344CB8AC3E}">
        <p14:creationId xmlns:p14="http://schemas.microsoft.com/office/powerpoint/2010/main" val="200452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000A2-5C0D-AEE1-AAE9-F9D53CCE5AAB}"/>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7F455D9-F27C-EF65-90AD-A9F524F2EBD1}"/>
              </a:ext>
            </a:extLst>
          </p:cNvPr>
          <p:cNvSpPr>
            <a:spLocks noGrp="1"/>
          </p:cNvSpPr>
          <p:nvPr>
            <p:ph idx="1"/>
          </p:nvPr>
        </p:nvSpPr>
        <p:spPr>
          <a:xfrm>
            <a:off x="679704" y="2452531"/>
            <a:ext cx="10832592" cy="3903819"/>
          </a:xfrm>
        </p:spPr>
        <p:txBody>
          <a:bodyPr>
            <a:normAutofit fontScale="70000" lnSpcReduction="20000"/>
          </a:bodyPr>
          <a:lstStyle/>
          <a:p>
            <a:pPr marL="342900" indent="-342900" algn="r" rtl="1">
              <a:buAutoNum type="arabicPeriod"/>
            </a:pPr>
            <a:r>
              <a:rPr lang="he-IL" sz="2800" dirty="0">
                <a:latin typeface="Calibri" panose="020F0502020204030204" pitchFamily="34" charset="0"/>
                <a:cs typeface="Calibri" panose="020F0502020204030204" pitchFamily="34" charset="0"/>
              </a:rPr>
              <a:t>מניחים כי לכל ספק/עובד/לקוח מס' טלפון אחד.</a:t>
            </a:r>
          </a:p>
          <a:p>
            <a:pPr marL="342900" indent="-342900" algn="r" rtl="1">
              <a:buAutoNum type="arabicPeriod"/>
            </a:pPr>
            <a:r>
              <a:rPr lang="he-IL" sz="2800" dirty="0">
                <a:latin typeface="Calibri" panose="020F0502020204030204" pitchFamily="34" charset="0"/>
                <a:cs typeface="Calibri" panose="020F0502020204030204" pitchFamily="34" charset="0"/>
              </a:rPr>
              <a:t>מניחים כי הזמנה מתקיימת במועד אחד.</a:t>
            </a:r>
          </a:p>
          <a:p>
            <a:pPr marL="342900" indent="-342900" algn="r" rtl="1">
              <a:buAutoNum type="arabicPeriod"/>
            </a:pPr>
            <a:r>
              <a:rPr lang="he-IL" sz="2800" dirty="0">
                <a:latin typeface="Calibri" panose="020F0502020204030204" pitchFamily="34" charset="0"/>
                <a:cs typeface="Calibri" panose="020F0502020204030204" pitchFamily="34" charset="0"/>
              </a:rPr>
              <a:t>מניחים כי המלאי במוצר הינו מלאי קיים.</a:t>
            </a:r>
          </a:p>
          <a:p>
            <a:pPr marL="342900" indent="-342900" algn="r" rtl="1">
              <a:buAutoNum type="arabicPeriod"/>
            </a:pPr>
            <a:r>
              <a:rPr lang="he-IL" sz="2800" dirty="0">
                <a:latin typeface="Calibri" panose="020F0502020204030204" pitchFamily="34" charset="0"/>
                <a:cs typeface="Calibri" panose="020F0502020204030204" pitchFamily="34" charset="0"/>
              </a:rPr>
              <a:t>מניחים כי לכל הזמנה תפריט אחד.</a:t>
            </a:r>
          </a:p>
          <a:p>
            <a:pPr marL="342900" indent="-342900" algn="r" rtl="1">
              <a:buAutoNum type="arabicPeriod"/>
            </a:pPr>
            <a:r>
              <a:rPr lang="he-IL" sz="2800" dirty="0">
                <a:latin typeface="Calibri" panose="020F0502020204030204" pitchFamily="34" charset="0"/>
                <a:cs typeface="Calibri" panose="020F0502020204030204" pitchFamily="34" charset="0"/>
              </a:rPr>
              <a:t>מניחים כי המחיר תפריט הינו מחיר לסועד.</a:t>
            </a:r>
            <a:br>
              <a:rPr lang="en-US" sz="2800" dirty="0">
                <a:latin typeface="Calibri" panose="020F0502020204030204" pitchFamily="34" charset="0"/>
                <a:cs typeface="Calibri" panose="020F0502020204030204" pitchFamily="34" charset="0"/>
              </a:rPr>
            </a:br>
            <a:r>
              <a:rPr lang="he-IL" sz="2800" dirty="0">
                <a:latin typeface="Calibri" panose="020F0502020204030204" pitchFamily="34" charset="0"/>
                <a:cs typeface="Calibri" panose="020F0502020204030204" pitchFamily="34" charset="0"/>
              </a:rPr>
              <a:t>מחיר שלקוח משלם זה בעבור כמות המוזמנים שלו כפול מחיר תפריט לאדם.</a:t>
            </a:r>
          </a:p>
          <a:p>
            <a:pPr marL="342900" indent="-342900" algn="r" rtl="1">
              <a:buAutoNum type="arabicPeriod"/>
            </a:pPr>
            <a:r>
              <a:rPr lang="he-IL" sz="2800" dirty="0">
                <a:latin typeface="Calibri" panose="020F0502020204030204" pitchFamily="34" charset="0"/>
                <a:cs typeface="Calibri" panose="020F0502020204030204" pitchFamily="34" charset="0"/>
              </a:rPr>
              <a:t>מניחים כי המחיר מוצר הינו פר יחידה.</a:t>
            </a:r>
          </a:p>
          <a:p>
            <a:pPr marL="342900" indent="-342900" algn="r" rtl="1">
              <a:buAutoNum type="arabicPeriod"/>
            </a:pPr>
            <a:r>
              <a:rPr lang="he-IL" sz="2800" dirty="0">
                <a:latin typeface="Calibri" panose="020F0502020204030204" pitchFamily="34" charset="0"/>
                <a:cs typeface="Calibri" panose="020F0502020204030204" pitchFamily="34" charset="0"/>
              </a:rPr>
              <a:t>מניחים כי הכתובת בטבלת הזמנות מתייחסת לכתובת מיקום האירוע.</a:t>
            </a:r>
          </a:p>
          <a:p>
            <a:pPr marL="342900" indent="-342900" algn="r" rtl="1">
              <a:buAutoNum type="arabicPeriod"/>
            </a:pPr>
            <a:r>
              <a:rPr lang="he-IL" sz="2800" dirty="0">
                <a:latin typeface="Calibri" panose="020F0502020204030204" pitchFamily="34" charset="0"/>
                <a:cs typeface="Calibri" panose="020F0502020204030204" pitchFamily="34" charset="0"/>
              </a:rPr>
              <a:t>מניחים כי לקוח יכול להיות רשום למערכת גם אם עדיין לא ביצע הזמנה.</a:t>
            </a:r>
          </a:p>
        </p:txBody>
      </p:sp>
      <p:sp>
        <p:nvSpPr>
          <p:cNvPr id="4" name="מציין מיקום של תאריך 3">
            <a:extLst>
              <a:ext uri="{FF2B5EF4-FFF2-40B4-BE49-F238E27FC236}">
                <a16:creationId xmlns:a16="http://schemas.microsoft.com/office/drawing/2014/main" id="{14774169-CB9C-63E0-B940-503F94852A09}"/>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7" name="תיבת טקסט 6">
            <a:extLst>
              <a:ext uri="{FF2B5EF4-FFF2-40B4-BE49-F238E27FC236}">
                <a16:creationId xmlns:a16="http://schemas.microsoft.com/office/drawing/2014/main" id="{B5151A96-30DC-E908-E917-047FB2247811}"/>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11</a:t>
            </a:r>
            <a:endParaRPr lang="he-IL" b="1" dirty="0">
              <a:solidFill>
                <a:schemeClr val="bg1"/>
              </a:solidFill>
              <a:latin typeface="Angsana New" panose="02020603050405020304" pitchFamily="18" charset="-34"/>
            </a:endParaRPr>
          </a:p>
        </p:txBody>
      </p:sp>
      <p:sp>
        <p:nvSpPr>
          <p:cNvPr id="8" name="מציין מיקום של כותרת תחתונה 4">
            <a:extLst>
              <a:ext uri="{FF2B5EF4-FFF2-40B4-BE49-F238E27FC236}">
                <a16:creationId xmlns:a16="http://schemas.microsoft.com/office/drawing/2014/main" id="{DAAD0C2C-AAEA-7509-A252-7253BCDB4F20}"/>
              </a:ext>
            </a:extLst>
          </p:cNvPr>
          <p:cNvSpPr>
            <a:spLocks noGrp="1"/>
          </p:cNvSpPr>
          <p:nvPr>
            <p:ph type="ftr" sz="quarter" idx="11"/>
          </p:nvPr>
        </p:nvSpPr>
        <p:spPr>
          <a:xfrm>
            <a:off x="7132320" y="6356350"/>
            <a:ext cx="4297680" cy="365125"/>
          </a:xfrm>
        </p:spPr>
        <p:txBody>
          <a:bodyPr/>
          <a:lstStyle/>
          <a:p>
            <a:r>
              <a:rPr lang="he-IL" dirty="0"/>
              <a:t>| מערכת לניהול קייטרינג באירועים </a:t>
            </a:r>
            <a:endParaRPr lang="en-US" dirty="0"/>
          </a:p>
        </p:txBody>
      </p:sp>
      <p:pic>
        <p:nvPicPr>
          <p:cNvPr id="9" name="גרפיקה 8" descr="ממתין זכר עם מילוי מלא">
            <a:extLst>
              <a:ext uri="{FF2B5EF4-FFF2-40B4-BE49-F238E27FC236}">
                <a16:creationId xmlns:a16="http://schemas.microsoft.com/office/drawing/2014/main" id="{0CF057A9-1824-EFF8-66F5-84282E82A0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
        <p:nvSpPr>
          <p:cNvPr id="10" name="כותרת 1">
            <a:extLst>
              <a:ext uri="{FF2B5EF4-FFF2-40B4-BE49-F238E27FC236}">
                <a16:creationId xmlns:a16="http://schemas.microsoft.com/office/drawing/2014/main" id="{7DFD9DF1-0E50-259E-31DE-6EA1BD44C881}"/>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הנחות</a:t>
            </a:r>
          </a:p>
        </p:txBody>
      </p:sp>
    </p:spTree>
    <p:extLst>
      <p:ext uri="{BB962C8B-B14F-4D97-AF65-F5344CB8AC3E}">
        <p14:creationId xmlns:p14="http://schemas.microsoft.com/office/powerpoint/2010/main" val="96349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C8EE5-826C-B5BF-39C4-3E09D074EE27}"/>
            </a:ext>
          </a:extLst>
        </p:cNvPr>
        <p:cNvGrpSpPr/>
        <p:nvPr/>
      </p:nvGrpSpPr>
      <p:grpSpPr>
        <a:xfrm>
          <a:off x="0" y="0"/>
          <a:ext cx="0" cy="0"/>
          <a:chOff x="0" y="0"/>
          <a:chExt cx="0" cy="0"/>
        </a:xfrm>
      </p:grpSpPr>
      <p:pic>
        <p:nvPicPr>
          <p:cNvPr id="6" name="תמונה 5">
            <a:extLst>
              <a:ext uri="{FF2B5EF4-FFF2-40B4-BE49-F238E27FC236}">
                <a16:creationId xmlns:a16="http://schemas.microsoft.com/office/drawing/2014/main" id="{EA2D4B05-2532-69BE-C7AC-7E9C73EEC62F}"/>
              </a:ext>
            </a:extLst>
          </p:cNvPr>
          <p:cNvPicPr>
            <a:picLocks noChangeAspect="1"/>
          </p:cNvPicPr>
          <p:nvPr/>
        </p:nvPicPr>
        <p:blipFill>
          <a:blip r:embed="rId2"/>
          <a:stretch>
            <a:fillRect/>
          </a:stretch>
        </p:blipFill>
        <p:spPr>
          <a:xfrm>
            <a:off x="7137558" y="6248698"/>
            <a:ext cx="4669941" cy="469433"/>
          </a:xfrm>
          <a:prstGeom prst="rect">
            <a:avLst/>
          </a:prstGeom>
        </p:spPr>
      </p:pic>
      <p:pic>
        <p:nvPicPr>
          <p:cNvPr id="4" name="תמונה 3" descr="תמונה שמכילה טקסט, תרשים, צילום מסך, קו&#10;&#10;התיאור נוצר באופן אוטומטי">
            <a:extLst>
              <a:ext uri="{FF2B5EF4-FFF2-40B4-BE49-F238E27FC236}">
                <a16:creationId xmlns:a16="http://schemas.microsoft.com/office/drawing/2014/main" id="{9BA69228-0F5F-F918-080A-B9D34FC19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01" y="0"/>
            <a:ext cx="7718477" cy="6858000"/>
          </a:xfrm>
          <a:prstGeom prst="rect">
            <a:avLst/>
          </a:prstGeom>
        </p:spPr>
      </p:pic>
      <p:sp>
        <p:nvSpPr>
          <p:cNvPr id="8" name="תיבת טקסט 7">
            <a:extLst>
              <a:ext uri="{FF2B5EF4-FFF2-40B4-BE49-F238E27FC236}">
                <a16:creationId xmlns:a16="http://schemas.microsoft.com/office/drawing/2014/main" id="{FA05B313-BB70-F856-49A3-2DAB1817C6EC}"/>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12</a:t>
            </a:r>
            <a:endParaRPr lang="he-IL" b="1" dirty="0">
              <a:solidFill>
                <a:schemeClr val="bg1"/>
              </a:solidFill>
              <a:latin typeface="Angsana New" panose="02020603050405020304" pitchFamily="18" charset="-34"/>
            </a:endParaRPr>
          </a:p>
        </p:txBody>
      </p:sp>
      <p:sp>
        <p:nvSpPr>
          <p:cNvPr id="2" name="כותרת 1">
            <a:extLst>
              <a:ext uri="{FF2B5EF4-FFF2-40B4-BE49-F238E27FC236}">
                <a16:creationId xmlns:a16="http://schemas.microsoft.com/office/drawing/2014/main" id="{D666F8EF-301E-0C20-8B61-A05492FC5111}"/>
              </a:ext>
            </a:extLst>
          </p:cNvPr>
          <p:cNvSpPr txBox="1">
            <a:spLocks/>
          </p:cNvSpPr>
          <p:nvPr/>
        </p:nvSpPr>
        <p:spPr>
          <a:xfrm>
            <a:off x="8325852" y="1097280"/>
            <a:ext cx="4516387" cy="1934678"/>
          </a:xfrm>
          <a:prstGeom prst="rect">
            <a:avLst/>
          </a:prstGeom>
        </p:spPr>
        <p:txBody>
          <a:bodyPr>
            <a:normAutofit fontScale="97500"/>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en-US" sz="55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Database Diagram</a:t>
            </a:r>
            <a:endParaRPr lang="he-IL" sz="44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664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B29F6D-6726-27BC-51BB-7B00451FDC89}"/>
            </a:ext>
          </a:extLst>
        </p:cNvPr>
        <p:cNvGrpSpPr/>
        <p:nvPr/>
      </p:nvGrpSpPr>
      <p:grpSpPr>
        <a:xfrm>
          <a:off x="0" y="0"/>
          <a:ext cx="0" cy="0"/>
          <a:chOff x="0" y="0"/>
          <a:chExt cx="0" cy="0"/>
        </a:xfrm>
      </p:grpSpPr>
      <p:pic>
        <p:nvPicPr>
          <p:cNvPr id="36" name="Picture 3" descr="רקע עשן מופשט">
            <a:extLst>
              <a:ext uri="{FF2B5EF4-FFF2-40B4-BE49-F238E27FC236}">
                <a16:creationId xmlns:a16="http://schemas.microsoft.com/office/drawing/2014/main" id="{137B093F-EEB0-5E9A-C45C-EBBB2EFF243F}"/>
              </a:ext>
            </a:extLst>
          </p:cNvPr>
          <p:cNvPicPr>
            <a:picLocks noChangeAspect="1"/>
          </p:cNvPicPr>
          <p:nvPr/>
        </p:nvPicPr>
        <p:blipFill rotWithShape="1">
          <a:blip r:embed="rId2">
            <a:alphaModFix amt="40000"/>
          </a:blip>
          <a:srcRect t="6492" b="8922"/>
          <a:stretch/>
        </p:blipFill>
        <p:spPr>
          <a:xfrm>
            <a:off x="20" y="10"/>
            <a:ext cx="12191980" cy="6857990"/>
          </a:xfrm>
          <a:prstGeom prst="rect">
            <a:avLst/>
          </a:prstGeom>
        </p:spPr>
      </p:pic>
      <p:sp>
        <p:nvSpPr>
          <p:cNvPr id="5" name="כותרת 1">
            <a:extLst>
              <a:ext uri="{FF2B5EF4-FFF2-40B4-BE49-F238E27FC236}">
                <a16:creationId xmlns:a16="http://schemas.microsoft.com/office/drawing/2014/main" id="{B89697E7-16CB-2034-899C-CC6129B03A12}"/>
              </a:ext>
            </a:extLst>
          </p:cNvPr>
          <p:cNvSpPr txBox="1">
            <a:spLocks/>
          </p:cNvSpPr>
          <p:nvPr/>
        </p:nvSpPr>
        <p:spPr>
          <a:xfrm>
            <a:off x="5527050" y="2188068"/>
            <a:ext cx="4947920" cy="1969749"/>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3600" kern="1200">
                <a:solidFill>
                  <a:schemeClr val="tx2"/>
                </a:solidFill>
                <a:latin typeface="+mj-lt"/>
                <a:ea typeface="+mj-ea"/>
                <a:cs typeface="+mj-cs"/>
              </a:defRPr>
            </a:lvl1pPr>
          </a:lstStyle>
          <a:p>
            <a:pPr marL="0" marR="0" lvl="0" indent="0" algn="l" fontAlgn="auto">
              <a:lnSpc>
                <a:spcPct val="90000"/>
              </a:lnSpc>
              <a:spcAft>
                <a:spcPts val="600"/>
              </a:spcAft>
              <a:buClrTx/>
              <a:buSzTx/>
              <a:tabLst/>
              <a:defRPr/>
            </a:pPr>
            <a:r>
              <a:rPr lang="he-IL" sz="11500" b="1" dirty="0">
                <a:ln w="22225">
                  <a:solidFill>
                    <a:schemeClr val="tx1"/>
                  </a:solidFill>
                  <a:miter lim="800000"/>
                </a:ln>
                <a:noFill/>
              </a:rPr>
              <a:t>פקודות </a:t>
            </a:r>
            <a:r>
              <a:rPr lang="en-US" sz="11500" b="1" dirty="0">
                <a:ln w="22225">
                  <a:solidFill>
                    <a:schemeClr val="tx1"/>
                  </a:solidFill>
                  <a:miter lim="800000"/>
                </a:ln>
                <a:noFill/>
              </a:rPr>
              <a:t> </a:t>
            </a:r>
            <a:endParaRPr kumimoji="0" lang="en-US" sz="11500" b="1" i="0" u="none" strike="noStrike" cap="none" spc="0" normalizeH="0" baseline="0" noProof="0" dirty="0">
              <a:ln w="22225">
                <a:solidFill>
                  <a:schemeClr val="tx1"/>
                </a:solidFill>
                <a:miter lim="800000"/>
              </a:ln>
              <a:noFill/>
              <a:effectLst/>
              <a:uLnTx/>
              <a:uFillTx/>
            </a:endParaRPr>
          </a:p>
        </p:txBody>
      </p:sp>
      <p:sp>
        <p:nvSpPr>
          <p:cNvPr id="4" name="כותרת 1">
            <a:extLst>
              <a:ext uri="{FF2B5EF4-FFF2-40B4-BE49-F238E27FC236}">
                <a16:creationId xmlns:a16="http://schemas.microsoft.com/office/drawing/2014/main" id="{30E8A498-D2A6-92BA-3F88-939310AE151C}"/>
              </a:ext>
            </a:extLst>
          </p:cNvPr>
          <p:cNvSpPr txBox="1">
            <a:spLocks/>
          </p:cNvSpPr>
          <p:nvPr/>
        </p:nvSpPr>
        <p:spPr>
          <a:xfrm>
            <a:off x="3053090" y="2251403"/>
            <a:ext cx="4947920" cy="1969749"/>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3600" kern="1200">
                <a:solidFill>
                  <a:schemeClr val="tx2"/>
                </a:solidFill>
                <a:latin typeface="+mj-lt"/>
                <a:ea typeface="+mj-ea"/>
                <a:cs typeface="+mj-cs"/>
              </a:defRPr>
            </a:lvl1pPr>
          </a:lstStyle>
          <a:p>
            <a:pPr marL="0" marR="0" lvl="0" indent="0" algn="l" fontAlgn="auto">
              <a:lnSpc>
                <a:spcPct val="90000"/>
              </a:lnSpc>
              <a:spcAft>
                <a:spcPts val="600"/>
              </a:spcAft>
              <a:buClrTx/>
              <a:buSzTx/>
              <a:tabLst/>
              <a:defRPr/>
            </a:pPr>
            <a:r>
              <a:rPr lang="en-US" sz="11500" b="1" dirty="0">
                <a:ln w="22225">
                  <a:solidFill>
                    <a:schemeClr val="tx1"/>
                  </a:solidFill>
                  <a:miter lim="800000"/>
                </a:ln>
                <a:noFill/>
              </a:rPr>
              <a:t>SQL</a:t>
            </a:r>
            <a:r>
              <a:rPr lang="he-IL" sz="11500" b="1" dirty="0">
                <a:ln w="22225">
                  <a:solidFill>
                    <a:schemeClr val="tx1"/>
                  </a:solidFill>
                  <a:miter lim="800000"/>
                </a:ln>
                <a:noFill/>
              </a:rPr>
              <a:t> </a:t>
            </a:r>
            <a:r>
              <a:rPr lang="en-US" sz="11500" b="1" dirty="0">
                <a:ln w="22225">
                  <a:solidFill>
                    <a:schemeClr val="tx1"/>
                  </a:solidFill>
                  <a:miter lim="800000"/>
                </a:ln>
                <a:noFill/>
              </a:rPr>
              <a:t> </a:t>
            </a:r>
            <a:endParaRPr kumimoji="0" lang="en-US" sz="11500" b="1" i="0" u="none" strike="noStrike" cap="none" spc="0" normalizeH="0" baseline="0" noProof="0" dirty="0">
              <a:ln w="22225">
                <a:solidFill>
                  <a:schemeClr val="tx1"/>
                </a:solidFill>
                <a:miter lim="800000"/>
              </a:ln>
              <a:noFill/>
              <a:effectLst/>
              <a:uLnTx/>
              <a:uFillTx/>
            </a:endParaRPr>
          </a:p>
        </p:txBody>
      </p:sp>
      <p:pic>
        <p:nvPicPr>
          <p:cNvPr id="9" name="תמונה 8">
            <a:extLst>
              <a:ext uri="{FF2B5EF4-FFF2-40B4-BE49-F238E27FC236}">
                <a16:creationId xmlns:a16="http://schemas.microsoft.com/office/drawing/2014/main" id="{03C0CB0E-022A-4D9B-EBC0-F42A0E5E2E75}"/>
              </a:ext>
            </a:extLst>
          </p:cNvPr>
          <p:cNvPicPr>
            <a:picLocks noChangeAspect="1"/>
          </p:cNvPicPr>
          <p:nvPr/>
        </p:nvPicPr>
        <p:blipFill>
          <a:blip r:embed="rId3"/>
          <a:stretch>
            <a:fillRect/>
          </a:stretch>
        </p:blipFill>
        <p:spPr>
          <a:xfrm>
            <a:off x="7137558" y="6248698"/>
            <a:ext cx="4669941" cy="469433"/>
          </a:xfrm>
          <a:prstGeom prst="rect">
            <a:avLst/>
          </a:prstGeom>
        </p:spPr>
      </p:pic>
      <p:sp>
        <p:nvSpPr>
          <p:cNvPr id="10" name="Rectangle 20">
            <a:extLst>
              <a:ext uri="{FF2B5EF4-FFF2-40B4-BE49-F238E27FC236}">
                <a16:creationId xmlns:a16="http://schemas.microsoft.com/office/drawing/2014/main" id="{FF371AEC-828C-B7A5-8D36-6F648EA36BC2}"/>
              </a:ext>
            </a:extLst>
          </p:cNvPr>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 name="תיבת טקסט 1">
            <a:extLst>
              <a:ext uri="{FF2B5EF4-FFF2-40B4-BE49-F238E27FC236}">
                <a16:creationId xmlns:a16="http://schemas.microsoft.com/office/drawing/2014/main" id="{04959BD5-C880-0274-A47C-0E808F045E91}"/>
              </a:ext>
            </a:extLst>
          </p:cNvPr>
          <p:cNvSpPr txBox="1"/>
          <p:nvPr/>
        </p:nvSpPr>
        <p:spPr>
          <a:xfrm>
            <a:off x="10485120" y="136525"/>
            <a:ext cx="589280" cy="830997"/>
          </a:xfrm>
          <a:prstGeom prst="rect">
            <a:avLst/>
          </a:prstGeom>
          <a:noFill/>
        </p:spPr>
        <p:txBody>
          <a:bodyPr wrap="square" rtlCol="1">
            <a:spAutoFit/>
          </a:bodyPr>
          <a:lstStyle/>
          <a:p>
            <a:r>
              <a:rPr lang="en-US" sz="4800" b="1" dirty="0">
                <a:latin typeface="Angsana New" panose="02020603050405020304" pitchFamily="18" charset="-34"/>
                <a:cs typeface="Angsana New" panose="02020603050405020304" pitchFamily="18" charset="-34"/>
              </a:rPr>
              <a:t>13</a:t>
            </a:r>
            <a:endParaRPr lang="he-IL" b="1" dirty="0">
              <a:latin typeface="Angsana New" panose="02020603050405020304" pitchFamily="18" charset="-34"/>
            </a:endParaRPr>
          </a:p>
        </p:txBody>
      </p:sp>
    </p:spTree>
    <p:extLst>
      <p:ext uri="{BB962C8B-B14F-4D97-AF65-F5344CB8AC3E}">
        <p14:creationId xmlns:p14="http://schemas.microsoft.com/office/powerpoint/2010/main" val="419995207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F2110-9732-F6A6-E573-0D9FB0AB8F8A}"/>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F32E8B56-5BB0-3D02-EFAC-E42B8CB15341}"/>
              </a:ext>
            </a:extLst>
          </p:cNvPr>
          <p:cNvSpPr>
            <a:spLocks noGrp="1"/>
          </p:cNvSpPr>
          <p:nvPr>
            <p:ph type="subTitle" idx="1"/>
          </p:nvPr>
        </p:nvSpPr>
        <p:spPr>
          <a:xfrm>
            <a:off x="2560320" y="2457014"/>
            <a:ext cx="9144000" cy="1066890"/>
          </a:xfrm>
        </p:spPr>
        <p:txBody>
          <a:bodyPr>
            <a:normAutofit fontScale="85000" lnSpcReduction="20000"/>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הצגת מזהה העובד, שם העובד ומשכורתו לעובדים אשר משכורתם בין 700-1000.</a:t>
            </a:r>
            <a:br>
              <a:rPr lang="en-US" sz="2200" b="1" i="1" dirty="0">
                <a:latin typeface="Angsana New" panose="02020603050405020304" pitchFamily="18" charset="-34"/>
                <a:cs typeface="Calibri" panose="020F0502020204030204" pitchFamily="34" charset="0"/>
              </a:rPr>
            </a:br>
            <a:r>
              <a:rPr lang="he-IL" sz="2200" b="1" i="1" dirty="0">
                <a:latin typeface="Angsana New" panose="02020603050405020304" pitchFamily="18" charset="-34"/>
                <a:cs typeface="Calibri" panose="020F0502020204030204" pitchFamily="34" charset="0"/>
              </a:rPr>
              <a:t>מיון התוצאות לפי סדר יורד של גובה המשכורות.</a:t>
            </a:r>
          </a:p>
        </p:txBody>
      </p:sp>
      <p:sp>
        <p:nvSpPr>
          <p:cNvPr id="3" name="מציין מיקום של תאריך 2">
            <a:extLst>
              <a:ext uri="{FF2B5EF4-FFF2-40B4-BE49-F238E27FC236}">
                <a16:creationId xmlns:a16="http://schemas.microsoft.com/office/drawing/2014/main" id="{5C2E5896-3A1A-C2A7-7E1A-0AFF71432C79}"/>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B3609B0A-903C-A33F-ED35-D5C5EAFB6EB1}"/>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D6E816D1-6994-31CF-CF90-275EC033B0CF}"/>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1D1F2751-5534-78D5-4988-2108439C9788}"/>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 </a:t>
            </a:r>
          </a:p>
        </p:txBody>
      </p:sp>
      <p:sp>
        <p:nvSpPr>
          <p:cNvPr id="7" name="כותרת משנה 1">
            <a:extLst>
              <a:ext uri="{FF2B5EF4-FFF2-40B4-BE49-F238E27FC236}">
                <a16:creationId xmlns:a16="http://schemas.microsoft.com/office/drawing/2014/main" id="{12A4E3BF-7B75-DC3C-A4DF-B446FBAAE3AC}"/>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12CBA973-3409-FA1E-4241-0D84CBE8781E}"/>
              </a:ext>
            </a:extLst>
          </p:cNvPr>
          <p:cNvSpPr txBox="1"/>
          <p:nvPr/>
        </p:nvSpPr>
        <p:spPr>
          <a:xfrm>
            <a:off x="751839" y="4043680"/>
            <a:ext cx="6624321" cy="158115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28DDB598-434A-9E88-A5CD-1488B70D3643}"/>
              </a:ext>
            </a:extLst>
          </p:cNvPr>
          <p:cNvSpPr txBox="1"/>
          <p:nvPr/>
        </p:nvSpPr>
        <p:spPr>
          <a:xfrm>
            <a:off x="8432800" y="4040921"/>
            <a:ext cx="3349022" cy="1912837"/>
          </a:xfrm>
          <a:prstGeom prst="rect">
            <a:avLst/>
          </a:prstGeom>
          <a:noFill/>
          <a:ln w="38100">
            <a:solidFill>
              <a:schemeClr val="tx2">
                <a:lumMod val="50000"/>
                <a:lumOff val="50000"/>
              </a:schemeClr>
            </a:solidFill>
          </a:ln>
        </p:spPr>
        <p:txBody>
          <a:bodyPr wrap="square" rtlCol="1">
            <a:spAutoFit/>
          </a:bodyPr>
          <a:lstStyle/>
          <a:p>
            <a:endParaRPr lang="he-IL" dirty="0"/>
          </a:p>
        </p:txBody>
      </p:sp>
      <p:pic>
        <p:nvPicPr>
          <p:cNvPr id="11" name="תמונה 10" descr="תמונה שמכילה טקסט, גופן, צילום מסך&#10;&#10;התיאור נוצר באופן אוטומטי">
            <a:extLst>
              <a:ext uri="{FF2B5EF4-FFF2-40B4-BE49-F238E27FC236}">
                <a16:creationId xmlns:a16="http://schemas.microsoft.com/office/drawing/2014/main" id="{E4140DDC-7723-9070-69AC-748C506750BF}"/>
              </a:ext>
            </a:extLst>
          </p:cNvPr>
          <p:cNvPicPr>
            <a:picLocks noChangeAspect="1"/>
          </p:cNvPicPr>
          <p:nvPr/>
        </p:nvPicPr>
        <p:blipFill rotWithShape="1">
          <a:blip r:embed="rId2">
            <a:extLst>
              <a:ext uri="{28A0092B-C50C-407E-A947-70E740481C1C}">
                <a14:useLocalDpi xmlns:a14="http://schemas.microsoft.com/office/drawing/2010/main" val="0"/>
              </a:ext>
            </a:extLst>
          </a:blip>
          <a:srcRect t="20237" r="13986"/>
          <a:stretch/>
        </p:blipFill>
        <p:spPr>
          <a:xfrm>
            <a:off x="773379" y="4391873"/>
            <a:ext cx="6531661" cy="1154766"/>
          </a:xfrm>
          <a:prstGeom prst="rect">
            <a:avLst/>
          </a:prstGeom>
        </p:spPr>
      </p:pic>
      <p:pic>
        <p:nvPicPr>
          <p:cNvPr id="13" name="תמונה 12">
            <a:extLst>
              <a:ext uri="{FF2B5EF4-FFF2-40B4-BE49-F238E27FC236}">
                <a16:creationId xmlns:a16="http://schemas.microsoft.com/office/drawing/2014/main" id="{62969884-FE97-EE56-6BC6-945BBBE06876}"/>
              </a:ext>
            </a:extLst>
          </p:cNvPr>
          <p:cNvPicPr>
            <a:picLocks noChangeAspect="1"/>
          </p:cNvPicPr>
          <p:nvPr/>
        </p:nvPicPr>
        <p:blipFill>
          <a:blip r:embed="rId3"/>
          <a:stretch>
            <a:fillRect/>
          </a:stretch>
        </p:blipFill>
        <p:spPr>
          <a:xfrm>
            <a:off x="8505807" y="4255424"/>
            <a:ext cx="3203007" cy="1604010"/>
          </a:xfrm>
          <a:prstGeom prst="rect">
            <a:avLst/>
          </a:prstGeom>
        </p:spPr>
      </p:pic>
      <p:sp>
        <p:nvSpPr>
          <p:cNvPr id="10" name="תיבת טקסט 9">
            <a:extLst>
              <a:ext uri="{FF2B5EF4-FFF2-40B4-BE49-F238E27FC236}">
                <a16:creationId xmlns:a16="http://schemas.microsoft.com/office/drawing/2014/main" id="{F3082594-76C8-DC13-3496-BFF01D1459F8}"/>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14</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367682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1">
            <a:extLst>
              <a:ext uri="{FF2B5EF4-FFF2-40B4-BE49-F238E27FC236}">
                <a16:creationId xmlns:a16="http://schemas.microsoft.com/office/drawing/2014/main" id="{2D6EB9C8-7D96-0192-A7FE-F35166DFFF73}"/>
              </a:ext>
            </a:extLst>
          </p:cNvPr>
          <p:cNvSpPr>
            <a:spLocks noGrp="1"/>
          </p:cNvSpPr>
          <p:nvPr>
            <p:ph type="subTitle" idx="1"/>
          </p:nvPr>
        </p:nvSpPr>
        <p:spPr>
          <a:xfrm>
            <a:off x="2115671" y="2457014"/>
            <a:ext cx="9588649" cy="1066890"/>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הצגה של שם מנה ומחירה לכל המנות השייכות לתפריט החלבי.</a:t>
            </a:r>
          </a:p>
        </p:txBody>
      </p:sp>
      <p:sp>
        <p:nvSpPr>
          <p:cNvPr id="3" name="מציין מיקום של תאריך 2">
            <a:extLst>
              <a:ext uri="{FF2B5EF4-FFF2-40B4-BE49-F238E27FC236}">
                <a16:creationId xmlns:a16="http://schemas.microsoft.com/office/drawing/2014/main" id="{BFA460A7-C782-FA6A-2DFA-880709EB9509}"/>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8D5EE12C-18BD-6D4D-F36A-610E96FE33B9}"/>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3056A04E-0043-EA78-ADF4-633FFA703B30}"/>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4E28CB66-F95B-8F94-6A52-EE03776BD313}"/>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2 </a:t>
            </a:r>
          </a:p>
        </p:txBody>
      </p:sp>
      <p:sp>
        <p:nvSpPr>
          <p:cNvPr id="7" name="כותרת משנה 1">
            <a:extLst>
              <a:ext uri="{FF2B5EF4-FFF2-40B4-BE49-F238E27FC236}">
                <a16:creationId xmlns:a16="http://schemas.microsoft.com/office/drawing/2014/main" id="{DFF5C96D-A3A4-E6BD-0601-1A233DCB0CEA}"/>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F3C74731-5CC0-1FA0-6A7F-1AF1EC695AF8}"/>
              </a:ext>
            </a:extLst>
          </p:cNvPr>
          <p:cNvSpPr txBox="1"/>
          <p:nvPr/>
        </p:nvSpPr>
        <p:spPr>
          <a:xfrm>
            <a:off x="751840" y="4043680"/>
            <a:ext cx="61163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7C2B64D7-6CE9-E577-E9DD-FFAFDBC0273C}"/>
              </a:ext>
            </a:extLst>
          </p:cNvPr>
          <p:cNvSpPr txBox="1"/>
          <p:nvPr/>
        </p:nvSpPr>
        <p:spPr>
          <a:xfrm>
            <a:off x="8380805" y="4040922"/>
            <a:ext cx="3303195" cy="1264965"/>
          </a:xfrm>
          <a:prstGeom prst="rect">
            <a:avLst/>
          </a:prstGeom>
          <a:noFill/>
          <a:ln w="38100">
            <a:solidFill>
              <a:schemeClr val="tx2">
                <a:lumMod val="50000"/>
                <a:lumOff val="50000"/>
              </a:schemeClr>
            </a:solidFill>
          </a:ln>
        </p:spPr>
        <p:txBody>
          <a:bodyPr wrap="square" rtlCol="1">
            <a:spAutoFit/>
          </a:bodyPr>
          <a:lstStyle/>
          <a:p>
            <a:endParaRPr lang="he-IL" dirty="0"/>
          </a:p>
        </p:txBody>
      </p:sp>
      <p:pic>
        <p:nvPicPr>
          <p:cNvPr id="11" name="תמונה 10" descr="תמונה שמכילה טקסט, צילום מסך, גופן&#10;&#10;התיאור נוצר באופן אוטומטי">
            <a:extLst>
              <a:ext uri="{FF2B5EF4-FFF2-40B4-BE49-F238E27FC236}">
                <a16:creationId xmlns:a16="http://schemas.microsoft.com/office/drawing/2014/main" id="{CBEB1AC1-6A9A-C9DB-21FF-A5B58D6134A2}"/>
              </a:ext>
            </a:extLst>
          </p:cNvPr>
          <p:cNvPicPr>
            <a:picLocks noChangeAspect="1"/>
          </p:cNvPicPr>
          <p:nvPr/>
        </p:nvPicPr>
        <p:blipFill rotWithShape="1">
          <a:blip r:embed="rId2">
            <a:extLst>
              <a:ext uri="{28A0092B-C50C-407E-A947-70E740481C1C}">
                <a14:useLocalDpi xmlns:a14="http://schemas.microsoft.com/office/drawing/2010/main" val="0"/>
              </a:ext>
            </a:extLst>
          </a:blip>
          <a:srcRect l="377" t="41262" r="-377" b="1099"/>
          <a:stretch/>
        </p:blipFill>
        <p:spPr>
          <a:xfrm>
            <a:off x="899757" y="4265318"/>
            <a:ext cx="5820485" cy="933322"/>
          </a:xfrm>
          <a:prstGeom prst="rect">
            <a:avLst/>
          </a:prstGeom>
        </p:spPr>
      </p:pic>
      <p:pic>
        <p:nvPicPr>
          <p:cNvPr id="13" name="תמונה 12" descr="תמונה שמכילה טקסט, צילום מסך, גופן, מספר&#10;&#10;התיאור נוצר באופן אוטומטי">
            <a:extLst>
              <a:ext uri="{FF2B5EF4-FFF2-40B4-BE49-F238E27FC236}">
                <a16:creationId xmlns:a16="http://schemas.microsoft.com/office/drawing/2014/main" id="{2F5FE86E-6841-374F-8E15-328207DE6120}"/>
              </a:ext>
            </a:extLst>
          </p:cNvPr>
          <p:cNvPicPr>
            <a:picLocks noChangeAspect="1"/>
          </p:cNvPicPr>
          <p:nvPr/>
        </p:nvPicPr>
        <p:blipFill rotWithShape="1">
          <a:blip r:embed="rId3">
            <a:extLst>
              <a:ext uri="{28A0092B-C50C-407E-A947-70E740481C1C}">
                <a14:useLocalDpi xmlns:a14="http://schemas.microsoft.com/office/drawing/2010/main" val="0"/>
              </a:ext>
            </a:extLst>
          </a:blip>
          <a:srcRect l="8589"/>
          <a:stretch/>
        </p:blipFill>
        <p:spPr>
          <a:xfrm>
            <a:off x="8676640" y="4139958"/>
            <a:ext cx="2791777" cy="1066891"/>
          </a:xfrm>
          <a:prstGeom prst="rect">
            <a:avLst/>
          </a:prstGeom>
        </p:spPr>
      </p:pic>
      <p:sp>
        <p:nvSpPr>
          <p:cNvPr id="10" name="תיבת טקסט 9">
            <a:extLst>
              <a:ext uri="{FF2B5EF4-FFF2-40B4-BE49-F238E27FC236}">
                <a16:creationId xmlns:a16="http://schemas.microsoft.com/office/drawing/2014/main" id="{750C6206-4829-684B-58A0-78AA01209D35}"/>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15</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362711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8CC16-7A10-B261-CD2F-4E954B7A96F3}"/>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8AA796DD-D9C3-E96B-9E00-0F1BEDA86F42}"/>
              </a:ext>
            </a:extLst>
          </p:cNvPr>
          <p:cNvSpPr>
            <a:spLocks noGrp="1"/>
          </p:cNvSpPr>
          <p:nvPr>
            <p:ph type="subTitle" idx="1"/>
          </p:nvPr>
        </p:nvSpPr>
        <p:spPr>
          <a:xfrm>
            <a:off x="2560320" y="2457014"/>
            <a:ext cx="9144000" cy="1066890"/>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a:t>
            </a:r>
            <a:endParaRPr lang="en-US" sz="2200" b="1" i="1" dirty="0">
              <a:latin typeface="Angsana New" panose="02020603050405020304" pitchFamily="18" charset="-34"/>
              <a:cs typeface="Calibri" panose="020F0502020204030204" pitchFamily="34" charset="0"/>
            </a:endParaRPr>
          </a:p>
          <a:p>
            <a:pPr lvl="1" algn="r"/>
            <a:r>
              <a:rPr lang="he-IL" sz="2200" b="1" i="1" dirty="0">
                <a:latin typeface="Angsana New" panose="02020603050405020304" pitchFamily="18" charset="-34"/>
                <a:cs typeface="Calibri" panose="020F0502020204030204" pitchFamily="34" charset="0"/>
              </a:rPr>
              <a:t> הצגת התפריטים שמחירם לפחות 90.</a:t>
            </a:r>
          </a:p>
        </p:txBody>
      </p:sp>
      <p:sp>
        <p:nvSpPr>
          <p:cNvPr id="3" name="מציין מיקום של תאריך 2">
            <a:extLst>
              <a:ext uri="{FF2B5EF4-FFF2-40B4-BE49-F238E27FC236}">
                <a16:creationId xmlns:a16="http://schemas.microsoft.com/office/drawing/2014/main" id="{DA9D0387-3F6B-9F5A-2AB8-98C86439E76C}"/>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114AEACB-FFF7-5AED-0A35-3C0C77F7961E}"/>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09BBD75D-BD11-E2F2-2806-9ABC2DBE6F08}"/>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400A8F1B-D499-6670-88AE-75AEDF782EB5}"/>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3 </a:t>
            </a:r>
          </a:p>
        </p:txBody>
      </p:sp>
      <p:sp>
        <p:nvSpPr>
          <p:cNvPr id="7" name="כותרת משנה 1">
            <a:extLst>
              <a:ext uri="{FF2B5EF4-FFF2-40B4-BE49-F238E27FC236}">
                <a16:creationId xmlns:a16="http://schemas.microsoft.com/office/drawing/2014/main" id="{603886E7-3F59-9605-203E-7D42A186AA8C}"/>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03D7A400-55A7-E32E-1923-8D869393BB3F}"/>
              </a:ext>
            </a:extLst>
          </p:cNvPr>
          <p:cNvSpPr txBox="1"/>
          <p:nvPr/>
        </p:nvSpPr>
        <p:spPr>
          <a:xfrm>
            <a:off x="751840" y="4043680"/>
            <a:ext cx="49987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565175B0-AE02-04D0-DA22-9E4DF5B21C5D}"/>
              </a:ext>
            </a:extLst>
          </p:cNvPr>
          <p:cNvSpPr txBox="1"/>
          <p:nvPr/>
        </p:nvSpPr>
        <p:spPr>
          <a:xfrm>
            <a:off x="8676640" y="4040921"/>
            <a:ext cx="2672080" cy="2143759"/>
          </a:xfrm>
          <a:prstGeom prst="rect">
            <a:avLst/>
          </a:prstGeom>
          <a:noFill/>
          <a:ln w="38100">
            <a:solidFill>
              <a:schemeClr val="tx2">
                <a:lumMod val="50000"/>
                <a:lumOff val="50000"/>
              </a:schemeClr>
            </a:solidFill>
          </a:ln>
        </p:spPr>
        <p:txBody>
          <a:bodyPr wrap="square" rtlCol="1">
            <a:spAutoFit/>
          </a:bodyPr>
          <a:lstStyle/>
          <a:p>
            <a:endParaRPr lang="he-IL" dirty="0"/>
          </a:p>
        </p:txBody>
      </p:sp>
      <p:pic>
        <p:nvPicPr>
          <p:cNvPr id="11" name="תמונה 10" descr="תמונה שמכילה טקסט, גופן, צילום מסך&#10;&#10;התיאור נוצר באופן אוטומטי">
            <a:extLst>
              <a:ext uri="{FF2B5EF4-FFF2-40B4-BE49-F238E27FC236}">
                <a16:creationId xmlns:a16="http://schemas.microsoft.com/office/drawing/2014/main" id="{4073293D-72D7-514A-6142-2A861F1100CB}"/>
              </a:ext>
            </a:extLst>
          </p:cNvPr>
          <p:cNvPicPr>
            <a:picLocks noChangeAspect="1"/>
          </p:cNvPicPr>
          <p:nvPr/>
        </p:nvPicPr>
        <p:blipFill rotWithShape="1">
          <a:blip r:embed="rId2">
            <a:extLst>
              <a:ext uri="{28A0092B-C50C-407E-A947-70E740481C1C}">
                <a14:useLocalDpi xmlns:a14="http://schemas.microsoft.com/office/drawing/2010/main" val="0"/>
              </a:ext>
            </a:extLst>
          </a:blip>
          <a:srcRect t="16138"/>
          <a:stretch/>
        </p:blipFill>
        <p:spPr>
          <a:xfrm>
            <a:off x="843280" y="4209909"/>
            <a:ext cx="4710176" cy="1606974"/>
          </a:xfrm>
          <a:prstGeom prst="rect">
            <a:avLst/>
          </a:prstGeom>
        </p:spPr>
      </p:pic>
      <p:pic>
        <p:nvPicPr>
          <p:cNvPr id="13" name="תמונה 12" descr="תמונה שמכילה טקסט, צילום מסך, גופן, מספר&#10;&#10;התיאור נוצר באופן אוטומטי">
            <a:extLst>
              <a:ext uri="{FF2B5EF4-FFF2-40B4-BE49-F238E27FC236}">
                <a16:creationId xmlns:a16="http://schemas.microsoft.com/office/drawing/2014/main" id="{C2DA1346-E47B-2252-AFB7-59182E9BC6BC}"/>
              </a:ext>
            </a:extLst>
          </p:cNvPr>
          <p:cNvPicPr>
            <a:picLocks noChangeAspect="1"/>
          </p:cNvPicPr>
          <p:nvPr/>
        </p:nvPicPr>
        <p:blipFill rotWithShape="1">
          <a:blip r:embed="rId3">
            <a:extLst>
              <a:ext uri="{28A0092B-C50C-407E-A947-70E740481C1C}">
                <a14:useLocalDpi xmlns:a14="http://schemas.microsoft.com/office/drawing/2010/main" val="0"/>
              </a:ext>
            </a:extLst>
          </a:blip>
          <a:srcRect l="14109"/>
          <a:stretch/>
        </p:blipFill>
        <p:spPr>
          <a:xfrm>
            <a:off x="9033193" y="4157884"/>
            <a:ext cx="2041207" cy="1909831"/>
          </a:xfrm>
          <a:prstGeom prst="rect">
            <a:avLst/>
          </a:prstGeom>
        </p:spPr>
      </p:pic>
      <p:sp>
        <p:nvSpPr>
          <p:cNvPr id="10" name="תיבת טקסט 9">
            <a:extLst>
              <a:ext uri="{FF2B5EF4-FFF2-40B4-BE49-F238E27FC236}">
                <a16:creationId xmlns:a16="http://schemas.microsoft.com/office/drawing/2014/main" id="{08ADAC6A-D24F-E75B-11B9-9026505EFFF1}"/>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16</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257333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35FFD-C871-729E-18F0-E94F7E7843AC}"/>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0F7315C8-1ED3-8767-6B55-E5CE853478BA}"/>
              </a:ext>
            </a:extLst>
          </p:cNvPr>
          <p:cNvSpPr>
            <a:spLocks noGrp="1"/>
          </p:cNvSpPr>
          <p:nvPr>
            <p:ph type="subTitle" idx="1"/>
          </p:nvPr>
        </p:nvSpPr>
        <p:spPr>
          <a:xfrm>
            <a:off x="2560320" y="2457014"/>
            <a:ext cx="9144000" cy="1066890"/>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הצגת סוגי כל התפריטים שהוזמנו יותר מפעם אחת.</a:t>
            </a:r>
          </a:p>
        </p:txBody>
      </p:sp>
      <p:sp>
        <p:nvSpPr>
          <p:cNvPr id="3" name="מציין מיקום של תאריך 2">
            <a:extLst>
              <a:ext uri="{FF2B5EF4-FFF2-40B4-BE49-F238E27FC236}">
                <a16:creationId xmlns:a16="http://schemas.microsoft.com/office/drawing/2014/main" id="{1A44B273-7A7F-AE34-8A56-F3E70827AA6F}"/>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6876B3E4-F23F-7CDB-7BFD-EB358E187577}"/>
              </a:ext>
            </a:extLst>
          </p:cNvPr>
          <p:cNvSpPr>
            <a:spLocks noGrp="1"/>
          </p:cNvSpPr>
          <p:nvPr>
            <p:ph type="ftr" sz="quarter" idx="11"/>
          </p:nvPr>
        </p:nvSpPr>
        <p:spPr/>
        <p:txBody>
          <a:bodyPr/>
          <a:lstStyle/>
          <a:p>
            <a:r>
              <a:rPr lang="he-IL" dirty="0"/>
              <a:t>מערכת לניהול קייטרינג לאירועים </a:t>
            </a:r>
            <a:endParaRPr lang="en-US" dirty="0"/>
          </a:p>
        </p:txBody>
      </p:sp>
      <p:sp>
        <p:nvSpPr>
          <p:cNvPr id="5" name="כותרת משנה 1">
            <a:extLst>
              <a:ext uri="{FF2B5EF4-FFF2-40B4-BE49-F238E27FC236}">
                <a16:creationId xmlns:a16="http://schemas.microsoft.com/office/drawing/2014/main" id="{CF942B40-A36B-9CEB-5195-13E6BCDA5989}"/>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B1CE07DE-CC63-D9D3-4A31-F83614E3C7A8}"/>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4 </a:t>
            </a:r>
          </a:p>
        </p:txBody>
      </p:sp>
      <p:sp>
        <p:nvSpPr>
          <p:cNvPr id="7" name="כותרת משנה 1">
            <a:extLst>
              <a:ext uri="{FF2B5EF4-FFF2-40B4-BE49-F238E27FC236}">
                <a16:creationId xmlns:a16="http://schemas.microsoft.com/office/drawing/2014/main" id="{0DCF5CF3-6707-6BF6-0A50-4B4A618A9012}"/>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8C5D7CE7-F558-6145-C87E-E5B1C7091421}"/>
              </a:ext>
            </a:extLst>
          </p:cNvPr>
          <p:cNvSpPr txBox="1"/>
          <p:nvPr/>
        </p:nvSpPr>
        <p:spPr>
          <a:xfrm>
            <a:off x="751840" y="4043680"/>
            <a:ext cx="435864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E3E8E242-2F79-327A-603E-62597396B662}"/>
              </a:ext>
            </a:extLst>
          </p:cNvPr>
          <p:cNvSpPr txBox="1"/>
          <p:nvPr/>
        </p:nvSpPr>
        <p:spPr>
          <a:xfrm>
            <a:off x="8565197" y="4040922"/>
            <a:ext cx="3118803" cy="1583908"/>
          </a:xfrm>
          <a:prstGeom prst="rect">
            <a:avLst/>
          </a:prstGeom>
          <a:noFill/>
          <a:ln w="38100">
            <a:solidFill>
              <a:schemeClr val="tx2">
                <a:lumMod val="50000"/>
                <a:lumOff val="50000"/>
              </a:schemeClr>
            </a:solidFill>
          </a:ln>
        </p:spPr>
        <p:txBody>
          <a:bodyPr wrap="square" rtlCol="1">
            <a:spAutoFit/>
          </a:bodyPr>
          <a:lstStyle/>
          <a:p>
            <a:endParaRPr lang="he-IL" dirty="0"/>
          </a:p>
        </p:txBody>
      </p:sp>
      <p:pic>
        <p:nvPicPr>
          <p:cNvPr id="10" name="תמונה 9">
            <a:extLst>
              <a:ext uri="{FF2B5EF4-FFF2-40B4-BE49-F238E27FC236}">
                <a16:creationId xmlns:a16="http://schemas.microsoft.com/office/drawing/2014/main" id="{F1E56DEC-4B7E-BF62-953B-18FDCDFDFED4}"/>
              </a:ext>
            </a:extLst>
          </p:cNvPr>
          <p:cNvPicPr>
            <a:picLocks noChangeAspect="1"/>
          </p:cNvPicPr>
          <p:nvPr/>
        </p:nvPicPr>
        <p:blipFill rotWithShape="1">
          <a:blip r:embed="rId2"/>
          <a:srcRect t="13296"/>
          <a:stretch/>
        </p:blipFill>
        <p:spPr>
          <a:xfrm>
            <a:off x="822801" y="4253050"/>
            <a:ext cx="4010025" cy="1709524"/>
          </a:xfrm>
          <a:prstGeom prst="rect">
            <a:avLst/>
          </a:prstGeom>
        </p:spPr>
      </p:pic>
      <p:pic>
        <p:nvPicPr>
          <p:cNvPr id="11" name="תמונה 10">
            <a:extLst>
              <a:ext uri="{FF2B5EF4-FFF2-40B4-BE49-F238E27FC236}">
                <a16:creationId xmlns:a16="http://schemas.microsoft.com/office/drawing/2014/main" id="{DDDA9AF6-4D15-B5B4-7193-29B3649AFCDF}"/>
              </a:ext>
            </a:extLst>
          </p:cNvPr>
          <p:cNvPicPr>
            <a:picLocks noChangeAspect="1"/>
          </p:cNvPicPr>
          <p:nvPr/>
        </p:nvPicPr>
        <p:blipFill rotWithShape="1">
          <a:blip r:embed="rId3"/>
          <a:srcRect l="8789" t="4686"/>
          <a:stretch/>
        </p:blipFill>
        <p:spPr>
          <a:xfrm>
            <a:off x="8753840" y="4253050"/>
            <a:ext cx="2741515" cy="1212308"/>
          </a:xfrm>
          <a:prstGeom prst="rect">
            <a:avLst/>
          </a:prstGeom>
        </p:spPr>
      </p:pic>
      <p:sp>
        <p:nvSpPr>
          <p:cNvPr id="12" name="תיבת טקסט 11">
            <a:extLst>
              <a:ext uri="{FF2B5EF4-FFF2-40B4-BE49-F238E27FC236}">
                <a16:creationId xmlns:a16="http://schemas.microsoft.com/office/drawing/2014/main" id="{1FAF6215-F1B8-9A89-AE4A-DCF4C222FE5A}"/>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17</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1182587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F1B7-45CC-1462-3044-8833F2823809}"/>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28B97023-D5EF-CD1A-CC62-59E98B4EF7D3}"/>
              </a:ext>
            </a:extLst>
          </p:cNvPr>
          <p:cNvSpPr>
            <a:spLocks noGrp="1"/>
          </p:cNvSpPr>
          <p:nvPr>
            <p:ph type="subTitle" idx="1"/>
          </p:nvPr>
        </p:nvSpPr>
        <p:spPr>
          <a:xfrm>
            <a:off x="2560320" y="2457014"/>
            <a:ext cx="9144000" cy="1066890"/>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 את מזהה הלקוח ואת מספר ההזמנות שביצע.</a:t>
            </a:r>
          </a:p>
        </p:txBody>
      </p:sp>
      <p:sp>
        <p:nvSpPr>
          <p:cNvPr id="3" name="מציין מיקום של תאריך 2">
            <a:extLst>
              <a:ext uri="{FF2B5EF4-FFF2-40B4-BE49-F238E27FC236}">
                <a16:creationId xmlns:a16="http://schemas.microsoft.com/office/drawing/2014/main" id="{60305C27-12B4-6771-6886-90633DA4AABF}"/>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00A3535C-15E4-318E-093A-BC293BBA09E1}"/>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4B0EE3E6-50F0-D054-2764-B9097B8E6ED0}"/>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4B52D001-C30F-F5D3-D273-D44F449964C8}"/>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5 </a:t>
            </a:r>
          </a:p>
        </p:txBody>
      </p:sp>
      <p:sp>
        <p:nvSpPr>
          <p:cNvPr id="7" name="כותרת משנה 1">
            <a:extLst>
              <a:ext uri="{FF2B5EF4-FFF2-40B4-BE49-F238E27FC236}">
                <a16:creationId xmlns:a16="http://schemas.microsoft.com/office/drawing/2014/main" id="{5EB87144-EB62-F41C-E641-6F05EC126D97}"/>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25A5C50B-D633-CD97-B7AC-4221C402F8FF}"/>
              </a:ext>
            </a:extLst>
          </p:cNvPr>
          <p:cNvSpPr txBox="1"/>
          <p:nvPr/>
        </p:nvSpPr>
        <p:spPr>
          <a:xfrm>
            <a:off x="751840" y="4043680"/>
            <a:ext cx="61163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BC95B2DC-5C4E-152F-F252-30AB1C243098}"/>
              </a:ext>
            </a:extLst>
          </p:cNvPr>
          <p:cNvSpPr txBox="1"/>
          <p:nvPr/>
        </p:nvSpPr>
        <p:spPr>
          <a:xfrm>
            <a:off x="8849360" y="4040922"/>
            <a:ext cx="2113280" cy="2315428"/>
          </a:xfrm>
          <a:prstGeom prst="rect">
            <a:avLst/>
          </a:prstGeom>
          <a:noFill/>
          <a:ln w="38100">
            <a:solidFill>
              <a:schemeClr val="tx2">
                <a:lumMod val="50000"/>
                <a:lumOff val="50000"/>
              </a:schemeClr>
            </a:solidFill>
          </a:ln>
        </p:spPr>
        <p:txBody>
          <a:bodyPr wrap="square" rtlCol="1">
            <a:spAutoFit/>
          </a:bodyPr>
          <a:lstStyle/>
          <a:p>
            <a:endParaRPr lang="he-IL" dirty="0"/>
          </a:p>
        </p:txBody>
      </p:sp>
      <p:pic>
        <p:nvPicPr>
          <p:cNvPr id="10" name="תמונה 9">
            <a:extLst>
              <a:ext uri="{FF2B5EF4-FFF2-40B4-BE49-F238E27FC236}">
                <a16:creationId xmlns:a16="http://schemas.microsoft.com/office/drawing/2014/main" id="{859E92D7-4C55-A705-6D97-ACA236C65A57}"/>
              </a:ext>
            </a:extLst>
          </p:cNvPr>
          <p:cNvPicPr>
            <a:picLocks noChangeAspect="1"/>
          </p:cNvPicPr>
          <p:nvPr/>
        </p:nvPicPr>
        <p:blipFill rotWithShape="1">
          <a:blip r:embed="rId2"/>
          <a:srcRect t="14824"/>
          <a:stretch/>
        </p:blipFill>
        <p:spPr>
          <a:xfrm>
            <a:off x="841150" y="4342390"/>
            <a:ext cx="5937700" cy="1530843"/>
          </a:xfrm>
          <a:prstGeom prst="rect">
            <a:avLst/>
          </a:prstGeom>
        </p:spPr>
      </p:pic>
      <p:pic>
        <p:nvPicPr>
          <p:cNvPr id="11" name="תמונה 10">
            <a:extLst>
              <a:ext uri="{FF2B5EF4-FFF2-40B4-BE49-F238E27FC236}">
                <a16:creationId xmlns:a16="http://schemas.microsoft.com/office/drawing/2014/main" id="{CF52D4FA-4DF0-8442-EDA0-6FB925251562}"/>
              </a:ext>
            </a:extLst>
          </p:cNvPr>
          <p:cNvPicPr>
            <a:picLocks noChangeAspect="1"/>
          </p:cNvPicPr>
          <p:nvPr/>
        </p:nvPicPr>
        <p:blipFill>
          <a:blip r:embed="rId3"/>
          <a:stretch>
            <a:fillRect/>
          </a:stretch>
        </p:blipFill>
        <p:spPr>
          <a:xfrm>
            <a:off x="8981815" y="4096124"/>
            <a:ext cx="1828049" cy="2057128"/>
          </a:xfrm>
          <a:prstGeom prst="rect">
            <a:avLst/>
          </a:prstGeom>
        </p:spPr>
      </p:pic>
      <p:sp>
        <p:nvSpPr>
          <p:cNvPr id="12" name="תיבת טקסט 11">
            <a:extLst>
              <a:ext uri="{FF2B5EF4-FFF2-40B4-BE49-F238E27FC236}">
                <a16:creationId xmlns:a16="http://schemas.microsoft.com/office/drawing/2014/main" id="{D606750E-ED79-7FA8-13AD-1EBFBD63CCA1}"/>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18</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264529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805AC91-692E-DF99-1581-570B78528961}"/>
              </a:ext>
            </a:extLst>
          </p:cNvPr>
          <p:cNvSpPr>
            <a:spLocks noGrp="1"/>
          </p:cNvSpPr>
          <p:nvPr>
            <p:ph idx="1"/>
          </p:nvPr>
        </p:nvSpPr>
        <p:spPr>
          <a:xfrm>
            <a:off x="679704" y="2635093"/>
            <a:ext cx="10832592" cy="3903819"/>
          </a:xfrm>
        </p:spPr>
        <p:txBody>
          <a:bodyPr>
            <a:normAutofit/>
          </a:bodyPr>
          <a:lstStyle/>
          <a:p>
            <a:pPr marL="0" indent="0" algn="r" rtl="1">
              <a:buNone/>
            </a:pPr>
            <a:r>
              <a:rPr lang="he-IL" sz="2800" dirty="0">
                <a:latin typeface="Calibri" panose="020F0502020204030204" pitchFamily="34" charset="0"/>
                <a:cs typeface="Calibri" panose="020F0502020204030204" pitchFamily="34" charset="0"/>
              </a:rPr>
              <a:t>מערכת לניהול קייטרינג הינה פלטפורמה הנועדה לסייע בניהול וארגון החברה והתהליכים המתרחשים בה החל מקליטת הזמנת לקוח, דרך תכנון התפריט והמנות, ניהול ההזמנות והמלאי, ניהול תשלומים וכלה בניהול העובדים.</a:t>
            </a:r>
            <a:br>
              <a:rPr lang="en-US" sz="2800" dirty="0">
                <a:latin typeface="Calibri" panose="020F0502020204030204" pitchFamily="34" charset="0"/>
                <a:cs typeface="Calibri" panose="020F0502020204030204" pitchFamily="34" charset="0"/>
              </a:rPr>
            </a:br>
            <a:endParaRPr lang="he-IL" sz="2800" dirty="0">
              <a:latin typeface="Calibri" panose="020F0502020204030204" pitchFamily="34" charset="0"/>
              <a:cs typeface="Calibri" panose="020F0502020204030204" pitchFamily="34" charset="0"/>
            </a:endParaRPr>
          </a:p>
        </p:txBody>
      </p:sp>
      <p:sp>
        <p:nvSpPr>
          <p:cNvPr id="4" name="מציין מיקום של תאריך 3">
            <a:extLst>
              <a:ext uri="{FF2B5EF4-FFF2-40B4-BE49-F238E27FC236}">
                <a16:creationId xmlns:a16="http://schemas.microsoft.com/office/drawing/2014/main" id="{778585F3-6637-E1F9-4D54-C53D41E6D6B1}"/>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5" name="מציין מיקום של כותרת תחתונה 4">
            <a:extLst>
              <a:ext uri="{FF2B5EF4-FFF2-40B4-BE49-F238E27FC236}">
                <a16:creationId xmlns:a16="http://schemas.microsoft.com/office/drawing/2014/main" id="{CE7CED3A-6DFD-46EC-0A0A-26EF28678840}"/>
              </a:ext>
            </a:extLst>
          </p:cNvPr>
          <p:cNvSpPr>
            <a:spLocks noGrp="1"/>
          </p:cNvSpPr>
          <p:nvPr>
            <p:ph type="ftr" sz="quarter" idx="11"/>
          </p:nvPr>
        </p:nvSpPr>
        <p:spPr/>
        <p:txBody>
          <a:bodyPr/>
          <a:lstStyle/>
          <a:p>
            <a:r>
              <a:rPr lang="he-IL" dirty="0"/>
              <a:t>| מערכת לניהול קייטרינג באירועים </a:t>
            </a:r>
            <a:endParaRPr lang="en-US" dirty="0"/>
          </a:p>
        </p:txBody>
      </p:sp>
      <p:sp>
        <p:nvSpPr>
          <p:cNvPr id="7" name="כותרת 1">
            <a:extLst>
              <a:ext uri="{FF2B5EF4-FFF2-40B4-BE49-F238E27FC236}">
                <a16:creationId xmlns:a16="http://schemas.microsoft.com/office/drawing/2014/main" id="{F0A4ED9F-1394-A528-ECD8-BA60FB8A5D23}"/>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he-IL" sz="3600" b="1" dirty="0">
                <a:solidFill>
                  <a:schemeClr val="bg1"/>
                </a:solidFill>
                <a:latin typeface="Calibri" panose="020F0502020204030204" pitchFamily="34" charset="0"/>
                <a:cs typeface="Calibri" panose="020F0502020204030204" pitchFamily="34" charset="0"/>
              </a:rPr>
              <a:t>תיאור כללי של המערכת </a:t>
            </a:r>
          </a:p>
        </p:txBody>
      </p:sp>
      <p:sp>
        <p:nvSpPr>
          <p:cNvPr id="9" name="תיבת טקסט 8">
            <a:extLst>
              <a:ext uri="{FF2B5EF4-FFF2-40B4-BE49-F238E27FC236}">
                <a16:creationId xmlns:a16="http://schemas.microsoft.com/office/drawing/2014/main" id="{07108120-6B17-CA64-A496-C7ABAB7EFB2E}"/>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a:t>
            </a:r>
            <a:endParaRPr lang="he-IL" b="1" dirty="0">
              <a:solidFill>
                <a:schemeClr val="bg1"/>
              </a:solidFill>
              <a:latin typeface="Angsana New" panose="02020603050405020304" pitchFamily="18" charset="-34"/>
            </a:endParaRPr>
          </a:p>
        </p:txBody>
      </p:sp>
      <p:pic>
        <p:nvPicPr>
          <p:cNvPr id="15" name="גרפיקה 14" descr="ממתין זכר עם מילוי מלא">
            <a:extLst>
              <a:ext uri="{FF2B5EF4-FFF2-40B4-BE49-F238E27FC236}">
                <a16:creationId xmlns:a16="http://schemas.microsoft.com/office/drawing/2014/main" id="{EF52689B-3764-224A-D5D6-A0A8DE483A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Tree>
    <p:extLst>
      <p:ext uri="{BB962C8B-B14F-4D97-AF65-F5344CB8AC3E}">
        <p14:creationId xmlns:p14="http://schemas.microsoft.com/office/powerpoint/2010/main" val="261156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51C1-65D6-43F2-9AAE-7C201CA3464D}"/>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1A8211CC-E750-DD4E-BAB7-B09647E894CC}"/>
              </a:ext>
            </a:extLst>
          </p:cNvPr>
          <p:cNvSpPr>
            <a:spLocks noGrp="1"/>
          </p:cNvSpPr>
          <p:nvPr>
            <p:ph type="subTitle" idx="1"/>
          </p:nvPr>
        </p:nvSpPr>
        <p:spPr>
          <a:xfrm>
            <a:off x="751840" y="2457014"/>
            <a:ext cx="10952480" cy="1414998"/>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 </a:t>
            </a:r>
            <a:endParaRPr lang="en-US" sz="2200" b="1" i="1" dirty="0">
              <a:latin typeface="Angsana New" panose="02020603050405020304" pitchFamily="18" charset="-34"/>
              <a:cs typeface="Calibri" panose="020F0502020204030204" pitchFamily="34" charset="0"/>
            </a:endParaRPr>
          </a:p>
          <a:p>
            <a:pPr lvl="1" algn="r"/>
            <a:r>
              <a:rPr lang="he-IL" sz="2200" b="1" i="1" dirty="0">
                <a:latin typeface="Angsana New" panose="02020603050405020304" pitchFamily="18" charset="-34"/>
                <a:cs typeface="Calibri" panose="020F0502020204030204" pitchFamily="34" charset="0"/>
              </a:rPr>
              <a:t>הצג סוג תפריט, עיר ומספר סועדים להזמנות שהוזמנו בחודש מאי ובחודש אוגוסט בכל השנים.</a:t>
            </a:r>
          </a:p>
        </p:txBody>
      </p:sp>
      <p:sp>
        <p:nvSpPr>
          <p:cNvPr id="3" name="מציין מיקום של תאריך 2">
            <a:extLst>
              <a:ext uri="{FF2B5EF4-FFF2-40B4-BE49-F238E27FC236}">
                <a16:creationId xmlns:a16="http://schemas.microsoft.com/office/drawing/2014/main" id="{D2126512-8399-D43B-39B2-D388911CB874}"/>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74346D93-C23C-7037-5D22-B0ED524CB822}"/>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F7788DD0-84FA-34B4-ECC6-6926D3335945}"/>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7B37242A-CBC9-B409-A073-95AA7F841FF1}"/>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6 </a:t>
            </a:r>
          </a:p>
        </p:txBody>
      </p:sp>
      <p:sp>
        <p:nvSpPr>
          <p:cNvPr id="7" name="כותרת משנה 1">
            <a:extLst>
              <a:ext uri="{FF2B5EF4-FFF2-40B4-BE49-F238E27FC236}">
                <a16:creationId xmlns:a16="http://schemas.microsoft.com/office/drawing/2014/main" id="{60D6A708-C3EE-7115-4250-3D7750DE67CA}"/>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BB2B2F91-7C7B-4F3F-B3FF-4DE9C52A05AA}"/>
              </a:ext>
            </a:extLst>
          </p:cNvPr>
          <p:cNvSpPr txBox="1"/>
          <p:nvPr/>
        </p:nvSpPr>
        <p:spPr>
          <a:xfrm>
            <a:off x="751840" y="4043680"/>
            <a:ext cx="5915660" cy="2309912"/>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017404A2-0266-045E-7034-0ABE6E9E7044}"/>
              </a:ext>
            </a:extLst>
          </p:cNvPr>
          <p:cNvSpPr txBox="1"/>
          <p:nvPr/>
        </p:nvSpPr>
        <p:spPr>
          <a:xfrm>
            <a:off x="7747000" y="4040921"/>
            <a:ext cx="3928935" cy="1912838"/>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2" name="תיבת טקסט 11">
            <a:extLst>
              <a:ext uri="{FF2B5EF4-FFF2-40B4-BE49-F238E27FC236}">
                <a16:creationId xmlns:a16="http://schemas.microsoft.com/office/drawing/2014/main" id="{1A5DEEE5-3A51-AF93-04B4-DDD6B44194F8}"/>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19</a:t>
            </a:r>
            <a:endParaRPr lang="he-IL" b="1" dirty="0">
              <a:solidFill>
                <a:schemeClr val="bg1"/>
              </a:solidFill>
              <a:latin typeface="Angsana New" panose="02020603050405020304" pitchFamily="18" charset="-34"/>
            </a:endParaRPr>
          </a:p>
        </p:txBody>
      </p:sp>
      <p:pic>
        <p:nvPicPr>
          <p:cNvPr id="20" name="תמונה 19" descr="תמונה שמכילה טקסט, גופן, צילום מסך&#10;&#10;התיאור נוצר באופן אוטומטי">
            <a:extLst>
              <a:ext uri="{FF2B5EF4-FFF2-40B4-BE49-F238E27FC236}">
                <a16:creationId xmlns:a16="http://schemas.microsoft.com/office/drawing/2014/main" id="{BCF2751C-8DF6-DE19-0813-C81F3B0C32D0}"/>
              </a:ext>
            </a:extLst>
          </p:cNvPr>
          <p:cNvPicPr>
            <a:picLocks noChangeAspect="1"/>
          </p:cNvPicPr>
          <p:nvPr/>
        </p:nvPicPr>
        <p:blipFill rotWithShape="1">
          <a:blip r:embed="rId2">
            <a:extLst>
              <a:ext uri="{28A0092B-C50C-407E-A947-70E740481C1C}">
                <a14:useLocalDpi xmlns:a14="http://schemas.microsoft.com/office/drawing/2010/main" val="0"/>
              </a:ext>
            </a:extLst>
          </a:blip>
          <a:srcRect t="9941"/>
          <a:stretch/>
        </p:blipFill>
        <p:spPr>
          <a:xfrm>
            <a:off x="884936" y="4234999"/>
            <a:ext cx="5472175" cy="1927274"/>
          </a:xfrm>
          <a:prstGeom prst="rect">
            <a:avLst/>
          </a:prstGeom>
        </p:spPr>
      </p:pic>
      <p:grpSp>
        <p:nvGrpSpPr>
          <p:cNvPr id="25" name="קבוצה 24">
            <a:extLst>
              <a:ext uri="{FF2B5EF4-FFF2-40B4-BE49-F238E27FC236}">
                <a16:creationId xmlns:a16="http://schemas.microsoft.com/office/drawing/2014/main" id="{03489114-C9FF-B998-F370-7611128A801C}"/>
              </a:ext>
            </a:extLst>
          </p:cNvPr>
          <p:cNvGrpSpPr/>
          <p:nvPr/>
        </p:nvGrpSpPr>
        <p:grpSpPr>
          <a:xfrm>
            <a:off x="7856219" y="4107687"/>
            <a:ext cx="3710495" cy="1691857"/>
            <a:chOff x="-3710495" y="898943"/>
            <a:chExt cx="7229475" cy="3240908"/>
          </a:xfrm>
        </p:grpSpPr>
        <p:pic>
          <p:nvPicPr>
            <p:cNvPr id="22" name="תמונה 21" descr="תמונה שמכילה טקסט, צילום מסך, גופן, מספר&#10;&#10;התיאור נוצר באופן אוטומטי">
              <a:extLst>
                <a:ext uri="{FF2B5EF4-FFF2-40B4-BE49-F238E27FC236}">
                  <a16:creationId xmlns:a16="http://schemas.microsoft.com/office/drawing/2014/main" id="{42EEE563-6834-406C-D478-E121E6522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495" y="898943"/>
              <a:ext cx="7229475" cy="2800350"/>
            </a:xfrm>
            <a:prstGeom prst="rect">
              <a:avLst/>
            </a:prstGeom>
          </p:spPr>
        </p:pic>
        <p:pic>
          <p:nvPicPr>
            <p:cNvPr id="24" name="תמונה 23">
              <a:extLst>
                <a:ext uri="{FF2B5EF4-FFF2-40B4-BE49-F238E27FC236}">
                  <a16:creationId xmlns:a16="http://schemas.microsoft.com/office/drawing/2014/main" id="{D6EE4275-6BC8-B5C9-8C5E-4F3EA5D4F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445" y="3320701"/>
              <a:ext cx="7115175" cy="819150"/>
            </a:xfrm>
            <a:prstGeom prst="rect">
              <a:avLst/>
            </a:prstGeom>
          </p:spPr>
        </p:pic>
      </p:grpSp>
    </p:spTree>
    <p:extLst>
      <p:ext uri="{BB962C8B-B14F-4D97-AF65-F5344CB8AC3E}">
        <p14:creationId xmlns:p14="http://schemas.microsoft.com/office/powerpoint/2010/main" val="390286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1967-D801-E1B8-CEE7-2CCBD9080414}"/>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0DA1E2D7-7078-D8C3-60B6-FF618E2118E1}"/>
              </a:ext>
            </a:extLst>
          </p:cNvPr>
          <p:cNvSpPr>
            <a:spLocks noGrp="1"/>
          </p:cNvSpPr>
          <p:nvPr>
            <p:ph type="subTitle" idx="1"/>
          </p:nvPr>
        </p:nvSpPr>
        <p:spPr>
          <a:xfrm>
            <a:off x="1879600" y="2457014"/>
            <a:ext cx="9824720" cy="1241226"/>
          </a:xfrm>
        </p:spPr>
        <p:txBody>
          <a:bodyPr>
            <a:normAutofit fontScale="92500" lnSpcReduction="10000"/>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לכל עובד מוצג מזהה העובד המגבה שלו ומספר העובדים שיכולים לגבות אותו.</a:t>
            </a:r>
          </a:p>
          <a:p>
            <a:pPr lvl="1" algn="r"/>
            <a:r>
              <a:rPr lang="he-IL" sz="2200" b="1" i="1" dirty="0">
                <a:latin typeface="Angsana New" panose="02020603050405020304" pitchFamily="18" charset="-34"/>
                <a:cs typeface="Calibri" panose="020F0502020204030204" pitchFamily="34" charset="0"/>
              </a:rPr>
              <a:t>מיון התוצאות לפי סדר עולה של השם הפרטי.</a:t>
            </a:r>
          </a:p>
        </p:txBody>
      </p:sp>
      <p:sp>
        <p:nvSpPr>
          <p:cNvPr id="3" name="מציין מיקום של תאריך 2">
            <a:extLst>
              <a:ext uri="{FF2B5EF4-FFF2-40B4-BE49-F238E27FC236}">
                <a16:creationId xmlns:a16="http://schemas.microsoft.com/office/drawing/2014/main" id="{3292DA96-B493-74C3-C794-8CD630E28090}"/>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71524D56-7C3C-12FA-14BE-A708FD6D5081}"/>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9C3E79BB-D572-D4C9-2723-78DEB3B54B95}"/>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20B60A9F-A700-7004-C75E-48A35F317E26}"/>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7 </a:t>
            </a:r>
          </a:p>
        </p:txBody>
      </p:sp>
      <p:sp>
        <p:nvSpPr>
          <p:cNvPr id="7" name="כותרת משנה 1">
            <a:extLst>
              <a:ext uri="{FF2B5EF4-FFF2-40B4-BE49-F238E27FC236}">
                <a16:creationId xmlns:a16="http://schemas.microsoft.com/office/drawing/2014/main" id="{9C6E1A9A-0894-FB38-3849-E323E6F87621}"/>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041C70AB-617C-BB32-4D29-7690FE0347BD}"/>
              </a:ext>
            </a:extLst>
          </p:cNvPr>
          <p:cNvSpPr txBox="1"/>
          <p:nvPr/>
        </p:nvSpPr>
        <p:spPr>
          <a:xfrm>
            <a:off x="751840" y="4043680"/>
            <a:ext cx="7660640" cy="174752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58C1F60F-0D36-ACE3-31D4-B58A6C81A82B}"/>
              </a:ext>
            </a:extLst>
          </p:cNvPr>
          <p:cNvSpPr txBox="1"/>
          <p:nvPr/>
        </p:nvSpPr>
        <p:spPr>
          <a:xfrm>
            <a:off x="8514260" y="4043680"/>
            <a:ext cx="3525339" cy="1828800"/>
          </a:xfrm>
          <a:prstGeom prst="rect">
            <a:avLst/>
          </a:prstGeom>
          <a:noFill/>
          <a:ln w="38100">
            <a:solidFill>
              <a:schemeClr val="tx2">
                <a:lumMod val="50000"/>
                <a:lumOff val="50000"/>
              </a:schemeClr>
            </a:solidFill>
          </a:ln>
        </p:spPr>
        <p:txBody>
          <a:bodyPr wrap="square" rtlCol="1">
            <a:spAutoFit/>
          </a:bodyPr>
          <a:lstStyle/>
          <a:p>
            <a:endParaRPr lang="he-IL" dirty="0"/>
          </a:p>
        </p:txBody>
      </p:sp>
      <p:pic>
        <p:nvPicPr>
          <p:cNvPr id="11" name="תמונה 10" descr="תמונה שמכילה טקסט, גופן, צילום מסך&#10;&#10;התיאור נוצר באופן אוטומטי">
            <a:extLst>
              <a:ext uri="{FF2B5EF4-FFF2-40B4-BE49-F238E27FC236}">
                <a16:creationId xmlns:a16="http://schemas.microsoft.com/office/drawing/2014/main" id="{F55B7196-9661-B9D5-A10F-1C075EEC67B6}"/>
              </a:ext>
            </a:extLst>
          </p:cNvPr>
          <p:cNvPicPr>
            <a:picLocks noChangeAspect="1"/>
          </p:cNvPicPr>
          <p:nvPr/>
        </p:nvPicPr>
        <p:blipFill rotWithShape="1">
          <a:blip r:embed="rId2">
            <a:extLst>
              <a:ext uri="{28A0092B-C50C-407E-A947-70E740481C1C}">
                <a14:useLocalDpi xmlns:a14="http://schemas.microsoft.com/office/drawing/2010/main" val="0"/>
              </a:ext>
            </a:extLst>
          </a:blip>
          <a:srcRect t="13328" r="5039"/>
          <a:stretch/>
        </p:blipFill>
        <p:spPr>
          <a:xfrm>
            <a:off x="877824" y="4385732"/>
            <a:ext cx="7335110" cy="1314027"/>
          </a:xfrm>
          <a:prstGeom prst="rect">
            <a:avLst/>
          </a:prstGeom>
        </p:spPr>
      </p:pic>
      <p:pic>
        <p:nvPicPr>
          <p:cNvPr id="13" name="תמונה 12" descr="תמונה שמכילה טקסט, צילום מסך, מספר, גופן&#10;&#10;התיאור נוצר באופן אוטומטי">
            <a:extLst>
              <a:ext uri="{FF2B5EF4-FFF2-40B4-BE49-F238E27FC236}">
                <a16:creationId xmlns:a16="http://schemas.microsoft.com/office/drawing/2014/main" id="{1B5AF982-46EB-9A72-3DB1-CF8CCC68B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360" y="4080065"/>
            <a:ext cx="3312522" cy="1680265"/>
          </a:xfrm>
          <a:prstGeom prst="rect">
            <a:avLst/>
          </a:prstGeom>
        </p:spPr>
      </p:pic>
      <p:sp>
        <p:nvSpPr>
          <p:cNvPr id="14" name="תיבת טקסט 13">
            <a:extLst>
              <a:ext uri="{FF2B5EF4-FFF2-40B4-BE49-F238E27FC236}">
                <a16:creationId xmlns:a16="http://schemas.microsoft.com/office/drawing/2014/main" id="{201E9D60-43CB-645D-47EC-EF2A839E442A}"/>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20</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223152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18C16-0C92-661E-F6A2-7FFF567BFAEC}"/>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CCABEB7E-6F90-AFE6-0AE3-58D33A1738D2}"/>
              </a:ext>
            </a:extLst>
          </p:cNvPr>
          <p:cNvSpPr>
            <a:spLocks noGrp="1"/>
          </p:cNvSpPr>
          <p:nvPr>
            <p:ph type="subTitle" idx="1"/>
          </p:nvPr>
        </p:nvSpPr>
        <p:spPr>
          <a:xfrm>
            <a:off x="2560320" y="2457014"/>
            <a:ext cx="9144000" cy="1066890"/>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 לכל לקוח את המזהה שלו ואת כמות ההזמנות שעשה גם אם טרם ביצע הזמנה.</a:t>
            </a:r>
          </a:p>
        </p:txBody>
      </p:sp>
      <p:sp>
        <p:nvSpPr>
          <p:cNvPr id="3" name="מציין מיקום של תאריך 2">
            <a:extLst>
              <a:ext uri="{FF2B5EF4-FFF2-40B4-BE49-F238E27FC236}">
                <a16:creationId xmlns:a16="http://schemas.microsoft.com/office/drawing/2014/main" id="{BA34F976-A524-EB79-B2E3-CCA82B7D08FB}"/>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80D9F4A5-F089-B91B-4299-49B8D9660D64}"/>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94E848A9-9426-8D24-0227-5048285E2A1F}"/>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5E0DFD4E-0550-B7CF-1C92-DE73E3FEFAC7}"/>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8 </a:t>
            </a:r>
          </a:p>
        </p:txBody>
      </p:sp>
      <p:sp>
        <p:nvSpPr>
          <p:cNvPr id="7" name="כותרת משנה 1">
            <a:extLst>
              <a:ext uri="{FF2B5EF4-FFF2-40B4-BE49-F238E27FC236}">
                <a16:creationId xmlns:a16="http://schemas.microsoft.com/office/drawing/2014/main" id="{7CD58AD1-5213-0C3C-425F-EADC18C04BCB}"/>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4C801ADA-454E-C2C7-EB68-C081CBAB89A8}"/>
              </a:ext>
            </a:extLst>
          </p:cNvPr>
          <p:cNvSpPr txBox="1"/>
          <p:nvPr/>
        </p:nvSpPr>
        <p:spPr>
          <a:xfrm>
            <a:off x="751840" y="4043680"/>
            <a:ext cx="708406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1C392576-31B4-F4F6-C95F-12004BC10B43}"/>
              </a:ext>
            </a:extLst>
          </p:cNvPr>
          <p:cNvSpPr txBox="1"/>
          <p:nvPr/>
        </p:nvSpPr>
        <p:spPr>
          <a:xfrm>
            <a:off x="8570978" y="4040922"/>
            <a:ext cx="2389122" cy="2423596"/>
          </a:xfrm>
          <a:prstGeom prst="rect">
            <a:avLst/>
          </a:prstGeom>
          <a:noFill/>
          <a:ln w="38100">
            <a:solidFill>
              <a:schemeClr val="tx2">
                <a:lumMod val="50000"/>
                <a:lumOff val="50000"/>
              </a:schemeClr>
            </a:solidFill>
          </a:ln>
        </p:spPr>
        <p:txBody>
          <a:bodyPr wrap="square" rtlCol="1">
            <a:spAutoFit/>
          </a:bodyPr>
          <a:lstStyle/>
          <a:p>
            <a:endParaRPr lang="he-IL" dirty="0"/>
          </a:p>
        </p:txBody>
      </p:sp>
      <p:pic>
        <p:nvPicPr>
          <p:cNvPr id="11" name="תמונה 10">
            <a:extLst>
              <a:ext uri="{FF2B5EF4-FFF2-40B4-BE49-F238E27FC236}">
                <a16:creationId xmlns:a16="http://schemas.microsoft.com/office/drawing/2014/main" id="{9EEA6E42-E427-9D14-8749-3ABAF7009A96}"/>
              </a:ext>
            </a:extLst>
          </p:cNvPr>
          <p:cNvPicPr>
            <a:picLocks noChangeAspect="1"/>
          </p:cNvPicPr>
          <p:nvPr/>
        </p:nvPicPr>
        <p:blipFill rotWithShape="1">
          <a:blip r:embed="rId2"/>
          <a:srcRect t="15003" r="2183"/>
          <a:stretch/>
        </p:blipFill>
        <p:spPr>
          <a:xfrm>
            <a:off x="790575" y="4478867"/>
            <a:ext cx="6829425" cy="1546330"/>
          </a:xfrm>
          <a:prstGeom prst="rect">
            <a:avLst/>
          </a:prstGeom>
        </p:spPr>
      </p:pic>
      <p:grpSp>
        <p:nvGrpSpPr>
          <p:cNvPr id="16" name="קבוצה 15">
            <a:extLst>
              <a:ext uri="{FF2B5EF4-FFF2-40B4-BE49-F238E27FC236}">
                <a16:creationId xmlns:a16="http://schemas.microsoft.com/office/drawing/2014/main" id="{2891BE68-37D1-9FE4-724B-4346C93589A3}"/>
              </a:ext>
            </a:extLst>
          </p:cNvPr>
          <p:cNvGrpSpPr/>
          <p:nvPr/>
        </p:nvGrpSpPr>
        <p:grpSpPr>
          <a:xfrm>
            <a:off x="8730615" y="4135046"/>
            <a:ext cx="2132965" cy="2221304"/>
            <a:chOff x="-2818765" y="1594828"/>
            <a:chExt cx="2153520" cy="3885360"/>
          </a:xfrm>
        </p:grpSpPr>
        <p:pic>
          <p:nvPicPr>
            <p:cNvPr id="13" name="תמונה 12" descr="תמונה שמכילה טקסט, צילום מסך, גופן, מספר&#10;&#10;התיאור נוצר באופן אוטומטי">
              <a:extLst>
                <a:ext uri="{FF2B5EF4-FFF2-40B4-BE49-F238E27FC236}">
                  <a16:creationId xmlns:a16="http://schemas.microsoft.com/office/drawing/2014/main" id="{EA0971E1-0274-509B-5ECC-21A2FED82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765" y="4205922"/>
              <a:ext cx="2153520" cy="1274266"/>
            </a:xfrm>
            <a:prstGeom prst="rect">
              <a:avLst/>
            </a:prstGeom>
          </p:spPr>
        </p:pic>
        <p:pic>
          <p:nvPicPr>
            <p:cNvPr id="14" name="תמונה 13">
              <a:extLst>
                <a:ext uri="{FF2B5EF4-FFF2-40B4-BE49-F238E27FC236}">
                  <a16:creationId xmlns:a16="http://schemas.microsoft.com/office/drawing/2014/main" id="{0C6F531E-6C90-DACB-3183-E2C1B9FFE25B}"/>
                </a:ext>
              </a:extLst>
            </p:cNvPr>
            <p:cNvPicPr>
              <a:picLocks noChangeAspect="1"/>
            </p:cNvPicPr>
            <p:nvPr/>
          </p:nvPicPr>
          <p:blipFill>
            <a:blip r:embed="rId4"/>
            <a:stretch>
              <a:fillRect/>
            </a:stretch>
          </p:blipFill>
          <p:spPr>
            <a:xfrm>
              <a:off x="-2818765" y="1594828"/>
              <a:ext cx="2153520" cy="2611094"/>
            </a:xfrm>
            <a:prstGeom prst="rect">
              <a:avLst/>
            </a:prstGeom>
          </p:spPr>
        </p:pic>
      </p:grpSp>
      <p:sp>
        <p:nvSpPr>
          <p:cNvPr id="17" name="תיבת טקסט 16">
            <a:extLst>
              <a:ext uri="{FF2B5EF4-FFF2-40B4-BE49-F238E27FC236}">
                <a16:creationId xmlns:a16="http://schemas.microsoft.com/office/drawing/2014/main" id="{348D4E4C-7EB2-8826-2621-5895C00F8CA7}"/>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21</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2205820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317E9-DB89-8454-4DF5-57A48A84C6CA}"/>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6082BF7C-7A8B-1F57-FD75-8DE6081B9590}"/>
              </a:ext>
            </a:extLst>
          </p:cNvPr>
          <p:cNvSpPr>
            <a:spLocks noGrp="1"/>
          </p:cNvSpPr>
          <p:nvPr>
            <p:ph type="subTitle" idx="1"/>
          </p:nvPr>
        </p:nvSpPr>
        <p:spPr>
          <a:xfrm>
            <a:off x="1219200" y="2457014"/>
            <a:ext cx="10485120" cy="1289486"/>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הצגת שמות הלקוחות ששילמו יותר מהמחיר הגבוה הממוצע להזמנה ביחס לשאר הלקוחות.</a:t>
            </a:r>
          </a:p>
        </p:txBody>
      </p:sp>
      <p:sp>
        <p:nvSpPr>
          <p:cNvPr id="3" name="מציין מיקום של תאריך 2">
            <a:extLst>
              <a:ext uri="{FF2B5EF4-FFF2-40B4-BE49-F238E27FC236}">
                <a16:creationId xmlns:a16="http://schemas.microsoft.com/office/drawing/2014/main" id="{7F696A8E-19DB-E1F2-F0F6-531E3359D19E}"/>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684DC44C-2C82-2183-E741-510D53EEA8D1}"/>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E184503B-AF1B-BCA6-F566-DC2B91FC6139}"/>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5515F312-3D15-210B-6EE0-67694C36505C}"/>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9 </a:t>
            </a:r>
          </a:p>
        </p:txBody>
      </p:sp>
      <p:sp>
        <p:nvSpPr>
          <p:cNvPr id="7" name="כותרת משנה 1">
            <a:extLst>
              <a:ext uri="{FF2B5EF4-FFF2-40B4-BE49-F238E27FC236}">
                <a16:creationId xmlns:a16="http://schemas.microsoft.com/office/drawing/2014/main" id="{64E1E6CE-3FE5-B65F-490C-A9A32BE212CC}"/>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B9C9A768-13AD-4738-0AC0-4E23B899F7F8}"/>
              </a:ext>
            </a:extLst>
          </p:cNvPr>
          <p:cNvSpPr txBox="1"/>
          <p:nvPr/>
        </p:nvSpPr>
        <p:spPr>
          <a:xfrm>
            <a:off x="751840" y="4043680"/>
            <a:ext cx="61163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90107D6D-AC22-7F9D-28B8-1C4FFD56DBC7}"/>
              </a:ext>
            </a:extLst>
          </p:cNvPr>
          <p:cNvSpPr txBox="1"/>
          <p:nvPr/>
        </p:nvSpPr>
        <p:spPr>
          <a:xfrm>
            <a:off x="8676640" y="4040922"/>
            <a:ext cx="300736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8E234FCD-5066-C645-4D46-220456BABCB0}"/>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22</a:t>
            </a:r>
            <a:endParaRPr lang="he-IL" b="1" dirty="0">
              <a:solidFill>
                <a:schemeClr val="bg1"/>
              </a:solidFill>
              <a:latin typeface="Angsana New" panose="02020603050405020304" pitchFamily="18" charset="-34"/>
            </a:endParaRPr>
          </a:p>
        </p:txBody>
      </p:sp>
      <p:pic>
        <p:nvPicPr>
          <p:cNvPr id="11" name="תמונה 10">
            <a:extLst>
              <a:ext uri="{FF2B5EF4-FFF2-40B4-BE49-F238E27FC236}">
                <a16:creationId xmlns:a16="http://schemas.microsoft.com/office/drawing/2014/main" id="{FE1BB801-A408-A944-353F-2C3DCB78EC3E}"/>
              </a:ext>
            </a:extLst>
          </p:cNvPr>
          <p:cNvPicPr>
            <a:picLocks noChangeAspect="1"/>
          </p:cNvPicPr>
          <p:nvPr/>
        </p:nvPicPr>
        <p:blipFill rotWithShape="1">
          <a:blip r:embed="rId2"/>
          <a:srcRect t="11520"/>
          <a:stretch/>
        </p:blipFill>
        <p:spPr>
          <a:xfrm>
            <a:off x="857885" y="4368800"/>
            <a:ext cx="5904230" cy="1699260"/>
          </a:xfrm>
          <a:prstGeom prst="rect">
            <a:avLst/>
          </a:prstGeom>
        </p:spPr>
      </p:pic>
      <p:pic>
        <p:nvPicPr>
          <p:cNvPr id="12" name="תמונה 11">
            <a:extLst>
              <a:ext uri="{FF2B5EF4-FFF2-40B4-BE49-F238E27FC236}">
                <a16:creationId xmlns:a16="http://schemas.microsoft.com/office/drawing/2014/main" id="{01CDEC73-EAE6-96C0-3D4A-5D13880BF2D2}"/>
              </a:ext>
            </a:extLst>
          </p:cNvPr>
          <p:cNvPicPr>
            <a:picLocks noChangeAspect="1"/>
          </p:cNvPicPr>
          <p:nvPr/>
        </p:nvPicPr>
        <p:blipFill>
          <a:blip r:embed="rId3"/>
          <a:stretch>
            <a:fillRect/>
          </a:stretch>
        </p:blipFill>
        <p:spPr>
          <a:xfrm>
            <a:off x="8809609" y="4192646"/>
            <a:ext cx="2788666" cy="1830332"/>
          </a:xfrm>
          <a:prstGeom prst="rect">
            <a:avLst/>
          </a:prstGeom>
        </p:spPr>
      </p:pic>
    </p:spTree>
    <p:extLst>
      <p:ext uri="{BB962C8B-B14F-4D97-AF65-F5344CB8AC3E}">
        <p14:creationId xmlns:p14="http://schemas.microsoft.com/office/powerpoint/2010/main" val="396937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0C41D-610E-2960-243C-2BE8D04239CC}"/>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50F6579E-177A-BC2B-41F5-C7DCD2C2139B}"/>
              </a:ext>
            </a:extLst>
          </p:cNvPr>
          <p:cNvSpPr>
            <a:spLocks noGrp="1"/>
          </p:cNvSpPr>
          <p:nvPr>
            <p:ph type="subTitle" idx="1"/>
          </p:nvPr>
        </p:nvSpPr>
        <p:spPr>
          <a:xfrm>
            <a:off x="2560320" y="2457014"/>
            <a:ext cx="9144000" cy="1066890"/>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הצגת מזהה הספק ושמו לכל הספקים שמספקים מוצר שהמחיר שלו גבוה מ100.</a:t>
            </a:r>
          </a:p>
        </p:txBody>
      </p:sp>
      <p:sp>
        <p:nvSpPr>
          <p:cNvPr id="3" name="מציין מיקום של תאריך 2">
            <a:extLst>
              <a:ext uri="{FF2B5EF4-FFF2-40B4-BE49-F238E27FC236}">
                <a16:creationId xmlns:a16="http://schemas.microsoft.com/office/drawing/2014/main" id="{185105FE-09A7-DDBA-5548-FB22DB0AD4F7}"/>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E63E89DA-6206-D0FB-AD08-6D31CE7A7353}"/>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1CDA5D46-5230-7665-4EE7-7139BDA7F9DE}"/>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09452806-B556-2D92-1DE8-DE7FFAD4BD68}"/>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10 </a:t>
            </a:r>
          </a:p>
        </p:txBody>
      </p:sp>
      <p:sp>
        <p:nvSpPr>
          <p:cNvPr id="7" name="כותרת משנה 1">
            <a:extLst>
              <a:ext uri="{FF2B5EF4-FFF2-40B4-BE49-F238E27FC236}">
                <a16:creationId xmlns:a16="http://schemas.microsoft.com/office/drawing/2014/main" id="{2434F7AE-E1AA-81CF-9951-422D7EC28649}"/>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B744D30F-829D-0CF3-969C-E42D7830D129}"/>
              </a:ext>
            </a:extLst>
          </p:cNvPr>
          <p:cNvSpPr txBox="1"/>
          <p:nvPr/>
        </p:nvSpPr>
        <p:spPr>
          <a:xfrm>
            <a:off x="751840" y="4043680"/>
            <a:ext cx="61163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2B5365BD-A2FA-A0FB-BCB5-DF0279615DD3}"/>
              </a:ext>
            </a:extLst>
          </p:cNvPr>
          <p:cNvSpPr txBox="1"/>
          <p:nvPr/>
        </p:nvSpPr>
        <p:spPr>
          <a:xfrm>
            <a:off x="7943596" y="4040922"/>
            <a:ext cx="3740404" cy="1583908"/>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953EE026-A1B4-5319-A04C-FAF015B7F005}"/>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23</a:t>
            </a:r>
            <a:endParaRPr lang="he-IL" b="1" dirty="0">
              <a:solidFill>
                <a:schemeClr val="bg1"/>
              </a:solidFill>
              <a:latin typeface="Angsana New" panose="02020603050405020304" pitchFamily="18" charset="-34"/>
            </a:endParaRPr>
          </a:p>
        </p:txBody>
      </p:sp>
      <p:pic>
        <p:nvPicPr>
          <p:cNvPr id="12" name="תמונה 11" descr="תמונה שמכילה טקסט, גופן, צילום מסך&#10;&#10;התיאור נוצר באופן אוטומטי">
            <a:extLst>
              <a:ext uri="{FF2B5EF4-FFF2-40B4-BE49-F238E27FC236}">
                <a16:creationId xmlns:a16="http://schemas.microsoft.com/office/drawing/2014/main" id="{4126F8EE-5121-F91C-EC3A-3AF330081CDC}"/>
              </a:ext>
            </a:extLst>
          </p:cNvPr>
          <p:cNvPicPr>
            <a:picLocks noChangeAspect="1"/>
          </p:cNvPicPr>
          <p:nvPr/>
        </p:nvPicPr>
        <p:blipFill rotWithShape="1">
          <a:blip r:embed="rId2">
            <a:extLst>
              <a:ext uri="{28A0092B-C50C-407E-A947-70E740481C1C}">
                <a14:useLocalDpi xmlns:a14="http://schemas.microsoft.com/office/drawing/2010/main" val="0"/>
              </a:ext>
            </a:extLst>
          </a:blip>
          <a:srcRect t="19175"/>
          <a:stretch/>
        </p:blipFill>
        <p:spPr>
          <a:xfrm>
            <a:off x="877824" y="4478866"/>
            <a:ext cx="5383276" cy="1415519"/>
          </a:xfrm>
          <a:prstGeom prst="rect">
            <a:avLst/>
          </a:prstGeom>
        </p:spPr>
      </p:pic>
      <p:pic>
        <p:nvPicPr>
          <p:cNvPr id="14" name="תמונה 13" descr="תמונה שמכילה טקסט, צילום מסך, גופן, מספר&#10;&#10;התיאור נוצר באופן אוטומטי">
            <a:extLst>
              <a:ext uri="{FF2B5EF4-FFF2-40B4-BE49-F238E27FC236}">
                <a16:creationId xmlns:a16="http://schemas.microsoft.com/office/drawing/2014/main" id="{746D7DA6-F3DA-9B02-426F-93D29AC90D9E}"/>
              </a:ext>
            </a:extLst>
          </p:cNvPr>
          <p:cNvPicPr>
            <a:picLocks noChangeAspect="1"/>
          </p:cNvPicPr>
          <p:nvPr/>
        </p:nvPicPr>
        <p:blipFill rotWithShape="1">
          <a:blip r:embed="rId3">
            <a:extLst>
              <a:ext uri="{28A0092B-C50C-407E-A947-70E740481C1C}">
                <a14:useLocalDpi xmlns:a14="http://schemas.microsoft.com/office/drawing/2010/main" val="0"/>
              </a:ext>
            </a:extLst>
          </a:blip>
          <a:srcRect l="9884"/>
          <a:stretch/>
        </p:blipFill>
        <p:spPr>
          <a:xfrm>
            <a:off x="8221345" y="4160433"/>
            <a:ext cx="3218815" cy="1304925"/>
          </a:xfrm>
          <a:prstGeom prst="rect">
            <a:avLst/>
          </a:prstGeom>
        </p:spPr>
      </p:pic>
    </p:spTree>
    <p:extLst>
      <p:ext uri="{BB962C8B-B14F-4D97-AF65-F5344CB8AC3E}">
        <p14:creationId xmlns:p14="http://schemas.microsoft.com/office/powerpoint/2010/main" val="2233559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86E8A-EE8A-0124-38D0-75EFC65B6496}"/>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EC733F0A-3C9D-90EA-B642-B54EC29FC009}"/>
              </a:ext>
            </a:extLst>
          </p:cNvPr>
          <p:cNvSpPr>
            <a:spLocks noGrp="1"/>
          </p:cNvSpPr>
          <p:nvPr>
            <p:ph type="subTitle" idx="1"/>
          </p:nvPr>
        </p:nvSpPr>
        <p:spPr>
          <a:xfrm>
            <a:off x="2560320" y="2457014"/>
            <a:ext cx="9144000" cy="1066890"/>
          </a:xfrm>
        </p:spPr>
        <p:txBody>
          <a:bodyPr>
            <a:normAutofit fontScale="77500" lnSpcReduction="20000"/>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יצירת רשימת ספקים ומספר המוצרים שהם מספקים. </a:t>
            </a:r>
          </a:p>
          <a:p>
            <a:pPr lvl="1" algn="r"/>
            <a:r>
              <a:rPr lang="he-IL" sz="2200" b="1" i="1" dirty="0">
                <a:latin typeface="Angsana New" panose="02020603050405020304" pitchFamily="18" charset="-34"/>
                <a:cs typeface="Calibri" panose="020F0502020204030204" pitchFamily="34" charset="0"/>
              </a:rPr>
              <a:t>לכל ספק מוצג שם הספק ומזהה הספק.</a:t>
            </a:r>
          </a:p>
        </p:txBody>
      </p:sp>
      <p:sp>
        <p:nvSpPr>
          <p:cNvPr id="3" name="מציין מיקום של תאריך 2">
            <a:extLst>
              <a:ext uri="{FF2B5EF4-FFF2-40B4-BE49-F238E27FC236}">
                <a16:creationId xmlns:a16="http://schemas.microsoft.com/office/drawing/2014/main" id="{75595C95-0551-DEE7-D01A-FB26BF5D7029}"/>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5463135A-2ECF-5E52-109F-A155F7DA585C}"/>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189CA76E-22A5-A609-8DF5-C9C9A8FE9A92}"/>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AABB9B7A-7E89-F5AF-0934-0F6E689905CE}"/>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11 </a:t>
            </a:r>
          </a:p>
        </p:txBody>
      </p:sp>
      <p:sp>
        <p:nvSpPr>
          <p:cNvPr id="7" name="כותרת משנה 1">
            <a:extLst>
              <a:ext uri="{FF2B5EF4-FFF2-40B4-BE49-F238E27FC236}">
                <a16:creationId xmlns:a16="http://schemas.microsoft.com/office/drawing/2014/main" id="{F0F4E879-EEBB-AB14-1AFC-B60A6997F876}"/>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31376CD6-45AF-7F05-9A98-46174641D2DC}"/>
              </a:ext>
            </a:extLst>
          </p:cNvPr>
          <p:cNvSpPr txBox="1"/>
          <p:nvPr/>
        </p:nvSpPr>
        <p:spPr>
          <a:xfrm>
            <a:off x="487680" y="4043680"/>
            <a:ext cx="7564120" cy="2141002"/>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3506C9FD-A078-4A1F-9DED-B21265CED5E3}"/>
              </a:ext>
            </a:extLst>
          </p:cNvPr>
          <p:cNvSpPr txBox="1"/>
          <p:nvPr/>
        </p:nvSpPr>
        <p:spPr>
          <a:xfrm>
            <a:off x="8154289" y="4040922"/>
            <a:ext cx="3759200" cy="2680553"/>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BBAD3D6B-FE45-A799-4E06-0C41BA5B4320}"/>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24</a:t>
            </a:r>
            <a:endParaRPr lang="he-IL" b="1" dirty="0">
              <a:solidFill>
                <a:schemeClr val="bg1"/>
              </a:solidFill>
              <a:latin typeface="Angsana New" panose="02020603050405020304" pitchFamily="18" charset="-34"/>
            </a:endParaRPr>
          </a:p>
        </p:txBody>
      </p:sp>
      <p:pic>
        <p:nvPicPr>
          <p:cNvPr id="12" name="תמונה 11" descr="תמונה שמכילה טקסט, גופן, צילום מסך&#10;&#10;התיאור נוצר באופן אוטומטי">
            <a:extLst>
              <a:ext uri="{FF2B5EF4-FFF2-40B4-BE49-F238E27FC236}">
                <a16:creationId xmlns:a16="http://schemas.microsoft.com/office/drawing/2014/main" id="{3C19EC22-3F04-2A07-72C3-5546DFD49D04}"/>
              </a:ext>
            </a:extLst>
          </p:cNvPr>
          <p:cNvPicPr>
            <a:picLocks noChangeAspect="1"/>
          </p:cNvPicPr>
          <p:nvPr/>
        </p:nvPicPr>
        <p:blipFill rotWithShape="1">
          <a:blip r:embed="rId2">
            <a:extLst>
              <a:ext uri="{28A0092B-C50C-407E-A947-70E740481C1C}">
                <a14:useLocalDpi xmlns:a14="http://schemas.microsoft.com/office/drawing/2010/main" val="0"/>
              </a:ext>
            </a:extLst>
          </a:blip>
          <a:srcRect t="30332" r="2086"/>
          <a:stretch/>
        </p:blipFill>
        <p:spPr>
          <a:xfrm>
            <a:off x="615569" y="4303444"/>
            <a:ext cx="7274560" cy="1207724"/>
          </a:xfrm>
          <a:prstGeom prst="rect">
            <a:avLst/>
          </a:prstGeom>
        </p:spPr>
      </p:pic>
      <p:pic>
        <p:nvPicPr>
          <p:cNvPr id="14" name="תמונה 13" descr="תמונה שמכילה טקסט, צילום מסך, קבלה, גופן&#10;&#10;התיאור נוצר באופן אוטומטי">
            <a:extLst>
              <a:ext uri="{FF2B5EF4-FFF2-40B4-BE49-F238E27FC236}">
                <a16:creationId xmlns:a16="http://schemas.microsoft.com/office/drawing/2014/main" id="{A8604ACD-CC6B-FA74-1A3A-AB6BBE439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2295" y="4163803"/>
            <a:ext cx="3590290" cy="2284167"/>
          </a:xfrm>
          <a:prstGeom prst="rect">
            <a:avLst/>
          </a:prstGeom>
        </p:spPr>
      </p:pic>
    </p:spTree>
    <p:extLst>
      <p:ext uri="{BB962C8B-B14F-4D97-AF65-F5344CB8AC3E}">
        <p14:creationId xmlns:p14="http://schemas.microsoft.com/office/powerpoint/2010/main" val="1989027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372D1-177D-097D-8EF7-880DE9CD8DC0}"/>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FA266A16-A165-DD76-CF1D-94A41143B30D}"/>
              </a:ext>
            </a:extLst>
          </p:cNvPr>
          <p:cNvSpPr>
            <a:spLocks noGrp="1"/>
          </p:cNvSpPr>
          <p:nvPr>
            <p:ph type="subTitle" idx="1"/>
          </p:nvPr>
        </p:nvSpPr>
        <p:spPr>
          <a:xfrm>
            <a:off x="2560320" y="2457014"/>
            <a:ext cx="9144000" cy="1066890"/>
          </a:xfrm>
        </p:spPr>
        <p:txBody>
          <a:bodyPr>
            <a:normAutofit fontScale="77500" lnSpcReduction="20000"/>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הצגת מוצרים שמחירם מעל ממוצע המחירים של כל המוצרים ביחד.</a:t>
            </a:r>
          </a:p>
          <a:p>
            <a:pPr lvl="1" algn="r"/>
            <a:r>
              <a:rPr lang="he-IL" sz="2200" b="1" i="1" dirty="0">
                <a:latin typeface="Angsana New" panose="02020603050405020304" pitchFamily="18" charset="-34"/>
                <a:cs typeface="Calibri" panose="020F0502020204030204" pitchFamily="34" charset="0"/>
              </a:rPr>
              <a:t>לכל מוצר מוצג מזהה מוצר ומחיר.</a:t>
            </a:r>
          </a:p>
        </p:txBody>
      </p:sp>
      <p:sp>
        <p:nvSpPr>
          <p:cNvPr id="3" name="מציין מיקום של תאריך 2">
            <a:extLst>
              <a:ext uri="{FF2B5EF4-FFF2-40B4-BE49-F238E27FC236}">
                <a16:creationId xmlns:a16="http://schemas.microsoft.com/office/drawing/2014/main" id="{17F64BE9-7F6A-F020-17DB-CA874B731F03}"/>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2AEFFF7C-BAF7-B2C1-5AEF-B87D5192AA9F}"/>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A0BE80C3-DB22-769E-5E9C-18E89C36DB24}"/>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5834304E-1558-C76B-C36E-0461470DA0EB}"/>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12 </a:t>
            </a:r>
          </a:p>
        </p:txBody>
      </p:sp>
      <p:sp>
        <p:nvSpPr>
          <p:cNvPr id="7" name="כותרת משנה 1">
            <a:extLst>
              <a:ext uri="{FF2B5EF4-FFF2-40B4-BE49-F238E27FC236}">
                <a16:creationId xmlns:a16="http://schemas.microsoft.com/office/drawing/2014/main" id="{6695CBA2-524E-2A0B-9120-50871DD315D5}"/>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3AC176B2-0E25-56A9-36BE-1DC2BD7F53E4}"/>
              </a:ext>
            </a:extLst>
          </p:cNvPr>
          <p:cNvSpPr txBox="1"/>
          <p:nvPr/>
        </p:nvSpPr>
        <p:spPr>
          <a:xfrm>
            <a:off x="751840" y="4043680"/>
            <a:ext cx="638048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4D57B4D1-8B45-28AA-B91A-6BC44F9053C9}"/>
              </a:ext>
            </a:extLst>
          </p:cNvPr>
          <p:cNvSpPr txBox="1"/>
          <p:nvPr/>
        </p:nvSpPr>
        <p:spPr>
          <a:xfrm>
            <a:off x="8676640" y="4040922"/>
            <a:ext cx="300736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6829D5CC-79FA-3FE8-97D4-8B905BE01251}"/>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25</a:t>
            </a:r>
            <a:endParaRPr lang="he-IL" b="1" dirty="0">
              <a:solidFill>
                <a:schemeClr val="bg1"/>
              </a:solidFill>
              <a:latin typeface="Angsana New" panose="02020603050405020304" pitchFamily="18" charset="-34"/>
            </a:endParaRPr>
          </a:p>
        </p:txBody>
      </p:sp>
      <p:pic>
        <p:nvPicPr>
          <p:cNvPr id="12" name="תמונה 11" descr="תמונה שמכילה טקסט, גופן, צילום מסך, אלגברה&#10;&#10;התיאור נוצר באופן אוטומטי">
            <a:extLst>
              <a:ext uri="{FF2B5EF4-FFF2-40B4-BE49-F238E27FC236}">
                <a16:creationId xmlns:a16="http://schemas.microsoft.com/office/drawing/2014/main" id="{DB809E3C-153F-1B81-90A5-6CD030B82264}"/>
              </a:ext>
            </a:extLst>
          </p:cNvPr>
          <p:cNvPicPr>
            <a:picLocks noChangeAspect="1"/>
          </p:cNvPicPr>
          <p:nvPr/>
        </p:nvPicPr>
        <p:blipFill rotWithShape="1">
          <a:blip r:embed="rId2">
            <a:extLst>
              <a:ext uri="{28A0092B-C50C-407E-A947-70E740481C1C}">
                <a14:useLocalDpi xmlns:a14="http://schemas.microsoft.com/office/drawing/2010/main" val="0"/>
              </a:ext>
            </a:extLst>
          </a:blip>
          <a:srcRect t="36363" r="7897"/>
          <a:stretch/>
        </p:blipFill>
        <p:spPr>
          <a:xfrm>
            <a:off x="941324" y="4306202"/>
            <a:ext cx="5990336" cy="1073322"/>
          </a:xfrm>
          <a:prstGeom prst="rect">
            <a:avLst/>
          </a:prstGeom>
        </p:spPr>
      </p:pic>
      <p:pic>
        <p:nvPicPr>
          <p:cNvPr id="14" name="תמונה 13" descr="תמונה שמכילה טקסט, צילום מסך, גופן, מספר&#10;&#10;התיאור נוצר באופן אוטומטי">
            <a:extLst>
              <a:ext uri="{FF2B5EF4-FFF2-40B4-BE49-F238E27FC236}">
                <a16:creationId xmlns:a16="http://schemas.microsoft.com/office/drawing/2014/main" id="{388709A9-7D85-A7F5-E903-5239248E7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4816" y="4148523"/>
            <a:ext cx="2742184" cy="1883977"/>
          </a:xfrm>
          <a:prstGeom prst="rect">
            <a:avLst/>
          </a:prstGeom>
        </p:spPr>
      </p:pic>
    </p:spTree>
    <p:extLst>
      <p:ext uri="{BB962C8B-B14F-4D97-AF65-F5344CB8AC3E}">
        <p14:creationId xmlns:p14="http://schemas.microsoft.com/office/powerpoint/2010/main" val="45492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0B431-61C1-2FE4-6606-B819CB2B30E5}"/>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26C85A01-ED57-E545-3C4F-F76247D173F5}"/>
              </a:ext>
            </a:extLst>
          </p:cNvPr>
          <p:cNvSpPr>
            <a:spLocks noGrp="1"/>
          </p:cNvSpPr>
          <p:nvPr>
            <p:ph type="subTitle" idx="1"/>
          </p:nvPr>
        </p:nvSpPr>
        <p:spPr>
          <a:xfrm>
            <a:off x="8156584" y="3583201"/>
            <a:ext cx="3802882" cy="2754686"/>
          </a:xfrm>
        </p:spPr>
        <p:txBody>
          <a:bodyPr>
            <a:normAutofit/>
          </a:bodyPr>
          <a:lstStyle/>
          <a:p>
            <a:pPr lvl="1" algn="r"/>
            <a:r>
              <a:rPr lang="he-IL" sz="2200" b="1" i="1" dirty="0">
                <a:latin typeface="Angsana New" panose="02020603050405020304" pitchFamily="18" charset="-34"/>
                <a:cs typeface="Calibri" panose="020F0502020204030204" pitchFamily="34" charset="0"/>
              </a:rPr>
              <a:t>המטרה העסקית של הפקודה:</a:t>
            </a:r>
          </a:p>
          <a:p>
            <a:pPr lvl="1" algn="r"/>
            <a:r>
              <a:rPr lang="he-IL" sz="2200" b="1" i="1" dirty="0">
                <a:latin typeface="Angsana New" panose="02020603050405020304" pitchFamily="18" charset="-34"/>
                <a:cs typeface="Calibri" panose="020F0502020204030204" pitchFamily="34" charset="0"/>
              </a:rPr>
              <a:t>יצירת טבלה של מחיר כולל להזמנה והוספת הנתונים באופן ידני ולאחר מכן עדכון הנחה בגובה 10% לתשלום הכולל פר הזמנה. </a:t>
            </a:r>
          </a:p>
          <a:p>
            <a:pPr lvl="1" algn="r"/>
            <a:endParaRPr lang="he-IL" sz="2200" b="1" i="1" dirty="0">
              <a:latin typeface="Angsana New" panose="02020603050405020304" pitchFamily="18" charset="-34"/>
              <a:cs typeface="Calibri" panose="020F0502020204030204" pitchFamily="34" charset="0"/>
            </a:endParaRPr>
          </a:p>
        </p:txBody>
      </p:sp>
      <p:sp>
        <p:nvSpPr>
          <p:cNvPr id="3" name="מציין מיקום של תאריך 2">
            <a:extLst>
              <a:ext uri="{FF2B5EF4-FFF2-40B4-BE49-F238E27FC236}">
                <a16:creationId xmlns:a16="http://schemas.microsoft.com/office/drawing/2014/main" id="{177055F9-4261-65AC-493D-B769A8A2B14C}"/>
              </a:ext>
            </a:extLst>
          </p:cNvPr>
          <p:cNvSpPr>
            <a:spLocks noGrp="1"/>
          </p:cNvSpPr>
          <p:nvPr>
            <p:ph type="dt" sz="half" idx="10"/>
          </p:nvPr>
        </p:nvSpPr>
        <p:spPr/>
        <p:txBody>
          <a:bodyPr/>
          <a:lstStyle/>
          <a:p>
            <a:fld id="{1ECB5883-038C-4696-8E27-1811E470D6D4}" type="datetime1">
              <a:rPr lang="en-US" smtClean="0"/>
              <a:t>3/9/2024</a:t>
            </a:fld>
            <a:endParaRPr lang="en-US" dirty="0"/>
          </a:p>
        </p:txBody>
      </p:sp>
      <p:sp>
        <p:nvSpPr>
          <p:cNvPr id="4" name="מציין מיקום של כותרת תחתונה 3">
            <a:extLst>
              <a:ext uri="{FF2B5EF4-FFF2-40B4-BE49-F238E27FC236}">
                <a16:creationId xmlns:a16="http://schemas.microsoft.com/office/drawing/2014/main" id="{C7D9A9DB-8C75-2885-9C9F-7AFB8C41CF1B}"/>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893BF8C7-BF1D-D6FD-DA9C-8505A9ABAA67}"/>
              </a:ext>
            </a:extLst>
          </p:cNvPr>
          <p:cNvSpPr txBox="1">
            <a:spLocks/>
          </p:cNvSpPr>
          <p:nvPr/>
        </p:nvSpPr>
        <p:spPr>
          <a:xfrm>
            <a:off x="4106524" y="2161739"/>
            <a:ext cx="1644408"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826C2E56-82B1-9C1A-21D0-5FB5A859C920}"/>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13 </a:t>
            </a:r>
          </a:p>
        </p:txBody>
      </p:sp>
      <p:sp>
        <p:nvSpPr>
          <p:cNvPr id="7" name="כותרת משנה 1">
            <a:extLst>
              <a:ext uri="{FF2B5EF4-FFF2-40B4-BE49-F238E27FC236}">
                <a16:creationId xmlns:a16="http://schemas.microsoft.com/office/drawing/2014/main" id="{9C7AD17F-57DD-C8B6-A224-530A6E21DA8D}"/>
              </a:ext>
            </a:extLst>
          </p:cNvPr>
          <p:cNvSpPr txBox="1">
            <a:spLocks/>
          </p:cNvSpPr>
          <p:nvPr/>
        </p:nvSpPr>
        <p:spPr>
          <a:xfrm>
            <a:off x="-259080" y="2211244"/>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1B0BF701-63BC-F45D-1E18-DCDE4D03F617}"/>
              </a:ext>
            </a:extLst>
          </p:cNvPr>
          <p:cNvSpPr txBox="1"/>
          <p:nvPr/>
        </p:nvSpPr>
        <p:spPr>
          <a:xfrm>
            <a:off x="751839" y="2342714"/>
            <a:ext cx="3769361" cy="4197786"/>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3CBBFB0F-8E81-0E20-A6A7-8035FDAC920B}"/>
              </a:ext>
            </a:extLst>
          </p:cNvPr>
          <p:cNvSpPr txBox="1"/>
          <p:nvPr/>
        </p:nvSpPr>
        <p:spPr>
          <a:xfrm>
            <a:off x="5908040" y="2467702"/>
            <a:ext cx="2124456" cy="4197786"/>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8791D0D3-09C9-689C-72FF-5D8FE961416C}"/>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26</a:t>
            </a:r>
            <a:endParaRPr lang="he-IL" b="1" dirty="0">
              <a:solidFill>
                <a:schemeClr val="bg1"/>
              </a:solidFill>
              <a:latin typeface="Angsana New" panose="02020603050405020304" pitchFamily="18" charset="-34"/>
            </a:endParaRPr>
          </a:p>
        </p:txBody>
      </p:sp>
      <p:pic>
        <p:nvPicPr>
          <p:cNvPr id="11" name="תמונה 10">
            <a:extLst>
              <a:ext uri="{FF2B5EF4-FFF2-40B4-BE49-F238E27FC236}">
                <a16:creationId xmlns:a16="http://schemas.microsoft.com/office/drawing/2014/main" id="{48C1512D-F4E5-C50A-35AB-56198BC8F298}"/>
              </a:ext>
            </a:extLst>
          </p:cNvPr>
          <p:cNvPicPr>
            <a:picLocks noChangeAspect="1"/>
          </p:cNvPicPr>
          <p:nvPr/>
        </p:nvPicPr>
        <p:blipFill rotWithShape="1">
          <a:blip r:embed="rId2"/>
          <a:srcRect r="14569"/>
          <a:stretch/>
        </p:blipFill>
        <p:spPr>
          <a:xfrm>
            <a:off x="1137022" y="2598297"/>
            <a:ext cx="3269878" cy="3846863"/>
          </a:xfrm>
          <a:prstGeom prst="rect">
            <a:avLst/>
          </a:prstGeom>
        </p:spPr>
      </p:pic>
      <p:pic>
        <p:nvPicPr>
          <p:cNvPr id="13" name="תמונה 12">
            <a:extLst>
              <a:ext uri="{FF2B5EF4-FFF2-40B4-BE49-F238E27FC236}">
                <a16:creationId xmlns:a16="http://schemas.microsoft.com/office/drawing/2014/main" id="{B0F1FA3C-1866-F254-F18B-8EAB13290A24}"/>
              </a:ext>
            </a:extLst>
          </p:cNvPr>
          <p:cNvPicPr>
            <a:picLocks noChangeAspect="1"/>
          </p:cNvPicPr>
          <p:nvPr/>
        </p:nvPicPr>
        <p:blipFill rotWithShape="1">
          <a:blip r:embed="rId3"/>
          <a:srcRect l="241061" t="-9701" r="-241061" b="9701"/>
          <a:stretch/>
        </p:blipFill>
        <p:spPr>
          <a:xfrm>
            <a:off x="232534" y="1936153"/>
            <a:ext cx="2838450" cy="2695575"/>
          </a:xfrm>
          <a:prstGeom prst="rect">
            <a:avLst/>
          </a:prstGeom>
        </p:spPr>
      </p:pic>
      <p:grpSp>
        <p:nvGrpSpPr>
          <p:cNvPr id="16" name="קבוצה 15">
            <a:extLst>
              <a:ext uri="{FF2B5EF4-FFF2-40B4-BE49-F238E27FC236}">
                <a16:creationId xmlns:a16="http://schemas.microsoft.com/office/drawing/2014/main" id="{562AC9AA-EDEC-1E82-0782-5F2DDD68E69A}"/>
              </a:ext>
            </a:extLst>
          </p:cNvPr>
          <p:cNvGrpSpPr/>
          <p:nvPr/>
        </p:nvGrpSpPr>
        <p:grpSpPr>
          <a:xfrm>
            <a:off x="6024710" y="2699740"/>
            <a:ext cx="1924118" cy="3863975"/>
            <a:chOff x="4676775" y="-669899"/>
            <a:chExt cx="2876550" cy="5446686"/>
          </a:xfrm>
        </p:grpSpPr>
        <p:pic>
          <p:nvPicPr>
            <p:cNvPr id="12" name="תמונה 11">
              <a:extLst>
                <a:ext uri="{FF2B5EF4-FFF2-40B4-BE49-F238E27FC236}">
                  <a16:creationId xmlns:a16="http://schemas.microsoft.com/office/drawing/2014/main" id="{14C56CA9-194A-A26D-BE29-BEC2B5675961}"/>
                </a:ext>
              </a:extLst>
            </p:cNvPr>
            <p:cNvPicPr>
              <a:picLocks noChangeAspect="1"/>
            </p:cNvPicPr>
            <p:nvPr/>
          </p:nvPicPr>
          <p:blipFill>
            <a:blip r:embed="rId4"/>
            <a:stretch>
              <a:fillRect/>
            </a:stretch>
          </p:blipFill>
          <p:spPr>
            <a:xfrm>
              <a:off x="4676775" y="-669899"/>
              <a:ext cx="2876550" cy="3924300"/>
            </a:xfrm>
            <a:prstGeom prst="rect">
              <a:avLst/>
            </a:prstGeom>
          </p:spPr>
        </p:pic>
        <p:pic>
          <p:nvPicPr>
            <p:cNvPr id="15" name="תמונה 14" descr="תמונה שמכילה טקסט, גופן, צילום מסך&#10;&#10;התיאור נוצר באופן אוטומטי">
              <a:extLst>
                <a:ext uri="{FF2B5EF4-FFF2-40B4-BE49-F238E27FC236}">
                  <a16:creationId xmlns:a16="http://schemas.microsoft.com/office/drawing/2014/main" id="{ED325F88-0823-034B-9600-5B2C9057FC88}"/>
                </a:ext>
              </a:extLst>
            </p:cNvPr>
            <p:cNvPicPr>
              <a:picLocks noChangeAspect="1"/>
            </p:cNvPicPr>
            <p:nvPr/>
          </p:nvPicPr>
          <p:blipFill rotWithShape="1">
            <a:blip r:embed="rId5">
              <a:extLst>
                <a:ext uri="{28A0092B-C50C-407E-A947-70E740481C1C}">
                  <a14:useLocalDpi xmlns:a14="http://schemas.microsoft.com/office/drawing/2010/main" val="0"/>
                </a:ext>
              </a:extLst>
            </a:blip>
            <a:srcRect t="40340"/>
            <a:stretch/>
          </p:blipFill>
          <p:spPr>
            <a:xfrm>
              <a:off x="4676775" y="3168608"/>
              <a:ext cx="2838450" cy="1608179"/>
            </a:xfrm>
            <a:prstGeom prst="rect">
              <a:avLst/>
            </a:prstGeom>
          </p:spPr>
        </p:pic>
      </p:grpSp>
    </p:spTree>
    <p:extLst>
      <p:ext uri="{BB962C8B-B14F-4D97-AF65-F5344CB8AC3E}">
        <p14:creationId xmlns:p14="http://schemas.microsoft.com/office/powerpoint/2010/main" val="3513561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32CFC-954E-8DAE-8C13-5E2DEBEC2F68}"/>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AB460FD9-D2CC-619A-C73D-D9525261A270}"/>
              </a:ext>
            </a:extLst>
          </p:cNvPr>
          <p:cNvSpPr>
            <a:spLocks noGrp="1"/>
          </p:cNvSpPr>
          <p:nvPr>
            <p:ph type="subTitle" idx="1"/>
          </p:nvPr>
        </p:nvSpPr>
        <p:spPr>
          <a:xfrm>
            <a:off x="4402667" y="2457014"/>
            <a:ext cx="7301655" cy="1360996"/>
          </a:xfrm>
        </p:spPr>
        <p:txBody>
          <a:bodyPr>
            <a:normAutofit fontScale="55000" lnSpcReduction="20000"/>
          </a:bodyPr>
          <a:lstStyle/>
          <a:p>
            <a:pPr lvl="1" algn="r"/>
            <a:r>
              <a:rPr lang="he-IL" sz="2200" b="1" i="1" dirty="0">
                <a:latin typeface="Angsana New" panose="02020603050405020304" pitchFamily="18" charset="-34"/>
                <a:cs typeface="Calibri" panose="020F0502020204030204" pitchFamily="34" charset="0"/>
              </a:rPr>
              <a:t>המטרה העסקית של הפקודה: </a:t>
            </a:r>
            <a:br>
              <a:rPr lang="en-US" sz="2200" b="1" i="1" dirty="0">
                <a:latin typeface="Angsana New" panose="02020603050405020304" pitchFamily="18" charset="-34"/>
                <a:cs typeface="Calibri" panose="020F0502020204030204" pitchFamily="34" charset="0"/>
              </a:rPr>
            </a:br>
            <a:r>
              <a:rPr lang="he-IL" sz="2200" b="1" i="1" dirty="0">
                <a:latin typeface="Angsana New" panose="02020603050405020304" pitchFamily="18" charset="-34"/>
                <a:cs typeface="Calibri" panose="020F0502020204030204" pitchFamily="34" charset="0"/>
              </a:rPr>
              <a:t>הוספת עמודה לטבלת ותק בה ישמר המועד האחרון לעדכון הנתונים. העדכון יתבצע באופן אוטומטי ע"י טריגר.</a:t>
            </a:r>
            <a:br>
              <a:rPr lang="en-US" sz="2200" b="1" i="1" dirty="0">
                <a:latin typeface="Angsana New" panose="02020603050405020304" pitchFamily="18" charset="-34"/>
                <a:cs typeface="Calibri" panose="020F0502020204030204" pitchFamily="34" charset="0"/>
              </a:rPr>
            </a:br>
            <a:r>
              <a:rPr lang="he-IL" sz="2200" b="1" i="1" dirty="0">
                <a:latin typeface="Angsana New" panose="02020603050405020304" pitchFamily="18" charset="-34"/>
                <a:cs typeface="Calibri" panose="020F0502020204030204" pitchFamily="34" charset="0"/>
              </a:rPr>
              <a:t>הוספת 2 רשומות חדשות לטבלה: </a:t>
            </a:r>
            <a:br>
              <a:rPr lang="en-US" sz="2200" b="1" i="1" dirty="0">
                <a:latin typeface="Angsana New" panose="02020603050405020304" pitchFamily="18" charset="-34"/>
                <a:cs typeface="Calibri" panose="020F0502020204030204" pitchFamily="34" charset="0"/>
              </a:rPr>
            </a:br>
            <a:r>
              <a:rPr lang="he-IL" sz="2200" b="1" i="1" dirty="0">
                <a:latin typeface="Angsana New" panose="02020603050405020304" pitchFamily="18" charset="-34"/>
                <a:cs typeface="Calibri" panose="020F0502020204030204" pitchFamily="34" charset="0"/>
              </a:rPr>
              <a:t>מזהה עובד - 205, שם פרטי - אדיר, שם משפחה - נימני </a:t>
            </a:r>
            <a:br>
              <a:rPr lang="en-US" sz="2200" b="1" i="1" dirty="0">
                <a:latin typeface="Angsana New" panose="02020603050405020304" pitchFamily="18" charset="-34"/>
                <a:cs typeface="Calibri" panose="020F0502020204030204" pitchFamily="34" charset="0"/>
              </a:rPr>
            </a:br>
            <a:r>
              <a:rPr lang="he-IL" sz="2200" b="1" i="1" dirty="0">
                <a:latin typeface="Angsana New" panose="02020603050405020304" pitchFamily="18" charset="-34"/>
                <a:cs typeface="Calibri" panose="020F0502020204030204" pitchFamily="34" charset="0"/>
              </a:rPr>
              <a:t>מזהה עובד - 206, שם  פרטי – אוהד, שם משפחה - בר  </a:t>
            </a:r>
          </a:p>
        </p:txBody>
      </p:sp>
      <p:sp>
        <p:nvSpPr>
          <p:cNvPr id="3" name="מציין מיקום של תאריך 2">
            <a:extLst>
              <a:ext uri="{FF2B5EF4-FFF2-40B4-BE49-F238E27FC236}">
                <a16:creationId xmlns:a16="http://schemas.microsoft.com/office/drawing/2014/main" id="{86AF9C47-B9E3-C39F-BF2B-B0646CF032CE}"/>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E9FF3342-E2E3-8F7B-7642-22381E48428D}"/>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D89BA5E0-60E7-D02C-E558-B18210D62D9F}"/>
              </a:ext>
            </a:extLst>
          </p:cNvPr>
          <p:cNvSpPr txBox="1">
            <a:spLocks/>
          </p:cNvSpPr>
          <p:nvPr/>
        </p:nvSpPr>
        <p:spPr>
          <a:xfrm>
            <a:off x="3842006" y="2283633"/>
            <a:ext cx="159512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267094C6-AA57-B9FF-83F2-0A298FC88750}"/>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14 </a:t>
            </a:r>
          </a:p>
        </p:txBody>
      </p:sp>
      <p:sp>
        <p:nvSpPr>
          <p:cNvPr id="7" name="כותרת משנה 1">
            <a:extLst>
              <a:ext uri="{FF2B5EF4-FFF2-40B4-BE49-F238E27FC236}">
                <a16:creationId xmlns:a16="http://schemas.microsoft.com/office/drawing/2014/main" id="{C09FF6EA-49F1-4DA5-AB5C-13C597FE58A5}"/>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49A5975B-71B6-E582-2AC0-F672EAD7D3CD}"/>
              </a:ext>
            </a:extLst>
          </p:cNvPr>
          <p:cNvSpPr txBox="1"/>
          <p:nvPr/>
        </p:nvSpPr>
        <p:spPr>
          <a:xfrm>
            <a:off x="508000" y="2876856"/>
            <a:ext cx="4864100" cy="3479493"/>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1685CA9A-C33C-2497-02A1-5CA06EBA748D}"/>
              </a:ext>
            </a:extLst>
          </p:cNvPr>
          <p:cNvSpPr txBox="1"/>
          <p:nvPr/>
        </p:nvSpPr>
        <p:spPr>
          <a:xfrm>
            <a:off x="6223000" y="4040922"/>
            <a:ext cx="5461000" cy="2016978"/>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EB21F4AF-1290-9B99-6DAB-BE4C6B9CECEA}"/>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27</a:t>
            </a:r>
            <a:endParaRPr lang="he-IL" b="1" dirty="0">
              <a:solidFill>
                <a:schemeClr val="bg1"/>
              </a:solidFill>
              <a:latin typeface="Angsana New" panose="02020603050405020304" pitchFamily="18" charset="-34"/>
            </a:endParaRPr>
          </a:p>
        </p:txBody>
      </p:sp>
      <p:pic>
        <p:nvPicPr>
          <p:cNvPr id="12" name="תמונה 11" descr="תמונה שמכילה טקסט, צילום מסך, גופן, מספר&#10;&#10;התיאור נוצר באופן אוטומטי">
            <a:extLst>
              <a:ext uri="{FF2B5EF4-FFF2-40B4-BE49-F238E27FC236}">
                <a16:creationId xmlns:a16="http://schemas.microsoft.com/office/drawing/2014/main" id="{83678476-C0EF-CE06-B199-7C07EA46AC84}"/>
              </a:ext>
            </a:extLst>
          </p:cNvPr>
          <p:cNvPicPr>
            <a:picLocks noChangeAspect="1"/>
          </p:cNvPicPr>
          <p:nvPr/>
        </p:nvPicPr>
        <p:blipFill rotWithShape="1">
          <a:blip r:embed="rId2">
            <a:extLst>
              <a:ext uri="{28A0092B-C50C-407E-A947-70E740481C1C}">
                <a14:useLocalDpi xmlns:a14="http://schemas.microsoft.com/office/drawing/2010/main" val="0"/>
              </a:ext>
            </a:extLst>
          </a:blip>
          <a:srcRect t="4893" r="16346"/>
          <a:stretch/>
        </p:blipFill>
        <p:spPr>
          <a:xfrm>
            <a:off x="877825" y="3149599"/>
            <a:ext cx="4189476" cy="3093147"/>
          </a:xfrm>
          <a:prstGeom prst="rect">
            <a:avLst/>
          </a:prstGeom>
        </p:spPr>
      </p:pic>
      <p:pic>
        <p:nvPicPr>
          <p:cNvPr id="14" name="תמונה 13" descr="תמונה שמכילה טקסט, צילום מסך, גופן, מספר&#10;&#10;התיאור נוצר באופן אוטומטי">
            <a:extLst>
              <a:ext uri="{FF2B5EF4-FFF2-40B4-BE49-F238E27FC236}">
                <a16:creationId xmlns:a16="http://schemas.microsoft.com/office/drawing/2014/main" id="{4773A4E9-0BB0-FBFF-8604-446FEF75B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4191804"/>
            <a:ext cx="5200649" cy="1643184"/>
          </a:xfrm>
          <a:prstGeom prst="rect">
            <a:avLst/>
          </a:prstGeom>
        </p:spPr>
      </p:pic>
    </p:spTree>
    <p:extLst>
      <p:ext uri="{BB962C8B-B14F-4D97-AF65-F5344CB8AC3E}">
        <p14:creationId xmlns:p14="http://schemas.microsoft.com/office/powerpoint/2010/main" val="519268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C4182-AAA2-48E8-38E8-4C488E9FB9DB}"/>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F55620F6-1246-4FE0-7FA8-98841F07026A}"/>
              </a:ext>
            </a:extLst>
          </p:cNvPr>
          <p:cNvSpPr>
            <a:spLocks noGrp="1"/>
          </p:cNvSpPr>
          <p:nvPr>
            <p:ph type="subTitle" idx="1"/>
          </p:nvPr>
        </p:nvSpPr>
        <p:spPr>
          <a:xfrm>
            <a:off x="1714500" y="2457014"/>
            <a:ext cx="9989820" cy="1187886"/>
          </a:xfrm>
        </p:spPr>
        <p:txBody>
          <a:bodyPr>
            <a:normAutofit fontScale="92500" lnSpcReduction="10000"/>
          </a:bodyPr>
          <a:lstStyle/>
          <a:p>
            <a:pPr lvl="1" algn="r"/>
            <a:r>
              <a:rPr lang="he-IL" sz="2200" b="1" i="1" dirty="0">
                <a:latin typeface="Angsana New" panose="02020603050405020304" pitchFamily="18" charset="-34"/>
                <a:cs typeface="Calibri" panose="020F0502020204030204" pitchFamily="34" charset="0"/>
              </a:rPr>
              <a:t>המטרה העסקית של הפקודה: </a:t>
            </a:r>
          </a:p>
          <a:p>
            <a:pPr lvl="1" algn="r"/>
            <a:r>
              <a:rPr lang="he-IL" sz="2200" b="1" i="1" dirty="0">
                <a:latin typeface="Angsana New" panose="02020603050405020304" pitchFamily="18" charset="-34"/>
                <a:cs typeface="Calibri" panose="020F0502020204030204" pitchFamily="34" charset="0"/>
              </a:rPr>
              <a:t>יצירת טבלת ותק שבה מצגים את פרטי העובד ואת הוותק שלו. </a:t>
            </a:r>
            <a:br>
              <a:rPr lang="en-US" sz="2200" b="1" i="1" dirty="0">
                <a:latin typeface="Angsana New" panose="02020603050405020304" pitchFamily="18" charset="-34"/>
                <a:cs typeface="Calibri" panose="020F0502020204030204" pitchFamily="34" charset="0"/>
              </a:rPr>
            </a:br>
            <a:r>
              <a:rPr lang="he-IL" sz="2200" b="1" i="1" dirty="0">
                <a:latin typeface="Angsana New" panose="02020603050405020304" pitchFamily="18" charset="-34"/>
                <a:cs typeface="Calibri" panose="020F0502020204030204" pitchFamily="34" charset="0"/>
              </a:rPr>
              <a:t>אם  לא מוזן לעובד ערך הותק הכנס ערך ברירת מחדל 0. </a:t>
            </a:r>
          </a:p>
        </p:txBody>
      </p:sp>
      <p:sp>
        <p:nvSpPr>
          <p:cNvPr id="3" name="מציין מיקום של תאריך 2">
            <a:extLst>
              <a:ext uri="{FF2B5EF4-FFF2-40B4-BE49-F238E27FC236}">
                <a16:creationId xmlns:a16="http://schemas.microsoft.com/office/drawing/2014/main" id="{E32CB1FE-5831-C7E3-55D0-70A6FC61518A}"/>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B03981CA-6864-8E89-324A-FC68266BAA9B}"/>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EF59845C-1B51-DFE0-CD7A-B8A4086E49FB}"/>
              </a:ext>
            </a:extLst>
          </p:cNvPr>
          <p:cNvSpPr txBox="1">
            <a:spLocks/>
          </p:cNvSpPr>
          <p:nvPr/>
        </p:nvSpPr>
        <p:spPr>
          <a:xfrm>
            <a:off x="-2275840" y="351023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E19DB0EB-E54F-2871-9276-CCCCF979FFCF}"/>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15 </a:t>
            </a:r>
          </a:p>
        </p:txBody>
      </p:sp>
      <p:sp>
        <p:nvSpPr>
          <p:cNvPr id="7" name="כותרת משנה 1">
            <a:extLst>
              <a:ext uri="{FF2B5EF4-FFF2-40B4-BE49-F238E27FC236}">
                <a16:creationId xmlns:a16="http://schemas.microsoft.com/office/drawing/2014/main" id="{CD69335D-F30B-74D7-1783-FFA30B6E1884}"/>
              </a:ext>
            </a:extLst>
          </p:cNvPr>
          <p:cNvSpPr txBox="1">
            <a:spLocks/>
          </p:cNvSpPr>
          <p:nvPr/>
        </p:nvSpPr>
        <p:spPr>
          <a:xfrm>
            <a:off x="2560320" y="3507477"/>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49F08311-5D87-F136-FF08-7C6D1CE792DD}"/>
              </a:ext>
            </a:extLst>
          </p:cNvPr>
          <p:cNvSpPr txBox="1"/>
          <p:nvPr/>
        </p:nvSpPr>
        <p:spPr>
          <a:xfrm>
            <a:off x="751840" y="4043680"/>
            <a:ext cx="61163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DD61831A-8AC3-0621-3281-0B2581116685}"/>
              </a:ext>
            </a:extLst>
          </p:cNvPr>
          <p:cNvSpPr txBox="1"/>
          <p:nvPr/>
        </p:nvSpPr>
        <p:spPr>
          <a:xfrm>
            <a:off x="7713980" y="4040922"/>
            <a:ext cx="39700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E38CD0B8-975E-B87E-B789-9931512848A4}"/>
              </a:ext>
            </a:extLst>
          </p:cNvPr>
          <p:cNvSpPr txBox="1"/>
          <p:nvPr/>
        </p:nvSpPr>
        <p:spPr>
          <a:xfrm>
            <a:off x="10485120" y="136525"/>
            <a:ext cx="5892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28</a:t>
            </a:r>
            <a:endParaRPr lang="he-IL" b="1" dirty="0">
              <a:solidFill>
                <a:schemeClr val="bg1"/>
              </a:solidFill>
              <a:latin typeface="Angsana New" panose="02020603050405020304" pitchFamily="18" charset="-34"/>
            </a:endParaRPr>
          </a:p>
        </p:txBody>
      </p:sp>
      <p:pic>
        <p:nvPicPr>
          <p:cNvPr id="13" name="תמונה 12">
            <a:extLst>
              <a:ext uri="{FF2B5EF4-FFF2-40B4-BE49-F238E27FC236}">
                <a16:creationId xmlns:a16="http://schemas.microsoft.com/office/drawing/2014/main" id="{B03B9F8F-C664-F8E1-D41B-7D89D9A6A119}"/>
              </a:ext>
            </a:extLst>
          </p:cNvPr>
          <p:cNvPicPr>
            <a:picLocks noChangeAspect="1"/>
          </p:cNvPicPr>
          <p:nvPr/>
        </p:nvPicPr>
        <p:blipFill rotWithShape="1">
          <a:blip r:embed="rId2"/>
          <a:srcRect t="12682"/>
          <a:stretch/>
        </p:blipFill>
        <p:spPr>
          <a:xfrm>
            <a:off x="923290" y="4377267"/>
            <a:ext cx="3089910" cy="1624909"/>
          </a:xfrm>
          <a:prstGeom prst="rect">
            <a:avLst/>
          </a:prstGeom>
        </p:spPr>
      </p:pic>
      <p:pic>
        <p:nvPicPr>
          <p:cNvPr id="14" name="תמונה 13">
            <a:extLst>
              <a:ext uri="{FF2B5EF4-FFF2-40B4-BE49-F238E27FC236}">
                <a16:creationId xmlns:a16="http://schemas.microsoft.com/office/drawing/2014/main" id="{BC867C82-AD1C-F117-F47D-3C9DD43A6D62}"/>
              </a:ext>
            </a:extLst>
          </p:cNvPr>
          <p:cNvPicPr>
            <a:picLocks noChangeAspect="1"/>
          </p:cNvPicPr>
          <p:nvPr/>
        </p:nvPicPr>
        <p:blipFill>
          <a:blip r:embed="rId3"/>
          <a:stretch>
            <a:fillRect/>
          </a:stretch>
        </p:blipFill>
        <p:spPr>
          <a:xfrm>
            <a:off x="7865206" y="4110455"/>
            <a:ext cx="1878702" cy="2047874"/>
          </a:xfrm>
          <a:prstGeom prst="rect">
            <a:avLst/>
          </a:prstGeom>
        </p:spPr>
      </p:pic>
      <p:pic>
        <p:nvPicPr>
          <p:cNvPr id="16" name="תמונה 15" descr="תמונה שמכילה טקסט, גופן, צילום מסך, עיצוב&#10;&#10;התיאור נוצר באופן אוטומטי">
            <a:extLst>
              <a:ext uri="{FF2B5EF4-FFF2-40B4-BE49-F238E27FC236}">
                <a16:creationId xmlns:a16="http://schemas.microsoft.com/office/drawing/2014/main" id="{C11A174C-6417-7E19-0530-1BD69C1C6DC8}"/>
              </a:ext>
            </a:extLst>
          </p:cNvPr>
          <p:cNvPicPr>
            <a:picLocks noChangeAspect="1"/>
          </p:cNvPicPr>
          <p:nvPr/>
        </p:nvPicPr>
        <p:blipFill rotWithShape="1">
          <a:blip r:embed="rId4">
            <a:extLst>
              <a:ext uri="{28A0092B-C50C-407E-A947-70E740481C1C}">
                <a14:useLocalDpi xmlns:a14="http://schemas.microsoft.com/office/drawing/2010/main" val="0"/>
              </a:ext>
            </a:extLst>
          </a:blip>
          <a:srcRect t="3786"/>
          <a:stretch/>
        </p:blipFill>
        <p:spPr>
          <a:xfrm>
            <a:off x="9819521" y="4377266"/>
            <a:ext cx="1788866" cy="1576275"/>
          </a:xfrm>
          <a:prstGeom prst="rect">
            <a:avLst/>
          </a:prstGeom>
        </p:spPr>
      </p:pic>
      <p:sp>
        <p:nvSpPr>
          <p:cNvPr id="17" name="תיבת טקסט 16">
            <a:extLst>
              <a:ext uri="{FF2B5EF4-FFF2-40B4-BE49-F238E27FC236}">
                <a16:creationId xmlns:a16="http://schemas.microsoft.com/office/drawing/2014/main" id="{4C56425C-9DDB-FA7E-6317-2448C2ED3652}"/>
              </a:ext>
            </a:extLst>
          </p:cNvPr>
          <p:cNvSpPr txBox="1"/>
          <p:nvPr/>
        </p:nvSpPr>
        <p:spPr>
          <a:xfrm>
            <a:off x="8342645" y="5664862"/>
            <a:ext cx="676228" cy="269429"/>
          </a:xfrm>
          <a:prstGeom prst="rect">
            <a:avLst/>
          </a:prstGeom>
          <a:noFill/>
          <a:ln w="28575">
            <a:solidFill>
              <a:srgbClr val="FF0000"/>
            </a:solidFill>
          </a:ln>
        </p:spPr>
        <p:txBody>
          <a:bodyPr wrap="square" rtlCol="1">
            <a:spAutoFit/>
          </a:bodyPr>
          <a:lstStyle/>
          <a:p>
            <a:endParaRPr lang="he-IL" dirty="0"/>
          </a:p>
        </p:txBody>
      </p:sp>
      <p:sp>
        <p:nvSpPr>
          <p:cNvPr id="18" name="תיבת טקסט 17">
            <a:extLst>
              <a:ext uri="{FF2B5EF4-FFF2-40B4-BE49-F238E27FC236}">
                <a16:creationId xmlns:a16="http://schemas.microsoft.com/office/drawing/2014/main" id="{668BEE19-3EF1-5C0A-4F67-97C6EC125F1A}"/>
              </a:ext>
            </a:extLst>
          </p:cNvPr>
          <p:cNvSpPr txBox="1"/>
          <p:nvPr/>
        </p:nvSpPr>
        <p:spPr>
          <a:xfrm>
            <a:off x="10195131" y="4348391"/>
            <a:ext cx="676228" cy="269429"/>
          </a:xfrm>
          <a:prstGeom prst="rect">
            <a:avLst/>
          </a:prstGeom>
          <a:noFill/>
          <a:ln w="28575">
            <a:solidFill>
              <a:srgbClr val="FF0000"/>
            </a:solidFill>
          </a:ln>
        </p:spPr>
        <p:txBody>
          <a:bodyPr wrap="square" rtlCol="1">
            <a:spAutoFit/>
          </a:bodyPr>
          <a:lstStyle/>
          <a:p>
            <a:endParaRPr lang="he-IL" dirty="0"/>
          </a:p>
        </p:txBody>
      </p:sp>
    </p:spTree>
    <p:extLst>
      <p:ext uri="{BB962C8B-B14F-4D97-AF65-F5344CB8AC3E}">
        <p14:creationId xmlns:p14="http://schemas.microsoft.com/office/powerpoint/2010/main" val="184036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0D7AB-4330-8074-6260-DF58D126C956}"/>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B6D2DF9-A8E9-81C8-A4AF-337CDC95A0EB}"/>
              </a:ext>
            </a:extLst>
          </p:cNvPr>
          <p:cNvSpPr>
            <a:spLocks noGrp="1"/>
          </p:cNvSpPr>
          <p:nvPr>
            <p:ph idx="1"/>
          </p:nvPr>
        </p:nvSpPr>
        <p:spPr>
          <a:xfrm>
            <a:off x="487680" y="2452531"/>
            <a:ext cx="10832592" cy="3903819"/>
          </a:xfrm>
        </p:spPr>
        <p:txBody>
          <a:bodyPr/>
          <a:lstStyle/>
          <a:p>
            <a:pPr marL="0" indent="0" algn="r" rtl="1">
              <a:buNone/>
            </a:pPr>
            <a:r>
              <a:rPr lang="he-IL" sz="2800" dirty="0">
                <a:latin typeface="Calibri" panose="020F0502020204030204" pitchFamily="34" charset="0"/>
                <a:cs typeface="Calibri" panose="020F0502020204030204" pitchFamily="34" charset="0"/>
              </a:rPr>
              <a:t>המערכת נועדה לעזור לעסקי קייטרינג לשפר את יעילותם ולהפחית את התקלות בתהליכים על ידי אוטומציה כגון קבלת הזמנות ע"י ממשק מקוון, ניהול מלאי מדויק של מוצרים וחומרי גלם, מעקב אחר תשלומים, תכנון סידור ותיאום עבודה, הפקת דוחות, שליטה במלאים.</a:t>
            </a:r>
            <a:endParaRPr lang="he-IL" dirty="0"/>
          </a:p>
          <a:p>
            <a:pPr marL="0" indent="0" algn="r" rtl="1">
              <a:buNone/>
            </a:pPr>
            <a:endParaRPr lang="he-IL" dirty="0"/>
          </a:p>
          <a:p>
            <a:pPr marL="0" indent="0" algn="r" rtl="1">
              <a:buNone/>
            </a:pPr>
            <a:endParaRPr lang="he-IL" dirty="0"/>
          </a:p>
        </p:txBody>
      </p:sp>
      <p:sp>
        <p:nvSpPr>
          <p:cNvPr id="4" name="מציין מיקום של תאריך 3">
            <a:extLst>
              <a:ext uri="{FF2B5EF4-FFF2-40B4-BE49-F238E27FC236}">
                <a16:creationId xmlns:a16="http://schemas.microsoft.com/office/drawing/2014/main" id="{6236F67A-EE40-7892-4934-DCCCD84379FF}"/>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11" name="תיבת טקסט 10">
            <a:extLst>
              <a:ext uri="{FF2B5EF4-FFF2-40B4-BE49-F238E27FC236}">
                <a16:creationId xmlns:a16="http://schemas.microsoft.com/office/drawing/2014/main" id="{75BF5551-548D-E6CC-8775-013586DBB1EB}"/>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2</a:t>
            </a:r>
            <a:endParaRPr lang="he-IL" b="1" dirty="0">
              <a:solidFill>
                <a:schemeClr val="bg1"/>
              </a:solidFill>
              <a:latin typeface="Angsana New" panose="02020603050405020304" pitchFamily="18" charset="-34"/>
            </a:endParaRPr>
          </a:p>
        </p:txBody>
      </p:sp>
      <p:sp>
        <p:nvSpPr>
          <p:cNvPr id="12" name="מציין מיקום של כותרת תחתונה 4">
            <a:extLst>
              <a:ext uri="{FF2B5EF4-FFF2-40B4-BE49-F238E27FC236}">
                <a16:creationId xmlns:a16="http://schemas.microsoft.com/office/drawing/2014/main" id="{ECC5E42D-8686-2EF7-DCE5-4ABD864DCFAD}"/>
              </a:ext>
            </a:extLst>
          </p:cNvPr>
          <p:cNvSpPr>
            <a:spLocks noGrp="1"/>
          </p:cNvSpPr>
          <p:nvPr>
            <p:ph type="ftr" sz="quarter" idx="11"/>
          </p:nvPr>
        </p:nvSpPr>
        <p:spPr>
          <a:xfrm>
            <a:off x="7132320" y="6356350"/>
            <a:ext cx="4297680" cy="365125"/>
          </a:xfrm>
        </p:spPr>
        <p:txBody>
          <a:bodyPr/>
          <a:lstStyle/>
          <a:p>
            <a:r>
              <a:rPr lang="he-IL" dirty="0"/>
              <a:t>| מערכת לניהול קייטרינג באירועים </a:t>
            </a:r>
            <a:endParaRPr lang="en-US" dirty="0"/>
          </a:p>
        </p:txBody>
      </p:sp>
      <p:pic>
        <p:nvPicPr>
          <p:cNvPr id="13" name="גרפיקה 12" descr="ממתין זכר עם מילוי מלא">
            <a:extLst>
              <a:ext uri="{FF2B5EF4-FFF2-40B4-BE49-F238E27FC236}">
                <a16:creationId xmlns:a16="http://schemas.microsoft.com/office/drawing/2014/main" id="{706F4575-63C9-C343-76A0-7A5C72ADAC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
        <p:nvSpPr>
          <p:cNvPr id="15" name="כותרת 1">
            <a:extLst>
              <a:ext uri="{FF2B5EF4-FFF2-40B4-BE49-F238E27FC236}">
                <a16:creationId xmlns:a16="http://schemas.microsoft.com/office/drawing/2014/main" id="{2489E2A8-0241-ED08-691F-4A63252D51CE}"/>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יעדי המערכת</a:t>
            </a:r>
          </a:p>
        </p:txBody>
      </p:sp>
    </p:spTree>
    <p:extLst>
      <p:ext uri="{BB962C8B-B14F-4D97-AF65-F5344CB8AC3E}">
        <p14:creationId xmlns:p14="http://schemas.microsoft.com/office/powerpoint/2010/main" val="98011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8D4F2-7FD9-8259-5ED5-B07EA6D196A5}"/>
            </a:ext>
          </a:extLst>
        </p:cNvPr>
        <p:cNvGrpSpPr/>
        <p:nvPr/>
      </p:nvGrpSpPr>
      <p:grpSpPr>
        <a:xfrm>
          <a:off x="0" y="0"/>
          <a:ext cx="0" cy="0"/>
          <a:chOff x="0" y="0"/>
          <a:chExt cx="0" cy="0"/>
        </a:xfrm>
      </p:grpSpPr>
      <p:sp>
        <p:nvSpPr>
          <p:cNvPr id="2" name="כותרת משנה 1">
            <a:extLst>
              <a:ext uri="{FF2B5EF4-FFF2-40B4-BE49-F238E27FC236}">
                <a16:creationId xmlns:a16="http://schemas.microsoft.com/office/drawing/2014/main" id="{B422C2A7-1F21-881C-C4B8-E2ED8C261D11}"/>
              </a:ext>
            </a:extLst>
          </p:cNvPr>
          <p:cNvSpPr>
            <a:spLocks noGrp="1"/>
          </p:cNvSpPr>
          <p:nvPr>
            <p:ph type="subTitle" idx="1"/>
          </p:nvPr>
        </p:nvSpPr>
        <p:spPr>
          <a:xfrm>
            <a:off x="804005" y="3951043"/>
            <a:ext cx="11771107" cy="3380351"/>
          </a:xfrm>
        </p:spPr>
        <p:txBody>
          <a:bodyPr>
            <a:normAutofit fontScale="92500" lnSpcReduction="20000"/>
          </a:bodyPr>
          <a:lstStyle/>
          <a:p>
            <a:pPr lvl="1" algn="r" rtl="1"/>
            <a:r>
              <a:rPr lang="he-IL" sz="2200" b="1" i="1" dirty="0">
                <a:latin typeface="Angsana New" panose="02020603050405020304" pitchFamily="18" charset="-34"/>
                <a:cs typeface="Calibri" panose="020F0502020204030204" pitchFamily="34" charset="0"/>
              </a:rPr>
              <a:t>המטרה העסקית של הפקודה: </a:t>
            </a:r>
          </a:p>
          <a:p>
            <a:pPr lvl="1" algn="r" rtl="1"/>
            <a:r>
              <a:rPr lang="he-IL" sz="2200" b="1" i="1" dirty="0">
                <a:latin typeface="Angsana New" panose="02020603050405020304" pitchFamily="18" charset="-34"/>
                <a:cs typeface="Calibri" panose="020F0502020204030204" pitchFamily="34" charset="0"/>
              </a:rPr>
              <a:t>הוסיפו את הרשומות הבאות לטבלת ותק:</a:t>
            </a:r>
            <a:br>
              <a:rPr lang="en-US" sz="2200" b="1" i="1" dirty="0">
                <a:latin typeface="Angsana New" panose="02020603050405020304" pitchFamily="18" charset="-34"/>
                <a:cs typeface="Calibri" panose="020F0502020204030204" pitchFamily="34" charset="0"/>
              </a:rPr>
            </a:br>
            <a:r>
              <a:rPr lang="he-IL" sz="2200" b="1" i="1" dirty="0">
                <a:latin typeface="Angsana New" panose="02020603050405020304" pitchFamily="18" charset="-34"/>
                <a:cs typeface="Calibri" panose="020F0502020204030204" pitchFamily="34" charset="0"/>
              </a:rPr>
              <a:t>מזהה עובד - 201, שם פרטי- חן, שם משפחה- זילבר</a:t>
            </a:r>
          </a:p>
          <a:p>
            <a:pPr lvl="1" algn="r" rtl="1"/>
            <a:r>
              <a:rPr lang="he-IL" sz="2200" b="1" i="1" dirty="0">
                <a:latin typeface="Angsana New" panose="02020603050405020304" pitchFamily="18" charset="-34"/>
                <a:cs typeface="Calibri" panose="020F0502020204030204" pitchFamily="34" charset="0"/>
              </a:rPr>
              <a:t>מזהה עובד- 203, שם פרטי- עדן, שם משפחה- בניתה </a:t>
            </a:r>
          </a:p>
          <a:p>
            <a:pPr lvl="1" algn="r" rtl="1"/>
            <a:r>
              <a:rPr lang="he-IL" sz="2200" b="1" i="1" dirty="0">
                <a:latin typeface="Angsana New" panose="02020603050405020304" pitchFamily="18" charset="-34"/>
                <a:cs typeface="Calibri" panose="020F0502020204030204" pitchFamily="34" charset="0"/>
              </a:rPr>
              <a:t>מזהה עובד- 202, שם פרטי- דני, שם משפחה- כהן, ותק- 9 </a:t>
            </a:r>
            <a:endParaRPr lang="en-US" sz="2200" b="1" i="1" dirty="0">
              <a:latin typeface="Angsana New" panose="02020603050405020304" pitchFamily="18" charset="-34"/>
              <a:cs typeface="Calibri" panose="020F0502020204030204" pitchFamily="34" charset="0"/>
            </a:endParaRPr>
          </a:p>
          <a:p>
            <a:pPr lvl="1" algn="r" rtl="1"/>
            <a:r>
              <a:rPr lang="he-IL" sz="2200" b="1" i="1" dirty="0">
                <a:latin typeface="Angsana New" panose="02020603050405020304" pitchFamily="18" charset="-34"/>
                <a:cs typeface="Calibri" panose="020F0502020204030204" pitchFamily="34" charset="0"/>
              </a:rPr>
              <a:t>מזהה עובד- 204, שם פרטי- נטע, שם משפחה- אלבז, ותק- 13 </a:t>
            </a:r>
            <a:br>
              <a:rPr lang="en-US" sz="2200" b="1" i="1" dirty="0">
                <a:latin typeface="Angsana New" panose="02020603050405020304" pitchFamily="18" charset="-34"/>
                <a:cs typeface="Calibri" panose="020F0502020204030204" pitchFamily="34" charset="0"/>
              </a:rPr>
            </a:br>
            <a:r>
              <a:rPr lang="he-IL" sz="2400" b="1" i="1" dirty="0">
                <a:solidFill>
                  <a:schemeClr val="tx2"/>
                </a:solidFill>
                <a:latin typeface="Angsana New" panose="02020603050405020304" pitchFamily="18" charset="-34"/>
                <a:cs typeface="Calibri" panose="020F0502020204030204" pitchFamily="34" charset="0"/>
              </a:rPr>
              <a:t> </a:t>
            </a:r>
            <a:endParaRPr lang="he-IL" sz="2200" b="1" i="1" dirty="0">
              <a:latin typeface="Angsana New" panose="02020603050405020304" pitchFamily="18" charset="-34"/>
              <a:cs typeface="Calibri" panose="020F0502020204030204" pitchFamily="34" charset="0"/>
            </a:endParaRPr>
          </a:p>
          <a:p>
            <a:pPr lvl="1" algn="r" rtl="1"/>
            <a:br>
              <a:rPr lang="en-US" sz="2200" b="1" i="1" dirty="0">
                <a:latin typeface="Angsana New" panose="02020603050405020304" pitchFamily="18" charset="-34"/>
                <a:cs typeface="Calibri" panose="020F0502020204030204" pitchFamily="34" charset="0"/>
              </a:rPr>
            </a:br>
            <a:r>
              <a:rPr lang="he-IL" sz="2400" b="1" i="1" dirty="0">
                <a:solidFill>
                  <a:schemeClr val="tx2"/>
                </a:solidFill>
                <a:latin typeface="Angsana New" panose="02020603050405020304" pitchFamily="18" charset="-34"/>
                <a:cs typeface="Calibri" panose="020F0502020204030204" pitchFamily="34" charset="0"/>
              </a:rPr>
              <a:t> </a:t>
            </a:r>
            <a:endParaRPr lang="he-IL" sz="2200" b="1" i="1" dirty="0">
              <a:latin typeface="Angsana New" panose="02020603050405020304" pitchFamily="18" charset="-34"/>
              <a:cs typeface="Calibri" panose="020F0502020204030204" pitchFamily="34" charset="0"/>
            </a:endParaRPr>
          </a:p>
        </p:txBody>
      </p:sp>
      <p:sp>
        <p:nvSpPr>
          <p:cNvPr id="3" name="מציין מיקום של תאריך 2">
            <a:extLst>
              <a:ext uri="{FF2B5EF4-FFF2-40B4-BE49-F238E27FC236}">
                <a16:creationId xmlns:a16="http://schemas.microsoft.com/office/drawing/2014/main" id="{8EB2FD00-1709-CE5D-714E-D896F3A702F3}"/>
              </a:ext>
            </a:extLst>
          </p:cNvPr>
          <p:cNvSpPr>
            <a:spLocks noGrp="1"/>
          </p:cNvSpPr>
          <p:nvPr>
            <p:ph type="dt" sz="half" idx="10"/>
          </p:nvPr>
        </p:nvSpPr>
        <p:spPr/>
        <p:txBody>
          <a:bodyPr/>
          <a:lstStyle/>
          <a:p>
            <a:fld id="{1ECB5883-038C-4696-8E27-1811E470D6D4}" type="datetime1">
              <a:rPr lang="en-US" smtClean="0"/>
              <a:t>3/9/2024</a:t>
            </a:fld>
            <a:endParaRPr lang="en-US"/>
          </a:p>
        </p:txBody>
      </p:sp>
      <p:sp>
        <p:nvSpPr>
          <p:cNvPr id="4" name="מציין מיקום של כותרת תחתונה 3">
            <a:extLst>
              <a:ext uri="{FF2B5EF4-FFF2-40B4-BE49-F238E27FC236}">
                <a16:creationId xmlns:a16="http://schemas.microsoft.com/office/drawing/2014/main" id="{AF85027D-A349-51EB-F41C-E8A67B42740E}"/>
              </a:ext>
            </a:extLst>
          </p:cNvPr>
          <p:cNvSpPr>
            <a:spLocks noGrp="1"/>
          </p:cNvSpPr>
          <p:nvPr>
            <p:ph type="ftr" sz="quarter" idx="11"/>
          </p:nvPr>
        </p:nvSpPr>
        <p:spPr/>
        <p:txBody>
          <a:bodyPr/>
          <a:lstStyle/>
          <a:p>
            <a:r>
              <a:rPr lang="he-IL"/>
              <a:t>מערכת לניהול קייטרינג לאירועים </a:t>
            </a:r>
            <a:endParaRPr lang="en-US" dirty="0"/>
          </a:p>
        </p:txBody>
      </p:sp>
      <p:sp>
        <p:nvSpPr>
          <p:cNvPr id="5" name="כותרת משנה 1">
            <a:extLst>
              <a:ext uri="{FF2B5EF4-FFF2-40B4-BE49-F238E27FC236}">
                <a16:creationId xmlns:a16="http://schemas.microsoft.com/office/drawing/2014/main" id="{A0B9BA02-387C-4C4D-2CC2-FA3FEF73A74A}"/>
              </a:ext>
            </a:extLst>
          </p:cNvPr>
          <p:cNvSpPr txBox="1">
            <a:spLocks/>
          </p:cNvSpPr>
          <p:nvPr/>
        </p:nvSpPr>
        <p:spPr>
          <a:xfrm>
            <a:off x="4849900" y="2318763"/>
            <a:ext cx="1567021"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הפקודה: </a:t>
            </a:r>
          </a:p>
        </p:txBody>
      </p:sp>
      <p:sp>
        <p:nvSpPr>
          <p:cNvPr id="6" name="כותרת 1">
            <a:extLst>
              <a:ext uri="{FF2B5EF4-FFF2-40B4-BE49-F238E27FC236}">
                <a16:creationId xmlns:a16="http://schemas.microsoft.com/office/drawing/2014/main" id="{1D495A40-9F24-7407-944C-365D283B08F6}"/>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פקודה מס' 16 </a:t>
            </a:r>
          </a:p>
        </p:txBody>
      </p:sp>
      <p:sp>
        <p:nvSpPr>
          <p:cNvPr id="7" name="כותרת משנה 1">
            <a:extLst>
              <a:ext uri="{FF2B5EF4-FFF2-40B4-BE49-F238E27FC236}">
                <a16:creationId xmlns:a16="http://schemas.microsoft.com/office/drawing/2014/main" id="{8CDDE73A-EDC9-1DCA-EFE8-C014C05190A9}"/>
              </a:ext>
            </a:extLst>
          </p:cNvPr>
          <p:cNvSpPr txBox="1">
            <a:spLocks/>
          </p:cNvSpPr>
          <p:nvPr/>
        </p:nvSpPr>
        <p:spPr>
          <a:xfrm>
            <a:off x="-2850682" y="5006765"/>
            <a:ext cx="9144000" cy="1066890"/>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Font typeface="Arial" panose="020B0604020202020204" pitchFamily="34" charset="0"/>
              <a:buNone/>
              <a:defRPr sz="16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r"/>
            <a:r>
              <a:rPr lang="he-IL" sz="2200" b="1" dirty="0">
                <a:latin typeface="Angsana New" panose="02020603050405020304" pitchFamily="18" charset="-34"/>
                <a:cs typeface="Calibri" panose="020F0502020204030204" pitchFamily="34" charset="0"/>
              </a:rPr>
              <a:t>פלט: </a:t>
            </a:r>
          </a:p>
        </p:txBody>
      </p:sp>
      <p:sp>
        <p:nvSpPr>
          <p:cNvPr id="8" name="תיבת טקסט 7">
            <a:extLst>
              <a:ext uri="{FF2B5EF4-FFF2-40B4-BE49-F238E27FC236}">
                <a16:creationId xmlns:a16="http://schemas.microsoft.com/office/drawing/2014/main" id="{8F9E1CDA-2F31-11A2-51E4-900B1159E621}"/>
              </a:ext>
            </a:extLst>
          </p:cNvPr>
          <p:cNvSpPr txBox="1"/>
          <p:nvPr/>
        </p:nvSpPr>
        <p:spPr>
          <a:xfrm>
            <a:off x="441158" y="2845822"/>
            <a:ext cx="6116320" cy="2143760"/>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9" name="תיבת טקסט 8">
            <a:extLst>
              <a:ext uri="{FF2B5EF4-FFF2-40B4-BE49-F238E27FC236}">
                <a16:creationId xmlns:a16="http://schemas.microsoft.com/office/drawing/2014/main" id="{87587719-2D76-4C28-C655-CC7199AD4E0A}"/>
              </a:ext>
            </a:extLst>
          </p:cNvPr>
          <p:cNvSpPr txBox="1"/>
          <p:nvPr/>
        </p:nvSpPr>
        <p:spPr>
          <a:xfrm>
            <a:off x="441158" y="5105525"/>
            <a:ext cx="4165600" cy="1583908"/>
          </a:xfrm>
          <a:prstGeom prst="rect">
            <a:avLst/>
          </a:prstGeom>
          <a:noFill/>
          <a:ln w="38100">
            <a:solidFill>
              <a:schemeClr val="tx2">
                <a:lumMod val="50000"/>
                <a:lumOff val="50000"/>
              </a:schemeClr>
            </a:solidFill>
          </a:ln>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58F62CDC-A2CE-9E2F-9A2F-F6CF39BBB075}"/>
              </a:ext>
            </a:extLst>
          </p:cNvPr>
          <p:cNvSpPr txBox="1"/>
          <p:nvPr/>
        </p:nvSpPr>
        <p:spPr>
          <a:xfrm>
            <a:off x="10485120" y="136525"/>
            <a:ext cx="589280" cy="830997"/>
          </a:xfrm>
          <a:prstGeom prst="rect">
            <a:avLst/>
          </a:prstGeom>
          <a:noFill/>
        </p:spPr>
        <p:txBody>
          <a:bodyPr wrap="square" rtlCol="1">
            <a:spAutoFit/>
          </a:bodyPr>
          <a:lstStyle/>
          <a:p>
            <a:pPr algn="l" rtl="0"/>
            <a:r>
              <a:rPr lang="en-US" sz="4800" b="1" dirty="0">
                <a:solidFill>
                  <a:schemeClr val="bg1"/>
                </a:solidFill>
                <a:latin typeface="Angsana New" panose="02020603050405020304" pitchFamily="18" charset="-34"/>
                <a:cs typeface="Angsana New" panose="02020603050405020304" pitchFamily="18" charset="-34"/>
              </a:rPr>
              <a:t>29</a:t>
            </a:r>
            <a:endParaRPr lang="he-IL" b="1" dirty="0">
              <a:solidFill>
                <a:schemeClr val="bg1"/>
              </a:solidFill>
              <a:latin typeface="Angsana New" panose="02020603050405020304" pitchFamily="18" charset="-34"/>
            </a:endParaRPr>
          </a:p>
        </p:txBody>
      </p:sp>
      <p:pic>
        <p:nvPicPr>
          <p:cNvPr id="11" name="תמונה 10">
            <a:extLst>
              <a:ext uri="{FF2B5EF4-FFF2-40B4-BE49-F238E27FC236}">
                <a16:creationId xmlns:a16="http://schemas.microsoft.com/office/drawing/2014/main" id="{A8D7CDDA-B41D-A63F-6FE8-F2689EC3BB91}"/>
              </a:ext>
            </a:extLst>
          </p:cNvPr>
          <p:cNvPicPr>
            <a:picLocks noChangeAspect="1"/>
          </p:cNvPicPr>
          <p:nvPr/>
        </p:nvPicPr>
        <p:blipFill rotWithShape="1">
          <a:blip r:embed="rId2"/>
          <a:srcRect t="25041"/>
          <a:stretch/>
        </p:blipFill>
        <p:spPr>
          <a:xfrm>
            <a:off x="567142" y="3281500"/>
            <a:ext cx="5726176" cy="1339087"/>
          </a:xfrm>
          <a:prstGeom prst="rect">
            <a:avLst/>
          </a:prstGeom>
        </p:spPr>
      </p:pic>
      <p:pic>
        <p:nvPicPr>
          <p:cNvPr id="12" name="תמונה 11">
            <a:extLst>
              <a:ext uri="{FF2B5EF4-FFF2-40B4-BE49-F238E27FC236}">
                <a16:creationId xmlns:a16="http://schemas.microsoft.com/office/drawing/2014/main" id="{CED71E50-B067-40BF-2C69-7C0E47E9E29B}"/>
              </a:ext>
            </a:extLst>
          </p:cNvPr>
          <p:cNvPicPr>
            <a:picLocks noChangeAspect="1"/>
          </p:cNvPicPr>
          <p:nvPr/>
        </p:nvPicPr>
        <p:blipFill>
          <a:blip r:embed="rId3"/>
          <a:stretch>
            <a:fillRect/>
          </a:stretch>
        </p:blipFill>
        <p:spPr>
          <a:xfrm>
            <a:off x="641976" y="5264932"/>
            <a:ext cx="3824923" cy="1265029"/>
          </a:xfrm>
          <a:prstGeom prst="rect">
            <a:avLst/>
          </a:prstGeom>
        </p:spPr>
      </p:pic>
    </p:spTree>
    <p:extLst>
      <p:ext uri="{BB962C8B-B14F-4D97-AF65-F5344CB8AC3E}">
        <p14:creationId xmlns:p14="http://schemas.microsoft.com/office/powerpoint/2010/main" val="3110115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40CD7B34-9125-48FA-7635-7A45F93212FF}"/>
              </a:ext>
            </a:extLst>
          </p:cNvPr>
          <p:cNvSpPr txBox="1"/>
          <p:nvPr/>
        </p:nvSpPr>
        <p:spPr>
          <a:xfrm>
            <a:off x="10485120" y="136525"/>
            <a:ext cx="589280" cy="830997"/>
          </a:xfrm>
          <a:prstGeom prst="rect">
            <a:avLst/>
          </a:prstGeom>
          <a:noFill/>
        </p:spPr>
        <p:txBody>
          <a:bodyPr wrap="square" rtlCol="1">
            <a:spAutoFit/>
          </a:bodyPr>
          <a:lstStyle/>
          <a:p>
            <a:pPr algn="l" rtl="0"/>
            <a:r>
              <a:rPr lang="en-US" sz="4800" b="1" dirty="0">
                <a:solidFill>
                  <a:schemeClr val="bg1"/>
                </a:solidFill>
                <a:latin typeface="Angsana New" panose="02020603050405020304" pitchFamily="18" charset="-34"/>
                <a:cs typeface="Angsana New" panose="02020603050405020304" pitchFamily="18" charset="-34"/>
              </a:rPr>
              <a:t>30</a:t>
            </a:r>
            <a:endParaRPr lang="he-IL" b="1" dirty="0">
              <a:solidFill>
                <a:schemeClr val="bg1"/>
              </a:solidFill>
              <a:latin typeface="Angsana New" panose="02020603050405020304" pitchFamily="18" charset="-34"/>
            </a:endParaRPr>
          </a:p>
        </p:txBody>
      </p:sp>
      <p:sp>
        <p:nvSpPr>
          <p:cNvPr id="5" name="כותרת 1">
            <a:extLst>
              <a:ext uri="{FF2B5EF4-FFF2-40B4-BE49-F238E27FC236}">
                <a16:creationId xmlns:a16="http://schemas.microsoft.com/office/drawing/2014/main" id="{6FE75665-9751-2773-7D2D-311D3E0876CE}"/>
              </a:ext>
            </a:extLst>
          </p:cNvPr>
          <p:cNvSpPr txBox="1">
            <a:spLocks/>
          </p:cNvSpPr>
          <p:nvPr/>
        </p:nvSpPr>
        <p:spPr>
          <a:xfrm>
            <a:off x="8325852" y="1097280"/>
            <a:ext cx="4516387" cy="1934678"/>
          </a:xfrm>
          <a:prstGeom prst="rect">
            <a:avLst/>
          </a:prstGeom>
        </p:spPr>
        <p:txBody>
          <a:bodyPr>
            <a:normAutofit fontScale="90000" lnSpcReduction="10000"/>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en-US" sz="55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Database Diagram</a:t>
            </a:r>
          </a:p>
          <a:p>
            <a:pPr algn="ctr" rtl="1"/>
            <a:r>
              <a:rPr lang="he-IL" sz="36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לאחר פקודות </a:t>
            </a:r>
            <a:r>
              <a:rPr lang="en-US" sz="36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DDL</a:t>
            </a:r>
            <a:endParaRPr lang="he-IL" sz="36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תמונה 6" descr="תמונה שמכילה טקסט, צילום מסך, גופן, תרשים&#10;&#10;התיאור נוצר באופן אוטומטי">
            <a:extLst>
              <a:ext uri="{FF2B5EF4-FFF2-40B4-BE49-F238E27FC236}">
                <a16:creationId xmlns:a16="http://schemas.microsoft.com/office/drawing/2014/main" id="{60AF4947-12EC-A9C4-6906-8E7CBDE72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2" y="280987"/>
            <a:ext cx="8029575" cy="6296025"/>
          </a:xfrm>
          <a:prstGeom prst="rect">
            <a:avLst/>
          </a:prstGeom>
        </p:spPr>
      </p:pic>
    </p:spTree>
    <p:extLst>
      <p:ext uri="{BB962C8B-B14F-4D97-AF65-F5344CB8AC3E}">
        <p14:creationId xmlns:p14="http://schemas.microsoft.com/office/powerpoint/2010/main" val="49314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3" descr="רקע עשן מופשט">
            <a:extLst>
              <a:ext uri="{FF2B5EF4-FFF2-40B4-BE49-F238E27FC236}">
                <a16:creationId xmlns:a16="http://schemas.microsoft.com/office/drawing/2014/main" id="{25DE478D-FC29-3E4A-93AF-E2E43E22E8C5}"/>
              </a:ext>
            </a:extLst>
          </p:cNvPr>
          <p:cNvPicPr>
            <a:picLocks noChangeAspect="1"/>
          </p:cNvPicPr>
          <p:nvPr/>
        </p:nvPicPr>
        <p:blipFill rotWithShape="1">
          <a:blip r:embed="rId2"/>
          <a:srcRect l="8354" r="14237"/>
          <a:stretch/>
        </p:blipFill>
        <p:spPr>
          <a:xfrm>
            <a:off x="-1757680" y="-11832"/>
            <a:ext cx="13949680" cy="11983766"/>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grpSp>
        <p:nvGrpSpPr>
          <p:cNvPr id="10" name="קבוצה 9">
            <a:extLst>
              <a:ext uri="{FF2B5EF4-FFF2-40B4-BE49-F238E27FC236}">
                <a16:creationId xmlns:a16="http://schemas.microsoft.com/office/drawing/2014/main" id="{068DC5B6-885A-C6F4-9148-BE726F0C2D5E}"/>
              </a:ext>
            </a:extLst>
          </p:cNvPr>
          <p:cNvGrpSpPr/>
          <p:nvPr/>
        </p:nvGrpSpPr>
        <p:grpSpPr>
          <a:xfrm>
            <a:off x="7945406" y="1909078"/>
            <a:ext cx="1852211" cy="1865746"/>
            <a:chOff x="5405941" y="2544301"/>
            <a:chExt cx="1852211" cy="1865746"/>
          </a:xfrm>
        </p:grpSpPr>
        <p:grpSp>
          <p:nvGrpSpPr>
            <p:cNvPr id="11" name="קבוצה 10">
              <a:extLst>
                <a:ext uri="{FF2B5EF4-FFF2-40B4-BE49-F238E27FC236}">
                  <a16:creationId xmlns:a16="http://schemas.microsoft.com/office/drawing/2014/main" id="{3947BB23-8636-2F37-C9E9-948AA12730E7}"/>
                </a:ext>
              </a:extLst>
            </p:cNvPr>
            <p:cNvGrpSpPr/>
            <p:nvPr/>
          </p:nvGrpSpPr>
          <p:grpSpPr>
            <a:xfrm>
              <a:off x="5405941" y="2544301"/>
              <a:ext cx="1689401" cy="1633931"/>
              <a:chOff x="4440433" y="40833"/>
              <a:chExt cx="788002" cy="905750"/>
            </a:xfrm>
          </p:grpSpPr>
          <p:sp>
            <p:nvSpPr>
              <p:cNvPr id="13" name="משושה 12">
                <a:extLst>
                  <a:ext uri="{FF2B5EF4-FFF2-40B4-BE49-F238E27FC236}">
                    <a16:creationId xmlns:a16="http://schemas.microsoft.com/office/drawing/2014/main" id="{2FFAD7B4-313B-3358-B164-EC67F5D2D1D2}"/>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14" name="משושה 4">
                <a:extLst>
                  <a:ext uri="{FF2B5EF4-FFF2-40B4-BE49-F238E27FC236}">
                    <a16:creationId xmlns:a16="http://schemas.microsoft.com/office/drawing/2014/main" id="{1632C31A-ADA1-5C65-1588-D0EF3EAE520F}"/>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12" name="משושה 11">
              <a:extLst>
                <a:ext uri="{FF2B5EF4-FFF2-40B4-BE49-F238E27FC236}">
                  <a16:creationId xmlns:a16="http://schemas.microsoft.com/office/drawing/2014/main" id="{00757127-2D96-C527-991A-96D574E59B75}"/>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15" name="קבוצה 14">
            <a:extLst>
              <a:ext uri="{FF2B5EF4-FFF2-40B4-BE49-F238E27FC236}">
                <a16:creationId xmlns:a16="http://schemas.microsoft.com/office/drawing/2014/main" id="{23CCCDA0-D909-7CEB-43A7-27BB5E37B726}"/>
              </a:ext>
            </a:extLst>
          </p:cNvPr>
          <p:cNvGrpSpPr/>
          <p:nvPr/>
        </p:nvGrpSpPr>
        <p:grpSpPr>
          <a:xfrm>
            <a:off x="5992740" y="1875462"/>
            <a:ext cx="1852211" cy="1865746"/>
            <a:chOff x="5405941" y="2544301"/>
            <a:chExt cx="1852211" cy="1865746"/>
          </a:xfrm>
        </p:grpSpPr>
        <p:grpSp>
          <p:nvGrpSpPr>
            <p:cNvPr id="16" name="קבוצה 15">
              <a:extLst>
                <a:ext uri="{FF2B5EF4-FFF2-40B4-BE49-F238E27FC236}">
                  <a16:creationId xmlns:a16="http://schemas.microsoft.com/office/drawing/2014/main" id="{51DEC38D-F2A1-47DF-CEC6-12D97C193D5C}"/>
                </a:ext>
              </a:extLst>
            </p:cNvPr>
            <p:cNvGrpSpPr/>
            <p:nvPr/>
          </p:nvGrpSpPr>
          <p:grpSpPr>
            <a:xfrm>
              <a:off x="5405941" y="2544301"/>
              <a:ext cx="1689401" cy="1633931"/>
              <a:chOff x="4440433" y="40833"/>
              <a:chExt cx="788002" cy="905750"/>
            </a:xfrm>
          </p:grpSpPr>
          <p:sp>
            <p:nvSpPr>
              <p:cNvPr id="18" name="משושה 17">
                <a:extLst>
                  <a:ext uri="{FF2B5EF4-FFF2-40B4-BE49-F238E27FC236}">
                    <a16:creationId xmlns:a16="http://schemas.microsoft.com/office/drawing/2014/main" id="{0128FE40-760C-C6B2-31ED-67B9AE7992BF}"/>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19" name="משושה 4">
                <a:extLst>
                  <a:ext uri="{FF2B5EF4-FFF2-40B4-BE49-F238E27FC236}">
                    <a16:creationId xmlns:a16="http://schemas.microsoft.com/office/drawing/2014/main" id="{5166B8F2-83C8-091A-DADA-8DF39C0B8CF3}"/>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17" name="משושה 16">
              <a:extLst>
                <a:ext uri="{FF2B5EF4-FFF2-40B4-BE49-F238E27FC236}">
                  <a16:creationId xmlns:a16="http://schemas.microsoft.com/office/drawing/2014/main" id="{9768F866-B70F-F4B9-6360-B0BBC6367024}"/>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20" name="קבוצה 19">
            <a:extLst>
              <a:ext uri="{FF2B5EF4-FFF2-40B4-BE49-F238E27FC236}">
                <a16:creationId xmlns:a16="http://schemas.microsoft.com/office/drawing/2014/main" id="{1ABE01A8-AF61-D391-2E66-09BE623C8398}"/>
              </a:ext>
            </a:extLst>
          </p:cNvPr>
          <p:cNvGrpSpPr/>
          <p:nvPr/>
        </p:nvGrpSpPr>
        <p:grpSpPr>
          <a:xfrm>
            <a:off x="4032770" y="1909078"/>
            <a:ext cx="1852211" cy="1865746"/>
            <a:chOff x="5405941" y="2544301"/>
            <a:chExt cx="1852211" cy="1865746"/>
          </a:xfrm>
        </p:grpSpPr>
        <p:grpSp>
          <p:nvGrpSpPr>
            <p:cNvPr id="21" name="קבוצה 20">
              <a:extLst>
                <a:ext uri="{FF2B5EF4-FFF2-40B4-BE49-F238E27FC236}">
                  <a16:creationId xmlns:a16="http://schemas.microsoft.com/office/drawing/2014/main" id="{7C03FEB8-B058-841B-6DF9-631A3530207A}"/>
                </a:ext>
              </a:extLst>
            </p:cNvPr>
            <p:cNvGrpSpPr/>
            <p:nvPr/>
          </p:nvGrpSpPr>
          <p:grpSpPr>
            <a:xfrm>
              <a:off x="5405941" y="2544301"/>
              <a:ext cx="1689401" cy="1633931"/>
              <a:chOff x="4440433" y="40833"/>
              <a:chExt cx="788002" cy="905750"/>
            </a:xfrm>
          </p:grpSpPr>
          <p:sp>
            <p:nvSpPr>
              <p:cNvPr id="23" name="משושה 22">
                <a:extLst>
                  <a:ext uri="{FF2B5EF4-FFF2-40B4-BE49-F238E27FC236}">
                    <a16:creationId xmlns:a16="http://schemas.microsoft.com/office/drawing/2014/main" id="{A14EF3BE-47C5-C780-C466-E7B40B749396}"/>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24" name="משושה 4">
                <a:extLst>
                  <a:ext uri="{FF2B5EF4-FFF2-40B4-BE49-F238E27FC236}">
                    <a16:creationId xmlns:a16="http://schemas.microsoft.com/office/drawing/2014/main" id="{4B12DD29-7879-1947-E4FB-0BAEDD2E8D04}"/>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22" name="משושה 21">
              <a:extLst>
                <a:ext uri="{FF2B5EF4-FFF2-40B4-BE49-F238E27FC236}">
                  <a16:creationId xmlns:a16="http://schemas.microsoft.com/office/drawing/2014/main" id="{E964D6D9-B2EA-5850-8460-4D19F14DA40D}"/>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25" name="קבוצה 24">
            <a:extLst>
              <a:ext uri="{FF2B5EF4-FFF2-40B4-BE49-F238E27FC236}">
                <a16:creationId xmlns:a16="http://schemas.microsoft.com/office/drawing/2014/main" id="{95983517-7543-CE41-17EF-26D4076818A1}"/>
              </a:ext>
            </a:extLst>
          </p:cNvPr>
          <p:cNvGrpSpPr/>
          <p:nvPr/>
        </p:nvGrpSpPr>
        <p:grpSpPr>
          <a:xfrm>
            <a:off x="2074961" y="1875462"/>
            <a:ext cx="1852211" cy="1865746"/>
            <a:chOff x="5405941" y="2544301"/>
            <a:chExt cx="1852211" cy="1865746"/>
          </a:xfrm>
        </p:grpSpPr>
        <p:grpSp>
          <p:nvGrpSpPr>
            <p:cNvPr id="26" name="קבוצה 25">
              <a:extLst>
                <a:ext uri="{FF2B5EF4-FFF2-40B4-BE49-F238E27FC236}">
                  <a16:creationId xmlns:a16="http://schemas.microsoft.com/office/drawing/2014/main" id="{0F2693C1-5DB6-F6BD-DF56-807D98AA7EA6}"/>
                </a:ext>
              </a:extLst>
            </p:cNvPr>
            <p:cNvGrpSpPr/>
            <p:nvPr/>
          </p:nvGrpSpPr>
          <p:grpSpPr>
            <a:xfrm>
              <a:off x="5405941" y="2544301"/>
              <a:ext cx="1689401" cy="1633931"/>
              <a:chOff x="4440433" y="40833"/>
              <a:chExt cx="788002" cy="905750"/>
            </a:xfrm>
          </p:grpSpPr>
          <p:sp>
            <p:nvSpPr>
              <p:cNvPr id="28" name="משושה 27">
                <a:extLst>
                  <a:ext uri="{FF2B5EF4-FFF2-40B4-BE49-F238E27FC236}">
                    <a16:creationId xmlns:a16="http://schemas.microsoft.com/office/drawing/2014/main" id="{F0E95CA4-0074-9F66-5442-AD274C39F4B7}"/>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29" name="משושה 4">
                <a:extLst>
                  <a:ext uri="{FF2B5EF4-FFF2-40B4-BE49-F238E27FC236}">
                    <a16:creationId xmlns:a16="http://schemas.microsoft.com/office/drawing/2014/main" id="{8F79EFC6-DF75-711C-0F5D-E4D3E213386A}"/>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27" name="משושה 26">
              <a:extLst>
                <a:ext uri="{FF2B5EF4-FFF2-40B4-BE49-F238E27FC236}">
                  <a16:creationId xmlns:a16="http://schemas.microsoft.com/office/drawing/2014/main" id="{06A6230C-4533-50B6-73B6-1171F3C2D9D6}"/>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30" name="קבוצה 29">
            <a:extLst>
              <a:ext uri="{FF2B5EF4-FFF2-40B4-BE49-F238E27FC236}">
                <a16:creationId xmlns:a16="http://schemas.microsoft.com/office/drawing/2014/main" id="{86F9F9EF-C948-8301-EA3D-4A07EAC46E2A}"/>
              </a:ext>
            </a:extLst>
          </p:cNvPr>
          <p:cNvGrpSpPr/>
          <p:nvPr/>
        </p:nvGrpSpPr>
        <p:grpSpPr>
          <a:xfrm>
            <a:off x="6015548" y="1875462"/>
            <a:ext cx="1852211" cy="1865746"/>
            <a:chOff x="5405941" y="2544301"/>
            <a:chExt cx="1852211" cy="1865746"/>
          </a:xfrm>
        </p:grpSpPr>
        <p:grpSp>
          <p:nvGrpSpPr>
            <p:cNvPr id="31" name="קבוצה 30">
              <a:extLst>
                <a:ext uri="{FF2B5EF4-FFF2-40B4-BE49-F238E27FC236}">
                  <a16:creationId xmlns:a16="http://schemas.microsoft.com/office/drawing/2014/main" id="{4818FA25-1A0B-7B03-16AC-BB9C6F117D9F}"/>
                </a:ext>
              </a:extLst>
            </p:cNvPr>
            <p:cNvGrpSpPr/>
            <p:nvPr/>
          </p:nvGrpSpPr>
          <p:grpSpPr>
            <a:xfrm>
              <a:off x="5405941" y="2544301"/>
              <a:ext cx="1689401" cy="1633931"/>
              <a:chOff x="4440433" y="40833"/>
              <a:chExt cx="788002" cy="905750"/>
            </a:xfrm>
          </p:grpSpPr>
          <p:sp>
            <p:nvSpPr>
              <p:cNvPr id="33" name="משושה 32">
                <a:extLst>
                  <a:ext uri="{FF2B5EF4-FFF2-40B4-BE49-F238E27FC236}">
                    <a16:creationId xmlns:a16="http://schemas.microsoft.com/office/drawing/2014/main" id="{40BA8A57-02C5-CC93-9A11-DF2A638B1C75}"/>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34" name="משושה 4">
                <a:extLst>
                  <a:ext uri="{FF2B5EF4-FFF2-40B4-BE49-F238E27FC236}">
                    <a16:creationId xmlns:a16="http://schemas.microsoft.com/office/drawing/2014/main" id="{AC2FB4CA-B81D-F966-CCAB-8363ABF99F33}"/>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32" name="משושה 31">
              <a:extLst>
                <a:ext uri="{FF2B5EF4-FFF2-40B4-BE49-F238E27FC236}">
                  <a16:creationId xmlns:a16="http://schemas.microsoft.com/office/drawing/2014/main" id="{242C1D36-90BB-0E34-2AA4-1C9012F023FA}"/>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35" name="קבוצה 34">
            <a:extLst>
              <a:ext uri="{FF2B5EF4-FFF2-40B4-BE49-F238E27FC236}">
                <a16:creationId xmlns:a16="http://schemas.microsoft.com/office/drawing/2014/main" id="{7B4FA021-BD3B-6668-32B2-8990DA8FC6C5}"/>
              </a:ext>
            </a:extLst>
          </p:cNvPr>
          <p:cNvGrpSpPr/>
          <p:nvPr/>
        </p:nvGrpSpPr>
        <p:grpSpPr>
          <a:xfrm>
            <a:off x="4055578" y="1909078"/>
            <a:ext cx="1852211" cy="1865746"/>
            <a:chOff x="5405941" y="2544301"/>
            <a:chExt cx="1852211" cy="1865746"/>
          </a:xfrm>
        </p:grpSpPr>
        <p:grpSp>
          <p:nvGrpSpPr>
            <p:cNvPr id="36" name="קבוצה 35">
              <a:extLst>
                <a:ext uri="{FF2B5EF4-FFF2-40B4-BE49-F238E27FC236}">
                  <a16:creationId xmlns:a16="http://schemas.microsoft.com/office/drawing/2014/main" id="{415F1BAA-276E-A7B6-8881-0C441F1C08C2}"/>
                </a:ext>
              </a:extLst>
            </p:cNvPr>
            <p:cNvGrpSpPr/>
            <p:nvPr/>
          </p:nvGrpSpPr>
          <p:grpSpPr>
            <a:xfrm>
              <a:off x="5405941" y="2544301"/>
              <a:ext cx="1689401" cy="1633931"/>
              <a:chOff x="4440433" y="40833"/>
              <a:chExt cx="788002" cy="905750"/>
            </a:xfrm>
          </p:grpSpPr>
          <p:sp>
            <p:nvSpPr>
              <p:cNvPr id="38" name="משושה 37">
                <a:extLst>
                  <a:ext uri="{FF2B5EF4-FFF2-40B4-BE49-F238E27FC236}">
                    <a16:creationId xmlns:a16="http://schemas.microsoft.com/office/drawing/2014/main" id="{B90D7D62-06B1-C5D5-73F2-AEE8212F965C}"/>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39" name="משושה 4">
                <a:extLst>
                  <a:ext uri="{FF2B5EF4-FFF2-40B4-BE49-F238E27FC236}">
                    <a16:creationId xmlns:a16="http://schemas.microsoft.com/office/drawing/2014/main" id="{96E57A2D-A1FA-E211-B591-FD5A103320F8}"/>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37" name="משושה 36">
              <a:extLst>
                <a:ext uri="{FF2B5EF4-FFF2-40B4-BE49-F238E27FC236}">
                  <a16:creationId xmlns:a16="http://schemas.microsoft.com/office/drawing/2014/main" id="{9AB192E0-0EBE-A1C2-C700-BDA218477468}"/>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40" name="קבוצה 39">
            <a:extLst>
              <a:ext uri="{FF2B5EF4-FFF2-40B4-BE49-F238E27FC236}">
                <a16:creationId xmlns:a16="http://schemas.microsoft.com/office/drawing/2014/main" id="{05A659E9-A93A-2088-06C8-66AF4E4664E9}"/>
              </a:ext>
            </a:extLst>
          </p:cNvPr>
          <p:cNvGrpSpPr/>
          <p:nvPr/>
        </p:nvGrpSpPr>
        <p:grpSpPr>
          <a:xfrm>
            <a:off x="3146569" y="3532199"/>
            <a:ext cx="1852211" cy="1865746"/>
            <a:chOff x="5405941" y="2544301"/>
            <a:chExt cx="1852211" cy="1865746"/>
          </a:xfrm>
        </p:grpSpPr>
        <p:grpSp>
          <p:nvGrpSpPr>
            <p:cNvPr id="41" name="קבוצה 40">
              <a:extLst>
                <a:ext uri="{FF2B5EF4-FFF2-40B4-BE49-F238E27FC236}">
                  <a16:creationId xmlns:a16="http://schemas.microsoft.com/office/drawing/2014/main" id="{6D963189-BA95-0100-50DF-D8046AE82515}"/>
                </a:ext>
              </a:extLst>
            </p:cNvPr>
            <p:cNvGrpSpPr/>
            <p:nvPr/>
          </p:nvGrpSpPr>
          <p:grpSpPr>
            <a:xfrm>
              <a:off x="5405941" y="2544301"/>
              <a:ext cx="1689401" cy="1633931"/>
              <a:chOff x="4440433" y="40833"/>
              <a:chExt cx="788002" cy="905750"/>
            </a:xfrm>
          </p:grpSpPr>
          <p:sp>
            <p:nvSpPr>
              <p:cNvPr id="43" name="משושה 42">
                <a:extLst>
                  <a:ext uri="{FF2B5EF4-FFF2-40B4-BE49-F238E27FC236}">
                    <a16:creationId xmlns:a16="http://schemas.microsoft.com/office/drawing/2014/main" id="{771BC2FD-7720-F3EF-620D-FE03E90454E4}"/>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44" name="משושה 4">
                <a:extLst>
                  <a:ext uri="{FF2B5EF4-FFF2-40B4-BE49-F238E27FC236}">
                    <a16:creationId xmlns:a16="http://schemas.microsoft.com/office/drawing/2014/main" id="{E26BD6AE-A0AE-8A4B-7BCA-8E817E826947}"/>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42" name="משושה 41">
              <a:extLst>
                <a:ext uri="{FF2B5EF4-FFF2-40B4-BE49-F238E27FC236}">
                  <a16:creationId xmlns:a16="http://schemas.microsoft.com/office/drawing/2014/main" id="{576A02A4-786E-6D77-4EB3-69B9BCF79E59}"/>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45" name="קבוצה 44">
            <a:extLst>
              <a:ext uri="{FF2B5EF4-FFF2-40B4-BE49-F238E27FC236}">
                <a16:creationId xmlns:a16="http://schemas.microsoft.com/office/drawing/2014/main" id="{76F591FD-8537-0340-08F3-C741D3A8F764}"/>
              </a:ext>
            </a:extLst>
          </p:cNvPr>
          <p:cNvGrpSpPr/>
          <p:nvPr/>
        </p:nvGrpSpPr>
        <p:grpSpPr>
          <a:xfrm>
            <a:off x="7087156" y="3532199"/>
            <a:ext cx="1852211" cy="1865746"/>
            <a:chOff x="5405941" y="2544301"/>
            <a:chExt cx="1852211" cy="1865746"/>
          </a:xfrm>
        </p:grpSpPr>
        <p:grpSp>
          <p:nvGrpSpPr>
            <p:cNvPr id="46" name="קבוצה 45">
              <a:extLst>
                <a:ext uri="{FF2B5EF4-FFF2-40B4-BE49-F238E27FC236}">
                  <a16:creationId xmlns:a16="http://schemas.microsoft.com/office/drawing/2014/main" id="{5A007265-2F72-739B-C29F-3CEA5C471A83}"/>
                </a:ext>
              </a:extLst>
            </p:cNvPr>
            <p:cNvGrpSpPr/>
            <p:nvPr/>
          </p:nvGrpSpPr>
          <p:grpSpPr>
            <a:xfrm>
              <a:off x="5405941" y="2544301"/>
              <a:ext cx="1689401" cy="1633931"/>
              <a:chOff x="4440433" y="40833"/>
              <a:chExt cx="788002" cy="905750"/>
            </a:xfrm>
          </p:grpSpPr>
          <p:sp>
            <p:nvSpPr>
              <p:cNvPr id="48" name="משושה 47">
                <a:extLst>
                  <a:ext uri="{FF2B5EF4-FFF2-40B4-BE49-F238E27FC236}">
                    <a16:creationId xmlns:a16="http://schemas.microsoft.com/office/drawing/2014/main" id="{3317E2E9-8AE5-C6E7-97FD-42A5530CBA00}"/>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49" name="משושה 4">
                <a:extLst>
                  <a:ext uri="{FF2B5EF4-FFF2-40B4-BE49-F238E27FC236}">
                    <a16:creationId xmlns:a16="http://schemas.microsoft.com/office/drawing/2014/main" id="{E17BA901-3252-6663-AABC-AC99E1CD7BFC}"/>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47" name="משושה 46">
              <a:extLst>
                <a:ext uri="{FF2B5EF4-FFF2-40B4-BE49-F238E27FC236}">
                  <a16:creationId xmlns:a16="http://schemas.microsoft.com/office/drawing/2014/main" id="{02F63E0F-B392-C255-16C4-FE10D11E7F3A}"/>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grpSp>
        <p:nvGrpSpPr>
          <p:cNvPr id="50" name="קבוצה 49">
            <a:extLst>
              <a:ext uri="{FF2B5EF4-FFF2-40B4-BE49-F238E27FC236}">
                <a16:creationId xmlns:a16="http://schemas.microsoft.com/office/drawing/2014/main" id="{DAB74B91-9943-3C74-A385-2F317EBD346C}"/>
              </a:ext>
            </a:extLst>
          </p:cNvPr>
          <p:cNvGrpSpPr/>
          <p:nvPr/>
        </p:nvGrpSpPr>
        <p:grpSpPr>
          <a:xfrm>
            <a:off x="5127186" y="3565815"/>
            <a:ext cx="1852211" cy="1865746"/>
            <a:chOff x="5405941" y="2544301"/>
            <a:chExt cx="1852211" cy="1865746"/>
          </a:xfrm>
        </p:grpSpPr>
        <p:grpSp>
          <p:nvGrpSpPr>
            <p:cNvPr id="51" name="קבוצה 50">
              <a:extLst>
                <a:ext uri="{FF2B5EF4-FFF2-40B4-BE49-F238E27FC236}">
                  <a16:creationId xmlns:a16="http://schemas.microsoft.com/office/drawing/2014/main" id="{0D5EE16E-013C-0BE4-23B6-57DB6C40F18D}"/>
                </a:ext>
              </a:extLst>
            </p:cNvPr>
            <p:cNvGrpSpPr/>
            <p:nvPr/>
          </p:nvGrpSpPr>
          <p:grpSpPr>
            <a:xfrm>
              <a:off x="5405941" y="2544301"/>
              <a:ext cx="1689401" cy="1633931"/>
              <a:chOff x="4440433" y="40833"/>
              <a:chExt cx="788002" cy="905750"/>
            </a:xfrm>
          </p:grpSpPr>
          <p:sp>
            <p:nvSpPr>
              <p:cNvPr id="53" name="משושה 52">
                <a:extLst>
                  <a:ext uri="{FF2B5EF4-FFF2-40B4-BE49-F238E27FC236}">
                    <a16:creationId xmlns:a16="http://schemas.microsoft.com/office/drawing/2014/main" id="{339A9ACA-9D4D-5FB8-CDA5-52AC3A18A096}"/>
                  </a:ext>
                </a:extLst>
              </p:cNvPr>
              <p:cNvSpPr/>
              <p:nvPr/>
            </p:nvSpPr>
            <p:spPr>
              <a:xfrm rot="5400000">
                <a:off x="4381559" y="99707"/>
                <a:ext cx="905750" cy="788002"/>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sp>
            <p:nvSpPr>
              <p:cNvPr id="54" name="משושה 4">
                <a:extLst>
                  <a:ext uri="{FF2B5EF4-FFF2-40B4-BE49-F238E27FC236}">
                    <a16:creationId xmlns:a16="http://schemas.microsoft.com/office/drawing/2014/main" id="{7DE132BA-0DF3-D8C7-BFD6-971AF2B637C0}"/>
                  </a:ext>
                </a:extLst>
              </p:cNvPr>
              <p:cNvSpPr txBox="1"/>
              <p:nvPr/>
            </p:nvSpPr>
            <p:spPr>
              <a:xfrm>
                <a:off x="4563230" y="181979"/>
                <a:ext cx="542408" cy="6234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rtl="1">
                  <a:lnSpc>
                    <a:spcPct val="90000"/>
                  </a:lnSpc>
                  <a:spcBef>
                    <a:spcPct val="0"/>
                  </a:spcBef>
                  <a:spcAft>
                    <a:spcPct val="35000"/>
                  </a:spcAft>
                  <a:buNone/>
                </a:pPr>
                <a:endParaRPr lang="he-IL" sz="3600" kern="1200" dirty="0"/>
              </a:p>
            </p:txBody>
          </p:sp>
        </p:grpSp>
        <p:sp>
          <p:nvSpPr>
            <p:cNvPr id="52" name="משושה 51">
              <a:extLst>
                <a:ext uri="{FF2B5EF4-FFF2-40B4-BE49-F238E27FC236}">
                  <a16:creationId xmlns:a16="http://schemas.microsoft.com/office/drawing/2014/main" id="{5218DA64-FAA3-C447-89CF-A05F59CA51BB}"/>
                </a:ext>
              </a:extLst>
            </p:cNvPr>
            <p:cNvSpPr/>
            <p:nvPr/>
          </p:nvSpPr>
          <p:spPr>
            <a:xfrm rot="5400000">
              <a:off x="5596486" y="2748381"/>
              <a:ext cx="1633931" cy="1689401"/>
            </a:xfrm>
            <a:prstGeom prst="hexagon">
              <a:avLst>
                <a:gd name="adj" fmla="val 25000"/>
                <a:gd name="vf" fmla="val 11547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he-IL"/>
            </a:p>
          </p:txBody>
        </p:sp>
      </p:grpSp>
      <p:sp>
        <p:nvSpPr>
          <p:cNvPr id="55" name="תיבת טקסט 54">
            <a:extLst>
              <a:ext uri="{FF2B5EF4-FFF2-40B4-BE49-F238E27FC236}">
                <a16:creationId xmlns:a16="http://schemas.microsoft.com/office/drawing/2014/main" id="{3DAE0ED0-D249-4075-FF38-F7FE8EE55587}"/>
              </a:ext>
            </a:extLst>
          </p:cNvPr>
          <p:cNvSpPr txBox="1"/>
          <p:nvPr/>
        </p:nvSpPr>
        <p:spPr>
          <a:xfrm>
            <a:off x="8092712" y="2569692"/>
            <a:ext cx="1676529" cy="707886"/>
          </a:xfrm>
          <a:prstGeom prst="rect">
            <a:avLst/>
          </a:prstGeom>
          <a:noFill/>
        </p:spPr>
        <p:txBody>
          <a:bodyPr wrap="square" rtlCol="1">
            <a:spAutoFit/>
          </a:bodyPr>
          <a:lstStyle/>
          <a:p>
            <a:pPr algn="ctr"/>
            <a:r>
              <a:rPr lang="he-IL" sz="2000" b="1" dirty="0">
                <a:solidFill>
                  <a:schemeClr val="bg1"/>
                </a:solidFill>
                <a:latin typeface="Calibri Light" panose="020F0302020204030204" pitchFamily="34" charset="0"/>
                <a:cs typeface="Calibri Light" panose="020F0302020204030204" pitchFamily="34" charset="0"/>
              </a:rPr>
              <a:t>הגבלת סיווג למשתמשים</a:t>
            </a:r>
          </a:p>
        </p:txBody>
      </p:sp>
      <p:sp>
        <p:nvSpPr>
          <p:cNvPr id="56" name="תיבת טקסט 55">
            <a:extLst>
              <a:ext uri="{FF2B5EF4-FFF2-40B4-BE49-F238E27FC236}">
                <a16:creationId xmlns:a16="http://schemas.microsoft.com/office/drawing/2014/main" id="{7E1F4732-92E8-1533-107C-DC87222E4301}"/>
              </a:ext>
            </a:extLst>
          </p:cNvPr>
          <p:cNvSpPr txBox="1"/>
          <p:nvPr/>
        </p:nvSpPr>
        <p:spPr>
          <a:xfrm>
            <a:off x="6087231" y="2415615"/>
            <a:ext cx="1656541" cy="1015663"/>
          </a:xfrm>
          <a:prstGeom prst="rect">
            <a:avLst/>
          </a:prstGeom>
          <a:noFill/>
        </p:spPr>
        <p:txBody>
          <a:bodyPr wrap="square" rtlCol="1">
            <a:spAutoFit/>
          </a:bodyPr>
          <a:lstStyle/>
          <a:p>
            <a:pPr algn="ctr"/>
            <a:r>
              <a:rPr lang="he-IL" sz="2000" b="1" dirty="0">
                <a:solidFill>
                  <a:schemeClr val="bg1"/>
                </a:solidFill>
                <a:latin typeface="Calibri Light" panose="020F0302020204030204" pitchFamily="34" charset="0"/>
                <a:cs typeface="Calibri Light" panose="020F0302020204030204" pitchFamily="34" charset="0"/>
              </a:rPr>
              <a:t>ממשק מקוון נתמך באפליקציה</a:t>
            </a:r>
          </a:p>
        </p:txBody>
      </p:sp>
      <p:sp>
        <p:nvSpPr>
          <p:cNvPr id="57" name="תיבת טקסט 56">
            <a:extLst>
              <a:ext uri="{FF2B5EF4-FFF2-40B4-BE49-F238E27FC236}">
                <a16:creationId xmlns:a16="http://schemas.microsoft.com/office/drawing/2014/main" id="{3440C8DD-626C-27BA-2D03-62F9257970E7}"/>
              </a:ext>
            </a:extLst>
          </p:cNvPr>
          <p:cNvSpPr txBox="1"/>
          <p:nvPr/>
        </p:nvSpPr>
        <p:spPr>
          <a:xfrm>
            <a:off x="4320783" y="2428702"/>
            <a:ext cx="1395916" cy="1015663"/>
          </a:xfrm>
          <a:prstGeom prst="rect">
            <a:avLst/>
          </a:prstGeom>
          <a:noFill/>
        </p:spPr>
        <p:txBody>
          <a:bodyPr wrap="square" rtlCol="1">
            <a:spAutoFit/>
          </a:bodyPr>
          <a:lstStyle/>
          <a:p>
            <a:pPr algn="ctr"/>
            <a:r>
              <a:rPr lang="he-IL" sz="2000" b="1" dirty="0">
                <a:solidFill>
                  <a:schemeClr val="bg1"/>
                </a:solidFill>
                <a:latin typeface="Calibri Light" panose="020F0302020204030204" pitchFamily="34" charset="0"/>
                <a:cs typeface="Calibri Light" panose="020F0302020204030204" pitchFamily="34" charset="0"/>
              </a:rPr>
              <a:t>אבטחת מידע, שחזור וגיבוי נתונים </a:t>
            </a:r>
          </a:p>
        </p:txBody>
      </p:sp>
      <p:sp>
        <p:nvSpPr>
          <p:cNvPr id="58" name="תיבת טקסט 57">
            <a:extLst>
              <a:ext uri="{FF2B5EF4-FFF2-40B4-BE49-F238E27FC236}">
                <a16:creationId xmlns:a16="http://schemas.microsoft.com/office/drawing/2014/main" id="{87E3D3AA-0A54-3559-886E-ADED0BAF2F88}"/>
              </a:ext>
            </a:extLst>
          </p:cNvPr>
          <p:cNvSpPr txBox="1"/>
          <p:nvPr/>
        </p:nvSpPr>
        <p:spPr>
          <a:xfrm>
            <a:off x="2208339" y="2472121"/>
            <a:ext cx="1648213" cy="923330"/>
          </a:xfrm>
          <a:prstGeom prst="rect">
            <a:avLst/>
          </a:prstGeom>
          <a:noFill/>
        </p:spPr>
        <p:txBody>
          <a:bodyPr wrap="square" rtlCol="1">
            <a:spAutoFit/>
          </a:bodyPr>
          <a:lstStyle/>
          <a:p>
            <a:pPr algn="ctr"/>
            <a:r>
              <a:rPr lang="he-IL" b="1" dirty="0">
                <a:solidFill>
                  <a:schemeClr val="bg1"/>
                </a:solidFill>
                <a:latin typeface="Calibri Light" panose="020F0302020204030204" pitchFamily="34" charset="0"/>
                <a:cs typeface="Calibri Light" panose="020F0302020204030204" pitchFamily="34" charset="0"/>
              </a:rPr>
              <a:t>תמיכה במערכות חיצוניות – מע' תשלום וכו'</a:t>
            </a:r>
          </a:p>
        </p:txBody>
      </p:sp>
      <p:sp>
        <p:nvSpPr>
          <p:cNvPr id="59" name="תיבת טקסט 58">
            <a:extLst>
              <a:ext uri="{FF2B5EF4-FFF2-40B4-BE49-F238E27FC236}">
                <a16:creationId xmlns:a16="http://schemas.microsoft.com/office/drawing/2014/main" id="{97787628-6664-0D60-C5D7-F71F17862CE9}"/>
              </a:ext>
            </a:extLst>
          </p:cNvPr>
          <p:cNvSpPr txBox="1"/>
          <p:nvPr/>
        </p:nvSpPr>
        <p:spPr>
          <a:xfrm>
            <a:off x="7356023" y="4125508"/>
            <a:ext cx="1395916" cy="707886"/>
          </a:xfrm>
          <a:prstGeom prst="rect">
            <a:avLst/>
          </a:prstGeom>
          <a:noFill/>
        </p:spPr>
        <p:txBody>
          <a:bodyPr wrap="square" rtlCol="1">
            <a:spAutoFit/>
          </a:bodyPr>
          <a:lstStyle/>
          <a:p>
            <a:pPr algn="ctr"/>
            <a:r>
              <a:rPr lang="he-IL" sz="2000" b="1" dirty="0">
                <a:solidFill>
                  <a:schemeClr val="bg1"/>
                </a:solidFill>
                <a:latin typeface="Calibri Light" panose="020F0302020204030204" pitchFamily="34" charset="0"/>
                <a:cs typeface="Calibri Light" panose="020F0302020204030204" pitchFamily="34" charset="0"/>
              </a:rPr>
              <a:t>נגישות לבעלי מוגבלויות</a:t>
            </a:r>
          </a:p>
        </p:txBody>
      </p:sp>
      <p:sp>
        <p:nvSpPr>
          <p:cNvPr id="60" name="תיבת טקסט 59">
            <a:extLst>
              <a:ext uri="{FF2B5EF4-FFF2-40B4-BE49-F238E27FC236}">
                <a16:creationId xmlns:a16="http://schemas.microsoft.com/office/drawing/2014/main" id="{769C9D11-3754-CCE8-4C0F-A169B8DF755D}"/>
              </a:ext>
            </a:extLst>
          </p:cNvPr>
          <p:cNvSpPr txBox="1"/>
          <p:nvPr/>
        </p:nvSpPr>
        <p:spPr>
          <a:xfrm>
            <a:off x="5281221" y="4074742"/>
            <a:ext cx="1629558" cy="1015663"/>
          </a:xfrm>
          <a:prstGeom prst="rect">
            <a:avLst/>
          </a:prstGeom>
          <a:noFill/>
        </p:spPr>
        <p:txBody>
          <a:bodyPr wrap="square" rtlCol="1">
            <a:spAutoFit/>
          </a:bodyPr>
          <a:lstStyle/>
          <a:p>
            <a:pPr algn="ctr"/>
            <a:r>
              <a:rPr lang="he-IL" sz="2000" b="1" dirty="0">
                <a:solidFill>
                  <a:schemeClr val="bg1"/>
                </a:solidFill>
                <a:latin typeface="Calibri Light" panose="020F0302020204030204" pitchFamily="34" charset="0"/>
                <a:cs typeface="Calibri Light" panose="020F0302020204030204" pitchFamily="34" charset="0"/>
              </a:rPr>
              <a:t>שמירת היסטוריית הזמנת לקוחות</a:t>
            </a:r>
          </a:p>
        </p:txBody>
      </p:sp>
      <p:sp>
        <p:nvSpPr>
          <p:cNvPr id="61" name="תיבת טקסט 60">
            <a:extLst>
              <a:ext uri="{FF2B5EF4-FFF2-40B4-BE49-F238E27FC236}">
                <a16:creationId xmlns:a16="http://schemas.microsoft.com/office/drawing/2014/main" id="{1F42BED6-EF7C-B526-AC97-47D84F7D4E93}"/>
              </a:ext>
            </a:extLst>
          </p:cNvPr>
          <p:cNvSpPr txBox="1"/>
          <p:nvPr/>
        </p:nvSpPr>
        <p:spPr>
          <a:xfrm>
            <a:off x="3359411" y="4172751"/>
            <a:ext cx="1395916" cy="1015663"/>
          </a:xfrm>
          <a:prstGeom prst="rect">
            <a:avLst/>
          </a:prstGeom>
          <a:noFill/>
        </p:spPr>
        <p:txBody>
          <a:bodyPr wrap="square" rtlCol="1">
            <a:spAutoFit/>
          </a:bodyPr>
          <a:lstStyle/>
          <a:p>
            <a:pPr algn="ctr"/>
            <a:r>
              <a:rPr lang="he-IL" sz="2000" b="1" dirty="0">
                <a:solidFill>
                  <a:schemeClr val="bg1"/>
                </a:solidFill>
                <a:latin typeface="Calibri Light" panose="020F0302020204030204" pitchFamily="34" charset="0"/>
                <a:cs typeface="Calibri Light" panose="020F0302020204030204" pitchFamily="34" charset="0"/>
              </a:rPr>
              <a:t>זמינות גבוה של המערכת</a:t>
            </a:r>
            <a:br>
              <a:rPr lang="en-US" sz="2000" b="1" dirty="0">
                <a:solidFill>
                  <a:schemeClr val="bg1"/>
                </a:solidFill>
                <a:latin typeface="Calibri Light" panose="020F0302020204030204" pitchFamily="34" charset="0"/>
                <a:cs typeface="Calibri Light" panose="020F0302020204030204" pitchFamily="34" charset="0"/>
              </a:rPr>
            </a:br>
            <a:r>
              <a:rPr lang="he-IL" sz="2000" b="1" dirty="0">
                <a:solidFill>
                  <a:schemeClr val="bg1"/>
                </a:solidFill>
                <a:latin typeface="Calibri Light" panose="020F0302020204030204" pitchFamily="34" charset="0"/>
                <a:cs typeface="Calibri Light" panose="020F0302020204030204" pitchFamily="34" charset="0"/>
              </a:rPr>
              <a:t>24/7</a:t>
            </a:r>
          </a:p>
        </p:txBody>
      </p:sp>
      <p:pic>
        <p:nvPicPr>
          <p:cNvPr id="65" name="תמונה 64">
            <a:extLst>
              <a:ext uri="{FF2B5EF4-FFF2-40B4-BE49-F238E27FC236}">
                <a16:creationId xmlns:a16="http://schemas.microsoft.com/office/drawing/2014/main" id="{253BAB93-5DDB-FE63-5400-924AE6FB8FFF}"/>
              </a:ext>
            </a:extLst>
          </p:cNvPr>
          <p:cNvPicPr>
            <a:picLocks noChangeAspect="1"/>
          </p:cNvPicPr>
          <p:nvPr/>
        </p:nvPicPr>
        <p:blipFill>
          <a:blip r:embed="rId3"/>
          <a:stretch>
            <a:fillRect/>
          </a:stretch>
        </p:blipFill>
        <p:spPr>
          <a:xfrm>
            <a:off x="7137558" y="6248698"/>
            <a:ext cx="4669941" cy="469433"/>
          </a:xfrm>
          <a:prstGeom prst="rect">
            <a:avLst/>
          </a:prstGeom>
        </p:spPr>
      </p:pic>
      <p:sp>
        <p:nvSpPr>
          <p:cNvPr id="67" name="כותרת 1">
            <a:extLst>
              <a:ext uri="{FF2B5EF4-FFF2-40B4-BE49-F238E27FC236}">
                <a16:creationId xmlns:a16="http://schemas.microsoft.com/office/drawing/2014/main" id="{7562D26B-F73B-884D-3A82-3DB5DEC53066}"/>
              </a:ext>
            </a:extLst>
          </p:cNvPr>
          <p:cNvSpPr txBox="1">
            <a:spLocks/>
          </p:cNvSpPr>
          <p:nvPr/>
        </p:nvSpPr>
        <p:spPr>
          <a:xfrm>
            <a:off x="4531360" y="877949"/>
            <a:ext cx="312928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he-IL" sz="3600" b="1" dirty="0">
                <a:solidFill>
                  <a:schemeClr val="accent1">
                    <a:lumMod val="75000"/>
                  </a:schemeClr>
                </a:solidFill>
                <a:latin typeface="Calibri" panose="020F0502020204030204" pitchFamily="34" charset="0"/>
                <a:cs typeface="Calibri" panose="020F0502020204030204" pitchFamily="34" charset="0"/>
              </a:rPr>
              <a:t>דרישות המערכת</a:t>
            </a:r>
          </a:p>
        </p:txBody>
      </p:sp>
      <p:sp>
        <p:nvSpPr>
          <p:cNvPr id="68" name="Rectangle 20">
            <a:extLst>
              <a:ext uri="{FF2B5EF4-FFF2-40B4-BE49-F238E27FC236}">
                <a16:creationId xmlns:a16="http://schemas.microsoft.com/office/drawing/2014/main" id="{6365FC89-689A-EF31-75A9-03A5A96999D6}"/>
              </a:ext>
            </a:extLst>
          </p:cNvPr>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9" name="תיבת טקסט 68">
            <a:extLst>
              <a:ext uri="{FF2B5EF4-FFF2-40B4-BE49-F238E27FC236}">
                <a16:creationId xmlns:a16="http://schemas.microsoft.com/office/drawing/2014/main" id="{5FF6565C-70E0-2FA7-C457-4EA6C8AC9428}"/>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3</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291182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F3E52-A4E9-3025-5CD3-569BFB46FB31}"/>
            </a:ext>
          </a:extLst>
        </p:cNvPr>
        <p:cNvGrpSpPr/>
        <p:nvPr/>
      </p:nvGrpSpPr>
      <p:grpSpPr>
        <a:xfrm>
          <a:off x="0" y="0"/>
          <a:ext cx="0" cy="0"/>
          <a:chOff x="0" y="0"/>
          <a:chExt cx="0" cy="0"/>
        </a:xfrm>
      </p:grpSpPr>
      <p:sp>
        <p:nvSpPr>
          <p:cNvPr id="3" name="כותרת 1">
            <a:extLst>
              <a:ext uri="{FF2B5EF4-FFF2-40B4-BE49-F238E27FC236}">
                <a16:creationId xmlns:a16="http://schemas.microsoft.com/office/drawing/2014/main" id="{547821D2-8DF8-09D4-6AD8-E07B52DD7AD8}"/>
              </a:ext>
            </a:extLst>
          </p:cNvPr>
          <p:cNvSpPr txBox="1">
            <a:spLocks/>
          </p:cNvSpPr>
          <p:nvPr/>
        </p:nvSpPr>
        <p:spPr>
          <a:xfrm>
            <a:off x="4323080" y="816989"/>
            <a:ext cx="354584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he-IL" sz="3600" b="1">
                <a:solidFill>
                  <a:schemeClr val="accent1">
                    <a:lumMod val="75000"/>
                  </a:schemeClr>
                </a:solidFill>
                <a:latin typeface="Calibri" panose="020F0502020204030204" pitchFamily="34" charset="0"/>
                <a:cs typeface="Calibri" panose="020F0502020204030204" pitchFamily="34" charset="0"/>
              </a:rPr>
              <a:t>משתמשי המערכת</a:t>
            </a:r>
            <a:endParaRPr lang="he-IL" sz="3600" b="1" dirty="0">
              <a:solidFill>
                <a:schemeClr val="accent1">
                  <a:lumMod val="75000"/>
                </a:schemeClr>
              </a:solidFill>
              <a:latin typeface="Calibri" panose="020F0502020204030204" pitchFamily="34" charset="0"/>
              <a:cs typeface="Calibri" panose="020F0502020204030204" pitchFamily="34" charset="0"/>
            </a:endParaRPr>
          </a:p>
        </p:txBody>
      </p:sp>
      <p:sp>
        <p:nvSpPr>
          <p:cNvPr id="5" name="מלבן: פינות מעוגלות 4">
            <a:extLst>
              <a:ext uri="{FF2B5EF4-FFF2-40B4-BE49-F238E27FC236}">
                <a16:creationId xmlns:a16="http://schemas.microsoft.com/office/drawing/2014/main" id="{A4743B37-8900-A3B9-A339-876BE02717EE}"/>
              </a:ext>
            </a:extLst>
          </p:cNvPr>
          <p:cNvSpPr/>
          <p:nvPr/>
        </p:nvSpPr>
        <p:spPr>
          <a:xfrm>
            <a:off x="7376160" y="3383524"/>
            <a:ext cx="2618508" cy="66843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7" name="מלבן: פינות מעוגלות 6">
            <a:extLst>
              <a:ext uri="{FF2B5EF4-FFF2-40B4-BE49-F238E27FC236}">
                <a16:creationId xmlns:a16="http://schemas.microsoft.com/office/drawing/2014/main" id="{251F9B7C-3F93-076E-8BE7-EA348509CE28}"/>
              </a:ext>
            </a:extLst>
          </p:cNvPr>
          <p:cNvSpPr/>
          <p:nvPr/>
        </p:nvSpPr>
        <p:spPr>
          <a:xfrm>
            <a:off x="6940750" y="2582889"/>
            <a:ext cx="2286000" cy="66843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מלבן: פינות מעוגלות 7">
            <a:extLst>
              <a:ext uri="{FF2B5EF4-FFF2-40B4-BE49-F238E27FC236}">
                <a16:creationId xmlns:a16="http://schemas.microsoft.com/office/drawing/2014/main" id="{9773A43E-4D8B-EB18-0355-6FAA695295A6}"/>
              </a:ext>
            </a:extLst>
          </p:cNvPr>
          <p:cNvSpPr/>
          <p:nvPr/>
        </p:nvSpPr>
        <p:spPr>
          <a:xfrm>
            <a:off x="6703658" y="4233225"/>
            <a:ext cx="2722880" cy="66843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4" name="תמונה 3">
            <a:extLst>
              <a:ext uri="{FF2B5EF4-FFF2-40B4-BE49-F238E27FC236}">
                <a16:creationId xmlns:a16="http://schemas.microsoft.com/office/drawing/2014/main" id="{D14BAFD1-6D31-E5C9-FF22-E8BAA132F345}"/>
              </a:ext>
            </a:extLst>
          </p:cNvPr>
          <p:cNvPicPr>
            <a:picLocks noChangeAspect="1"/>
          </p:cNvPicPr>
          <p:nvPr/>
        </p:nvPicPr>
        <p:blipFill rotWithShape="1">
          <a:blip r:embed="rId2"/>
          <a:srcRect l="19428" t="34256" r="59188" b="27153"/>
          <a:stretch/>
        </p:blipFill>
        <p:spPr>
          <a:xfrm>
            <a:off x="4604421" y="2203999"/>
            <a:ext cx="2983157" cy="3028400"/>
          </a:xfrm>
          <a:prstGeom prst="ellipse">
            <a:avLst/>
          </a:prstGeom>
          <a:ln w="57150">
            <a:solidFill>
              <a:srgbClr val="004651"/>
            </a:solidFill>
          </a:ln>
        </p:spPr>
      </p:pic>
      <p:sp>
        <p:nvSpPr>
          <p:cNvPr id="10" name="תיבת טקסט 9">
            <a:extLst>
              <a:ext uri="{FF2B5EF4-FFF2-40B4-BE49-F238E27FC236}">
                <a16:creationId xmlns:a16="http://schemas.microsoft.com/office/drawing/2014/main" id="{D0502397-879D-7AE0-AB16-40D9906BB131}"/>
              </a:ext>
            </a:extLst>
          </p:cNvPr>
          <p:cNvSpPr txBox="1"/>
          <p:nvPr/>
        </p:nvSpPr>
        <p:spPr>
          <a:xfrm>
            <a:off x="7118277" y="2749796"/>
            <a:ext cx="2107738" cy="369332"/>
          </a:xfrm>
          <a:prstGeom prst="rect">
            <a:avLst/>
          </a:prstGeom>
          <a:noFill/>
        </p:spPr>
        <p:txBody>
          <a:bodyPr wrap="square" rtlCol="1">
            <a:spAutoFit/>
          </a:bodyPr>
          <a:lstStyle/>
          <a:p>
            <a:pPr algn="ctr"/>
            <a:r>
              <a:rPr lang="he-IL" b="1" dirty="0">
                <a:latin typeface="Calibri Light" panose="020F0302020204030204" pitchFamily="34" charset="0"/>
                <a:cs typeface="Calibri Light" panose="020F0302020204030204" pitchFamily="34" charset="0"/>
              </a:rPr>
              <a:t>עובדי החברה</a:t>
            </a:r>
          </a:p>
        </p:txBody>
      </p:sp>
      <p:sp>
        <p:nvSpPr>
          <p:cNvPr id="12" name="תיבת טקסט 11">
            <a:extLst>
              <a:ext uri="{FF2B5EF4-FFF2-40B4-BE49-F238E27FC236}">
                <a16:creationId xmlns:a16="http://schemas.microsoft.com/office/drawing/2014/main" id="{7E37D482-6927-C49D-28DB-75D276A0CBE8}"/>
              </a:ext>
            </a:extLst>
          </p:cNvPr>
          <p:cNvSpPr txBox="1"/>
          <p:nvPr/>
        </p:nvSpPr>
        <p:spPr>
          <a:xfrm>
            <a:off x="7118277" y="4377227"/>
            <a:ext cx="2107738" cy="369332"/>
          </a:xfrm>
          <a:prstGeom prst="rect">
            <a:avLst/>
          </a:prstGeom>
          <a:noFill/>
        </p:spPr>
        <p:txBody>
          <a:bodyPr wrap="square" rtlCol="1">
            <a:spAutoFit/>
          </a:bodyPr>
          <a:lstStyle/>
          <a:p>
            <a:pPr algn="ctr"/>
            <a:r>
              <a:rPr lang="he-IL" b="1" dirty="0">
                <a:latin typeface="Calibri Light" panose="020F0302020204030204" pitchFamily="34" charset="0"/>
                <a:cs typeface="Calibri Light" panose="020F0302020204030204" pitchFamily="34" charset="0"/>
              </a:rPr>
              <a:t>ספקים</a:t>
            </a:r>
          </a:p>
        </p:txBody>
      </p:sp>
      <p:sp>
        <p:nvSpPr>
          <p:cNvPr id="13" name="תיבת טקסט 12">
            <a:extLst>
              <a:ext uri="{FF2B5EF4-FFF2-40B4-BE49-F238E27FC236}">
                <a16:creationId xmlns:a16="http://schemas.microsoft.com/office/drawing/2014/main" id="{6BD103D3-1BE9-AE54-3D2C-A1805E889A03}"/>
              </a:ext>
            </a:extLst>
          </p:cNvPr>
          <p:cNvSpPr txBox="1"/>
          <p:nvPr/>
        </p:nvSpPr>
        <p:spPr>
          <a:xfrm>
            <a:off x="7701694" y="3555652"/>
            <a:ext cx="2107738" cy="369332"/>
          </a:xfrm>
          <a:prstGeom prst="rect">
            <a:avLst/>
          </a:prstGeom>
          <a:noFill/>
        </p:spPr>
        <p:txBody>
          <a:bodyPr wrap="square" rtlCol="1">
            <a:spAutoFit/>
          </a:bodyPr>
          <a:lstStyle/>
          <a:p>
            <a:pPr algn="ctr"/>
            <a:r>
              <a:rPr lang="he-IL" b="1" dirty="0">
                <a:latin typeface="Calibri Light" panose="020F0302020204030204" pitchFamily="34" charset="0"/>
                <a:cs typeface="Calibri Light" panose="020F0302020204030204" pitchFamily="34" charset="0"/>
              </a:rPr>
              <a:t>לקוחות מקבלי השירות </a:t>
            </a:r>
          </a:p>
        </p:txBody>
      </p:sp>
      <p:pic>
        <p:nvPicPr>
          <p:cNvPr id="17" name="תמונה 16">
            <a:extLst>
              <a:ext uri="{FF2B5EF4-FFF2-40B4-BE49-F238E27FC236}">
                <a16:creationId xmlns:a16="http://schemas.microsoft.com/office/drawing/2014/main" id="{D67FC520-ACD4-EC9B-1ABB-D2916B7401C9}"/>
              </a:ext>
            </a:extLst>
          </p:cNvPr>
          <p:cNvPicPr>
            <a:picLocks noChangeAspect="1"/>
          </p:cNvPicPr>
          <p:nvPr/>
        </p:nvPicPr>
        <p:blipFill>
          <a:blip r:embed="rId3"/>
          <a:stretch>
            <a:fillRect/>
          </a:stretch>
        </p:blipFill>
        <p:spPr>
          <a:xfrm>
            <a:off x="7118277" y="6130523"/>
            <a:ext cx="4669941" cy="469433"/>
          </a:xfrm>
          <a:prstGeom prst="rect">
            <a:avLst/>
          </a:prstGeom>
        </p:spPr>
      </p:pic>
      <p:sp>
        <p:nvSpPr>
          <p:cNvPr id="2" name="תיבת טקסט 1">
            <a:extLst>
              <a:ext uri="{FF2B5EF4-FFF2-40B4-BE49-F238E27FC236}">
                <a16:creationId xmlns:a16="http://schemas.microsoft.com/office/drawing/2014/main" id="{EFE8FB6F-6511-56EA-F3D1-1F5F1F94CD9C}"/>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4</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95166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4A21F-D364-FCAD-85DB-56F23BD8AE28}"/>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49FD2DE7-C95E-E79C-3B6A-6534FB7A1429}"/>
              </a:ext>
            </a:extLst>
          </p:cNvPr>
          <p:cNvSpPr>
            <a:spLocks noGrp="1"/>
          </p:cNvSpPr>
          <p:nvPr>
            <p:ph idx="1"/>
          </p:nvPr>
        </p:nvSpPr>
        <p:spPr>
          <a:xfrm>
            <a:off x="679704" y="2452531"/>
            <a:ext cx="10832592" cy="3903819"/>
          </a:xfrm>
        </p:spPr>
        <p:txBody>
          <a:bodyPr>
            <a:normAutofit fontScale="92500" lnSpcReduction="10000"/>
          </a:bodyPr>
          <a:lstStyle/>
          <a:p>
            <a:pPr marL="342900" indent="-342900" algn="r" rtl="1">
              <a:buAutoNum type="arabicPeriod"/>
            </a:pPr>
            <a:r>
              <a:rPr lang="he-IL" sz="2800" dirty="0">
                <a:solidFill>
                  <a:schemeClr val="tx1"/>
                </a:solidFill>
                <a:latin typeface="Calibri" panose="020F0502020204030204" pitchFamily="34" charset="0"/>
                <a:cs typeface="Calibri" panose="020F0502020204030204" pitchFamily="34" charset="0"/>
              </a:rPr>
              <a:t>ספק – </a:t>
            </a:r>
            <a:r>
              <a:rPr lang="he-IL" sz="2800" u="sng" dirty="0">
                <a:solidFill>
                  <a:schemeClr val="tx1"/>
                </a:solidFill>
                <a:latin typeface="Calibri" panose="020F0502020204030204" pitchFamily="34" charset="0"/>
                <a:cs typeface="Calibri" panose="020F0502020204030204" pitchFamily="34" charset="0"/>
              </a:rPr>
              <a:t>מזהה ספק</a:t>
            </a:r>
            <a:r>
              <a:rPr lang="he-IL" sz="2800" dirty="0">
                <a:solidFill>
                  <a:schemeClr val="tx1"/>
                </a:solidFill>
                <a:latin typeface="Calibri" panose="020F0502020204030204" pitchFamily="34" charset="0"/>
                <a:cs typeface="Calibri" panose="020F0502020204030204" pitchFamily="34" charset="0"/>
              </a:rPr>
              <a:t>, שם פרטי, שם משפחה, מס' טלפון.</a:t>
            </a:r>
          </a:p>
          <a:p>
            <a:pPr marL="342900" indent="-342900" algn="r" rtl="1">
              <a:buAutoNum type="arabicPeriod"/>
            </a:pPr>
            <a:r>
              <a:rPr lang="he-IL" sz="2800" dirty="0">
                <a:solidFill>
                  <a:schemeClr val="tx1"/>
                </a:solidFill>
                <a:latin typeface="Calibri" panose="020F0502020204030204" pitchFamily="34" charset="0"/>
                <a:cs typeface="Calibri" panose="020F0502020204030204" pitchFamily="34" charset="0"/>
              </a:rPr>
              <a:t>מוצר -  </a:t>
            </a:r>
            <a:r>
              <a:rPr lang="he-IL" sz="2800" u="sng" dirty="0">
                <a:solidFill>
                  <a:schemeClr val="tx1"/>
                </a:solidFill>
                <a:latin typeface="Calibri" panose="020F0502020204030204" pitchFamily="34" charset="0"/>
                <a:cs typeface="Calibri" panose="020F0502020204030204" pitchFamily="34" charset="0"/>
              </a:rPr>
              <a:t>מזהה מוצר</a:t>
            </a:r>
            <a:r>
              <a:rPr lang="he-IL" sz="2800" dirty="0">
                <a:solidFill>
                  <a:schemeClr val="tx1"/>
                </a:solidFill>
                <a:latin typeface="Calibri" panose="020F0502020204030204" pitchFamily="34" charset="0"/>
                <a:cs typeface="Calibri" panose="020F0502020204030204" pitchFamily="34" charset="0"/>
              </a:rPr>
              <a:t>, שם מוצר, מלאי, מחיר.</a:t>
            </a:r>
          </a:p>
          <a:p>
            <a:pPr marL="342900" indent="-342900" algn="r" rtl="1">
              <a:buAutoNum type="arabicPeriod"/>
            </a:pPr>
            <a:r>
              <a:rPr lang="he-IL" sz="2800" dirty="0">
                <a:solidFill>
                  <a:schemeClr val="tx1"/>
                </a:solidFill>
                <a:latin typeface="Calibri" panose="020F0502020204030204" pitchFamily="34" charset="0"/>
                <a:cs typeface="Calibri" panose="020F0502020204030204" pitchFamily="34" charset="0"/>
              </a:rPr>
              <a:t>לקוח – </a:t>
            </a:r>
            <a:r>
              <a:rPr lang="he-IL" sz="2800" u="sng" dirty="0">
                <a:solidFill>
                  <a:schemeClr val="tx1"/>
                </a:solidFill>
                <a:latin typeface="Calibri" panose="020F0502020204030204" pitchFamily="34" charset="0"/>
                <a:cs typeface="Calibri" panose="020F0502020204030204" pitchFamily="34" charset="0"/>
              </a:rPr>
              <a:t>מזהה לקוח</a:t>
            </a:r>
            <a:r>
              <a:rPr lang="he-IL" sz="2800" dirty="0">
                <a:solidFill>
                  <a:schemeClr val="tx1"/>
                </a:solidFill>
                <a:latin typeface="Calibri" panose="020F0502020204030204" pitchFamily="34" charset="0"/>
                <a:cs typeface="Calibri" panose="020F0502020204030204" pitchFamily="34" charset="0"/>
              </a:rPr>
              <a:t>, שם פרטי, שם משפחה, מס' טלפון.</a:t>
            </a:r>
          </a:p>
          <a:p>
            <a:pPr marL="342900" indent="-342900" algn="r" rtl="1">
              <a:buAutoNum type="arabicPeriod"/>
            </a:pPr>
            <a:r>
              <a:rPr lang="he-IL" sz="2800" dirty="0">
                <a:solidFill>
                  <a:schemeClr val="tx1"/>
                </a:solidFill>
                <a:latin typeface="Calibri" panose="020F0502020204030204" pitchFamily="34" charset="0"/>
                <a:cs typeface="Calibri" panose="020F0502020204030204" pitchFamily="34" charset="0"/>
              </a:rPr>
              <a:t>הזמנה – </a:t>
            </a:r>
            <a:r>
              <a:rPr lang="he-IL" sz="2800" u="sng" dirty="0">
                <a:solidFill>
                  <a:schemeClr val="tx1"/>
                </a:solidFill>
                <a:latin typeface="Calibri" panose="020F0502020204030204" pitchFamily="34" charset="0"/>
                <a:cs typeface="Calibri" panose="020F0502020204030204" pitchFamily="34" charset="0"/>
              </a:rPr>
              <a:t>מזהה הזמנה</a:t>
            </a:r>
            <a:r>
              <a:rPr lang="he-IL" sz="2800" dirty="0">
                <a:solidFill>
                  <a:schemeClr val="tx1"/>
                </a:solidFill>
                <a:latin typeface="Calibri" panose="020F0502020204030204" pitchFamily="34" charset="0"/>
                <a:cs typeface="Calibri" panose="020F0502020204030204" pitchFamily="34" charset="0"/>
              </a:rPr>
              <a:t>, מזהה לקוח, תאריך, עיר, רחוב, מס', כמות סועדים.</a:t>
            </a:r>
          </a:p>
          <a:p>
            <a:pPr marL="342900" indent="-342900" algn="r" rtl="1">
              <a:buAutoNum type="arabicPeriod"/>
            </a:pPr>
            <a:r>
              <a:rPr lang="he-IL" sz="2800" dirty="0">
                <a:solidFill>
                  <a:schemeClr val="tx1"/>
                </a:solidFill>
                <a:latin typeface="Calibri" panose="020F0502020204030204" pitchFamily="34" charset="0"/>
                <a:cs typeface="Calibri" panose="020F0502020204030204" pitchFamily="34" charset="0"/>
              </a:rPr>
              <a:t>אירוע – </a:t>
            </a:r>
            <a:r>
              <a:rPr lang="he-IL" sz="2800" u="sng" dirty="0">
                <a:solidFill>
                  <a:schemeClr val="tx1"/>
                </a:solidFill>
                <a:latin typeface="Calibri" panose="020F0502020204030204" pitchFamily="34" charset="0"/>
                <a:cs typeface="Calibri" panose="020F0502020204030204" pitchFamily="34" charset="0"/>
              </a:rPr>
              <a:t>מזהה אירוע</a:t>
            </a:r>
            <a:r>
              <a:rPr lang="he-IL" sz="2800" dirty="0">
                <a:solidFill>
                  <a:schemeClr val="tx1"/>
                </a:solidFill>
                <a:latin typeface="Calibri" panose="020F0502020204030204" pitchFamily="34" charset="0"/>
                <a:cs typeface="Calibri" panose="020F0502020204030204" pitchFamily="34" charset="0"/>
              </a:rPr>
              <a:t>.</a:t>
            </a:r>
          </a:p>
          <a:p>
            <a:pPr marL="342900" indent="-342900" algn="r" rtl="1">
              <a:buAutoNum type="arabicPeriod"/>
            </a:pPr>
            <a:r>
              <a:rPr lang="he-IL" sz="2800" dirty="0">
                <a:solidFill>
                  <a:schemeClr val="tx1"/>
                </a:solidFill>
                <a:latin typeface="Calibri" panose="020F0502020204030204" pitchFamily="34" charset="0"/>
                <a:cs typeface="Calibri" panose="020F0502020204030204" pitchFamily="34" charset="0"/>
              </a:rPr>
              <a:t>עובד – </a:t>
            </a:r>
            <a:r>
              <a:rPr lang="he-IL" sz="2800" u="sng" dirty="0">
                <a:solidFill>
                  <a:schemeClr val="tx1"/>
                </a:solidFill>
                <a:latin typeface="Calibri" panose="020F0502020204030204" pitchFamily="34" charset="0"/>
                <a:cs typeface="Calibri" panose="020F0502020204030204" pitchFamily="34" charset="0"/>
              </a:rPr>
              <a:t>מזהה עובד</a:t>
            </a:r>
            <a:r>
              <a:rPr lang="he-IL" sz="2800" dirty="0">
                <a:solidFill>
                  <a:schemeClr val="tx1"/>
                </a:solidFill>
                <a:latin typeface="Calibri" panose="020F0502020204030204" pitchFamily="34" charset="0"/>
                <a:cs typeface="Calibri" panose="020F0502020204030204" pitchFamily="34" charset="0"/>
              </a:rPr>
              <a:t>, שם פרטי, שם משפחה , מס' טלפון, תחום עבודה.</a:t>
            </a:r>
          </a:p>
          <a:p>
            <a:pPr marL="342900" indent="-342900" algn="r" rtl="1">
              <a:buAutoNum type="arabicPeriod"/>
            </a:pPr>
            <a:r>
              <a:rPr lang="he-IL" sz="2800" dirty="0">
                <a:solidFill>
                  <a:schemeClr val="tx1"/>
                </a:solidFill>
                <a:latin typeface="Calibri" panose="020F0502020204030204" pitchFamily="34" charset="0"/>
                <a:cs typeface="Calibri" panose="020F0502020204030204" pitchFamily="34" charset="0"/>
              </a:rPr>
              <a:t>תפריט – </a:t>
            </a:r>
            <a:r>
              <a:rPr lang="he-IL" sz="2800" u="sng" dirty="0">
                <a:solidFill>
                  <a:schemeClr val="tx1"/>
                </a:solidFill>
                <a:latin typeface="Calibri" panose="020F0502020204030204" pitchFamily="34" charset="0"/>
                <a:cs typeface="Calibri" panose="020F0502020204030204" pitchFamily="34" charset="0"/>
              </a:rPr>
              <a:t>מזהה תפריט</a:t>
            </a:r>
            <a:r>
              <a:rPr lang="he-IL" sz="2800" dirty="0">
                <a:solidFill>
                  <a:schemeClr val="tx1"/>
                </a:solidFill>
                <a:latin typeface="Calibri" panose="020F0502020204030204" pitchFamily="34" charset="0"/>
                <a:cs typeface="Calibri" panose="020F0502020204030204" pitchFamily="34" charset="0"/>
              </a:rPr>
              <a:t>, שם מנה, סוג תפריט, סוג כשרות, מחיר לסועד.</a:t>
            </a:r>
          </a:p>
        </p:txBody>
      </p:sp>
      <p:sp>
        <p:nvSpPr>
          <p:cNvPr id="4" name="מציין מיקום של תאריך 3">
            <a:extLst>
              <a:ext uri="{FF2B5EF4-FFF2-40B4-BE49-F238E27FC236}">
                <a16:creationId xmlns:a16="http://schemas.microsoft.com/office/drawing/2014/main" id="{2A4F514A-BAB9-6ABD-2861-4731A7246D80}"/>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7" name="תיבת טקסט 6">
            <a:extLst>
              <a:ext uri="{FF2B5EF4-FFF2-40B4-BE49-F238E27FC236}">
                <a16:creationId xmlns:a16="http://schemas.microsoft.com/office/drawing/2014/main" id="{F1389E5B-8E5C-25E8-B562-3CA9608129F2}"/>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5</a:t>
            </a:r>
            <a:endParaRPr lang="he-IL" b="1" dirty="0">
              <a:solidFill>
                <a:schemeClr val="bg1"/>
              </a:solidFill>
              <a:latin typeface="Angsana New" panose="02020603050405020304" pitchFamily="18" charset="-34"/>
            </a:endParaRPr>
          </a:p>
        </p:txBody>
      </p:sp>
      <p:sp>
        <p:nvSpPr>
          <p:cNvPr id="8" name="מציין מיקום של כותרת תחתונה 4">
            <a:extLst>
              <a:ext uri="{FF2B5EF4-FFF2-40B4-BE49-F238E27FC236}">
                <a16:creationId xmlns:a16="http://schemas.microsoft.com/office/drawing/2014/main" id="{17E6A153-4F24-E56D-5D30-6565088CB205}"/>
              </a:ext>
            </a:extLst>
          </p:cNvPr>
          <p:cNvSpPr>
            <a:spLocks noGrp="1"/>
          </p:cNvSpPr>
          <p:nvPr>
            <p:ph type="ftr" sz="quarter" idx="11"/>
          </p:nvPr>
        </p:nvSpPr>
        <p:spPr>
          <a:xfrm>
            <a:off x="7132320" y="6356350"/>
            <a:ext cx="4297680" cy="365125"/>
          </a:xfrm>
        </p:spPr>
        <p:txBody>
          <a:bodyPr/>
          <a:lstStyle/>
          <a:p>
            <a:r>
              <a:rPr lang="he-IL" dirty="0"/>
              <a:t>| מערכת לניהול קייטרינג באירועים </a:t>
            </a:r>
            <a:endParaRPr lang="en-US" dirty="0"/>
          </a:p>
        </p:txBody>
      </p:sp>
      <p:pic>
        <p:nvPicPr>
          <p:cNvPr id="9" name="גרפיקה 8" descr="ממתין זכר עם מילוי מלא">
            <a:extLst>
              <a:ext uri="{FF2B5EF4-FFF2-40B4-BE49-F238E27FC236}">
                <a16:creationId xmlns:a16="http://schemas.microsoft.com/office/drawing/2014/main" id="{A44898CC-87FB-E983-42CD-E48E9A5F8F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
        <p:nvSpPr>
          <p:cNvPr id="10" name="כותרת 1">
            <a:extLst>
              <a:ext uri="{FF2B5EF4-FFF2-40B4-BE49-F238E27FC236}">
                <a16:creationId xmlns:a16="http://schemas.microsoft.com/office/drawing/2014/main" id="{6DC118C6-E6E1-537F-2A45-58CE82240C6E}"/>
              </a:ext>
            </a:extLst>
          </p:cNvPr>
          <p:cNvSpPr txBox="1">
            <a:spLocks/>
          </p:cNvSpPr>
          <p:nvPr/>
        </p:nvSpPr>
        <p:spPr>
          <a:xfrm>
            <a:off x="3596640" y="90424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בסיס נתונים וישויות</a:t>
            </a:r>
          </a:p>
        </p:txBody>
      </p:sp>
    </p:spTree>
    <p:extLst>
      <p:ext uri="{BB962C8B-B14F-4D97-AF65-F5344CB8AC3E}">
        <p14:creationId xmlns:p14="http://schemas.microsoft.com/office/powerpoint/2010/main" val="75440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CD0E33AB-3F2D-ACBB-E1A1-393391192BB6}"/>
              </a:ext>
            </a:extLst>
          </p:cNvPr>
          <p:cNvPicPr>
            <a:picLocks noChangeAspect="1"/>
          </p:cNvPicPr>
          <p:nvPr/>
        </p:nvPicPr>
        <p:blipFill>
          <a:blip r:embed="rId2"/>
          <a:stretch>
            <a:fillRect/>
          </a:stretch>
        </p:blipFill>
        <p:spPr>
          <a:xfrm>
            <a:off x="7137558" y="6248698"/>
            <a:ext cx="4669941" cy="469433"/>
          </a:xfrm>
          <a:prstGeom prst="rect">
            <a:avLst/>
          </a:prstGeom>
        </p:spPr>
      </p:pic>
      <p:pic>
        <p:nvPicPr>
          <p:cNvPr id="17" name="תמונה 16">
            <a:extLst>
              <a:ext uri="{FF2B5EF4-FFF2-40B4-BE49-F238E27FC236}">
                <a16:creationId xmlns:a16="http://schemas.microsoft.com/office/drawing/2014/main" id="{6EE57268-D3BA-C4A5-7882-B0AD7D64FF6B}"/>
              </a:ext>
            </a:extLst>
          </p:cNvPr>
          <p:cNvPicPr>
            <a:picLocks noChangeAspect="1"/>
          </p:cNvPicPr>
          <p:nvPr/>
        </p:nvPicPr>
        <p:blipFill rotWithShape="1">
          <a:blip r:embed="rId3"/>
          <a:srcRect l="7122" t="16000" r="7172" b="16000"/>
          <a:stretch/>
        </p:blipFill>
        <p:spPr>
          <a:xfrm>
            <a:off x="101599" y="264458"/>
            <a:ext cx="10064997" cy="5984240"/>
          </a:xfrm>
          <a:prstGeom prst="rect">
            <a:avLst/>
          </a:prstGeom>
        </p:spPr>
      </p:pic>
      <p:sp>
        <p:nvSpPr>
          <p:cNvPr id="2" name="כותרת 1">
            <a:extLst>
              <a:ext uri="{FF2B5EF4-FFF2-40B4-BE49-F238E27FC236}">
                <a16:creationId xmlns:a16="http://schemas.microsoft.com/office/drawing/2014/main" id="{8B018991-055C-5E91-2F32-3B61C99EEDC6}"/>
              </a:ext>
            </a:extLst>
          </p:cNvPr>
          <p:cNvSpPr txBox="1">
            <a:spLocks/>
          </p:cNvSpPr>
          <p:nvPr/>
        </p:nvSpPr>
        <p:spPr>
          <a:xfrm>
            <a:off x="8368328" y="1097280"/>
            <a:ext cx="4473912" cy="2703240"/>
          </a:xfrm>
          <a:prstGeom prst="rect">
            <a:avLst/>
          </a:prstGeom>
        </p:spPr>
        <p:txBody>
          <a:bodyPr>
            <a:normAutofit fontScale="97500"/>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55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תרשים</a:t>
            </a:r>
            <a:r>
              <a:rPr lang="he-IL" sz="44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a:t>
            </a:r>
            <a:br>
              <a:rPr lang="he-IL" sz="44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br>
            <a:r>
              <a:rPr lang="en-US" sz="44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a:t>
            </a:r>
            <a:r>
              <a:rPr lang="en-US" sz="49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ERD</a:t>
            </a:r>
            <a:r>
              <a:rPr lang="en-US" sz="44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rPr>
              <a:t>    </a:t>
            </a:r>
            <a:endParaRPr lang="he-IL" sz="4400" b="1" dirty="0">
              <a:ln w="15875">
                <a:solidFill>
                  <a:srgbClr val="000000"/>
                </a:solidFill>
              </a:ln>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תיבת טקסט 17">
            <a:extLst>
              <a:ext uri="{FF2B5EF4-FFF2-40B4-BE49-F238E27FC236}">
                <a16:creationId xmlns:a16="http://schemas.microsoft.com/office/drawing/2014/main" id="{8C85BB3F-DB2A-DB70-4CC2-EB44DC33A91B}"/>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6</a:t>
            </a:r>
            <a:endParaRPr lang="he-IL" b="1" dirty="0">
              <a:solidFill>
                <a:schemeClr val="bg1"/>
              </a:solidFill>
              <a:latin typeface="Angsana New" panose="02020603050405020304" pitchFamily="18" charset="-34"/>
            </a:endParaRPr>
          </a:p>
        </p:txBody>
      </p:sp>
    </p:spTree>
    <p:extLst>
      <p:ext uri="{BB962C8B-B14F-4D97-AF65-F5344CB8AC3E}">
        <p14:creationId xmlns:p14="http://schemas.microsoft.com/office/powerpoint/2010/main" val="159413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5A4E7-1F09-4394-94CA-6B3C3B0E1BD4}"/>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9D2625E-E052-DDFA-250F-DBAC5B70CB5D}"/>
              </a:ext>
            </a:extLst>
          </p:cNvPr>
          <p:cNvSpPr>
            <a:spLocks noGrp="1"/>
          </p:cNvSpPr>
          <p:nvPr>
            <p:ph idx="1"/>
          </p:nvPr>
        </p:nvSpPr>
        <p:spPr>
          <a:xfrm>
            <a:off x="650240" y="2452531"/>
            <a:ext cx="10862056" cy="3903819"/>
          </a:xfrm>
        </p:spPr>
        <p:txBody>
          <a:bodyPr>
            <a:normAutofit fontScale="92500"/>
          </a:bodyPr>
          <a:lstStyle/>
          <a:p>
            <a:pPr marL="342900" lvl="0" indent="-342900" algn="r" rtl="1">
              <a:lnSpc>
                <a:spcPct val="115000"/>
              </a:lnSpc>
              <a:spcAft>
                <a:spcPts val="800"/>
              </a:spcAft>
              <a:buFont typeface="+mj-lt"/>
              <a:buAutoNum type="arabicPeriod"/>
              <a:tabLst>
                <a:tab pos="408305" algn="l"/>
              </a:tabLst>
            </a:pPr>
            <a:r>
              <a:rPr lang="he-IL" sz="2600" dirty="0">
                <a:solidFill>
                  <a:schemeClr val="tx1"/>
                </a:solidFill>
                <a:latin typeface="Calibri" panose="020F0502020204030204" pitchFamily="34" charset="0"/>
                <a:cs typeface="Calibri" panose="020F0502020204030204" pitchFamily="34" charset="0"/>
              </a:rPr>
              <a:t>ספק – </a:t>
            </a:r>
            <a:r>
              <a:rPr lang="he-IL" sz="2600" u="sng" dirty="0">
                <a:solidFill>
                  <a:schemeClr val="tx1"/>
                </a:solidFill>
                <a:latin typeface="Calibri" panose="020F0502020204030204" pitchFamily="34" charset="0"/>
                <a:cs typeface="Calibri" panose="020F0502020204030204" pitchFamily="34" charset="0"/>
              </a:rPr>
              <a:t>מזהה ספק</a:t>
            </a:r>
            <a:r>
              <a:rPr lang="he-IL" sz="2600" dirty="0">
                <a:solidFill>
                  <a:schemeClr val="tx1"/>
                </a:solidFill>
                <a:latin typeface="Calibri" panose="020F0502020204030204" pitchFamily="34" charset="0"/>
                <a:cs typeface="Calibri" panose="020F0502020204030204" pitchFamily="34" charset="0"/>
              </a:rPr>
              <a:t>, שם פרטי, שם משפחה, מס' טלפון.</a:t>
            </a:r>
            <a:endParaRPr lang="en-US" sz="2600" dirty="0">
              <a:solidFill>
                <a:schemeClr val="tx1"/>
              </a:solidFill>
              <a:latin typeface="Calibri" panose="020F0502020204030204" pitchFamily="34" charset="0"/>
              <a:cs typeface="Calibri" panose="020F0502020204030204" pitchFamily="34" charset="0"/>
            </a:endParaRPr>
          </a:p>
          <a:p>
            <a:pPr marL="342900" lvl="0" indent="-342900" algn="r" rtl="1">
              <a:lnSpc>
                <a:spcPct val="115000"/>
              </a:lnSpc>
              <a:spcAft>
                <a:spcPts val="800"/>
              </a:spcAft>
              <a:buFont typeface="+mj-lt"/>
              <a:buAutoNum type="arabicPeriod"/>
              <a:tabLst>
                <a:tab pos="408305" algn="l"/>
              </a:tabLst>
            </a:pPr>
            <a:r>
              <a:rPr lang="he-IL" sz="2600" dirty="0">
                <a:solidFill>
                  <a:schemeClr val="tx1"/>
                </a:solidFill>
                <a:latin typeface="Calibri" panose="020F0502020204030204" pitchFamily="34" charset="0"/>
                <a:cs typeface="Calibri" panose="020F0502020204030204" pitchFamily="34" charset="0"/>
              </a:rPr>
              <a:t>מוצר -  </a:t>
            </a:r>
            <a:r>
              <a:rPr lang="he-IL" sz="2600" u="sng" dirty="0">
                <a:solidFill>
                  <a:schemeClr val="tx1"/>
                </a:solidFill>
                <a:latin typeface="Calibri" panose="020F0502020204030204" pitchFamily="34" charset="0"/>
                <a:cs typeface="Calibri" panose="020F0502020204030204" pitchFamily="34" charset="0"/>
              </a:rPr>
              <a:t>מזהה מוצר</a:t>
            </a:r>
            <a:r>
              <a:rPr lang="he-IL" sz="2600" dirty="0">
                <a:solidFill>
                  <a:schemeClr val="tx1"/>
                </a:solidFill>
                <a:latin typeface="Calibri" panose="020F0502020204030204" pitchFamily="34" charset="0"/>
                <a:cs typeface="Calibri" panose="020F0502020204030204" pitchFamily="34" charset="0"/>
              </a:rPr>
              <a:t>, שם מוצר, מלאי, מחיר, מזהה ספק*.</a:t>
            </a:r>
            <a:br>
              <a:rPr lang="en-US" sz="2600" dirty="0">
                <a:solidFill>
                  <a:schemeClr val="tx1"/>
                </a:solidFill>
                <a:latin typeface="Calibri" panose="020F0502020204030204" pitchFamily="34" charset="0"/>
                <a:cs typeface="Calibri" panose="020F0502020204030204" pitchFamily="34" charset="0"/>
              </a:rPr>
            </a:br>
            <a:r>
              <a:rPr lang="he-IL" sz="2600" dirty="0">
                <a:solidFill>
                  <a:schemeClr val="tx1"/>
                </a:solidFill>
                <a:latin typeface="Calibri" panose="020F0502020204030204" pitchFamily="34" charset="0"/>
                <a:cs typeface="Calibri" panose="020F0502020204030204" pitchFamily="34" charset="0"/>
              </a:rPr>
              <a:t>מזהה ספק – </a:t>
            </a:r>
            <a:r>
              <a:rPr lang="en-US" sz="2600" dirty="0">
                <a:solidFill>
                  <a:schemeClr val="tx1"/>
                </a:solidFill>
                <a:latin typeface="Calibri" panose="020F0502020204030204" pitchFamily="34" charset="0"/>
                <a:cs typeface="Calibri" panose="020F0502020204030204" pitchFamily="34" charset="0"/>
              </a:rPr>
              <a:t>FK</a:t>
            </a:r>
            <a:r>
              <a:rPr lang="he-IL" sz="2600" dirty="0">
                <a:solidFill>
                  <a:schemeClr val="tx1"/>
                </a:solidFill>
                <a:latin typeface="Calibri" panose="020F0502020204030204" pitchFamily="34" charset="0"/>
                <a:cs typeface="Calibri" panose="020F0502020204030204" pitchFamily="34" charset="0"/>
              </a:rPr>
              <a:t> לטבלת ספק.</a:t>
            </a:r>
          </a:p>
          <a:p>
            <a:pPr marL="342900" lvl="0" indent="-342900" algn="r" rtl="1">
              <a:lnSpc>
                <a:spcPct val="115000"/>
              </a:lnSpc>
              <a:spcAft>
                <a:spcPts val="800"/>
              </a:spcAft>
              <a:buFont typeface="+mj-lt"/>
              <a:buAutoNum type="arabicPeriod"/>
              <a:tabLst>
                <a:tab pos="408305" algn="l"/>
              </a:tabLst>
            </a:pPr>
            <a:r>
              <a:rPr lang="he-IL" sz="2600" dirty="0">
                <a:solidFill>
                  <a:schemeClr val="tx1"/>
                </a:solidFill>
                <a:latin typeface="Calibri" panose="020F0502020204030204" pitchFamily="34" charset="0"/>
                <a:cs typeface="Calibri" panose="020F0502020204030204" pitchFamily="34" charset="0"/>
              </a:rPr>
              <a:t> לקוח – </a:t>
            </a:r>
            <a:r>
              <a:rPr lang="he-IL" sz="2600" u="sng" dirty="0">
                <a:solidFill>
                  <a:schemeClr val="tx1"/>
                </a:solidFill>
                <a:latin typeface="Calibri" panose="020F0502020204030204" pitchFamily="34" charset="0"/>
                <a:cs typeface="Calibri" panose="020F0502020204030204" pitchFamily="34" charset="0"/>
              </a:rPr>
              <a:t>מזהה לקוח</a:t>
            </a:r>
            <a:r>
              <a:rPr lang="he-IL" sz="2600" dirty="0">
                <a:solidFill>
                  <a:schemeClr val="tx1"/>
                </a:solidFill>
                <a:latin typeface="Calibri" panose="020F0502020204030204" pitchFamily="34" charset="0"/>
                <a:cs typeface="Calibri" panose="020F0502020204030204" pitchFamily="34" charset="0"/>
              </a:rPr>
              <a:t>, שם פרטי, שם משפחה, מס' טלפון.</a:t>
            </a:r>
            <a:endParaRPr lang="en-US" sz="2600" dirty="0">
              <a:solidFill>
                <a:schemeClr val="tx1"/>
              </a:solidFill>
              <a:latin typeface="Calibri" panose="020F0502020204030204" pitchFamily="34" charset="0"/>
              <a:cs typeface="Calibri" panose="020F0502020204030204" pitchFamily="34" charset="0"/>
            </a:endParaRPr>
          </a:p>
          <a:p>
            <a:pPr marL="342900" lvl="0" indent="-342900" algn="r" rtl="1">
              <a:lnSpc>
                <a:spcPct val="115000"/>
              </a:lnSpc>
              <a:spcAft>
                <a:spcPts val="800"/>
              </a:spcAft>
              <a:buFont typeface="+mj-lt"/>
              <a:buAutoNum type="arabicPeriod"/>
              <a:tabLst>
                <a:tab pos="408305" algn="l"/>
              </a:tabLst>
            </a:pPr>
            <a:r>
              <a:rPr lang="he-IL" sz="2600" dirty="0">
                <a:solidFill>
                  <a:schemeClr val="tx1"/>
                </a:solidFill>
                <a:latin typeface="Calibri" panose="020F0502020204030204" pitchFamily="34" charset="0"/>
                <a:cs typeface="Calibri" panose="020F0502020204030204" pitchFamily="34" charset="0"/>
              </a:rPr>
              <a:t>הזמנה – </a:t>
            </a:r>
            <a:r>
              <a:rPr lang="he-IL" sz="2600" u="sng" dirty="0">
                <a:solidFill>
                  <a:schemeClr val="tx1"/>
                </a:solidFill>
                <a:latin typeface="Calibri" panose="020F0502020204030204" pitchFamily="34" charset="0"/>
                <a:cs typeface="Calibri" panose="020F0502020204030204" pitchFamily="34" charset="0"/>
              </a:rPr>
              <a:t>מזהה הזמנה</a:t>
            </a:r>
            <a:r>
              <a:rPr lang="he-IL" sz="2600" dirty="0">
                <a:solidFill>
                  <a:schemeClr val="tx1"/>
                </a:solidFill>
                <a:latin typeface="Calibri" panose="020F0502020204030204" pitchFamily="34" charset="0"/>
                <a:cs typeface="Calibri" panose="020F0502020204030204" pitchFamily="34" charset="0"/>
              </a:rPr>
              <a:t>, מזהה לקוח*, תאריך, עיר, רחוב, מס', כמות סועדים, מזהה תפריט*.</a:t>
            </a:r>
            <a:br>
              <a:rPr lang="he-IL" sz="2600" dirty="0">
                <a:solidFill>
                  <a:schemeClr val="tx1"/>
                </a:solidFill>
                <a:latin typeface="Calibri" panose="020F0502020204030204" pitchFamily="34" charset="0"/>
                <a:cs typeface="Calibri" panose="020F0502020204030204" pitchFamily="34" charset="0"/>
              </a:rPr>
            </a:br>
            <a:r>
              <a:rPr lang="he-IL" sz="2600" dirty="0">
                <a:solidFill>
                  <a:schemeClr val="tx1"/>
                </a:solidFill>
                <a:latin typeface="Calibri" panose="020F0502020204030204" pitchFamily="34" charset="0"/>
                <a:cs typeface="Calibri" panose="020F0502020204030204" pitchFamily="34" charset="0"/>
              </a:rPr>
              <a:t>מזהה תפריט – </a:t>
            </a:r>
            <a:r>
              <a:rPr lang="en-US" sz="2600" dirty="0">
                <a:solidFill>
                  <a:schemeClr val="tx1"/>
                </a:solidFill>
                <a:latin typeface="Calibri" panose="020F0502020204030204" pitchFamily="34" charset="0"/>
                <a:cs typeface="Calibri" panose="020F0502020204030204" pitchFamily="34" charset="0"/>
              </a:rPr>
              <a:t>FK</a:t>
            </a:r>
            <a:r>
              <a:rPr lang="he-IL" sz="2600" dirty="0">
                <a:solidFill>
                  <a:schemeClr val="tx1"/>
                </a:solidFill>
                <a:latin typeface="Calibri" panose="020F0502020204030204" pitchFamily="34" charset="0"/>
                <a:cs typeface="Calibri" panose="020F0502020204030204" pitchFamily="34" charset="0"/>
              </a:rPr>
              <a:t> לטבלת תפריט.</a:t>
            </a:r>
            <a:br>
              <a:rPr lang="he-IL" sz="2600" dirty="0">
                <a:solidFill>
                  <a:schemeClr val="tx1"/>
                </a:solidFill>
                <a:latin typeface="Calibri" panose="020F0502020204030204" pitchFamily="34" charset="0"/>
                <a:cs typeface="Calibri" panose="020F0502020204030204" pitchFamily="34" charset="0"/>
              </a:rPr>
            </a:br>
            <a:r>
              <a:rPr lang="he-IL" sz="2600" dirty="0">
                <a:solidFill>
                  <a:schemeClr val="tx1"/>
                </a:solidFill>
                <a:latin typeface="Calibri" panose="020F0502020204030204" pitchFamily="34" charset="0"/>
                <a:cs typeface="Calibri" panose="020F0502020204030204" pitchFamily="34" charset="0"/>
              </a:rPr>
              <a:t>מזהה לקוח – </a:t>
            </a:r>
            <a:r>
              <a:rPr lang="en-US" sz="2600" dirty="0">
                <a:solidFill>
                  <a:schemeClr val="tx1"/>
                </a:solidFill>
                <a:latin typeface="Calibri" panose="020F0502020204030204" pitchFamily="34" charset="0"/>
                <a:cs typeface="Calibri" panose="020F0502020204030204" pitchFamily="34" charset="0"/>
              </a:rPr>
              <a:t>FK</a:t>
            </a:r>
            <a:r>
              <a:rPr lang="he-IL" sz="2600" dirty="0">
                <a:solidFill>
                  <a:schemeClr val="tx1"/>
                </a:solidFill>
                <a:latin typeface="Calibri" panose="020F0502020204030204" pitchFamily="34" charset="0"/>
                <a:cs typeface="Calibri" panose="020F0502020204030204" pitchFamily="34" charset="0"/>
              </a:rPr>
              <a:t> לטבלת לקוח.</a:t>
            </a:r>
            <a:endParaRPr lang="en-US" sz="2600" dirty="0">
              <a:solidFill>
                <a:schemeClr val="tx1"/>
              </a:solidFill>
              <a:latin typeface="Calibri" panose="020F0502020204030204" pitchFamily="34" charset="0"/>
              <a:cs typeface="Calibri" panose="020F0502020204030204" pitchFamily="34" charset="0"/>
            </a:endParaRPr>
          </a:p>
          <a:p>
            <a:pPr marL="0" lvl="0" indent="0" algn="r" rtl="1">
              <a:lnSpc>
                <a:spcPct val="115000"/>
              </a:lnSpc>
              <a:spcAft>
                <a:spcPts val="800"/>
              </a:spcAft>
              <a:buNone/>
              <a:tabLst>
                <a:tab pos="408305" algn="l"/>
              </a:tabLst>
            </a:pPr>
            <a:endParaRPr lang="en-US" sz="2600" u="sng" dirty="0">
              <a:solidFill>
                <a:schemeClr val="tx1"/>
              </a:solidFill>
              <a:latin typeface="Calibri" panose="020F0502020204030204" pitchFamily="34" charset="0"/>
              <a:cs typeface="Calibri" panose="020F0502020204030204" pitchFamily="34" charset="0"/>
            </a:endParaRPr>
          </a:p>
        </p:txBody>
      </p:sp>
      <p:sp>
        <p:nvSpPr>
          <p:cNvPr id="4" name="מציין מיקום של תאריך 3">
            <a:extLst>
              <a:ext uri="{FF2B5EF4-FFF2-40B4-BE49-F238E27FC236}">
                <a16:creationId xmlns:a16="http://schemas.microsoft.com/office/drawing/2014/main" id="{EC55D71F-80AB-5824-3204-14FEB4DC608C}"/>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7" name="תיבת טקסט 6">
            <a:extLst>
              <a:ext uri="{FF2B5EF4-FFF2-40B4-BE49-F238E27FC236}">
                <a16:creationId xmlns:a16="http://schemas.microsoft.com/office/drawing/2014/main" id="{2ABC5FE9-5667-FE65-2F1C-AE655E320E73}"/>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7</a:t>
            </a:r>
            <a:endParaRPr lang="he-IL" b="1" dirty="0">
              <a:solidFill>
                <a:schemeClr val="bg1"/>
              </a:solidFill>
              <a:latin typeface="Angsana New" panose="02020603050405020304" pitchFamily="18" charset="-34"/>
            </a:endParaRPr>
          </a:p>
        </p:txBody>
      </p:sp>
      <p:sp>
        <p:nvSpPr>
          <p:cNvPr id="8" name="מציין מיקום של כותרת תחתונה 4">
            <a:extLst>
              <a:ext uri="{FF2B5EF4-FFF2-40B4-BE49-F238E27FC236}">
                <a16:creationId xmlns:a16="http://schemas.microsoft.com/office/drawing/2014/main" id="{FC45A8B3-6C4C-DE35-CF86-F30F38DB2EA6}"/>
              </a:ext>
            </a:extLst>
          </p:cNvPr>
          <p:cNvSpPr>
            <a:spLocks noGrp="1"/>
          </p:cNvSpPr>
          <p:nvPr>
            <p:ph type="ftr" sz="quarter" idx="11"/>
          </p:nvPr>
        </p:nvSpPr>
        <p:spPr>
          <a:xfrm>
            <a:off x="7132320" y="6356350"/>
            <a:ext cx="4297680" cy="365125"/>
          </a:xfrm>
        </p:spPr>
        <p:txBody>
          <a:bodyPr/>
          <a:lstStyle/>
          <a:p>
            <a:r>
              <a:rPr lang="he-IL" dirty="0"/>
              <a:t>| מערכת לניהול קייטרינג באירועים </a:t>
            </a:r>
            <a:endParaRPr lang="en-US" dirty="0"/>
          </a:p>
        </p:txBody>
      </p:sp>
      <p:pic>
        <p:nvPicPr>
          <p:cNvPr id="9" name="גרפיקה 8" descr="ממתין זכר עם מילוי מלא">
            <a:extLst>
              <a:ext uri="{FF2B5EF4-FFF2-40B4-BE49-F238E27FC236}">
                <a16:creationId xmlns:a16="http://schemas.microsoft.com/office/drawing/2014/main" id="{B28643C4-F88C-3301-2763-322E7CA222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
        <p:nvSpPr>
          <p:cNvPr id="10" name="כותרת 1">
            <a:extLst>
              <a:ext uri="{FF2B5EF4-FFF2-40B4-BE49-F238E27FC236}">
                <a16:creationId xmlns:a16="http://schemas.microsoft.com/office/drawing/2014/main" id="{2045CB0F-E649-CFF0-C2F5-3D1B87795CD6}"/>
              </a:ext>
            </a:extLst>
          </p:cNvPr>
          <p:cNvSpPr txBox="1">
            <a:spLocks/>
          </p:cNvSpPr>
          <p:nvPr/>
        </p:nvSpPr>
        <p:spPr>
          <a:xfrm>
            <a:off x="3581908" y="117856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תרגום לסכמה של בסיס נתונים רלציוני</a:t>
            </a:r>
          </a:p>
        </p:txBody>
      </p:sp>
    </p:spTree>
    <p:extLst>
      <p:ext uri="{BB962C8B-B14F-4D97-AF65-F5344CB8AC3E}">
        <p14:creationId xmlns:p14="http://schemas.microsoft.com/office/powerpoint/2010/main" val="386881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81293-9DA3-B5CD-D5DA-7877963C204E}"/>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359CD66-DE79-5438-948E-2957352CA22C}"/>
              </a:ext>
            </a:extLst>
          </p:cNvPr>
          <p:cNvSpPr>
            <a:spLocks noGrp="1"/>
          </p:cNvSpPr>
          <p:nvPr>
            <p:ph idx="1"/>
          </p:nvPr>
        </p:nvSpPr>
        <p:spPr>
          <a:xfrm>
            <a:off x="1778000" y="2452531"/>
            <a:ext cx="9734296" cy="4177662"/>
          </a:xfrm>
        </p:spPr>
        <p:txBody>
          <a:bodyPr>
            <a:normAutofit fontScale="92500" lnSpcReduction="10000"/>
          </a:bodyPr>
          <a:lstStyle/>
          <a:p>
            <a:pPr marL="342900" lvl="0" indent="-342900" algn="r" rtl="1">
              <a:lnSpc>
                <a:spcPct val="115000"/>
              </a:lnSpc>
              <a:spcAft>
                <a:spcPts val="800"/>
              </a:spcAft>
              <a:buFont typeface="+mj-lt"/>
              <a:buAutoNum type="arabicPeriod" startAt="5"/>
              <a:tabLst>
                <a:tab pos="408305" algn="l"/>
              </a:tabLst>
            </a:pPr>
            <a:r>
              <a:rPr lang="he-IL" sz="2600" kern="100" dirty="0">
                <a:effectLst/>
                <a:latin typeface="Calibri" panose="020F0502020204030204" pitchFamily="34" charset="0"/>
                <a:ea typeface="Aptos" panose="020B0004020202020204" pitchFamily="34" charset="0"/>
                <a:cs typeface="Calibri" panose="020F0502020204030204" pitchFamily="34" charset="0"/>
              </a:rPr>
              <a:t>עובד – </a:t>
            </a:r>
            <a:r>
              <a:rPr lang="he-IL" sz="2600" u="sng" kern="100" dirty="0">
                <a:effectLst/>
                <a:latin typeface="Calibri" panose="020F0502020204030204" pitchFamily="34" charset="0"/>
                <a:ea typeface="Aptos" panose="020B0004020202020204" pitchFamily="34" charset="0"/>
                <a:cs typeface="Calibri" panose="020F0502020204030204" pitchFamily="34" charset="0"/>
              </a:rPr>
              <a:t>מזהה עובד</a:t>
            </a:r>
            <a:r>
              <a:rPr lang="he-IL" sz="2600" kern="100" dirty="0">
                <a:effectLst/>
                <a:latin typeface="Calibri" panose="020F0502020204030204" pitchFamily="34" charset="0"/>
                <a:ea typeface="Aptos" panose="020B0004020202020204" pitchFamily="34" charset="0"/>
                <a:cs typeface="Calibri" panose="020F0502020204030204" pitchFamily="34" charset="0"/>
              </a:rPr>
              <a:t>, שם פרטי, שם משפחה , מס' טלפון, תחום עבודה.</a:t>
            </a:r>
            <a:endParaRPr lang="en-US" sz="2600"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gn="r" rtl="1">
              <a:lnSpc>
                <a:spcPct val="115000"/>
              </a:lnSpc>
              <a:spcAft>
                <a:spcPts val="800"/>
              </a:spcAft>
              <a:buFont typeface="+mj-lt"/>
              <a:buAutoNum type="arabicPeriod" startAt="5"/>
              <a:tabLst>
                <a:tab pos="408305" algn="l"/>
              </a:tabLst>
            </a:pPr>
            <a:r>
              <a:rPr lang="he-IL" sz="2600" kern="100" dirty="0">
                <a:effectLst/>
                <a:latin typeface="Calibri" panose="020F0502020204030204" pitchFamily="34" charset="0"/>
                <a:ea typeface="Aptos" panose="020B0004020202020204" pitchFamily="34" charset="0"/>
                <a:cs typeface="Calibri" panose="020F0502020204030204" pitchFamily="34" charset="0"/>
              </a:rPr>
              <a:t>תפריט – </a:t>
            </a:r>
            <a:r>
              <a:rPr lang="he-IL" sz="2600" u="sng" kern="100" dirty="0">
                <a:effectLst/>
                <a:latin typeface="Calibri" panose="020F0502020204030204" pitchFamily="34" charset="0"/>
                <a:ea typeface="Aptos" panose="020B0004020202020204" pitchFamily="34" charset="0"/>
                <a:cs typeface="Calibri" panose="020F0502020204030204" pitchFamily="34" charset="0"/>
              </a:rPr>
              <a:t>מזהה תפריט</a:t>
            </a:r>
            <a:r>
              <a:rPr lang="he-IL" sz="2600" kern="100" dirty="0">
                <a:effectLst/>
                <a:latin typeface="Calibri" panose="020F0502020204030204" pitchFamily="34" charset="0"/>
                <a:ea typeface="Aptos" panose="020B0004020202020204" pitchFamily="34" charset="0"/>
                <a:cs typeface="Calibri" panose="020F0502020204030204" pitchFamily="34" charset="0"/>
              </a:rPr>
              <a:t>, {שם מנה}, סוג תפריט, סוג כשרות, מחיר לסועד.</a:t>
            </a:r>
            <a:endParaRPr lang="en-US" sz="2600"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gn="r" rtl="1">
              <a:lnSpc>
                <a:spcPct val="115000"/>
              </a:lnSpc>
              <a:spcAft>
                <a:spcPts val="800"/>
              </a:spcAft>
              <a:buFont typeface="+mj-lt"/>
              <a:buAutoNum type="arabicPeriod" startAt="5"/>
              <a:tabLst>
                <a:tab pos="408305" algn="l"/>
              </a:tabLst>
            </a:pPr>
            <a:r>
              <a:rPr lang="he-IL" sz="2600" kern="100" dirty="0">
                <a:effectLst/>
                <a:latin typeface="Calibri" panose="020F0502020204030204" pitchFamily="34" charset="0"/>
                <a:ea typeface="Aptos" panose="020B0004020202020204" pitchFamily="34" charset="0"/>
                <a:cs typeface="Calibri" panose="020F0502020204030204" pitchFamily="34" charset="0"/>
              </a:rPr>
              <a:t>אירוע – </a:t>
            </a:r>
            <a:r>
              <a:rPr lang="he-IL" sz="2600" u="sng" kern="100" dirty="0">
                <a:effectLst/>
                <a:latin typeface="Calibri" panose="020F0502020204030204" pitchFamily="34" charset="0"/>
                <a:ea typeface="Aptos" panose="020B0004020202020204" pitchFamily="34" charset="0"/>
                <a:cs typeface="Calibri" panose="020F0502020204030204" pitchFamily="34" charset="0"/>
              </a:rPr>
              <a:t>מזהה אירוע</a:t>
            </a:r>
            <a:r>
              <a:rPr lang="he-IL" sz="2600" kern="100" dirty="0">
                <a:effectLst/>
                <a:latin typeface="Calibri" panose="020F0502020204030204" pitchFamily="34" charset="0"/>
                <a:ea typeface="Aptos" panose="020B0004020202020204" pitchFamily="34" charset="0"/>
                <a:cs typeface="Calibri" panose="020F0502020204030204" pitchFamily="34" charset="0"/>
              </a:rPr>
              <a:t>, מזהה הזמנה*, מזהה תפריט*.</a:t>
            </a:r>
            <a:br>
              <a:rPr lang="he-IL" sz="2600" kern="100" dirty="0">
                <a:effectLst/>
                <a:latin typeface="Calibri" panose="020F0502020204030204" pitchFamily="34" charset="0"/>
                <a:ea typeface="Aptos" panose="020B0004020202020204" pitchFamily="34" charset="0"/>
                <a:cs typeface="Calibri" panose="020F0502020204030204" pitchFamily="34" charset="0"/>
              </a:rPr>
            </a:br>
            <a:r>
              <a:rPr lang="he-IL" sz="2600" kern="100" dirty="0">
                <a:effectLst/>
                <a:latin typeface="Calibri" panose="020F0502020204030204" pitchFamily="34" charset="0"/>
                <a:ea typeface="Aptos" panose="020B0004020202020204" pitchFamily="34" charset="0"/>
                <a:cs typeface="Calibri" panose="020F0502020204030204" pitchFamily="34" charset="0"/>
              </a:rPr>
              <a:t>מזהה הזמנה – </a:t>
            </a:r>
            <a:r>
              <a:rPr lang="en-US" sz="2600" kern="100" dirty="0">
                <a:effectLst/>
                <a:latin typeface="Calibri" panose="020F0502020204030204" pitchFamily="34" charset="0"/>
                <a:ea typeface="Aptos" panose="020B0004020202020204" pitchFamily="34" charset="0"/>
                <a:cs typeface="Calibri" panose="020F0502020204030204" pitchFamily="34" charset="0"/>
              </a:rPr>
              <a:t>FK</a:t>
            </a:r>
            <a:r>
              <a:rPr lang="he-IL" sz="2600" kern="100" dirty="0">
                <a:effectLst/>
                <a:latin typeface="Calibri" panose="020F0502020204030204" pitchFamily="34" charset="0"/>
                <a:ea typeface="Aptos" panose="020B0004020202020204" pitchFamily="34" charset="0"/>
                <a:cs typeface="Calibri" panose="020F0502020204030204" pitchFamily="34" charset="0"/>
              </a:rPr>
              <a:t> לטבלת הזמנה.</a:t>
            </a:r>
            <a:br>
              <a:rPr lang="he-IL" sz="2600" kern="100" dirty="0">
                <a:effectLst/>
                <a:latin typeface="Calibri" panose="020F0502020204030204" pitchFamily="34" charset="0"/>
                <a:ea typeface="Aptos" panose="020B0004020202020204" pitchFamily="34" charset="0"/>
                <a:cs typeface="Calibri" panose="020F0502020204030204" pitchFamily="34" charset="0"/>
              </a:rPr>
            </a:br>
            <a:r>
              <a:rPr lang="he-IL" sz="2600" kern="100" dirty="0">
                <a:effectLst/>
                <a:latin typeface="Calibri" panose="020F0502020204030204" pitchFamily="34" charset="0"/>
                <a:ea typeface="Aptos" panose="020B0004020202020204" pitchFamily="34" charset="0"/>
                <a:cs typeface="Calibri" panose="020F0502020204030204" pitchFamily="34" charset="0"/>
              </a:rPr>
              <a:t>מזהה תפריט – </a:t>
            </a:r>
            <a:r>
              <a:rPr lang="en-US" sz="2600" kern="100" dirty="0">
                <a:effectLst/>
                <a:latin typeface="Calibri" panose="020F0502020204030204" pitchFamily="34" charset="0"/>
                <a:ea typeface="Aptos" panose="020B0004020202020204" pitchFamily="34" charset="0"/>
                <a:cs typeface="Calibri" panose="020F0502020204030204" pitchFamily="34" charset="0"/>
              </a:rPr>
              <a:t>FK</a:t>
            </a:r>
            <a:r>
              <a:rPr lang="he-IL" sz="2600" kern="100" dirty="0">
                <a:effectLst/>
                <a:latin typeface="Calibri" panose="020F0502020204030204" pitchFamily="34" charset="0"/>
                <a:ea typeface="Aptos" panose="020B0004020202020204" pitchFamily="34" charset="0"/>
                <a:cs typeface="Calibri" panose="020F0502020204030204" pitchFamily="34" charset="0"/>
              </a:rPr>
              <a:t> לטבלת תפריט</a:t>
            </a:r>
            <a:r>
              <a:rPr lang="he-IL" sz="2600" kern="100" dirty="0">
                <a:solidFill>
                  <a:schemeClr val="tx1"/>
                </a:solidFill>
                <a:latin typeface="Calibri" panose="020F0502020204030204" pitchFamily="34" charset="0"/>
                <a:ea typeface="Aptos" panose="020B0004020202020204" pitchFamily="34" charset="0"/>
                <a:cs typeface="Calibri" panose="020F0502020204030204" pitchFamily="34" charset="0"/>
              </a:rPr>
              <a:t>.</a:t>
            </a:r>
            <a:endParaRPr lang="en-US" sz="2600"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gn="r" rtl="1">
              <a:lnSpc>
                <a:spcPct val="115000"/>
              </a:lnSpc>
              <a:spcAft>
                <a:spcPts val="800"/>
              </a:spcAft>
              <a:buFont typeface="+mj-lt"/>
              <a:buAutoNum type="arabicPeriod" startAt="5"/>
              <a:tabLst>
                <a:tab pos="408305" algn="l"/>
              </a:tabLst>
            </a:pPr>
            <a:r>
              <a:rPr lang="he-IL" sz="2600" kern="100" dirty="0">
                <a:effectLst/>
                <a:latin typeface="Calibri" panose="020F0502020204030204" pitchFamily="34" charset="0"/>
                <a:ea typeface="Aptos" panose="020B0004020202020204" pitchFamily="34" charset="0"/>
                <a:cs typeface="Calibri" panose="020F0502020204030204" pitchFamily="34" charset="0"/>
              </a:rPr>
              <a:t>שם_מנה – (</a:t>
            </a:r>
            <a:r>
              <a:rPr lang="he-IL" sz="2600" u="sng" kern="100" dirty="0">
                <a:effectLst/>
                <a:latin typeface="Calibri" panose="020F0502020204030204" pitchFamily="34" charset="0"/>
                <a:ea typeface="Aptos" panose="020B0004020202020204" pitchFamily="34" charset="0"/>
                <a:cs typeface="Calibri" panose="020F0502020204030204" pitchFamily="34" charset="0"/>
              </a:rPr>
              <a:t>מזהה תפריט*, שם מנה</a:t>
            </a:r>
            <a:r>
              <a:rPr lang="he-IL" sz="2600" kern="100" dirty="0">
                <a:effectLst/>
                <a:latin typeface="Calibri" panose="020F0502020204030204" pitchFamily="34" charset="0"/>
                <a:ea typeface="Aptos" panose="020B0004020202020204" pitchFamily="34" charset="0"/>
                <a:cs typeface="Calibri" panose="020F0502020204030204" pitchFamily="34" charset="0"/>
              </a:rPr>
              <a:t>).</a:t>
            </a:r>
            <a:br>
              <a:rPr lang="he-IL" sz="2600" kern="100" dirty="0">
                <a:effectLst/>
                <a:latin typeface="Calibri" panose="020F0502020204030204" pitchFamily="34" charset="0"/>
                <a:ea typeface="Aptos" panose="020B0004020202020204" pitchFamily="34" charset="0"/>
                <a:cs typeface="Calibri" panose="020F0502020204030204" pitchFamily="34" charset="0"/>
              </a:rPr>
            </a:br>
            <a:r>
              <a:rPr lang="he-IL" sz="2600" kern="100" dirty="0">
                <a:effectLst/>
                <a:latin typeface="Calibri" panose="020F0502020204030204" pitchFamily="34" charset="0"/>
                <a:ea typeface="Aptos" panose="020B0004020202020204" pitchFamily="34" charset="0"/>
                <a:cs typeface="Calibri" panose="020F0502020204030204" pitchFamily="34" charset="0"/>
              </a:rPr>
              <a:t>מזהה תפריט – </a:t>
            </a:r>
            <a:r>
              <a:rPr lang="en-US" sz="2600" kern="100" dirty="0">
                <a:effectLst/>
                <a:latin typeface="Calibri" panose="020F0502020204030204" pitchFamily="34" charset="0"/>
                <a:ea typeface="Aptos" panose="020B0004020202020204" pitchFamily="34" charset="0"/>
                <a:cs typeface="Calibri" panose="020F0502020204030204" pitchFamily="34" charset="0"/>
              </a:rPr>
              <a:t>FK</a:t>
            </a:r>
            <a:r>
              <a:rPr lang="he-IL" sz="2600" kern="100" dirty="0">
                <a:effectLst/>
                <a:latin typeface="Calibri" panose="020F0502020204030204" pitchFamily="34" charset="0"/>
                <a:ea typeface="Aptos" panose="020B0004020202020204" pitchFamily="34" charset="0"/>
                <a:cs typeface="Calibri" panose="020F0502020204030204" pitchFamily="34" charset="0"/>
              </a:rPr>
              <a:t> לטבלת תפריט.</a:t>
            </a:r>
            <a:br>
              <a:rPr lang="he-IL" sz="2600" kern="100" dirty="0">
                <a:effectLst/>
                <a:latin typeface="Calibri" panose="020F0502020204030204" pitchFamily="34" charset="0"/>
                <a:ea typeface="Aptos" panose="020B0004020202020204" pitchFamily="34" charset="0"/>
                <a:cs typeface="Calibri" panose="020F0502020204030204" pitchFamily="34" charset="0"/>
              </a:rPr>
            </a:br>
            <a:r>
              <a:rPr lang="he-IL" sz="2600" kern="100" dirty="0">
                <a:effectLst/>
                <a:latin typeface="Calibri" panose="020F0502020204030204" pitchFamily="34" charset="0"/>
                <a:ea typeface="Aptos" panose="020B0004020202020204" pitchFamily="34" charset="0"/>
                <a:cs typeface="Calibri" panose="020F0502020204030204" pitchFamily="34" charset="0"/>
              </a:rPr>
              <a:t>שילוב בין שני המפתחות הזרים הינו </a:t>
            </a:r>
            <a:r>
              <a:rPr lang="en-US" sz="2600" kern="100" dirty="0">
                <a:effectLst/>
                <a:latin typeface="Calibri" panose="020F0502020204030204" pitchFamily="34" charset="0"/>
                <a:ea typeface="Aptos" panose="020B0004020202020204" pitchFamily="34" charset="0"/>
                <a:cs typeface="Calibri" panose="020F0502020204030204" pitchFamily="34" charset="0"/>
              </a:rPr>
              <a:t>PK</a:t>
            </a:r>
            <a:r>
              <a:rPr lang="he-IL" sz="2600" kern="100" dirty="0">
                <a:effectLst/>
                <a:latin typeface="Calibri" panose="020F0502020204030204" pitchFamily="34" charset="0"/>
                <a:ea typeface="Aptos" panose="020B0004020202020204" pitchFamily="34" charset="0"/>
                <a:cs typeface="Calibri" panose="020F0502020204030204" pitchFamily="34" charset="0"/>
              </a:rPr>
              <a:t>.</a:t>
            </a:r>
            <a:endParaRPr lang="en-US" sz="2600" kern="100" dirty="0">
              <a:effectLst/>
              <a:latin typeface="Calibri" panose="020F0502020204030204" pitchFamily="34" charset="0"/>
              <a:ea typeface="Aptos" panose="020B0004020202020204" pitchFamily="34" charset="0"/>
              <a:cs typeface="Calibri" panose="020F0502020204030204" pitchFamily="34" charset="0"/>
            </a:endParaRPr>
          </a:p>
          <a:p>
            <a:pPr marL="0" indent="0" algn="r" rtl="1">
              <a:buNone/>
            </a:pPr>
            <a:endParaRPr lang="he-IL" sz="2800" dirty="0">
              <a:latin typeface="Calibri" panose="020F0502020204030204" pitchFamily="34" charset="0"/>
              <a:cs typeface="Calibri" panose="020F0502020204030204" pitchFamily="34" charset="0"/>
            </a:endParaRPr>
          </a:p>
        </p:txBody>
      </p:sp>
      <p:sp>
        <p:nvSpPr>
          <p:cNvPr id="4" name="מציין מיקום של תאריך 3">
            <a:extLst>
              <a:ext uri="{FF2B5EF4-FFF2-40B4-BE49-F238E27FC236}">
                <a16:creationId xmlns:a16="http://schemas.microsoft.com/office/drawing/2014/main" id="{B346003A-568C-9A0F-83E3-414A25170D1A}"/>
              </a:ext>
            </a:extLst>
          </p:cNvPr>
          <p:cNvSpPr>
            <a:spLocks noGrp="1"/>
          </p:cNvSpPr>
          <p:nvPr>
            <p:ph type="dt" sz="half" idx="10"/>
          </p:nvPr>
        </p:nvSpPr>
        <p:spPr/>
        <p:txBody>
          <a:bodyPr/>
          <a:lstStyle/>
          <a:p>
            <a:fld id="{579F6069-8263-4296-913A-BC2234E8D32B}" type="datetime1">
              <a:rPr lang="en-US" smtClean="0"/>
              <a:t>3/9/2024</a:t>
            </a:fld>
            <a:endParaRPr lang="en-US"/>
          </a:p>
        </p:txBody>
      </p:sp>
      <p:sp>
        <p:nvSpPr>
          <p:cNvPr id="7" name="תיבת טקסט 6">
            <a:extLst>
              <a:ext uri="{FF2B5EF4-FFF2-40B4-BE49-F238E27FC236}">
                <a16:creationId xmlns:a16="http://schemas.microsoft.com/office/drawing/2014/main" id="{6C8C712A-B389-C1A4-1C91-1FE12E581D89}"/>
              </a:ext>
            </a:extLst>
          </p:cNvPr>
          <p:cNvSpPr txBox="1"/>
          <p:nvPr/>
        </p:nvSpPr>
        <p:spPr>
          <a:xfrm>
            <a:off x="10485120" y="136525"/>
            <a:ext cx="487680" cy="830997"/>
          </a:xfrm>
          <a:prstGeom prst="rect">
            <a:avLst/>
          </a:prstGeom>
          <a:noFill/>
        </p:spPr>
        <p:txBody>
          <a:bodyPr wrap="square" rtlCol="1">
            <a:spAutoFit/>
          </a:bodyPr>
          <a:lstStyle/>
          <a:p>
            <a:r>
              <a:rPr lang="en-US" sz="4800" b="1" dirty="0">
                <a:solidFill>
                  <a:schemeClr val="bg1"/>
                </a:solidFill>
                <a:latin typeface="Angsana New" panose="02020603050405020304" pitchFamily="18" charset="-34"/>
                <a:cs typeface="Angsana New" panose="02020603050405020304" pitchFamily="18" charset="-34"/>
              </a:rPr>
              <a:t>8</a:t>
            </a:r>
            <a:endParaRPr lang="he-IL" b="1" dirty="0">
              <a:solidFill>
                <a:schemeClr val="bg1"/>
              </a:solidFill>
              <a:latin typeface="Angsana New" panose="02020603050405020304" pitchFamily="18" charset="-34"/>
            </a:endParaRPr>
          </a:p>
        </p:txBody>
      </p:sp>
      <p:sp>
        <p:nvSpPr>
          <p:cNvPr id="8" name="מציין מיקום של כותרת תחתונה 4">
            <a:extLst>
              <a:ext uri="{FF2B5EF4-FFF2-40B4-BE49-F238E27FC236}">
                <a16:creationId xmlns:a16="http://schemas.microsoft.com/office/drawing/2014/main" id="{D4D459F4-A94C-69AB-9BBF-582498600F3C}"/>
              </a:ext>
            </a:extLst>
          </p:cNvPr>
          <p:cNvSpPr>
            <a:spLocks noGrp="1"/>
          </p:cNvSpPr>
          <p:nvPr>
            <p:ph type="ftr" sz="quarter" idx="11"/>
          </p:nvPr>
        </p:nvSpPr>
        <p:spPr>
          <a:xfrm>
            <a:off x="7132320" y="6356350"/>
            <a:ext cx="4297680" cy="365125"/>
          </a:xfrm>
        </p:spPr>
        <p:txBody>
          <a:bodyPr/>
          <a:lstStyle/>
          <a:p>
            <a:r>
              <a:rPr lang="he-IL" dirty="0"/>
              <a:t>| מערכת לניהול קייטרינג באירועים </a:t>
            </a:r>
            <a:endParaRPr lang="en-US" dirty="0"/>
          </a:p>
        </p:txBody>
      </p:sp>
      <p:pic>
        <p:nvPicPr>
          <p:cNvPr id="9" name="גרפיקה 8" descr="ממתין זכר עם מילוי מלא">
            <a:extLst>
              <a:ext uri="{FF2B5EF4-FFF2-40B4-BE49-F238E27FC236}">
                <a16:creationId xmlns:a16="http://schemas.microsoft.com/office/drawing/2014/main" id="{B9B10B16-FCBE-2086-1F1A-4EEDC1F675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30000" y="6256078"/>
            <a:ext cx="374115" cy="374115"/>
          </a:xfrm>
          <a:prstGeom prst="rect">
            <a:avLst/>
          </a:prstGeom>
        </p:spPr>
      </p:pic>
      <p:sp>
        <p:nvSpPr>
          <p:cNvPr id="2" name="כותרת 1">
            <a:extLst>
              <a:ext uri="{FF2B5EF4-FFF2-40B4-BE49-F238E27FC236}">
                <a16:creationId xmlns:a16="http://schemas.microsoft.com/office/drawing/2014/main" id="{68817584-F508-FAEF-EE3E-773430BB8966}"/>
              </a:ext>
            </a:extLst>
          </p:cNvPr>
          <p:cNvSpPr txBox="1">
            <a:spLocks/>
          </p:cNvSpPr>
          <p:nvPr/>
        </p:nvSpPr>
        <p:spPr>
          <a:xfrm>
            <a:off x="3581908" y="1178561"/>
            <a:ext cx="4998720" cy="684804"/>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gn="ctr"/>
            <a:r>
              <a:rPr lang="he-IL" sz="3600" b="1" dirty="0">
                <a:solidFill>
                  <a:schemeClr val="bg1"/>
                </a:solidFill>
                <a:latin typeface="Calibri" panose="020F0502020204030204" pitchFamily="34" charset="0"/>
                <a:cs typeface="Calibri" panose="020F0502020204030204" pitchFamily="34" charset="0"/>
              </a:rPr>
              <a:t>תרגום לסכמה של בסיס נתונים רלציוני</a:t>
            </a:r>
          </a:p>
        </p:txBody>
      </p:sp>
    </p:spTree>
    <p:extLst>
      <p:ext uri="{BB962C8B-B14F-4D97-AF65-F5344CB8AC3E}">
        <p14:creationId xmlns:p14="http://schemas.microsoft.com/office/powerpoint/2010/main" val="3735537439"/>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צל כבד">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עיצוב מותאם אישית">
  <a:themeElements>
    <a:clrScheme name="סגול אדום">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צל כבד">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5699</TotalTime>
  <Words>1381</Words>
  <Application>Microsoft Office PowerPoint</Application>
  <PresentationFormat>Widescreen</PresentationFormat>
  <Paragraphs>222</Paragraphs>
  <Slides>31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Angsana New</vt:lpstr>
      <vt:lpstr>Aptos</vt:lpstr>
      <vt:lpstr>Aptos Display</vt:lpstr>
      <vt:lpstr>Aptos Light</vt:lpstr>
      <vt:lpstr>Arial</vt:lpstr>
      <vt:lpstr>Calibri</vt:lpstr>
      <vt:lpstr>Calibri Light</vt:lpstr>
      <vt:lpstr>Franklin Gothic Demi</vt:lpstr>
      <vt:lpstr>Walbaum Display</vt:lpstr>
      <vt:lpstr>BohoVogueVTI</vt:lpstr>
      <vt:lpstr>עיצוב מותאם אישית</vt:lpstr>
      <vt:lpstr>קורס בסיסי נתונים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ענב לוי</dc:creator>
  <cp:lastModifiedBy>Adi Falach</cp:lastModifiedBy>
  <cp:revision>2</cp:revision>
  <dcterms:created xsi:type="dcterms:W3CDTF">2024-03-04T09:43:03Z</dcterms:created>
  <dcterms:modified xsi:type="dcterms:W3CDTF">2024-03-09T11:29:04Z</dcterms:modified>
</cp:coreProperties>
</file>