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328"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2329E7A-5C15-4949-98A7-312FC8700AD6}" type="datetimeFigureOut">
              <a:rPr lang="he-IL" smtClean="0"/>
              <a:t>ז'/אדר/תש"פ</a:t>
            </a:fld>
            <a:endParaRPr lang="he-IL"/>
          </a:p>
        </p:txBody>
      </p:sp>
      <p:sp>
        <p:nvSpPr>
          <p:cNvPr id="4" name="מציין מיקום של תמונת שקופית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5831B59-45A0-4C69-A1E7-A3A2426F5459}" type="slidenum">
              <a:rPr lang="he-IL" smtClean="0"/>
              <a:t>‹#›</a:t>
            </a:fld>
            <a:endParaRPr lang="he-IL"/>
          </a:p>
        </p:txBody>
      </p:sp>
    </p:spTree>
    <p:extLst>
      <p:ext uri="{BB962C8B-B14F-4D97-AF65-F5344CB8AC3E}">
        <p14:creationId xmlns:p14="http://schemas.microsoft.com/office/powerpoint/2010/main" val="40367671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05831B59-45A0-4C69-A1E7-A3A2426F5459}" type="slidenum">
              <a:rPr lang="he-IL" smtClean="0"/>
              <a:t>1</a:t>
            </a:fld>
            <a:endParaRPr lang="he-IL"/>
          </a:p>
        </p:txBody>
      </p:sp>
    </p:spTree>
    <p:extLst>
      <p:ext uri="{BB962C8B-B14F-4D97-AF65-F5344CB8AC3E}">
        <p14:creationId xmlns:p14="http://schemas.microsoft.com/office/powerpoint/2010/main" val="150220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03/03/2020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4330505" y="22329595"/>
            <a:ext cx="3363686" cy="914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5145153" y="21712062"/>
            <a:ext cx="3363686" cy="914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12731262" y="4737204"/>
            <a:ext cx="11988019" cy="1274625"/>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6000" b="1" dirty="0" smtClean="0">
                <a:latin typeface="Segoe UI Semilight" panose="020B0402040204020203" pitchFamily="34" charset="0"/>
                <a:cs typeface="Segoe UI Semilight" panose="020B0402040204020203" pitchFamily="34" charset="0"/>
              </a:rPr>
              <a:t>מהות הפרויקט</a:t>
            </a:r>
            <a:endParaRPr lang="en-US" sz="4800" b="1" dirty="0" smtClean="0">
              <a:latin typeface="Segoe UI Semilight" panose="020B0402040204020203" pitchFamily="34" charset="0"/>
              <a:cs typeface="Segoe UI Semilight" panose="020B0402040204020203" pitchFamily="34" charset="0"/>
            </a:endParaRPr>
          </a:p>
        </p:txBody>
      </p:sp>
      <p:graphicFrame>
        <p:nvGraphicFramePr>
          <p:cNvPr id="34" name="Table 2">
            <a:extLst>
              <a:ext uri="{FF2B5EF4-FFF2-40B4-BE49-F238E27FC236}">
                <a16:creationId xmlns=""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2364746030"/>
              </p:ext>
            </p:extLst>
          </p:nvPr>
        </p:nvGraphicFramePr>
        <p:xfrm>
          <a:off x="396241" y="457200"/>
          <a:ext cx="24323040" cy="4114800"/>
        </p:xfrm>
        <a:graphic>
          <a:graphicData uri="http://schemas.openxmlformats.org/drawingml/2006/table">
            <a:tbl>
              <a:tblPr firstRow="1" bandRow="1">
                <a:tableStyleId>{5C22544A-7EE6-4342-B048-85BDC9FD1C3A}</a:tableStyleId>
              </a:tblPr>
              <a:tblGrid>
                <a:gridCol w="19735799">
                  <a:extLst>
                    <a:ext uri="{9D8B030D-6E8A-4147-A177-3AD203B41FA5}">
                      <a16:colId xmlns="" xmlns:a16="http://schemas.microsoft.com/office/drawing/2014/main" val="3944608498"/>
                    </a:ext>
                  </a:extLst>
                </a:gridCol>
                <a:gridCol w="4587241">
                  <a:extLst>
                    <a:ext uri="{9D8B030D-6E8A-4147-A177-3AD203B41FA5}">
                      <a16:colId xmlns="" xmlns:a16="http://schemas.microsoft.com/office/drawing/2014/main" val="3295376166"/>
                    </a:ext>
                  </a:extLst>
                </a:gridCol>
              </a:tblGrid>
              <a:tr h="3642360">
                <a:tc>
                  <a:txBody>
                    <a:bodyPr/>
                    <a:lstStyle/>
                    <a:p>
                      <a:pPr algn="ctr" rtl="0"/>
                      <a:r>
                        <a:rPr lang="en-US" sz="9600" b="1" dirty="0" smtClean="0">
                          <a:latin typeface="Britannic Bold" panose="020B0903060703020204" pitchFamily="34" charset="0"/>
                        </a:rPr>
                        <a:t>People Control In a Building In Times of Disaster</a:t>
                      </a:r>
                      <a:endParaRPr lang="he-IL" sz="6600" b="1" dirty="0" smtClean="0">
                        <a:latin typeface="Segoe UI Semilight" panose="020B0402040204020203" pitchFamily="34" charset="0"/>
                        <a:cs typeface="Segoe UI Semilight" panose="020B0402040204020203" pitchFamily="34" charset="0"/>
                      </a:endParaRPr>
                    </a:p>
                    <a:p>
                      <a:pPr algn="ctr" rtl="1"/>
                      <a:endParaRPr lang="he-IL" sz="1800" dirty="0" smtClean="0">
                        <a:latin typeface="Segoe UI Semilight" panose="020B0402040204020203" pitchFamily="34" charset="0"/>
                        <a:cs typeface="Segoe UI Semilight" panose="020B0402040204020203" pitchFamily="34" charset="0"/>
                      </a:endParaRPr>
                    </a:p>
                    <a:p>
                      <a:pPr algn="ctr" rtl="1"/>
                      <a:r>
                        <a:rPr lang="he-IL" sz="3600" dirty="0" smtClean="0">
                          <a:latin typeface="Segoe UI Semilight" panose="020B0402040204020203" pitchFamily="34" charset="0"/>
                          <a:cs typeface="Segoe UI Semilight" panose="020B0402040204020203" pitchFamily="34" charset="0"/>
                        </a:rPr>
                        <a:t>סמסטר </a:t>
                      </a:r>
                      <a:r>
                        <a:rPr lang="he-IL" sz="3600" dirty="0" smtClean="0">
                          <a:latin typeface="Segoe UI Semilight" panose="020B0402040204020203" pitchFamily="34" charset="0"/>
                          <a:cs typeface="Segoe UI Semilight" panose="020B0402040204020203" pitchFamily="34" charset="0"/>
                        </a:rPr>
                        <a:t>א', תש"פ    </a:t>
                      </a:r>
                      <a:r>
                        <a:rPr lang="en-US" sz="3600" dirty="0" smtClean="0">
                          <a:latin typeface="Segoe UI Semilight" panose="020B0402040204020203" pitchFamily="34" charset="0"/>
                          <a:cs typeface="Segoe UI Semilight" panose="020B0402040204020203" pitchFamily="34" charset="0"/>
                        </a:rPr>
                        <a:t> </a:t>
                      </a:r>
                      <a:r>
                        <a:rPr lang="he-IL" sz="3600" b="1" dirty="0" smtClean="0">
                          <a:latin typeface="Segoe UI Semilight" panose="020B0402040204020203" pitchFamily="34" charset="0"/>
                          <a:cs typeface="Segoe UI Semilight" panose="020B0402040204020203" pitchFamily="34" charset="0"/>
                        </a:rPr>
                        <a:t>מרצה</a:t>
                      </a:r>
                      <a:r>
                        <a:rPr lang="he-IL" sz="3600" dirty="0" smtClean="0">
                          <a:latin typeface="Segoe UI Semilight" panose="020B0402040204020203" pitchFamily="34" charset="0"/>
                          <a:cs typeface="Segoe UI Semilight" panose="020B0402040204020203" pitchFamily="34" charset="0"/>
                        </a:rPr>
                        <a:t>: ד"ר יונתן רובין       </a:t>
                      </a:r>
                      <a:r>
                        <a:rPr lang="he-IL" sz="3600" baseline="0" dirty="0" smtClean="0">
                          <a:latin typeface="Segoe UI Semilight" panose="020B0402040204020203" pitchFamily="34" charset="0"/>
                          <a:cs typeface="Segoe UI Semilight" panose="020B0402040204020203" pitchFamily="34" charset="0"/>
                        </a:rPr>
                        <a:t> </a:t>
                      </a:r>
                      <a:r>
                        <a:rPr lang="he-IL" sz="3600" b="1" dirty="0" smtClean="0">
                          <a:latin typeface="Segoe UI Semilight" panose="020B0402040204020203" pitchFamily="34" charset="0"/>
                          <a:cs typeface="Segoe UI Semilight" panose="020B0402040204020203" pitchFamily="34" charset="0"/>
                        </a:rPr>
                        <a:t>מגישות: </a:t>
                      </a:r>
                      <a:r>
                        <a:rPr lang="he-IL" sz="3600" dirty="0" smtClean="0">
                          <a:latin typeface="Segoe UI Semilight" panose="020B0402040204020203" pitchFamily="34" charset="0"/>
                          <a:cs typeface="Segoe UI Semilight" panose="020B0402040204020203" pitchFamily="34" charset="0"/>
                        </a:rPr>
                        <a:t>עדי </a:t>
                      </a:r>
                      <a:r>
                        <a:rPr lang="he-IL" sz="3600" dirty="0" err="1" smtClean="0">
                          <a:latin typeface="Segoe UI Semilight" panose="020B0402040204020203" pitchFamily="34" charset="0"/>
                          <a:cs typeface="Segoe UI Semilight" panose="020B0402040204020203" pitchFamily="34" charset="0"/>
                        </a:rPr>
                        <a:t>גולדרייך</a:t>
                      </a:r>
                      <a:r>
                        <a:rPr lang="he-IL" sz="3600" dirty="0" smtClean="0">
                          <a:latin typeface="Segoe UI Semilight" panose="020B0402040204020203" pitchFamily="34" charset="0"/>
                          <a:cs typeface="Segoe UI Semilight" panose="020B0402040204020203" pitchFamily="34" charset="0"/>
                        </a:rPr>
                        <a:t> ורותם חיות, מדעי המחשב</a:t>
                      </a:r>
                    </a:p>
                    <a:p>
                      <a:pPr algn="ctr" rtl="1"/>
                      <a:endParaRPr lang="en-US" sz="1800" dirty="0" smtClean="0">
                        <a:latin typeface="Segoe UI Semilight" panose="020B0402040204020203" pitchFamily="34" charset="0"/>
                        <a:cs typeface="Segoe UI Semilight" panose="020B0402040204020203" pitchFamily="34" charset="0"/>
                      </a:endParaRPr>
                    </a:p>
                  </a:txBody>
                  <a:tcPr anchor="ctr">
                    <a:solidFill>
                      <a:srgbClr val="009999"/>
                    </a:solidFill>
                  </a:tcPr>
                </a:tc>
                <a:tc>
                  <a:txBody>
                    <a:bodyPr/>
                    <a:lstStyle/>
                    <a:p>
                      <a:endParaRPr lang="en-GB" dirty="0"/>
                    </a:p>
                  </a:txBody>
                  <a:tcPr>
                    <a:solidFill>
                      <a:srgbClr val="009999"/>
                    </a:solidFill>
                  </a:tcPr>
                </a:tc>
                <a:extLst>
                  <a:ext uri="{0D108BD9-81ED-4DB2-BD59-A6C34878D82A}">
                    <a16:rowId xmlns="" xmlns:a16="http://schemas.microsoft.com/office/drawing/2014/main" val="1622067825"/>
                  </a:ext>
                </a:extLst>
              </a:tr>
            </a:tbl>
          </a:graphicData>
        </a:graphic>
      </p:graphicFrame>
      <p:pic>
        <p:nvPicPr>
          <p:cNvPr id="38" name="תמונה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9239" y="1125117"/>
            <a:ext cx="3681231" cy="2063503"/>
          </a:xfrm>
          <a:prstGeom prst="rect">
            <a:avLst/>
          </a:prstGeom>
        </p:spPr>
      </p:pic>
      <p:sp>
        <p:nvSpPr>
          <p:cNvPr id="11" name="TextBox 10"/>
          <p:cNvSpPr txBox="1"/>
          <p:nvPr/>
        </p:nvSpPr>
        <p:spPr>
          <a:xfrm>
            <a:off x="12731262" y="6152505"/>
            <a:ext cx="11988019" cy="5632311"/>
          </a:xfrm>
          <a:prstGeom prst="rect">
            <a:avLst/>
          </a:prstGeom>
          <a:noFill/>
        </p:spPr>
        <p:txBody>
          <a:bodyPr wrap="square" rtlCol="1">
            <a:spAutoFit/>
          </a:bodyPr>
          <a:lstStyle/>
          <a:p>
            <a:pPr algn="r" rtl="1"/>
            <a:r>
              <a:rPr lang="he-IL" sz="4000" dirty="0">
                <a:latin typeface="Segoe UI Semilight" panose="020B0402040204020203" pitchFamily="34" charset="0"/>
                <a:cs typeface="Segoe UI Semilight" panose="020B0402040204020203" pitchFamily="34" charset="0"/>
              </a:rPr>
              <a:t>כאשר מתרחש אירוע חירום במקום ציבורי קיים קושי רב </a:t>
            </a:r>
            <a:r>
              <a:rPr lang="he-IL" sz="4000" b="1" dirty="0">
                <a:latin typeface="Segoe UI Semilight" panose="020B0402040204020203" pitchFamily="34" charset="0"/>
                <a:cs typeface="Segoe UI Semilight" panose="020B0402040204020203" pitchFamily="34" charset="0"/>
              </a:rPr>
              <a:t>בניהול האירוע בהיבט שליטה בכוח האדם ואפיון מספר האנשים הנמצאים בסיכון</a:t>
            </a:r>
            <a:r>
              <a:rPr lang="he-IL" sz="4000" dirty="0">
                <a:latin typeface="Segoe UI Semilight" panose="020B0402040204020203" pitchFamily="34" charset="0"/>
                <a:cs typeface="Segoe UI Semilight" panose="020B0402040204020203" pitchFamily="34" charset="0"/>
              </a:rPr>
              <a:t>. כוחות ההצלה אינם יודעים כמה אנשים נכנסו לתוך המבנה וכמה יצאו ממנו ולכן אינם יודעים כיצד לנהל את התרחיש וכמה בני אדם נדרשים בסיוע. באמצעות פרויקט זה יצרנו שיטה מבוססת מצלמות אבטחה לשליטה במספר האנשים באזור המסוכן ויצירת תמונת מצב מדויקת בכל רגע נתון לכוחות </a:t>
            </a:r>
            <a:r>
              <a:rPr lang="he-IL" sz="4000" dirty="0" smtClean="0">
                <a:latin typeface="Segoe UI Semilight" panose="020B0402040204020203" pitchFamily="34" charset="0"/>
                <a:cs typeface="Segoe UI Semilight" panose="020B0402040204020203" pitchFamily="34" charset="0"/>
              </a:rPr>
              <a:t>ההצלה.</a:t>
            </a:r>
            <a:endParaRPr lang="he-IL" sz="4000" dirty="0">
              <a:latin typeface="Segoe UI Semilight" panose="020B0402040204020203" pitchFamily="34" charset="0"/>
              <a:cs typeface="Segoe UI Semilight" panose="020B0402040204020203" pitchFamily="34" charset="0"/>
            </a:endParaRPr>
          </a:p>
        </p:txBody>
      </p:sp>
      <p:sp>
        <p:nvSpPr>
          <p:cNvPr id="35" name="מלבן 34"/>
          <p:cNvSpPr/>
          <p:nvPr/>
        </p:nvSpPr>
        <p:spPr>
          <a:xfrm>
            <a:off x="12731262" y="11804213"/>
            <a:ext cx="11988019" cy="1274625"/>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6000" b="1" dirty="0" smtClean="0">
                <a:latin typeface="Segoe UI Semilight" panose="020B0402040204020203" pitchFamily="34" charset="0"/>
                <a:cs typeface="Segoe UI Semilight" panose="020B0402040204020203" pitchFamily="34" charset="0"/>
              </a:rPr>
              <a:t>הסבר כללי</a:t>
            </a:r>
            <a:endParaRPr lang="en-US" sz="4800" b="1" dirty="0" smtClean="0">
              <a:latin typeface="Segoe UI Semilight" panose="020B0402040204020203" pitchFamily="34" charset="0"/>
              <a:cs typeface="Segoe UI Semilight" panose="020B0402040204020203" pitchFamily="34" charset="0"/>
            </a:endParaRPr>
          </a:p>
        </p:txBody>
      </p:sp>
      <p:sp>
        <p:nvSpPr>
          <p:cNvPr id="36" name="TextBox 35"/>
          <p:cNvSpPr txBox="1"/>
          <p:nvPr/>
        </p:nvSpPr>
        <p:spPr>
          <a:xfrm>
            <a:off x="12731262" y="13219514"/>
            <a:ext cx="11988019" cy="9325630"/>
          </a:xfrm>
          <a:prstGeom prst="rect">
            <a:avLst/>
          </a:prstGeom>
          <a:noFill/>
        </p:spPr>
        <p:txBody>
          <a:bodyPr wrap="square" rtlCol="1">
            <a:spAutoFit/>
          </a:bodyPr>
          <a:lstStyle>
            <a:defPPr>
              <a:defRPr lang="en-US"/>
            </a:defPPr>
            <a:lvl1pPr algn="r" rtl="1">
              <a:defRPr sz="3200">
                <a:latin typeface="Segoe UI Semilight" panose="020B0402040204020203" pitchFamily="34" charset="0"/>
                <a:cs typeface="Segoe UI Semilight" panose="020B0402040204020203" pitchFamily="34" charset="0"/>
              </a:defRPr>
            </a:lvl1pPr>
          </a:lstStyle>
          <a:p>
            <a:r>
              <a:rPr lang="he-IL" sz="4000" dirty="0"/>
              <a:t>בפרויקט </a:t>
            </a:r>
            <a:r>
              <a:rPr lang="he-IL" sz="4000" dirty="0"/>
              <a:t>בחנו שימוש במצלמת אבטחה בכניסה הראשית למבנה לשליטה בכמות האנשים הנמצאים בתוכו לטובת ניהול אירועי חירום. באמצעות שימוש בחומר הנלמד בקורס, יצרנו </a:t>
            </a:r>
            <a:r>
              <a:rPr lang="he-IL" sz="4000" b="1" dirty="0"/>
              <a:t>ניטור אובייקטים בתנועה, על בסיס המצלמה, הנכנסים לבניין או יוצאים ממנו ובכך אפשרנו שליטה בסטאטוס המבקרים בבניין</a:t>
            </a:r>
            <a:r>
              <a:rPr lang="he-IL" sz="4000" dirty="0"/>
              <a:t>. במצב חירום במבנה, דוגמת שריפה, פיצוץ, מפגע וכדומה, כוחות ההצלה יוכלו להשתמש בנתונים אלו ע"מ לאבחן כמה בני אדם נמצאים במצב סיכון בתוך הבניין ולפעול להצלתם.</a:t>
            </a:r>
            <a:endParaRPr lang="en-US" sz="4000" dirty="0"/>
          </a:p>
          <a:p>
            <a:r>
              <a:rPr lang="he-IL" sz="4000" dirty="0"/>
              <a:t>לשם המחשת סרטון המצלמה ביצענו צילום עצמי בבניין 5 במכון ובו דימינו מצלמת אבטחה הממוקמת מעל סף דלת הכניסה הראשית לבניין. הגדרנו מראש כי כבר קיימים בתוך הבניין 24 אנשים ולכן בכל אדם שיצא או נכנס למבנה התעדכן סטאטוס סך כל האנשים בתוכו.</a:t>
            </a:r>
            <a:endParaRPr lang="en-US" sz="4000" dirty="0"/>
          </a:p>
        </p:txBody>
      </p:sp>
      <p:sp>
        <p:nvSpPr>
          <p:cNvPr id="37" name="מלבן 36"/>
          <p:cNvSpPr/>
          <p:nvPr/>
        </p:nvSpPr>
        <p:spPr>
          <a:xfrm>
            <a:off x="396241" y="22840793"/>
            <a:ext cx="11988019" cy="1274625"/>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6000" b="1" dirty="0" smtClean="0">
                <a:latin typeface="Segoe UI Semilight" panose="020B0402040204020203" pitchFamily="34" charset="0"/>
                <a:cs typeface="Segoe UI Semilight" panose="020B0402040204020203" pitchFamily="34" charset="0"/>
              </a:rPr>
              <a:t>מסקנות והמלצות להמשך</a:t>
            </a:r>
            <a:endParaRPr lang="en-US" sz="4800" b="1" dirty="0" smtClean="0">
              <a:latin typeface="Segoe UI Semilight" panose="020B0402040204020203" pitchFamily="34" charset="0"/>
              <a:cs typeface="Segoe UI Semilight" panose="020B0402040204020203" pitchFamily="34" charset="0"/>
            </a:endParaRPr>
          </a:p>
        </p:txBody>
      </p:sp>
      <p:sp>
        <p:nvSpPr>
          <p:cNvPr id="39" name="TextBox 38"/>
          <p:cNvSpPr txBox="1"/>
          <p:nvPr/>
        </p:nvSpPr>
        <p:spPr>
          <a:xfrm>
            <a:off x="482804" y="24335763"/>
            <a:ext cx="11988019" cy="10556736"/>
          </a:xfrm>
          <a:prstGeom prst="rect">
            <a:avLst/>
          </a:prstGeom>
          <a:noFill/>
        </p:spPr>
        <p:txBody>
          <a:bodyPr wrap="square" rtlCol="1">
            <a:spAutoFit/>
          </a:bodyPr>
          <a:lstStyle>
            <a:defPPr>
              <a:defRPr lang="en-US"/>
            </a:defPPr>
            <a:lvl1pPr algn="r" rtl="1">
              <a:defRPr sz="3200">
                <a:latin typeface="Segoe UI Semilight" panose="020B0402040204020203" pitchFamily="34" charset="0"/>
                <a:cs typeface="Segoe UI Semilight" panose="020B0402040204020203" pitchFamily="34" charset="0"/>
              </a:defRPr>
            </a:lvl1pPr>
          </a:lstStyle>
          <a:p>
            <a:r>
              <a:rPr lang="he-IL" sz="4000" dirty="0"/>
              <a:t>המערכת הינה בתצורה ראשונית ביותר וניתן לפתחה בעזרת </a:t>
            </a:r>
            <a:r>
              <a:rPr lang="he-IL" sz="4000" dirty="0" err="1"/>
              <a:t>מימדים</a:t>
            </a:r>
            <a:r>
              <a:rPr lang="he-IL" sz="4000" dirty="0"/>
              <a:t> רבים ומגוונים בתחום הראייה הממוחשבת. </a:t>
            </a:r>
            <a:r>
              <a:rPr lang="he-IL" sz="4000" dirty="0"/>
              <a:t>ע"י שימוש בטכניקות שלמדנו בקורס והעמקה בהן ניתן לבצע משימות רבות במהירות וביעילות בדגש על מתן אינפורמציה בזמן </a:t>
            </a:r>
            <a:r>
              <a:rPr lang="he-IL" sz="4000" dirty="0" smtClean="0"/>
              <a:t>אמת. </a:t>
            </a:r>
            <a:r>
              <a:rPr lang="he-IL" sz="4000" b="1" dirty="0"/>
              <a:t>בפרויקט ארוך טווח ניתן היה לתכנן שליטה במספר כניסות ויציאות של מבנה ואף להשתמש בתכונות של זיהוי פנים ע"מ לעקוב אחר האנשים </a:t>
            </a:r>
            <a:r>
              <a:rPr lang="he-IL" sz="4000" b="1" dirty="0" smtClean="0"/>
              <a:t>במרחב, לשלוט </a:t>
            </a:r>
            <a:r>
              <a:rPr lang="he-IL" sz="4000" b="1" dirty="0"/>
              <a:t>ברמת כל חדר </a:t>
            </a:r>
            <a:r>
              <a:rPr lang="he-IL" sz="4000" b="1" dirty="0" smtClean="0"/>
              <a:t>ולהגדיר מזהה </a:t>
            </a:r>
            <a:r>
              <a:rPr lang="he-IL" sz="4000" b="1" dirty="0"/>
              <a:t>לכל אובייקט נע במתחם</a:t>
            </a:r>
            <a:r>
              <a:rPr lang="he-IL" sz="4000" dirty="0"/>
              <a:t>.</a:t>
            </a:r>
            <a:endParaRPr lang="en-US" sz="4000" dirty="0"/>
          </a:p>
          <a:p>
            <a:r>
              <a:rPr lang="he-IL" sz="4000" dirty="0"/>
              <a:t>כמו כן, ניתן להשתמש במערכת זו לשימושים רבים נוספים דוגמת שליטה בכמות רכבים הנכנסים ויוצאים מחניה ובכך לדעת בכל זמן נתון האם קיימות חניות פנויות או לא. </a:t>
            </a:r>
            <a:r>
              <a:rPr lang="he-IL" sz="4000" dirty="0"/>
              <a:t>דוגמה נוספת הינה בכניסה לחלל מסיבות בו קיימת הגבלה על מספר האנשים </a:t>
            </a:r>
            <a:endParaRPr lang="he-IL" sz="4000" dirty="0" smtClean="0"/>
          </a:p>
          <a:p>
            <a:r>
              <a:rPr lang="he-IL" sz="4000" dirty="0" smtClean="0"/>
              <a:t>במקום </a:t>
            </a:r>
            <a:r>
              <a:rPr lang="he-IL" sz="4000" dirty="0"/>
              <a:t>ובשימוש במערכת ניתן יהיה </a:t>
            </a:r>
            <a:endParaRPr lang="he-IL" sz="4000" dirty="0" smtClean="0"/>
          </a:p>
          <a:p>
            <a:r>
              <a:rPr lang="he-IL" sz="4000" dirty="0" smtClean="0"/>
              <a:t>לדעת </a:t>
            </a:r>
            <a:r>
              <a:rPr lang="he-IL" sz="4000" dirty="0"/>
              <a:t>בזמן אמת האם ניתן </a:t>
            </a:r>
            <a:r>
              <a:rPr lang="he-IL" sz="4000" dirty="0" smtClean="0"/>
              <a:t>להכניס</a:t>
            </a:r>
          </a:p>
          <a:p>
            <a:r>
              <a:rPr lang="he-IL" sz="4000" dirty="0" smtClean="0"/>
              <a:t> </a:t>
            </a:r>
            <a:r>
              <a:rPr lang="he-IL" sz="4000" dirty="0"/>
              <a:t>אנשים נוספים לאירוע.</a:t>
            </a:r>
            <a:endParaRPr lang="en-US" sz="4000" dirty="0"/>
          </a:p>
        </p:txBody>
      </p:sp>
      <p:sp>
        <p:nvSpPr>
          <p:cNvPr id="40" name="מלבן 39"/>
          <p:cNvSpPr/>
          <p:nvPr/>
        </p:nvSpPr>
        <p:spPr>
          <a:xfrm>
            <a:off x="415687" y="4713607"/>
            <a:ext cx="11988000" cy="1274625"/>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6000" b="1" dirty="0" smtClean="0">
                <a:latin typeface="Segoe UI Semilight" panose="020B0402040204020203" pitchFamily="34" charset="0"/>
                <a:cs typeface="Segoe UI Semilight" panose="020B0402040204020203" pitchFamily="34" charset="0"/>
              </a:rPr>
              <a:t>פירוט שלבי הפיתוח</a:t>
            </a:r>
            <a:endParaRPr lang="en-US" sz="4800" b="1" dirty="0" smtClean="0">
              <a:latin typeface="Segoe UI Semilight" panose="020B0402040204020203" pitchFamily="34" charset="0"/>
              <a:cs typeface="Segoe UI Semilight" panose="020B0402040204020203" pitchFamily="34" charset="0"/>
            </a:endParaRPr>
          </a:p>
        </p:txBody>
      </p:sp>
      <p:sp>
        <p:nvSpPr>
          <p:cNvPr id="41" name="TextBox 40"/>
          <p:cNvSpPr txBox="1"/>
          <p:nvPr/>
        </p:nvSpPr>
        <p:spPr>
          <a:xfrm>
            <a:off x="415688" y="6066970"/>
            <a:ext cx="11988000" cy="16773823"/>
          </a:xfrm>
          <a:prstGeom prst="rect">
            <a:avLst/>
          </a:prstGeom>
          <a:noFill/>
        </p:spPr>
        <p:txBody>
          <a:bodyPr wrap="square" rtlCol="1">
            <a:spAutoFit/>
          </a:bodyPr>
          <a:lstStyle>
            <a:defPPr>
              <a:defRPr lang="en-US"/>
            </a:defPPr>
            <a:lvl1pPr algn="r" rtl="1">
              <a:defRPr sz="3200">
                <a:latin typeface="Segoe UI Semilight" panose="020B0402040204020203" pitchFamily="34" charset="0"/>
                <a:cs typeface="Segoe UI Semilight" panose="020B0402040204020203" pitchFamily="34" charset="0"/>
              </a:defRPr>
            </a:lvl1pPr>
          </a:lstStyle>
          <a:p>
            <a:r>
              <a:rPr lang="he-IL" sz="4000" b="1" u="sng" dirty="0"/>
              <a:t>שלב ראשון </a:t>
            </a:r>
            <a:r>
              <a:rPr lang="he-IL" sz="4000" dirty="0"/>
              <a:t>– על מנת לייצר </a:t>
            </a:r>
            <a:r>
              <a:rPr lang="en-US" sz="4000" dirty="0"/>
              <a:t>dataset</a:t>
            </a:r>
            <a:r>
              <a:rPr lang="he-IL" sz="4000" dirty="0"/>
              <a:t> רלוונטי להמחשת הצורך ביצענו צילום של סרטון במכון אשר מדמה מצלמת אבטחה בכניסה הראשית לבניין. </a:t>
            </a:r>
            <a:r>
              <a:rPr lang="he-IL" sz="4000" dirty="0"/>
              <a:t>קיימת חשיבות רבה לכמות הכניסות והיציאות בבניין – במצב שבו קיימת כניסה/ יציאה נוספת מצב ספירת האנשים אינה רלוונטית ויצריך המשך פיתוח</a:t>
            </a:r>
            <a:r>
              <a:rPr lang="he-IL" sz="4000" dirty="0" smtClean="0"/>
              <a:t>. כמו כן הגדרנו </a:t>
            </a:r>
            <a:r>
              <a:rPr lang="he-IL" sz="4000" dirty="0"/>
              <a:t>משתנים אשר יסייעו לנו לשליטה בכמות </a:t>
            </a:r>
            <a:r>
              <a:rPr lang="he-IL" sz="4000" dirty="0" err="1"/>
              <a:t>הסד"כ</a:t>
            </a:r>
            <a:r>
              <a:rPr lang="he-IL" sz="4000" dirty="0"/>
              <a:t> </a:t>
            </a:r>
            <a:r>
              <a:rPr lang="he-IL" sz="4000" dirty="0" smtClean="0"/>
              <a:t>במבנה.</a:t>
            </a:r>
          </a:p>
          <a:p>
            <a:endParaRPr lang="en-US" sz="1600" dirty="0"/>
          </a:p>
          <a:p>
            <a:r>
              <a:rPr lang="he-IL" sz="4000" b="1" u="sng" dirty="0"/>
              <a:t>שלב שני </a:t>
            </a:r>
            <a:r>
              <a:rPr lang="he-IL" sz="4000" dirty="0"/>
              <a:t>– במסגרת הפרויקט ביצענו שימוש </a:t>
            </a:r>
            <a:r>
              <a:rPr lang="he-IL" sz="4000" dirty="0" smtClean="0"/>
              <a:t>בלכידת וידאו</a:t>
            </a:r>
            <a:r>
              <a:rPr lang="he-IL" sz="4000" dirty="0"/>
              <a:t>, פריים אחר פריים, ובכל פריים בוצעה השוואה לפריים הקודם ע"מ להבחין באובייקטים המשתנים. </a:t>
            </a:r>
            <a:r>
              <a:rPr lang="he-IL" sz="4000" dirty="0"/>
              <a:t>כמו כן כל פריים עבר התאמה לצורך בעזרת הכלים שלמדנו דוגמת התאמת גודל, צבעי אפור </a:t>
            </a:r>
            <a:r>
              <a:rPr lang="he-IL" sz="4000" dirty="0" err="1"/>
              <a:t>וכו</a:t>
            </a:r>
            <a:r>
              <a:rPr lang="he-IL" sz="4000" dirty="0" smtClean="0"/>
              <a:t>'.</a:t>
            </a:r>
          </a:p>
          <a:p>
            <a:endParaRPr lang="en-US" sz="1600" dirty="0"/>
          </a:p>
          <a:p>
            <a:r>
              <a:rPr lang="he-IL" sz="4000" b="1" u="sng" dirty="0"/>
              <a:t>שלב שלישי </a:t>
            </a:r>
            <a:r>
              <a:rPr lang="he-IL" sz="4000" dirty="0"/>
              <a:t>– לאחר איתור </a:t>
            </a:r>
            <a:r>
              <a:rPr lang="he-IL" sz="4000" dirty="0" smtClean="0"/>
              <a:t>האובייקטים </a:t>
            </a:r>
            <a:r>
              <a:rPr lang="he-IL" sz="4000" dirty="0"/>
              <a:t>הנעים </a:t>
            </a:r>
            <a:r>
              <a:rPr lang="he-IL" sz="4000" dirty="0" smtClean="0"/>
              <a:t>והגדרתם </a:t>
            </a:r>
            <a:r>
              <a:rPr lang="he-IL" sz="4000" dirty="0"/>
              <a:t>בוצע סימון שלהם ע"י ריבוע אדום </a:t>
            </a:r>
            <a:r>
              <a:rPr lang="he-IL" sz="4000" dirty="0" smtClean="0"/>
              <a:t>וספירת </a:t>
            </a:r>
            <a:r>
              <a:rPr lang="he-IL" sz="4000" dirty="0"/>
              <a:t>כל אובייקט החוצה את מפתן הדלת ע"י גבול שהגדרנו מראש</a:t>
            </a:r>
            <a:r>
              <a:rPr lang="he-IL" sz="4000" dirty="0" smtClean="0"/>
              <a:t>.</a:t>
            </a:r>
          </a:p>
          <a:p>
            <a:endParaRPr lang="en-US" sz="1200" dirty="0"/>
          </a:p>
          <a:p>
            <a:r>
              <a:rPr lang="he-IL" sz="4000" b="1" u="sng" dirty="0"/>
              <a:t>שלב רביעי </a:t>
            </a:r>
            <a:r>
              <a:rPr lang="he-IL" sz="4000" dirty="0"/>
              <a:t>– על מנת ליצור תמונת מצב עדכנית בכל זמן נתון יצרנו תצוגת ספירה בצדו השמאלי העליון של מסך התצוגה של מצלמת האבטחה ובו מתעדכנת בזמן אמת כמות האנשים שנכנסו ויצאו מהבניין. </a:t>
            </a:r>
            <a:r>
              <a:rPr lang="he-IL" sz="4000" dirty="0"/>
              <a:t>כמו כן, נתוני היוצאים והנכנסים מחושבים באופן רציף להצגת מספר סופי וכולל של האנשים </a:t>
            </a:r>
            <a:endParaRPr lang="he-IL" sz="4000" dirty="0" smtClean="0"/>
          </a:p>
          <a:p>
            <a:r>
              <a:rPr lang="he-IL" sz="4000" dirty="0" smtClean="0"/>
              <a:t>הנמצאים </a:t>
            </a:r>
            <a:r>
              <a:rPr lang="he-IL" sz="4000" dirty="0"/>
              <a:t>בתוך המבנה</a:t>
            </a:r>
            <a:r>
              <a:rPr lang="he-IL" sz="4000" dirty="0" smtClean="0"/>
              <a:t>.</a:t>
            </a:r>
          </a:p>
          <a:p>
            <a:r>
              <a:rPr lang="he-IL" sz="4000" dirty="0"/>
              <a:t>ככלל לצורך כתיבת הקוד </a:t>
            </a:r>
            <a:endParaRPr lang="he-IL" sz="4000" dirty="0" smtClean="0"/>
          </a:p>
          <a:p>
            <a:r>
              <a:rPr lang="he-IL" sz="4000" dirty="0" smtClean="0"/>
              <a:t>נעזרנו </a:t>
            </a:r>
            <a:r>
              <a:rPr lang="he-IL" sz="4000" dirty="0"/>
              <a:t>רבות במטלות </a:t>
            </a:r>
            <a:r>
              <a:rPr lang="he-IL" sz="4000" dirty="0" smtClean="0"/>
              <a:t>הקורס</a:t>
            </a:r>
          </a:p>
          <a:p>
            <a:r>
              <a:rPr lang="he-IL" sz="4000" dirty="0" smtClean="0"/>
              <a:t> </a:t>
            </a:r>
            <a:r>
              <a:rPr lang="he-IL" sz="4000" dirty="0"/>
              <a:t>אשר הכילו כלים רבים </a:t>
            </a:r>
            <a:endParaRPr lang="he-IL" sz="4000" dirty="0" smtClean="0"/>
          </a:p>
          <a:p>
            <a:r>
              <a:rPr lang="he-IL" sz="4000" dirty="0" smtClean="0"/>
              <a:t>ומועילים </a:t>
            </a:r>
            <a:r>
              <a:rPr lang="he-IL" sz="4000" dirty="0"/>
              <a:t>למימוש המשימה</a:t>
            </a:r>
            <a:endParaRPr lang="en-US" sz="4000" dirty="0"/>
          </a:p>
        </p:txBody>
      </p:sp>
      <p:pic>
        <p:nvPicPr>
          <p:cNvPr id="12" name="תמונה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16782" y="22522621"/>
            <a:ext cx="9693081" cy="5918839"/>
          </a:xfrm>
          <a:prstGeom prst="rect">
            <a:avLst/>
          </a:prstGeom>
          <a:ln>
            <a:solidFill>
              <a:schemeClr val="tx1"/>
            </a:solidFill>
          </a:ln>
          <a:scene3d>
            <a:camera prst="orthographicFront"/>
            <a:lightRig rig="threePt" dir="t"/>
          </a:scene3d>
          <a:sp3d>
            <a:bevelT/>
          </a:sp3d>
        </p:spPr>
      </p:pic>
      <p:pic>
        <p:nvPicPr>
          <p:cNvPr id="13" name="תמונה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16782" y="28615081"/>
            <a:ext cx="9703399" cy="5907996"/>
          </a:xfrm>
          <a:prstGeom prst="rect">
            <a:avLst/>
          </a:prstGeom>
          <a:ln>
            <a:solidFill>
              <a:schemeClr val="tx1"/>
            </a:solidFill>
          </a:ln>
          <a:scene3d>
            <a:camera prst="orthographicFront"/>
            <a:lightRig rig="threePt" dir="t"/>
          </a:scene3d>
          <a:sp3d>
            <a:bevelT/>
          </a:sp3d>
        </p:spPr>
      </p:pic>
      <p:pic>
        <p:nvPicPr>
          <p:cNvPr id="42" name="תמונה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804" y="19596500"/>
            <a:ext cx="5737460" cy="2690916"/>
          </a:xfrm>
          <a:prstGeom prst="rect">
            <a:avLst/>
          </a:prstGeom>
          <a:ln>
            <a:solidFill>
              <a:schemeClr val="tx1"/>
            </a:solidFill>
          </a:ln>
          <a:scene3d>
            <a:camera prst="orthographicFront"/>
            <a:lightRig rig="threePt" dir="t"/>
          </a:scene3d>
          <a:sp3d>
            <a:bevelT/>
          </a:sp3d>
        </p:spPr>
      </p:pic>
      <p:pic>
        <p:nvPicPr>
          <p:cNvPr id="43" name="תמונה 42"/>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2079414" y="10756913"/>
            <a:ext cx="4052761" cy="2964305"/>
          </a:xfrm>
          <a:prstGeom prst="rect">
            <a:avLst/>
          </a:prstGeom>
        </p:spPr>
      </p:pic>
      <p:pic>
        <p:nvPicPr>
          <p:cNvPr id="44" name="תמונה 43"/>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687" y="32158060"/>
            <a:ext cx="3764279" cy="3764279"/>
          </a:xfrm>
          <a:prstGeom prst="rect">
            <a:avLst/>
          </a:prstGeom>
        </p:spPr>
      </p:pic>
      <p:sp>
        <p:nvSpPr>
          <p:cNvPr id="45" name="TextBox 44"/>
          <p:cNvSpPr txBox="1"/>
          <p:nvPr/>
        </p:nvSpPr>
        <p:spPr>
          <a:xfrm>
            <a:off x="3551140" y="35176586"/>
            <a:ext cx="9244838" cy="461665"/>
          </a:xfrm>
          <a:prstGeom prst="rect">
            <a:avLst/>
          </a:prstGeom>
          <a:noFill/>
        </p:spPr>
        <p:txBody>
          <a:bodyPr wrap="none" rtlCol="1">
            <a:spAutoFit/>
          </a:bodyPr>
          <a:lstStyle/>
          <a:p>
            <a:pPr algn="r" rtl="1"/>
            <a:r>
              <a:rPr lang="he-IL" sz="2400" dirty="0">
                <a:latin typeface="Segoe UI Semilight" panose="020B0402040204020203" pitchFamily="34" charset="0"/>
                <a:cs typeface="Segoe UI Semilight" panose="020B0402040204020203" pitchFamily="34" charset="0"/>
              </a:rPr>
              <a:t>קישור ל   </a:t>
            </a:r>
            <a:r>
              <a:rPr lang="he-IL" sz="2400" dirty="0" smtClean="0">
                <a:latin typeface="Segoe UI Semilight" panose="020B0402040204020203" pitchFamily="34" charset="0"/>
                <a:cs typeface="Segoe UI Semilight" panose="020B0402040204020203" pitchFamily="34" charset="0"/>
              </a:rPr>
              <a:t>         </a:t>
            </a:r>
            <a:r>
              <a:rPr lang="he-IL" sz="2400" dirty="0">
                <a:latin typeface="Segoe UI Semilight" panose="020B0402040204020203" pitchFamily="34" charset="0"/>
                <a:cs typeface="Segoe UI Semilight" panose="020B0402040204020203" pitchFamily="34" charset="0"/>
              </a:rPr>
              <a:t>בו נמצאים הקוד, </a:t>
            </a:r>
            <a:r>
              <a:rPr lang="he-IL" sz="2400" dirty="0" smtClean="0">
                <a:latin typeface="Segoe UI Semilight" panose="020B0402040204020203" pitchFamily="34" charset="0"/>
                <a:cs typeface="Segoe UI Semilight" panose="020B0402040204020203" pitchFamily="34" charset="0"/>
              </a:rPr>
              <a:t>סרטון המקור וסרטון </a:t>
            </a:r>
            <a:r>
              <a:rPr lang="he-IL" sz="2400" dirty="0">
                <a:latin typeface="Segoe UI Semilight" panose="020B0402040204020203" pitchFamily="34" charset="0"/>
                <a:cs typeface="Segoe UI Semilight" panose="020B0402040204020203" pitchFamily="34" charset="0"/>
              </a:rPr>
              <a:t>הצגת הפרויקט</a:t>
            </a:r>
            <a:endParaRPr lang="he-IL" sz="2400" dirty="0">
              <a:latin typeface="Segoe UI Semilight" panose="020B0402040204020203" pitchFamily="34" charset="0"/>
              <a:cs typeface="Segoe UI Semilight" panose="020B0402040204020203" pitchFamily="34" charset="0"/>
            </a:endParaRPr>
          </a:p>
        </p:txBody>
      </p:sp>
      <p:sp>
        <p:nvSpPr>
          <p:cNvPr id="46" name="TextBox 45"/>
          <p:cNvSpPr txBox="1"/>
          <p:nvPr/>
        </p:nvSpPr>
        <p:spPr>
          <a:xfrm>
            <a:off x="10700257" y="35176586"/>
            <a:ext cx="1043877" cy="461665"/>
          </a:xfrm>
          <a:prstGeom prst="rect">
            <a:avLst/>
          </a:prstGeom>
          <a:noFill/>
        </p:spPr>
        <p:txBody>
          <a:bodyPr wrap="none" rtlCol="1">
            <a:spAutoFit/>
          </a:bodyPr>
          <a:lstStyle/>
          <a:p>
            <a:pPr algn="r" rtl="1"/>
            <a:r>
              <a:rPr lang="en-US" sz="2400" dirty="0" err="1" smtClean="0">
                <a:latin typeface="Segoe UI Semilight" panose="020B0402040204020203" pitchFamily="34" charset="0"/>
                <a:cs typeface="Segoe UI Semilight" panose="020B0402040204020203" pitchFamily="34" charset="0"/>
              </a:rPr>
              <a:t>github</a:t>
            </a:r>
            <a:endParaRPr lang="he-IL"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534561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564</Words>
  <Application>Microsoft Office PowerPoint</Application>
  <PresentationFormat>מותאם אישית</PresentationFormat>
  <Paragraphs>30</Paragraphs>
  <Slides>1</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Britannic Bold</vt:lpstr>
      <vt:lpstr>Calibri</vt:lpstr>
      <vt:lpstr>Calibri Light</vt:lpstr>
      <vt:lpstr>Segoe UI Semilight</vt:lpstr>
      <vt:lpstr>Office Theme</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Adi G</cp:lastModifiedBy>
  <cp:revision>41</cp:revision>
  <dcterms:created xsi:type="dcterms:W3CDTF">2019-01-27T10:54:29Z</dcterms:created>
  <dcterms:modified xsi:type="dcterms:W3CDTF">2020-03-03T22:31:59Z</dcterms:modified>
</cp:coreProperties>
</file>