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6858000" cy="9144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94660"/>
  </p:normalViewPr>
  <p:slideViewPr>
    <p:cSldViewPr snapToGrid="0">
      <p:cViewPr varScale="1">
        <p:scale>
          <a:sx n="47" d="100"/>
          <a:sy n="47" d="100"/>
        </p:scale>
        <p:origin x="2138" y="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110314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321840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264870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93050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212382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201378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472381" y="3340100"/>
            <a:ext cx="2901255" cy="491278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3471863" y="3340100"/>
            <a:ext cx="2915543" cy="4912784"/>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43614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191847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188982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147225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8B0398B3-D19D-430C-8108-13AD223915F5}" type="datetimeFigureOut">
              <a:rPr lang="he-IL" smtClean="0"/>
              <a:t>ט"ז/אלול/תשע"ט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C1C4C98-4670-496E-A010-989D651A0F05}" type="slidenum">
              <a:rPr lang="he-IL" smtClean="0"/>
              <a:t>‹#›</a:t>
            </a:fld>
            <a:endParaRPr lang="he-IL"/>
          </a:p>
        </p:txBody>
      </p:sp>
    </p:spTree>
    <p:extLst>
      <p:ext uri="{BB962C8B-B14F-4D97-AF65-F5344CB8AC3E}">
        <p14:creationId xmlns:p14="http://schemas.microsoft.com/office/powerpoint/2010/main" val="103637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B0398B3-D19D-430C-8108-13AD223915F5}" type="datetimeFigureOut">
              <a:rPr lang="he-IL" smtClean="0"/>
              <a:t>ט"ז/אלול/תשע"ט</a:t>
            </a:fld>
            <a:endParaRPr lang="he-IL"/>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C1C4C98-4670-496E-A010-989D651A0F05}" type="slidenum">
              <a:rPr lang="he-IL" smtClean="0"/>
              <a:t>‹#›</a:t>
            </a:fld>
            <a:endParaRPr lang="he-IL"/>
          </a:p>
        </p:txBody>
      </p:sp>
    </p:spTree>
    <p:extLst>
      <p:ext uri="{BB962C8B-B14F-4D97-AF65-F5344CB8AC3E}">
        <p14:creationId xmlns:p14="http://schemas.microsoft.com/office/powerpoint/2010/main" val="1307660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1"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r" defTabSz="685800" rtl="1"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r" defTabSz="685800" rtl="1"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r" defTabSz="685800" rtl="1"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r" defTabSz="685800" rtl="1"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0" y="0"/>
            <a:ext cx="3363686" cy="914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p:cNvSpPr/>
          <p:nvPr/>
        </p:nvSpPr>
        <p:spPr>
          <a:xfrm>
            <a:off x="3494314" y="0"/>
            <a:ext cx="3363686" cy="914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p:cNvSpPr/>
          <p:nvPr/>
        </p:nvSpPr>
        <p:spPr>
          <a:xfrm>
            <a:off x="3494314" y="1173533"/>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400" dirty="0" smtClean="0">
                <a:latin typeface="Segoe UI Semilight" panose="020B0402040204020203" pitchFamily="34" charset="0"/>
                <a:cs typeface="Segoe UI Semilight" panose="020B0402040204020203" pitchFamily="34" charset="0"/>
              </a:rPr>
              <a:t>מטרת הפרויקט</a:t>
            </a:r>
            <a:endParaRPr lang="en-US" sz="1100" b="1" dirty="0" smtClean="0">
              <a:latin typeface="Segoe UI Semilight" panose="020B0402040204020203" pitchFamily="34" charset="0"/>
              <a:cs typeface="Segoe UI Semilight" panose="020B0402040204020203" pitchFamily="34" charset="0"/>
            </a:endParaRPr>
          </a:p>
        </p:txBody>
      </p:sp>
      <p:sp>
        <p:nvSpPr>
          <p:cNvPr id="13" name="מלבן 12"/>
          <p:cNvSpPr/>
          <p:nvPr/>
        </p:nvSpPr>
        <p:spPr>
          <a:xfrm>
            <a:off x="3489234" y="2436842"/>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400" dirty="0" smtClean="0">
                <a:latin typeface="Segoe UI Semilight" panose="020B0402040204020203" pitchFamily="34" charset="0"/>
                <a:cs typeface="Segoe UI Semilight" panose="020B0402040204020203" pitchFamily="34" charset="0"/>
              </a:rPr>
              <a:t>PRM</a:t>
            </a:r>
            <a:r>
              <a:rPr lang="he-IL" sz="1400" dirty="0" smtClean="0">
                <a:latin typeface="Segoe UI Semilight" panose="020B0402040204020203" pitchFamily="34" charset="0"/>
                <a:cs typeface="Segoe UI Semilight" panose="020B0402040204020203" pitchFamily="34" charset="0"/>
              </a:rPr>
              <a:t>מהו אלגוריתם </a:t>
            </a:r>
            <a:endParaRPr lang="en-US" sz="1100" b="1" dirty="0" smtClean="0">
              <a:latin typeface="Segoe UI Semilight" panose="020B0402040204020203" pitchFamily="34" charset="0"/>
              <a:cs typeface="Segoe UI Semilight" panose="020B0402040204020203" pitchFamily="34" charset="0"/>
            </a:endParaRPr>
          </a:p>
        </p:txBody>
      </p:sp>
      <p:sp>
        <p:nvSpPr>
          <p:cNvPr id="14" name="מלבן 13"/>
          <p:cNvSpPr/>
          <p:nvPr/>
        </p:nvSpPr>
        <p:spPr>
          <a:xfrm>
            <a:off x="3499394" y="4547300"/>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1400" dirty="0" smtClean="0">
                <a:latin typeface="Segoe UI Semilight" panose="020B0402040204020203" pitchFamily="34" charset="0"/>
                <a:cs typeface="Segoe UI Semilight" panose="020B0402040204020203" pitchFamily="34" charset="0"/>
              </a:rPr>
              <a:t>A*</a:t>
            </a:r>
            <a:r>
              <a:rPr lang="he-IL" sz="1400" dirty="0" smtClean="0">
                <a:latin typeface="Segoe UI Semilight" panose="020B0402040204020203" pitchFamily="34" charset="0"/>
                <a:cs typeface="Segoe UI Semilight" panose="020B0402040204020203" pitchFamily="34" charset="0"/>
              </a:rPr>
              <a:t>יתרונות לעומת </a:t>
            </a:r>
            <a:endParaRPr lang="en-US" sz="1100" b="1" dirty="0" smtClean="0">
              <a:latin typeface="Segoe UI Semilight" panose="020B0402040204020203" pitchFamily="34" charset="0"/>
              <a:cs typeface="Segoe UI Semilight" panose="020B0402040204020203" pitchFamily="34" charset="0"/>
            </a:endParaRPr>
          </a:p>
        </p:txBody>
      </p:sp>
      <p:sp>
        <p:nvSpPr>
          <p:cNvPr id="15" name="מלבן 14"/>
          <p:cNvSpPr/>
          <p:nvPr/>
        </p:nvSpPr>
        <p:spPr>
          <a:xfrm>
            <a:off x="3494314" y="6827035"/>
            <a:ext cx="3363686" cy="2640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400" dirty="0" smtClean="0">
                <a:latin typeface="Segoe UI Semilight" panose="020B0402040204020203" pitchFamily="34" charset="0"/>
                <a:cs typeface="Segoe UI Semilight" panose="020B0402040204020203" pitchFamily="34" charset="0"/>
              </a:rPr>
              <a:t>תכנון האלגוריתם</a:t>
            </a:r>
            <a:endParaRPr lang="en-US" sz="1100" b="1" dirty="0" smtClean="0">
              <a:latin typeface="Segoe UI Semilight" panose="020B0402040204020203" pitchFamily="34" charset="0"/>
              <a:cs typeface="Segoe UI Semilight" panose="020B0402040204020203" pitchFamily="34" charset="0"/>
            </a:endParaRPr>
          </a:p>
        </p:txBody>
      </p:sp>
      <p:sp>
        <p:nvSpPr>
          <p:cNvPr id="16" name="מלבן 15"/>
          <p:cNvSpPr/>
          <p:nvPr/>
        </p:nvSpPr>
        <p:spPr>
          <a:xfrm>
            <a:off x="-5080" y="1173533"/>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400" dirty="0" smtClean="0">
                <a:latin typeface="Segoe UI Semilight" panose="020B0402040204020203" pitchFamily="34" charset="0"/>
                <a:cs typeface="Segoe UI Semilight" panose="020B0402040204020203" pitchFamily="34" charset="0"/>
              </a:rPr>
              <a:t>שלבים ביישום האלגוריתם</a:t>
            </a:r>
            <a:endParaRPr lang="en-US" sz="1100" b="1" dirty="0" smtClean="0">
              <a:latin typeface="Segoe UI Semilight" panose="020B0402040204020203" pitchFamily="34" charset="0"/>
              <a:cs typeface="Segoe UI Semilight" panose="020B0402040204020203" pitchFamily="34" charset="0"/>
            </a:endParaRPr>
          </a:p>
        </p:txBody>
      </p:sp>
      <p:sp>
        <p:nvSpPr>
          <p:cNvPr id="17" name="מלבן 16"/>
          <p:cNvSpPr/>
          <p:nvPr/>
        </p:nvSpPr>
        <p:spPr>
          <a:xfrm>
            <a:off x="0" y="2691153"/>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200" dirty="0" smtClean="0">
                <a:latin typeface="Segoe UI Semilight" panose="020B0402040204020203" pitchFamily="34" charset="0"/>
                <a:cs typeface="Segoe UI Semilight" panose="020B0402040204020203" pitchFamily="34" charset="0"/>
              </a:rPr>
              <a:t>תהליך ריצת האלגוריתם עד למימוש מסלול</a:t>
            </a:r>
            <a:endParaRPr lang="en-US" sz="1200" b="1" dirty="0" smtClean="0">
              <a:latin typeface="Segoe UI Semilight" panose="020B0402040204020203" pitchFamily="34" charset="0"/>
              <a:cs typeface="Segoe UI Semilight" panose="020B0402040204020203" pitchFamily="34" charset="0"/>
            </a:endParaRPr>
          </a:p>
        </p:txBody>
      </p:sp>
      <p:sp>
        <p:nvSpPr>
          <p:cNvPr id="18" name="מלבן 17"/>
          <p:cNvSpPr/>
          <p:nvPr/>
        </p:nvSpPr>
        <p:spPr>
          <a:xfrm>
            <a:off x="0" y="6007295"/>
            <a:ext cx="3363686" cy="25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400" dirty="0" smtClean="0">
                <a:latin typeface="Segoe UI Semilight" panose="020B0402040204020203" pitchFamily="34" charset="0"/>
                <a:cs typeface="Segoe UI Semilight" panose="020B0402040204020203" pitchFamily="34" charset="0"/>
              </a:rPr>
              <a:t>מסקנות</a:t>
            </a:r>
            <a:endParaRPr lang="en-US" sz="1100" b="1" dirty="0" smtClean="0">
              <a:latin typeface="Segoe UI Semilight" panose="020B0402040204020203" pitchFamily="34" charset="0"/>
              <a:cs typeface="Segoe UI Semilight" panose="020B0402040204020203" pitchFamily="34" charset="0"/>
            </a:endParaRPr>
          </a:p>
        </p:txBody>
      </p:sp>
      <p:sp>
        <p:nvSpPr>
          <p:cNvPr id="9" name="מלבן 8"/>
          <p:cNvSpPr/>
          <p:nvPr/>
        </p:nvSpPr>
        <p:spPr>
          <a:xfrm>
            <a:off x="0" y="-101600"/>
            <a:ext cx="6858000" cy="110236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400" b="1" dirty="0" smtClean="0">
                <a:latin typeface="Britannic Bold" panose="020B0903060703020204" pitchFamily="34" charset="0"/>
              </a:rPr>
              <a:t> Algorithm </a:t>
            </a:r>
            <a:r>
              <a:rPr lang="en-US" sz="2400" b="1" dirty="0">
                <a:latin typeface="Britannic Bold" panose="020B0903060703020204" pitchFamily="34" charset="0"/>
              </a:rPr>
              <a:t>PRM for Robot </a:t>
            </a:r>
            <a:endParaRPr lang="en-US" sz="2400" b="1" dirty="0" smtClean="0">
              <a:latin typeface="Britannic Bold" panose="020B0903060703020204" pitchFamily="34" charset="0"/>
            </a:endParaRPr>
          </a:p>
          <a:p>
            <a:pPr algn="ctr" rtl="0"/>
            <a:r>
              <a:rPr lang="en-US" sz="2400" b="1" dirty="0" smtClean="0">
                <a:latin typeface="Britannic Bold" panose="020B0903060703020204" pitchFamily="34" charset="0"/>
              </a:rPr>
              <a:t>Routing in </a:t>
            </a:r>
            <a:r>
              <a:rPr lang="en-US" sz="2400" b="1" dirty="0">
                <a:latin typeface="Britannic Bold" panose="020B0903060703020204" pitchFamily="34" charset="0"/>
              </a:rPr>
              <a:t>Urban </a:t>
            </a:r>
            <a:r>
              <a:rPr lang="en-US" sz="2400" b="1" dirty="0" smtClean="0">
                <a:latin typeface="Britannic Bold" panose="020B0903060703020204" pitchFamily="34" charset="0"/>
              </a:rPr>
              <a:t>Area</a:t>
            </a:r>
          </a:p>
          <a:p>
            <a:pPr algn="ctr" rtl="0"/>
            <a:r>
              <a:rPr lang="he-IL" sz="1300" dirty="0" smtClean="0">
                <a:latin typeface="Segoe UI Semilight" panose="020B0402040204020203" pitchFamily="34" charset="0"/>
                <a:cs typeface="Segoe UI Semilight" panose="020B0402040204020203" pitchFamily="34" charset="0"/>
              </a:rPr>
              <a:t>קורס אלגוריתמים היוריסטיים ומקורבים ויישומים (65344)</a:t>
            </a:r>
            <a:endParaRPr lang="en-US" sz="1300" b="1" dirty="0" smtClean="0">
              <a:latin typeface="Segoe UI Semilight" panose="020B0402040204020203" pitchFamily="34" charset="0"/>
              <a:cs typeface="Segoe UI Semilight" panose="020B0402040204020203" pitchFamily="34" charset="0"/>
            </a:endParaRPr>
          </a:p>
        </p:txBody>
      </p:sp>
      <p:pic>
        <p:nvPicPr>
          <p:cNvPr id="11" name="תמונה 10"/>
          <p:cNvPicPr>
            <a:picLocks noChangeAspect="1"/>
          </p:cNvPicPr>
          <p:nvPr/>
        </p:nvPicPr>
        <p:blipFill rotWithShape="1">
          <a:blip r:embed="rId2" cstate="print">
            <a:clrChange>
              <a:clrFrom>
                <a:srgbClr val="018287"/>
              </a:clrFrom>
              <a:clrTo>
                <a:srgbClr val="018287">
                  <a:alpha val="0"/>
                </a:srgbClr>
              </a:clrTo>
            </a:clrChange>
            <a:biLevel thresh="50000"/>
            <a:extLst>
              <a:ext uri="{28A0092B-C50C-407E-A947-70E740481C1C}">
                <a14:useLocalDpi xmlns:a14="http://schemas.microsoft.com/office/drawing/2010/main" val="0"/>
              </a:ext>
            </a:extLst>
          </a:blip>
          <a:srcRect l="5445" t="11769" r="7412" b="22535"/>
          <a:stretch/>
        </p:blipFill>
        <p:spPr>
          <a:xfrm>
            <a:off x="5691291" y="148789"/>
            <a:ext cx="1098257" cy="608229"/>
          </a:xfrm>
          <a:prstGeom prst="rect">
            <a:avLst/>
          </a:prstGeom>
          <a:ln>
            <a:noFill/>
          </a:ln>
        </p:spPr>
      </p:pic>
      <p:sp>
        <p:nvSpPr>
          <p:cNvPr id="19" name="מלבן 18"/>
          <p:cNvSpPr/>
          <p:nvPr/>
        </p:nvSpPr>
        <p:spPr>
          <a:xfrm>
            <a:off x="-5080" y="901745"/>
            <a:ext cx="6858000" cy="22091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1000" dirty="0" smtClean="0">
                <a:latin typeface="Segoe UI Semilight" panose="020B0402040204020203" pitchFamily="34" charset="0"/>
                <a:cs typeface="Segoe UI Semilight" panose="020B0402040204020203" pitchFamily="34" charset="0"/>
              </a:rPr>
              <a:t>סמסטר קיץ, תשע"ט        </a:t>
            </a:r>
            <a:r>
              <a:rPr lang="he-IL" sz="1000" b="1" dirty="0" smtClean="0">
                <a:latin typeface="Segoe UI Semilight" panose="020B0402040204020203" pitchFamily="34" charset="0"/>
                <a:cs typeface="Segoe UI Semilight" panose="020B0402040204020203" pitchFamily="34" charset="0"/>
              </a:rPr>
              <a:t>מרצה</a:t>
            </a:r>
            <a:r>
              <a:rPr lang="he-IL" sz="1000" dirty="0" smtClean="0">
                <a:latin typeface="Segoe UI Semilight" panose="020B0402040204020203" pitchFamily="34" charset="0"/>
                <a:cs typeface="Segoe UI Semilight" panose="020B0402040204020203" pitchFamily="34" charset="0"/>
              </a:rPr>
              <a:t>: פרופ' יבגני </a:t>
            </a:r>
            <a:r>
              <a:rPr lang="he-IL" sz="1000" dirty="0" err="1" smtClean="0">
                <a:latin typeface="Segoe UI Semilight" panose="020B0402040204020203" pitchFamily="34" charset="0"/>
                <a:cs typeface="Segoe UI Semilight" panose="020B0402040204020203" pitchFamily="34" charset="0"/>
              </a:rPr>
              <a:t>לבנר</a:t>
            </a:r>
            <a:r>
              <a:rPr lang="he-IL" sz="1000" dirty="0" smtClean="0">
                <a:latin typeface="Segoe UI Semilight" panose="020B0402040204020203" pitchFamily="34" charset="0"/>
                <a:cs typeface="Segoe UI Semilight" panose="020B0402040204020203" pitchFamily="34" charset="0"/>
              </a:rPr>
              <a:t>                </a:t>
            </a:r>
            <a:r>
              <a:rPr lang="he-IL" sz="1000" b="1" dirty="0" smtClean="0">
                <a:latin typeface="Segoe UI Semilight" panose="020B0402040204020203" pitchFamily="34" charset="0"/>
                <a:cs typeface="Segoe UI Semilight" panose="020B0402040204020203" pitchFamily="34" charset="0"/>
              </a:rPr>
              <a:t>מגישות: </a:t>
            </a:r>
            <a:r>
              <a:rPr lang="he-IL" sz="1000" dirty="0" smtClean="0">
                <a:latin typeface="Segoe UI Semilight" panose="020B0402040204020203" pitchFamily="34" charset="0"/>
                <a:cs typeface="Segoe UI Semilight" panose="020B0402040204020203" pitchFamily="34" charset="0"/>
              </a:rPr>
              <a:t>עדי </a:t>
            </a:r>
            <a:r>
              <a:rPr lang="he-IL" sz="1000" dirty="0" err="1" smtClean="0">
                <a:latin typeface="Segoe UI Semilight" panose="020B0402040204020203" pitchFamily="34" charset="0"/>
                <a:cs typeface="Segoe UI Semilight" panose="020B0402040204020203" pitchFamily="34" charset="0"/>
              </a:rPr>
              <a:t>גולדרייך</a:t>
            </a:r>
            <a:r>
              <a:rPr lang="he-IL" sz="1000" dirty="0" smtClean="0">
                <a:latin typeface="Segoe UI Semilight" panose="020B0402040204020203" pitchFamily="34" charset="0"/>
                <a:cs typeface="Segoe UI Semilight" panose="020B0402040204020203" pitchFamily="34" charset="0"/>
              </a:rPr>
              <a:t> ומיתר איתן, מדעי המחשב</a:t>
            </a:r>
            <a:endParaRPr lang="en-US" sz="1000" dirty="0" smtClean="0">
              <a:latin typeface="Segoe UI Semilight" panose="020B0402040204020203" pitchFamily="34" charset="0"/>
              <a:cs typeface="Segoe UI Semilight" panose="020B0402040204020203" pitchFamily="34" charset="0"/>
            </a:endParaRPr>
          </a:p>
        </p:txBody>
      </p:sp>
      <p:sp>
        <p:nvSpPr>
          <p:cNvPr id="20" name="TextBox 19"/>
          <p:cNvSpPr txBox="1"/>
          <p:nvPr/>
        </p:nvSpPr>
        <p:spPr>
          <a:xfrm>
            <a:off x="3494314" y="1407680"/>
            <a:ext cx="3363686" cy="1061829"/>
          </a:xfrm>
          <a:prstGeom prst="rect">
            <a:avLst/>
          </a:prstGeom>
          <a:noFill/>
          <a:ln>
            <a:noFill/>
          </a:ln>
        </p:spPr>
        <p:txBody>
          <a:bodyPr wrap="square" rtlCol="1">
            <a:spAutoFit/>
          </a:bodyPr>
          <a:lstStyle/>
          <a:p>
            <a:r>
              <a:rPr lang="he-IL" sz="700" dirty="0" smtClean="0">
                <a:latin typeface="Segoe UI Semilight" panose="020B0402040204020203" pitchFamily="34" charset="0"/>
                <a:cs typeface="Segoe UI Semilight" panose="020B0402040204020203" pitchFamily="34" charset="0"/>
              </a:rPr>
              <a:t>במסגרת </a:t>
            </a:r>
            <a:r>
              <a:rPr lang="he-IL" sz="700" dirty="0">
                <a:latin typeface="Segoe UI Semilight" panose="020B0402040204020203" pitchFamily="34" charset="0"/>
                <a:cs typeface="Segoe UI Semilight" panose="020B0402040204020203" pitchFamily="34" charset="0"/>
              </a:rPr>
              <a:t>הפרויקט בחרנו לחקור את </a:t>
            </a:r>
            <a:r>
              <a:rPr lang="he-IL" sz="700" b="1" dirty="0">
                <a:latin typeface="Segoe UI Semilight" panose="020B0402040204020203" pitchFamily="34" charset="0"/>
                <a:cs typeface="Segoe UI Semilight" panose="020B0402040204020203" pitchFamily="34" charset="0"/>
              </a:rPr>
              <a:t>אלגוריתם </a:t>
            </a:r>
            <a:r>
              <a:rPr lang="en-US" sz="700" b="1" dirty="0">
                <a:latin typeface="Segoe UI Semilight" panose="020B0402040204020203" pitchFamily="34" charset="0"/>
                <a:cs typeface="Segoe UI Semilight" panose="020B0402040204020203" pitchFamily="34" charset="0"/>
              </a:rPr>
              <a:t>PRM</a:t>
            </a:r>
            <a:r>
              <a:rPr lang="he-IL" sz="700" b="1" dirty="0">
                <a:latin typeface="Segoe UI Semilight" panose="020B0402040204020203" pitchFamily="34" charset="0"/>
                <a:cs typeface="Segoe UI Semilight" panose="020B0402040204020203" pitchFamily="34" charset="0"/>
              </a:rPr>
              <a:t> – יתרונותיו וחסרונותיו למול אלגוריתמים אחרים ושימושיו בחיינו</a:t>
            </a:r>
            <a:r>
              <a:rPr lang="he-IL" sz="700" dirty="0">
                <a:latin typeface="Segoe UI Semilight" panose="020B0402040204020203" pitchFamily="34" charset="0"/>
                <a:cs typeface="Segoe UI Semilight" panose="020B0402040204020203" pitchFamily="34" charset="0"/>
              </a:rPr>
              <a:t>. ביצענו בדיקות שמטרתן להבין את אופן פעולת האלגוריתם ולבחון את התנהלותו בסביבה אורבנית המדמה ניווט בשטח בנוי של הרובוט ע"ב מפת שכונה בחולון ובחינת המסלול בתוכה.</a:t>
            </a:r>
            <a:endParaRPr lang="en-US" sz="700" dirty="0">
              <a:latin typeface="Segoe UI Semilight" panose="020B0402040204020203" pitchFamily="34" charset="0"/>
              <a:cs typeface="Segoe UI Semilight" panose="020B0402040204020203" pitchFamily="34" charset="0"/>
            </a:endParaRPr>
          </a:p>
          <a:p>
            <a:r>
              <a:rPr lang="he-IL" sz="700" b="1" dirty="0">
                <a:latin typeface="Segoe UI Semilight" panose="020B0402040204020203" pitchFamily="34" charset="0"/>
                <a:cs typeface="Segoe UI Semilight" panose="020B0402040204020203" pitchFamily="34" charset="0"/>
              </a:rPr>
              <a:t>כמו כן בחרנו לבחון על האלגוריתם מצבים ייחודיים:</a:t>
            </a:r>
            <a:endParaRPr lang="en-US" sz="700" b="1" dirty="0">
              <a:latin typeface="Segoe UI Semilight" panose="020B0402040204020203" pitchFamily="34" charset="0"/>
              <a:cs typeface="Segoe UI Semilight" panose="020B0402040204020203" pitchFamily="34" charset="0"/>
            </a:endParaRPr>
          </a:p>
          <a:p>
            <a:pPr marL="92075" lvl="0" indent="-92075">
              <a:buFont typeface="+mj-lt"/>
              <a:buAutoNum type="arabicPeriod"/>
            </a:pPr>
            <a:r>
              <a:rPr lang="he-IL" sz="700" dirty="0">
                <a:latin typeface="Segoe UI Semilight" panose="020B0402040204020203" pitchFamily="34" charset="0"/>
                <a:cs typeface="Segoe UI Semilight" panose="020B0402040204020203" pitchFamily="34" charset="0"/>
              </a:rPr>
              <a:t>התנהגות כאשר לא קיים לו פתרון ואופן השפעת הפרמטרים על מסוגלות הרובוט לממש את משימתו.</a:t>
            </a:r>
            <a:endParaRPr lang="en-US" sz="700" dirty="0">
              <a:latin typeface="Segoe UI Semilight" panose="020B0402040204020203" pitchFamily="34" charset="0"/>
              <a:cs typeface="Segoe UI Semilight" panose="020B0402040204020203" pitchFamily="34" charset="0"/>
            </a:endParaRPr>
          </a:p>
          <a:p>
            <a:pPr marL="92075" lvl="0" indent="-92075">
              <a:buFont typeface="+mj-lt"/>
              <a:buAutoNum type="arabicPeriod"/>
            </a:pPr>
            <a:r>
              <a:rPr lang="he-IL" sz="700" dirty="0">
                <a:latin typeface="Segoe UI Semilight" panose="020B0402040204020203" pitchFamily="34" charset="0"/>
                <a:cs typeface="Segoe UI Semilight" panose="020B0402040204020203" pitchFamily="34" charset="0"/>
              </a:rPr>
              <a:t>התנהגות במסלול צר (דהיינו רובוט גדול מדי ביחס למסלול)</a:t>
            </a:r>
            <a:endParaRPr lang="en-US" sz="700" dirty="0">
              <a:latin typeface="Segoe UI Semilight" panose="020B0402040204020203" pitchFamily="34" charset="0"/>
              <a:cs typeface="Segoe UI Semilight" panose="020B0402040204020203" pitchFamily="34" charset="0"/>
            </a:endParaRPr>
          </a:p>
          <a:p>
            <a:pPr marL="92075" lvl="0" indent="-92075">
              <a:buFont typeface="+mj-lt"/>
              <a:buAutoNum type="arabicPeriod"/>
            </a:pPr>
            <a:r>
              <a:rPr lang="he-IL" sz="700" dirty="0">
                <a:latin typeface="Segoe UI Semilight" panose="020B0402040204020203" pitchFamily="34" charset="0"/>
                <a:cs typeface="Segoe UI Semilight" panose="020B0402040204020203" pitchFamily="34" charset="0"/>
              </a:rPr>
              <a:t>אבחון יעילות האלגוריתם במציאת מסלול למול אלגוריתמים אחרים</a:t>
            </a:r>
            <a:r>
              <a:rPr lang="he-IL" sz="700" dirty="0" smtClean="0">
                <a:latin typeface="Segoe UI Semilight" panose="020B0402040204020203" pitchFamily="34" charset="0"/>
                <a:cs typeface="Segoe UI Semilight" panose="020B0402040204020203" pitchFamily="34" charset="0"/>
              </a:rPr>
              <a:t>.</a:t>
            </a:r>
            <a:endParaRPr lang="en-US" sz="700" dirty="0">
              <a:latin typeface="Segoe UI Semilight" panose="020B0402040204020203" pitchFamily="34" charset="0"/>
              <a:cs typeface="Segoe UI Semilight" panose="020B0402040204020203" pitchFamily="34" charset="0"/>
            </a:endParaRPr>
          </a:p>
        </p:txBody>
      </p:sp>
      <p:sp>
        <p:nvSpPr>
          <p:cNvPr id="21" name="TextBox 20"/>
          <p:cNvSpPr txBox="1"/>
          <p:nvPr/>
        </p:nvSpPr>
        <p:spPr>
          <a:xfrm>
            <a:off x="3494314" y="2669863"/>
            <a:ext cx="3363686" cy="1877437"/>
          </a:xfrm>
          <a:prstGeom prst="rect">
            <a:avLst/>
          </a:prstGeom>
          <a:noFill/>
          <a:ln>
            <a:noFill/>
          </a:ln>
        </p:spPr>
        <p:txBody>
          <a:bodyPr wrap="square" rtlCol="1">
            <a:spAutoFit/>
          </a:bodyPr>
          <a:lstStyle/>
          <a:p>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הינו </a:t>
            </a:r>
            <a:r>
              <a:rPr lang="he-IL" sz="700" b="1" dirty="0">
                <a:latin typeface="Segoe UI Semilight" panose="020B0402040204020203" pitchFamily="34" charset="0"/>
                <a:cs typeface="Segoe UI Semilight" panose="020B0402040204020203" pitchFamily="34" charset="0"/>
              </a:rPr>
              <a:t>אלגוריתם לתכנון תנועה ברובוטיקה</a:t>
            </a:r>
            <a:r>
              <a:rPr lang="he-IL" sz="700" dirty="0">
                <a:latin typeface="Segoe UI Semilight" panose="020B0402040204020203" pitchFamily="34" charset="0"/>
                <a:cs typeface="Segoe UI Semilight" panose="020B0402040204020203" pitchFamily="34" charset="0"/>
              </a:rPr>
              <a:t>, ה</a:t>
            </a:r>
            <a:r>
              <a:rPr lang="he-IL" sz="700" dirty="0" smtClean="0">
                <a:latin typeface="Segoe UI Semilight" panose="020B0402040204020203" pitchFamily="34" charset="0"/>
                <a:cs typeface="Segoe UI Semilight" panose="020B0402040204020203" pitchFamily="34" charset="0"/>
              </a:rPr>
              <a:t>מספק </a:t>
            </a:r>
            <a:r>
              <a:rPr lang="he-IL" sz="700" dirty="0">
                <a:latin typeface="Segoe UI Semilight" panose="020B0402040204020203" pitchFamily="34" charset="0"/>
                <a:cs typeface="Segoe UI Semilight" panose="020B0402040204020203" pitchFamily="34" charset="0"/>
              </a:rPr>
              <a:t>פתרון לבעיית </a:t>
            </a:r>
            <a:r>
              <a:rPr lang="he-IL" sz="700" b="1" dirty="0">
                <a:latin typeface="Segoe UI Semilight" panose="020B0402040204020203" pitchFamily="34" charset="0"/>
                <a:cs typeface="Segoe UI Semilight" panose="020B0402040204020203" pitchFamily="34" charset="0"/>
              </a:rPr>
              <a:t>קביעת נתיב בין תצורת ההתחלה של הרובוט לבין הגדרת המטרה תוך הימנעות מפגיעה במכשולים </a:t>
            </a:r>
            <a:r>
              <a:rPr lang="he-IL" sz="700" dirty="0" smtClean="0">
                <a:latin typeface="Segoe UI Semilight" panose="020B0402040204020203" pitchFamily="34" charset="0"/>
                <a:cs typeface="Segoe UI Semilight" panose="020B0402040204020203" pitchFamily="34" charset="0"/>
              </a:rPr>
              <a:t>בדרך. הוא מאפשר </a:t>
            </a:r>
            <a:r>
              <a:rPr lang="he-IL" sz="700" dirty="0">
                <a:latin typeface="Segoe UI Semilight" panose="020B0402040204020203" pitchFamily="34" charset="0"/>
                <a:cs typeface="Segoe UI Semilight" panose="020B0402040204020203" pitchFamily="34" charset="0"/>
              </a:rPr>
              <a:t>לקחת דגימות אקראיות מחלל התצורה של הרובוט, לבדוק האם הן נמצאות בשטח הפנוי, ולהשתמש במתכנן מקומי בכדי לנסות ולחבר תצורות אלה לתצורות אחרות בקרבת מקום. תצורות ההתחלה והיעד מתווספות, ואלגוריתם חיפוש גרף מוכל על התרשים המתקבל כדי לקבוע נתיב בין תצורות ההתחלה והיעד.</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מתווה מפת הדרכים ההסתברותי מורכב משני שלבים: </a:t>
            </a:r>
            <a:r>
              <a:rPr lang="he-IL" sz="700" u="sng" dirty="0">
                <a:latin typeface="Segoe UI Semilight" panose="020B0402040204020203" pitchFamily="34" charset="0"/>
                <a:cs typeface="Segoe UI Semilight" panose="020B0402040204020203" pitchFamily="34" charset="0"/>
              </a:rPr>
              <a:t>שלב </a:t>
            </a:r>
            <a:r>
              <a:rPr lang="he-IL" sz="700" u="sng" dirty="0" smtClean="0">
                <a:latin typeface="Segoe UI Semilight" panose="020B0402040204020203" pitchFamily="34" charset="0"/>
                <a:cs typeface="Segoe UI Semilight" panose="020B0402040204020203" pitchFamily="34" charset="0"/>
              </a:rPr>
              <a:t>הבנייה </a:t>
            </a:r>
            <a:r>
              <a:rPr lang="he-IL" sz="700" dirty="0" smtClean="0">
                <a:latin typeface="Segoe UI Semilight" panose="020B0402040204020203" pitchFamily="34" charset="0"/>
                <a:cs typeface="Segoe UI Semilight" panose="020B0402040204020203" pitchFamily="34" charset="0"/>
              </a:rPr>
              <a:t>– בו </a:t>
            </a:r>
            <a:r>
              <a:rPr lang="he-IL" sz="700" dirty="0" smtClean="0">
                <a:latin typeface="Segoe UI Semilight" panose="020B0402040204020203" pitchFamily="34" charset="0"/>
                <a:cs typeface="Segoe UI Semilight" panose="020B0402040204020203" pitchFamily="34" charset="0"/>
              </a:rPr>
              <a:t>מפת הדרכים (הגרף) נבנית, בקירוב תנועות שניתן לעשות בסביבה,</a:t>
            </a:r>
            <a:r>
              <a:rPr lang="he-IL" sz="700" dirty="0" smtClean="0">
                <a:latin typeface="Segoe UI Semilight" panose="020B0402040204020203" pitchFamily="34" charset="0"/>
                <a:cs typeface="Segoe UI Semilight" panose="020B0402040204020203" pitchFamily="34" charset="0"/>
              </a:rPr>
              <a:t> </a:t>
            </a:r>
            <a:r>
              <a:rPr lang="he-IL" sz="700" dirty="0">
                <a:latin typeface="Segoe UI Semilight" panose="020B0402040204020203" pitchFamily="34" charset="0"/>
                <a:cs typeface="Segoe UI Semilight" panose="020B0402040204020203" pitchFamily="34" charset="0"/>
              </a:rPr>
              <a:t>ו</a:t>
            </a:r>
            <a:r>
              <a:rPr lang="he-IL" sz="700" u="sng" dirty="0">
                <a:latin typeface="Segoe UI Semilight" panose="020B0402040204020203" pitchFamily="34" charset="0"/>
                <a:cs typeface="Segoe UI Semilight" panose="020B0402040204020203" pitchFamily="34" charset="0"/>
              </a:rPr>
              <a:t>שלב </a:t>
            </a:r>
            <a:r>
              <a:rPr lang="he-IL" sz="700" u="sng" dirty="0" smtClean="0">
                <a:latin typeface="Segoe UI Semilight" panose="020B0402040204020203" pitchFamily="34" charset="0"/>
                <a:cs typeface="Segoe UI Semilight" panose="020B0402040204020203" pitchFamily="34" charset="0"/>
              </a:rPr>
              <a:t>השאילתה </a:t>
            </a:r>
            <a:r>
              <a:rPr lang="he-IL" sz="700" dirty="0" smtClean="0">
                <a:latin typeface="Segoe UI Semilight" panose="020B0402040204020203" pitchFamily="34" charset="0"/>
                <a:cs typeface="Segoe UI Semilight" panose="020B0402040204020203" pitchFamily="34" charset="0"/>
              </a:rPr>
              <a:t>– בו תצורות </a:t>
            </a:r>
            <a:r>
              <a:rPr lang="he-IL" sz="700" dirty="0">
                <a:latin typeface="Segoe UI Semilight" panose="020B0402040204020203" pitchFamily="34" charset="0"/>
                <a:cs typeface="Segoe UI Semilight" panose="020B0402040204020203" pitchFamily="34" charset="0"/>
              </a:rPr>
              <a:t>ההתחלה והיעד מחוברות לתרשים, והנתיב מתקבל בשאילתה הקצרה ביותר לפי אלגוריתם </a:t>
            </a:r>
            <a:r>
              <a:rPr lang="en-US" sz="700" dirty="0">
                <a:latin typeface="Segoe UI Semilight" panose="020B0402040204020203" pitchFamily="34" charset="0"/>
                <a:cs typeface="Segoe UI Semilight" panose="020B0402040204020203" pitchFamily="34" charset="0"/>
              </a:rPr>
              <a:t>Dijkstra</a:t>
            </a:r>
            <a:r>
              <a:rPr lang="he-IL" sz="700" dirty="0" smtClean="0">
                <a:latin typeface="Segoe UI Semilight" panose="020B0402040204020203" pitchFamily="34" charset="0"/>
                <a:cs typeface="Segoe UI Semilight" panose="020B0402040204020203" pitchFamily="34" charset="0"/>
              </a:rPr>
              <a:t>.</a:t>
            </a:r>
          </a:p>
          <a:p>
            <a:endParaRPr lang="he-IL" sz="700" dirty="0" smtClean="0">
              <a:latin typeface="Segoe UI Semilight" panose="020B0402040204020203" pitchFamily="34" charset="0"/>
              <a:cs typeface="Segoe UI Semilight" panose="020B0402040204020203" pitchFamily="34" charset="0"/>
            </a:endParaRPr>
          </a:p>
          <a:p>
            <a:endParaRPr lang="he-IL" sz="700" dirty="0">
              <a:latin typeface="Segoe UI Semilight" panose="020B0402040204020203" pitchFamily="34" charset="0"/>
              <a:cs typeface="Segoe UI Semilight" panose="020B0402040204020203" pitchFamily="34" charset="0"/>
            </a:endParaRPr>
          </a:p>
          <a:p>
            <a:endParaRPr lang="he-IL" sz="700" dirty="0" smtClean="0">
              <a:latin typeface="Segoe UI Semilight" panose="020B0402040204020203" pitchFamily="34" charset="0"/>
              <a:cs typeface="Segoe UI Semilight" panose="020B0402040204020203" pitchFamily="34" charset="0"/>
            </a:endParaRPr>
          </a:p>
          <a:p>
            <a:endParaRPr lang="he-IL" sz="700" dirty="0">
              <a:latin typeface="Segoe UI Semilight" panose="020B0402040204020203" pitchFamily="34" charset="0"/>
              <a:cs typeface="Segoe UI Semilight" panose="020B0402040204020203" pitchFamily="34" charset="0"/>
            </a:endParaRPr>
          </a:p>
          <a:p>
            <a:r>
              <a:rPr lang="he-IL" sz="400" dirty="0" smtClean="0">
                <a:latin typeface="Segoe UI Semilight" panose="020B0402040204020203" pitchFamily="34" charset="0"/>
                <a:cs typeface="Segoe UI Semilight" panose="020B0402040204020203" pitchFamily="34" charset="0"/>
              </a:rPr>
              <a:t>תמונה 1</a:t>
            </a:r>
            <a:r>
              <a:rPr lang="he-IL" sz="400" dirty="0">
                <a:latin typeface="Segoe UI Semilight" panose="020B0402040204020203" pitchFamily="34" charset="0"/>
                <a:cs typeface="Segoe UI Semilight" panose="020B0402040204020203" pitchFamily="34" charset="0"/>
              </a:rPr>
              <a:t>: מסלול עם מכשולים מועטים </a:t>
            </a:r>
            <a:r>
              <a:rPr lang="he-IL" sz="400" dirty="0" smtClean="0">
                <a:latin typeface="Segoe UI Semilight" panose="020B0402040204020203" pitchFamily="34" charset="0"/>
                <a:cs typeface="Segoe UI Semilight" panose="020B0402040204020203" pitchFamily="34" charset="0"/>
              </a:rPr>
              <a:t>יחסית</a:t>
            </a:r>
            <a:endParaRPr lang="en-US" sz="400" dirty="0" smtClean="0">
              <a:latin typeface="Segoe UI Semilight" panose="020B0402040204020203" pitchFamily="34" charset="0"/>
              <a:cs typeface="Segoe UI Semilight" panose="020B0402040204020203" pitchFamily="34" charset="0"/>
            </a:endParaRPr>
          </a:p>
          <a:p>
            <a:r>
              <a:rPr lang="he-IL" sz="400" dirty="0" smtClean="0">
                <a:latin typeface="Segoe UI Semilight" panose="020B0402040204020203" pitchFamily="34" charset="0"/>
                <a:cs typeface="Segoe UI Semilight" panose="020B0402040204020203" pitchFamily="34" charset="0"/>
              </a:rPr>
              <a:t>תמונה 2: מסלול עם מכשולים רבים</a:t>
            </a:r>
          </a:p>
          <a:p>
            <a:endParaRPr lang="he-IL" sz="300" dirty="0">
              <a:latin typeface="Segoe UI Semilight" panose="020B0402040204020203" pitchFamily="34" charset="0"/>
              <a:cs typeface="Segoe UI Semilight" panose="020B0402040204020203" pitchFamily="34" charset="0"/>
            </a:endParaRPr>
          </a:p>
          <a:p>
            <a:endParaRPr lang="he-IL" sz="500" dirty="0">
              <a:latin typeface="Segoe UI Semilight" panose="020B0402040204020203" pitchFamily="34" charset="0"/>
              <a:cs typeface="Segoe UI Semilight" panose="020B0402040204020203" pitchFamily="34" charset="0"/>
            </a:endParaRPr>
          </a:p>
        </p:txBody>
      </p:sp>
      <p:pic>
        <p:nvPicPr>
          <p:cNvPr id="22" name="Picture 1" descr="C:\Users\PrinceDM\Desktop\TuneTheConnectionDistanceExample_02.png"/>
          <p:cNvPicPr/>
          <p:nvPr/>
        </p:nvPicPr>
        <p:blipFill rotWithShape="1">
          <a:blip r:embed="rId3" cstate="print"/>
          <a:srcRect l="15338" t="6598" r="14064" b="5005"/>
          <a:stretch/>
        </p:blipFill>
        <p:spPr bwMode="auto">
          <a:xfrm>
            <a:off x="3541395" y="3700151"/>
            <a:ext cx="896646" cy="839867"/>
          </a:xfrm>
          <a:prstGeom prst="rect">
            <a:avLst/>
          </a:prstGeom>
          <a:noFill/>
          <a:ln w="9525">
            <a:noFill/>
            <a:miter lim="800000"/>
            <a:headEnd/>
            <a:tailEnd/>
          </a:ln>
        </p:spPr>
      </p:pic>
      <p:pic>
        <p:nvPicPr>
          <p:cNvPr id="23" name="תמונה 22"/>
          <p:cNvPicPr/>
          <p:nvPr/>
        </p:nvPicPr>
        <p:blipFill rotWithShape="1">
          <a:blip r:embed="rId4" cstate="print">
            <a:extLst>
              <a:ext uri="{28A0092B-C50C-407E-A947-70E740481C1C}">
                <a14:useLocalDpi xmlns:a14="http://schemas.microsoft.com/office/drawing/2010/main" val="0"/>
              </a:ext>
            </a:extLst>
          </a:blip>
          <a:srcRect l="9376" t="6638" r="8479" b="5344"/>
          <a:stretch/>
        </p:blipFill>
        <p:spPr>
          <a:xfrm>
            <a:off x="4485122" y="3703206"/>
            <a:ext cx="1035051" cy="833755"/>
          </a:xfrm>
          <a:prstGeom prst="rect">
            <a:avLst/>
          </a:prstGeom>
          <a:ln>
            <a:noFill/>
          </a:ln>
        </p:spPr>
      </p:pic>
      <p:sp>
        <p:nvSpPr>
          <p:cNvPr id="24" name="TextBox 23"/>
          <p:cNvSpPr txBox="1"/>
          <p:nvPr/>
        </p:nvSpPr>
        <p:spPr>
          <a:xfrm>
            <a:off x="3499394" y="4780321"/>
            <a:ext cx="3363686" cy="2046714"/>
          </a:xfrm>
          <a:prstGeom prst="rect">
            <a:avLst/>
          </a:prstGeom>
          <a:noFill/>
          <a:ln>
            <a:noFill/>
          </a:ln>
        </p:spPr>
        <p:txBody>
          <a:bodyPr wrap="square" rtlCol="1">
            <a:spAutoFit/>
          </a:bodyPr>
          <a:lstStyle/>
          <a:p>
            <a:pPr lvl="0"/>
            <a:r>
              <a:rPr lang="he-IL" sz="700" b="1" dirty="0" smtClean="0">
                <a:latin typeface="Segoe UI Semilight" panose="020B0402040204020203" pitchFamily="34" charset="0"/>
                <a:cs typeface="Segoe UI Semilight" panose="020B0402040204020203" pitchFamily="34" charset="0"/>
              </a:rPr>
              <a:t>נותן </a:t>
            </a:r>
            <a:r>
              <a:rPr lang="he-IL" sz="700" b="1" dirty="0">
                <a:latin typeface="Segoe UI Semilight" panose="020B0402040204020203" pitchFamily="34" charset="0"/>
                <a:cs typeface="Segoe UI Semilight" panose="020B0402040204020203" pitchFamily="34" charset="0"/>
              </a:rPr>
              <a:t>מענה למכשולים</a:t>
            </a:r>
            <a:endParaRPr lang="en-US" sz="700" b="1"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כאשר נרצה להגיע מנקודת המקור אל נקודת היעד ובדרך קיימים מכשולים, נעדיף להשתמש באלגוריתם </a:t>
            </a:r>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אשר יכול להתגבר על המכשולים ולתת לנו פתרון מקורב למסלול הקצר ביותר.</a:t>
            </a:r>
            <a:endParaRPr lang="en-US" sz="700" dirty="0">
              <a:latin typeface="Segoe UI Semilight" panose="020B0402040204020203" pitchFamily="34" charset="0"/>
              <a:cs typeface="Segoe UI Semilight" panose="020B0402040204020203" pitchFamily="34" charset="0"/>
            </a:endParaRPr>
          </a:p>
          <a:p>
            <a:pPr lvl="0"/>
            <a:endParaRPr lang="he-IL" sz="400" b="1" dirty="0" smtClean="0">
              <a:latin typeface="Segoe UI Semilight" panose="020B0402040204020203" pitchFamily="34" charset="0"/>
              <a:cs typeface="Segoe UI Semilight" panose="020B0402040204020203" pitchFamily="34" charset="0"/>
            </a:endParaRPr>
          </a:p>
          <a:p>
            <a:pPr lvl="0"/>
            <a:r>
              <a:rPr lang="he-IL" sz="700" b="1" dirty="0" smtClean="0">
                <a:latin typeface="Segoe UI Semilight" panose="020B0402040204020203" pitchFamily="34" charset="0"/>
                <a:cs typeface="Segoe UI Semilight" panose="020B0402040204020203" pitchFamily="34" charset="0"/>
              </a:rPr>
              <a:t>סיבוכיות </a:t>
            </a:r>
            <a:r>
              <a:rPr lang="he-IL" sz="700" b="1" dirty="0">
                <a:latin typeface="Segoe UI Semilight" panose="020B0402040204020203" pitchFamily="34" charset="0"/>
                <a:cs typeface="Segoe UI Semilight" panose="020B0402040204020203" pitchFamily="34" charset="0"/>
              </a:rPr>
              <a:t>זמן ריצה</a:t>
            </a:r>
            <a:endParaRPr lang="en-US" sz="700" b="1"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כאשר נרצה לפתור בעיה שבה אנחנו מוכנים להתפשר על לקיחת הפתרון האופטימאלי בסטייה מסוימת נוכל להשתמש באלגוריתם </a:t>
            </a:r>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ולהציב תנאים בהתאם לבעיה (רדיוס, מס' </a:t>
            </a:r>
            <a:r>
              <a:rPr lang="he-IL" sz="700" dirty="0" err="1">
                <a:latin typeface="Segoe UI Semilight" panose="020B0402040204020203" pitchFamily="34" charset="0"/>
                <a:cs typeface="Segoe UI Semilight" panose="020B0402040204020203" pitchFamily="34" charset="0"/>
              </a:rPr>
              <a:t>קודקודים</a:t>
            </a:r>
            <a:r>
              <a:rPr lang="he-IL" sz="700" dirty="0">
                <a:latin typeface="Segoe UI Semilight" panose="020B0402040204020203" pitchFamily="34" charset="0"/>
                <a:cs typeface="Segoe UI Semilight" panose="020B0402040204020203" pitchFamily="34" charset="0"/>
              </a:rPr>
              <a:t> שיוגרלו על הגרף). אמנם הסיבוכיות לרוב יותר גבוהה משל </a:t>
            </a:r>
            <a:r>
              <a:rPr lang="en-US" sz="700" dirty="0">
                <a:latin typeface="Segoe UI Semilight" panose="020B0402040204020203" pitchFamily="34" charset="0"/>
                <a:cs typeface="Segoe UI Semilight" panose="020B0402040204020203" pitchFamily="34" charset="0"/>
              </a:rPr>
              <a:t>Dijkstra</a:t>
            </a:r>
            <a:r>
              <a:rPr lang="he-IL" sz="700" dirty="0">
                <a:latin typeface="Segoe UI Semilight" panose="020B0402040204020203" pitchFamily="34" charset="0"/>
                <a:cs typeface="Segoe UI Semilight" panose="020B0402040204020203" pitchFamily="34" charset="0"/>
              </a:rPr>
              <a:t> אך יותר נמוכה משל אלגוריתם</a:t>
            </a:r>
            <a:r>
              <a:rPr lang="en-US" sz="700" dirty="0">
                <a:latin typeface="Segoe UI Semilight" panose="020B0402040204020203" pitchFamily="34" charset="0"/>
                <a:cs typeface="Segoe UI Semilight" panose="020B0402040204020203" pitchFamily="34" charset="0"/>
              </a:rPr>
              <a:t>A </a:t>
            </a:r>
            <a:r>
              <a:rPr lang="he-IL" sz="700" dirty="0" smtClean="0">
                <a:latin typeface="Segoe UI Semilight" panose="020B0402040204020203" pitchFamily="34" charset="0"/>
                <a:cs typeface="Segoe UI Semilight" panose="020B0402040204020203" pitchFamily="34" charset="0"/>
              </a:rPr>
              <a:t>*.</a:t>
            </a:r>
          </a:p>
          <a:p>
            <a:endParaRPr lang="en-US" sz="400" dirty="0">
              <a:latin typeface="Segoe UI Semilight" panose="020B0402040204020203" pitchFamily="34" charset="0"/>
              <a:cs typeface="Segoe UI Semilight" panose="020B0402040204020203" pitchFamily="34" charset="0"/>
            </a:endParaRPr>
          </a:p>
          <a:p>
            <a:pPr lvl="0"/>
            <a:r>
              <a:rPr lang="he-IL" sz="700" b="1" dirty="0">
                <a:latin typeface="Segoe UI Semilight" panose="020B0402040204020203" pitchFamily="34" charset="0"/>
                <a:cs typeface="Segoe UI Semilight" panose="020B0402040204020203" pitchFamily="34" charset="0"/>
              </a:rPr>
              <a:t>קירוב למסלול הקצר ביותר</a:t>
            </a:r>
            <a:endParaRPr lang="en-US" sz="700" b="1" dirty="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כאשר נחפש </a:t>
            </a:r>
            <a:r>
              <a:rPr lang="he-IL" sz="700" dirty="0">
                <a:latin typeface="Segoe UI Semilight" panose="020B0402040204020203" pitchFamily="34" charset="0"/>
                <a:cs typeface="Segoe UI Semilight" panose="020B0402040204020203" pitchFamily="34" charset="0"/>
              </a:rPr>
              <a:t>את המסלול הקצר ביותר בגרף בעל כמות מכשולים רבה נוכל להשתמש באלגוריתם </a:t>
            </a:r>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ולהציב תנאים בהתאם לבעיה. כאשר נוסיף כמות מכובדת של </a:t>
            </a:r>
            <a:r>
              <a:rPr lang="he-IL" sz="700" dirty="0" err="1">
                <a:latin typeface="Segoe UI Semilight" panose="020B0402040204020203" pitchFamily="34" charset="0"/>
                <a:cs typeface="Segoe UI Semilight" panose="020B0402040204020203" pitchFamily="34" charset="0"/>
              </a:rPr>
              <a:t>קודקודים</a:t>
            </a:r>
            <a:r>
              <a:rPr lang="he-IL" sz="700" dirty="0">
                <a:latin typeface="Segoe UI Semilight" panose="020B0402040204020203" pitchFamily="34" charset="0"/>
                <a:cs typeface="Segoe UI Semilight" panose="020B0402040204020203" pitchFamily="34" charset="0"/>
              </a:rPr>
              <a:t> על הגרף, זמן הריצה יהיה יותר נמוך משל </a:t>
            </a:r>
            <a:r>
              <a:rPr lang="en-US" sz="700" dirty="0">
                <a:latin typeface="Segoe UI Semilight" panose="020B0402040204020203" pitchFamily="34" charset="0"/>
                <a:cs typeface="Segoe UI Semilight" panose="020B0402040204020203" pitchFamily="34" charset="0"/>
              </a:rPr>
              <a:t>A</a:t>
            </a:r>
            <a:r>
              <a:rPr lang="he-IL" sz="700" dirty="0">
                <a:latin typeface="Segoe UI Semilight" panose="020B0402040204020203" pitchFamily="34" charset="0"/>
                <a:cs typeface="Segoe UI Semilight" panose="020B0402040204020203" pitchFamily="34" charset="0"/>
              </a:rPr>
              <a:t>* בפתרון מקורב ל</a:t>
            </a:r>
            <a:r>
              <a:rPr lang="en-US" sz="700" dirty="0">
                <a:latin typeface="Segoe UI Semilight" panose="020B0402040204020203" pitchFamily="34" charset="0"/>
                <a:cs typeface="Segoe UI Semilight" panose="020B0402040204020203" pitchFamily="34" charset="0"/>
              </a:rPr>
              <a:t>A* </a:t>
            </a:r>
            <a:r>
              <a:rPr lang="he-IL" sz="700" dirty="0">
                <a:latin typeface="Segoe UI Semilight" panose="020B0402040204020203" pitchFamily="34" charset="0"/>
                <a:cs typeface="Segoe UI Semilight" panose="020B0402040204020203" pitchFamily="34" charset="0"/>
              </a:rPr>
              <a:t> מבחינת אורך מסלול</a:t>
            </a:r>
            <a:r>
              <a:rPr lang="he-IL" sz="700" dirty="0" smtClean="0">
                <a:latin typeface="Segoe UI Semilight" panose="020B0402040204020203" pitchFamily="34" charset="0"/>
                <a:cs typeface="Segoe UI Semilight" panose="020B0402040204020203" pitchFamily="34" charset="0"/>
              </a:rPr>
              <a:t>.</a:t>
            </a:r>
          </a:p>
          <a:p>
            <a:endParaRPr lang="he-IL" sz="500" dirty="0">
              <a:latin typeface="Segoe UI Semilight" panose="020B0402040204020203" pitchFamily="34" charset="0"/>
              <a:cs typeface="Segoe UI Semilight" panose="020B0402040204020203" pitchFamily="34" charset="0"/>
            </a:endParaRPr>
          </a:p>
          <a:p>
            <a:r>
              <a:rPr lang="he-IL" sz="400" dirty="0" smtClean="0">
                <a:latin typeface="Segoe UI Semilight" panose="020B0402040204020203" pitchFamily="34" charset="0"/>
                <a:cs typeface="Segoe UI Semilight" panose="020B0402040204020203" pitchFamily="34" charset="0"/>
              </a:rPr>
              <a:t>תמונה 3:</a:t>
            </a:r>
            <a:r>
              <a:rPr lang="he-IL" sz="400" dirty="0" smtClean="0">
                <a:latin typeface="Segoe UI Semilight" panose="020B0402040204020203" pitchFamily="34" charset="0"/>
                <a:cs typeface="Segoe UI Semilight" panose="020B0402040204020203" pitchFamily="34" charset="0"/>
              </a:rPr>
              <a:t> </a:t>
            </a:r>
            <a:r>
              <a:rPr lang="he-IL" sz="400" dirty="0">
                <a:latin typeface="Segoe UI Semilight" panose="020B0402040204020203" pitchFamily="34" charset="0"/>
                <a:cs typeface="Segoe UI Semilight" panose="020B0402040204020203" pitchFamily="34" charset="0"/>
              </a:rPr>
              <a:t>דוגמת המחשה של הרצת האלגוריתם </a:t>
            </a:r>
            <a:r>
              <a:rPr lang="en-US" sz="400" dirty="0">
                <a:latin typeface="Segoe UI Semilight" panose="020B0402040204020203" pitchFamily="34" charset="0"/>
                <a:cs typeface="Segoe UI Semilight" panose="020B0402040204020203" pitchFamily="34" charset="0"/>
              </a:rPr>
              <a:t>PRM</a:t>
            </a:r>
            <a:r>
              <a:rPr lang="he-IL" sz="400" dirty="0">
                <a:latin typeface="Segoe UI Semilight" panose="020B0402040204020203" pitchFamily="34" charset="0"/>
                <a:cs typeface="Segoe UI Semilight" panose="020B0402040204020203" pitchFamily="34" charset="0"/>
              </a:rPr>
              <a:t>. זמן ריצה: </a:t>
            </a:r>
            <a:r>
              <a:rPr lang="en-US" sz="400" dirty="0">
                <a:latin typeface="Segoe UI Semilight" panose="020B0402040204020203" pitchFamily="34" charset="0"/>
                <a:cs typeface="Segoe UI Semilight" panose="020B0402040204020203" pitchFamily="34" charset="0"/>
              </a:rPr>
              <a:t>1.620105</a:t>
            </a:r>
            <a:r>
              <a:rPr lang="he-IL" sz="400" dirty="0">
                <a:latin typeface="Segoe UI Semilight" panose="020B0402040204020203" pitchFamily="34" charset="0"/>
                <a:cs typeface="Segoe UI Semilight" panose="020B0402040204020203" pitchFamily="34" charset="0"/>
              </a:rPr>
              <a:t> </a:t>
            </a:r>
            <a:r>
              <a:rPr lang="he-IL" sz="400" dirty="0" smtClean="0">
                <a:latin typeface="Segoe UI Semilight" panose="020B0402040204020203" pitchFamily="34" charset="0"/>
                <a:cs typeface="Segoe UI Semilight" panose="020B0402040204020203" pitchFamily="34" charset="0"/>
              </a:rPr>
              <a:t>שניות</a:t>
            </a:r>
          </a:p>
          <a:p>
            <a:r>
              <a:rPr lang="he-IL" sz="400" dirty="0" smtClean="0">
                <a:latin typeface="Segoe UI Semilight" panose="020B0402040204020203" pitchFamily="34" charset="0"/>
                <a:cs typeface="Segoe UI Semilight" panose="020B0402040204020203" pitchFamily="34" charset="0"/>
              </a:rPr>
              <a:t>תמונה 4: דוגמת </a:t>
            </a:r>
            <a:r>
              <a:rPr lang="he-IL" sz="400" dirty="0">
                <a:latin typeface="Segoe UI Semilight" panose="020B0402040204020203" pitchFamily="34" charset="0"/>
                <a:cs typeface="Segoe UI Semilight" panose="020B0402040204020203" pitchFamily="34" charset="0"/>
              </a:rPr>
              <a:t>המחשה של הרצת אלגוריתם </a:t>
            </a:r>
            <a:r>
              <a:rPr lang="en-US" sz="400" dirty="0">
                <a:latin typeface="Segoe UI Semilight" panose="020B0402040204020203" pitchFamily="34" charset="0"/>
                <a:cs typeface="Segoe UI Semilight" panose="020B0402040204020203" pitchFamily="34" charset="0"/>
              </a:rPr>
              <a:t>A*</a:t>
            </a:r>
            <a:r>
              <a:rPr lang="he-IL" sz="400" dirty="0">
                <a:latin typeface="Segoe UI Semilight" panose="020B0402040204020203" pitchFamily="34" charset="0"/>
                <a:cs typeface="Segoe UI Semilight" panose="020B0402040204020203" pitchFamily="34" charset="0"/>
              </a:rPr>
              <a:t>. זמן ריצה: </a:t>
            </a:r>
            <a:r>
              <a:rPr lang="en-US" sz="400" dirty="0">
                <a:latin typeface="Segoe UI Semilight" panose="020B0402040204020203" pitchFamily="34" charset="0"/>
                <a:cs typeface="Segoe UI Semilight" panose="020B0402040204020203" pitchFamily="34" charset="0"/>
              </a:rPr>
              <a:t>8.070951</a:t>
            </a:r>
            <a:r>
              <a:rPr lang="he-IL" sz="400" dirty="0">
                <a:latin typeface="Segoe UI Semilight" panose="020B0402040204020203" pitchFamily="34" charset="0"/>
                <a:cs typeface="Segoe UI Semilight" panose="020B0402040204020203" pitchFamily="34" charset="0"/>
              </a:rPr>
              <a:t> שניות</a:t>
            </a:r>
          </a:p>
          <a:p>
            <a:endParaRPr lang="he-IL" sz="400" dirty="0" smtClean="0">
              <a:latin typeface="Segoe UI Semilight" panose="020B0402040204020203" pitchFamily="34" charset="0"/>
              <a:cs typeface="Segoe UI Semilight" panose="020B0402040204020203" pitchFamily="34" charset="0"/>
            </a:endParaRPr>
          </a:p>
          <a:p>
            <a:endParaRPr lang="he-IL" sz="400" dirty="0">
              <a:latin typeface="Segoe UI Semilight" panose="020B0402040204020203" pitchFamily="34" charset="0"/>
              <a:cs typeface="Segoe UI Semilight" panose="020B0402040204020203" pitchFamily="34" charset="0"/>
            </a:endParaRPr>
          </a:p>
        </p:txBody>
      </p:sp>
      <p:pic>
        <p:nvPicPr>
          <p:cNvPr id="25" name="תמונה 24"/>
          <p:cNvPicPr>
            <a:picLocks noChangeAspect="1"/>
          </p:cNvPicPr>
          <p:nvPr/>
        </p:nvPicPr>
        <p:blipFill>
          <a:blip r:embed="rId5"/>
          <a:stretch>
            <a:fillRect/>
          </a:stretch>
        </p:blipFill>
        <p:spPr>
          <a:xfrm>
            <a:off x="106136" y="8296690"/>
            <a:ext cx="767443" cy="765601"/>
          </a:xfrm>
          <a:prstGeom prst="rect">
            <a:avLst/>
          </a:prstGeom>
          <a:ln>
            <a:noFill/>
          </a:ln>
        </p:spPr>
      </p:pic>
      <p:pic>
        <p:nvPicPr>
          <p:cNvPr id="26" name="Picture 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4730" y="6374130"/>
            <a:ext cx="707274" cy="418914"/>
          </a:xfrm>
          <a:prstGeom prst="rect">
            <a:avLst/>
          </a:prstGeom>
          <a:noFill/>
          <a:ln>
            <a:noFill/>
          </a:ln>
        </p:spPr>
      </p:pic>
      <p:pic>
        <p:nvPicPr>
          <p:cNvPr id="27" name="Picture 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4005" y="6374130"/>
            <a:ext cx="691068" cy="418914"/>
          </a:xfrm>
          <a:prstGeom prst="rect">
            <a:avLst/>
          </a:prstGeom>
          <a:noFill/>
          <a:ln>
            <a:noFill/>
          </a:ln>
        </p:spPr>
      </p:pic>
      <p:sp>
        <p:nvSpPr>
          <p:cNvPr id="28" name="TextBox 27"/>
          <p:cNvSpPr txBox="1"/>
          <p:nvPr/>
        </p:nvSpPr>
        <p:spPr>
          <a:xfrm>
            <a:off x="3499394" y="7069908"/>
            <a:ext cx="3363686" cy="2139047"/>
          </a:xfrm>
          <a:prstGeom prst="rect">
            <a:avLst/>
          </a:prstGeom>
          <a:noFill/>
          <a:ln>
            <a:noFill/>
          </a:ln>
        </p:spPr>
        <p:txBody>
          <a:bodyPr wrap="square" rtlCol="1">
            <a:spAutoFit/>
          </a:bodyPr>
          <a:lstStyle/>
          <a:p>
            <a:r>
              <a:rPr lang="he-IL" sz="700" dirty="0" smtClean="0">
                <a:latin typeface="Segoe UI Semilight" panose="020B0402040204020203" pitchFamily="34" charset="0"/>
                <a:cs typeface="Segoe UI Semilight" panose="020B0402040204020203" pitchFamily="34" charset="0"/>
              </a:rPr>
              <a:t>תכננו </a:t>
            </a:r>
            <a:r>
              <a:rPr lang="he-IL" sz="700" dirty="0">
                <a:latin typeface="Segoe UI Semilight" panose="020B0402040204020203" pitchFamily="34" charset="0"/>
                <a:cs typeface="Segoe UI Semilight" panose="020B0402040204020203" pitchFamily="34" charset="0"/>
              </a:rPr>
              <a:t>את האלגוריתם ע"מ שידמה </a:t>
            </a:r>
            <a:r>
              <a:rPr lang="he-IL" sz="700" b="1" dirty="0">
                <a:latin typeface="Segoe UI Semilight" panose="020B0402040204020203" pitchFamily="34" charset="0"/>
                <a:cs typeface="Segoe UI Semilight" panose="020B0402040204020203" pitchFamily="34" charset="0"/>
              </a:rPr>
              <a:t>ניווט אורבני של רכב רובוטי המתנייד בכבישי חולון ע"מ להגיע מהבית אל המכון </a:t>
            </a:r>
            <a:r>
              <a:rPr lang="he-IL" sz="700" b="1" dirty="0" smtClean="0">
                <a:latin typeface="Segoe UI Semilight" panose="020B0402040204020203" pitchFamily="34" charset="0"/>
                <a:cs typeface="Segoe UI Semilight" panose="020B0402040204020203" pitchFamily="34" charset="0"/>
              </a:rPr>
              <a:t>הטכנולוגי</a:t>
            </a:r>
            <a:r>
              <a:rPr lang="he-IL" sz="700" dirty="0" smtClean="0">
                <a:latin typeface="Segoe UI Semilight" panose="020B0402040204020203" pitchFamily="34" charset="0"/>
                <a:cs typeface="Segoe UI Semilight" panose="020B0402040204020203" pitchFamily="34" charset="0"/>
              </a:rPr>
              <a:t>. על כן בתחילה בנינו את מפת </a:t>
            </a:r>
            <a:r>
              <a:rPr lang="he-IL" sz="700" dirty="0">
                <a:latin typeface="Segoe UI Semilight" panose="020B0402040204020203" pitchFamily="34" charset="0"/>
                <a:cs typeface="Segoe UI Semilight" panose="020B0402040204020203" pitchFamily="34" charset="0"/>
              </a:rPr>
              <a:t>השכונה בחולון (הגרף) עליה ירוץ האלגוריתם. </a:t>
            </a:r>
            <a:r>
              <a:rPr lang="he-IL" sz="700" dirty="0">
                <a:latin typeface="Segoe UI Semilight" panose="020B0402040204020203" pitchFamily="34" charset="0"/>
                <a:cs typeface="Segoe UI Semilight" panose="020B0402040204020203" pitchFamily="34" charset="0"/>
              </a:rPr>
              <a:t>נעזרנו במפת חולון ודימינו אותה ע"י מתיחת קווי אורך ורוחב ואפיון מיקומי המבנים והכבישים. כמו כן, השתמשנו בכתובת ביתה של מיתר ברחוב "צבי </a:t>
            </a:r>
            <a:r>
              <a:rPr lang="he-IL" sz="700" dirty="0" err="1">
                <a:latin typeface="Segoe UI Semilight" panose="020B0402040204020203" pitchFamily="34" charset="0"/>
                <a:cs typeface="Segoe UI Semilight" panose="020B0402040204020203" pitchFamily="34" charset="0"/>
              </a:rPr>
              <a:t>תדמור</a:t>
            </a:r>
            <a:r>
              <a:rPr lang="he-IL" sz="700" dirty="0">
                <a:latin typeface="Segoe UI Semilight" panose="020B0402040204020203" pitchFamily="34" charset="0"/>
                <a:cs typeface="Segoe UI Semilight" panose="020B0402040204020203" pitchFamily="34" charset="0"/>
              </a:rPr>
              <a:t>" ע"מ להגדיר את נקודת ההתחלה ובשער המכללה כנקודת היעד של </a:t>
            </a:r>
            <a:r>
              <a:rPr lang="he-IL" sz="700" dirty="0" smtClean="0">
                <a:latin typeface="Segoe UI Semilight" panose="020B0402040204020203" pitchFamily="34" charset="0"/>
                <a:cs typeface="Segoe UI Semilight" panose="020B0402040204020203" pitchFamily="34" charset="0"/>
              </a:rPr>
              <a:t>הרובוט. למפה </a:t>
            </a:r>
            <a:r>
              <a:rPr lang="he-IL" sz="700" dirty="0">
                <a:latin typeface="Segoe UI Semilight" panose="020B0402040204020203" pitchFamily="34" charset="0"/>
                <a:cs typeface="Segoe UI Semilight" panose="020B0402040204020203" pitchFamily="34" charset="0"/>
              </a:rPr>
              <a:t>הגדרנו גבולות גזרה, </a:t>
            </a:r>
            <a:endParaRPr lang="he-IL" sz="700" dirty="0" smtClean="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ומכשולים </a:t>
            </a:r>
            <a:r>
              <a:rPr lang="he-IL" sz="700" dirty="0">
                <a:latin typeface="Segoe UI Semilight" panose="020B0402040204020203" pitchFamily="34" charset="0"/>
                <a:cs typeface="Segoe UI Semilight" panose="020B0402040204020203" pitchFamily="34" charset="0"/>
              </a:rPr>
              <a:t>המדמים את הבניינים </a:t>
            </a:r>
            <a:endParaRPr lang="he-IL" sz="700" dirty="0" smtClean="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בשכונה.</a:t>
            </a:r>
            <a:endParaRPr lang="he-IL" sz="700" dirty="0">
              <a:latin typeface="Segoe UI Semilight" panose="020B0402040204020203" pitchFamily="34" charset="0"/>
              <a:cs typeface="Segoe UI Semilight" panose="020B0402040204020203" pitchFamily="34" charset="0"/>
            </a:endParaRPr>
          </a:p>
          <a:p>
            <a:r>
              <a:rPr lang="he-IL" sz="700" b="1" dirty="0" smtClean="0">
                <a:latin typeface="Segoe UI Semilight" panose="020B0402040204020203" pitchFamily="34" charset="0"/>
                <a:cs typeface="Segoe UI Semilight" panose="020B0402040204020203" pitchFamily="34" charset="0"/>
              </a:rPr>
              <a:t>לקחנו </a:t>
            </a:r>
            <a:r>
              <a:rPr lang="he-IL" sz="700" b="1" dirty="0">
                <a:latin typeface="Segoe UI Semilight" panose="020B0402040204020203" pitchFamily="34" charset="0"/>
                <a:cs typeface="Segoe UI Semilight" panose="020B0402040204020203" pitchFamily="34" charset="0"/>
              </a:rPr>
              <a:t>בחשבון בתכנון </a:t>
            </a:r>
            <a:r>
              <a:rPr lang="he-IL" sz="700" b="1" dirty="0" smtClean="0">
                <a:latin typeface="Segoe UI Semilight" panose="020B0402040204020203" pitchFamily="34" charset="0"/>
                <a:cs typeface="Segoe UI Semilight" panose="020B0402040204020203" pitchFamily="34" charset="0"/>
              </a:rPr>
              <a:t>האלגוריתם</a:t>
            </a:r>
            <a:r>
              <a:rPr lang="he-IL" sz="700" dirty="0" smtClean="0">
                <a:latin typeface="Segoe UI Semilight" panose="020B0402040204020203" pitchFamily="34" charset="0"/>
                <a:cs typeface="Segoe UI Semilight" panose="020B0402040204020203" pitchFamily="34" charset="0"/>
              </a:rPr>
              <a:t> </a:t>
            </a:r>
          </a:p>
          <a:p>
            <a:r>
              <a:rPr lang="he-IL" sz="700" dirty="0" smtClean="0">
                <a:latin typeface="Segoe UI Semilight" panose="020B0402040204020203" pitchFamily="34" charset="0"/>
                <a:cs typeface="Segoe UI Semilight" panose="020B0402040204020203" pitchFamily="34" charset="0"/>
              </a:rPr>
              <a:t>את בניית המוקשים, הגרלת </a:t>
            </a:r>
          </a:p>
          <a:p>
            <a:r>
              <a:rPr lang="he-IL" sz="700" dirty="0" err="1" smtClean="0">
                <a:latin typeface="Segoe UI Semilight" panose="020B0402040204020203" pitchFamily="34" charset="0"/>
                <a:cs typeface="Segoe UI Semilight" panose="020B0402040204020203" pitchFamily="34" charset="0"/>
              </a:rPr>
              <a:t>הקודקודים</a:t>
            </a:r>
            <a:r>
              <a:rPr lang="he-IL" sz="700" dirty="0" smtClean="0">
                <a:latin typeface="Segoe UI Semilight" panose="020B0402040204020203" pitchFamily="34" charset="0"/>
                <a:cs typeface="Segoe UI Semilight" panose="020B0402040204020203" pitchFamily="34" charset="0"/>
              </a:rPr>
              <a:t> הרנדומליים, מתיחת </a:t>
            </a:r>
          </a:p>
          <a:p>
            <a:r>
              <a:rPr lang="he-IL" sz="700" dirty="0" smtClean="0">
                <a:latin typeface="Segoe UI Semilight" panose="020B0402040204020203" pitchFamily="34" charset="0"/>
                <a:cs typeface="Segoe UI Semilight" panose="020B0402040204020203" pitchFamily="34" charset="0"/>
              </a:rPr>
              <a:t>צלעות והוספת נקודת </a:t>
            </a:r>
            <a:r>
              <a:rPr lang="he-IL" sz="700" dirty="0">
                <a:latin typeface="Segoe UI Semilight" panose="020B0402040204020203" pitchFamily="34" charset="0"/>
                <a:cs typeface="Segoe UI Semilight" panose="020B0402040204020203" pitchFamily="34" charset="0"/>
              </a:rPr>
              <a:t>התחלה </a:t>
            </a:r>
            <a:endParaRPr lang="he-IL" sz="700" dirty="0" smtClean="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ונקודת </a:t>
            </a:r>
            <a:r>
              <a:rPr lang="he-IL" sz="700" dirty="0">
                <a:latin typeface="Segoe UI Semilight" panose="020B0402040204020203" pitchFamily="34" charset="0"/>
                <a:cs typeface="Segoe UI Semilight" panose="020B0402040204020203" pitchFamily="34" charset="0"/>
              </a:rPr>
              <a:t>סוף.</a:t>
            </a:r>
            <a:endParaRPr lang="en-US" sz="700" dirty="0">
              <a:latin typeface="Segoe UI Semilight" panose="020B0402040204020203" pitchFamily="34" charset="0"/>
              <a:cs typeface="Segoe UI Semilight" panose="020B0402040204020203" pitchFamily="34" charset="0"/>
            </a:endParaRPr>
          </a:p>
          <a:p>
            <a:pPr lvl="0"/>
            <a:r>
              <a:rPr lang="he-IL" sz="700" dirty="0" smtClean="0">
                <a:latin typeface="Segoe UI Semilight" panose="020B0402040204020203" pitchFamily="34" charset="0"/>
                <a:cs typeface="Segoe UI Semilight" panose="020B0402040204020203" pitchFamily="34" charset="0"/>
              </a:rPr>
              <a:t>בנוסף הגדרנו כי במידה וקיים </a:t>
            </a:r>
          </a:p>
          <a:p>
            <a:pPr lvl="0"/>
            <a:r>
              <a:rPr lang="he-IL" sz="700" dirty="0" smtClean="0">
                <a:latin typeface="Segoe UI Semilight" panose="020B0402040204020203" pitchFamily="34" charset="0"/>
                <a:cs typeface="Segoe UI Semilight" panose="020B0402040204020203" pitchFamily="34" charset="0"/>
              </a:rPr>
              <a:t>מסלול נרצה שהאלגוריתם </a:t>
            </a:r>
            <a:r>
              <a:rPr lang="he-IL" sz="700" dirty="0">
                <a:latin typeface="Segoe UI Semilight" panose="020B0402040204020203" pitchFamily="34" charset="0"/>
                <a:cs typeface="Segoe UI Semilight" panose="020B0402040204020203" pitchFamily="34" charset="0"/>
              </a:rPr>
              <a:t>יציג </a:t>
            </a:r>
            <a:endParaRPr lang="he-IL" sz="700" dirty="0" smtClean="0">
              <a:latin typeface="Segoe UI Semilight" panose="020B0402040204020203" pitchFamily="34" charset="0"/>
              <a:cs typeface="Segoe UI Semilight" panose="020B0402040204020203" pitchFamily="34" charset="0"/>
            </a:endParaRPr>
          </a:p>
          <a:p>
            <a:pPr lvl="0"/>
            <a:r>
              <a:rPr lang="he-IL" sz="700" dirty="0" smtClean="0">
                <a:latin typeface="Segoe UI Semilight" panose="020B0402040204020203" pitchFamily="34" charset="0"/>
                <a:cs typeface="Segoe UI Semilight" panose="020B0402040204020203" pitchFamily="34" charset="0"/>
              </a:rPr>
              <a:t>אותו </a:t>
            </a:r>
            <a:r>
              <a:rPr lang="he-IL" sz="700" dirty="0">
                <a:latin typeface="Segoe UI Semilight" panose="020B0402040204020203" pitchFamily="34" charset="0"/>
                <a:cs typeface="Segoe UI Semilight" panose="020B0402040204020203" pitchFamily="34" charset="0"/>
              </a:rPr>
              <a:t>ויראה </a:t>
            </a:r>
            <a:r>
              <a:rPr lang="he-IL" sz="700" dirty="0" smtClean="0">
                <a:latin typeface="Segoe UI Semilight" panose="020B0402040204020203" pitchFamily="34" charset="0"/>
                <a:cs typeface="Segoe UI Semilight" panose="020B0402040204020203" pitchFamily="34" charset="0"/>
              </a:rPr>
              <a:t>הצלחה</a:t>
            </a:r>
            <a:r>
              <a:rPr lang="he-IL" sz="700" dirty="0">
                <a:latin typeface="Segoe UI Semilight" panose="020B0402040204020203" pitchFamily="34" charset="0"/>
                <a:cs typeface="Segoe UI Semilight" panose="020B0402040204020203" pitchFamily="34" charset="0"/>
              </a:rPr>
              <a:t>, </a:t>
            </a:r>
            <a:r>
              <a:rPr lang="he-IL" sz="700" dirty="0" smtClean="0">
                <a:latin typeface="Segoe UI Semilight" panose="020B0402040204020203" pitchFamily="34" charset="0"/>
                <a:cs typeface="Segoe UI Semilight" panose="020B0402040204020203" pitchFamily="34" charset="0"/>
              </a:rPr>
              <a:t>אחרת </a:t>
            </a:r>
          </a:p>
          <a:p>
            <a:pPr lvl="0"/>
            <a:r>
              <a:rPr lang="he-IL" sz="700" dirty="0" smtClean="0">
                <a:latin typeface="Segoe UI Semilight" panose="020B0402040204020203" pitchFamily="34" charset="0"/>
                <a:cs typeface="Segoe UI Semilight" panose="020B0402040204020203" pitchFamily="34" charset="0"/>
              </a:rPr>
              <a:t>יראה </a:t>
            </a:r>
            <a:r>
              <a:rPr lang="he-IL" sz="700" dirty="0" err="1">
                <a:latin typeface="Segoe UI Semilight" panose="020B0402040204020203" pitchFamily="34" charset="0"/>
                <a:cs typeface="Segoe UI Semilight" panose="020B0402040204020203" pitchFamily="34" charset="0"/>
              </a:rPr>
              <a:t>כשלון</a:t>
            </a:r>
            <a:r>
              <a:rPr lang="he-IL" sz="700" dirty="0" smtClean="0">
                <a:latin typeface="Segoe UI Semilight" panose="020B0402040204020203" pitchFamily="34" charset="0"/>
                <a:cs typeface="Segoe UI Semilight" panose="020B0402040204020203" pitchFamily="34" charset="0"/>
              </a:rPr>
              <a:t>.</a:t>
            </a:r>
          </a:p>
          <a:p>
            <a:pPr lvl="0"/>
            <a:endParaRPr lang="he-IL" sz="700" dirty="0">
              <a:latin typeface="Segoe UI Semilight" panose="020B0402040204020203" pitchFamily="34" charset="0"/>
              <a:cs typeface="Segoe UI Semilight" panose="020B0402040204020203" pitchFamily="34" charset="0"/>
            </a:endParaRPr>
          </a:p>
          <a:p>
            <a:pPr lvl="0"/>
            <a:endParaRPr lang="he-IL" sz="700" dirty="0" smtClean="0">
              <a:latin typeface="Segoe UI Semilight" panose="020B0402040204020203" pitchFamily="34" charset="0"/>
              <a:cs typeface="Segoe UI Semilight" panose="020B0402040204020203" pitchFamily="34" charset="0"/>
            </a:endParaRPr>
          </a:p>
        </p:txBody>
      </p:sp>
      <p:pic>
        <p:nvPicPr>
          <p:cNvPr id="30" name="תמונה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39959" y="7852334"/>
            <a:ext cx="1548564" cy="1099061"/>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1" name="TextBox 30"/>
          <p:cNvSpPr txBox="1"/>
          <p:nvPr/>
        </p:nvSpPr>
        <p:spPr>
          <a:xfrm>
            <a:off x="-5080" y="1410622"/>
            <a:ext cx="3363686" cy="1277273"/>
          </a:xfrm>
          <a:prstGeom prst="rect">
            <a:avLst/>
          </a:prstGeom>
          <a:noFill/>
          <a:ln>
            <a:noFill/>
          </a:ln>
        </p:spPr>
        <p:txBody>
          <a:bodyPr wrap="square" rtlCol="1">
            <a:spAutoFit/>
          </a:bodyPr>
          <a:lstStyle/>
          <a:p>
            <a:pPr marL="87313" lvl="0" indent="-87313">
              <a:buFont typeface="+mj-lt"/>
              <a:buAutoNum type="arabicPeriod"/>
            </a:pPr>
            <a:r>
              <a:rPr lang="he-IL" sz="700" dirty="0" smtClean="0">
                <a:latin typeface="Segoe UI Semilight" panose="020B0402040204020203" pitchFamily="34" charset="0"/>
                <a:cs typeface="Segoe UI Semilight" panose="020B0402040204020203" pitchFamily="34" charset="0"/>
              </a:rPr>
              <a:t>את אלגוריתם </a:t>
            </a:r>
            <a:r>
              <a:rPr lang="en-US" sz="700" dirty="0" smtClean="0">
                <a:latin typeface="Segoe UI Semilight" panose="020B0402040204020203" pitchFamily="34" charset="0"/>
                <a:cs typeface="Segoe UI Semilight" panose="020B0402040204020203" pitchFamily="34" charset="0"/>
              </a:rPr>
              <a:t>PRM</a:t>
            </a:r>
            <a:r>
              <a:rPr lang="he-IL" sz="700" dirty="0" smtClean="0">
                <a:latin typeface="Segoe UI Semilight" panose="020B0402040204020203" pitchFamily="34" charset="0"/>
                <a:cs typeface="Segoe UI Semilight" panose="020B0402040204020203" pitchFamily="34" charset="0"/>
              </a:rPr>
              <a:t> בנינו בהתבסס על האלגוריתם המובנה שקיבלנו בתרגול.</a:t>
            </a:r>
            <a:endParaRPr lang="en-US" sz="700" dirty="0" smtClean="0">
              <a:latin typeface="Segoe UI Semilight" panose="020B0402040204020203" pitchFamily="34" charset="0"/>
              <a:cs typeface="Segoe UI Semilight" panose="020B0402040204020203" pitchFamily="34" charset="0"/>
            </a:endParaRPr>
          </a:p>
          <a:p>
            <a:pPr marL="87313" lvl="0" indent="-87313">
              <a:buFont typeface="+mj-lt"/>
              <a:buAutoNum type="arabicPeriod"/>
            </a:pPr>
            <a:r>
              <a:rPr lang="he-IL" sz="700" dirty="0" smtClean="0">
                <a:latin typeface="Segoe UI Semilight" panose="020B0402040204020203" pitchFamily="34" charset="0"/>
                <a:cs typeface="Segoe UI Semilight" panose="020B0402040204020203" pitchFamily="34" charset="0"/>
              </a:rPr>
              <a:t>בנינו פוליגונים במיקומים מוגדרים על המפה שיהוו מוקשים ע"ב מפת השכונה.</a:t>
            </a:r>
            <a:endParaRPr lang="en-US" sz="700" dirty="0" smtClean="0">
              <a:latin typeface="Segoe UI Semilight" panose="020B0402040204020203" pitchFamily="34" charset="0"/>
              <a:cs typeface="Segoe UI Semilight" panose="020B0402040204020203" pitchFamily="34" charset="0"/>
            </a:endParaRPr>
          </a:p>
          <a:p>
            <a:pPr marL="87313" lvl="0" indent="-87313">
              <a:buFont typeface="+mj-lt"/>
              <a:buAutoNum type="arabicPeriod"/>
            </a:pPr>
            <a:r>
              <a:rPr lang="he-IL" sz="700" dirty="0" smtClean="0">
                <a:latin typeface="Segoe UI Semilight" panose="020B0402040204020203" pitchFamily="34" charset="0"/>
                <a:cs typeface="Segoe UI Semilight" panose="020B0402040204020203" pitchFamily="34" charset="0"/>
              </a:rPr>
              <a:t>הגדרנו 300 נקודות שפוזרו בצורה רנדומאלית על פני שטח המפה.</a:t>
            </a:r>
            <a:endParaRPr lang="en-US" sz="700" dirty="0" smtClean="0">
              <a:latin typeface="Segoe UI Semilight" panose="020B0402040204020203" pitchFamily="34" charset="0"/>
              <a:cs typeface="Segoe UI Semilight" panose="020B0402040204020203" pitchFamily="34" charset="0"/>
            </a:endParaRPr>
          </a:p>
          <a:p>
            <a:pPr marL="87313" lvl="0" indent="-87313">
              <a:buFont typeface="+mj-lt"/>
              <a:buAutoNum type="arabicPeriod"/>
            </a:pPr>
            <a:r>
              <a:rPr lang="he-IL" sz="700" dirty="0" smtClean="0">
                <a:latin typeface="Segoe UI Semilight" panose="020B0402040204020203" pitchFamily="34" charset="0"/>
                <a:cs typeface="Segoe UI Semilight" panose="020B0402040204020203" pitchFamily="34" charset="0"/>
              </a:rPr>
              <a:t>מתחנו קווים בין הנקודות על מנת ליצור גרף תוך התחשבות ברדיוס של האלגוריתם ותוך הימנעות ממתיחת צלעות על מוקשים.</a:t>
            </a:r>
            <a:endParaRPr lang="en-US" sz="700" dirty="0" smtClean="0">
              <a:latin typeface="Segoe UI Semilight" panose="020B0402040204020203" pitchFamily="34" charset="0"/>
              <a:cs typeface="Segoe UI Semilight" panose="020B0402040204020203" pitchFamily="34" charset="0"/>
            </a:endParaRPr>
          </a:p>
          <a:p>
            <a:pPr marL="87313" lvl="0" indent="-87313">
              <a:buFont typeface="+mj-lt"/>
              <a:buAutoNum type="arabicPeriod"/>
            </a:pPr>
            <a:r>
              <a:rPr lang="he-IL" sz="700" dirty="0" smtClean="0">
                <a:latin typeface="Segoe UI Semilight" panose="020B0402040204020203" pitchFamily="34" charset="0"/>
                <a:cs typeface="Segoe UI Semilight" panose="020B0402040204020203" pitchFamily="34" charset="0"/>
              </a:rPr>
              <a:t>לבסוף, אם קיים פתרון לגרף הנתון - המסלול יצבע באדום. אם לא קיים פתרון - תוצג שגיאה למשתמש.</a:t>
            </a:r>
          </a:p>
          <a:p>
            <a:r>
              <a:rPr lang="he-IL" sz="700" dirty="0">
                <a:latin typeface="Segoe UI Semilight" panose="020B0402040204020203" pitchFamily="34" charset="0"/>
                <a:cs typeface="Segoe UI Semilight" panose="020B0402040204020203" pitchFamily="34" charset="0"/>
              </a:rPr>
              <a:t>כאשר ניסינו </a:t>
            </a:r>
            <a:r>
              <a:rPr lang="he-IL" sz="700" b="1" dirty="0" smtClean="0">
                <a:latin typeface="Segoe UI Semilight" panose="020B0402040204020203" pitchFamily="34" charset="0"/>
                <a:cs typeface="Segoe UI Semilight" panose="020B0402040204020203" pitchFamily="34" charset="0"/>
              </a:rPr>
              <a:t>לבחון שימוש באלגוריתם </a:t>
            </a:r>
            <a:r>
              <a:rPr lang="en-US" sz="700" b="1" dirty="0" smtClean="0">
                <a:latin typeface="Segoe UI Semilight" panose="020B0402040204020203" pitchFamily="34" charset="0"/>
                <a:cs typeface="Segoe UI Semilight" panose="020B0402040204020203" pitchFamily="34" charset="0"/>
              </a:rPr>
              <a:t>Dijkstra</a:t>
            </a:r>
            <a:r>
              <a:rPr lang="he-IL" sz="700" b="1" dirty="0" smtClean="0">
                <a:latin typeface="Segoe UI Semilight" panose="020B0402040204020203" pitchFamily="34" charset="0"/>
                <a:cs typeface="Segoe UI Semilight" panose="020B0402040204020203" pitchFamily="34" charset="0"/>
              </a:rPr>
              <a:t> לביצוע הניווט </a:t>
            </a:r>
            <a:r>
              <a:rPr lang="he-IL" sz="700" dirty="0" smtClean="0">
                <a:latin typeface="Segoe UI Semilight" panose="020B0402040204020203" pitchFamily="34" charset="0"/>
                <a:cs typeface="Segoe UI Semilight" panose="020B0402040204020203" pitchFamily="34" charset="0"/>
              </a:rPr>
              <a:t>גילינו </a:t>
            </a:r>
            <a:r>
              <a:rPr lang="he-IL" sz="700" dirty="0">
                <a:latin typeface="Segoe UI Semilight" panose="020B0402040204020203" pitchFamily="34" charset="0"/>
                <a:cs typeface="Segoe UI Semilight" panose="020B0402040204020203" pitchFamily="34" charset="0"/>
              </a:rPr>
              <a:t>כי הוא אינו מסוגל לעבוד עם מוקשים בניגוד </a:t>
            </a:r>
            <a:r>
              <a:rPr lang="he-IL" sz="700" dirty="0" smtClean="0">
                <a:latin typeface="Segoe UI Semilight" panose="020B0402040204020203" pitchFamily="34" charset="0"/>
                <a:cs typeface="Segoe UI Semilight" panose="020B0402040204020203" pitchFamily="34" charset="0"/>
              </a:rPr>
              <a:t>לאלגוריתם </a:t>
            </a:r>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זאת מאחר ש </a:t>
            </a:r>
            <a:r>
              <a:rPr lang="en-US" sz="700" dirty="0">
                <a:latin typeface="Segoe UI Semilight" panose="020B0402040204020203" pitchFamily="34" charset="0"/>
                <a:cs typeface="Segoe UI Semilight" panose="020B0402040204020203" pitchFamily="34" charset="0"/>
              </a:rPr>
              <a:t>Dijkstra</a:t>
            </a:r>
            <a:r>
              <a:rPr lang="he-IL" sz="700" dirty="0">
                <a:latin typeface="Segoe UI Semilight" panose="020B0402040204020203" pitchFamily="34" charset="0"/>
                <a:cs typeface="Segoe UI Semilight" panose="020B0402040204020203" pitchFamily="34" charset="0"/>
              </a:rPr>
              <a:t>אינו מגריל נקודות וקשתות אלא מקבל גרף מוגדר מראש, ואילו </a:t>
            </a:r>
            <a:r>
              <a:rPr lang="en-US" sz="700" dirty="0">
                <a:latin typeface="Segoe UI Semilight" panose="020B0402040204020203" pitchFamily="34" charset="0"/>
                <a:cs typeface="Segoe UI Semilight" panose="020B0402040204020203" pitchFamily="34" charset="0"/>
              </a:rPr>
              <a:t>PRM</a:t>
            </a:r>
            <a:r>
              <a:rPr lang="he-IL" sz="700" dirty="0">
                <a:latin typeface="Segoe UI Semilight" panose="020B0402040204020203" pitchFamily="34" charset="0"/>
                <a:cs typeface="Segoe UI Semilight" panose="020B0402040204020203" pitchFamily="34" charset="0"/>
              </a:rPr>
              <a:t> גם מגריל נקודות וקיימת חשיבות לקשתות המחברות בין הנקודות</a:t>
            </a:r>
            <a:r>
              <a:rPr lang="he-IL" sz="700" dirty="0" smtClean="0">
                <a:latin typeface="Segoe UI Semilight" panose="020B0402040204020203" pitchFamily="34" charset="0"/>
                <a:cs typeface="Segoe UI Semilight" panose="020B0402040204020203" pitchFamily="34" charset="0"/>
              </a:rPr>
              <a:t>.</a:t>
            </a:r>
            <a:endParaRPr lang="en-US" sz="700" dirty="0">
              <a:latin typeface="Segoe UI Semilight" panose="020B0402040204020203" pitchFamily="34" charset="0"/>
              <a:cs typeface="Segoe UI Semilight" panose="020B0402040204020203" pitchFamily="34" charset="0"/>
            </a:endParaRPr>
          </a:p>
        </p:txBody>
      </p:sp>
      <p:sp>
        <p:nvSpPr>
          <p:cNvPr id="32" name="TextBox 31"/>
          <p:cNvSpPr txBox="1"/>
          <p:nvPr/>
        </p:nvSpPr>
        <p:spPr>
          <a:xfrm>
            <a:off x="5080" y="2931500"/>
            <a:ext cx="3363686" cy="3108543"/>
          </a:xfrm>
          <a:prstGeom prst="rect">
            <a:avLst/>
          </a:prstGeom>
          <a:noFill/>
          <a:ln>
            <a:noFill/>
          </a:ln>
        </p:spPr>
        <p:txBody>
          <a:bodyPr wrap="square" rtlCol="1">
            <a:spAutoFit/>
          </a:bodyPr>
          <a:lstStyle/>
          <a:p>
            <a:r>
              <a:rPr lang="he-IL" sz="700" b="1" dirty="0" smtClean="0">
                <a:latin typeface="Segoe UI Semilight" panose="020B0402040204020203" pitchFamily="34" charset="0"/>
                <a:cs typeface="Segoe UI Semilight" panose="020B0402040204020203" pitchFamily="34" charset="0"/>
              </a:rPr>
              <a:t>הפרמטרים </a:t>
            </a:r>
            <a:r>
              <a:rPr lang="he-IL" sz="700" b="1" dirty="0">
                <a:latin typeface="Segoe UI Semilight" panose="020B0402040204020203" pitchFamily="34" charset="0"/>
                <a:cs typeface="Segoe UI Semilight" panose="020B0402040204020203" pitchFamily="34" charset="0"/>
              </a:rPr>
              <a:t>שהוגדרו:</a:t>
            </a:r>
            <a:endParaRPr lang="en-US" sz="700" b="1"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גודל המפה – 70*70</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מכשולים – 13 מרובעים המדמים מבנים.</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נקודת ההתחלה (הבית של מיתר): 55,17</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נקודת הסיום (שער בניין 3 במכללה): </a:t>
            </a:r>
            <a:r>
              <a:rPr lang="he-IL" sz="700" dirty="0" smtClean="0">
                <a:latin typeface="Segoe UI Semilight" panose="020B0402040204020203" pitchFamily="34" charset="0"/>
                <a:cs typeface="Segoe UI Semilight" panose="020B0402040204020203" pitchFamily="34" charset="0"/>
              </a:rPr>
              <a:t>21,31</a:t>
            </a:r>
          </a:p>
          <a:p>
            <a:endParaRPr lang="he-IL" sz="700" dirty="0" smtClean="0">
              <a:latin typeface="Segoe UI Semilight" panose="020B0402040204020203" pitchFamily="34" charset="0"/>
              <a:cs typeface="Segoe UI Semilight" panose="020B0402040204020203" pitchFamily="34" charset="0"/>
            </a:endParaRPr>
          </a:p>
          <a:p>
            <a:r>
              <a:rPr lang="he-IL" sz="700" b="1" dirty="0" smtClean="0">
                <a:latin typeface="Segoe UI Semilight" panose="020B0402040204020203" pitchFamily="34" charset="0"/>
                <a:cs typeface="Segoe UI Semilight" panose="020B0402040204020203" pitchFamily="34" charset="0"/>
              </a:rPr>
              <a:t>התחלנו </a:t>
            </a:r>
            <a:r>
              <a:rPr lang="he-IL" sz="700" b="1" dirty="0">
                <a:latin typeface="Segoe UI Semilight" panose="020B0402040204020203" pitchFamily="34" charset="0"/>
                <a:cs typeface="Segoe UI Semilight" panose="020B0402040204020203" pitchFamily="34" charset="0"/>
              </a:rPr>
              <a:t>בהגדרת נתונים בסיסיים ובדקנו האם הרובוט מוצא </a:t>
            </a:r>
            <a:endParaRPr lang="he-IL" sz="700" b="1" dirty="0" smtClean="0">
              <a:latin typeface="Segoe UI Semilight" panose="020B0402040204020203" pitchFamily="34" charset="0"/>
              <a:cs typeface="Segoe UI Semilight" panose="020B0402040204020203" pitchFamily="34" charset="0"/>
            </a:endParaRPr>
          </a:p>
          <a:p>
            <a:r>
              <a:rPr lang="he-IL" sz="700" b="1" dirty="0" smtClean="0">
                <a:latin typeface="Segoe UI Semilight" panose="020B0402040204020203" pitchFamily="34" charset="0"/>
                <a:cs typeface="Segoe UI Semilight" panose="020B0402040204020203" pitchFamily="34" charset="0"/>
              </a:rPr>
              <a:t>נתיב אל </a:t>
            </a:r>
            <a:r>
              <a:rPr lang="he-IL" sz="700" b="1" dirty="0">
                <a:latin typeface="Segoe UI Semilight" panose="020B0402040204020203" pitchFamily="34" charset="0"/>
                <a:cs typeface="Segoe UI Semilight" panose="020B0402040204020203" pitchFamily="34" charset="0"/>
              </a:rPr>
              <a:t>היעד:</a:t>
            </a:r>
            <a:endParaRPr lang="en-US" sz="700" b="1"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כמות נקודות – </a:t>
            </a:r>
            <a:r>
              <a:rPr lang="he-IL" sz="700" dirty="0" smtClean="0">
                <a:latin typeface="Segoe UI Semilight" panose="020B0402040204020203" pitchFamily="34" charset="0"/>
                <a:cs typeface="Segoe UI Semilight" panose="020B0402040204020203" pitchFamily="34" charset="0"/>
              </a:rPr>
              <a:t>100</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כמות צלעות – 5</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גודל הרובוט – 1</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אורך רדיוס מקסימלי – </a:t>
            </a:r>
            <a:r>
              <a:rPr lang="he-IL" sz="700" dirty="0" smtClean="0">
                <a:latin typeface="Segoe UI Semilight" panose="020B0402040204020203" pitchFamily="34" charset="0"/>
                <a:cs typeface="Segoe UI Semilight" panose="020B0402040204020203" pitchFamily="34" charset="0"/>
              </a:rPr>
              <a:t>100</a:t>
            </a:r>
          </a:p>
          <a:p>
            <a:endParaRPr lang="he-IL" sz="700" dirty="0" smtClean="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לאור העובדה שלא נמצא מסלול בהרצה הראשונית ניסינו </a:t>
            </a:r>
            <a:r>
              <a:rPr lang="he-IL" sz="700" u="sng" dirty="0" smtClean="0">
                <a:latin typeface="Segoe UI Semilight" panose="020B0402040204020203" pitchFamily="34" charset="0"/>
                <a:cs typeface="Segoe UI Semilight" panose="020B0402040204020203" pitchFamily="34" charset="0"/>
              </a:rPr>
              <a:t>לשנות </a:t>
            </a:r>
          </a:p>
          <a:p>
            <a:r>
              <a:rPr lang="he-IL" sz="700" u="sng" dirty="0" smtClean="0">
                <a:latin typeface="Segoe UI Semilight" panose="020B0402040204020203" pitchFamily="34" charset="0"/>
                <a:cs typeface="Segoe UI Semilight" panose="020B0402040204020203" pitchFamily="34" charset="0"/>
              </a:rPr>
              <a:t>את </a:t>
            </a:r>
            <a:r>
              <a:rPr lang="he-IL" sz="700" u="sng" dirty="0">
                <a:latin typeface="Segoe UI Semilight" panose="020B0402040204020203" pitchFamily="34" charset="0"/>
                <a:cs typeface="Segoe UI Semilight" panose="020B0402040204020203" pitchFamily="34" charset="0"/>
              </a:rPr>
              <a:t>הפרמטרים עד למציאת פרמטרים אידיאליים </a:t>
            </a:r>
            <a:r>
              <a:rPr lang="he-IL" sz="700" u="sng" dirty="0" smtClean="0">
                <a:latin typeface="Segoe UI Semilight" panose="020B0402040204020203" pitchFamily="34" charset="0"/>
                <a:cs typeface="Segoe UI Semilight" panose="020B0402040204020203" pitchFamily="34" charset="0"/>
              </a:rPr>
              <a:t>שיאפשרו </a:t>
            </a:r>
            <a:r>
              <a:rPr lang="he-IL" sz="700" u="sng" dirty="0">
                <a:latin typeface="Segoe UI Semilight" panose="020B0402040204020203" pitchFamily="34" charset="0"/>
                <a:cs typeface="Segoe UI Semilight" panose="020B0402040204020203" pitchFamily="34" charset="0"/>
              </a:rPr>
              <a:t>מציאת </a:t>
            </a:r>
            <a:endParaRPr lang="he-IL" sz="700" u="sng" dirty="0" smtClean="0">
              <a:latin typeface="Segoe UI Semilight" panose="020B0402040204020203" pitchFamily="34" charset="0"/>
              <a:cs typeface="Segoe UI Semilight" panose="020B0402040204020203" pitchFamily="34" charset="0"/>
            </a:endParaRPr>
          </a:p>
          <a:p>
            <a:r>
              <a:rPr lang="he-IL" sz="700" u="sng" dirty="0" smtClean="0">
                <a:latin typeface="Segoe UI Semilight" panose="020B0402040204020203" pitchFamily="34" charset="0"/>
                <a:cs typeface="Segoe UI Semilight" panose="020B0402040204020203" pitchFamily="34" charset="0"/>
              </a:rPr>
              <a:t>מסלול</a:t>
            </a:r>
            <a:r>
              <a:rPr lang="he-IL" sz="700" dirty="0" smtClean="0">
                <a:latin typeface="Segoe UI Semilight" panose="020B0402040204020203" pitchFamily="34" charset="0"/>
                <a:cs typeface="Segoe UI Semilight" panose="020B0402040204020203" pitchFamily="34" charset="0"/>
              </a:rPr>
              <a:t>. ביצענו </a:t>
            </a:r>
            <a:r>
              <a:rPr lang="he-IL" sz="700" u="sng" dirty="0">
                <a:latin typeface="Segoe UI Semilight" panose="020B0402040204020203" pitchFamily="34" charset="0"/>
                <a:cs typeface="Segoe UI Semilight" panose="020B0402040204020203" pitchFamily="34" charset="0"/>
              </a:rPr>
              <a:t>הגדלה של כמות </a:t>
            </a:r>
            <a:r>
              <a:rPr lang="he-IL" sz="700" u="sng" dirty="0" smtClean="0">
                <a:latin typeface="Segoe UI Semilight" panose="020B0402040204020203" pitchFamily="34" charset="0"/>
                <a:cs typeface="Segoe UI Semilight" panose="020B0402040204020203" pitchFamily="34" charset="0"/>
              </a:rPr>
              <a:t>הנקודות </a:t>
            </a:r>
            <a:r>
              <a:rPr lang="he-IL" sz="700" dirty="0" smtClean="0">
                <a:latin typeface="Segoe UI Semilight" panose="020B0402040204020203" pitchFamily="34" charset="0"/>
                <a:cs typeface="Segoe UI Semilight" panose="020B0402040204020203" pitchFamily="34" charset="0"/>
              </a:rPr>
              <a:t>אשר אפשרה מציאת </a:t>
            </a:r>
          </a:p>
          <a:p>
            <a:r>
              <a:rPr lang="he-IL" sz="700" dirty="0" smtClean="0">
                <a:latin typeface="Segoe UI Semilight" panose="020B0402040204020203" pitchFamily="34" charset="0"/>
                <a:cs typeface="Segoe UI Semilight" panose="020B0402040204020203" pitchFamily="34" charset="0"/>
              </a:rPr>
              <a:t>מסלול בחלק מההרצות באופן לא ודאי, על כן ניסינו </a:t>
            </a:r>
            <a:r>
              <a:rPr lang="he-IL" sz="700" dirty="0">
                <a:latin typeface="Segoe UI Semilight" panose="020B0402040204020203" pitchFamily="34" charset="0"/>
                <a:cs typeface="Segoe UI Semilight" panose="020B0402040204020203" pitchFamily="34" charset="0"/>
              </a:rPr>
              <a:t>לשנות את </a:t>
            </a:r>
            <a:r>
              <a:rPr lang="he-IL" sz="700" u="sng" dirty="0">
                <a:latin typeface="Segoe UI Semilight" panose="020B0402040204020203" pitchFamily="34" charset="0"/>
                <a:cs typeface="Segoe UI Semilight" panose="020B0402040204020203" pitchFamily="34" charset="0"/>
              </a:rPr>
              <a:t>אורך </a:t>
            </a:r>
            <a:endParaRPr lang="he-IL" sz="700" u="sng" dirty="0" smtClean="0">
              <a:latin typeface="Segoe UI Semilight" panose="020B0402040204020203" pitchFamily="34" charset="0"/>
              <a:cs typeface="Segoe UI Semilight" panose="020B0402040204020203" pitchFamily="34" charset="0"/>
            </a:endParaRPr>
          </a:p>
          <a:p>
            <a:r>
              <a:rPr lang="he-IL" sz="700" u="sng" dirty="0" smtClean="0">
                <a:latin typeface="Segoe UI Semilight" panose="020B0402040204020203" pitchFamily="34" charset="0"/>
                <a:cs typeface="Segoe UI Semilight" panose="020B0402040204020203" pitchFamily="34" charset="0"/>
              </a:rPr>
              <a:t>הצלעות </a:t>
            </a:r>
            <a:r>
              <a:rPr lang="he-IL" sz="700" u="sng" dirty="0">
                <a:latin typeface="Segoe UI Semilight" panose="020B0402040204020203" pitchFamily="34" charset="0"/>
                <a:cs typeface="Segoe UI Semilight" panose="020B0402040204020203" pitchFamily="34" charset="0"/>
              </a:rPr>
              <a:t>המקסימלי </a:t>
            </a:r>
            <a:r>
              <a:rPr lang="he-IL" sz="700" dirty="0">
                <a:latin typeface="Segoe UI Semilight" panose="020B0402040204020203" pitchFamily="34" charset="0"/>
                <a:cs typeface="Segoe UI Semilight" panose="020B0402040204020203" pitchFamily="34" charset="0"/>
              </a:rPr>
              <a:t>עד למציאת פרמטרים אידיאליים שיאפשרו </a:t>
            </a:r>
            <a:endParaRPr lang="he-IL" sz="700" dirty="0" smtClean="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מציאת מסלול ודאי בזמן ריצה סביר.</a:t>
            </a:r>
          </a:p>
          <a:p>
            <a:r>
              <a:rPr lang="he-IL" sz="700" dirty="0" smtClean="0">
                <a:latin typeface="Segoe UI Semilight" panose="020B0402040204020203" pitchFamily="34" charset="0"/>
                <a:cs typeface="Segoe UI Semilight" panose="020B0402040204020203" pitchFamily="34" charset="0"/>
              </a:rPr>
              <a:t>לאחר מציאת הפרמטרים האידיאליים בזמני ריצה בין 5.42 ל12.71 </a:t>
            </a:r>
          </a:p>
          <a:p>
            <a:r>
              <a:rPr lang="he-IL" sz="700" dirty="0" smtClean="0">
                <a:latin typeface="Segoe UI Semilight" panose="020B0402040204020203" pitchFamily="34" charset="0"/>
                <a:cs typeface="Segoe UI Semilight" panose="020B0402040204020203" pitchFamily="34" charset="0"/>
              </a:rPr>
              <a:t>במהלך הרצות רבות, ביצענו </a:t>
            </a:r>
            <a:r>
              <a:rPr lang="he-IL" sz="700" u="sng" dirty="0" smtClean="0">
                <a:latin typeface="Segoe UI Semilight" panose="020B0402040204020203" pitchFamily="34" charset="0"/>
                <a:cs typeface="Segoe UI Semilight" panose="020B0402040204020203" pitchFamily="34" charset="0"/>
              </a:rPr>
              <a:t>הגדלה נוספת של כמות הנקודות </a:t>
            </a:r>
            <a:r>
              <a:rPr lang="he-IL" sz="700" dirty="0" smtClean="0">
                <a:latin typeface="Segoe UI Semilight" panose="020B0402040204020203" pitchFamily="34" charset="0"/>
                <a:cs typeface="Segoe UI Semilight" panose="020B0402040204020203" pitchFamily="34" charset="0"/>
              </a:rPr>
              <a:t>אשר </a:t>
            </a:r>
          </a:p>
          <a:p>
            <a:r>
              <a:rPr lang="he-IL" sz="700" dirty="0" smtClean="0">
                <a:latin typeface="Segoe UI Semilight" panose="020B0402040204020203" pitchFamily="34" charset="0"/>
                <a:cs typeface="Segoe UI Semilight" panose="020B0402040204020203" pitchFamily="34" charset="0"/>
              </a:rPr>
              <a:t>גרמה להארכה משמעותית של זמן הריצה לאור ריבוי האופציות.</a:t>
            </a:r>
          </a:p>
          <a:p>
            <a:r>
              <a:rPr lang="he-IL" sz="700" dirty="0" smtClean="0">
                <a:latin typeface="Segoe UI Semilight" panose="020B0402040204020203" pitchFamily="34" charset="0"/>
                <a:cs typeface="Segoe UI Semilight" panose="020B0402040204020203" pitchFamily="34" charset="0"/>
              </a:rPr>
              <a:t>בנוסף ביצענו בדיקת </a:t>
            </a:r>
            <a:r>
              <a:rPr lang="he-IL" sz="700" u="sng" dirty="0" smtClean="0">
                <a:latin typeface="Segoe UI Semilight" panose="020B0402040204020203" pitchFamily="34" charset="0"/>
                <a:cs typeface="Segoe UI Semilight" panose="020B0402040204020203" pitchFamily="34" charset="0"/>
              </a:rPr>
              <a:t>השפעת גודל הרובוט </a:t>
            </a:r>
            <a:r>
              <a:rPr lang="he-IL" sz="700" dirty="0" smtClean="0">
                <a:latin typeface="Segoe UI Semilight" panose="020B0402040204020203" pitchFamily="34" charset="0"/>
                <a:cs typeface="Segoe UI Semilight" panose="020B0402040204020203" pitchFamily="34" charset="0"/>
              </a:rPr>
              <a:t>על מציאת הנתיב אשר </a:t>
            </a:r>
          </a:p>
          <a:p>
            <a:r>
              <a:rPr lang="he-IL" sz="700" dirty="0" smtClean="0">
                <a:latin typeface="Segoe UI Semilight" panose="020B0402040204020203" pitchFamily="34" charset="0"/>
                <a:cs typeface="Segoe UI Semilight" panose="020B0402040204020203" pitchFamily="34" charset="0"/>
              </a:rPr>
              <a:t>הוכיחה כי כל שינוי בגודלו יגרום לאי מימוש משימתו בתרשים הנתון – </a:t>
            </a:r>
          </a:p>
          <a:p>
            <a:r>
              <a:rPr lang="he-IL" sz="700" dirty="0" smtClean="0">
                <a:latin typeface="Segoe UI Semilight" panose="020B0402040204020203" pitchFamily="34" charset="0"/>
                <a:cs typeface="Segoe UI Semilight" panose="020B0402040204020203" pitchFamily="34" charset="0"/>
              </a:rPr>
              <a:t>הגדלת הרובוט מעבר למטר 1 גורמת לאי יכולתו למצוא מסלול, </a:t>
            </a:r>
          </a:p>
          <a:p>
            <a:r>
              <a:rPr lang="he-IL" sz="700" dirty="0" smtClean="0">
                <a:latin typeface="Segoe UI Semilight" panose="020B0402040204020203" pitchFamily="34" charset="0"/>
                <a:cs typeface="Segoe UI Semilight" panose="020B0402040204020203" pitchFamily="34" charset="0"/>
              </a:rPr>
              <a:t>והקטנתו מתחת ל1 מאפשרת לו לעבור בין המכשולים על אף שהם </a:t>
            </a:r>
          </a:p>
          <a:p>
            <a:r>
              <a:rPr lang="he-IL" sz="700" dirty="0" smtClean="0">
                <a:latin typeface="Segoe UI Semilight" panose="020B0402040204020203" pitchFamily="34" charset="0"/>
                <a:cs typeface="Segoe UI Semilight" panose="020B0402040204020203" pitchFamily="34" charset="0"/>
              </a:rPr>
              <a:t>מדמים את אזור הבניינים שאינו עביר לרכב.</a:t>
            </a:r>
            <a:endParaRPr lang="en-US" sz="700" dirty="0" smtClean="0">
              <a:latin typeface="Segoe UI Semilight" panose="020B0402040204020203" pitchFamily="34" charset="0"/>
              <a:cs typeface="Segoe UI Semilight" panose="020B0402040204020203" pitchFamily="34" charset="0"/>
            </a:endParaRPr>
          </a:p>
          <a:p>
            <a:endParaRPr lang="en-US" sz="700" dirty="0">
              <a:latin typeface="Segoe UI Semilight" panose="020B0402040204020203" pitchFamily="34" charset="0"/>
              <a:cs typeface="Segoe UI Semilight" panose="020B0402040204020203" pitchFamily="34" charset="0"/>
            </a:endParaRPr>
          </a:p>
        </p:txBody>
      </p:sp>
      <p:sp>
        <p:nvSpPr>
          <p:cNvPr id="33" name="TextBox 32"/>
          <p:cNvSpPr txBox="1"/>
          <p:nvPr/>
        </p:nvSpPr>
        <p:spPr>
          <a:xfrm>
            <a:off x="0" y="6250900"/>
            <a:ext cx="3363686" cy="2893100"/>
          </a:xfrm>
          <a:prstGeom prst="rect">
            <a:avLst/>
          </a:prstGeom>
          <a:noFill/>
          <a:ln>
            <a:noFill/>
          </a:ln>
        </p:spPr>
        <p:txBody>
          <a:bodyPr wrap="square" rtlCol="1">
            <a:spAutoFit/>
          </a:bodyPr>
          <a:lstStyle/>
          <a:p>
            <a:r>
              <a:rPr lang="he-IL" sz="700" dirty="0" smtClean="0">
                <a:latin typeface="Segoe UI Semilight" panose="020B0402040204020203" pitchFamily="34" charset="0"/>
                <a:cs typeface="Segoe UI Semilight" panose="020B0402040204020203" pitchFamily="34" charset="0"/>
              </a:rPr>
              <a:t>לאחר </a:t>
            </a:r>
            <a:r>
              <a:rPr lang="he-IL" sz="700" dirty="0">
                <a:latin typeface="Segoe UI Semilight" panose="020B0402040204020203" pitchFamily="34" charset="0"/>
                <a:cs typeface="Segoe UI Semilight" panose="020B0402040204020203" pitchFamily="34" charset="0"/>
              </a:rPr>
              <a:t>בחינת השינויים בכלל הפרמטרים הגענו לרשימת פרמטרים אידיאליים להגדרת המצב הנתון הספציפי של הרובוט ותנאי הדרך שהגדרנו לו.</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ניתן להבחין </a:t>
            </a:r>
            <a:r>
              <a:rPr lang="he-IL" sz="700" b="1" dirty="0">
                <a:latin typeface="Segoe UI Semilight" panose="020B0402040204020203" pitchFamily="34" charset="0"/>
                <a:cs typeface="Segoe UI Semilight" panose="020B0402040204020203" pitchFamily="34" charset="0"/>
              </a:rPr>
              <a:t>שככל שהדרך צרה יותר</a:t>
            </a:r>
            <a:r>
              <a:rPr lang="he-IL" sz="700" dirty="0">
                <a:latin typeface="Segoe UI Semilight" panose="020B0402040204020203" pitchFamily="34" charset="0"/>
                <a:cs typeface="Segoe UI Semilight" panose="020B0402040204020203" pitchFamily="34" charset="0"/>
              </a:rPr>
              <a:t>, כפי שדימינו את הכבישים העוברים בין בנייני השכונה בדרך למכון, </a:t>
            </a:r>
            <a:r>
              <a:rPr lang="he-IL" sz="700" b="1" dirty="0">
                <a:latin typeface="Segoe UI Semilight" panose="020B0402040204020203" pitchFamily="34" charset="0"/>
                <a:cs typeface="Segoe UI Semilight" panose="020B0402040204020203" pitchFamily="34" charset="0"/>
              </a:rPr>
              <a:t>כך נדרש מאתנו להגדיל את כמות הנקודות ולשנות את הרדיוס</a:t>
            </a:r>
            <a:r>
              <a:rPr lang="he-IL" sz="700" dirty="0">
                <a:latin typeface="Segoe UI Semilight" panose="020B0402040204020203" pitchFamily="34" charset="0"/>
                <a:cs typeface="Segoe UI Semilight" panose="020B0402040204020203" pitchFamily="34" charset="0"/>
              </a:rPr>
              <a:t> ע"מ לאפשר לרובוט לצלוח את המסלול וליצור נתיב בין נקודת ההתחלה לנקודת הסיום. עם זאת, הבחנו במקביל כי </a:t>
            </a:r>
            <a:r>
              <a:rPr lang="he-IL" sz="700" b="1" dirty="0">
                <a:latin typeface="Segoe UI Semilight" panose="020B0402040204020203" pitchFamily="34" charset="0"/>
                <a:cs typeface="Segoe UI Semilight" panose="020B0402040204020203" pitchFamily="34" charset="0"/>
              </a:rPr>
              <a:t>הגדלת הנקודות לעתים עיכבה את תהליך מציאת הנתיב האידיאלי של הרובוט לאור ריבוי האפשרויות</a:t>
            </a:r>
            <a:r>
              <a:rPr lang="he-IL" sz="700" dirty="0">
                <a:latin typeface="Segoe UI Semilight" panose="020B0402040204020203" pitchFamily="34" charset="0"/>
                <a:cs typeface="Segoe UI Semilight" panose="020B0402040204020203" pitchFamily="34" charset="0"/>
              </a:rPr>
              <a:t>, ועל כן ההחלטה על פרמטר כמות הנקודות מושפעת רבות מהמקרה הנקודתי – האם חשובה לנו הוודאות במציאת נתיב או מהירות מציאת נתיב תוך לקיחת סיכון שהוא לעולם לא יימצא.</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בנוסף, במהלך ההרצות גילינו כי </a:t>
            </a:r>
            <a:r>
              <a:rPr lang="he-IL" sz="700" b="1" dirty="0">
                <a:latin typeface="Segoe UI Semilight" panose="020B0402040204020203" pitchFamily="34" charset="0"/>
                <a:cs typeface="Segoe UI Semilight" panose="020B0402040204020203" pitchFamily="34" charset="0"/>
              </a:rPr>
              <a:t>שינוי גודל הרובוט הינו פרמטר משמעותי </a:t>
            </a:r>
            <a:r>
              <a:rPr lang="he-IL" sz="700" dirty="0">
                <a:latin typeface="Segoe UI Semilight" panose="020B0402040204020203" pitchFamily="34" charset="0"/>
                <a:cs typeface="Segoe UI Semilight" panose="020B0402040204020203" pitchFamily="34" charset="0"/>
              </a:rPr>
              <a:t>ביותר בעת הרצת האלגוריתם, ופי כמה וכמה כאשר מדובר במסלול צר ורווי מכשולים. במסגרת תנאי השטח שהגדרנו ע"פ מפת השכונה גודל הרובוט היה מוגבל מאוד וכל חריגה ממנו הביאה לאי מימוש משימתו למציאת נתיב בין הבניינים.</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כאשר הוגדל גודל הרובוט, התקשה הרובוט לעבור בין המכשולים בכבישים הצרים ועל כן לא הצליח למצוא נתיב מתאים בין נקודת ההתחלה ליעד. לעומת זאת, כאשר הוקטן הרובוט לגודל מתחת למטר אחד, התאפשר לו לעבור בין המכשולים אך גם בתוכם ועל כן לא מימש את המשימה לנווט בתוך השכונה (ולא מעל גגות הבניינים).</a:t>
            </a:r>
            <a:endParaRPr lang="en-US" sz="700" dirty="0">
              <a:latin typeface="Segoe UI Semilight" panose="020B0402040204020203" pitchFamily="34" charset="0"/>
              <a:cs typeface="Segoe UI Semilight" panose="020B0402040204020203" pitchFamily="34" charset="0"/>
            </a:endParaRPr>
          </a:p>
          <a:p>
            <a:endParaRPr lang="he-IL" sz="700" dirty="0" smtClean="0">
              <a:latin typeface="Segoe UI Semilight" panose="020B0402040204020203" pitchFamily="34" charset="0"/>
              <a:cs typeface="Segoe UI Semilight" panose="020B0402040204020203" pitchFamily="34" charset="0"/>
            </a:endParaRPr>
          </a:p>
          <a:p>
            <a:r>
              <a:rPr lang="he-IL" sz="700" b="1" dirty="0" smtClean="0">
                <a:latin typeface="Segoe UI Semilight" panose="020B0402040204020203" pitchFamily="34" charset="0"/>
                <a:cs typeface="Segoe UI Semilight" panose="020B0402040204020203" pitchFamily="34" charset="0"/>
              </a:rPr>
              <a:t>הפרמטרים </a:t>
            </a:r>
            <a:r>
              <a:rPr lang="he-IL" sz="700" b="1" dirty="0">
                <a:latin typeface="Segoe UI Semilight" panose="020B0402040204020203" pitchFamily="34" charset="0"/>
                <a:cs typeface="Segoe UI Semilight" panose="020B0402040204020203" pitchFamily="34" charset="0"/>
              </a:rPr>
              <a:t>האידיאליים שגילינו במסגרת הפריסה שהגדרנו הינם:</a:t>
            </a:r>
            <a:endParaRPr lang="en-US" sz="700" b="1"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כמות נקודות – 300</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כמות צלעות – 10</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גודל הרובוט – 1</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אורך רדיוס מקסימלי – 200</a:t>
            </a:r>
            <a:endParaRPr lang="en-US" sz="700" dirty="0">
              <a:latin typeface="Segoe UI Semilight" panose="020B0402040204020203" pitchFamily="34" charset="0"/>
              <a:cs typeface="Segoe UI Semilight" panose="020B0402040204020203" pitchFamily="34" charset="0"/>
            </a:endParaRPr>
          </a:p>
          <a:p>
            <a:r>
              <a:rPr lang="he-IL" sz="700" dirty="0">
                <a:latin typeface="Segoe UI Semilight" panose="020B0402040204020203" pitchFamily="34" charset="0"/>
                <a:cs typeface="Segoe UI Semilight" panose="020B0402040204020203" pitchFamily="34" charset="0"/>
              </a:rPr>
              <a:t> </a:t>
            </a:r>
            <a:endParaRPr lang="he-IL" sz="700" dirty="0" smtClean="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 		   </a:t>
            </a:r>
            <a:r>
              <a:rPr lang="he-IL" sz="700" dirty="0" smtClean="0">
                <a:latin typeface="Segoe UI Semilight" panose="020B0402040204020203" pitchFamily="34" charset="0"/>
                <a:cs typeface="Segoe UI Semilight" panose="020B0402040204020203" pitchFamily="34" charset="0"/>
              </a:rPr>
              <a:t>קישור לקוד</a:t>
            </a:r>
            <a:endParaRPr lang="he-IL" sz="700" dirty="0">
              <a:latin typeface="Segoe UI Semilight" panose="020B0402040204020203" pitchFamily="34" charset="0"/>
              <a:cs typeface="Segoe UI Semilight" panose="020B0402040204020203" pitchFamily="34" charset="0"/>
            </a:endParaRPr>
          </a:p>
          <a:p>
            <a:r>
              <a:rPr lang="he-IL" sz="700" dirty="0" smtClean="0">
                <a:latin typeface="Segoe UI Semilight" panose="020B0402040204020203" pitchFamily="34" charset="0"/>
                <a:cs typeface="Segoe UI Semilight" panose="020B0402040204020203" pitchFamily="34" charset="0"/>
              </a:rPr>
              <a:t>	                                       באתר </a:t>
            </a:r>
            <a:r>
              <a:rPr lang="en-US" sz="700" dirty="0" smtClean="0">
                <a:latin typeface="Segoe UI Semilight" panose="020B0402040204020203" pitchFamily="34" charset="0"/>
                <a:cs typeface="Segoe UI Semilight" panose="020B0402040204020203" pitchFamily="34" charset="0"/>
              </a:rPr>
              <a:t>GitHub</a:t>
            </a:r>
            <a:endParaRPr lang="en-US" sz="700" dirty="0">
              <a:latin typeface="Segoe UI Semilight" panose="020B0402040204020203" pitchFamily="34" charset="0"/>
              <a:cs typeface="Segoe UI Semilight" panose="020B0402040204020203" pitchFamily="34" charset="0"/>
            </a:endParaRPr>
          </a:p>
        </p:txBody>
      </p:sp>
      <p:pic>
        <p:nvPicPr>
          <p:cNvPr id="34" name="תמונה 33"/>
          <p:cNvPicPr/>
          <p:nvPr/>
        </p:nvPicPr>
        <p:blipFill>
          <a:blip r:embed="rId9"/>
          <a:stretch>
            <a:fillRect/>
          </a:stretch>
        </p:blipFill>
        <p:spPr>
          <a:xfrm>
            <a:off x="1881777" y="8791060"/>
            <a:ext cx="1425303" cy="320669"/>
          </a:xfrm>
          <a:prstGeom prst="rect">
            <a:avLst/>
          </a:prstGeom>
          <a:ln>
            <a:noFill/>
          </a:ln>
        </p:spPr>
      </p:pic>
      <p:pic>
        <p:nvPicPr>
          <p:cNvPr id="35" name="תמונה 34"/>
          <p:cNvPicPr/>
          <p:nvPr/>
        </p:nvPicPr>
        <p:blipFill>
          <a:blip r:embed="rId10"/>
          <a:stretch>
            <a:fillRect/>
          </a:stretch>
        </p:blipFill>
        <p:spPr>
          <a:xfrm>
            <a:off x="52796" y="3122590"/>
            <a:ext cx="696256" cy="527275"/>
          </a:xfrm>
          <a:prstGeom prst="rect">
            <a:avLst/>
          </a:prstGeom>
          <a:ln>
            <a:noFill/>
          </a:ln>
        </p:spPr>
      </p:pic>
      <p:pic>
        <p:nvPicPr>
          <p:cNvPr id="36" name="תמונה 35"/>
          <p:cNvPicPr/>
          <p:nvPr/>
        </p:nvPicPr>
        <p:blipFill>
          <a:blip r:embed="rId11"/>
          <a:stretch>
            <a:fillRect/>
          </a:stretch>
        </p:blipFill>
        <p:spPr>
          <a:xfrm>
            <a:off x="68649" y="3650245"/>
            <a:ext cx="680403" cy="518221"/>
          </a:xfrm>
          <a:prstGeom prst="rect">
            <a:avLst/>
          </a:prstGeom>
          <a:ln>
            <a:noFill/>
          </a:ln>
        </p:spPr>
      </p:pic>
      <p:pic>
        <p:nvPicPr>
          <p:cNvPr id="37" name="תמונה 36"/>
          <p:cNvPicPr/>
          <p:nvPr/>
        </p:nvPicPr>
        <p:blipFill>
          <a:blip r:embed="rId12"/>
          <a:stretch>
            <a:fillRect/>
          </a:stretch>
        </p:blipFill>
        <p:spPr>
          <a:xfrm>
            <a:off x="61199" y="4161429"/>
            <a:ext cx="687853" cy="531604"/>
          </a:xfrm>
          <a:prstGeom prst="rect">
            <a:avLst/>
          </a:prstGeom>
          <a:ln>
            <a:noFill/>
          </a:ln>
        </p:spPr>
      </p:pic>
      <p:pic>
        <p:nvPicPr>
          <p:cNvPr id="38" name="תמונה 37"/>
          <p:cNvPicPr/>
          <p:nvPr/>
        </p:nvPicPr>
        <p:blipFill>
          <a:blip r:embed="rId13"/>
          <a:stretch>
            <a:fillRect/>
          </a:stretch>
        </p:blipFill>
        <p:spPr>
          <a:xfrm>
            <a:off x="68649" y="4667320"/>
            <a:ext cx="695617" cy="532119"/>
          </a:xfrm>
          <a:prstGeom prst="rect">
            <a:avLst/>
          </a:prstGeom>
          <a:ln>
            <a:noFill/>
          </a:ln>
        </p:spPr>
      </p:pic>
      <p:pic>
        <p:nvPicPr>
          <p:cNvPr id="39" name="תמונה 38"/>
          <p:cNvPicPr/>
          <p:nvPr/>
        </p:nvPicPr>
        <p:blipFill>
          <a:blip r:embed="rId14"/>
          <a:stretch>
            <a:fillRect/>
          </a:stretch>
        </p:blipFill>
        <p:spPr>
          <a:xfrm>
            <a:off x="65222" y="5176797"/>
            <a:ext cx="687255" cy="521412"/>
          </a:xfrm>
          <a:prstGeom prst="rect">
            <a:avLst/>
          </a:prstGeom>
          <a:ln>
            <a:noFill/>
          </a:ln>
        </p:spPr>
      </p:pic>
      <p:pic>
        <p:nvPicPr>
          <p:cNvPr id="42" name="תמונה 4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4834096" y="8321760"/>
            <a:ext cx="694282" cy="740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660957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1128</Words>
  <Application>Microsoft Office PowerPoint</Application>
  <PresentationFormat>‫הצגה על המסך (4:3)</PresentationFormat>
  <Paragraphs>93</Paragraphs>
  <Slides>1</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vt:lpstr>
      <vt:lpstr>Britannic Bold</vt:lpstr>
      <vt:lpstr>Calibri</vt:lpstr>
      <vt:lpstr>Calibri Light</vt:lpstr>
      <vt:lpstr>Segoe UI Semilight</vt:lpstr>
      <vt:lpstr>Times New Roman</vt:lpstr>
      <vt:lpstr>ערכת נושא Office</vt:lpstr>
      <vt:lpstr>מצגת של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Adi G</dc:creator>
  <cp:lastModifiedBy>Adi G</cp:lastModifiedBy>
  <cp:revision>19</cp:revision>
  <dcterms:created xsi:type="dcterms:W3CDTF">2019-09-16T16:18:21Z</dcterms:created>
  <dcterms:modified xsi:type="dcterms:W3CDTF">2019-09-17T09:08:26Z</dcterms:modified>
</cp:coreProperties>
</file>