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9"/>
  </p:notesMasterIdLst>
  <p:sldIdLst>
    <p:sldId id="257" r:id="rId2"/>
    <p:sldId id="259" r:id="rId3"/>
    <p:sldId id="271" r:id="rId4"/>
    <p:sldId id="272" r:id="rId5"/>
    <p:sldId id="289" r:id="rId6"/>
    <p:sldId id="277" r:id="rId7"/>
    <p:sldId id="278" r:id="rId8"/>
    <p:sldId id="279" r:id="rId9"/>
    <p:sldId id="280" r:id="rId10"/>
    <p:sldId id="281" r:id="rId11"/>
    <p:sldId id="282" r:id="rId12"/>
    <p:sldId id="283" r:id="rId13"/>
    <p:sldId id="284" r:id="rId14"/>
    <p:sldId id="285" r:id="rId15"/>
    <p:sldId id="286" r:id="rId16"/>
    <p:sldId id="287" r:id="rId17"/>
    <p:sldId id="288" r:id="rId18"/>
    <p:sldId id="308" r:id="rId19"/>
    <p:sldId id="273" r:id="rId20"/>
    <p:sldId id="274" r:id="rId21"/>
    <p:sldId id="275" r:id="rId22"/>
    <p:sldId id="276" r:id="rId23"/>
    <p:sldId id="307" r:id="rId24"/>
    <p:sldId id="261" r:id="rId25"/>
    <p:sldId id="294" r:id="rId26"/>
    <p:sldId id="309" r:id="rId27"/>
    <p:sldId id="302" r:id="rId28"/>
    <p:sldId id="303" r:id="rId29"/>
    <p:sldId id="299" r:id="rId30"/>
    <p:sldId id="300" r:id="rId31"/>
    <p:sldId id="296" r:id="rId32"/>
    <p:sldId id="297" r:id="rId33"/>
    <p:sldId id="298" r:id="rId34"/>
    <p:sldId id="304" r:id="rId35"/>
    <p:sldId id="291" r:id="rId36"/>
    <p:sldId id="305" r:id="rId37"/>
    <p:sldId id="306" r:id="rId38"/>
  </p:sldIdLst>
  <p:sldSz cx="12192000" cy="6858000"/>
  <p:notesSz cx="6761163" cy="9882188"/>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3" autoAdjust="0"/>
    <p:restoredTop sz="94660"/>
  </p:normalViewPr>
  <p:slideViewPr>
    <p:cSldViewPr snapToGrid="0">
      <p:cViewPr varScale="1">
        <p:scale>
          <a:sx n="63" d="100"/>
          <a:sy n="63" d="100"/>
        </p:scale>
        <p:origin x="730" y="26"/>
      </p:cViewPr>
      <p:guideLst/>
    </p:cSldViewPr>
  </p:slideViewPr>
  <p:notesTextViewPr>
    <p:cViewPr>
      <p:scale>
        <a:sx n="1" d="1"/>
        <a:sy n="1" d="1"/>
      </p:scale>
      <p:origin x="0" y="0"/>
    </p:cViewPr>
  </p:notesTextViewPr>
  <p:notesViewPr>
    <p:cSldViewPr snapToGrid="0">
      <p:cViewPr varScale="1">
        <p:scale>
          <a:sx n="44" d="100"/>
          <a:sy n="44" d="100"/>
        </p:scale>
        <p:origin x="2796" y="3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31326" y="0"/>
            <a:ext cx="2929837" cy="495826"/>
          </a:xfrm>
          <a:prstGeom prst="rect">
            <a:avLst/>
          </a:prstGeom>
        </p:spPr>
        <p:txBody>
          <a:bodyPr vert="horz" lIns="95098" tIns="47549" rIns="95098" bIns="47549" rtlCol="1"/>
          <a:lstStyle>
            <a:lvl1pPr algn="r">
              <a:defRPr sz="1300"/>
            </a:lvl1pPr>
          </a:lstStyle>
          <a:p>
            <a:endParaRPr lang="he-IL"/>
          </a:p>
        </p:txBody>
      </p:sp>
      <p:sp>
        <p:nvSpPr>
          <p:cNvPr id="3" name="מציין מיקום של תאריך 2"/>
          <p:cNvSpPr>
            <a:spLocks noGrp="1"/>
          </p:cNvSpPr>
          <p:nvPr>
            <p:ph type="dt" idx="1"/>
          </p:nvPr>
        </p:nvSpPr>
        <p:spPr>
          <a:xfrm>
            <a:off x="1566" y="0"/>
            <a:ext cx="2929837" cy="495826"/>
          </a:xfrm>
          <a:prstGeom prst="rect">
            <a:avLst/>
          </a:prstGeom>
        </p:spPr>
        <p:txBody>
          <a:bodyPr vert="horz" lIns="95098" tIns="47549" rIns="95098" bIns="47549" rtlCol="1"/>
          <a:lstStyle>
            <a:lvl1pPr algn="l">
              <a:defRPr sz="1300"/>
            </a:lvl1pPr>
          </a:lstStyle>
          <a:p>
            <a:fld id="{E9D8F962-14E2-4449-8A11-53ED4A08C684}" type="datetimeFigureOut">
              <a:rPr lang="he-IL" smtClean="0"/>
              <a:t>ד'/סיון/תש"פ</a:t>
            </a:fld>
            <a:endParaRPr lang="he-IL"/>
          </a:p>
        </p:txBody>
      </p:sp>
      <p:sp>
        <p:nvSpPr>
          <p:cNvPr id="4" name="מציין מיקום של תמונת שקופית 3"/>
          <p:cNvSpPr>
            <a:spLocks noGrp="1" noRot="1" noChangeAspect="1"/>
          </p:cNvSpPr>
          <p:nvPr>
            <p:ph type="sldImg" idx="2"/>
          </p:nvPr>
        </p:nvSpPr>
        <p:spPr>
          <a:xfrm>
            <a:off x="417513" y="1235075"/>
            <a:ext cx="5927725" cy="3335338"/>
          </a:xfrm>
          <a:prstGeom prst="rect">
            <a:avLst/>
          </a:prstGeom>
          <a:noFill/>
          <a:ln w="12700">
            <a:solidFill>
              <a:prstClr val="black"/>
            </a:solidFill>
          </a:ln>
        </p:spPr>
        <p:txBody>
          <a:bodyPr vert="horz" lIns="95098" tIns="47549" rIns="95098" bIns="47549" rtlCol="1" anchor="ctr"/>
          <a:lstStyle/>
          <a:p>
            <a:endParaRPr lang="he-IL"/>
          </a:p>
        </p:txBody>
      </p:sp>
      <p:sp>
        <p:nvSpPr>
          <p:cNvPr id="5" name="מציין מיקום של הערות 4"/>
          <p:cNvSpPr>
            <a:spLocks noGrp="1"/>
          </p:cNvSpPr>
          <p:nvPr>
            <p:ph type="body" sz="quarter" idx="3"/>
          </p:nvPr>
        </p:nvSpPr>
        <p:spPr>
          <a:xfrm>
            <a:off x="676117" y="4755804"/>
            <a:ext cx="5408930" cy="3891111"/>
          </a:xfrm>
          <a:prstGeom prst="rect">
            <a:avLst/>
          </a:prstGeom>
        </p:spPr>
        <p:txBody>
          <a:bodyPr vert="horz" lIns="95098" tIns="47549" rIns="95098" bIns="47549"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31326" y="9386364"/>
            <a:ext cx="2929837" cy="495825"/>
          </a:xfrm>
          <a:prstGeom prst="rect">
            <a:avLst/>
          </a:prstGeom>
        </p:spPr>
        <p:txBody>
          <a:bodyPr vert="horz" lIns="95098" tIns="47549" rIns="95098" bIns="47549" rtlCol="1" anchor="b"/>
          <a:lstStyle>
            <a:lvl1pPr algn="r">
              <a:defRPr sz="1300"/>
            </a:lvl1pPr>
          </a:lstStyle>
          <a:p>
            <a:endParaRPr lang="he-IL"/>
          </a:p>
        </p:txBody>
      </p:sp>
      <p:sp>
        <p:nvSpPr>
          <p:cNvPr id="7" name="מציין מיקום של מספר שקופית 6"/>
          <p:cNvSpPr>
            <a:spLocks noGrp="1"/>
          </p:cNvSpPr>
          <p:nvPr>
            <p:ph type="sldNum" sz="quarter" idx="5"/>
          </p:nvPr>
        </p:nvSpPr>
        <p:spPr>
          <a:xfrm>
            <a:off x="1566" y="9386364"/>
            <a:ext cx="2929837" cy="495825"/>
          </a:xfrm>
          <a:prstGeom prst="rect">
            <a:avLst/>
          </a:prstGeom>
        </p:spPr>
        <p:txBody>
          <a:bodyPr vert="horz" lIns="95098" tIns="47549" rIns="95098" bIns="47549" rtlCol="1" anchor="b"/>
          <a:lstStyle>
            <a:lvl1pPr algn="l">
              <a:defRPr sz="1300"/>
            </a:lvl1pPr>
          </a:lstStyle>
          <a:p>
            <a:fld id="{1B4F28E4-5B2D-4817-9E08-565BE7B8CAD3}" type="slidenum">
              <a:rPr lang="he-IL" smtClean="0"/>
              <a:t>‹#›</a:t>
            </a:fld>
            <a:endParaRPr lang="he-IL"/>
          </a:p>
        </p:txBody>
      </p:sp>
    </p:spTree>
    <p:extLst>
      <p:ext uri="{BB962C8B-B14F-4D97-AF65-F5344CB8AC3E}">
        <p14:creationId xmlns:p14="http://schemas.microsoft.com/office/powerpoint/2010/main" val="305688017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1B4F28E4-5B2D-4817-9E08-565BE7B8CAD3}" type="slidenum">
              <a:rPr lang="he-IL" smtClean="0"/>
              <a:t>20</a:t>
            </a:fld>
            <a:endParaRPr lang="he-IL"/>
          </a:p>
        </p:txBody>
      </p:sp>
    </p:spTree>
    <p:extLst>
      <p:ext uri="{BB962C8B-B14F-4D97-AF65-F5344CB8AC3E}">
        <p14:creationId xmlns:p14="http://schemas.microsoft.com/office/powerpoint/2010/main" val="391737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1B4F28E4-5B2D-4817-9E08-565BE7B8CAD3}" type="slidenum">
              <a:rPr lang="he-IL" smtClean="0"/>
              <a:t>21</a:t>
            </a:fld>
            <a:endParaRPr lang="he-IL"/>
          </a:p>
        </p:txBody>
      </p:sp>
    </p:spTree>
    <p:extLst>
      <p:ext uri="{BB962C8B-B14F-4D97-AF65-F5344CB8AC3E}">
        <p14:creationId xmlns:p14="http://schemas.microsoft.com/office/powerpoint/2010/main" val="3320120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1B4F28E4-5B2D-4817-9E08-565BE7B8CAD3}" type="slidenum">
              <a:rPr lang="he-IL" smtClean="0"/>
              <a:t>22</a:t>
            </a:fld>
            <a:endParaRPr lang="he-IL"/>
          </a:p>
        </p:txBody>
      </p:sp>
    </p:spTree>
    <p:extLst>
      <p:ext uri="{BB962C8B-B14F-4D97-AF65-F5344CB8AC3E}">
        <p14:creationId xmlns:p14="http://schemas.microsoft.com/office/powerpoint/2010/main" val="64676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4EE5AB6A-85EE-47A2-A805-761BCDC87F77}" type="datetimeFigureOut">
              <a:rPr lang="he-IL" smtClean="0"/>
              <a:t>ד'/סיון/תש"פ</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a:xfrm>
            <a:off x="838200" y="6356350"/>
            <a:ext cx="2743200" cy="365125"/>
          </a:xfrm>
          <a:prstGeom prst="rect">
            <a:avLst/>
          </a:prstGeom>
        </p:spPr>
        <p:txBody>
          <a:bodyPr/>
          <a:lstStyle/>
          <a:p>
            <a:fld id="{6C653F44-886E-431D-873C-3B097B495C70}" type="slidenum">
              <a:rPr lang="he-IL" smtClean="0"/>
              <a:t>‹#›</a:t>
            </a:fld>
            <a:endParaRPr lang="he-IL"/>
          </a:p>
        </p:txBody>
      </p:sp>
    </p:spTree>
    <p:extLst>
      <p:ext uri="{BB962C8B-B14F-4D97-AF65-F5344CB8AC3E}">
        <p14:creationId xmlns:p14="http://schemas.microsoft.com/office/powerpoint/2010/main" val="220607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1825625"/>
            <a:ext cx="10515600" cy="4351338"/>
          </a:xfrm>
          <a:prstGeom prst="rect">
            <a:avLst/>
          </a:prstGeo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4EE5AB6A-85EE-47A2-A805-761BCDC87F77}" type="datetimeFigureOut">
              <a:rPr lang="he-IL" smtClean="0"/>
              <a:t>ד'/סיון/תש"פ</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a:xfrm>
            <a:off x="838200" y="6356350"/>
            <a:ext cx="2743200" cy="365125"/>
          </a:xfrm>
          <a:prstGeom prst="rect">
            <a:avLst/>
          </a:prstGeom>
        </p:spPr>
        <p:txBody>
          <a:bodyPr/>
          <a:lstStyle/>
          <a:p>
            <a:fld id="{6C653F44-886E-431D-873C-3B097B495C70}" type="slidenum">
              <a:rPr lang="he-IL" smtClean="0"/>
              <a:t>‹#›</a:t>
            </a:fld>
            <a:endParaRPr lang="he-IL"/>
          </a:p>
        </p:txBody>
      </p:sp>
    </p:spTree>
    <p:extLst>
      <p:ext uri="{BB962C8B-B14F-4D97-AF65-F5344CB8AC3E}">
        <p14:creationId xmlns:p14="http://schemas.microsoft.com/office/powerpoint/2010/main" val="227901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a:prstGeom prst="rect">
            <a:avLst/>
          </a:prstGeo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a:prstGeom prst="rect">
            <a:avLst/>
          </a:prstGeo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4EE5AB6A-85EE-47A2-A805-761BCDC87F77}" type="datetimeFigureOut">
              <a:rPr lang="he-IL" smtClean="0"/>
              <a:t>ד'/סיון/תש"פ</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a:xfrm>
            <a:off x="838200" y="6356350"/>
            <a:ext cx="2743200" cy="365125"/>
          </a:xfrm>
          <a:prstGeom prst="rect">
            <a:avLst/>
          </a:prstGeom>
        </p:spPr>
        <p:txBody>
          <a:bodyPr/>
          <a:lstStyle/>
          <a:p>
            <a:fld id="{6C653F44-886E-431D-873C-3B097B495C70}" type="slidenum">
              <a:rPr lang="he-IL" smtClean="0"/>
              <a:t>‹#›</a:t>
            </a:fld>
            <a:endParaRPr lang="he-IL"/>
          </a:p>
        </p:txBody>
      </p:sp>
    </p:spTree>
    <p:extLst>
      <p:ext uri="{BB962C8B-B14F-4D97-AF65-F5344CB8AC3E}">
        <p14:creationId xmlns:p14="http://schemas.microsoft.com/office/powerpoint/2010/main" val="307164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תוכן 2"/>
          <p:cNvSpPr>
            <a:spLocks noGrp="1"/>
          </p:cNvSpPr>
          <p:nvPr>
            <p:ph idx="1"/>
          </p:nvPr>
        </p:nvSpPr>
        <p:spPr>
          <a:xfrm>
            <a:off x="838200" y="1825625"/>
            <a:ext cx="10515600" cy="4351338"/>
          </a:xfrm>
          <a:prstGeom prst="rect">
            <a:avLst/>
          </a:prstGeo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4EE5AB6A-85EE-47A2-A805-761BCDC87F77}" type="datetimeFigureOut">
              <a:rPr lang="he-IL" smtClean="0"/>
              <a:t>ד'/סיון/תש"פ</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a:xfrm>
            <a:off x="838200" y="6356350"/>
            <a:ext cx="2743200" cy="365125"/>
          </a:xfrm>
          <a:prstGeom prst="rect">
            <a:avLst/>
          </a:prstGeom>
        </p:spPr>
        <p:txBody>
          <a:bodyPr/>
          <a:lstStyle/>
          <a:p>
            <a:fld id="{6C653F44-886E-431D-873C-3B097B495C70}" type="slidenum">
              <a:rPr lang="he-IL" smtClean="0"/>
              <a:t>‹#›</a:t>
            </a:fld>
            <a:endParaRPr lang="he-IL"/>
          </a:p>
        </p:txBody>
      </p:sp>
    </p:spTree>
    <p:extLst>
      <p:ext uri="{BB962C8B-B14F-4D97-AF65-F5344CB8AC3E}">
        <p14:creationId xmlns:p14="http://schemas.microsoft.com/office/powerpoint/2010/main" val="182492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a:prstGeom prst="rect">
            <a:avLst/>
          </a:prstGeo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4EE5AB6A-85EE-47A2-A805-761BCDC87F77}" type="datetimeFigureOut">
              <a:rPr lang="he-IL" smtClean="0"/>
              <a:t>ד'/סיון/תש"פ</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a:xfrm>
            <a:off x="838200" y="6356350"/>
            <a:ext cx="2743200" cy="365125"/>
          </a:xfrm>
          <a:prstGeom prst="rect">
            <a:avLst/>
          </a:prstGeom>
        </p:spPr>
        <p:txBody>
          <a:bodyPr/>
          <a:lstStyle/>
          <a:p>
            <a:fld id="{6C653F44-886E-431D-873C-3B097B495C70}" type="slidenum">
              <a:rPr lang="he-IL" smtClean="0"/>
              <a:t>‹#›</a:t>
            </a:fld>
            <a:endParaRPr lang="he-IL"/>
          </a:p>
        </p:txBody>
      </p:sp>
    </p:spTree>
    <p:extLst>
      <p:ext uri="{BB962C8B-B14F-4D97-AF65-F5344CB8AC3E}">
        <p14:creationId xmlns:p14="http://schemas.microsoft.com/office/powerpoint/2010/main" val="312421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a:prstGeom prst="rect">
            <a:avLst/>
          </a:prstGeo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a:prstGeom prst="rect">
            <a:avLst/>
          </a:prstGeo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fld id="{4EE5AB6A-85EE-47A2-A805-761BCDC87F77}" type="datetimeFigureOut">
              <a:rPr lang="he-IL" smtClean="0"/>
              <a:t>ד'/סיון/תש"פ</a:t>
            </a:fld>
            <a:endParaRPr lang="he-IL"/>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a:xfrm>
            <a:off x="838200" y="6356350"/>
            <a:ext cx="2743200" cy="365125"/>
          </a:xfrm>
          <a:prstGeom prst="rect">
            <a:avLst/>
          </a:prstGeom>
        </p:spPr>
        <p:txBody>
          <a:bodyPr/>
          <a:lstStyle/>
          <a:p>
            <a:fld id="{6C653F44-886E-431D-873C-3B097B495C70}" type="slidenum">
              <a:rPr lang="he-IL" smtClean="0"/>
              <a:t>‹#›</a:t>
            </a:fld>
            <a:endParaRPr lang="he-IL"/>
          </a:p>
        </p:txBody>
      </p:sp>
    </p:spTree>
    <p:extLst>
      <p:ext uri="{BB962C8B-B14F-4D97-AF65-F5344CB8AC3E}">
        <p14:creationId xmlns:p14="http://schemas.microsoft.com/office/powerpoint/2010/main" val="289687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a:prstGeom prst="rect">
            <a:avLst/>
          </a:prstGeo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a:prstGeom prst="rect">
            <a:avLst/>
          </a:prstGeo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a:prstGeom prst="rect">
            <a:avLst/>
          </a:prstGeo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a:xfrm>
            <a:off x="8610600" y="6356350"/>
            <a:ext cx="2743200" cy="365125"/>
          </a:xfrm>
          <a:prstGeom prst="rect">
            <a:avLst/>
          </a:prstGeom>
        </p:spPr>
        <p:txBody>
          <a:bodyPr/>
          <a:lstStyle/>
          <a:p>
            <a:fld id="{4EE5AB6A-85EE-47A2-A805-761BCDC87F77}" type="datetimeFigureOut">
              <a:rPr lang="he-IL" smtClean="0"/>
              <a:t>ד'/סיון/תש"פ</a:t>
            </a:fld>
            <a:endParaRPr lang="he-IL"/>
          </a:p>
        </p:txBody>
      </p:sp>
      <p:sp>
        <p:nvSpPr>
          <p:cNvPr id="8" name="מציין מיקום של כותרת תחתונה 7"/>
          <p:cNvSpPr>
            <a:spLocks noGrp="1"/>
          </p:cNvSpPr>
          <p:nvPr>
            <p:ph type="ftr" sz="quarter" idx="11"/>
          </p:nvPr>
        </p:nvSpPr>
        <p:spPr>
          <a:xfrm>
            <a:off x="4038600" y="6356350"/>
            <a:ext cx="4114800" cy="365125"/>
          </a:xfrm>
          <a:prstGeom prst="rect">
            <a:avLst/>
          </a:prstGeom>
        </p:spPr>
        <p:txBody>
          <a:bodyPr/>
          <a:lstStyle/>
          <a:p>
            <a:endParaRPr lang="he-IL"/>
          </a:p>
        </p:txBody>
      </p:sp>
      <p:sp>
        <p:nvSpPr>
          <p:cNvPr id="9" name="מציין מיקום של מספר שקופית 8"/>
          <p:cNvSpPr>
            <a:spLocks noGrp="1"/>
          </p:cNvSpPr>
          <p:nvPr>
            <p:ph type="sldNum" sz="quarter" idx="12"/>
          </p:nvPr>
        </p:nvSpPr>
        <p:spPr>
          <a:xfrm>
            <a:off x="838200" y="6356350"/>
            <a:ext cx="2743200" cy="365125"/>
          </a:xfrm>
          <a:prstGeom prst="rect">
            <a:avLst/>
          </a:prstGeom>
        </p:spPr>
        <p:txBody>
          <a:bodyPr/>
          <a:lstStyle/>
          <a:p>
            <a:fld id="{6C653F44-886E-431D-873C-3B097B495C70}" type="slidenum">
              <a:rPr lang="he-IL" smtClean="0"/>
              <a:t>‹#›</a:t>
            </a:fld>
            <a:endParaRPr lang="he-IL"/>
          </a:p>
        </p:txBody>
      </p:sp>
    </p:spTree>
    <p:extLst>
      <p:ext uri="{BB962C8B-B14F-4D97-AF65-F5344CB8AC3E}">
        <p14:creationId xmlns:p14="http://schemas.microsoft.com/office/powerpoint/2010/main" val="65332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a:xfrm>
            <a:off x="8610600" y="6356350"/>
            <a:ext cx="2743200" cy="365125"/>
          </a:xfrm>
          <a:prstGeom prst="rect">
            <a:avLst/>
          </a:prstGeom>
        </p:spPr>
        <p:txBody>
          <a:bodyPr/>
          <a:lstStyle/>
          <a:p>
            <a:fld id="{4EE5AB6A-85EE-47A2-A805-761BCDC87F77}" type="datetimeFigureOut">
              <a:rPr lang="he-IL" smtClean="0"/>
              <a:t>ד'/סיון/תש"פ</a:t>
            </a:fld>
            <a:endParaRPr lang="he-IL"/>
          </a:p>
        </p:txBody>
      </p:sp>
      <p:sp>
        <p:nvSpPr>
          <p:cNvPr id="4" name="מציין מיקום של כותרת תחתונה 3"/>
          <p:cNvSpPr>
            <a:spLocks noGrp="1"/>
          </p:cNvSpPr>
          <p:nvPr>
            <p:ph type="ftr" sz="quarter" idx="11"/>
          </p:nvPr>
        </p:nvSpPr>
        <p:spPr>
          <a:xfrm>
            <a:off x="4038600" y="6356350"/>
            <a:ext cx="4114800" cy="365125"/>
          </a:xfrm>
          <a:prstGeom prst="rect">
            <a:avLst/>
          </a:prstGeom>
        </p:spPr>
        <p:txBody>
          <a:bodyPr/>
          <a:lstStyle/>
          <a:p>
            <a:endParaRPr lang="he-IL"/>
          </a:p>
        </p:txBody>
      </p:sp>
      <p:sp>
        <p:nvSpPr>
          <p:cNvPr id="5" name="מציין מיקום של מספר שקופית 4"/>
          <p:cNvSpPr>
            <a:spLocks noGrp="1"/>
          </p:cNvSpPr>
          <p:nvPr>
            <p:ph type="sldNum" sz="quarter" idx="12"/>
          </p:nvPr>
        </p:nvSpPr>
        <p:spPr>
          <a:xfrm>
            <a:off x="838200" y="6356350"/>
            <a:ext cx="2743200" cy="365125"/>
          </a:xfrm>
          <a:prstGeom prst="rect">
            <a:avLst/>
          </a:prstGeom>
        </p:spPr>
        <p:txBody>
          <a:bodyPr/>
          <a:lstStyle/>
          <a:p>
            <a:fld id="{6C653F44-886E-431D-873C-3B097B495C70}" type="slidenum">
              <a:rPr lang="he-IL" smtClean="0"/>
              <a:t>‹#›</a:t>
            </a:fld>
            <a:endParaRPr lang="he-IL"/>
          </a:p>
        </p:txBody>
      </p:sp>
    </p:spTree>
    <p:extLst>
      <p:ext uri="{BB962C8B-B14F-4D97-AF65-F5344CB8AC3E}">
        <p14:creationId xmlns:p14="http://schemas.microsoft.com/office/powerpoint/2010/main" val="83763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a:off x="8610600" y="6356350"/>
            <a:ext cx="2743200" cy="365125"/>
          </a:xfrm>
          <a:prstGeom prst="rect">
            <a:avLst/>
          </a:prstGeom>
        </p:spPr>
        <p:txBody>
          <a:bodyPr/>
          <a:lstStyle/>
          <a:p>
            <a:fld id="{4EE5AB6A-85EE-47A2-A805-761BCDC87F77}" type="datetimeFigureOut">
              <a:rPr lang="he-IL" smtClean="0"/>
              <a:t>ד'/סיון/תש"פ</a:t>
            </a:fld>
            <a:endParaRPr lang="he-IL"/>
          </a:p>
        </p:txBody>
      </p:sp>
      <p:sp>
        <p:nvSpPr>
          <p:cNvPr id="3" name="מציין מיקום של כותרת תחתונה 2"/>
          <p:cNvSpPr>
            <a:spLocks noGrp="1"/>
          </p:cNvSpPr>
          <p:nvPr>
            <p:ph type="ftr" sz="quarter" idx="11"/>
          </p:nvPr>
        </p:nvSpPr>
        <p:spPr>
          <a:xfrm>
            <a:off x="4038600" y="6356350"/>
            <a:ext cx="4114800" cy="365125"/>
          </a:xfrm>
          <a:prstGeom prst="rect">
            <a:avLst/>
          </a:prstGeom>
        </p:spPr>
        <p:txBody>
          <a:bodyPr/>
          <a:lstStyle/>
          <a:p>
            <a:endParaRPr lang="he-IL"/>
          </a:p>
        </p:txBody>
      </p:sp>
      <p:sp>
        <p:nvSpPr>
          <p:cNvPr id="4" name="מציין מיקום של מספר שקופית 3"/>
          <p:cNvSpPr>
            <a:spLocks noGrp="1"/>
          </p:cNvSpPr>
          <p:nvPr>
            <p:ph type="sldNum" sz="quarter" idx="12"/>
          </p:nvPr>
        </p:nvSpPr>
        <p:spPr>
          <a:xfrm>
            <a:off x="838200" y="6356350"/>
            <a:ext cx="2743200" cy="365125"/>
          </a:xfrm>
          <a:prstGeom prst="rect">
            <a:avLst/>
          </a:prstGeom>
        </p:spPr>
        <p:txBody>
          <a:bodyPr/>
          <a:lstStyle/>
          <a:p>
            <a:fld id="{6C653F44-886E-431D-873C-3B097B495C70}" type="slidenum">
              <a:rPr lang="he-IL" smtClean="0"/>
              <a:t>‹#›</a:t>
            </a:fld>
            <a:endParaRPr lang="he-IL"/>
          </a:p>
        </p:txBody>
      </p:sp>
    </p:spTree>
    <p:extLst>
      <p:ext uri="{BB962C8B-B14F-4D97-AF65-F5344CB8AC3E}">
        <p14:creationId xmlns:p14="http://schemas.microsoft.com/office/powerpoint/2010/main" val="180027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a:prstGeom prst="rect">
            <a:avLst/>
          </a:prstGeo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fld id="{4EE5AB6A-85EE-47A2-A805-761BCDC87F77}" type="datetimeFigureOut">
              <a:rPr lang="he-IL" smtClean="0"/>
              <a:t>ד'/סיון/תש"פ</a:t>
            </a:fld>
            <a:endParaRPr lang="he-IL"/>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a:xfrm>
            <a:off x="838200" y="6356350"/>
            <a:ext cx="2743200" cy="365125"/>
          </a:xfrm>
          <a:prstGeom prst="rect">
            <a:avLst/>
          </a:prstGeom>
        </p:spPr>
        <p:txBody>
          <a:bodyPr/>
          <a:lstStyle/>
          <a:p>
            <a:fld id="{6C653F44-886E-431D-873C-3B097B495C70}" type="slidenum">
              <a:rPr lang="he-IL" smtClean="0"/>
              <a:t>‹#›</a:t>
            </a:fld>
            <a:endParaRPr lang="he-IL"/>
          </a:p>
        </p:txBody>
      </p:sp>
    </p:spTree>
    <p:extLst>
      <p:ext uri="{BB962C8B-B14F-4D97-AF65-F5344CB8AC3E}">
        <p14:creationId xmlns:p14="http://schemas.microsoft.com/office/powerpoint/2010/main" val="415927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a:prstGeom prst="rect">
            <a:avLst/>
          </a:prstGeo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fld id="{4EE5AB6A-85EE-47A2-A805-761BCDC87F77}" type="datetimeFigureOut">
              <a:rPr lang="he-IL" smtClean="0"/>
              <a:t>ד'/סיון/תש"פ</a:t>
            </a:fld>
            <a:endParaRPr lang="he-IL"/>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a:xfrm>
            <a:off x="838200" y="6356350"/>
            <a:ext cx="2743200" cy="365125"/>
          </a:xfrm>
          <a:prstGeom prst="rect">
            <a:avLst/>
          </a:prstGeom>
        </p:spPr>
        <p:txBody>
          <a:bodyPr/>
          <a:lstStyle/>
          <a:p>
            <a:fld id="{6C653F44-886E-431D-873C-3B097B495C70}" type="slidenum">
              <a:rPr lang="he-IL" smtClean="0"/>
              <a:t>‹#›</a:t>
            </a:fld>
            <a:endParaRPr lang="he-IL"/>
          </a:p>
        </p:txBody>
      </p:sp>
    </p:spTree>
    <p:extLst>
      <p:ext uri="{BB962C8B-B14F-4D97-AF65-F5344CB8AC3E}">
        <p14:creationId xmlns:p14="http://schemas.microsoft.com/office/powerpoint/2010/main" val="220999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3" descr="C:\Users\lilachg\Dropbox\MOOC - מיכל גורדון\לוגואים\hit_LogoE.fw.png">
            <a:extLst>
              <a:ext uri="{FF2B5EF4-FFF2-40B4-BE49-F238E27FC236}">
                <a16:creationId xmlns:a16="http://schemas.microsoft.com/office/drawing/2014/main" xmlns="" id="{6EEC5D95-534C-40D8-A7B5-EA20403231D3}"/>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614442" y="253562"/>
            <a:ext cx="1367882" cy="727449"/>
          </a:xfrm>
          <a:prstGeom prst="rect">
            <a:avLst/>
          </a:prstGeom>
          <a:noFill/>
          <a:extLst>
            <a:ext uri="{909E8E84-426E-40DD-AFC4-6F175D3DCCD1}">
              <a14:hiddenFill xmlns:a14="http://schemas.microsoft.com/office/drawing/2010/main">
                <a:solidFill>
                  <a:srgbClr val="FFFFFF"/>
                </a:solidFill>
              </a14:hiddenFill>
            </a:ext>
          </a:extLst>
        </p:spPr>
      </p:pic>
      <p:sp>
        <p:nvSpPr>
          <p:cNvPr id="8" name="מלבן 7"/>
          <p:cNvSpPr/>
          <p:nvPr userDrawn="1"/>
        </p:nvSpPr>
        <p:spPr>
          <a:xfrm>
            <a:off x="133224" y="143465"/>
            <a:ext cx="11914956" cy="6572228"/>
          </a:xfrm>
          <a:prstGeom prst="rect">
            <a:avLst/>
          </a:prstGeom>
          <a:noFill/>
          <a:ln w="76200"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p:cNvSpPr/>
          <p:nvPr userDrawn="1"/>
        </p:nvSpPr>
        <p:spPr>
          <a:xfrm>
            <a:off x="4563425" y="188617"/>
            <a:ext cx="3054554" cy="369332"/>
          </a:xfrm>
          <a:prstGeom prst="rect">
            <a:avLst/>
          </a:prstGeom>
        </p:spPr>
        <p:txBody>
          <a:bodyPr wrap="none">
            <a:spAutoFit/>
          </a:bodyPr>
          <a:lstStyle/>
          <a:p>
            <a:pPr algn="ctr"/>
            <a:r>
              <a:rPr lang="en-US" sz="1800" b="1" u="sng" dirty="0">
                <a:latin typeface="Segoe UI Semilight" panose="020B0402040204020203" pitchFamily="34" charset="0"/>
                <a:cs typeface="Segoe UI Semilight" panose="020B0402040204020203" pitchFamily="34" charset="0"/>
              </a:rPr>
              <a:t>-Programming for Everyone-</a:t>
            </a:r>
          </a:p>
        </p:txBody>
      </p:sp>
    </p:spTree>
    <p:extLst>
      <p:ext uri="{BB962C8B-B14F-4D97-AF65-F5344CB8AC3E}">
        <p14:creationId xmlns:p14="http://schemas.microsoft.com/office/powerpoint/2010/main" val="3875716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slide" Target="slide8.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slide" Target="slide8.xml"/></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4.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5.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6.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7.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slide" Target="slide8.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slide" Target="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5.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6.xml"/><Relationship Id="rId1" Type="http://schemas.openxmlformats.org/officeDocument/2006/relationships/slideLayout" Target="../slideLayouts/slideLayout7.xml"/><Relationship Id="rId5" Type="http://schemas.openxmlformats.org/officeDocument/2006/relationships/slide" Target="slide4.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8.xml"/><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813" y="4242662"/>
            <a:ext cx="4213248" cy="20644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535246" y="559491"/>
            <a:ext cx="11121508" cy="5816977"/>
          </a:xfrm>
          <a:prstGeom prst="rect">
            <a:avLst/>
          </a:prstGeom>
          <a:noFill/>
        </p:spPr>
        <p:txBody>
          <a:bodyPr wrap="square" rtlCol="1">
            <a:spAutoFit/>
          </a:bodyPr>
          <a:lstStyle/>
          <a:p>
            <a:pPr algn="ctr"/>
            <a:r>
              <a:rPr lang="en-US" sz="5400" b="1" u="sng" dirty="0">
                <a:latin typeface="Segoe UI Semilight" panose="020B0402040204020203" pitchFamily="34" charset="0"/>
                <a:cs typeface="Segoe UI Semilight" panose="020B0402040204020203" pitchFamily="34" charset="0"/>
              </a:rPr>
              <a:t>Programming for Everyone – </a:t>
            </a:r>
          </a:p>
          <a:p>
            <a:pPr algn="ctr"/>
            <a:r>
              <a:rPr lang="en-US" sz="6600" b="1" u="sng" dirty="0">
                <a:latin typeface="Segoe UI Semilight" panose="020B0402040204020203" pitchFamily="34" charset="0"/>
                <a:cs typeface="Segoe UI Semilight" panose="020B0402040204020203" pitchFamily="34" charset="0"/>
              </a:rPr>
              <a:t>Final Project</a:t>
            </a:r>
          </a:p>
          <a:p>
            <a:pPr algn="l"/>
            <a:endParaRPr lang="en-US" sz="1600" u="sng" dirty="0">
              <a:latin typeface="Segoe UI Semilight" panose="020B0402040204020203" pitchFamily="34" charset="0"/>
              <a:cs typeface="Segoe UI Semilight" panose="020B0402040204020203" pitchFamily="34" charset="0"/>
            </a:endParaRPr>
          </a:p>
          <a:p>
            <a:pPr algn="l"/>
            <a:r>
              <a:rPr lang="en-US" sz="3600" b="1" dirty="0">
                <a:latin typeface="Segoe UI Semilight" panose="020B0402040204020203" pitchFamily="34" charset="0"/>
                <a:cs typeface="Segoe UI Semilight" panose="020B0402040204020203" pitchFamily="34" charset="0"/>
              </a:rPr>
              <a:t>Students: </a:t>
            </a:r>
            <a:r>
              <a:rPr lang="en-US" sz="3600" dirty="0">
                <a:latin typeface="Segoe UI Semilight" panose="020B0402040204020203" pitchFamily="34" charset="0"/>
                <a:cs typeface="Segoe UI Semilight" panose="020B0402040204020203" pitchFamily="34" charset="0"/>
              </a:rPr>
              <a:t>Adi </a:t>
            </a:r>
            <a:r>
              <a:rPr lang="en-US" sz="3600" dirty="0" err="1">
                <a:latin typeface="Segoe UI Semilight" panose="020B0402040204020203" pitchFamily="34" charset="0"/>
                <a:cs typeface="Segoe UI Semilight" panose="020B0402040204020203" pitchFamily="34" charset="0"/>
              </a:rPr>
              <a:t>Goldraich</a:t>
            </a:r>
            <a:r>
              <a:rPr lang="en-US" sz="3600" dirty="0">
                <a:latin typeface="Segoe UI Semilight" panose="020B0402040204020203" pitchFamily="34" charset="0"/>
                <a:cs typeface="Segoe UI Semilight" panose="020B0402040204020203" pitchFamily="34" charset="0"/>
              </a:rPr>
              <a:t>, ID 201038395</a:t>
            </a:r>
          </a:p>
          <a:p>
            <a:pPr algn="l"/>
            <a:r>
              <a:rPr lang="en-US" sz="3600" dirty="0">
                <a:latin typeface="Segoe UI Semilight" panose="020B0402040204020203" pitchFamily="34" charset="0"/>
                <a:cs typeface="Segoe UI Semilight" panose="020B0402040204020203" pitchFamily="34" charset="0"/>
              </a:rPr>
              <a:t>		               Yuval </a:t>
            </a:r>
            <a:r>
              <a:rPr lang="en-US" sz="3600" dirty="0" err="1">
                <a:latin typeface="Segoe UI Semilight" panose="020B0402040204020203" pitchFamily="34" charset="0"/>
                <a:cs typeface="Segoe UI Semilight" panose="020B0402040204020203" pitchFamily="34" charset="0"/>
              </a:rPr>
              <a:t>Nir</a:t>
            </a:r>
            <a:r>
              <a:rPr lang="en-US" sz="3600" dirty="0">
                <a:latin typeface="Segoe UI Semilight" panose="020B0402040204020203" pitchFamily="34" charset="0"/>
                <a:cs typeface="Segoe UI Semilight" panose="020B0402040204020203" pitchFamily="34" charset="0"/>
              </a:rPr>
              <a:t>, ID </a:t>
            </a:r>
            <a:r>
              <a:rPr lang="en-US" sz="3600" dirty="0" smtClean="0">
                <a:latin typeface="Segoe UI Semilight" panose="020B0402040204020203" pitchFamily="34" charset="0"/>
                <a:cs typeface="Segoe UI Semilight" panose="020B0402040204020203" pitchFamily="34" charset="0"/>
              </a:rPr>
              <a:t>307959965</a:t>
            </a:r>
          </a:p>
          <a:p>
            <a:pPr algn="l"/>
            <a:endParaRPr lang="en-US" sz="2800" dirty="0">
              <a:latin typeface="Segoe UI Semilight" panose="020B0402040204020203" pitchFamily="34" charset="0"/>
              <a:cs typeface="Segoe UI Semilight" panose="020B0402040204020203" pitchFamily="34" charset="0"/>
            </a:endParaRPr>
          </a:p>
          <a:p>
            <a:pPr algn="l"/>
            <a:r>
              <a:rPr lang="en-US" sz="3600" b="1" dirty="0" smtClean="0">
                <a:latin typeface="Segoe UI Semilight" panose="020B0402040204020203" pitchFamily="34" charset="0"/>
                <a:cs typeface="Segoe UI Semilight" panose="020B0402040204020203" pitchFamily="34" charset="0"/>
              </a:rPr>
              <a:t>Advisor: </a:t>
            </a:r>
            <a:r>
              <a:rPr lang="en-US" sz="3600" dirty="0" smtClean="0">
                <a:latin typeface="Segoe UI Semilight" panose="020B0402040204020203" pitchFamily="34" charset="0"/>
                <a:cs typeface="Segoe UI Semilight" panose="020B0402040204020203" pitchFamily="34" charset="0"/>
              </a:rPr>
              <a:t>Dr. Michal Gordon</a:t>
            </a:r>
          </a:p>
          <a:p>
            <a:pPr algn="l"/>
            <a:endParaRPr lang="en-US" sz="2800" dirty="0">
              <a:latin typeface="Segoe UI Semilight" panose="020B0402040204020203" pitchFamily="34" charset="0"/>
              <a:cs typeface="Segoe UI Semilight" panose="020B0402040204020203" pitchFamily="34" charset="0"/>
            </a:endParaRPr>
          </a:p>
          <a:p>
            <a:pPr algn="l"/>
            <a:r>
              <a:rPr lang="en-US" sz="3600" b="1" dirty="0">
                <a:latin typeface="Segoe UI Semilight" panose="020B0402040204020203" pitchFamily="34" charset="0"/>
                <a:cs typeface="Segoe UI Semilight" panose="020B0402040204020203" pitchFamily="34" charset="0"/>
              </a:rPr>
              <a:t>System’s name</a:t>
            </a:r>
            <a:r>
              <a:rPr lang="en-US" sz="3600" dirty="0">
                <a:latin typeface="Segoe UI Semilight" panose="020B0402040204020203" pitchFamily="34" charset="0"/>
                <a:cs typeface="Segoe UI Semilight" panose="020B0402040204020203" pitchFamily="34" charset="0"/>
              </a:rPr>
              <a:t>: </a:t>
            </a:r>
          </a:p>
          <a:p>
            <a:pPr algn="l"/>
            <a:r>
              <a:rPr lang="en-US" sz="3600" dirty="0">
                <a:latin typeface="Segoe UI Semilight" panose="020B0402040204020203" pitchFamily="34" charset="0"/>
                <a:cs typeface="Segoe UI Semilight" panose="020B0402040204020203" pitchFamily="34" charset="0"/>
              </a:rPr>
              <a:t>Medical helper at Corona times</a:t>
            </a:r>
          </a:p>
        </p:txBody>
      </p:sp>
    </p:spTree>
    <p:extLst>
      <p:ext uri="{BB962C8B-B14F-4D97-AF65-F5344CB8AC3E}">
        <p14:creationId xmlns:p14="http://schemas.microsoft.com/office/powerpoint/2010/main" val="1304247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מעוגל 1"/>
          <p:cNvSpPr/>
          <p:nvPr/>
        </p:nvSpPr>
        <p:spPr>
          <a:xfrm>
            <a:off x="552575" y="1686559"/>
            <a:ext cx="7169025" cy="3998195"/>
          </a:xfrm>
          <a:prstGeom prst="roundRect">
            <a:avLst/>
          </a:prstGeom>
          <a:solidFill>
            <a:srgbClr val="F9F9F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400" b="1" u="sng" dirty="0">
                <a:solidFill>
                  <a:sysClr val="windowText" lastClr="000000"/>
                </a:solidFill>
                <a:latin typeface="Segoe UI Light" panose="020B0502040204020203" pitchFamily="34" charset="0"/>
                <a:cs typeface="Segoe UI Light" panose="020B0502040204020203" pitchFamily="34" charset="0"/>
              </a:rPr>
              <a:t>Body Heat Test</a:t>
            </a:r>
            <a:endParaRPr lang="he-IL" sz="2400" b="1" u="sng" dirty="0">
              <a:solidFill>
                <a:sysClr val="windowText" lastClr="000000"/>
              </a:solidFill>
              <a:latin typeface="Segoe UI Light" panose="020B0502040204020203" pitchFamily="34" charset="0"/>
              <a:cs typeface="Segoe UI Light" panose="020B0502040204020203" pitchFamily="34" charset="0"/>
            </a:endParaRPr>
          </a:p>
        </p:txBody>
      </p:sp>
      <p:sp>
        <p:nvSpPr>
          <p:cNvPr id="4" name="מלבן מעוגל 3">
            <a:hlinkClick r:id="rId2" action="ppaction://hlinksldjump"/>
          </p:cNvPr>
          <p:cNvSpPr/>
          <p:nvPr/>
        </p:nvSpPr>
        <p:spPr>
          <a:xfrm>
            <a:off x="657505" y="2364285"/>
            <a:ext cx="6961213" cy="1623515"/>
          </a:xfrm>
          <a:prstGeom prst="roundRect">
            <a:avLst/>
          </a:prstGeom>
          <a:solidFill>
            <a:schemeClr val="accent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Take!</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9" name="אליפסה 8">
            <a:hlinkClick r:id="rId3" action="ppaction://hlinksldjump"/>
          </p:cNvPr>
          <p:cNvSpPr/>
          <p:nvPr/>
        </p:nvSpPr>
        <p:spPr>
          <a:xfrm>
            <a:off x="6880257" y="1821513"/>
            <a:ext cx="466283" cy="454173"/>
          </a:xfrm>
          <a:prstGeom prst="ellipse">
            <a:avLst/>
          </a:prstGeom>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11" name="מלבן מעוגל 10">
            <a:hlinkClick r:id="rId4" action="ppaction://hlinksldjump"/>
          </p:cNvPr>
          <p:cNvSpPr/>
          <p:nvPr/>
        </p:nvSpPr>
        <p:spPr>
          <a:xfrm>
            <a:off x="657506" y="4099559"/>
            <a:ext cx="6961213" cy="564653"/>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Distress!</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12" name="מלבן מעוגל 11">
            <a:hlinkClick r:id="rId5" action="ppaction://hlinksldjump"/>
          </p:cNvPr>
          <p:cNvSpPr/>
          <p:nvPr/>
        </p:nvSpPr>
        <p:spPr>
          <a:xfrm>
            <a:off x="899160" y="4841408"/>
            <a:ext cx="6492240" cy="619592"/>
          </a:xfrm>
          <a:prstGeom prst="roundRect">
            <a:avLst>
              <a:gd name="adj" fmla="val 37984"/>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Segoe UI Light" panose="020B0502040204020203" pitchFamily="34" charset="0"/>
                <a:cs typeface="Segoe UI Light" panose="020B0502040204020203" pitchFamily="34" charset="0"/>
              </a:rPr>
              <a:t>Return</a:t>
            </a:r>
            <a:endParaRPr lang="he-IL" b="1" dirty="0">
              <a:solidFill>
                <a:schemeClr val="tx1"/>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0" y="196890"/>
            <a:ext cx="12192000" cy="1169551"/>
          </a:xfrm>
          <a:prstGeom prst="rect">
            <a:avLst/>
          </a:prstGeom>
          <a:noFill/>
        </p:spPr>
        <p:txBody>
          <a:bodyPr wrap="square" rtlCol="1">
            <a:spAutoFit/>
          </a:bodyPr>
          <a:lstStyle/>
          <a:p>
            <a:pPr algn="ctr"/>
            <a:endParaRPr lang="en-US" sz="1600" b="1" u="sng" dirty="0">
              <a:latin typeface="Segoe UI Semilight" panose="020B0402040204020203" pitchFamily="34" charset="0"/>
              <a:cs typeface="Segoe UI Semilight" panose="020B0402040204020203" pitchFamily="34" charset="0"/>
            </a:endParaRPr>
          </a:p>
          <a:p>
            <a:pPr algn="ctr"/>
            <a:r>
              <a:rPr lang="en-US" sz="5400" b="1" u="sng" dirty="0">
                <a:latin typeface="Segoe UI Semilight" panose="020B0402040204020203" pitchFamily="34" charset="0"/>
                <a:cs typeface="Segoe UI Semilight" panose="020B0402040204020203" pitchFamily="34" charset="0"/>
              </a:rPr>
              <a:t>System Demonstration</a:t>
            </a:r>
          </a:p>
        </p:txBody>
      </p:sp>
      <p:sp>
        <p:nvSpPr>
          <p:cNvPr id="14" name="TextBox 13"/>
          <p:cNvSpPr txBox="1"/>
          <p:nvPr/>
        </p:nvSpPr>
        <p:spPr>
          <a:xfrm>
            <a:off x="7775427" y="1594730"/>
            <a:ext cx="4187973" cy="4708981"/>
          </a:xfrm>
          <a:prstGeom prst="rect">
            <a:avLst/>
          </a:prstGeom>
          <a:noFill/>
        </p:spPr>
        <p:txBody>
          <a:bodyPr wrap="square" rtlCol="1">
            <a:spAutoFit/>
          </a:bodyPr>
          <a:lstStyle/>
          <a:p>
            <a:pPr algn="ctr"/>
            <a:endParaRPr lang="en-US" sz="10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power button to turn the system off.</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distress button for emergency.</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return button to return to the main screen.</a:t>
            </a:r>
          </a:p>
        </p:txBody>
      </p:sp>
      <p:sp>
        <p:nvSpPr>
          <p:cNvPr id="15" name="TextBox 14"/>
          <p:cNvSpPr txBox="1"/>
          <p:nvPr/>
        </p:nvSpPr>
        <p:spPr>
          <a:xfrm>
            <a:off x="10809031" y="6303711"/>
            <a:ext cx="633508" cy="369332"/>
          </a:xfrm>
          <a:prstGeom prst="rect">
            <a:avLst/>
          </a:prstGeom>
          <a:noFill/>
        </p:spPr>
        <p:txBody>
          <a:bodyPr wrap="none" rtlCol="1">
            <a:spAutoFit/>
          </a:bodyPr>
          <a:lstStyle/>
          <a:p>
            <a:pPr algn="ctr"/>
            <a:r>
              <a:rPr lang="en-US" b="1" dirty="0">
                <a:solidFill>
                  <a:sysClr val="windowText" lastClr="000000"/>
                </a:solidFill>
                <a:latin typeface="Segoe UI Light" panose="020B0502040204020203" pitchFamily="34" charset="0"/>
                <a:cs typeface="Segoe UI Light" panose="020B0502040204020203" pitchFamily="34" charset="0"/>
              </a:rPr>
              <a:t>back</a:t>
            </a:r>
            <a:endParaRPr lang="he-IL" b="1" dirty="0">
              <a:solidFill>
                <a:sysClr val="windowText" lastClr="000000"/>
              </a:solidFill>
              <a:latin typeface="Segoe UI Light" panose="020B0502040204020203" pitchFamily="34" charset="0"/>
              <a:cs typeface="Segoe UI Light" panose="020B0502040204020203" pitchFamily="34" charset="0"/>
            </a:endParaRPr>
          </a:p>
        </p:txBody>
      </p:sp>
      <p:sp>
        <p:nvSpPr>
          <p:cNvPr id="16" name="לחצן פעולה: חזרה 15">
            <a:hlinkClick r:id="rId6" action="ppaction://hlinksldjump" highlightClick="1"/>
          </p:cNvPr>
          <p:cNvSpPr/>
          <p:nvPr/>
        </p:nvSpPr>
        <p:spPr>
          <a:xfrm>
            <a:off x="11442539" y="6008557"/>
            <a:ext cx="520861" cy="590308"/>
          </a:xfrm>
          <a:prstGeom prst="actionButtonRetur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538183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מעוגל 1"/>
          <p:cNvSpPr/>
          <p:nvPr/>
        </p:nvSpPr>
        <p:spPr>
          <a:xfrm>
            <a:off x="552575" y="1686559"/>
            <a:ext cx="7169025" cy="3998195"/>
          </a:xfrm>
          <a:prstGeom prst="roundRect">
            <a:avLst/>
          </a:prstGeom>
          <a:solidFill>
            <a:srgbClr val="F9F9F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400" b="1" u="sng" dirty="0">
                <a:solidFill>
                  <a:sysClr val="windowText" lastClr="000000"/>
                </a:solidFill>
                <a:latin typeface="Segoe UI Light" panose="020B0502040204020203" pitchFamily="34" charset="0"/>
                <a:cs typeface="Segoe UI Light" panose="020B0502040204020203" pitchFamily="34" charset="0"/>
              </a:rPr>
              <a:t>Body Heat Test</a:t>
            </a:r>
            <a:endParaRPr lang="he-IL" sz="2400" b="1" u="sng" dirty="0">
              <a:solidFill>
                <a:sysClr val="windowText" lastClr="000000"/>
              </a:solidFill>
              <a:latin typeface="Segoe UI Light" panose="020B0502040204020203" pitchFamily="34" charset="0"/>
              <a:cs typeface="Segoe UI Light" panose="020B0502040204020203" pitchFamily="34" charset="0"/>
            </a:endParaRPr>
          </a:p>
          <a:p>
            <a:pPr algn="ctr"/>
            <a:endParaRPr lang="he-IL" sz="2400" b="1" u="sng" dirty="0">
              <a:solidFill>
                <a:sysClr val="windowText" lastClr="000000"/>
              </a:solidFill>
              <a:latin typeface="Segoe UI Light" panose="020B0502040204020203" pitchFamily="34" charset="0"/>
              <a:cs typeface="Segoe UI Light" panose="020B0502040204020203" pitchFamily="34" charset="0"/>
            </a:endParaRPr>
          </a:p>
        </p:txBody>
      </p:sp>
      <p:sp>
        <p:nvSpPr>
          <p:cNvPr id="6" name="מלבן מעוגל 5">
            <a:hlinkClick r:id="rId2" action="ppaction://hlinksldjump"/>
          </p:cNvPr>
          <p:cNvSpPr/>
          <p:nvPr/>
        </p:nvSpPr>
        <p:spPr>
          <a:xfrm>
            <a:off x="657506" y="2341880"/>
            <a:ext cx="6961213" cy="1625601"/>
          </a:xfrm>
          <a:prstGeom prst="roundRect">
            <a:avLst/>
          </a:prstGeom>
          <a:solidFill>
            <a:schemeClr val="accent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Measuring heat, please wait</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10" name="אליפסה 9">
            <a:hlinkClick r:id="rId3" action="ppaction://hlinksldjump"/>
          </p:cNvPr>
          <p:cNvSpPr/>
          <p:nvPr/>
        </p:nvSpPr>
        <p:spPr>
          <a:xfrm>
            <a:off x="6880257" y="1821513"/>
            <a:ext cx="466283" cy="454173"/>
          </a:xfrm>
          <a:prstGeom prst="ellipse">
            <a:avLst/>
          </a:prstGeom>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11" name="מלבן מעוגל 10">
            <a:hlinkClick r:id="rId4" action="ppaction://hlinksldjump"/>
          </p:cNvPr>
          <p:cNvSpPr/>
          <p:nvPr/>
        </p:nvSpPr>
        <p:spPr>
          <a:xfrm>
            <a:off x="657506" y="4099559"/>
            <a:ext cx="6961213" cy="564653"/>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Distress!</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12" name="מלבן מעוגל 11">
            <a:hlinkClick r:id="rId5" action="ppaction://hlinksldjump"/>
          </p:cNvPr>
          <p:cNvSpPr/>
          <p:nvPr/>
        </p:nvSpPr>
        <p:spPr>
          <a:xfrm>
            <a:off x="899160" y="4841408"/>
            <a:ext cx="6492240" cy="619592"/>
          </a:xfrm>
          <a:prstGeom prst="roundRect">
            <a:avLst>
              <a:gd name="adj" fmla="val 37984"/>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Segoe UI Light" panose="020B0502040204020203" pitchFamily="34" charset="0"/>
                <a:cs typeface="Segoe UI Light" panose="020B0502040204020203" pitchFamily="34" charset="0"/>
              </a:rPr>
              <a:t>Return</a:t>
            </a:r>
            <a:endParaRPr lang="he-IL" b="1" dirty="0">
              <a:solidFill>
                <a:schemeClr val="tx1"/>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0" y="196890"/>
            <a:ext cx="12192000" cy="1169551"/>
          </a:xfrm>
          <a:prstGeom prst="rect">
            <a:avLst/>
          </a:prstGeom>
          <a:noFill/>
        </p:spPr>
        <p:txBody>
          <a:bodyPr wrap="square" rtlCol="1">
            <a:spAutoFit/>
          </a:bodyPr>
          <a:lstStyle/>
          <a:p>
            <a:pPr algn="ctr"/>
            <a:endParaRPr lang="en-US" sz="1600" b="1" u="sng" dirty="0">
              <a:latin typeface="Segoe UI Semilight" panose="020B0402040204020203" pitchFamily="34" charset="0"/>
              <a:cs typeface="Segoe UI Semilight" panose="020B0402040204020203" pitchFamily="34" charset="0"/>
            </a:endParaRPr>
          </a:p>
          <a:p>
            <a:pPr algn="ctr"/>
            <a:r>
              <a:rPr lang="en-US" sz="5400" b="1" u="sng" dirty="0">
                <a:latin typeface="Segoe UI Semilight" panose="020B0402040204020203" pitchFamily="34" charset="0"/>
                <a:cs typeface="Segoe UI Semilight" panose="020B0402040204020203" pitchFamily="34" charset="0"/>
              </a:rPr>
              <a:t>System Demonstration</a:t>
            </a:r>
          </a:p>
        </p:txBody>
      </p:sp>
      <p:sp>
        <p:nvSpPr>
          <p:cNvPr id="14" name="TextBox 13"/>
          <p:cNvSpPr txBox="1"/>
          <p:nvPr/>
        </p:nvSpPr>
        <p:spPr>
          <a:xfrm>
            <a:off x="7775427" y="1594730"/>
            <a:ext cx="4187973" cy="4708981"/>
          </a:xfrm>
          <a:prstGeom prst="rect">
            <a:avLst/>
          </a:prstGeom>
          <a:noFill/>
        </p:spPr>
        <p:txBody>
          <a:bodyPr wrap="square" rtlCol="1">
            <a:spAutoFit/>
          </a:bodyPr>
          <a:lstStyle/>
          <a:p>
            <a:pPr algn="ctr"/>
            <a:endParaRPr lang="en-US" sz="10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power button to turn the system off.</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distress button for emergency.</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return button to return to the main screen.</a:t>
            </a:r>
          </a:p>
        </p:txBody>
      </p:sp>
      <p:sp>
        <p:nvSpPr>
          <p:cNvPr id="15" name="TextBox 14"/>
          <p:cNvSpPr txBox="1"/>
          <p:nvPr/>
        </p:nvSpPr>
        <p:spPr>
          <a:xfrm>
            <a:off x="10809031" y="6303711"/>
            <a:ext cx="633508" cy="369332"/>
          </a:xfrm>
          <a:prstGeom prst="rect">
            <a:avLst/>
          </a:prstGeom>
          <a:noFill/>
        </p:spPr>
        <p:txBody>
          <a:bodyPr wrap="none" rtlCol="1">
            <a:spAutoFit/>
          </a:bodyPr>
          <a:lstStyle/>
          <a:p>
            <a:pPr algn="ctr"/>
            <a:r>
              <a:rPr lang="en-US" b="1" dirty="0">
                <a:solidFill>
                  <a:sysClr val="windowText" lastClr="000000"/>
                </a:solidFill>
                <a:latin typeface="Segoe UI Light" panose="020B0502040204020203" pitchFamily="34" charset="0"/>
                <a:cs typeface="Segoe UI Light" panose="020B0502040204020203" pitchFamily="34" charset="0"/>
              </a:rPr>
              <a:t>back</a:t>
            </a:r>
            <a:endParaRPr lang="he-IL" b="1" dirty="0">
              <a:solidFill>
                <a:sysClr val="windowText" lastClr="000000"/>
              </a:solidFill>
              <a:latin typeface="Segoe UI Light" panose="020B0502040204020203" pitchFamily="34" charset="0"/>
              <a:cs typeface="Segoe UI Light" panose="020B0502040204020203" pitchFamily="34" charset="0"/>
            </a:endParaRPr>
          </a:p>
        </p:txBody>
      </p:sp>
      <p:sp>
        <p:nvSpPr>
          <p:cNvPr id="16" name="לחצן פעולה: חזרה 15">
            <a:hlinkClick r:id="rId6" action="ppaction://hlinksldjump" highlightClick="1"/>
          </p:cNvPr>
          <p:cNvSpPr/>
          <p:nvPr/>
        </p:nvSpPr>
        <p:spPr>
          <a:xfrm>
            <a:off x="11442539" y="6008557"/>
            <a:ext cx="520861" cy="590308"/>
          </a:xfrm>
          <a:prstGeom prst="actionButtonRetur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757022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מעוגל 1"/>
          <p:cNvSpPr/>
          <p:nvPr/>
        </p:nvSpPr>
        <p:spPr>
          <a:xfrm>
            <a:off x="552575" y="1686559"/>
            <a:ext cx="7169025" cy="3998195"/>
          </a:xfrm>
          <a:prstGeom prst="roundRect">
            <a:avLst/>
          </a:prstGeom>
          <a:solidFill>
            <a:srgbClr val="F9F9F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400" b="1" u="sng" dirty="0">
                <a:solidFill>
                  <a:sysClr val="windowText" lastClr="000000"/>
                </a:solidFill>
                <a:latin typeface="Segoe UI Light" panose="020B0502040204020203" pitchFamily="34" charset="0"/>
                <a:cs typeface="Segoe UI Light" panose="020B0502040204020203" pitchFamily="34" charset="0"/>
              </a:rPr>
              <a:t>Pulse Rate and Blood Pressure test</a:t>
            </a:r>
            <a:endParaRPr lang="he-IL" sz="2400" b="1" u="sng" dirty="0">
              <a:solidFill>
                <a:sysClr val="windowText" lastClr="000000"/>
              </a:solidFill>
              <a:latin typeface="Segoe UI Light" panose="020B0502040204020203" pitchFamily="34" charset="0"/>
              <a:cs typeface="Segoe UI Light" panose="020B0502040204020203" pitchFamily="34" charset="0"/>
            </a:endParaRPr>
          </a:p>
        </p:txBody>
      </p:sp>
      <p:sp>
        <p:nvSpPr>
          <p:cNvPr id="4" name="מלבן מעוגל 3">
            <a:hlinkClick r:id="rId2" action="ppaction://hlinksldjump"/>
          </p:cNvPr>
          <p:cNvSpPr/>
          <p:nvPr/>
        </p:nvSpPr>
        <p:spPr>
          <a:xfrm>
            <a:off x="657505" y="2364285"/>
            <a:ext cx="6961213" cy="1623515"/>
          </a:xfrm>
          <a:prstGeom prst="roundRect">
            <a:avLst/>
          </a:prstGeom>
          <a:solidFill>
            <a:schemeClr val="accent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Take!</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9" name="אליפסה 8">
            <a:hlinkClick r:id="rId3" action="ppaction://hlinksldjump"/>
          </p:cNvPr>
          <p:cNvSpPr/>
          <p:nvPr/>
        </p:nvSpPr>
        <p:spPr>
          <a:xfrm>
            <a:off x="6880257" y="1821513"/>
            <a:ext cx="466283" cy="454173"/>
          </a:xfrm>
          <a:prstGeom prst="ellipse">
            <a:avLst/>
          </a:prstGeom>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11" name="מלבן מעוגל 10">
            <a:hlinkClick r:id="rId4" action="ppaction://hlinksldjump"/>
          </p:cNvPr>
          <p:cNvSpPr/>
          <p:nvPr/>
        </p:nvSpPr>
        <p:spPr>
          <a:xfrm>
            <a:off x="657506" y="4099559"/>
            <a:ext cx="6961213" cy="564653"/>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Distress!</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12" name="מלבן מעוגל 11">
            <a:hlinkClick r:id="rId5" action="ppaction://hlinksldjump"/>
          </p:cNvPr>
          <p:cNvSpPr/>
          <p:nvPr/>
        </p:nvSpPr>
        <p:spPr>
          <a:xfrm>
            <a:off x="899160" y="4841408"/>
            <a:ext cx="6492240" cy="619592"/>
          </a:xfrm>
          <a:prstGeom prst="roundRect">
            <a:avLst>
              <a:gd name="adj" fmla="val 37984"/>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Segoe UI Light" panose="020B0502040204020203" pitchFamily="34" charset="0"/>
                <a:cs typeface="Segoe UI Light" panose="020B0502040204020203" pitchFamily="34" charset="0"/>
              </a:rPr>
              <a:t>Return</a:t>
            </a:r>
            <a:endParaRPr lang="he-IL" b="1" dirty="0">
              <a:solidFill>
                <a:schemeClr val="tx1"/>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0" y="196890"/>
            <a:ext cx="12192000" cy="1169551"/>
          </a:xfrm>
          <a:prstGeom prst="rect">
            <a:avLst/>
          </a:prstGeom>
          <a:noFill/>
        </p:spPr>
        <p:txBody>
          <a:bodyPr wrap="square" rtlCol="1">
            <a:spAutoFit/>
          </a:bodyPr>
          <a:lstStyle/>
          <a:p>
            <a:pPr algn="ctr"/>
            <a:endParaRPr lang="en-US" sz="1600" b="1" u="sng" dirty="0">
              <a:latin typeface="Segoe UI Semilight" panose="020B0402040204020203" pitchFamily="34" charset="0"/>
              <a:cs typeface="Segoe UI Semilight" panose="020B0402040204020203" pitchFamily="34" charset="0"/>
            </a:endParaRPr>
          </a:p>
          <a:p>
            <a:pPr algn="ctr"/>
            <a:r>
              <a:rPr lang="en-US" sz="5400" b="1" u="sng" dirty="0">
                <a:latin typeface="Segoe UI Semilight" panose="020B0402040204020203" pitchFamily="34" charset="0"/>
                <a:cs typeface="Segoe UI Semilight" panose="020B0402040204020203" pitchFamily="34" charset="0"/>
              </a:rPr>
              <a:t>System Demonstration</a:t>
            </a:r>
          </a:p>
        </p:txBody>
      </p:sp>
      <p:sp>
        <p:nvSpPr>
          <p:cNvPr id="14" name="TextBox 13"/>
          <p:cNvSpPr txBox="1"/>
          <p:nvPr/>
        </p:nvSpPr>
        <p:spPr>
          <a:xfrm>
            <a:off x="7775427" y="1594730"/>
            <a:ext cx="4187973" cy="4708981"/>
          </a:xfrm>
          <a:prstGeom prst="rect">
            <a:avLst/>
          </a:prstGeom>
          <a:noFill/>
        </p:spPr>
        <p:txBody>
          <a:bodyPr wrap="square" rtlCol="1">
            <a:spAutoFit/>
          </a:bodyPr>
          <a:lstStyle/>
          <a:p>
            <a:pPr algn="ctr"/>
            <a:endParaRPr lang="en-US" sz="10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power button to turn the system off.</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distress button for emergency.</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return button to return to the main screen.</a:t>
            </a:r>
          </a:p>
        </p:txBody>
      </p:sp>
      <p:sp>
        <p:nvSpPr>
          <p:cNvPr id="15" name="TextBox 14"/>
          <p:cNvSpPr txBox="1"/>
          <p:nvPr/>
        </p:nvSpPr>
        <p:spPr>
          <a:xfrm>
            <a:off x="10809031" y="6303711"/>
            <a:ext cx="633508" cy="369332"/>
          </a:xfrm>
          <a:prstGeom prst="rect">
            <a:avLst/>
          </a:prstGeom>
          <a:noFill/>
        </p:spPr>
        <p:txBody>
          <a:bodyPr wrap="none" rtlCol="1">
            <a:spAutoFit/>
          </a:bodyPr>
          <a:lstStyle/>
          <a:p>
            <a:pPr algn="ctr"/>
            <a:r>
              <a:rPr lang="en-US" b="1" dirty="0">
                <a:solidFill>
                  <a:sysClr val="windowText" lastClr="000000"/>
                </a:solidFill>
                <a:latin typeface="Segoe UI Light" panose="020B0502040204020203" pitchFamily="34" charset="0"/>
                <a:cs typeface="Segoe UI Light" panose="020B0502040204020203" pitchFamily="34" charset="0"/>
              </a:rPr>
              <a:t>back</a:t>
            </a:r>
            <a:endParaRPr lang="he-IL" b="1" dirty="0">
              <a:solidFill>
                <a:sysClr val="windowText" lastClr="000000"/>
              </a:solidFill>
              <a:latin typeface="Segoe UI Light" panose="020B0502040204020203" pitchFamily="34" charset="0"/>
              <a:cs typeface="Segoe UI Light" panose="020B0502040204020203" pitchFamily="34" charset="0"/>
            </a:endParaRPr>
          </a:p>
        </p:txBody>
      </p:sp>
      <p:sp>
        <p:nvSpPr>
          <p:cNvPr id="16" name="לחצן פעולה: חזרה 15">
            <a:hlinkClick r:id="rId6" action="ppaction://hlinksldjump" highlightClick="1"/>
          </p:cNvPr>
          <p:cNvSpPr/>
          <p:nvPr/>
        </p:nvSpPr>
        <p:spPr>
          <a:xfrm>
            <a:off x="11442539" y="6008557"/>
            <a:ext cx="520861" cy="590308"/>
          </a:xfrm>
          <a:prstGeom prst="actionButtonRetur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880788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מעוגל 1"/>
          <p:cNvSpPr/>
          <p:nvPr/>
        </p:nvSpPr>
        <p:spPr>
          <a:xfrm>
            <a:off x="552575" y="1686559"/>
            <a:ext cx="7169025" cy="3998195"/>
          </a:xfrm>
          <a:prstGeom prst="roundRect">
            <a:avLst/>
          </a:prstGeom>
          <a:solidFill>
            <a:srgbClr val="F9F9F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400" b="1" u="sng" dirty="0">
                <a:solidFill>
                  <a:sysClr val="windowText" lastClr="000000"/>
                </a:solidFill>
                <a:latin typeface="Segoe UI Light" panose="020B0502040204020203" pitchFamily="34" charset="0"/>
                <a:cs typeface="Segoe UI Light" panose="020B0502040204020203" pitchFamily="34" charset="0"/>
              </a:rPr>
              <a:t>Pulse Rate and Blood Pressure test</a:t>
            </a:r>
            <a:endParaRPr lang="he-IL" sz="2400" b="1" u="sng" dirty="0">
              <a:solidFill>
                <a:sysClr val="windowText" lastClr="000000"/>
              </a:solidFill>
              <a:latin typeface="Segoe UI Light" panose="020B0502040204020203" pitchFamily="34" charset="0"/>
              <a:cs typeface="Segoe UI Light" panose="020B0502040204020203" pitchFamily="34" charset="0"/>
            </a:endParaRPr>
          </a:p>
          <a:p>
            <a:pPr algn="ctr"/>
            <a:endParaRPr lang="he-IL" sz="2400" b="1" u="sng" dirty="0">
              <a:solidFill>
                <a:sysClr val="windowText" lastClr="000000"/>
              </a:solidFill>
              <a:latin typeface="Segoe UI Light" panose="020B0502040204020203" pitchFamily="34" charset="0"/>
              <a:cs typeface="Segoe UI Light" panose="020B0502040204020203" pitchFamily="34" charset="0"/>
            </a:endParaRPr>
          </a:p>
        </p:txBody>
      </p:sp>
      <p:sp>
        <p:nvSpPr>
          <p:cNvPr id="6" name="מלבן מעוגל 5">
            <a:hlinkClick r:id="rId2" action="ppaction://hlinksldjump"/>
          </p:cNvPr>
          <p:cNvSpPr/>
          <p:nvPr/>
        </p:nvSpPr>
        <p:spPr>
          <a:xfrm>
            <a:off x="657506" y="2341880"/>
            <a:ext cx="6961213" cy="1625601"/>
          </a:xfrm>
          <a:prstGeom prst="roundRect">
            <a:avLst/>
          </a:prstGeom>
          <a:solidFill>
            <a:schemeClr val="accent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Measuring pulse rate and blood pressure, </a:t>
            </a:r>
          </a:p>
          <a:p>
            <a:pPr algn="ctr"/>
            <a:r>
              <a:rPr lang="en-US" sz="2400" b="1" dirty="0">
                <a:solidFill>
                  <a:schemeClr val="bg1"/>
                </a:solidFill>
                <a:latin typeface="Segoe UI Light" panose="020B0502040204020203" pitchFamily="34" charset="0"/>
                <a:cs typeface="Segoe UI Light" panose="020B0502040204020203" pitchFamily="34" charset="0"/>
              </a:rPr>
              <a:t>please wait</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11" name="אליפסה 10">
            <a:hlinkClick r:id="rId3" action="ppaction://hlinksldjump"/>
          </p:cNvPr>
          <p:cNvSpPr/>
          <p:nvPr/>
        </p:nvSpPr>
        <p:spPr>
          <a:xfrm>
            <a:off x="6880257" y="1821513"/>
            <a:ext cx="466283" cy="454173"/>
          </a:xfrm>
          <a:prstGeom prst="ellipse">
            <a:avLst/>
          </a:prstGeom>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12" name="מלבן מעוגל 11">
            <a:hlinkClick r:id="rId4" action="ppaction://hlinksldjump"/>
          </p:cNvPr>
          <p:cNvSpPr/>
          <p:nvPr/>
        </p:nvSpPr>
        <p:spPr>
          <a:xfrm>
            <a:off x="657506" y="4099559"/>
            <a:ext cx="6961213" cy="564653"/>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Distress!</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13" name="מלבן מעוגל 12">
            <a:hlinkClick r:id="rId5" action="ppaction://hlinksldjump"/>
          </p:cNvPr>
          <p:cNvSpPr/>
          <p:nvPr/>
        </p:nvSpPr>
        <p:spPr>
          <a:xfrm>
            <a:off x="899160" y="4841408"/>
            <a:ext cx="6492240" cy="619592"/>
          </a:xfrm>
          <a:prstGeom prst="roundRect">
            <a:avLst>
              <a:gd name="adj" fmla="val 37984"/>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Segoe UI Light" panose="020B0502040204020203" pitchFamily="34" charset="0"/>
                <a:cs typeface="Segoe UI Light" panose="020B0502040204020203" pitchFamily="34" charset="0"/>
              </a:rPr>
              <a:t>Return</a:t>
            </a:r>
            <a:endParaRPr lang="he-IL" b="1" dirty="0">
              <a:solidFill>
                <a:schemeClr val="tx1"/>
              </a:solidFill>
              <a:latin typeface="Segoe UI Light" panose="020B0502040204020203" pitchFamily="34" charset="0"/>
              <a:cs typeface="Segoe UI Light" panose="020B0502040204020203" pitchFamily="34" charset="0"/>
            </a:endParaRPr>
          </a:p>
        </p:txBody>
      </p:sp>
      <p:sp>
        <p:nvSpPr>
          <p:cNvPr id="14" name="TextBox 13"/>
          <p:cNvSpPr txBox="1"/>
          <p:nvPr/>
        </p:nvSpPr>
        <p:spPr>
          <a:xfrm>
            <a:off x="0" y="196890"/>
            <a:ext cx="12192000" cy="1169551"/>
          </a:xfrm>
          <a:prstGeom prst="rect">
            <a:avLst/>
          </a:prstGeom>
          <a:noFill/>
        </p:spPr>
        <p:txBody>
          <a:bodyPr wrap="square" rtlCol="1">
            <a:spAutoFit/>
          </a:bodyPr>
          <a:lstStyle/>
          <a:p>
            <a:pPr algn="ctr"/>
            <a:endParaRPr lang="en-US" sz="1600" b="1" u="sng" dirty="0">
              <a:latin typeface="Segoe UI Semilight" panose="020B0402040204020203" pitchFamily="34" charset="0"/>
              <a:cs typeface="Segoe UI Semilight" panose="020B0402040204020203" pitchFamily="34" charset="0"/>
            </a:endParaRPr>
          </a:p>
          <a:p>
            <a:pPr algn="ctr"/>
            <a:r>
              <a:rPr lang="en-US" sz="5400" b="1" u="sng" dirty="0">
                <a:latin typeface="Segoe UI Semilight" panose="020B0402040204020203" pitchFamily="34" charset="0"/>
                <a:cs typeface="Segoe UI Semilight" panose="020B0402040204020203" pitchFamily="34" charset="0"/>
              </a:rPr>
              <a:t>System Demonstration</a:t>
            </a:r>
          </a:p>
        </p:txBody>
      </p:sp>
      <p:sp>
        <p:nvSpPr>
          <p:cNvPr id="15" name="TextBox 14"/>
          <p:cNvSpPr txBox="1"/>
          <p:nvPr/>
        </p:nvSpPr>
        <p:spPr>
          <a:xfrm>
            <a:off x="7775427" y="1594730"/>
            <a:ext cx="4187973" cy="4708981"/>
          </a:xfrm>
          <a:prstGeom prst="rect">
            <a:avLst/>
          </a:prstGeom>
          <a:noFill/>
        </p:spPr>
        <p:txBody>
          <a:bodyPr wrap="square" rtlCol="1">
            <a:spAutoFit/>
          </a:bodyPr>
          <a:lstStyle/>
          <a:p>
            <a:pPr algn="ctr"/>
            <a:endParaRPr lang="en-US" sz="10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power button to turn the system off.</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distress button for emergency.</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return button to return to the main screen.</a:t>
            </a:r>
          </a:p>
        </p:txBody>
      </p:sp>
      <p:sp>
        <p:nvSpPr>
          <p:cNvPr id="16" name="TextBox 15"/>
          <p:cNvSpPr txBox="1"/>
          <p:nvPr/>
        </p:nvSpPr>
        <p:spPr>
          <a:xfrm>
            <a:off x="10809031" y="6303711"/>
            <a:ext cx="633508" cy="369332"/>
          </a:xfrm>
          <a:prstGeom prst="rect">
            <a:avLst/>
          </a:prstGeom>
          <a:noFill/>
        </p:spPr>
        <p:txBody>
          <a:bodyPr wrap="none" rtlCol="1">
            <a:spAutoFit/>
          </a:bodyPr>
          <a:lstStyle/>
          <a:p>
            <a:pPr algn="ctr"/>
            <a:r>
              <a:rPr lang="en-US" b="1" dirty="0">
                <a:solidFill>
                  <a:sysClr val="windowText" lastClr="000000"/>
                </a:solidFill>
                <a:latin typeface="Segoe UI Light" panose="020B0502040204020203" pitchFamily="34" charset="0"/>
                <a:cs typeface="Segoe UI Light" panose="020B0502040204020203" pitchFamily="34" charset="0"/>
              </a:rPr>
              <a:t>back</a:t>
            </a:r>
            <a:endParaRPr lang="he-IL" b="1" dirty="0">
              <a:solidFill>
                <a:sysClr val="windowText" lastClr="000000"/>
              </a:solidFill>
              <a:latin typeface="Segoe UI Light" panose="020B0502040204020203" pitchFamily="34" charset="0"/>
              <a:cs typeface="Segoe UI Light" panose="020B0502040204020203" pitchFamily="34" charset="0"/>
            </a:endParaRPr>
          </a:p>
        </p:txBody>
      </p:sp>
      <p:sp>
        <p:nvSpPr>
          <p:cNvPr id="17" name="לחצן פעולה: חזרה 16">
            <a:hlinkClick r:id="rId6" action="ppaction://hlinksldjump" highlightClick="1"/>
          </p:cNvPr>
          <p:cNvSpPr/>
          <p:nvPr/>
        </p:nvSpPr>
        <p:spPr>
          <a:xfrm>
            <a:off x="11442539" y="6008557"/>
            <a:ext cx="520861" cy="590308"/>
          </a:xfrm>
          <a:prstGeom prst="actionButtonRetur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99910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מעוגל 1"/>
          <p:cNvSpPr/>
          <p:nvPr/>
        </p:nvSpPr>
        <p:spPr>
          <a:xfrm>
            <a:off x="552575" y="1686559"/>
            <a:ext cx="7169025" cy="3998195"/>
          </a:xfrm>
          <a:prstGeom prst="roundRect">
            <a:avLst/>
          </a:prstGeom>
          <a:solidFill>
            <a:srgbClr val="F9F9F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400" b="1" u="sng" dirty="0">
                <a:solidFill>
                  <a:sysClr val="windowText" lastClr="000000"/>
                </a:solidFill>
                <a:latin typeface="Segoe UI Light" panose="020B0502040204020203" pitchFamily="34" charset="0"/>
                <a:cs typeface="Segoe UI Light" panose="020B0502040204020203" pitchFamily="34" charset="0"/>
              </a:rPr>
              <a:t>Respiration Test</a:t>
            </a:r>
            <a:endParaRPr lang="he-IL" sz="2400" b="1" u="sng" dirty="0">
              <a:solidFill>
                <a:sysClr val="windowText" lastClr="000000"/>
              </a:solidFill>
              <a:latin typeface="Segoe UI Light" panose="020B0502040204020203" pitchFamily="34" charset="0"/>
              <a:cs typeface="Segoe UI Light" panose="020B0502040204020203" pitchFamily="34" charset="0"/>
            </a:endParaRPr>
          </a:p>
        </p:txBody>
      </p:sp>
      <p:sp>
        <p:nvSpPr>
          <p:cNvPr id="4" name="מלבן מעוגל 3">
            <a:hlinkClick r:id="rId2" action="ppaction://hlinksldjump"/>
          </p:cNvPr>
          <p:cNvSpPr/>
          <p:nvPr/>
        </p:nvSpPr>
        <p:spPr>
          <a:xfrm>
            <a:off x="657505" y="2364285"/>
            <a:ext cx="6961213" cy="1623515"/>
          </a:xfrm>
          <a:prstGeom prst="roundRect">
            <a:avLst/>
          </a:prstGeom>
          <a:solidFill>
            <a:schemeClr val="accent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Take!</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7" name="אליפסה 6">
            <a:hlinkClick r:id="rId3" action="ppaction://hlinksldjump"/>
          </p:cNvPr>
          <p:cNvSpPr/>
          <p:nvPr/>
        </p:nvSpPr>
        <p:spPr>
          <a:xfrm>
            <a:off x="6880257" y="1821513"/>
            <a:ext cx="466283" cy="454173"/>
          </a:xfrm>
          <a:prstGeom prst="ellipse">
            <a:avLst/>
          </a:prstGeom>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9" name="מלבן מעוגל 8">
            <a:hlinkClick r:id="rId4" action="ppaction://hlinksldjump"/>
          </p:cNvPr>
          <p:cNvSpPr/>
          <p:nvPr/>
        </p:nvSpPr>
        <p:spPr>
          <a:xfrm>
            <a:off x="657506" y="4099559"/>
            <a:ext cx="6961213" cy="564653"/>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Distress!</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11" name="מלבן מעוגל 10">
            <a:hlinkClick r:id="rId5" action="ppaction://hlinksldjump"/>
          </p:cNvPr>
          <p:cNvSpPr/>
          <p:nvPr/>
        </p:nvSpPr>
        <p:spPr>
          <a:xfrm>
            <a:off x="899160" y="4841408"/>
            <a:ext cx="6492240" cy="619592"/>
          </a:xfrm>
          <a:prstGeom prst="roundRect">
            <a:avLst>
              <a:gd name="adj" fmla="val 37984"/>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Segoe UI Light" panose="020B0502040204020203" pitchFamily="34" charset="0"/>
                <a:cs typeface="Segoe UI Light" panose="020B0502040204020203" pitchFamily="34" charset="0"/>
              </a:rPr>
              <a:t>Return</a:t>
            </a:r>
            <a:endParaRPr lang="he-IL" b="1" dirty="0">
              <a:solidFill>
                <a:schemeClr val="tx1"/>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0" y="196890"/>
            <a:ext cx="12192000" cy="1169551"/>
          </a:xfrm>
          <a:prstGeom prst="rect">
            <a:avLst/>
          </a:prstGeom>
          <a:noFill/>
        </p:spPr>
        <p:txBody>
          <a:bodyPr wrap="square" rtlCol="1">
            <a:spAutoFit/>
          </a:bodyPr>
          <a:lstStyle/>
          <a:p>
            <a:pPr algn="ctr"/>
            <a:endParaRPr lang="en-US" sz="1600" b="1" u="sng" dirty="0">
              <a:latin typeface="Segoe UI Semilight" panose="020B0402040204020203" pitchFamily="34" charset="0"/>
              <a:cs typeface="Segoe UI Semilight" panose="020B0402040204020203" pitchFamily="34" charset="0"/>
            </a:endParaRPr>
          </a:p>
          <a:p>
            <a:pPr algn="ctr"/>
            <a:r>
              <a:rPr lang="en-US" sz="5400" b="1" u="sng" dirty="0">
                <a:latin typeface="Segoe UI Semilight" panose="020B0402040204020203" pitchFamily="34" charset="0"/>
                <a:cs typeface="Segoe UI Semilight" panose="020B0402040204020203" pitchFamily="34" charset="0"/>
              </a:rPr>
              <a:t>System Demonstration</a:t>
            </a:r>
          </a:p>
        </p:txBody>
      </p:sp>
      <p:sp>
        <p:nvSpPr>
          <p:cNvPr id="13" name="TextBox 12"/>
          <p:cNvSpPr txBox="1"/>
          <p:nvPr/>
        </p:nvSpPr>
        <p:spPr>
          <a:xfrm>
            <a:off x="7775427" y="1594730"/>
            <a:ext cx="4187973" cy="4708981"/>
          </a:xfrm>
          <a:prstGeom prst="rect">
            <a:avLst/>
          </a:prstGeom>
          <a:noFill/>
        </p:spPr>
        <p:txBody>
          <a:bodyPr wrap="square" rtlCol="1">
            <a:spAutoFit/>
          </a:bodyPr>
          <a:lstStyle/>
          <a:p>
            <a:pPr algn="ctr"/>
            <a:endParaRPr lang="en-US" sz="10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power button to turn the system off.</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distress button for emergency.</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return button to return to the main screen.</a:t>
            </a:r>
          </a:p>
        </p:txBody>
      </p:sp>
      <p:sp>
        <p:nvSpPr>
          <p:cNvPr id="14" name="TextBox 13"/>
          <p:cNvSpPr txBox="1"/>
          <p:nvPr/>
        </p:nvSpPr>
        <p:spPr>
          <a:xfrm>
            <a:off x="10809031" y="6303711"/>
            <a:ext cx="633508" cy="369332"/>
          </a:xfrm>
          <a:prstGeom prst="rect">
            <a:avLst/>
          </a:prstGeom>
          <a:noFill/>
        </p:spPr>
        <p:txBody>
          <a:bodyPr wrap="none" rtlCol="1">
            <a:spAutoFit/>
          </a:bodyPr>
          <a:lstStyle/>
          <a:p>
            <a:pPr algn="ctr"/>
            <a:r>
              <a:rPr lang="en-US" b="1" dirty="0">
                <a:solidFill>
                  <a:sysClr val="windowText" lastClr="000000"/>
                </a:solidFill>
                <a:latin typeface="Segoe UI Light" panose="020B0502040204020203" pitchFamily="34" charset="0"/>
                <a:cs typeface="Segoe UI Light" panose="020B0502040204020203" pitchFamily="34" charset="0"/>
              </a:rPr>
              <a:t>back</a:t>
            </a:r>
            <a:endParaRPr lang="he-IL" b="1" dirty="0">
              <a:solidFill>
                <a:sysClr val="windowText" lastClr="000000"/>
              </a:solidFill>
              <a:latin typeface="Segoe UI Light" panose="020B0502040204020203" pitchFamily="34" charset="0"/>
              <a:cs typeface="Segoe UI Light" panose="020B0502040204020203" pitchFamily="34" charset="0"/>
            </a:endParaRPr>
          </a:p>
        </p:txBody>
      </p:sp>
      <p:sp>
        <p:nvSpPr>
          <p:cNvPr id="15" name="לחצן פעולה: חזרה 14">
            <a:hlinkClick r:id="rId6" action="ppaction://hlinksldjump" highlightClick="1"/>
          </p:cNvPr>
          <p:cNvSpPr/>
          <p:nvPr/>
        </p:nvSpPr>
        <p:spPr>
          <a:xfrm>
            <a:off x="11442539" y="6008557"/>
            <a:ext cx="520861" cy="590308"/>
          </a:xfrm>
          <a:prstGeom prst="actionButtonRetur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788447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מעוגל 1"/>
          <p:cNvSpPr/>
          <p:nvPr/>
        </p:nvSpPr>
        <p:spPr>
          <a:xfrm>
            <a:off x="552575" y="1686559"/>
            <a:ext cx="7169025" cy="3998195"/>
          </a:xfrm>
          <a:prstGeom prst="roundRect">
            <a:avLst/>
          </a:prstGeom>
          <a:solidFill>
            <a:srgbClr val="F9F9F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400" b="1" u="sng" dirty="0">
                <a:solidFill>
                  <a:sysClr val="windowText" lastClr="000000"/>
                </a:solidFill>
                <a:latin typeface="Segoe UI Light" panose="020B0502040204020203" pitchFamily="34" charset="0"/>
                <a:cs typeface="Segoe UI Light" panose="020B0502040204020203" pitchFamily="34" charset="0"/>
              </a:rPr>
              <a:t>Respiration Test</a:t>
            </a:r>
            <a:endParaRPr lang="he-IL" sz="2400" b="1" u="sng" dirty="0">
              <a:solidFill>
                <a:sysClr val="windowText" lastClr="000000"/>
              </a:solidFill>
              <a:latin typeface="Segoe UI Light" panose="020B0502040204020203" pitchFamily="34" charset="0"/>
              <a:cs typeface="Segoe UI Light" panose="020B0502040204020203" pitchFamily="34" charset="0"/>
            </a:endParaRPr>
          </a:p>
          <a:p>
            <a:pPr algn="ctr"/>
            <a:endParaRPr lang="he-IL" sz="2400" b="1" u="sng" dirty="0">
              <a:solidFill>
                <a:sysClr val="windowText" lastClr="000000"/>
              </a:solidFill>
              <a:latin typeface="Segoe UI Light" panose="020B0502040204020203" pitchFamily="34" charset="0"/>
              <a:cs typeface="Segoe UI Light" panose="020B0502040204020203" pitchFamily="34" charset="0"/>
            </a:endParaRPr>
          </a:p>
        </p:txBody>
      </p:sp>
      <p:sp>
        <p:nvSpPr>
          <p:cNvPr id="6" name="מלבן מעוגל 5">
            <a:hlinkClick r:id="rId2" action="ppaction://hlinksldjump"/>
          </p:cNvPr>
          <p:cNvSpPr/>
          <p:nvPr/>
        </p:nvSpPr>
        <p:spPr>
          <a:xfrm>
            <a:off x="657506" y="2341881"/>
            <a:ext cx="6961213" cy="1625600"/>
          </a:xfrm>
          <a:prstGeom prst="roundRect">
            <a:avLst/>
          </a:prstGeom>
          <a:solidFill>
            <a:schemeClr val="accent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Measuring respiration, please wait</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9" name="אליפסה 8">
            <a:hlinkClick r:id="rId3" action="ppaction://hlinksldjump"/>
          </p:cNvPr>
          <p:cNvSpPr/>
          <p:nvPr/>
        </p:nvSpPr>
        <p:spPr>
          <a:xfrm>
            <a:off x="6880257" y="1821513"/>
            <a:ext cx="466283" cy="454173"/>
          </a:xfrm>
          <a:prstGeom prst="ellipse">
            <a:avLst/>
          </a:prstGeom>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10" name="מלבן מעוגל 9">
            <a:hlinkClick r:id="rId4" action="ppaction://hlinksldjump"/>
          </p:cNvPr>
          <p:cNvSpPr/>
          <p:nvPr/>
        </p:nvSpPr>
        <p:spPr>
          <a:xfrm>
            <a:off x="657506" y="4099559"/>
            <a:ext cx="6961213" cy="564653"/>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Distress!</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11" name="מלבן מעוגל 10">
            <a:hlinkClick r:id="rId5" action="ppaction://hlinksldjump"/>
          </p:cNvPr>
          <p:cNvSpPr/>
          <p:nvPr/>
        </p:nvSpPr>
        <p:spPr>
          <a:xfrm>
            <a:off x="899160" y="4841408"/>
            <a:ext cx="6492240" cy="619592"/>
          </a:xfrm>
          <a:prstGeom prst="roundRect">
            <a:avLst>
              <a:gd name="adj" fmla="val 37984"/>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Segoe UI Light" panose="020B0502040204020203" pitchFamily="34" charset="0"/>
                <a:cs typeface="Segoe UI Light" panose="020B0502040204020203" pitchFamily="34" charset="0"/>
              </a:rPr>
              <a:t>Return</a:t>
            </a:r>
            <a:endParaRPr lang="he-IL" b="1" dirty="0">
              <a:solidFill>
                <a:schemeClr val="tx1"/>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0" y="196890"/>
            <a:ext cx="12192000" cy="1169551"/>
          </a:xfrm>
          <a:prstGeom prst="rect">
            <a:avLst/>
          </a:prstGeom>
          <a:noFill/>
        </p:spPr>
        <p:txBody>
          <a:bodyPr wrap="square" rtlCol="1">
            <a:spAutoFit/>
          </a:bodyPr>
          <a:lstStyle/>
          <a:p>
            <a:pPr algn="ctr"/>
            <a:endParaRPr lang="en-US" sz="1600" b="1" u="sng" dirty="0">
              <a:latin typeface="Segoe UI Semilight" panose="020B0402040204020203" pitchFamily="34" charset="0"/>
              <a:cs typeface="Segoe UI Semilight" panose="020B0402040204020203" pitchFamily="34" charset="0"/>
            </a:endParaRPr>
          </a:p>
          <a:p>
            <a:pPr algn="ctr"/>
            <a:r>
              <a:rPr lang="en-US" sz="5400" b="1" u="sng" dirty="0">
                <a:latin typeface="Segoe UI Semilight" panose="020B0402040204020203" pitchFamily="34" charset="0"/>
                <a:cs typeface="Segoe UI Semilight" panose="020B0402040204020203" pitchFamily="34" charset="0"/>
              </a:rPr>
              <a:t>System Demonstration</a:t>
            </a:r>
          </a:p>
        </p:txBody>
      </p:sp>
      <p:sp>
        <p:nvSpPr>
          <p:cNvPr id="13" name="TextBox 12"/>
          <p:cNvSpPr txBox="1"/>
          <p:nvPr/>
        </p:nvSpPr>
        <p:spPr>
          <a:xfrm>
            <a:off x="7775427" y="1594730"/>
            <a:ext cx="4187973" cy="4708981"/>
          </a:xfrm>
          <a:prstGeom prst="rect">
            <a:avLst/>
          </a:prstGeom>
          <a:noFill/>
        </p:spPr>
        <p:txBody>
          <a:bodyPr wrap="square" rtlCol="1">
            <a:spAutoFit/>
          </a:bodyPr>
          <a:lstStyle/>
          <a:p>
            <a:pPr algn="ctr"/>
            <a:endParaRPr lang="en-US" sz="10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power button to turn the system off.</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distress button for emergency.</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return button to return to the main screen.</a:t>
            </a:r>
          </a:p>
        </p:txBody>
      </p:sp>
      <p:sp>
        <p:nvSpPr>
          <p:cNvPr id="14" name="TextBox 13"/>
          <p:cNvSpPr txBox="1"/>
          <p:nvPr/>
        </p:nvSpPr>
        <p:spPr>
          <a:xfrm>
            <a:off x="10809031" y="6303711"/>
            <a:ext cx="633508" cy="369332"/>
          </a:xfrm>
          <a:prstGeom prst="rect">
            <a:avLst/>
          </a:prstGeom>
          <a:noFill/>
        </p:spPr>
        <p:txBody>
          <a:bodyPr wrap="none" rtlCol="1">
            <a:spAutoFit/>
          </a:bodyPr>
          <a:lstStyle/>
          <a:p>
            <a:pPr algn="ctr"/>
            <a:r>
              <a:rPr lang="en-US" b="1" dirty="0">
                <a:solidFill>
                  <a:sysClr val="windowText" lastClr="000000"/>
                </a:solidFill>
                <a:latin typeface="Segoe UI Light" panose="020B0502040204020203" pitchFamily="34" charset="0"/>
                <a:cs typeface="Segoe UI Light" panose="020B0502040204020203" pitchFamily="34" charset="0"/>
              </a:rPr>
              <a:t>back</a:t>
            </a:r>
            <a:endParaRPr lang="he-IL" b="1" dirty="0">
              <a:solidFill>
                <a:sysClr val="windowText" lastClr="000000"/>
              </a:solidFill>
              <a:latin typeface="Segoe UI Light" panose="020B0502040204020203" pitchFamily="34" charset="0"/>
              <a:cs typeface="Segoe UI Light" panose="020B0502040204020203" pitchFamily="34" charset="0"/>
            </a:endParaRPr>
          </a:p>
        </p:txBody>
      </p:sp>
      <p:sp>
        <p:nvSpPr>
          <p:cNvPr id="15" name="לחצן פעולה: חזרה 14">
            <a:hlinkClick r:id="rId6" action="ppaction://hlinksldjump" highlightClick="1"/>
          </p:cNvPr>
          <p:cNvSpPr/>
          <p:nvPr/>
        </p:nvSpPr>
        <p:spPr>
          <a:xfrm>
            <a:off x="11442539" y="6008557"/>
            <a:ext cx="520861" cy="590308"/>
          </a:xfrm>
          <a:prstGeom prst="actionButtonRetur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531169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מעוגל 1"/>
          <p:cNvSpPr/>
          <p:nvPr/>
        </p:nvSpPr>
        <p:spPr>
          <a:xfrm>
            <a:off x="552575" y="1686559"/>
            <a:ext cx="7169025" cy="3998195"/>
          </a:xfrm>
          <a:prstGeom prst="roundRect">
            <a:avLst/>
          </a:prstGeom>
          <a:solidFill>
            <a:srgbClr val="F9F9F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400" b="1" u="sng" dirty="0">
                <a:solidFill>
                  <a:sysClr val="windowText" lastClr="000000"/>
                </a:solidFill>
                <a:latin typeface="Segoe UI Light" panose="020B0502040204020203" pitchFamily="34" charset="0"/>
                <a:cs typeface="Segoe UI Light" panose="020B0502040204020203" pitchFamily="34" charset="0"/>
              </a:rPr>
              <a:t>Doctor Conversation</a:t>
            </a:r>
            <a:endParaRPr lang="he-IL" sz="2400" b="1" u="sng" dirty="0">
              <a:solidFill>
                <a:sysClr val="windowText" lastClr="000000"/>
              </a:solidFill>
              <a:latin typeface="Segoe UI Light" panose="020B0502040204020203" pitchFamily="34" charset="0"/>
              <a:cs typeface="Segoe UI Light" panose="020B0502040204020203" pitchFamily="34" charset="0"/>
            </a:endParaRPr>
          </a:p>
          <a:p>
            <a:pPr algn="ctr"/>
            <a:endParaRPr lang="he-IL" sz="2400" b="1" u="sng" dirty="0">
              <a:solidFill>
                <a:sysClr val="windowText" lastClr="000000"/>
              </a:solidFill>
              <a:latin typeface="Segoe UI Light" panose="020B0502040204020203" pitchFamily="34" charset="0"/>
              <a:cs typeface="Segoe UI Light" panose="020B0502040204020203" pitchFamily="34" charset="0"/>
            </a:endParaRPr>
          </a:p>
        </p:txBody>
      </p:sp>
      <p:sp>
        <p:nvSpPr>
          <p:cNvPr id="6" name="מלבן מעוגל 5">
            <a:hlinkClick r:id="rId2" action="ppaction://hlinksldjump"/>
          </p:cNvPr>
          <p:cNvSpPr/>
          <p:nvPr/>
        </p:nvSpPr>
        <p:spPr>
          <a:xfrm>
            <a:off x="657506" y="2341881"/>
            <a:ext cx="6961213" cy="1625600"/>
          </a:xfrm>
          <a:prstGeom prst="roundRect">
            <a:avLst/>
          </a:prstGeom>
          <a:solidFill>
            <a:schemeClr val="accent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Measuring respiration, please wait</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9" name="אליפסה 8">
            <a:hlinkClick r:id="rId3" action="ppaction://hlinksldjump"/>
          </p:cNvPr>
          <p:cNvSpPr/>
          <p:nvPr/>
        </p:nvSpPr>
        <p:spPr>
          <a:xfrm>
            <a:off x="6880257" y="1821513"/>
            <a:ext cx="466283" cy="454173"/>
          </a:xfrm>
          <a:prstGeom prst="ellipse">
            <a:avLst/>
          </a:prstGeom>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10" name="מלבן מעוגל 9">
            <a:hlinkClick r:id="rId4" action="ppaction://hlinksldjump"/>
          </p:cNvPr>
          <p:cNvSpPr/>
          <p:nvPr/>
        </p:nvSpPr>
        <p:spPr>
          <a:xfrm>
            <a:off x="657506" y="4099559"/>
            <a:ext cx="6961213" cy="564653"/>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Distress!</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11" name="מלבן מעוגל 10">
            <a:hlinkClick r:id="rId5" action="ppaction://hlinksldjump"/>
          </p:cNvPr>
          <p:cNvSpPr/>
          <p:nvPr/>
        </p:nvSpPr>
        <p:spPr>
          <a:xfrm>
            <a:off x="899160" y="4841408"/>
            <a:ext cx="6492240" cy="619592"/>
          </a:xfrm>
          <a:prstGeom prst="roundRect">
            <a:avLst>
              <a:gd name="adj" fmla="val 37984"/>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Segoe UI Light" panose="020B0502040204020203" pitchFamily="34" charset="0"/>
                <a:cs typeface="Segoe UI Light" panose="020B0502040204020203" pitchFamily="34" charset="0"/>
              </a:rPr>
              <a:t>Return</a:t>
            </a:r>
            <a:endParaRPr lang="he-IL" b="1" dirty="0">
              <a:solidFill>
                <a:schemeClr val="tx1"/>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0" y="196890"/>
            <a:ext cx="12192000" cy="1169551"/>
          </a:xfrm>
          <a:prstGeom prst="rect">
            <a:avLst/>
          </a:prstGeom>
          <a:noFill/>
        </p:spPr>
        <p:txBody>
          <a:bodyPr wrap="square" rtlCol="1">
            <a:spAutoFit/>
          </a:bodyPr>
          <a:lstStyle/>
          <a:p>
            <a:pPr algn="ctr"/>
            <a:endParaRPr lang="en-US" sz="1600" b="1" u="sng" dirty="0">
              <a:latin typeface="Segoe UI Semilight" panose="020B0402040204020203" pitchFamily="34" charset="0"/>
              <a:cs typeface="Segoe UI Semilight" panose="020B0402040204020203" pitchFamily="34" charset="0"/>
            </a:endParaRPr>
          </a:p>
          <a:p>
            <a:pPr algn="ctr"/>
            <a:r>
              <a:rPr lang="en-US" sz="5400" b="1" u="sng" dirty="0">
                <a:latin typeface="Segoe UI Semilight" panose="020B0402040204020203" pitchFamily="34" charset="0"/>
                <a:cs typeface="Segoe UI Semilight" panose="020B0402040204020203" pitchFamily="34" charset="0"/>
              </a:rPr>
              <a:t>System Demonstration</a:t>
            </a:r>
          </a:p>
        </p:txBody>
      </p:sp>
      <p:sp>
        <p:nvSpPr>
          <p:cNvPr id="13" name="TextBox 12"/>
          <p:cNvSpPr txBox="1"/>
          <p:nvPr/>
        </p:nvSpPr>
        <p:spPr>
          <a:xfrm>
            <a:off x="7775427" y="1594730"/>
            <a:ext cx="4187973" cy="4708981"/>
          </a:xfrm>
          <a:prstGeom prst="rect">
            <a:avLst/>
          </a:prstGeom>
          <a:noFill/>
        </p:spPr>
        <p:txBody>
          <a:bodyPr wrap="square" rtlCol="1">
            <a:spAutoFit/>
          </a:bodyPr>
          <a:lstStyle/>
          <a:p>
            <a:pPr algn="ctr"/>
            <a:endParaRPr lang="en-US" sz="10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power button to turn the system off.</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distress button for emergency.</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return button to return to the main screen.</a:t>
            </a:r>
          </a:p>
        </p:txBody>
      </p:sp>
      <p:sp>
        <p:nvSpPr>
          <p:cNvPr id="14" name="TextBox 13"/>
          <p:cNvSpPr txBox="1"/>
          <p:nvPr/>
        </p:nvSpPr>
        <p:spPr>
          <a:xfrm>
            <a:off x="10809031" y="6303711"/>
            <a:ext cx="633508" cy="369332"/>
          </a:xfrm>
          <a:prstGeom prst="rect">
            <a:avLst/>
          </a:prstGeom>
          <a:noFill/>
        </p:spPr>
        <p:txBody>
          <a:bodyPr wrap="none" rtlCol="1">
            <a:spAutoFit/>
          </a:bodyPr>
          <a:lstStyle/>
          <a:p>
            <a:pPr algn="ctr"/>
            <a:r>
              <a:rPr lang="en-US" b="1" dirty="0">
                <a:solidFill>
                  <a:sysClr val="windowText" lastClr="000000"/>
                </a:solidFill>
                <a:latin typeface="Segoe UI Light" panose="020B0502040204020203" pitchFamily="34" charset="0"/>
                <a:cs typeface="Segoe UI Light" panose="020B0502040204020203" pitchFamily="34" charset="0"/>
              </a:rPr>
              <a:t>back</a:t>
            </a:r>
            <a:endParaRPr lang="he-IL" b="1" dirty="0">
              <a:solidFill>
                <a:sysClr val="windowText" lastClr="000000"/>
              </a:solidFill>
              <a:latin typeface="Segoe UI Light" panose="020B0502040204020203" pitchFamily="34" charset="0"/>
              <a:cs typeface="Segoe UI Light" panose="020B0502040204020203" pitchFamily="34" charset="0"/>
            </a:endParaRPr>
          </a:p>
        </p:txBody>
      </p:sp>
      <p:sp>
        <p:nvSpPr>
          <p:cNvPr id="15" name="לחצן פעולה: חזרה 14">
            <a:hlinkClick r:id="rId6" action="ppaction://hlinksldjump" highlightClick="1"/>
          </p:cNvPr>
          <p:cNvSpPr/>
          <p:nvPr/>
        </p:nvSpPr>
        <p:spPr>
          <a:xfrm>
            <a:off x="11442539" y="6008557"/>
            <a:ext cx="520861" cy="590308"/>
          </a:xfrm>
          <a:prstGeom prst="actionButtonRetur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26105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מעוגל 1"/>
          <p:cNvSpPr/>
          <p:nvPr/>
        </p:nvSpPr>
        <p:spPr>
          <a:xfrm>
            <a:off x="552575" y="1686559"/>
            <a:ext cx="7169025" cy="3998195"/>
          </a:xfrm>
          <a:prstGeom prst="roundRect">
            <a:avLst/>
          </a:prstGeom>
          <a:solidFill>
            <a:srgbClr val="F9F9F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400" b="1" u="sng" dirty="0">
                <a:solidFill>
                  <a:sysClr val="windowText" lastClr="000000"/>
                </a:solidFill>
                <a:latin typeface="Segoe UI Light" panose="020B0502040204020203" pitchFamily="34" charset="0"/>
                <a:cs typeface="Segoe UI Light" panose="020B0502040204020203" pitchFamily="34" charset="0"/>
              </a:rPr>
              <a:t>Doctor Conversation</a:t>
            </a:r>
            <a:endParaRPr lang="he-IL" sz="2400" b="1" u="sng" dirty="0">
              <a:solidFill>
                <a:sysClr val="windowText" lastClr="000000"/>
              </a:solidFill>
              <a:latin typeface="Segoe UI Light" panose="020B0502040204020203" pitchFamily="34" charset="0"/>
              <a:cs typeface="Segoe UI Light" panose="020B0502040204020203" pitchFamily="34" charset="0"/>
            </a:endParaRPr>
          </a:p>
          <a:p>
            <a:pPr algn="ctr"/>
            <a:endParaRPr lang="he-IL" sz="2400" b="1" u="sng" dirty="0">
              <a:solidFill>
                <a:sysClr val="windowText" lastClr="000000"/>
              </a:solidFill>
              <a:latin typeface="Segoe UI Light" panose="020B0502040204020203" pitchFamily="34" charset="0"/>
              <a:cs typeface="Segoe UI Light" panose="020B0502040204020203" pitchFamily="34" charset="0"/>
            </a:endParaRPr>
          </a:p>
        </p:txBody>
      </p:sp>
      <p:sp>
        <p:nvSpPr>
          <p:cNvPr id="9" name="אליפסה 8">
            <a:hlinkClick r:id="rId2" action="ppaction://hlinksldjump"/>
          </p:cNvPr>
          <p:cNvSpPr/>
          <p:nvPr/>
        </p:nvSpPr>
        <p:spPr>
          <a:xfrm>
            <a:off x="6880257" y="1821513"/>
            <a:ext cx="466283" cy="454173"/>
          </a:xfrm>
          <a:prstGeom prst="ellipse">
            <a:avLst/>
          </a:prstGeom>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pic>
        <p:nvPicPr>
          <p:cNvPr id="3" name="תמונה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777" y="2375543"/>
            <a:ext cx="3015458" cy="2914941"/>
          </a:xfrm>
          <a:prstGeom prst="rect">
            <a:avLst/>
          </a:prstGeom>
        </p:spPr>
      </p:pic>
      <p:sp>
        <p:nvSpPr>
          <p:cNvPr id="10" name="מלבן מעוגל 9">
            <a:hlinkClick r:id="rId4" action="ppaction://hlinksldjump"/>
          </p:cNvPr>
          <p:cNvSpPr/>
          <p:nvPr/>
        </p:nvSpPr>
        <p:spPr>
          <a:xfrm>
            <a:off x="657506" y="4099559"/>
            <a:ext cx="6961213" cy="564653"/>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Distress!</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11" name="מלבן מעוגל 10">
            <a:hlinkClick r:id="rId5" action="ppaction://hlinksldjump"/>
          </p:cNvPr>
          <p:cNvSpPr/>
          <p:nvPr/>
        </p:nvSpPr>
        <p:spPr>
          <a:xfrm>
            <a:off x="899160" y="4841408"/>
            <a:ext cx="6492240" cy="619592"/>
          </a:xfrm>
          <a:prstGeom prst="roundRect">
            <a:avLst>
              <a:gd name="adj" fmla="val 37984"/>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Segoe UI Light" panose="020B0502040204020203" pitchFamily="34" charset="0"/>
                <a:cs typeface="Segoe UI Light" panose="020B0502040204020203" pitchFamily="34" charset="0"/>
              </a:rPr>
              <a:t>Return</a:t>
            </a:r>
            <a:endParaRPr lang="he-IL" b="1" dirty="0">
              <a:solidFill>
                <a:schemeClr val="tx1"/>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0" y="196890"/>
            <a:ext cx="12192000" cy="1169551"/>
          </a:xfrm>
          <a:prstGeom prst="rect">
            <a:avLst/>
          </a:prstGeom>
          <a:noFill/>
        </p:spPr>
        <p:txBody>
          <a:bodyPr wrap="square" rtlCol="1">
            <a:spAutoFit/>
          </a:bodyPr>
          <a:lstStyle/>
          <a:p>
            <a:pPr algn="ctr"/>
            <a:endParaRPr lang="en-US" sz="1600" b="1" u="sng" dirty="0">
              <a:latin typeface="Segoe UI Semilight" panose="020B0402040204020203" pitchFamily="34" charset="0"/>
              <a:cs typeface="Segoe UI Semilight" panose="020B0402040204020203" pitchFamily="34" charset="0"/>
            </a:endParaRPr>
          </a:p>
          <a:p>
            <a:pPr algn="ctr"/>
            <a:r>
              <a:rPr lang="en-US" sz="5400" b="1" u="sng" dirty="0">
                <a:latin typeface="Segoe UI Semilight" panose="020B0402040204020203" pitchFamily="34" charset="0"/>
                <a:cs typeface="Segoe UI Semilight" panose="020B0402040204020203" pitchFamily="34" charset="0"/>
              </a:rPr>
              <a:t>System Demonstration</a:t>
            </a:r>
          </a:p>
        </p:txBody>
      </p:sp>
      <p:sp>
        <p:nvSpPr>
          <p:cNvPr id="13" name="TextBox 12"/>
          <p:cNvSpPr txBox="1"/>
          <p:nvPr/>
        </p:nvSpPr>
        <p:spPr>
          <a:xfrm>
            <a:off x="7775427" y="1594730"/>
            <a:ext cx="4187973" cy="2923877"/>
          </a:xfrm>
          <a:prstGeom prst="rect">
            <a:avLst/>
          </a:prstGeom>
          <a:noFill/>
        </p:spPr>
        <p:txBody>
          <a:bodyPr wrap="square" rtlCol="1">
            <a:spAutoFit/>
          </a:bodyPr>
          <a:lstStyle/>
          <a:p>
            <a:pPr algn="ctr"/>
            <a:endParaRPr lang="en-US" sz="10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power button to turn the system off.</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distress button for emergency.</a:t>
            </a:r>
          </a:p>
        </p:txBody>
      </p:sp>
      <p:sp>
        <p:nvSpPr>
          <p:cNvPr id="14" name="אליפסה 13">
            <a:hlinkClick r:id="rId5" action="ppaction://hlinksldjump"/>
          </p:cNvPr>
          <p:cNvSpPr/>
          <p:nvPr/>
        </p:nvSpPr>
        <p:spPr>
          <a:xfrm>
            <a:off x="7796660" y="5249430"/>
            <a:ext cx="687684" cy="665477"/>
          </a:xfrm>
          <a:prstGeom prst="ellipse">
            <a:avLst/>
          </a:prstGeom>
          <a:solidFill>
            <a:schemeClr val="accent6">
              <a:lumMod val="40000"/>
              <a:lumOff val="60000"/>
            </a:schemeClr>
          </a:solidFill>
          <a:ln>
            <a:noFill/>
          </a:ln>
          <a:effectLst>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15" name="TextBox 14"/>
          <p:cNvSpPr txBox="1"/>
          <p:nvPr/>
        </p:nvSpPr>
        <p:spPr>
          <a:xfrm>
            <a:off x="7686088" y="5884877"/>
            <a:ext cx="971741" cy="369332"/>
          </a:xfrm>
          <a:prstGeom prst="rect">
            <a:avLst/>
          </a:prstGeom>
          <a:noFill/>
        </p:spPr>
        <p:txBody>
          <a:bodyPr wrap="none" rtlCol="1">
            <a:spAutoFit/>
          </a:bodyPr>
          <a:lstStyle/>
          <a:p>
            <a:pPr algn="ctr"/>
            <a:r>
              <a:rPr lang="en-US" b="1" u="sng" dirty="0">
                <a:solidFill>
                  <a:sysClr val="windowText" lastClr="000000"/>
                </a:solidFill>
                <a:latin typeface="Segoe UI Light" panose="020B0502040204020203" pitchFamily="34" charset="0"/>
                <a:cs typeface="Segoe UI Light" panose="020B0502040204020203" pitchFamily="34" charset="0"/>
              </a:rPr>
              <a:t>End Call</a:t>
            </a:r>
            <a:endParaRPr lang="he-IL" b="1" u="sng" dirty="0">
              <a:solidFill>
                <a:sysClr val="windowText" lastClr="000000"/>
              </a:solidFill>
              <a:latin typeface="Segoe UI Light" panose="020B0502040204020203" pitchFamily="34" charset="0"/>
              <a:cs typeface="Segoe UI Light" panose="020B0502040204020203" pitchFamily="34" charset="0"/>
            </a:endParaRPr>
          </a:p>
        </p:txBody>
      </p:sp>
      <p:sp>
        <p:nvSpPr>
          <p:cNvPr id="16" name="TextBox 15"/>
          <p:cNvSpPr txBox="1"/>
          <p:nvPr/>
        </p:nvSpPr>
        <p:spPr>
          <a:xfrm>
            <a:off x="10809031" y="6303711"/>
            <a:ext cx="633508" cy="369332"/>
          </a:xfrm>
          <a:prstGeom prst="rect">
            <a:avLst/>
          </a:prstGeom>
          <a:noFill/>
        </p:spPr>
        <p:txBody>
          <a:bodyPr wrap="none" rtlCol="1">
            <a:spAutoFit/>
          </a:bodyPr>
          <a:lstStyle/>
          <a:p>
            <a:pPr algn="ctr"/>
            <a:r>
              <a:rPr lang="en-US" b="1" dirty="0">
                <a:solidFill>
                  <a:sysClr val="windowText" lastClr="000000"/>
                </a:solidFill>
                <a:latin typeface="Segoe UI Light" panose="020B0502040204020203" pitchFamily="34" charset="0"/>
                <a:cs typeface="Segoe UI Light" panose="020B0502040204020203" pitchFamily="34" charset="0"/>
              </a:rPr>
              <a:t>back</a:t>
            </a:r>
            <a:endParaRPr lang="he-IL" b="1" dirty="0">
              <a:solidFill>
                <a:sysClr val="windowText" lastClr="000000"/>
              </a:solidFill>
              <a:latin typeface="Segoe UI Light" panose="020B0502040204020203" pitchFamily="34" charset="0"/>
              <a:cs typeface="Segoe UI Light" panose="020B0502040204020203" pitchFamily="34" charset="0"/>
            </a:endParaRPr>
          </a:p>
        </p:txBody>
      </p:sp>
      <p:sp>
        <p:nvSpPr>
          <p:cNvPr id="17" name="לחצן פעולה: חזרה 16">
            <a:hlinkClick r:id="rId6" action="ppaction://hlinksldjump" highlightClick="1"/>
          </p:cNvPr>
          <p:cNvSpPr/>
          <p:nvPr/>
        </p:nvSpPr>
        <p:spPr>
          <a:xfrm>
            <a:off x="11442539" y="6008557"/>
            <a:ext cx="520861" cy="590308"/>
          </a:xfrm>
          <a:prstGeom prst="actionButtonRetur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156767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268" y="1925304"/>
            <a:ext cx="11121508" cy="2215991"/>
          </a:xfrm>
          <a:prstGeom prst="rect">
            <a:avLst/>
          </a:prstGeom>
          <a:noFill/>
        </p:spPr>
        <p:txBody>
          <a:bodyPr wrap="square" rtlCol="1">
            <a:spAutoFit/>
          </a:bodyPr>
          <a:lstStyle/>
          <a:p>
            <a:pPr algn="ctr"/>
            <a:r>
              <a:rPr lang="en-US" sz="13800" b="1" u="sng" dirty="0">
                <a:latin typeface="Segoe Print" panose="02000600000000000000" pitchFamily="2" charset="0"/>
                <a:ea typeface="Segoe UI Black" panose="020B0A02040204020203" pitchFamily="34" charset="0"/>
                <a:cs typeface="Segoe UI Semilight" panose="020B0402040204020203" pitchFamily="34" charset="0"/>
              </a:rPr>
              <a:t>Statecharts</a:t>
            </a:r>
          </a:p>
        </p:txBody>
      </p:sp>
    </p:spTree>
    <p:extLst>
      <p:ext uri="{BB962C8B-B14F-4D97-AF65-F5344CB8AC3E}">
        <p14:creationId xmlns:p14="http://schemas.microsoft.com/office/powerpoint/2010/main" val="2782861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7241" y="526649"/>
            <a:ext cx="11501120" cy="4870564"/>
          </a:xfrm>
          <a:prstGeom prst="rect">
            <a:avLst/>
          </a:prstGeom>
          <a:noFill/>
          <a:ln>
            <a:noFill/>
          </a:ln>
        </p:spPr>
        <p:txBody>
          <a:bodyPr wrap="square" rtlCol="1">
            <a:spAutoFit/>
          </a:bodyPr>
          <a:lstStyle/>
          <a:p>
            <a:pPr algn="l"/>
            <a:r>
              <a:rPr lang="en-US" sz="4800" b="1" u="sng" dirty="0">
                <a:latin typeface="Segoe UI Semilight" panose="020B0402040204020203" pitchFamily="34" charset="0"/>
                <a:cs typeface="Segoe UI Semilight" panose="020B0402040204020203" pitchFamily="34" charset="0"/>
              </a:rPr>
              <a:t>States and Transitions</a:t>
            </a:r>
          </a:p>
          <a:p>
            <a:pPr algn="l">
              <a:lnSpc>
                <a:spcPct val="150000"/>
              </a:lnSpc>
            </a:pPr>
            <a:r>
              <a:rPr lang="en-US" sz="2500" dirty="0">
                <a:latin typeface="Segoe UI Semilight" panose="020B0402040204020203" pitchFamily="34" charset="0"/>
                <a:cs typeface="Segoe UI Semilight" panose="020B0402040204020203" pitchFamily="34" charset="0"/>
              </a:rPr>
              <a:t>The system consists of several parts like </a:t>
            </a:r>
            <a:r>
              <a:rPr lang="en-US" sz="2500" b="1" dirty="0">
                <a:latin typeface="Segoe UI Semilight" panose="020B0402040204020203" pitchFamily="34" charset="0"/>
                <a:cs typeface="Segoe UI Semilight" panose="020B0402040204020203" pitchFamily="34" charset="0"/>
              </a:rPr>
              <a:t>display, camera, microphone, indicators and others</a:t>
            </a:r>
            <a:r>
              <a:rPr lang="en-US" sz="2500" dirty="0">
                <a:latin typeface="Segoe UI Semilight" panose="020B0402040204020203" pitchFamily="34" charset="0"/>
                <a:cs typeface="Segoe UI Semilight" panose="020B0402040204020203" pitchFamily="34" charset="0"/>
              </a:rPr>
              <a:t>, which act in parallel and shows the orthogonality of the system. </a:t>
            </a:r>
          </a:p>
          <a:p>
            <a:pPr algn="l">
              <a:lnSpc>
                <a:spcPct val="150000"/>
              </a:lnSpc>
            </a:pPr>
            <a:r>
              <a:rPr lang="en-US" sz="2500" dirty="0">
                <a:latin typeface="Segoe UI Semilight" panose="020B0402040204020203" pitchFamily="34" charset="0"/>
                <a:cs typeface="Segoe UI Semilight" panose="020B0402040204020203" pitchFamily="34" charset="0"/>
              </a:rPr>
              <a:t>Each of these parts contains states that illustrates the system’s reactions, starting from on\off and drilling down to any button pressed by the user and how it affects the other system parts.  </a:t>
            </a:r>
          </a:p>
          <a:p>
            <a:pPr algn="l">
              <a:lnSpc>
                <a:spcPct val="150000"/>
              </a:lnSpc>
            </a:pPr>
            <a:r>
              <a:rPr lang="en-US" sz="2500" dirty="0">
                <a:latin typeface="Segoe UI Semilight" panose="020B0402040204020203" pitchFamily="34" charset="0"/>
                <a:cs typeface="Segoe UI Semilight" panose="020B0402040204020203" pitchFamily="34" charset="0"/>
              </a:rPr>
              <a:t>The main part of the system is the </a:t>
            </a:r>
            <a:r>
              <a:rPr lang="en-US" sz="2500" b="1" dirty="0">
                <a:latin typeface="Segoe UI Semilight" panose="020B0402040204020203" pitchFamily="34" charset="0"/>
                <a:cs typeface="Segoe UI Semilight" panose="020B0402040204020203" pitchFamily="34" charset="0"/>
              </a:rPr>
              <a:t>Display</a:t>
            </a:r>
            <a:r>
              <a:rPr lang="en-US" sz="2500" dirty="0">
                <a:latin typeface="Segoe UI Semilight" panose="020B0402040204020203" pitchFamily="34" charset="0"/>
                <a:cs typeface="Segoe UI Semilight" panose="020B0402040204020203" pitchFamily="34" charset="0"/>
              </a:rPr>
              <a:t> which leads most of the system’s performances, and it’s transitions create the effects on the other states.</a:t>
            </a:r>
          </a:p>
        </p:txBody>
      </p:sp>
    </p:spTree>
    <p:extLst>
      <p:ext uri="{BB962C8B-B14F-4D97-AF65-F5344CB8AC3E}">
        <p14:creationId xmlns:p14="http://schemas.microsoft.com/office/powerpoint/2010/main" val="291844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7366" y="514039"/>
            <a:ext cx="11501120" cy="4816703"/>
          </a:xfrm>
          <a:prstGeom prst="rect">
            <a:avLst/>
          </a:prstGeom>
          <a:noFill/>
        </p:spPr>
        <p:txBody>
          <a:bodyPr wrap="square" rtlCol="1">
            <a:spAutoFit/>
          </a:bodyPr>
          <a:lstStyle/>
          <a:p>
            <a:pPr algn="l"/>
            <a:endParaRPr lang="en-US" sz="700" b="1" u="sng" dirty="0">
              <a:latin typeface="Segoe UI Semilight" panose="020B0402040204020203" pitchFamily="34" charset="0"/>
              <a:cs typeface="Segoe UI Semilight" panose="020B0402040204020203" pitchFamily="34" charset="0"/>
            </a:endParaRPr>
          </a:p>
          <a:p>
            <a:pPr algn="l"/>
            <a:r>
              <a:rPr lang="en-US" sz="4800" b="1" u="sng" dirty="0">
                <a:latin typeface="Segoe UI Semilight" panose="020B0402040204020203" pitchFamily="34" charset="0"/>
                <a:cs typeface="Segoe UI Semilight" panose="020B0402040204020203" pitchFamily="34" charset="0"/>
              </a:rPr>
              <a:t>Project Description</a:t>
            </a:r>
          </a:p>
          <a:p>
            <a:pPr algn="l">
              <a:lnSpc>
                <a:spcPct val="150000"/>
              </a:lnSpc>
            </a:pPr>
            <a:r>
              <a:rPr lang="en-US" sz="2800" dirty="0">
                <a:latin typeface="Segoe UI Semilight" panose="020B0402040204020203" pitchFamily="34" charset="0"/>
                <a:cs typeface="Segoe UI Semilight" panose="020B0402040204020203" pitchFamily="34" charset="0"/>
              </a:rPr>
              <a:t>The system we created, is inspired by the complicated time we’re experiencing, it will be used to help Corona’s hospitalized people communicating with their doctors and support teams.</a:t>
            </a:r>
          </a:p>
          <a:p>
            <a:pPr algn="l">
              <a:lnSpc>
                <a:spcPct val="150000"/>
              </a:lnSpc>
            </a:pPr>
            <a:r>
              <a:rPr lang="en-US" sz="2800" dirty="0">
                <a:latin typeface="Segoe UI Semilight" panose="020B0402040204020203" pitchFamily="34" charset="0"/>
                <a:cs typeface="Segoe UI Semilight" panose="020B0402040204020203" pitchFamily="34" charset="0"/>
              </a:rPr>
              <a:t>The system will be used at isolated rooms in hospitals\ Corona hotels to avoid contagion, and will help its users to communicate with the outer world.</a:t>
            </a:r>
          </a:p>
        </p:txBody>
      </p:sp>
    </p:spTree>
    <p:extLst>
      <p:ext uri="{BB962C8B-B14F-4D97-AF65-F5344CB8AC3E}">
        <p14:creationId xmlns:p14="http://schemas.microsoft.com/office/powerpoint/2010/main" val="3970841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24955"/>
            <a:ext cx="12192000" cy="5361517"/>
          </a:xfrm>
          <a:prstGeom prst="rect">
            <a:avLst/>
          </a:prstGeom>
          <a:ln w="12700">
            <a:solidFill>
              <a:schemeClr val="tx1"/>
            </a:solidFill>
          </a:ln>
          <a:effectLst>
            <a:outerShdw blurRad="50800" dist="38100" dir="2700000" algn="tl" rotWithShape="0">
              <a:prstClr val="black">
                <a:alpha val="40000"/>
              </a:prstClr>
            </a:outerShdw>
          </a:effectLst>
        </p:spPr>
      </p:pic>
      <p:sp>
        <p:nvSpPr>
          <p:cNvPr id="5" name="TextBox 4"/>
          <p:cNvSpPr txBox="1"/>
          <p:nvPr/>
        </p:nvSpPr>
        <p:spPr>
          <a:xfrm>
            <a:off x="0" y="264848"/>
            <a:ext cx="12192000" cy="1046440"/>
          </a:xfrm>
          <a:prstGeom prst="rect">
            <a:avLst/>
          </a:prstGeom>
          <a:noFill/>
        </p:spPr>
        <p:txBody>
          <a:bodyPr wrap="square" rtlCol="1">
            <a:spAutoFit/>
          </a:bodyPr>
          <a:lstStyle/>
          <a:p>
            <a:pPr algn="ctr"/>
            <a:endParaRPr lang="en-US" sz="1400" b="1" u="sng" dirty="0">
              <a:latin typeface="Segoe UI Semilight" panose="020B0402040204020203" pitchFamily="34" charset="0"/>
              <a:cs typeface="Segoe UI Semilight" panose="020B0402040204020203" pitchFamily="34" charset="0"/>
            </a:endParaRPr>
          </a:p>
          <a:p>
            <a:pPr algn="ctr"/>
            <a:r>
              <a:rPr lang="en-US" sz="4800" b="1" u="sng" dirty="0">
                <a:latin typeface="Segoe UI Semilight" panose="020B0402040204020203" pitchFamily="34" charset="0"/>
                <a:cs typeface="Segoe UI Semilight" panose="020B0402040204020203" pitchFamily="34" charset="0"/>
              </a:rPr>
              <a:t>Statecharts from YAKINDU</a:t>
            </a:r>
          </a:p>
        </p:txBody>
      </p:sp>
    </p:spTree>
    <p:extLst>
      <p:ext uri="{BB962C8B-B14F-4D97-AF65-F5344CB8AC3E}">
        <p14:creationId xmlns:p14="http://schemas.microsoft.com/office/powerpoint/2010/main" val="1974558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410" y="1140831"/>
            <a:ext cx="5155951" cy="4893647"/>
          </a:xfrm>
          <a:prstGeom prst="rect">
            <a:avLst/>
          </a:prstGeom>
          <a:noFill/>
        </p:spPr>
        <p:txBody>
          <a:bodyPr wrap="square" rtlCol="1">
            <a:spAutoFit/>
          </a:bodyPr>
          <a:lstStyle/>
          <a:p>
            <a:pPr algn="l">
              <a:lnSpc>
                <a:spcPct val="150000"/>
              </a:lnSpc>
            </a:pPr>
            <a:r>
              <a:rPr lang="en-US" sz="2600" dirty="0">
                <a:latin typeface="Segoe UI Semilight" panose="020B0402040204020203" pitchFamily="34" charset="0"/>
                <a:cs typeface="Segoe UI Semilight" panose="020B0402040204020203" pitchFamily="34" charset="0"/>
              </a:rPr>
              <a:t>The display part consists of 3 different services that the system offers – the </a:t>
            </a:r>
            <a:r>
              <a:rPr lang="en-US" sz="2600" b="1" u="sng" dirty="0">
                <a:latin typeface="Segoe UI Semilight" panose="020B0402040204020203" pitchFamily="34" charset="0"/>
                <a:cs typeface="Segoe UI Semilight" panose="020B0402040204020203" pitchFamily="34" charset="0"/>
              </a:rPr>
              <a:t>general/ mental help </a:t>
            </a:r>
            <a:r>
              <a:rPr lang="en-US" sz="2600" dirty="0">
                <a:latin typeface="Segoe UI Semilight" panose="020B0402040204020203" pitchFamily="34" charset="0"/>
                <a:cs typeface="Segoe UI Semilight" panose="020B0402040204020203" pitchFamily="34" charset="0"/>
              </a:rPr>
              <a:t>area, the </a:t>
            </a:r>
            <a:r>
              <a:rPr lang="en-US" sz="2600" b="1" u="sng" dirty="0">
                <a:latin typeface="Segoe UI Semilight" panose="020B0402040204020203" pitchFamily="34" charset="0"/>
                <a:cs typeface="Segoe UI Semilight" panose="020B0402040204020203" pitchFamily="34" charset="0"/>
              </a:rPr>
              <a:t>distress area </a:t>
            </a:r>
            <a:r>
              <a:rPr lang="en-US" sz="2600" dirty="0">
                <a:latin typeface="Segoe UI Semilight" panose="020B0402040204020203" pitchFamily="34" charset="0"/>
                <a:cs typeface="Segoe UI Semilight" panose="020B0402040204020203" pitchFamily="34" charset="0"/>
              </a:rPr>
              <a:t>and the </a:t>
            </a:r>
            <a:r>
              <a:rPr lang="en-US" sz="2600" b="1" u="sng" dirty="0">
                <a:latin typeface="Segoe UI Semilight" panose="020B0402040204020203" pitchFamily="34" charset="0"/>
                <a:cs typeface="Segoe UI Semilight" panose="020B0402040204020203" pitchFamily="34" charset="0"/>
              </a:rPr>
              <a:t>doctor support </a:t>
            </a:r>
            <a:r>
              <a:rPr lang="en-US" sz="2600" dirty="0">
                <a:latin typeface="Segoe UI Semilight" panose="020B0402040204020203" pitchFamily="34" charset="0"/>
                <a:cs typeface="Segoe UI Semilight" panose="020B0402040204020203" pitchFamily="34" charset="0"/>
              </a:rPr>
              <a:t>area. Each contains a lot of transitions that depend on the user’s choices and vital signs.</a:t>
            </a:r>
          </a:p>
          <a:p>
            <a:pPr algn="l">
              <a:lnSpc>
                <a:spcPct val="150000"/>
              </a:lnSpc>
            </a:pPr>
            <a:endParaRPr lang="en-US" sz="2600" dirty="0">
              <a:latin typeface="Segoe UI Semilight" panose="020B0402040204020203" pitchFamily="34" charset="0"/>
              <a:cs typeface="Segoe UI Semilight" panose="020B0402040204020203" pitchFamily="34" charset="0"/>
            </a:endParaRPr>
          </a:p>
        </p:txBody>
      </p:sp>
      <p:grpSp>
        <p:nvGrpSpPr>
          <p:cNvPr id="6" name="קבוצה 5"/>
          <p:cNvGrpSpPr/>
          <p:nvPr/>
        </p:nvGrpSpPr>
        <p:grpSpPr>
          <a:xfrm>
            <a:off x="5503192" y="1223411"/>
            <a:ext cx="6263959" cy="5537272"/>
            <a:chOff x="5503192" y="1223411"/>
            <a:chExt cx="6263959" cy="5537272"/>
          </a:xfrm>
        </p:grpSpPr>
        <p:pic>
          <p:nvPicPr>
            <p:cNvPr id="2" name="תמונה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3192" y="1223411"/>
              <a:ext cx="6263959" cy="5537272"/>
            </a:xfrm>
            <a:prstGeom prst="rect">
              <a:avLst/>
            </a:prstGeom>
            <a:ln w="12700">
              <a:solidFill>
                <a:schemeClr val="tx1"/>
              </a:solidFill>
            </a:ln>
            <a:effectLst>
              <a:outerShdw blurRad="50800" dist="38100" dir="2700000" algn="tl" rotWithShape="0">
                <a:prstClr val="black">
                  <a:alpha val="40000"/>
                </a:prstClr>
              </a:outerShdw>
            </a:effectLst>
          </p:spPr>
        </p:pic>
        <p:sp>
          <p:nvSpPr>
            <p:cNvPr id="3" name="מלבן מעוגל 2"/>
            <p:cNvSpPr/>
            <p:nvPr/>
          </p:nvSpPr>
          <p:spPr>
            <a:xfrm>
              <a:off x="9611861" y="1365723"/>
              <a:ext cx="1813560" cy="1333500"/>
            </a:xfrm>
            <a:prstGeom prst="roundRect">
              <a:avLst/>
            </a:prstGeom>
            <a:solidFill>
              <a:schemeClr val="accent2">
                <a:lumMod val="40000"/>
                <a:lumOff val="60000"/>
                <a:alpha val="17000"/>
              </a:schemeClr>
            </a:solidFill>
            <a:ln>
              <a:solidFill>
                <a:schemeClr val="accent2">
                  <a:lumMod val="75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מעוגל 6"/>
            <p:cNvSpPr/>
            <p:nvPr/>
          </p:nvSpPr>
          <p:spPr>
            <a:xfrm>
              <a:off x="6735311" y="3264415"/>
              <a:ext cx="4743450" cy="3423878"/>
            </a:xfrm>
            <a:prstGeom prst="roundRect">
              <a:avLst/>
            </a:prstGeom>
            <a:solidFill>
              <a:schemeClr val="accent2">
                <a:lumMod val="40000"/>
                <a:lumOff val="60000"/>
                <a:alpha val="17000"/>
              </a:schemeClr>
            </a:solidFill>
            <a:ln>
              <a:solidFill>
                <a:schemeClr val="accent2">
                  <a:lumMod val="75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מעוגל 7"/>
            <p:cNvSpPr/>
            <p:nvPr/>
          </p:nvSpPr>
          <p:spPr>
            <a:xfrm>
              <a:off x="5743967" y="2211543"/>
              <a:ext cx="3526164" cy="925830"/>
            </a:xfrm>
            <a:prstGeom prst="roundRect">
              <a:avLst/>
            </a:prstGeom>
            <a:solidFill>
              <a:schemeClr val="accent2">
                <a:lumMod val="40000"/>
                <a:lumOff val="60000"/>
                <a:alpha val="17000"/>
              </a:schemeClr>
            </a:solidFill>
            <a:ln>
              <a:solidFill>
                <a:schemeClr val="accent2">
                  <a:lumMod val="75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4" name="מלבן מעוגל 3"/>
          <p:cNvSpPr/>
          <p:nvPr/>
        </p:nvSpPr>
        <p:spPr>
          <a:xfrm>
            <a:off x="2055337" y="2520778"/>
            <a:ext cx="3198333" cy="384035"/>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מעוגל 9"/>
          <p:cNvSpPr/>
          <p:nvPr/>
        </p:nvSpPr>
        <p:spPr>
          <a:xfrm>
            <a:off x="335410" y="3709472"/>
            <a:ext cx="2413968" cy="384035"/>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מעוגל 10"/>
          <p:cNvSpPr/>
          <p:nvPr/>
        </p:nvSpPr>
        <p:spPr>
          <a:xfrm>
            <a:off x="1404719" y="3133659"/>
            <a:ext cx="2413968" cy="384035"/>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TextBox 12"/>
          <p:cNvSpPr txBox="1"/>
          <p:nvPr/>
        </p:nvSpPr>
        <p:spPr>
          <a:xfrm>
            <a:off x="0" y="264848"/>
            <a:ext cx="12192000" cy="1046440"/>
          </a:xfrm>
          <a:prstGeom prst="rect">
            <a:avLst/>
          </a:prstGeom>
          <a:noFill/>
        </p:spPr>
        <p:txBody>
          <a:bodyPr wrap="square" rtlCol="1">
            <a:spAutoFit/>
          </a:bodyPr>
          <a:lstStyle/>
          <a:p>
            <a:pPr algn="ctr"/>
            <a:endParaRPr lang="en-US" sz="1400" b="1" u="sng" dirty="0">
              <a:latin typeface="Segoe UI Semilight" panose="020B0402040204020203" pitchFamily="34" charset="0"/>
              <a:cs typeface="Segoe UI Semilight" panose="020B0402040204020203" pitchFamily="34" charset="0"/>
            </a:endParaRPr>
          </a:p>
          <a:p>
            <a:pPr algn="ctr"/>
            <a:r>
              <a:rPr lang="en-US" sz="4800" b="1" u="sng" dirty="0">
                <a:latin typeface="Segoe UI Semilight" panose="020B0402040204020203" pitchFamily="34" charset="0"/>
                <a:cs typeface="Segoe UI Semilight" panose="020B0402040204020203" pitchFamily="34" charset="0"/>
              </a:rPr>
              <a:t>Statecharts from YAKINDU</a:t>
            </a:r>
          </a:p>
        </p:txBody>
      </p:sp>
    </p:spTree>
    <p:extLst>
      <p:ext uri="{BB962C8B-B14F-4D97-AF65-F5344CB8AC3E}">
        <p14:creationId xmlns:p14="http://schemas.microsoft.com/office/powerpoint/2010/main" val="639349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242" y="4647051"/>
            <a:ext cx="11511022" cy="2123658"/>
          </a:xfrm>
          <a:prstGeom prst="rect">
            <a:avLst/>
          </a:prstGeom>
          <a:noFill/>
        </p:spPr>
        <p:txBody>
          <a:bodyPr wrap="square" rtlCol="1">
            <a:spAutoFit/>
          </a:bodyPr>
          <a:lstStyle/>
          <a:p>
            <a:pPr algn="l">
              <a:lnSpc>
                <a:spcPct val="150000"/>
              </a:lnSpc>
            </a:pPr>
            <a:r>
              <a:rPr lang="en-US" sz="2400" dirty="0">
                <a:latin typeface="Segoe UI Semilight" panose="020B0402040204020203" pitchFamily="34" charset="0"/>
                <a:cs typeface="Segoe UI Semilight" panose="020B0402040204020203" pitchFamily="34" charset="0"/>
              </a:rPr>
              <a:t>The other components of the system – the </a:t>
            </a:r>
            <a:r>
              <a:rPr lang="en-US" sz="2400" b="1" u="sng" dirty="0">
                <a:latin typeface="Segoe UI Semilight" panose="020B0402040204020203" pitchFamily="34" charset="0"/>
                <a:cs typeface="Segoe UI Semilight" panose="020B0402040204020203" pitchFamily="34" charset="0"/>
              </a:rPr>
              <a:t>lights</a:t>
            </a:r>
            <a:r>
              <a:rPr lang="en-US" sz="2400" dirty="0">
                <a:latin typeface="Segoe UI Semilight" panose="020B0402040204020203" pitchFamily="34" charset="0"/>
                <a:cs typeface="Segoe UI Semilight" panose="020B0402040204020203" pitchFamily="34" charset="0"/>
              </a:rPr>
              <a:t>, </a:t>
            </a:r>
            <a:r>
              <a:rPr lang="en-US" sz="2400" b="1" u="sng" dirty="0">
                <a:latin typeface="Segoe UI Semilight" panose="020B0402040204020203" pitchFamily="34" charset="0"/>
                <a:cs typeface="Segoe UI Semilight" panose="020B0402040204020203" pitchFamily="34" charset="0"/>
              </a:rPr>
              <a:t>microphone</a:t>
            </a:r>
            <a:r>
              <a:rPr lang="en-US" sz="2400" dirty="0">
                <a:latin typeface="Segoe UI Semilight" panose="020B0402040204020203" pitchFamily="34" charset="0"/>
                <a:cs typeface="Segoe UI Semilight" panose="020B0402040204020203" pitchFamily="34" charset="0"/>
              </a:rPr>
              <a:t>, </a:t>
            </a:r>
            <a:r>
              <a:rPr lang="en-US" sz="2400" b="1" u="sng" dirty="0">
                <a:latin typeface="Segoe UI Semilight" panose="020B0402040204020203" pitchFamily="34" charset="0"/>
                <a:cs typeface="Segoe UI Semilight" panose="020B0402040204020203" pitchFamily="34" charset="0"/>
              </a:rPr>
              <a:t>camera</a:t>
            </a:r>
            <a:r>
              <a:rPr lang="en-US" sz="2400" dirty="0">
                <a:latin typeface="Segoe UI Semilight" panose="020B0402040204020203" pitchFamily="34" charset="0"/>
                <a:cs typeface="Segoe UI Semilight" panose="020B0402040204020203" pitchFamily="34" charset="0"/>
              </a:rPr>
              <a:t>, </a:t>
            </a:r>
            <a:r>
              <a:rPr lang="en-US" sz="2400" b="1" u="sng" dirty="0">
                <a:latin typeface="Segoe UI Semilight" panose="020B0402040204020203" pitchFamily="34" charset="0"/>
                <a:cs typeface="Segoe UI Semilight" panose="020B0402040204020203" pitchFamily="34" charset="0"/>
              </a:rPr>
              <a:t>locks </a:t>
            </a:r>
            <a:r>
              <a:rPr lang="en-US" sz="2400" dirty="0">
                <a:latin typeface="Segoe UI Semilight" panose="020B0402040204020203" pitchFamily="34" charset="0"/>
                <a:cs typeface="Segoe UI Semilight" panose="020B0402040204020203" pitchFamily="34" charset="0"/>
              </a:rPr>
              <a:t>and </a:t>
            </a:r>
            <a:r>
              <a:rPr lang="en-US" sz="2400" b="1" u="sng" dirty="0">
                <a:latin typeface="Segoe UI Semilight" panose="020B0402040204020203" pitchFamily="34" charset="0"/>
                <a:cs typeface="Segoe UI Semilight" panose="020B0402040204020203" pitchFamily="34" charset="0"/>
              </a:rPr>
              <a:t>privacy mode</a:t>
            </a:r>
            <a:r>
              <a:rPr lang="en-US" sz="2400" dirty="0">
                <a:latin typeface="Segoe UI Semilight" panose="020B0402040204020203" pitchFamily="34" charset="0"/>
                <a:cs typeface="Segoe UI Semilight" panose="020B0402040204020203" pitchFamily="34" charset="0"/>
              </a:rPr>
              <a:t>, are  mostly triggered to act according to the display part. A lot of transitions in the display section have effects that create these components reactions. </a:t>
            </a:r>
          </a:p>
          <a:p>
            <a:pPr algn="l"/>
            <a:endParaRPr lang="en-US" sz="2400" dirty="0">
              <a:latin typeface="Segoe UI Semilight" panose="020B0402040204020203" pitchFamily="34" charset="0"/>
              <a:cs typeface="Segoe UI Semilight" panose="020B0402040204020203" pitchFamily="34" charset="0"/>
            </a:endParaRPr>
          </a:p>
        </p:txBody>
      </p:sp>
      <p:pic>
        <p:nvPicPr>
          <p:cNvPr id="3" name="תמונה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1194" y="1266460"/>
            <a:ext cx="9483115" cy="3541978"/>
          </a:xfrm>
          <a:prstGeom prst="rect">
            <a:avLst/>
          </a:prstGeom>
          <a:ln w="12700">
            <a:solidFill>
              <a:schemeClr val="tx1"/>
            </a:solidFill>
          </a:ln>
          <a:effectLst>
            <a:outerShdw blurRad="50800" dist="38100" dir="2700000" algn="tl" rotWithShape="0">
              <a:prstClr val="black">
                <a:alpha val="40000"/>
              </a:prstClr>
            </a:outerShdw>
          </a:effectLst>
        </p:spPr>
      </p:pic>
      <p:sp>
        <p:nvSpPr>
          <p:cNvPr id="8" name="TextBox 7"/>
          <p:cNvSpPr txBox="1"/>
          <p:nvPr/>
        </p:nvSpPr>
        <p:spPr>
          <a:xfrm>
            <a:off x="0" y="264848"/>
            <a:ext cx="12192000" cy="1046440"/>
          </a:xfrm>
          <a:prstGeom prst="rect">
            <a:avLst/>
          </a:prstGeom>
          <a:noFill/>
        </p:spPr>
        <p:txBody>
          <a:bodyPr wrap="square" rtlCol="1">
            <a:spAutoFit/>
          </a:bodyPr>
          <a:lstStyle/>
          <a:p>
            <a:pPr algn="ctr"/>
            <a:endParaRPr lang="en-US" sz="1400" b="1" u="sng" dirty="0">
              <a:latin typeface="Segoe UI Semilight" panose="020B0402040204020203" pitchFamily="34" charset="0"/>
              <a:cs typeface="Segoe UI Semilight" panose="020B0402040204020203" pitchFamily="34" charset="0"/>
            </a:endParaRPr>
          </a:p>
          <a:p>
            <a:pPr algn="ctr"/>
            <a:r>
              <a:rPr lang="en-US" sz="4800" b="1" u="sng" dirty="0">
                <a:latin typeface="Segoe UI Semilight" panose="020B0402040204020203" pitchFamily="34" charset="0"/>
                <a:cs typeface="Segoe UI Semilight" panose="020B0402040204020203" pitchFamily="34" charset="0"/>
              </a:rPr>
              <a:t>Statecharts from YAKINDU</a:t>
            </a:r>
          </a:p>
        </p:txBody>
      </p:sp>
    </p:spTree>
    <p:extLst>
      <p:ext uri="{BB962C8B-B14F-4D97-AF65-F5344CB8AC3E}">
        <p14:creationId xmlns:p14="http://schemas.microsoft.com/office/powerpoint/2010/main" val="4053131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268" y="1925304"/>
            <a:ext cx="11121508" cy="2215991"/>
          </a:xfrm>
          <a:prstGeom prst="rect">
            <a:avLst/>
          </a:prstGeom>
          <a:noFill/>
        </p:spPr>
        <p:txBody>
          <a:bodyPr wrap="square" rtlCol="1">
            <a:spAutoFit/>
          </a:bodyPr>
          <a:lstStyle/>
          <a:p>
            <a:pPr algn="ctr"/>
            <a:r>
              <a:rPr lang="en-US" sz="13800" b="1" u="sng" dirty="0">
                <a:latin typeface="Segoe Print" panose="02000600000000000000" pitchFamily="2" charset="0"/>
                <a:ea typeface="Segoe UI Black" panose="020B0A02040204020203" pitchFamily="34" charset="0"/>
                <a:cs typeface="Segoe UI Semilight" panose="020B0402040204020203" pitchFamily="34" charset="0"/>
              </a:rPr>
              <a:t>LSC</a:t>
            </a:r>
          </a:p>
        </p:txBody>
      </p:sp>
    </p:spTree>
    <p:extLst>
      <p:ext uri="{BB962C8B-B14F-4D97-AF65-F5344CB8AC3E}">
        <p14:creationId xmlns:p14="http://schemas.microsoft.com/office/powerpoint/2010/main" val="1941190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7242" y="559491"/>
            <a:ext cx="11511022" cy="6247864"/>
          </a:xfrm>
          <a:prstGeom prst="rect">
            <a:avLst/>
          </a:prstGeom>
          <a:noFill/>
        </p:spPr>
        <p:txBody>
          <a:bodyPr wrap="square" rtlCol="1">
            <a:spAutoFit/>
          </a:bodyPr>
          <a:lstStyle/>
          <a:p>
            <a:pPr algn="l"/>
            <a:r>
              <a:rPr lang="en-US" sz="4000" b="1" u="sng" dirty="0">
                <a:latin typeface="Segoe UI Semilight" panose="020B0402040204020203" pitchFamily="34" charset="0"/>
                <a:cs typeface="Segoe UI Semilight" panose="020B0402040204020203" pitchFamily="34" charset="0"/>
              </a:rPr>
              <a:t>LSC – Primary demands:</a:t>
            </a:r>
          </a:p>
          <a:p>
            <a:pPr marL="269875" indent="-269875" algn="l" rtl="0">
              <a:lnSpc>
                <a:spcPct val="150000"/>
              </a:lnSpc>
              <a:buFont typeface="Courier New" panose="02070309020205020404" pitchFamily="49" charset="0"/>
              <a:buChar char="o"/>
            </a:pPr>
            <a:r>
              <a:rPr lang="en-US" sz="1600" dirty="0">
                <a:latin typeface="Segoe UI Semilight" panose="020B0402040204020203" pitchFamily="34" charset="0"/>
                <a:cs typeface="Segoe UI Semilight" panose="020B0402040204020203" pitchFamily="34" charset="0"/>
              </a:rPr>
              <a:t>When the system is </a:t>
            </a:r>
            <a:r>
              <a:rPr lang="en-US" sz="1600" b="1" dirty="0">
                <a:latin typeface="Segoe UI Semilight" panose="020B0402040204020203" pitchFamily="34" charset="0"/>
                <a:cs typeface="Segoe UI Semilight" panose="020B0402040204020203" pitchFamily="34" charset="0"/>
              </a:rPr>
              <a:t>Off</a:t>
            </a:r>
            <a:r>
              <a:rPr lang="en-US" sz="1600" dirty="0">
                <a:latin typeface="Segoe UI Semilight" panose="020B0402040204020203" pitchFamily="34" charset="0"/>
                <a:cs typeface="Segoe UI Semilight" panose="020B0402040204020203" pitchFamily="34" charset="0"/>
              </a:rPr>
              <a:t> and the user presses the </a:t>
            </a:r>
            <a:r>
              <a:rPr lang="en-US" sz="1600" b="1" dirty="0">
                <a:latin typeface="Segoe UI Semilight" panose="020B0402040204020203" pitchFamily="34" charset="0"/>
                <a:cs typeface="Segoe UI Semilight" panose="020B0402040204020203" pitchFamily="34" charset="0"/>
              </a:rPr>
              <a:t>power button</a:t>
            </a:r>
            <a:r>
              <a:rPr lang="en-US" sz="1600" dirty="0">
                <a:latin typeface="Segoe UI Semilight" panose="020B0402040204020203" pitchFamily="34" charset="0"/>
                <a:cs typeface="Segoe UI Semilight" panose="020B0402040204020203" pitchFamily="34" charset="0"/>
              </a:rPr>
              <a:t>, the system turns </a:t>
            </a:r>
            <a:r>
              <a:rPr lang="en-US" sz="1600" b="1" dirty="0">
                <a:latin typeface="Segoe UI Semilight" panose="020B0402040204020203" pitchFamily="34" charset="0"/>
                <a:cs typeface="Segoe UI Semilight" panose="020B0402040204020203" pitchFamily="34" charset="0"/>
              </a:rPr>
              <a:t>On</a:t>
            </a:r>
            <a:r>
              <a:rPr lang="en-US" sz="1600" dirty="0">
                <a:latin typeface="Segoe UI Semilight" panose="020B0402040204020203" pitchFamily="34" charset="0"/>
                <a:cs typeface="Segoe UI Semilight" panose="020B0402040204020203" pitchFamily="34" charset="0"/>
              </a:rPr>
              <a:t> and shows the </a:t>
            </a:r>
            <a:r>
              <a:rPr lang="en-US" sz="1600" b="1" dirty="0">
                <a:latin typeface="Segoe UI Semilight" panose="020B0402040204020203" pitchFamily="34" charset="0"/>
                <a:cs typeface="Segoe UI Semilight" panose="020B0402040204020203" pitchFamily="34" charset="0"/>
              </a:rPr>
              <a:t>main screen</a:t>
            </a:r>
            <a:r>
              <a:rPr lang="en-US" sz="1600" dirty="0">
                <a:latin typeface="Segoe UI Semilight" panose="020B0402040204020203" pitchFamily="34" charset="0"/>
                <a:cs typeface="Segoe UI Semilight" panose="020B0402040204020203" pitchFamily="34" charset="0"/>
              </a:rPr>
              <a:t>. Then, when the user presses the </a:t>
            </a:r>
            <a:r>
              <a:rPr lang="en-US" sz="1600" b="1" dirty="0">
                <a:latin typeface="Segoe UI Semilight" panose="020B0402040204020203" pitchFamily="34" charset="0"/>
                <a:cs typeface="Segoe UI Semilight" panose="020B0402040204020203" pitchFamily="34" charset="0"/>
              </a:rPr>
              <a:t>power button</a:t>
            </a:r>
            <a:r>
              <a:rPr lang="en-US" sz="1600" dirty="0">
                <a:latin typeface="Segoe UI Semilight" panose="020B0402040204020203" pitchFamily="34" charset="0"/>
                <a:cs typeface="Segoe UI Semilight" panose="020B0402040204020203" pitchFamily="34" charset="0"/>
              </a:rPr>
              <a:t>, the system turns </a:t>
            </a:r>
            <a:r>
              <a:rPr lang="en-US" sz="1600" b="1" dirty="0">
                <a:latin typeface="Segoe UI Semilight" panose="020B0402040204020203" pitchFamily="34" charset="0"/>
                <a:cs typeface="Segoe UI Semilight" panose="020B0402040204020203" pitchFamily="34" charset="0"/>
              </a:rPr>
              <a:t>Off</a:t>
            </a:r>
            <a:r>
              <a:rPr lang="en-US" sz="1600" dirty="0">
                <a:latin typeface="Segoe UI Semilight" panose="020B0402040204020203" pitchFamily="34" charset="0"/>
                <a:cs typeface="Segoe UI Semilight" panose="020B0402040204020203" pitchFamily="34" charset="0"/>
              </a:rPr>
              <a:t>.</a:t>
            </a:r>
          </a:p>
          <a:p>
            <a:pPr marL="269875" indent="-269875" algn="l" rtl="0">
              <a:lnSpc>
                <a:spcPct val="150000"/>
              </a:lnSpc>
              <a:buFont typeface="Courier New" panose="02070309020205020404" pitchFamily="49" charset="0"/>
              <a:buChar char="o"/>
            </a:pPr>
            <a:r>
              <a:rPr lang="en-US" sz="1600" dirty="0">
                <a:latin typeface="Segoe UI Semilight" panose="020B0402040204020203" pitchFamily="34" charset="0"/>
                <a:cs typeface="Segoe UI Semilight" panose="020B0402040204020203" pitchFamily="34" charset="0"/>
              </a:rPr>
              <a:t> When the user presses the </a:t>
            </a:r>
            <a:r>
              <a:rPr lang="en-US" sz="1600" b="1" dirty="0">
                <a:latin typeface="Segoe UI Semilight" panose="020B0402040204020203" pitchFamily="34" charset="0"/>
                <a:cs typeface="Segoe UI Semilight" panose="020B0402040204020203" pitchFamily="34" charset="0"/>
              </a:rPr>
              <a:t>Help button </a:t>
            </a:r>
            <a:r>
              <a:rPr lang="en-US" sz="1600" dirty="0">
                <a:latin typeface="Segoe UI Semilight" panose="020B0402040204020203" pitchFamily="34" charset="0"/>
                <a:cs typeface="Segoe UI Semilight" panose="020B0402040204020203" pitchFamily="34" charset="0"/>
              </a:rPr>
              <a:t>in the </a:t>
            </a:r>
            <a:r>
              <a:rPr lang="en-US" sz="1600" b="1" dirty="0">
                <a:latin typeface="Segoe UI Semilight" panose="020B0402040204020203" pitchFamily="34" charset="0"/>
                <a:cs typeface="Segoe UI Semilight" panose="020B0402040204020203" pitchFamily="34" charset="0"/>
              </a:rPr>
              <a:t>main screen</a:t>
            </a:r>
            <a:r>
              <a:rPr lang="en-US" sz="1600" dirty="0">
                <a:latin typeface="Segoe UI Semilight" panose="020B0402040204020203" pitchFamily="34" charset="0"/>
                <a:cs typeface="Segoe UI Semilight" panose="020B0402040204020203" pitchFamily="34" charset="0"/>
              </a:rPr>
              <a:t>, the screen changes to </a:t>
            </a:r>
            <a:r>
              <a:rPr lang="en-US" sz="1600" b="1" dirty="0">
                <a:latin typeface="Segoe UI Semilight" panose="020B0402040204020203" pitchFamily="34" charset="0"/>
                <a:cs typeface="Segoe UI Semilight" panose="020B0402040204020203" pitchFamily="34" charset="0"/>
              </a:rPr>
              <a:t>General Help screen</a:t>
            </a:r>
            <a:r>
              <a:rPr lang="en-US" sz="1600" dirty="0">
                <a:latin typeface="Segoe UI Semilight" panose="020B0402040204020203" pitchFamily="34" charset="0"/>
                <a:cs typeface="Segoe UI Semilight" panose="020B0402040204020203" pitchFamily="34" charset="0"/>
              </a:rPr>
              <a:t>. Then ,when the user presses the </a:t>
            </a:r>
            <a:r>
              <a:rPr lang="en-US" sz="1600" b="1" dirty="0">
                <a:latin typeface="Segoe UI Semilight" panose="020B0402040204020203" pitchFamily="34" charset="0"/>
                <a:cs typeface="Segoe UI Semilight" panose="020B0402040204020203" pitchFamily="34" charset="0"/>
              </a:rPr>
              <a:t>Return button</a:t>
            </a:r>
            <a:r>
              <a:rPr lang="en-US" sz="1600" dirty="0">
                <a:latin typeface="Segoe UI Semilight" panose="020B0402040204020203" pitchFamily="34" charset="0"/>
                <a:cs typeface="Segoe UI Semilight" panose="020B0402040204020203" pitchFamily="34" charset="0"/>
              </a:rPr>
              <a:t>, the screen changes back to the </a:t>
            </a:r>
            <a:r>
              <a:rPr lang="en-US" sz="1600" b="1" dirty="0">
                <a:latin typeface="Segoe UI Semilight" panose="020B0402040204020203" pitchFamily="34" charset="0"/>
                <a:cs typeface="Segoe UI Semilight" panose="020B0402040204020203" pitchFamily="34" charset="0"/>
              </a:rPr>
              <a:t>main screen</a:t>
            </a:r>
            <a:r>
              <a:rPr lang="en-US" sz="1600" dirty="0">
                <a:latin typeface="Segoe UI Semilight" panose="020B0402040204020203" pitchFamily="34" charset="0"/>
                <a:cs typeface="Segoe UI Semilight" panose="020B0402040204020203" pitchFamily="34" charset="0"/>
              </a:rPr>
              <a:t>.</a:t>
            </a:r>
          </a:p>
          <a:p>
            <a:pPr marL="269875" indent="-269875" algn="l" rtl="0">
              <a:lnSpc>
                <a:spcPct val="150000"/>
              </a:lnSpc>
              <a:buFont typeface="Courier New" panose="02070309020205020404" pitchFamily="49" charset="0"/>
              <a:buChar char="o"/>
            </a:pPr>
            <a:r>
              <a:rPr lang="en-US" sz="1600" dirty="0">
                <a:latin typeface="Segoe UI Semilight" panose="020B0402040204020203" pitchFamily="34" charset="0"/>
                <a:cs typeface="Segoe UI Semilight" panose="020B0402040204020203" pitchFamily="34" charset="0"/>
              </a:rPr>
              <a:t>When the user presses the </a:t>
            </a:r>
            <a:r>
              <a:rPr lang="en-US" sz="1600" b="1" dirty="0">
                <a:latin typeface="Segoe UI Semilight" panose="020B0402040204020203" pitchFamily="34" charset="0"/>
                <a:cs typeface="Segoe UI Semilight" panose="020B0402040204020203" pitchFamily="34" charset="0"/>
              </a:rPr>
              <a:t>End Call button </a:t>
            </a:r>
            <a:r>
              <a:rPr lang="en-US" sz="1600" dirty="0">
                <a:latin typeface="Segoe UI Semilight" panose="020B0402040204020203" pitchFamily="34" charset="0"/>
                <a:cs typeface="Segoe UI Semilight" panose="020B0402040204020203" pitchFamily="34" charset="0"/>
              </a:rPr>
              <a:t>in </a:t>
            </a:r>
            <a:r>
              <a:rPr lang="en-US" sz="1600" b="1" dirty="0">
                <a:latin typeface="Segoe UI Semilight" panose="020B0402040204020203" pitchFamily="34" charset="0"/>
                <a:cs typeface="Segoe UI Semilight" panose="020B0402040204020203" pitchFamily="34" charset="0"/>
              </a:rPr>
              <a:t>General/ Mental Help screen</a:t>
            </a:r>
            <a:r>
              <a:rPr lang="en-US" sz="1600" dirty="0">
                <a:latin typeface="Segoe UI Semilight" panose="020B0402040204020203" pitchFamily="34" charset="0"/>
                <a:cs typeface="Segoe UI Semilight" panose="020B0402040204020203" pitchFamily="34" charset="0"/>
              </a:rPr>
              <a:t>, the screen changes back to </a:t>
            </a:r>
            <a:r>
              <a:rPr lang="en-US" sz="1600" b="1" dirty="0">
                <a:latin typeface="Segoe UI Semilight" panose="020B0402040204020203" pitchFamily="34" charset="0"/>
                <a:cs typeface="Segoe UI Semilight" panose="020B0402040204020203" pitchFamily="34" charset="0"/>
              </a:rPr>
              <a:t>Help screen </a:t>
            </a:r>
            <a:r>
              <a:rPr lang="en-US" sz="1600" dirty="0">
                <a:latin typeface="Segoe UI Semilight" panose="020B0402040204020203" pitchFamily="34" charset="0"/>
                <a:cs typeface="Segoe UI Semilight" panose="020B0402040204020203" pitchFamily="34" charset="0"/>
              </a:rPr>
              <a:t>and the audio turns </a:t>
            </a:r>
            <a:r>
              <a:rPr lang="en-US" sz="1600" b="1" dirty="0">
                <a:latin typeface="Segoe UI Semilight" panose="020B0402040204020203" pitchFamily="34" charset="0"/>
                <a:cs typeface="Segoe UI Semilight" panose="020B0402040204020203" pitchFamily="34" charset="0"/>
              </a:rPr>
              <a:t>Off</a:t>
            </a:r>
            <a:r>
              <a:rPr lang="en-US" sz="1600" dirty="0">
                <a:latin typeface="Segoe UI Semilight" panose="020B0402040204020203" pitchFamily="34" charset="0"/>
                <a:cs typeface="Segoe UI Semilight" panose="020B0402040204020203" pitchFamily="34" charset="0"/>
              </a:rPr>
              <a:t>.</a:t>
            </a:r>
          </a:p>
          <a:p>
            <a:pPr marL="269875" indent="-269875" algn="l" rtl="0">
              <a:lnSpc>
                <a:spcPct val="150000"/>
              </a:lnSpc>
              <a:buFont typeface="Courier New" panose="02070309020205020404" pitchFamily="49" charset="0"/>
              <a:buChar char="o"/>
            </a:pPr>
            <a:r>
              <a:rPr lang="en-US" sz="1600" dirty="0">
                <a:effectLst/>
                <a:latin typeface="Segoe UI Semilight" panose="020B0402040204020203" pitchFamily="34" charset="0"/>
                <a:cs typeface="Segoe UI Semilight" panose="020B0402040204020203" pitchFamily="34" charset="0"/>
              </a:rPr>
              <a:t>When the user presses the </a:t>
            </a:r>
            <a:r>
              <a:rPr lang="en-US" sz="1600" b="1" dirty="0">
                <a:effectLst/>
                <a:latin typeface="Segoe UI Semilight" panose="020B0402040204020203" pitchFamily="34" charset="0"/>
                <a:cs typeface="Segoe UI Semilight" panose="020B0402040204020203" pitchFamily="34" charset="0"/>
              </a:rPr>
              <a:t>Distress button </a:t>
            </a:r>
            <a:r>
              <a:rPr lang="en-US" sz="1600" dirty="0">
                <a:effectLst/>
                <a:latin typeface="Segoe UI Semilight" panose="020B0402040204020203" pitchFamily="34" charset="0"/>
                <a:cs typeface="Segoe UI Semilight" panose="020B0402040204020203" pitchFamily="34" charset="0"/>
              </a:rPr>
              <a:t>the screen changes to </a:t>
            </a:r>
            <a:r>
              <a:rPr lang="en-US" sz="1600" b="1" dirty="0">
                <a:effectLst/>
                <a:latin typeface="Segoe UI Semilight" panose="020B0402040204020203" pitchFamily="34" charset="0"/>
                <a:cs typeface="Segoe UI Semilight" panose="020B0402040204020203" pitchFamily="34" charset="0"/>
              </a:rPr>
              <a:t>Distress screen</a:t>
            </a:r>
            <a:r>
              <a:rPr lang="en-US" sz="1600" dirty="0">
                <a:effectLst/>
                <a:latin typeface="Segoe UI Semilight" panose="020B0402040204020203" pitchFamily="34" charset="0"/>
                <a:cs typeface="Segoe UI Semilight" panose="020B0402040204020203" pitchFamily="34" charset="0"/>
              </a:rPr>
              <a:t>, the indicator light turns </a:t>
            </a:r>
            <a:r>
              <a:rPr lang="en-US" sz="1600" b="1" dirty="0">
                <a:effectLst/>
                <a:latin typeface="Segoe UI Semilight" panose="020B0402040204020203" pitchFamily="34" charset="0"/>
                <a:cs typeface="Segoe UI Semilight" panose="020B0402040204020203" pitchFamily="34" charset="0"/>
              </a:rPr>
              <a:t>on</a:t>
            </a:r>
            <a:r>
              <a:rPr lang="en-US" sz="1600" dirty="0">
                <a:effectLst/>
                <a:latin typeface="Segoe UI Semilight" panose="020B0402040204020203" pitchFamily="34" charset="0"/>
                <a:cs typeface="Segoe UI Semilight" panose="020B0402040204020203" pitchFamily="34" charset="0"/>
              </a:rPr>
              <a:t> and the privacy mode goes </a:t>
            </a:r>
            <a:r>
              <a:rPr lang="en-US" sz="1600" b="1" dirty="0">
                <a:effectLst/>
                <a:latin typeface="Segoe UI Semilight" panose="020B0402040204020203" pitchFamily="34" charset="0"/>
                <a:cs typeface="Segoe UI Semilight" panose="020B0402040204020203" pitchFamily="34" charset="0"/>
              </a:rPr>
              <a:t>off</a:t>
            </a:r>
            <a:r>
              <a:rPr lang="en-US" sz="1600" dirty="0">
                <a:effectLst/>
                <a:latin typeface="Segoe UI Semilight" panose="020B0402040204020203" pitchFamily="34" charset="0"/>
                <a:cs typeface="Segoe UI Semilight" panose="020B0402040204020203" pitchFamily="34" charset="0"/>
              </a:rPr>
              <a:t>.</a:t>
            </a:r>
          </a:p>
          <a:p>
            <a:pPr marL="269875" indent="-269875" algn="l" rtl="0">
              <a:lnSpc>
                <a:spcPct val="150000"/>
              </a:lnSpc>
              <a:buFont typeface="Courier New" panose="02070309020205020404" pitchFamily="49" charset="0"/>
              <a:buChar char="o"/>
            </a:pPr>
            <a:r>
              <a:rPr lang="en-US" sz="1600" dirty="0">
                <a:latin typeface="Segoe UI Semilight" panose="020B0402040204020203" pitchFamily="34" charset="0"/>
                <a:cs typeface="Segoe UI Semilight" panose="020B0402040204020203" pitchFamily="34" charset="0"/>
              </a:rPr>
              <a:t>When the nurse presses the </a:t>
            </a:r>
            <a:r>
              <a:rPr lang="en-US" sz="1600" b="1" dirty="0">
                <a:latin typeface="Segoe UI Semilight" panose="020B0402040204020203" pitchFamily="34" charset="0"/>
                <a:cs typeface="Segoe UI Semilight" panose="020B0402040204020203" pitchFamily="34" charset="0"/>
              </a:rPr>
              <a:t>Approve distress signal button </a:t>
            </a:r>
            <a:r>
              <a:rPr lang="en-US" sz="1600" dirty="0">
                <a:latin typeface="Segoe UI Semilight" panose="020B0402040204020203" pitchFamily="34" charset="0"/>
                <a:cs typeface="Segoe UI Semilight" panose="020B0402040204020203" pitchFamily="34" charset="0"/>
              </a:rPr>
              <a:t>in her control system, the indicator light changes from </a:t>
            </a:r>
            <a:r>
              <a:rPr lang="en-US" sz="1600" b="1" dirty="0">
                <a:latin typeface="Segoe UI Semilight" panose="020B0402040204020203" pitchFamily="34" charset="0"/>
                <a:cs typeface="Segoe UI Semilight" panose="020B0402040204020203" pitchFamily="34" charset="0"/>
              </a:rPr>
              <a:t>blinking to steady</a:t>
            </a:r>
            <a:r>
              <a:rPr lang="en-US" sz="1600" dirty="0">
                <a:latin typeface="Segoe UI Semilight" panose="020B0402040204020203" pitchFamily="34" charset="0"/>
                <a:cs typeface="Segoe UI Semilight" panose="020B0402040204020203" pitchFamily="34" charset="0"/>
              </a:rPr>
              <a:t>.</a:t>
            </a:r>
          </a:p>
          <a:p>
            <a:pPr marL="269875" indent="-269875" algn="l" rtl="0">
              <a:lnSpc>
                <a:spcPct val="150000"/>
              </a:lnSpc>
              <a:buFont typeface="Courier New" panose="02070309020205020404" pitchFamily="49" charset="0"/>
              <a:buChar char="o"/>
            </a:pPr>
            <a:r>
              <a:rPr lang="en-US" sz="1600" dirty="0">
                <a:latin typeface="Segoe UI Semilight" panose="020B0402040204020203" pitchFamily="34" charset="0"/>
                <a:cs typeface="Segoe UI Semilight" panose="020B0402040204020203" pitchFamily="34" charset="0"/>
              </a:rPr>
              <a:t>When the privacy mode is </a:t>
            </a:r>
            <a:r>
              <a:rPr lang="en-US" sz="1600" b="1" dirty="0">
                <a:latin typeface="Segoe UI Semilight" panose="020B0402040204020203" pitchFamily="34" charset="0"/>
                <a:cs typeface="Segoe UI Semilight" panose="020B0402040204020203" pitchFamily="34" charset="0"/>
              </a:rPr>
              <a:t>off</a:t>
            </a:r>
            <a:r>
              <a:rPr lang="en-US" sz="1600" dirty="0">
                <a:latin typeface="Segoe UI Semilight" panose="020B0402040204020203" pitchFamily="34" charset="0"/>
                <a:cs typeface="Segoe UI Semilight" panose="020B0402040204020203" pitchFamily="34" charset="0"/>
              </a:rPr>
              <a:t> and the user presses the </a:t>
            </a:r>
            <a:r>
              <a:rPr lang="en-US" sz="1600" b="1" dirty="0">
                <a:latin typeface="Segoe UI Semilight" panose="020B0402040204020203" pitchFamily="34" charset="0"/>
                <a:cs typeface="Segoe UI Semilight" panose="020B0402040204020203" pitchFamily="34" charset="0"/>
              </a:rPr>
              <a:t>Doctor Support button</a:t>
            </a:r>
            <a:r>
              <a:rPr lang="en-US" sz="1600" dirty="0">
                <a:latin typeface="Segoe UI Semilight" panose="020B0402040204020203" pitchFamily="34" charset="0"/>
                <a:cs typeface="Segoe UI Semilight" panose="020B0402040204020203" pitchFamily="34" charset="0"/>
              </a:rPr>
              <a:t>, the screen changes to </a:t>
            </a:r>
            <a:r>
              <a:rPr lang="en-US" sz="1600" b="1" dirty="0">
                <a:latin typeface="Segoe UI Semilight" panose="020B0402040204020203" pitchFamily="34" charset="0"/>
                <a:cs typeface="Segoe UI Semilight" panose="020B0402040204020203" pitchFamily="34" charset="0"/>
              </a:rPr>
              <a:t>Doctor Support screen</a:t>
            </a:r>
            <a:r>
              <a:rPr lang="en-US" sz="1600" dirty="0">
                <a:latin typeface="Segoe UI Semilight" panose="020B0402040204020203" pitchFamily="34" charset="0"/>
                <a:cs typeface="Segoe UI Semilight" panose="020B0402040204020203" pitchFamily="34" charset="0"/>
              </a:rPr>
              <a:t>.</a:t>
            </a:r>
          </a:p>
          <a:p>
            <a:pPr marL="269875" indent="-269875" algn="l" rtl="0">
              <a:lnSpc>
                <a:spcPct val="150000"/>
              </a:lnSpc>
              <a:buFont typeface="Courier New" panose="02070309020205020404" pitchFamily="49" charset="0"/>
              <a:buChar char="o"/>
            </a:pPr>
            <a:r>
              <a:rPr lang="en-US" sz="1600" dirty="0">
                <a:latin typeface="Segoe UI Semilight" panose="020B0402040204020203" pitchFamily="34" charset="0"/>
                <a:cs typeface="Segoe UI Semilight" panose="020B0402040204020203" pitchFamily="34" charset="0"/>
              </a:rPr>
              <a:t>When the screen is </a:t>
            </a:r>
            <a:r>
              <a:rPr lang="en-US" sz="1600" b="1" dirty="0">
                <a:latin typeface="Segoe UI Semilight" panose="020B0402040204020203" pitchFamily="34" charset="0"/>
                <a:cs typeface="Segoe UI Semilight" panose="020B0402040204020203" pitchFamily="34" charset="0"/>
              </a:rPr>
              <a:t>Doctor Support screen </a:t>
            </a:r>
            <a:r>
              <a:rPr lang="en-US" sz="1600" dirty="0">
                <a:latin typeface="Segoe UI Semilight" panose="020B0402040204020203" pitchFamily="34" charset="0"/>
                <a:cs typeface="Segoe UI Semilight" panose="020B0402040204020203" pitchFamily="34" charset="0"/>
              </a:rPr>
              <a:t>and the user presses the </a:t>
            </a:r>
            <a:r>
              <a:rPr lang="en-US" sz="1600" b="1" dirty="0">
                <a:latin typeface="Segoe UI Semilight" panose="020B0402040204020203" pitchFamily="34" charset="0"/>
                <a:cs typeface="Segoe UI Semilight" panose="020B0402040204020203" pitchFamily="34" charset="0"/>
              </a:rPr>
              <a:t>Return button</a:t>
            </a:r>
            <a:r>
              <a:rPr lang="en-US" sz="1600" dirty="0">
                <a:latin typeface="Segoe UI Semilight" panose="020B0402040204020203" pitchFamily="34" charset="0"/>
                <a:cs typeface="Segoe UI Semilight" panose="020B0402040204020203" pitchFamily="34" charset="0"/>
              </a:rPr>
              <a:t>, the screen changes to </a:t>
            </a:r>
            <a:r>
              <a:rPr lang="en-US" sz="1600" b="1" dirty="0">
                <a:latin typeface="Segoe UI Semilight" panose="020B0402040204020203" pitchFamily="34" charset="0"/>
                <a:cs typeface="Segoe UI Semilight" panose="020B0402040204020203" pitchFamily="34" charset="0"/>
              </a:rPr>
              <a:t>main screen</a:t>
            </a:r>
            <a:r>
              <a:rPr lang="en-US" sz="1600" dirty="0">
                <a:latin typeface="Segoe UI Semilight" panose="020B0402040204020203" pitchFamily="34" charset="0"/>
                <a:cs typeface="Segoe UI Semilight" panose="020B0402040204020203" pitchFamily="34" charset="0"/>
              </a:rPr>
              <a:t>.</a:t>
            </a:r>
          </a:p>
          <a:p>
            <a:pPr marL="269875" indent="-269875" algn="l" rtl="0">
              <a:lnSpc>
                <a:spcPct val="150000"/>
              </a:lnSpc>
              <a:buFont typeface="Courier New" panose="02070309020205020404" pitchFamily="49" charset="0"/>
              <a:buChar char="o"/>
            </a:pPr>
            <a:r>
              <a:rPr lang="en-US" sz="1600" dirty="0">
                <a:latin typeface="Segoe UI Semilight" panose="020B0402040204020203" pitchFamily="34" charset="0"/>
                <a:cs typeface="Segoe UI Semilight" panose="020B0402040204020203" pitchFamily="34" charset="0"/>
              </a:rPr>
              <a:t>When the screen is in </a:t>
            </a:r>
            <a:r>
              <a:rPr lang="en-US" sz="1600" b="1" dirty="0">
                <a:latin typeface="Segoe UI Semilight" panose="020B0402040204020203" pitchFamily="34" charset="0"/>
                <a:cs typeface="Segoe UI Semilight" panose="020B0402040204020203" pitchFamily="34" charset="0"/>
              </a:rPr>
              <a:t>Body heat test screen </a:t>
            </a:r>
            <a:r>
              <a:rPr lang="en-US" sz="1600" dirty="0">
                <a:latin typeface="Segoe UI Semilight" panose="020B0402040204020203" pitchFamily="34" charset="0"/>
                <a:cs typeface="Segoe UI Semilight" panose="020B0402040204020203" pitchFamily="34" charset="0"/>
              </a:rPr>
              <a:t>and the user presses the </a:t>
            </a:r>
            <a:r>
              <a:rPr lang="en-US" sz="1600" b="1" dirty="0">
                <a:latin typeface="Segoe UI Semilight" panose="020B0402040204020203" pitchFamily="34" charset="0"/>
                <a:cs typeface="Segoe UI Semilight" panose="020B0402040204020203" pitchFamily="34" charset="0"/>
              </a:rPr>
              <a:t>“Take” button</a:t>
            </a:r>
            <a:r>
              <a:rPr lang="en-US" sz="1600" dirty="0">
                <a:latin typeface="Segoe UI Semilight" panose="020B0402040204020203" pitchFamily="34" charset="0"/>
                <a:cs typeface="Segoe UI Semilight" panose="020B0402040204020203" pitchFamily="34" charset="0"/>
              </a:rPr>
              <a:t>, the thermometer turns </a:t>
            </a:r>
            <a:r>
              <a:rPr lang="en-US" sz="1600" b="1" dirty="0">
                <a:latin typeface="Segoe UI Semilight" panose="020B0402040204020203" pitchFamily="34" charset="0"/>
                <a:cs typeface="Segoe UI Semilight" panose="020B0402040204020203" pitchFamily="34" charset="0"/>
              </a:rPr>
              <a:t>on</a:t>
            </a:r>
            <a:r>
              <a:rPr lang="en-US" sz="1600" dirty="0">
                <a:latin typeface="Segoe UI Semilight" panose="020B0402040204020203" pitchFamily="34" charset="0"/>
                <a:cs typeface="Segoe UI Semilight" panose="020B0402040204020203" pitchFamily="34" charset="0"/>
              </a:rPr>
              <a:t> and the screen changes to </a:t>
            </a:r>
            <a:r>
              <a:rPr lang="en-US" sz="1600" b="1" dirty="0">
                <a:latin typeface="Segoe UI Semilight" panose="020B0402040204020203" pitchFamily="34" charset="0"/>
                <a:cs typeface="Segoe UI Semilight" panose="020B0402040204020203" pitchFamily="34" charset="0"/>
              </a:rPr>
              <a:t>“Measuring heat, please wait”</a:t>
            </a:r>
            <a:r>
              <a:rPr lang="en-US" sz="1600" dirty="0">
                <a:latin typeface="Segoe UI Semilight" panose="020B0402040204020203" pitchFamily="34" charset="0"/>
                <a:cs typeface="Segoe UI Semilight" panose="020B0402040204020203" pitchFamily="34" charset="0"/>
              </a:rPr>
              <a:t>. Then, after 15 seconds the thermometer turns </a:t>
            </a:r>
            <a:r>
              <a:rPr lang="en-US" sz="1600" b="1" dirty="0">
                <a:latin typeface="Segoe UI Semilight" panose="020B0402040204020203" pitchFamily="34" charset="0"/>
                <a:cs typeface="Segoe UI Semilight" panose="020B0402040204020203" pitchFamily="34" charset="0"/>
              </a:rPr>
              <a:t>off</a:t>
            </a:r>
            <a:r>
              <a:rPr lang="en-US" sz="1600" dirty="0">
                <a:latin typeface="Segoe UI Semilight" panose="020B0402040204020203" pitchFamily="34" charset="0"/>
                <a:cs typeface="Segoe UI Semilight" panose="020B0402040204020203" pitchFamily="34" charset="0"/>
              </a:rPr>
              <a:t> and the screen changes to </a:t>
            </a:r>
            <a:r>
              <a:rPr lang="en-US" sz="1600" b="1" dirty="0">
                <a:latin typeface="Segoe UI Semilight" panose="020B0402040204020203" pitchFamily="34" charset="0"/>
                <a:cs typeface="Segoe UI Semilight" panose="020B0402040204020203" pitchFamily="34" charset="0"/>
              </a:rPr>
              <a:t>“Pulse rate and blood pressure test screen”.</a:t>
            </a:r>
          </a:p>
        </p:txBody>
      </p:sp>
    </p:spTree>
    <p:extLst>
      <p:ext uri="{BB962C8B-B14F-4D97-AF65-F5344CB8AC3E}">
        <p14:creationId xmlns:p14="http://schemas.microsoft.com/office/powerpoint/2010/main" val="2544725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7242" y="559491"/>
            <a:ext cx="11511022" cy="5139869"/>
          </a:xfrm>
          <a:prstGeom prst="rect">
            <a:avLst/>
          </a:prstGeom>
          <a:noFill/>
        </p:spPr>
        <p:txBody>
          <a:bodyPr wrap="square" rtlCol="1">
            <a:spAutoFit/>
          </a:bodyPr>
          <a:lstStyle/>
          <a:p>
            <a:pPr algn="l"/>
            <a:r>
              <a:rPr lang="en-US" sz="4000" b="1" u="sng" dirty="0">
                <a:latin typeface="Segoe UI Semilight" panose="020B0402040204020203" pitchFamily="34" charset="0"/>
                <a:cs typeface="Segoe UI Semilight" panose="020B0402040204020203" pitchFamily="34" charset="0"/>
              </a:rPr>
              <a:t>LSC – Primary demands:</a:t>
            </a:r>
          </a:p>
          <a:p>
            <a:pPr marL="269875" indent="-269875" algn="l" rtl="0">
              <a:lnSpc>
                <a:spcPct val="150000"/>
              </a:lnSpc>
              <a:buFont typeface="Courier New" panose="02070309020205020404" pitchFamily="49" charset="0"/>
              <a:buChar char="o"/>
            </a:pPr>
            <a:r>
              <a:rPr lang="en-US" sz="1600" dirty="0">
                <a:latin typeface="Segoe UI Semilight" panose="020B0402040204020203" pitchFamily="34" charset="0"/>
                <a:cs typeface="Segoe UI Semilight" panose="020B0402040204020203" pitchFamily="34" charset="0"/>
              </a:rPr>
              <a:t>When the screen is in </a:t>
            </a:r>
            <a:r>
              <a:rPr lang="en-US" sz="1600" b="1" dirty="0">
                <a:latin typeface="Segoe UI Semilight" panose="020B0402040204020203" pitchFamily="34" charset="0"/>
                <a:cs typeface="Segoe UI Semilight" panose="020B0402040204020203" pitchFamily="34" charset="0"/>
              </a:rPr>
              <a:t>Pulse rate and blood pressure test screen </a:t>
            </a:r>
            <a:r>
              <a:rPr lang="en-US" sz="1600" dirty="0">
                <a:latin typeface="Segoe UI Semilight" panose="020B0402040204020203" pitchFamily="34" charset="0"/>
                <a:cs typeface="Segoe UI Semilight" panose="020B0402040204020203" pitchFamily="34" charset="0"/>
              </a:rPr>
              <a:t>and the user presses the </a:t>
            </a:r>
            <a:r>
              <a:rPr lang="en-US" sz="1600" b="1" dirty="0">
                <a:latin typeface="Segoe UI Semilight" panose="020B0402040204020203" pitchFamily="34" charset="0"/>
                <a:cs typeface="Segoe UI Semilight" panose="020B0402040204020203" pitchFamily="34" charset="0"/>
              </a:rPr>
              <a:t>“Take” button</a:t>
            </a:r>
            <a:r>
              <a:rPr lang="en-US" sz="1600" dirty="0">
                <a:latin typeface="Segoe UI Semilight" panose="020B0402040204020203" pitchFamily="34" charset="0"/>
                <a:cs typeface="Segoe UI Semilight" panose="020B0402040204020203" pitchFamily="34" charset="0"/>
              </a:rPr>
              <a:t>, the heart measurer turns </a:t>
            </a:r>
            <a:r>
              <a:rPr lang="en-US" sz="1600" b="1" dirty="0">
                <a:latin typeface="Segoe UI Semilight" panose="020B0402040204020203" pitchFamily="34" charset="0"/>
                <a:cs typeface="Segoe UI Semilight" panose="020B0402040204020203" pitchFamily="34" charset="0"/>
              </a:rPr>
              <a:t>on</a:t>
            </a:r>
            <a:r>
              <a:rPr lang="en-US" sz="1600" dirty="0">
                <a:latin typeface="Segoe UI Semilight" panose="020B0402040204020203" pitchFamily="34" charset="0"/>
                <a:cs typeface="Segoe UI Semilight" panose="020B0402040204020203" pitchFamily="34" charset="0"/>
              </a:rPr>
              <a:t> and the screen changes to </a:t>
            </a:r>
            <a:r>
              <a:rPr lang="en-US" sz="1600" b="1" dirty="0">
                <a:latin typeface="Segoe UI Semilight" panose="020B0402040204020203" pitchFamily="34" charset="0"/>
                <a:cs typeface="Segoe UI Semilight" panose="020B0402040204020203" pitchFamily="34" charset="0"/>
              </a:rPr>
              <a:t>“Measuring blood pressure, please wait”</a:t>
            </a:r>
            <a:r>
              <a:rPr lang="en-US" sz="1600" dirty="0">
                <a:latin typeface="Segoe UI Semilight" panose="020B0402040204020203" pitchFamily="34" charset="0"/>
                <a:cs typeface="Segoe UI Semilight" panose="020B0402040204020203" pitchFamily="34" charset="0"/>
              </a:rPr>
              <a:t>. Then, after 15 seconds the heart measurer turns </a:t>
            </a:r>
            <a:r>
              <a:rPr lang="en-US" sz="1600" b="1" dirty="0">
                <a:latin typeface="Segoe UI Semilight" panose="020B0402040204020203" pitchFamily="34" charset="0"/>
                <a:cs typeface="Segoe UI Semilight" panose="020B0402040204020203" pitchFamily="34" charset="0"/>
              </a:rPr>
              <a:t>off</a:t>
            </a:r>
            <a:r>
              <a:rPr lang="en-US" sz="1600" dirty="0">
                <a:latin typeface="Segoe UI Semilight" panose="020B0402040204020203" pitchFamily="34" charset="0"/>
                <a:cs typeface="Segoe UI Semilight" panose="020B0402040204020203" pitchFamily="34" charset="0"/>
              </a:rPr>
              <a:t> and the screen changes to </a:t>
            </a:r>
            <a:r>
              <a:rPr lang="en-US" sz="1600" b="1" dirty="0">
                <a:latin typeface="Segoe UI Semilight" panose="020B0402040204020203" pitchFamily="34" charset="0"/>
                <a:cs typeface="Segoe UI Semilight" panose="020B0402040204020203" pitchFamily="34" charset="0"/>
              </a:rPr>
              <a:t>“Respiration test screen”.</a:t>
            </a:r>
          </a:p>
          <a:p>
            <a:pPr marL="269875" indent="-269875" algn="l" rtl="0">
              <a:lnSpc>
                <a:spcPct val="150000"/>
              </a:lnSpc>
              <a:buFont typeface="Courier New" panose="02070309020205020404" pitchFamily="49" charset="0"/>
              <a:buChar char="o"/>
            </a:pPr>
            <a:r>
              <a:rPr lang="en-US" sz="1600" dirty="0">
                <a:latin typeface="Segoe UI Semilight" panose="020B0402040204020203" pitchFamily="34" charset="0"/>
                <a:cs typeface="Segoe UI Semilight" panose="020B0402040204020203" pitchFamily="34" charset="0"/>
              </a:rPr>
              <a:t>When the screen is in </a:t>
            </a:r>
            <a:r>
              <a:rPr lang="en-US" sz="1600" b="1" dirty="0">
                <a:latin typeface="Segoe UI Semilight" panose="020B0402040204020203" pitchFamily="34" charset="0"/>
                <a:cs typeface="Segoe UI Semilight" panose="020B0402040204020203" pitchFamily="34" charset="0"/>
              </a:rPr>
              <a:t>Respiration test screen </a:t>
            </a:r>
            <a:r>
              <a:rPr lang="en-US" sz="1600" dirty="0">
                <a:latin typeface="Segoe UI Semilight" panose="020B0402040204020203" pitchFamily="34" charset="0"/>
                <a:cs typeface="Segoe UI Semilight" panose="020B0402040204020203" pitchFamily="34" charset="0"/>
              </a:rPr>
              <a:t>and the user presses the </a:t>
            </a:r>
            <a:r>
              <a:rPr lang="en-US" sz="1600" b="1" dirty="0">
                <a:latin typeface="Segoe UI Semilight" panose="020B0402040204020203" pitchFamily="34" charset="0"/>
                <a:cs typeface="Segoe UI Semilight" panose="020B0402040204020203" pitchFamily="34" charset="0"/>
              </a:rPr>
              <a:t>“Take” button</a:t>
            </a:r>
            <a:r>
              <a:rPr lang="en-US" sz="1600" dirty="0">
                <a:latin typeface="Segoe UI Semilight" panose="020B0402040204020203" pitchFamily="34" charset="0"/>
                <a:cs typeface="Segoe UI Semilight" panose="020B0402040204020203" pitchFamily="34" charset="0"/>
              </a:rPr>
              <a:t>, the stethoscope turns </a:t>
            </a:r>
            <a:r>
              <a:rPr lang="en-US" sz="1600" b="1" dirty="0">
                <a:latin typeface="Segoe UI Semilight" panose="020B0402040204020203" pitchFamily="34" charset="0"/>
                <a:cs typeface="Segoe UI Semilight" panose="020B0402040204020203" pitchFamily="34" charset="0"/>
              </a:rPr>
              <a:t>on</a:t>
            </a:r>
            <a:r>
              <a:rPr lang="en-US" sz="1600" dirty="0">
                <a:latin typeface="Segoe UI Semilight" panose="020B0402040204020203" pitchFamily="34" charset="0"/>
                <a:cs typeface="Segoe UI Semilight" panose="020B0402040204020203" pitchFamily="34" charset="0"/>
              </a:rPr>
              <a:t> and the screen changes to </a:t>
            </a:r>
            <a:r>
              <a:rPr lang="en-US" sz="1600" b="1" dirty="0">
                <a:latin typeface="Segoe UI Semilight" panose="020B0402040204020203" pitchFamily="34" charset="0"/>
                <a:cs typeface="Segoe UI Semilight" panose="020B0402040204020203" pitchFamily="34" charset="0"/>
              </a:rPr>
              <a:t>“Measuring Respiration please wait”</a:t>
            </a:r>
            <a:r>
              <a:rPr lang="en-US" sz="1600" dirty="0">
                <a:latin typeface="Segoe UI Semilight" panose="020B0402040204020203" pitchFamily="34" charset="0"/>
                <a:cs typeface="Segoe UI Semilight" panose="020B0402040204020203" pitchFamily="34" charset="0"/>
              </a:rPr>
              <a:t>. Then, after 15 seconds the stethoscope turns </a:t>
            </a:r>
            <a:r>
              <a:rPr lang="en-US" sz="1600" b="1" dirty="0">
                <a:latin typeface="Segoe UI Semilight" panose="020B0402040204020203" pitchFamily="34" charset="0"/>
                <a:cs typeface="Segoe UI Semilight" panose="020B0402040204020203" pitchFamily="34" charset="0"/>
              </a:rPr>
              <a:t>off</a:t>
            </a:r>
            <a:r>
              <a:rPr lang="en-US" sz="1600" dirty="0">
                <a:latin typeface="Segoe UI Semilight" panose="020B0402040204020203" pitchFamily="34" charset="0"/>
                <a:cs typeface="Segoe UI Semilight" panose="020B0402040204020203" pitchFamily="34" charset="0"/>
              </a:rPr>
              <a:t> and the screen changes to </a:t>
            </a:r>
            <a:r>
              <a:rPr lang="en-US" sz="1600" b="1" dirty="0">
                <a:latin typeface="Segoe UI Semilight" panose="020B0402040204020203" pitchFamily="34" charset="0"/>
                <a:cs typeface="Segoe UI Semilight" panose="020B0402040204020203" pitchFamily="34" charset="0"/>
              </a:rPr>
              <a:t>Doctor conversation screen.</a:t>
            </a:r>
          </a:p>
          <a:p>
            <a:pPr marL="269875" indent="-269875" algn="l" rtl="0">
              <a:lnSpc>
                <a:spcPct val="150000"/>
              </a:lnSpc>
              <a:buFont typeface="Courier New" panose="02070309020205020404" pitchFamily="49" charset="0"/>
              <a:buChar char="o"/>
            </a:pPr>
            <a:r>
              <a:rPr lang="en-US" sz="1600" dirty="0">
                <a:latin typeface="Segoe UI Semilight" panose="020B0402040204020203" pitchFamily="34" charset="0"/>
                <a:cs typeface="Segoe UI Semilight" panose="020B0402040204020203" pitchFamily="34" charset="0"/>
              </a:rPr>
              <a:t>When the screen is in </a:t>
            </a:r>
            <a:r>
              <a:rPr lang="en-US" sz="1600" b="1" dirty="0">
                <a:latin typeface="Segoe UI Semilight" panose="020B0402040204020203" pitchFamily="34" charset="0"/>
                <a:cs typeface="Segoe UI Semilight" panose="020B0402040204020203" pitchFamily="34" charset="0"/>
              </a:rPr>
              <a:t>Doctor conversation screen </a:t>
            </a:r>
            <a:r>
              <a:rPr lang="en-US" sz="1600" dirty="0">
                <a:latin typeface="Segoe UI Semilight" panose="020B0402040204020203" pitchFamily="34" charset="0"/>
                <a:cs typeface="Segoe UI Semilight" panose="020B0402040204020203" pitchFamily="34" charset="0"/>
              </a:rPr>
              <a:t>and the doctor presses the </a:t>
            </a:r>
            <a:r>
              <a:rPr lang="en-US" sz="1600" b="1" dirty="0">
                <a:latin typeface="Segoe UI Semilight" panose="020B0402040204020203" pitchFamily="34" charset="0"/>
                <a:cs typeface="Segoe UI Semilight" panose="020B0402040204020203" pitchFamily="34" charset="0"/>
              </a:rPr>
              <a:t>Irregular Vitals button</a:t>
            </a:r>
            <a:r>
              <a:rPr lang="en-US" sz="1600" dirty="0">
                <a:latin typeface="Segoe UI Semilight" panose="020B0402040204020203" pitchFamily="34" charset="0"/>
                <a:cs typeface="Segoe UI Semilight" panose="020B0402040204020203" pitchFamily="34" charset="0"/>
              </a:rPr>
              <a:t>, the screen changes to </a:t>
            </a:r>
            <a:r>
              <a:rPr lang="en-US" sz="1600" b="1" dirty="0">
                <a:latin typeface="Segoe UI Semilight" panose="020B0402040204020203" pitchFamily="34" charset="0"/>
                <a:cs typeface="Segoe UI Semilight" panose="020B0402040204020203" pitchFamily="34" charset="0"/>
              </a:rPr>
              <a:t>Distress screen</a:t>
            </a:r>
            <a:r>
              <a:rPr lang="en-US" sz="1600" dirty="0">
                <a:latin typeface="Segoe UI Semilight" panose="020B0402040204020203" pitchFamily="34" charset="0"/>
                <a:cs typeface="Segoe UI Semilight" panose="020B0402040204020203" pitchFamily="34" charset="0"/>
              </a:rPr>
              <a:t>, the indicator light turns </a:t>
            </a:r>
            <a:r>
              <a:rPr lang="en-US" sz="1600" b="1" dirty="0">
                <a:latin typeface="Segoe UI Semilight" panose="020B0402040204020203" pitchFamily="34" charset="0"/>
                <a:cs typeface="Segoe UI Semilight" panose="020B0402040204020203" pitchFamily="34" charset="0"/>
              </a:rPr>
              <a:t>on</a:t>
            </a:r>
            <a:r>
              <a:rPr lang="en-US" sz="1600" dirty="0">
                <a:latin typeface="Segoe UI Semilight" panose="020B0402040204020203" pitchFamily="34" charset="0"/>
                <a:cs typeface="Segoe UI Semilight" panose="020B0402040204020203" pitchFamily="34" charset="0"/>
              </a:rPr>
              <a:t> and the privacy mode turns </a:t>
            </a:r>
            <a:r>
              <a:rPr lang="en-US" sz="1600" b="1" dirty="0">
                <a:latin typeface="Segoe UI Semilight" panose="020B0402040204020203" pitchFamily="34" charset="0"/>
                <a:cs typeface="Segoe UI Semilight" panose="020B0402040204020203" pitchFamily="34" charset="0"/>
              </a:rPr>
              <a:t>off</a:t>
            </a:r>
            <a:r>
              <a:rPr lang="en-US" sz="1600" dirty="0">
                <a:latin typeface="Segoe UI Semilight" panose="020B0402040204020203" pitchFamily="34" charset="0"/>
                <a:cs typeface="Segoe UI Semilight" panose="020B0402040204020203" pitchFamily="34" charset="0"/>
              </a:rPr>
              <a:t>. </a:t>
            </a:r>
            <a:endParaRPr lang="en-US" sz="1600" dirty="0">
              <a:solidFill>
                <a:srgbClr val="00B0F0"/>
              </a:solidFill>
              <a:latin typeface="Segoe UI Semilight" panose="020B0402040204020203" pitchFamily="34" charset="0"/>
              <a:cs typeface="Segoe UI Semilight" panose="020B0402040204020203" pitchFamily="34" charset="0"/>
            </a:endParaRPr>
          </a:p>
          <a:p>
            <a:pPr marL="269875" indent="-269875" algn="l" rtl="0">
              <a:lnSpc>
                <a:spcPct val="150000"/>
              </a:lnSpc>
              <a:buFont typeface="Courier New" panose="02070309020205020404" pitchFamily="49" charset="0"/>
              <a:buChar char="o"/>
            </a:pPr>
            <a:r>
              <a:rPr lang="en-US" sz="1600" dirty="0">
                <a:latin typeface="Segoe UI Semilight" panose="020B0402040204020203" pitchFamily="34" charset="0"/>
                <a:cs typeface="Segoe UI Semilight" panose="020B0402040204020203" pitchFamily="34" charset="0"/>
              </a:rPr>
              <a:t>When the screen is in </a:t>
            </a:r>
            <a:r>
              <a:rPr lang="en-US" sz="1600" b="1" dirty="0">
                <a:latin typeface="Segoe UI Semilight" panose="020B0402040204020203" pitchFamily="34" charset="0"/>
                <a:cs typeface="Segoe UI Semilight" panose="020B0402040204020203" pitchFamily="34" charset="0"/>
              </a:rPr>
              <a:t>Doctor conversation screen </a:t>
            </a:r>
            <a:r>
              <a:rPr lang="en-US" sz="1600" dirty="0">
                <a:latin typeface="Segoe UI Semilight" panose="020B0402040204020203" pitchFamily="34" charset="0"/>
                <a:cs typeface="Segoe UI Semilight" panose="020B0402040204020203" pitchFamily="34" charset="0"/>
              </a:rPr>
              <a:t>and the doctor presses the </a:t>
            </a:r>
            <a:r>
              <a:rPr lang="en-US" sz="1600" b="1" dirty="0">
                <a:latin typeface="Segoe UI Semilight" panose="020B0402040204020203" pitchFamily="34" charset="0"/>
                <a:cs typeface="Segoe UI Semilight" panose="020B0402040204020203" pitchFamily="34" charset="0"/>
              </a:rPr>
              <a:t>Conversation End button</a:t>
            </a:r>
            <a:r>
              <a:rPr lang="en-US" sz="1600" dirty="0">
                <a:latin typeface="Segoe UI Semilight" panose="020B0402040204020203" pitchFamily="34" charset="0"/>
                <a:cs typeface="Segoe UI Semilight" panose="020B0402040204020203" pitchFamily="34" charset="0"/>
              </a:rPr>
              <a:t>, the screen goes back to </a:t>
            </a:r>
            <a:r>
              <a:rPr lang="en-US" sz="1600" b="1" dirty="0">
                <a:latin typeface="Segoe UI Semilight" panose="020B0402040204020203" pitchFamily="34" charset="0"/>
                <a:cs typeface="Segoe UI Semilight" panose="020B0402040204020203" pitchFamily="34" charset="0"/>
              </a:rPr>
              <a:t>main screen</a:t>
            </a:r>
            <a:r>
              <a:rPr lang="en-US" sz="1600" dirty="0">
                <a:latin typeface="Segoe UI Semilight" panose="020B0402040204020203" pitchFamily="34" charset="0"/>
                <a:cs typeface="Segoe UI Semilight" panose="020B0402040204020203" pitchFamily="34" charset="0"/>
              </a:rPr>
              <a:t>, the microphone turns </a:t>
            </a:r>
            <a:r>
              <a:rPr lang="en-US" sz="1600" b="1" dirty="0">
                <a:latin typeface="Segoe UI Semilight" panose="020B0402040204020203" pitchFamily="34" charset="0"/>
                <a:cs typeface="Segoe UI Semilight" panose="020B0402040204020203" pitchFamily="34" charset="0"/>
              </a:rPr>
              <a:t>off</a:t>
            </a:r>
            <a:r>
              <a:rPr lang="en-US" sz="1600" dirty="0">
                <a:latin typeface="Segoe UI Semilight" panose="020B0402040204020203" pitchFamily="34" charset="0"/>
                <a:cs typeface="Segoe UI Semilight" panose="020B0402040204020203" pitchFamily="34" charset="0"/>
              </a:rPr>
              <a:t> and the camera turns </a:t>
            </a:r>
            <a:r>
              <a:rPr lang="en-US" sz="1600" b="1" dirty="0">
                <a:latin typeface="Segoe UI Semilight" panose="020B0402040204020203" pitchFamily="34" charset="0"/>
                <a:cs typeface="Segoe UI Semilight" panose="020B0402040204020203" pitchFamily="34" charset="0"/>
              </a:rPr>
              <a:t>off</a:t>
            </a:r>
            <a:r>
              <a:rPr lang="en-US" sz="1600" dirty="0">
                <a:latin typeface="Segoe UI Semilight" panose="020B0402040204020203" pitchFamily="34" charset="0"/>
                <a:cs typeface="Segoe UI Semilight" panose="020B0402040204020203" pitchFamily="34" charset="0"/>
              </a:rPr>
              <a:t>. </a:t>
            </a:r>
          </a:p>
          <a:p>
            <a:pPr marL="269875" indent="-269875" algn="l" rtl="0">
              <a:lnSpc>
                <a:spcPct val="150000"/>
              </a:lnSpc>
              <a:buFont typeface="Courier New" panose="02070309020205020404" pitchFamily="49" charset="0"/>
              <a:buChar char="o"/>
            </a:pPr>
            <a:r>
              <a:rPr lang="en-US" sz="1600" dirty="0">
                <a:latin typeface="Segoe UI Semilight" panose="020B0402040204020203" pitchFamily="34" charset="0"/>
                <a:cs typeface="Segoe UI Semilight" panose="020B0402040204020203" pitchFamily="34" charset="0"/>
              </a:rPr>
              <a:t>When the privacy mode is </a:t>
            </a:r>
            <a:r>
              <a:rPr lang="en-US" sz="1600" b="1" dirty="0">
                <a:latin typeface="Segoe UI Semilight" panose="020B0402040204020203" pitchFamily="34" charset="0"/>
                <a:cs typeface="Segoe UI Semilight" panose="020B0402040204020203" pitchFamily="34" charset="0"/>
              </a:rPr>
              <a:t>off</a:t>
            </a:r>
            <a:r>
              <a:rPr lang="en-US" sz="1600" dirty="0">
                <a:latin typeface="Segoe UI Semilight" panose="020B0402040204020203" pitchFamily="34" charset="0"/>
                <a:cs typeface="Segoe UI Semilight" panose="020B0402040204020203" pitchFamily="34" charset="0"/>
              </a:rPr>
              <a:t> and the </a:t>
            </a:r>
            <a:r>
              <a:rPr lang="en-US" sz="1600" b="1" dirty="0" err="1">
                <a:latin typeface="Segoe UI Semilight" panose="020B0402040204020203" pitchFamily="34" charset="0"/>
                <a:cs typeface="Segoe UI Semilight" panose="020B0402040204020203" pitchFamily="34" charset="0"/>
              </a:rPr>
              <a:t>PrivacyOn</a:t>
            </a:r>
            <a:r>
              <a:rPr lang="en-US" sz="1600" b="1" dirty="0">
                <a:latin typeface="Segoe UI Semilight" panose="020B0402040204020203" pitchFamily="34" charset="0"/>
                <a:cs typeface="Segoe UI Semilight" panose="020B0402040204020203" pitchFamily="34" charset="0"/>
              </a:rPr>
              <a:t> button </a:t>
            </a:r>
            <a:r>
              <a:rPr lang="en-US" sz="1600" dirty="0">
                <a:latin typeface="Segoe UI Semilight" panose="020B0402040204020203" pitchFamily="34" charset="0"/>
                <a:cs typeface="Segoe UI Semilight" panose="020B0402040204020203" pitchFamily="34" charset="0"/>
              </a:rPr>
              <a:t>is pressed, the camera</a:t>
            </a:r>
          </a:p>
          <a:p>
            <a:pPr algn="l" rtl="0">
              <a:lnSpc>
                <a:spcPct val="150000"/>
              </a:lnSpc>
            </a:pPr>
            <a:r>
              <a:rPr lang="en-US" sz="1600" dirty="0">
                <a:latin typeface="Segoe UI Semilight" panose="020B0402040204020203" pitchFamily="34" charset="0"/>
                <a:cs typeface="Segoe UI Semilight" panose="020B0402040204020203" pitchFamily="34" charset="0"/>
              </a:rPr>
              <a:t>     turns </a:t>
            </a:r>
            <a:r>
              <a:rPr lang="en-US" sz="1600" b="1" dirty="0">
                <a:latin typeface="Segoe UI Semilight" panose="020B0402040204020203" pitchFamily="34" charset="0"/>
                <a:cs typeface="Segoe UI Semilight" panose="020B0402040204020203" pitchFamily="34" charset="0"/>
              </a:rPr>
              <a:t>off</a:t>
            </a:r>
            <a:r>
              <a:rPr lang="en-US" sz="1600" dirty="0">
                <a:latin typeface="Segoe UI Semilight" panose="020B0402040204020203" pitchFamily="34" charset="0"/>
                <a:cs typeface="Segoe UI Semilight" panose="020B0402040204020203" pitchFamily="34" charset="0"/>
              </a:rPr>
              <a:t>, the room lock turns </a:t>
            </a:r>
            <a:r>
              <a:rPr lang="en-US" sz="1600" b="1" dirty="0">
                <a:latin typeface="Segoe UI Semilight" panose="020B0402040204020203" pitchFamily="34" charset="0"/>
                <a:cs typeface="Segoe UI Semilight" panose="020B0402040204020203" pitchFamily="34" charset="0"/>
              </a:rPr>
              <a:t>on</a:t>
            </a:r>
            <a:r>
              <a:rPr lang="en-US" sz="1600" dirty="0">
                <a:latin typeface="Segoe UI Semilight" panose="020B0402040204020203" pitchFamily="34" charset="0"/>
                <a:cs typeface="Segoe UI Semilight" panose="020B0402040204020203" pitchFamily="34" charset="0"/>
              </a:rPr>
              <a:t> and the privacy light turns </a:t>
            </a:r>
            <a:r>
              <a:rPr lang="en-US" sz="1600" b="1" dirty="0">
                <a:latin typeface="Segoe UI Semilight" panose="020B0402040204020203" pitchFamily="34" charset="0"/>
                <a:cs typeface="Segoe UI Semilight" panose="020B0402040204020203" pitchFamily="34" charset="0"/>
              </a:rPr>
              <a:t>on</a:t>
            </a:r>
            <a:r>
              <a:rPr lang="en-US" sz="1600" dirty="0">
                <a:latin typeface="Segoe UI Semilight" panose="020B0402040204020203" pitchFamily="34" charset="0"/>
                <a:cs typeface="Segoe UI Semilight" panose="020B0402040204020203" pitchFamily="34" charset="0"/>
              </a:rPr>
              <a:t>.</a:t>
            </a:r>
          </a:p>
        </p:txBody>
      </p:sp>
      <p:pic>
        <p:nvPicPr>
          <p:cNvPr id="2" name="תמונה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481" y="4458013"/>
            <a:ext cx="3374020" cy="2800700"/>
          </a:xfrm>
          <a:prstGeom prst="rect">
            <a:avLst/>
          </a:prstGeom>
        </p:spPr>
      </p:pic>
    </p:spTree>
    <p:extLst>
      <p:ext uri="{BB962C8B-B14F-4D97-AF65-F5344CB8AC3E}">
        <p14:creationId xmlns:p14="http://schemas.microsoft.com/office/powerpoint/2010/main" val="2803714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071" y="1538762"/>
            <a:ext cx="5143373" cy="4952878"/>
          </a:xfrm>
          <a:prstGeom prst="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 name="תמונה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411" y="1538763"/>
            <a:ext cx="4433448" cy="4952878"/>
          </a:xfrm>
          <a:prstGeom prst="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TextBox 6"/>
          <p:cNvSpPr txBox="1"/>
          <p:nvPr/>
        </p:nvSpPr>
        <p:spPr>
          <a:xfrm>
            <a:off x="347242" y="559491"/>
            <a:ext cx="11511022" cy="984885"/>
          </a:xfrm>
          <a:prstGeom prst="rect">
            <a:avLst/>
          </a:prstGeom>
          <a:noFill/>
        </p:spPr>
        <p:txBody>
          <a:bodyPr wrap="square" rtlCol="1">
            <a:spAutoFit/>
          </a:bodyPr>
          <a:lstStyle/>
          <a:p>
            <a:pPr algn="l"/>
            <a:r>
              <a:rPr lang="en-US" sz="4000" b="1" u="sng" dirty="0">
                <a:latin typeface="Segoe UI Semilight" panose="020B0402040204020203" pitchFamily="34" charset="0"/>
                <a:cs typeface="Segoe UI Semilight" panose="020B0402040204020203" pitchFamily="34" charset="0"/>
              </a:rPr>
              <a:t>LSC </a:t>
            </a:r>
            <a:r>
              <a:rPr lang="en-US" sz="4000" b="1" u="sng" dirty="0" smtClean="0">
                <a:latin typeface="Segoe UI Semilight" panose="020B0402040204020203" pitchFamily="34" charset="0"/>
                <a:cs typeface="Segoe UI Semilight" panose="020B0402040204020203" pitchFamily="34" charset="0"/>
              </a:rPr>
              <a:t>Unification 1 </a:t>
            </a:r>
            <a:r>
              <a:rPr lang="en-US" sz="4000" b="1" u="sng" dirty="0">
                <a:latin typeface="Segoe UI Semilight" panose="020B0402040204020203" pitchFamily="34" charset="0"/>
                <a:cs typeface="Segoe UI Semilight" panose="020B0402040204020203" pitchFamily="34" charset="0"/>
              </a:rPr>
              <a:t>– </a:t>
            </a:r>
            <a:r>
              <a:rPr lang="en-US" b="1" u="sng" dirty="0" smtClean="0">
                <a:latin typeface="Segoe UI Semilight" panose="020B0402040204020203" pitchFamily="34" charset="0"/>
                <a:cs typeface="Segoe UI Semilight" panose="020B0402040204020203" pitchFamily="34" charset="0"/>
              </a:rPr>
              <a:t>When the user presses the Privacy button, the Privacy mode turns on.</a:t>
            </a:r>
          </a:p>
          <a:p>
            <a:pPr algn="l"/>
            <a:r>
              <a:rPr lang="en-US" b="1" u="sng" dirty="0" smtClean="0">
                <a:latin typeface="Segoe UI Semilight" panose="020B0402040204020203" pitchFamily="34" charset="0"/>
                <a:cs typeface="Segoe UI Semilight" panose="020B0402040204020203" pitchFamily="34" charset="0"/>
              </a:rPr>
              <a:t>When the Privacy mode turns on, the Camera and Microphone turn off and the </a:t>
            </a:r>
            <a:r>
              <a:rPr lang="en-US" b="1" u="sng" dirty="0" err="1" smtClean="0">
                <a:latin typeface="Segoe UI Semilight" panose="020B0402040204020203" pitchFamily="34" charset="0"/>
                <a:cs typeface="Segoe UI Semilight" panose="020B0402040204020203" pitchFamily="34" charset="0"/>
              </a:rPr>
              <a:t>Roomlock</a:t>
            </a:r>
            <a:r>
              <a:rPr lang="en-US" b="1" u="sng" dirty="0" smtClean="0">
                <a:latin typeface="Segoe UI Semilight" panose="020B0402040204020203" pitchFamily="34" charset="0"/>
                <a:cs typeface="Segoe UI Semilight" panose="020B0402040204020203" pitchFamily="34" charset="0"/>
              </a:rPr>
              <a:t> turns on.</a:t>
            </a:r>
            <a:endParaRPr lang="en-US" sz="9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944904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040" y="1646234"/>
            <a:ext cx="4829175" cy="4943475"/>
          </a:xfrm>
          <a:prstGeom prst="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481" y="1636709"/>
            <a:ext cx="4972050" cy="4953000"/>
          </a:xfrm>
          <a:prstGeom prst="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TextBox 6"/>
          <p:cNvSpPr txBox="1"/>
          <p:nvPr/>
        </p:nvSpPr>
        <p:spPr>
          <a:xfrm>
            <a:off x="347242" y="559491"/>
            <a:ext cx="11511022" cy="1077218"/>
          </a:xfrm>
          <a:prstGeom prst="rect">
            <a:avLst/>
          </a:prstGeom>
          <a:noFill/>
        </p:spPr>
        <p:txBody>
          <a:bodyPr wrap="square" rtlCol="1">
            <a:spAutoFit/>
          </a:bodyPr>
          <a:lstStyle/>
          <a:p>
            <a:pPr algn="l"/>
            <a:r>
              <a:rPr lang="en-US" sz="4000" b="1" u="sng" dirty="0">
                <a:latin typeface="Segoe UI Semilight" panose="020B0402040204020203" pitchFamily="34" charset="0"/>
                <a:cs typeface="Segoe UI Semilight" panose="020B0402040204020203" pitchFamily="34" charset="0"/>
              </a:rPr>
              <a:t>LSC </a:t>
            </a:r>
            <a:r>
              <a:rPr lang="en-US" sz="4000" b="1" u="sng" dirty="0" smtClean="0">
                <a:latin typeface="Segoe UI Semilight" panose="020B0402040204020203" pitchFamily="34" charset="0"/>
                <a:cs typeface="Segoe UI Semilight" panose="020B0402040204020203" pitchFamily="34" charset="0"/>
              </a:rPr>
              <a:t>Unification 2 </a:t>
            </a:r>
            <a:r>
              <a:rPr lang="en-US" sz="4000" b="1" u="sng" dirty="0">
                <a:latin typeface="Segoe UI Semilight" panose="020B0402040204020203" pitchFamily="34" charset="0"/>
                <a:cs typeface="Segoe UI Semilight" panose="020B0402040204020203" pitchFamily="34" charset="0"/>
              </a:rPr>
              <a:t>– </a:t>
            </a:r>
            <a:r>
              <a:rPr lang="en-US" sz="2400" b="1" u="sng" dirty="0">
                <a:latin typeface="Segoe UI Semilight" panose="020B0402040204020203" pitchFamily="34" charset="0"/>
                <a:cs typeface="Segoe UI Semilight" panose="020B0402040204020203" pitchFamily="34" charset="0"/>
              </a:rPr>
              <a:t>When the user presses the Distress Button, the </a:t>
            </a:r>
            <a:r>
              <a:rPr lang="en-US" sz="2400" b="1" u="sng" dirty="0" err="1">
                <a:latin typeface="Segoe UI Semilight" panose="020B0402040204020203" pitchFamily="34" charset="0"/>
                <a:cs typeface="Segoe UI Semilight" panose="020B0402040204020203" pitchFamily="34" charset="0"/>
              </a:rPr>
              <a:t>PrivacyMode</a:t>
            </a:r>
            <a:r>
              <a:rPr lang="en-US" sz="2400" b="1" u="sng" dirty="0">
                <a:latin typeface="Segoe UI Semilight" panose="020B0402040204020203" pitchFamily="34" charset="0"/>
                <a:cs typeface="Segoe UI Semilight" panose="020B0402040204020203" pitchFamily="34" charset="0"/>
              </a:rPr>
              <a:t> </a:t>
            </a:r>
            <a:r>
              <a:rPr lang="en-US" sz="2400" b="1" u="sng" dirty="0" smtClean="0">
                <a:latin typeface="Segoe UI Semilight" panose="020B0402040204020203" pitchFamily="34" charset="0"/>
                <a:cs typeface="Segoe UI Semilight" panose="020B0402040204020203" pitchFamily="34" charset="0"/>
              </a:rPr>
              <a:t>changes </a:t>
            </a:r>
            <a:r>
              <a:rPr lang="en-US" sz="2400" b="1" u="sng" dirty="0">
                <a:latin typeface="Segoe UI Semilight" panose="020B0402040204020203" pitchFamily="34" charset="0"/>
                <a:cs typeface="Segoe UI Semilight" panose="020B0402040204020203" pitchFamily="34" charset="0"/>
              </a:rPr>
              <a:t>state to off and the IndicatorLight </a:t>
            </a:r>
            <a:r>
              <a:rPr lang="en-US" sz="2400" b="1" u="sng" dirty="0" smtClean="0">
                <a:latin typeface="Segoe UI Semilight" panose="020B0402040204020203" pitchFamily="34" charset="0"/>
                <a:cs typeface="Segoe UI Semilight" panose="020B0402040204020203" pitchFamily="34" charset="0"/>
              </a:rPr>
              <a:t>changes </a:t>
            </a:r>
            <a:r>
              <a:rPr lang="en-US" sz="2400" b="1" u="sng" dirty="0">
                <a:latin typeface="Segoe UI Semilight" panose="020B0402040204020203" pitchFamily="34" charset="0"/>
                <a:cs typeface="Segoe UI Semilight" panose="020B0402040204020203" pitchFamily="34" charset="0"/>
              </a:rPr>
              <a:t>state to on.</a:t>
            </a:r>
            <a:endParaRPr lang="en-US" sz="105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226885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7242" y="559491"/>
            <a:ext cx="11511022" cy="1015663"/>
          </a:xfrm>
          <a:prstGeom prst="rect">
            <a:avLst/>
          </a:prstGeom>
          <a:noFill/>
        </p:spPr>
        <p:txBody>
          <a:bodyPr wrap="square" rtlCol="1">
            <a:spAutoFit/>
          </a:bodyPr>
          <a:lstStyle/>
          <a:p>
            <a:pPr algn="l"/>
            <a:r>
              <a:rPr lang="en-US" sz="4000" b="1" u="sng" dirty="0">
                <a:latin typeface="Segoe UI Semilight" panose="020B0402040204020203" pitchFamily="34" charset="0"/>
                <a:cs typeface="Segoe UI Semilight" panose="020B0402040204020203" pitchFamily="34" charset="0"/>
              </a:rPr>
              <a:t>LSC Forbidden – </a:t>
            </a:r>
            <a:r>
              <a:rPr lang="en-US" sz="2000" b="1" u="sng" dirty="0">
                <a:latin typeface="Segoe UI Semilight" panose="020B0402040204020203" pitchFamily="34" charset="0"/>
                <a:cs typeface="Segoe UI Semilight" panose="020B0402040204020203" pitchFamily="34" charset="0"/>
              </a:rPr>
              <a:t>When the user presses the </a:t>
            </a:r>
            <a:r>
              <a:rPr lang="en-US" sz="2000" b="1" u="sng" dirty="0" err="1">
                <a:latin typeface="Segoe UI Semilight" panose="020B0402040204020203" pitchFamily="34" charset="0"/>
                <a:cs typeface="Segoe UI Semilight" panose="020B0402040204020203" pitchFamily="34" charset="0"/>
              </a:rPr>
              <a:t>PrivacyMode</a:t>
            </a:r>
            <a:r>
              <a:rPr lang="en-US" sz="2000" b="1" u="sng" dirty="0">
                <a:latin typeface="Segoe UI Semilight" panose="020B0402040204020203" pitchFamily="34" charset="0"/>
                <a:cs typeface="Segoe UI Semilight" panose="020B0402040204020203" pitchFamily="34" charset="0"/>
              </a:rPr>
              <a:t> </a:t>
            </a:r>
            <a:r>
              <a:rPr lang="en-US" sz="2000" b="1" u="sng" dirty="0" smtClean="0">
                <a:latin typeface="Segoe UI Semilight" panose="020B0402040204020203" pitchFamily="34" charset="0"/>
                <a:cs typeface="Segoe UI Semilight" panose="020B0402040204020203" pitchFamily="34" charset="0"/>
              </a:rPr>
              <a:t>Button, the Camera and Microphone </a:t>
            </a:r>
            <a:r>
              <a:rPr lang="en-US" sz="2000" b="1" u="sng" dirty="0">
                <a:latin typeface="Segoe UI Semilight" panose="020B0402040204020203" pitchFamily="34" charset="0"/>
                <a:cs typeface="Segoe UI Semilight" panose="020B0402040204020203" pitchFamily="34" charset="0"/>
              </a:rPr>
              <a:t>can’t change state to on </a:t>
            </a:r>
            <a:r>
              <a:rPr lang="en-US" sz="2000" b="1" u="sng" dirty="0" smtClean="0">
                <a:latin typeface="Segoe UI Semilight" panose="020B0402040204020203" pitchFamily="34" charset="0"/>
                <a:cs typeface="Segoe UI Semilight" panose="020B0402040204020203" pitchFamily="34" charset="0"/>
              </a:rPr>
              <a:t>until the </a:t>
            </a:r>
            <a:r>
              <a:rPr lang="en-US" sz="2000" b="1" u="sng" dirty="0">
                <a:latin typeface="Segoe UI Semilight" panose="020B0402040204020203" pitchFamily="34" charset="0"/>
                <a:cs typeface="Segoe UI Semilight" panose="020B0402040204020203" pitchFamily="34" charset="0"/>
              </a:rPr>
              <a:t>user presses the </a:t>
            </a:r>
            <a:r>
              <a:rPr lang="en-US" sz="2000" b="1" u="sng" dirty="0" err="1">
                <a:latin typeface="Segoe UI Semilight" panose="020B0402040204020203" pitchFamily="34" charset="0"/>
                <a:cs typeface="Segoe UI Semilight" panose="020B0402040204020203" pitchFamily="34" charset="0"/>
              </a:rPr>
              <a:t>PrivacyMode</a:t>
            </a:r>
            <a:r>
              <a:rPr lang="en-US" sz="2000" b="1" u="sng" dirty="0">
                <a:latin typeface="Segoe UI Semilight" panose="020B0402040204020203" pitchFamily="34" charset="0"/>
                <a:cs typeface="Segoe UI Semilight" panose="020B0402040204020203" pitchFamily="34" charset="0"/>
              </a:rPr>
              <a:t> </a:t>
            </a:r>
            <a:r>
              <a:rPr lang="en-US" sz="2000" b="1" u="sng" dirty="0" smtClean="0">
                <a:latin typeface="Segoe UI Semilight" panose="020B0402040204020203" pitchFamily="34" charset="0"/>
                <a:cs typeface="Segoe UI Semilight" panose="020B0402040204020203" pitchFamily="34" charset="0"/>
              </a:rPr>
              <a:t>Button again. </a:t>
            </a:r>
            <a:endParaRPr lang="en-US" sz="1000" dirty="0">
              <a:latin typeface="Segoe UI Semilight" panose="020B0402040204020203" pitchFamily="34" charset="0"/>
              <a:cs typeface="Segoe UI Semilight" panose="020B0402040204020203" pitchFamily="34" charset="0"/>
            </a:endParaRPr>
          </a:p>
        </p:txBody>
      </p:sp>
      <p:pic>
        <p:nvPicPr>
          <p:cNvPr id="3" name="תמונה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855" y="1636709"/>
            <a:ext cx="4749917" cy="5021091"/>
          </a:xfrm>
          <a:prstGeom prst="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698554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7242" y="559491"/>
            <a:ext cx="11511022" cy="1077218"/>
          </a:xfrm>
          <a:prstGeom prst="rect">
            <a:avLst/>
          </a:prstGeom>
          <a:noFill/>
        </p:spPr>
        <p:txBody>
          <a:bodyPr wrap="square" rtlCol="1">
            <a:spAutoFit/>
          </a:bodyPr>
          <a:lstStyle/>
          <a:p>
            <a:pPr algn="l"/>
            <a:r>
              <a:rPr lang="en-US" sz="4000" b="1" u="sng" dirty="0">
                <a:latin typeface="Segoe UI Semilight" panose="020B0402040204020203" pitchFamily="34" charset="0"/>
                <a:cs typeface="Segoe UI Semilight" panose="020B0402040204020203" pitchFamily="34" charset="0"/>
              </a:rPr>
              <a:t>LSC1 – </a:t>
            </a:r>
            <a:r>
              <a:rPr lang="en-US" sz="2400" b="1" u="sng" dirty="0">
                <a:latin typeface="Segoe UI Semilight" panose="020B0402040204020203" pitchFamily="34" charset="0"/>
                <a:cs typeface="Segoe UI Semilight" panose="020B0402040204020203" pitchFamily="34" charset="0"/>
              </a:rPr>
              <a:t>When the user presses the </a:t>
            </a:r>
            <a:r>
              <a:rPr lang="en-US" sz="2400" b="1" u="sng" dirty="0" smtClean="0">
                <a:latin typeface="Segoe UI Semilight" panose="020B0402040204020203" pitchFamily="34" charset="0"/>
                <a:cs typeface="Segoe UI Semilight" panose="020B0402040204020203" pitchFamily="34" charset="0"/>
              </a:rPr>
              <a:t>Distress Button, the Screen changes to Distress screen, the </a:t>
            </a:r>
            <a:r>
              <a:rPr lang="en-US" sz="2400" b="1" u="sng" dirty="0" err="1" smtClean="0">
                <a:latin typeface="Segoe UI Semilight" panose="020B0402040204020203" pitchFamily="34" charset="0"/>
                <a:cs typeface="Segoe UI Semilight" panose="020B0402040204020203" pitchFamily="34" charset="0"/>
              </a:rPr>
              <a:t>Indicatorlight</a:t>
            </a:r>
            <a:r>
              <a:rPr lang="en-US" sz="2400" b="1" u="sng" dirty="0" smtClean="0">
                <a:latin typeface="Segoe UI Semilight" panose="020B0402040204020203" pitchFamily="34" charset="0"/>
                <a:cs typeface="Segoe UI Semilight" panose="020B0402040204020203" pitchFamily="34" charset="0"/>
              </a:rPr>
              <a:t> turn on blinking and the Privacy mode turns off.</a:t>
            </a:r>
            <a:endParaRPr lang="en-US" sz="1050" dirty="0">
              <a:latin typeface="Segoe UI Semilight" panose="020B0402040204020203" pitchFamily="34" charset="0"/>
              <a:cs typeface="Segoe UI Semilight" panose="020B0402040204020203" pitchFamily="34" charset="0"/>
            </a:endParaRPr>
          </a:p>
        </p:txBody>
      </p:sp>
      <p:pic>
        <p:nvPicPr>
          <p:cNvPr id="2" name="תמונה 1"/>
          <p:cNvPicPr>
            <a:picLocks noChangeAspect="1"/>
          </p:cNvPicPr>
          <p:nvPr/>
        </p:nvPicPr>
        <p:blipFill rotWithShape="1">
          <a:blip r:embed="rId2">
            <a:extLst>
              <a:ext uri="{28A0092B-C50C-407E-A947-70E740481C1C}">
                <a14:useLocalDpi xmlns:a14="http://schemas.microsoft.com/office/drawing/2010/main" val="0"/>
              </a:ext>
            </a:extLst>
          </a:blip>
          <a:srcRect t="8734"/>
          <a:stretch/>
        </p:blipFill>
        <p:spPr>
          <a:xfrm>
            <a:off x="3197372" y="1696380"/>
            <a:ext cx="6594581" cy="4889166"/>
          </a:xfrm>
          <a:prstGeom prst="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958788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06886" y="4347139"/>
            <a:ext cx="5678026" cy="2667119"/>
          </a:xfrm>
          <a:prstGeom prst="rect">
            <a:avLst/>
          </a:prstGeom>
        </p:spPr>
      </p:pic>
      <p:sp>
        <p:nvSpPr>
          <p:cNvPr id="7" name="TextBox 6"/>
          <p:cNvSpPr txBox="1"/>
          <p:nvPr/>
        </p:nvSpPr>
        <p:spPr>
          <a:xfrm>
            <a:off x="335280" y="547920"/>
            <a:ext cx="11501120" cy="5355312"/>
          </a:xfrm>
          <a:prstGeom prst="rect">
            <a:avLst/>
          </a:prstGeom>
          <a:noFill/>
        </p:spPr>
        <p:txBody>
          <a:bodyPr wrap="square" rtlCol="1">
            <a:spAutoFit/>
          </a:bodyPr>
          <a:lstStyle/>
          <a:p>
            <a:pPr algn="l"/>
            <a:r>
              <a:rPr lang="en-US" sz="4800" b="1" u="sng" dirty="0">
                <a:latin typeface="Segoe UI Semilight" panose="020B0402040204020203" pitchFamily="34" charset="0"/>
                <a:cs typeface="Segoe UI Semilight" panose="020B0402040204020203" pitchFamily="34" charset="0"/>
              </a:rPr>
              <a:t>Inputs and Outputs</a:t>
            </a:r>
          </a:p>
          <a:p>
            <a:pPr algn="l">
              <a:lnSpc>
                <a:spcPct val="150000"/>
              </a:lnSpc>
            </a:pPr>
            <a:r>
              <a:rPr lang="en-US" sz="2800" dirty="0">
                <a:latin typeface="Segoe UI Semilight" panose="020B0402040204020203" pitchFamily="34" charset="0"/>
                <a:cs typeface="Segoe UI Semilight" panose="020B0402040204020203" pitchFamily="34" charset="0"/>
              </a:rPr>
              <a:t>The system’s </a:t>
            </a:r>
            <a:r>
              <a:rPr lang="en-US" sz="2800" b="1" u="sng" dirty="0">
                <a:latin typeface="Segoe UI Semilight" panose="020B0402040204020203" pitchFamily="34" charset="0"/>
                <a:cs typeface="Segoe UI Semilight" panose="020B0402040204020203" pitchFamily="34" charset="0"/>
              </a:rPr>
              <a:t>inputs</a:t>
            </a:r>
            <a:r>
              <a:rPr lang="en-US" sz="2800" dirty="0">
                <a:latin typeface="Segoe UI Semilight" panose="020B0402040204020203" pitchFamily="34" charset="0"/>
                <a:cs typeface="Segoe UI Semilight" panose="020B0402040204020203" pitchFamily="34" charset="0"/>
              </a:rPr>
              <a:t> are the pressings of the user on the system’s buttons which create system reactions. The system acts according to the user’s choices and provides him what he\she needs</a:t>
            </a:r>
            <a:r>
              <a:rPr lang="en-US" sz="2800" dirty="0" smtClean="0">
                <a:latin typeface="Segoe UI Semilight" panose="020B0402040204020203" pitchFamily="34" charset="0"/>
                <a:cs typeface="Segoe UI Semilight" panose="020B0402040204020203" pitchFamily="34" charset="0"/>
              </a:rPr>
              <a:t>. Another kind of the system’s inputs are the variants which represent the users vital signs. </a:t>
            </a:r>
            <a:endParaRPr lang="en-US" sz="2800" dirty="0">
              <a:latin typeface="Segoe UI Semilight" panose="020B0402040204020203" pitchFamily="34" charset="0"/>
              <a:cs typeface="Segoe UI Semilight" panose="020B0402040204020203" pitchFamily="34" charset="0"/>
            </a:endParaRPr>
          </a:p>
          <a:p>
            <a:pPr algn="l">
              <a:lnSpc>
                <a:spcPct val="150000"/>
              </a:lnSpc>
            </a:pPr>
            <a:r>
              <a:rPr lang="en-US" sz="2800" dirty="0">
                <a:latin typeface="Segoe UI Semilight" panose="020B0402040204020203" pitchFamily="34" charset="0"/>
                <a:cs typeface="Segoe UI Semilight" panose="020B0402040204020203" pitchFamily="34" charset="0"/>
              </a:rPr>
              <a:t>Therefor, the system’s </a:t>
            </a:r>
            <a:r>
              <a:rPr lang="en-US" sz="2800" b="1" u="sng" dirty="0">
                <a:latin typeface="Segoe UI Semilight" panose="020B0402040204020203" pitchFamily="34" charset="0"/>
                <a:cs typeface="Segoe UI Semilight" panose="020B0402040204020203" pitchFamily="34" charset="0"/>
              </a:rPr>
              <a:t>outputs</a:t>
            </a:r>
            <a:r>
              <a:rPr lang="en-US" sz="2800" dirty="0">
                <a:latin typeface="Segoe UI Semilight" panose="020B0402040204020203" pitchFamily="34" charset="0"/>
                <a:cs typeface="Segoe UI Semilight" panose="020B0402040204020203" pitchFamily="34" charset="0"/>
              </a:rPr>
              <a:t> are the services the user gets to provide him\her the support – the general support, the doctor </a:t>
            </a:r>
            <a:r>
              <a:rPr lang="en-US" sz="2800" dirty="0">
                <a:effectLst>
                  <a:glow rad="101600">
                    <a:schemeClr val="bg1">
                      <a:alpha val="60000"/>
                    </a:schemeClr>
                  </a:glow>
                </a:effectLst>
                <a:latin typeface="Segoe UI Semilight" panose="020B0402040204020203" pitchFamily="34" charset="0"/>
                <a:cs typeface="Segoe UI Semilight" panose="020B0402040204020203" pitchFamily="34" charset="0"/>
              </a:rPr>
              <a:t>support and</a:t>
            </a:r>
          </a:p>
          <a:p>
            <a:pPr algn="l">
              <a:lnSpc>
                <a:spcPct val="150000"/>
              </a:lnSpc>
            </a:pPr>
            <a:r>
              <a:rPr lang="en-US" sz="2800" dirty="0">
                <a:latin typeface="Segoe UI Semilight" panose="020B0402040204020203" pitchFamily="34" charset="0"/>
                <a:cs typeface="Segoe UI Semilight" panose="020B0402040204020203" pitchFamily="34" charset="0"/>
              </a:rPr>
              <a:t> the distress area which provides life-saving services.</a:t>
            </a:r>
          </a:p>
        </p:txBody>
      </p:sp>
    </p:spTree>
    <p:extLst>
      <p:ext uri="{BB962C8B-B14F-4D97-AF65-F5344CB8AC3E}">
        <p14:creationId xmlns:p14="http://schemas.microsoft.com/office/powerpoint/2010/main" val="3885110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9075" y="559491"/>
            <a:ext cx="11511022" cy="1323439"/>
          </a:xfrm>
          <a:prstGeom prst="rect">
            <a:avLst/>
          </a:prstGeom>
          <a:noFill/>
        </p:spPr>
        <p:txBody>
          <a:bodyPr wrap="square" rtlCol="1">
            <a:spAutoFit/>
          </a:bodyPr>
          <a:lstStyle/>
          <a:p>
            <a:pPr algn="l"/>
            <a:r>
              <a:rPr lang="en-US" sz="4000" b="1" u="sng" dirty="0">
                <a:latin typeface="Segoe UI Semilight" panose="020B0402040204020203" pitchFamily="34" charset="0"/>
                <a:cs typeface="Segoe UI Semilight" panose="020B0402040204020203" pitchFamily="34" charset="0"/>
              </a:rPr>
              <a:t>LSC2 – </a:t>
            </a:r>
            <a:r>
              <a:rPr lang="en-US" sz="2000" b="1" u="sng" dirty="0">
                <a:latin typeface="Segoe UI Semilight" panose="020B0402040204020203" pitchFamily="34" charset="0"/>
                <a:cs typeface="Segoe UI Semilight" panose="020B0402040204020203" pitchFamily="34" charset="0"/>
              </a:rPr>
              <a:t>When the </a:t>
            </a:r>
            <a:r>
              <a:rPr lang="en-US" sz="2000" b="1" u="sng" dirty="0" err="1" smtClean="0">
                <a:latin typeface="Segoe UI Semilight" panose="020B0402040204020203" pitchFamily="34" charset="0"/>
                <a:cs typeface="Segoe UI Semilight" panose="020B0402040204020203" pitchFamily="34" charset="0"/>
              </a:rPr>
              <a:t>Indicatorlight</a:t>
            </a:r>
            <a:r>
              <a:rPr lang="en-US" sz="2000" b="1" u="sng" dirty="0" smtClean="0">
                <a:latin typeface="Segoe UI Semilight" panose="020B0402040204020203" pitchFamily="34" charset="0"/>
                <a:cs typeface="Segoe UI Semilight" panose="020B0402040204020203" pitchFamily="34" charset="0"/>
              </a:rPr>
              <a:t> is on blinking and the nurse presses the </a:t>
            </a:r>
            <a:r>
              <a:rPr lang="en-US" sz="2000" b="1" u="sng" dirty="0" err="1">
                <a:latin typeface="Segoe UI Semilight" panose="020B0402040204020203" pitchFamily="34" charset="0"/>
                <a:cs typeface="Segoe UI Semilight" panose="020B0402040204020203" pitchFamily="34" charset="0"/>
              </a:rPr>
              <a:t>NurseApprovedDistressSignal</a:t>
            </a:r>
            <a:r>
              <a:rPr lang="en-US" sz="2000" b="1" u="sng" dirty="0">
                <a:latin typeface="Segoe UI Semilight" panose="020B0402040204020203" pitchFamily="34" charset="0"/>
                <a:cs typeface="Segoe UI Semilight" panose="020B0402040204020203" pitchFamily="34" charset="0"/>
              </a:rPr>
              <a:t> </a:t>
            </a:r>
            <a:r>
              <a:rPr lang="en-US" sz="2000" b="1" u="sng" dirty="0" smtClean="0">
                <a:latin typeface="Segoe UI Semilight" panose="020B0402040204020203" pitchFamily="34" charset="0"/>
                <a:cs typeface="Segoe UI Semilight" panose="020B0402040204020203" pitchFamily="34" charset="0"/>
              </a:rPr>
              <a:t>button, the </a:t>
            </a:r>
            <a:r>
              <a:rPr lang="en-US" sz="2000" b="1" u="sng" dirty="0" err="1" smtClean="0">
                <a:latin typeface="Segoe UI Semilight" panose="020B0402040204020203" pitchFamily="34" charset="0"/>
                <a:cs typeface="Segoe UI Semilight" panose="020B0402040204020203" pitchFamily="34" charset="0"/>
              </a:rPr>
              <a:t>Indicatorlight</a:t>
            </a:r>
            <a:r>
              <a:rPr lang="en-US" sz="2000" b="1" u="sng" dirty="0" smtClean="0">
                <a:latin typeface="Segoe UI Semilight" panose="020B0402040204020203" pitchFamily="34" charset="0"/>
                <a:cs typeface="Segoe UI Semilight" panose="020B0402040204020203" pitchFamily="34" charset="0"/>
              </a:rPr>
              <a:t> changes to steady. </a:t>
            </a:r>
          </a:p>
          <a:p>
            <a:pPr algn="l"/>
            <a:r>
              <a:rPr lang="en-US" sz="2000" b="1" u="sng" dirty="0" smtClean="0">
                <a:latin typeface="Segoe UI Semilight" panose="020B0402040204020203" pitchFamily="34" charset="0"/>
                <a:cs typeface="Segoe UI Semilight" panose="020B0402040204020203" pitchFamily="34" charset="0"/>
              </a:rPr>
              <a:t>Then, when </a:t>
            </a:r>
            <a:r>
              <a:rPr lang="en-US" sz="2000" b="1" u="sng" dirty="0">
                <a:latin typeface="Segoe UI Semilight" panose="020B0402040204020203" pitchFamily="34" charset="0"/>
                <a:cs typeface="Segoe UI Semilight" panose="020B0402040204020203" pitchFamily="34" charset="0"/>
              </a:rPr>
              <a:t>the nurse presses the </a:t>
            </a:r>
            <a:r>
              <a:rPr lang="en-US" sz="2000" b="1" u="sng" dirty="0" err="1">
                <a:latin typeface="Segoe UI Semilight" panose="020B0402040204020203" pitchFamily="34" charset="0"/>
                <a:cs typeface="Segoe UI Semilight" panose="020B0402040204020203" pitchFamily="34" charset="0"/>
              </a:rPr>
              <a:t>NurseApprovedDistressSignal</a:t>
            </a:r>
            <a:r>
              <a:rPr lang="en-US" sz="2000" b="1" u="sng" dirty="0">
                <a:latin typeface="Segoe UI Semilight" panose="020B0402040204020203" pitchFamily="34" charset="0"/>
                <a:cs typeface="Segoe UI Semilight" panose="020B0402040204020203" pitchFamily="34" charset="0"/>
              </a:rPr>
              <a:t> </a:t>
            </a:r>
            <a:r>
              <a:rPr lang="en-US" sz="2000" b="1" u="sng" dirty="0" smtClean="0">
                <a:latin typeface="Segoe UI Semilight" panose="020B0402040204020203" pitchFamily="34" charset="0"/>
                <a:cs typeface="Segoe UI Semilight" panose="020B0402040204020203" pitchFamily="34" charset="0"/>
              </a:rPr>
              <a:t>button, </a:t>
            </a:r>
            <a:r>
              <a:rPr lang="en-US" sz="2000" b="1" u="sng" dirty="0">
                <a:latin typeface="Segoe UI Semilight" panose="020B0402040204020203" pitchFamily="34" charset="0"/>
                <a:cs typeface="Segoe UI Semilight" panose="020B0402040204020203" pitchFamily="34" charset="0"/>
              </a:rPr>
              <a:t>the </a:t>
            </a:r>
            <a:r>
              <a:rPr lang="en-US" sz="2000" b="1" u="sng" dirty="0" err="1" smtClean="0">
                <a:latin typeface="Segoe UI Semilight" panose="020B0402040204020203" pitchFamily="34" charset="0"/>
                <a:cs typeface="Segoe UI Semilight" panose="020B0402040204020203" pitchFamily="34" charset="0"/>
              </a:rPr>
              <a:t>Indicatorlight</a:t>
            </a:r>
            <a:r>
              <a:rPr lang="en-US" sz="2000" b="1" u="sng" dirty="0" smtClean="0">
                <a:latin typeface="Segoe UI Semilight" panose="020B0402040204020203" pitchFamily="34" charset="0"/>
                <a:cs typeface="Segoe UI Semilight" panose="020B0402040204020203" pitchFamily="34" charset="0"/>
              </a:rPr>
              <a:t> turns off </a:t>
            </a:r>
            <a:endParaRPr lang="en-US" sz="2000" dirty="0">
              <a:latin typeface="Segoe UI Semilight" panose="020B0402040204020203" pitchFamily="34" charset="0"/>
              <a:cs typeface="Segoe UI Semilight" panose="020B0402040204020203" pitchFamily="34" charset="0"/>
            </a:endParaRPr>
          </a:p>
        </p:txBody>
      </p:sp>
      <p:pic>
        <p:nvPicPr>
          <p:cNvPr id="3" name="תמונה 2"/>
          <p:cNvPicPr>
            <a:picLocks noChangeAspect="1"/>
          </p:cNvPicPr>
          <p:nvPr/>
        </p:nvPicPr>
        <p:blipFill rotWithShape="1">
          <a:blip r:embed="rId2">
            <a:extLst>
              <a:ext uri="{28A0092B-C50C-407E-A947-70E740481C1C}">
                <a14:useLocalDpi xmlns:a14="http://schemas.microsoft.com/office/drawing/2010/main" val="0"/>
              </a:ext>
            </a:extLst>
          </a:blip>
          <a:srcRect t="7153"/>
          <a:stretch/>
        </p:blipFill>
        <p:spPr>
          <a:xfrm>
            <a:off x="4463911" y="1859323"/>
            <a:ext cx="3923135" cy="4746866"/>
          </a:xfrm>
          <a:prstGeom prst="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5390575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7242" y="559491"/>
            <a:ext cx="11511022" cy="1077218"/>
          </a:xfrm>
          <a:prstGeom prst="rect">
            <a:avLst/>
          </a:prstGeom>
          <a:noFill/>
        </p:spPr>
        <p:txBody>
          <a:bodyPr wrap="square" rtlCol="1">
            <a:spAutoFit/>
          </a:bodyPr>
          <a:lstStyle/>
          <a:p>
            <a:pPr algn="l"/>
            <a:r>
              <a:rPr lang="en-US" sz="4000" b="1" u="sng" dirty="0" smtClean="0">
                <a:latin typeface="Segoe UI Semilight" panose="020B0402040204020203" pitchFamily="34" charset="0"/>
                <a:cs typeface="Segoe UI Semilight" panose="020B0402040204020203" pitchFamily="34" charset="0"/>
              </a:rPr>
              <a:t>LSC3 </a:t>
            </a:r>
            <a:r>
              <a:rPr lang="en-US" sz="4000" b="1" u="sng" dirty="0">
                <a:latin typeface="Segoe UI Semilight" panose="020B0402040204020203" pitchFamily="34" charset="0"/>
                <a:cs typeface="Segoe UI Semilight" panose="020B0402040204020203" pitchFamily="34" charset="0"/>
              </a:rPr>
              <a:t>– </a:t>
            </a:r>
            <a:r>
              <a:rPr lang="en-US" sz="2400" b="1" u="sng" dirty="0">
                <a:latin typeface="Segoe UI Semilight" panose="020B0402040204020203" pitchFamily="34" charset="0"/>
                <a:cs typeface="Segoe UI Semilight" panose="020B0402040204020203" pitchFamily="34" charset="0"/>
              </a:rPr>
              <a:t>When the user presses the </a:t>
            </a:r>
            <a:r>
              <a:rPr lang="en-US" sz="2400" b="1" u="sng" dirty="0" err="1">
                <a:latin typeface="Segoe UI Semilight" panose="020B0402040204020203" pitchFamily="34" charset="0"/>
                <a:cs typeface="Segoe UI Semilight" panose="020B0402040204020203" pitchFamily="34" charset="0"/>
              </a:rPr>
              <a:t>PrivacyOnbutton</a:t>
            </a:r>
            <a:r>
              <a:rPr lang="en-US" sz="2400" b="1" u="sng" dirty="0">
                <a:latin typeface="Segoe UI Semilight" panose="020B0402040204020203" pitchFamily="34" charset="0"/>
                <a:cs typeface="Segoe UI Semilight" panose="020B0402040204020203" pitchFamily="34" charset="0"/>
              </a:rPr>
              <a:t>, the camera turns off,</a:t>
            </a:r>
          </a:p>
          <a:p>
            <a:pPr algn="l"/>
            <a:r>
              <a:rPr lang="en-US" sz="2400" b="1" dirty="0">
                <a:latin typeface="Segoe UI Semilight" panose="020B0402040204020203" pitchFamily="34" charset="0"/>
                <a:cs typeface="Segoe UI Semilight" panose="020B0402040204020203" pitchFamily="34" charset="0"/>
              </a:rPr>
              <a:t>                   </a:t>
            </a:r>
            <a:r>
              <a:rPr lang="en-US" sz="2400" b="1" u="sng" dirty="0">
                <a:latin typeface="Segoe UI Semilight" panose="020B0402040204020203" pitchFamily="34" charset="0"/>
                <a:cs typeface="Segoe UI Semilight" panose="020B0402040204020203" pitchFamily="34" charset="0"/>
              </a:rPr>
              <a:t>the </a:t>
            </a:r>
            <a:r>
              <a:rPr lang="en-US" sz="2400" b="1" u="sng" dirty="0" err="1">
                <a:latin typeface="Segoe UI Semilight" panose="020B0402040204020203" pitchFamily="34" charset="0"/>
                <a:cs typeface="Segoe UI Semilight" panose="020B0402040204020203" pitchFamily="34" charset="0"/>
              </a:rPr>
              <a:t>roomlock</a:t>
            </a:r>
            <a:r>
              <a:rPr lang="en-US" sz="2400" b="1" u="sng" dirty="0">
                <a:latin typeface="Segoe UI Semilight" panose="020B0402040204020203" pitchFamily="34" charset="0"/>
                <a:cs typeface="Segoe UI Semilight" panose="020B0402040204020203" pitchFamily="34" charset="0"/>
              </a:rPr>
              <a:t> turns on and the </a:t>
            </a:r>
            <a:r>
              <a:rPr lang="en-US" sz="2400" b="1" u="sng" dirty="0" err="1">
                <a:latin typeface="Segoe UI Semilight" panose="020B0402040204020203" pitchFamily="34" charset="0"/>
                <a:cs typeface="Segoe UI Semilight" panose="020B0402040204020203" pitchFamily="34" charset="0"/>
              </a:rPr>
              <a:t>privacylight</a:t>
            </a:r>
            <a:r>
              <a:rPr lang="en-US" sz="2400" b="1" u="sng" dirty="0">
                <a:latin typeface="Segoe UI Semilight" panose="020B0402040204020203" pitchFamily="34" charset="0"/>
                <a:cs typeface="Segoe UI Semilight" panose="020B0402040204020203" pitchFamily="34" charset="0"/>
              </a:rPr>
              <a:t> turns on.</a:t>
            </a:r>
            <a:endParaRPr lang="en-US" sz="1050" dirty="0">
              <a:latin typeface="Segoe UI Semilight" panose="020B0402040204020203" pitchFamily="34" charset="0"/>
              <a:cs typeface="Segoe UI Semilight" panose="020B0402040204020203" pitchFamily="34" charset="0"/>
            </a:endParaRPr>
          </a:p>
        </p:txBody>
      </p:sp>
      <p:pic>
        <p:nvPicPr>
          <p:cNvPr id="3" name="תמונה 2"/>
          <p:cNvPicPr>
            <a:picLocks noChangeAspect="1"/>
          </p:cNvPicPr>
          <p:nvPr/>
        </p:nvPicPr>
        <p:blipFill rotWithShape="1">
          <a:blip r:embed="rId2">
            <a:extLst>
              <a:ext uri="{28A0092B-C50C-407E-A947-70E740481C1C}">
                <a14:useLocalDpi xmlns:a14="http://schemas.microsoft.com/office/drawing/2010/main" val="0"/>
              </a:ext>
            </a:extLst>
          </a:blip>
          <a:srcRect t="9489"/>
          <a:stretch/>
        </p:blipFill>
        <p:spPr>
          <a:xfrm>
            <a:off x="3397169" y="1636709"/>
            <a:ext cx="5897301" cy="4927122"/>
          </a:xfrm>
          <a:prstGeom prst="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4247458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7242" y="559491"/>
            <a:ext cx="11511022" cy="1077218"/>
          </a:xfrm>
          <a:prstGeom prst="rect">
            <a:avLst/>
          </a:prstGeom>
          <a:noFill/>
        </p:spPr>
        <p:txBody>
          <a:bodyPr wrap="square" rtlCol="1">
            <a:spAutoFit/>
          </a:bodyPr>
          <a:lstStyle/>
          <a:p>
            <a:pPr algn="l"/>
            <a:r>
              <a:rPr lang="en-US" sz="4000" b="1" u="sng" dirty="0" smtClean="0">
                <a:latin typeface="Segoe UI Semilight" panose="020B0402040204020203" pitchFamily="34" charset="0"/>
                <a:cs typeface="Segoe UI Semilight" panose="020B0402040204020203" pitchFamily="34" charset="0"/>
              </a:rPr>
              <a:t>LSC4 </a:t>
            </a:r>
            <a:r>
              <a:rPr lang="en-US" sz="4000" b="1" u="sng" dirty="0">
                <a:latin typeface="Segoe UI Semilight" panose="020B0402040204020203" pitchFamily="34" charset="0"/>
                <a:cs typeface="Segoe UI Semilight" panose="020B0402040204020203" pitchFamily="34" charset="0"/>
              </a:rPr>
              <a:t>– </a:t>
            </a:r>
            <a:r>
              <a:rPr lang="en-US" sz="2400" b="1" u="sng" dirty="0">
                <a:latin typeface="Segoe UI Semilight" panose="020B0402040204020203" pitchFamily="34" charset="0"/>
                <a:cs typeface="Segoe UI Semilight" panose="020B0402040204020203" pitchFamily="34" charset="0"/>
              </a:rPr>
              <a:t>When the doctor presses the </a:t>
            </a:r>
            <a:r>
              <a:rPr lang="en-US" sz="2400" b="1" u="sng" dirty="0" err="1">
                <a:latin typeface="Segoe UI Semilight" panose="020B0402040204020203" pitchFamily="34" charset="0"/>
                <a:cs typeface="Segoe UI Semilight" panose="020B0402040204020203" pitchFamily="34" charset="0"/>
              </a:rPr>
              <a:t>ConversationEndButton</a:t>
            </a:r>
            <a:r>
              <a:rPr lang="en-US" sz="2400" b="1" u="sng" dirty="0">
                <a:latin typeface="Segoe UI Semilight" panose="020B0402040204020203" pitchFamily="34" charset="0"/>
                <a:cs typeface="Segoe UI Semilight" panose="020B0402040204020203" pitchFamily="34" charset="0"/>
              </a:rPr>
              <a:t>, the </a:t>
            </a:r>
          </a:p>
          <a:p>
            <a:pPr algn="l"/>
            <a:r>
              <a:rPr lang="en-US" sz="2400" b="1" dirty="0">
                <a:latin typeface="Segoe UI Semilight" panose="020B0402040204020203" pitchFamily="34" charset="0"/>
                <a:cs typeface="Segoe UI Semilight" panose="020B0402040204020203" pitchFamily="34" charset="0"/>
              </a:rPr>
              <a:t>                   </a:t>
            </a:r>
            <a:r>
              <a:rPr lang="en-US" sz="2400" b="1" u="sng" dirty="0">
                <a:latin typeface="Segoe UI Semilight" panose="020B0402040204020203" pitchFamily="34" charset="0"/>
                <a:cs typeface="Segoe UI Semilight" panose="020B0402040204020203" pitchFamily="34" charset="0"/>
              </a:rPr>
              <a:t>microphone turns off and the camera turns off.</a:t>
            </a:r>
            <a:endParaRPr lang="en-US" sz="1050" dirty="0">
              <a:latin typeface="Segoe UI Semilight" panose="020B0402040204020203" pitchFamily="34" charset="0"/>
              <a:cs typeface="Segoe UI Semilight" panose="020B0402040204020203" pitchFamily="34" charset="0"/>
            </a:endParaRPr>
          </a:p>
        </p:txBody>
      </p:sp>
      <p:pic>
        <p:nvPicPr>
          <p:cNvPr id="2" name="תמונה 1"/>
          <p:cNvPicPr>
            <a:picLocks noChangeAspect="1"/>
          </p:cNvPicPr>
          <p:nvPr/>
        </p:nvPicPr>
        <p:blipFill rotWithShape="1">
          <a:blip r:embed="rId2">
            <a:extLst>
              <a:ext uri="{28A0092B-C50C-407E-A947-70E740481C1C}">
                <a14:useLocalDpi xmlns:a14="http://schemas.microsoft.com/office/drawing/2010/main" val="0"/>
              </a:ext>
            </a:extLst>
          </a:blip>
          <a:srcRect t="13080"/>
          <a:stretch/>
        </p:blipFill>
        <p:spPr>
          <a:xfrm>
            <a:off x="2328953" y="1636709"/>
            <a:ext cx="7547600" cy="4953554"/>
          </a:xfrm>
          <a:prstGeom prst="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300510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7242" y="559491"/>
            <a:ext cx="11511022" cy="1077218"/>
          </a:xfrm>
          <a:prstGeom prst="rect">
            <a:avLst/>
          </a:prstGeom>
          <a:noFill/>
        </p:spPr>
        <p:txBody>
          <a:bodyPr wrap="square" rtlCol="1">
            <a:spAutoFit/>
          </a:bodyPr>
          <a:lstStyle/>
          <a:p>
            <a:pPr algn="l"/>
            <a:r>
              <a:rPr lang="en-US" sz="4000" b="1" u="sng" dirty="0" smtClean="0">
                <a:latin typeface="Segoe UI Semilight" panose="020B0402040204020203" pitchFamily="34" charset="0"/>
                <a:cs typeface="Segoe UI Semilight" panose="020B0402040204020203" pitchFamily="34" charset="0"/>
              </a:rPr>
              <a:t>LSC5 </a:t>
            </a:r>
            <a:r>
              <a:rPr lang="en-US" sz="4000" b="1" u="sng" dirty="0">
                <a:latin typeface="Segoe UI Semilight" panose="020B0402040204020203" pitchFamily="34" charset="0"/>
                <a:cs typeface="Segoe UI Semilight" panose="020B0402040204020203" pitchFamily="34" charset="0"/>
              </a:rPr>
              <a:t>– </a:t>
            </a:r>
            <a:r>
              <a:rPr lang="en-US" sz="2400" b="1" u="sng" dirty="0">
                <a:latin typeface="Segoe UI Semilight" panose="020B0402040204020203" pitchFamily="34" charset="0"/>
                <a:cs typeface="Segoe UI Semilight" panose="020B0402040204020203" pitchFamily="34" charset="0"/>
              </a:rPr>
              <a:t>When the user presses the </a:t>
            </a:r>
            <a:r>
              <a:rPr lang="en-US" sz="2400" b="1" u="sng" dirty="0" err="1">
                <a:latin typeface="Segoe UI Semilight" panose="020B0402040204020203" pitchFamily="34" charset="0"/>
                <a:cs typeface="Segoe UI Semilight" panose="020B0402040204020203" pitchFamily="34" charset="0"/>
              </a:rPr>
              <a:t>DistressButton</a:t>
            </a:r>
            <a:r>
              <a:rPr lang="en-US" sz="2400" b="1" u="sng" dirty="0">
                <a:latin typeface="Segoe UI Semilight" panose="020B0402040204020203" pitchFamily="34" charset="0"/>
                <a:cs typeface="Segoe UI Semilight" panose="020B0402040204020203" pitchFamily="34" charset="0"/>
              </a:rPr>
              <a:t>, the </a:t>
            </a:r>
            <a:r>
              <a:rPr lang="en-US" sz="2400" b="1" u="sng" dirty="0" err="1">
                <a:latin typeface="Segoe UI Semilight" panose="020B0402040204020203" pitchFamily="34" charset="0"/>
                <a:cs typeface="Segoe UI Semilight" panose="020B0402040204020203" pitchFamily="34" charset="0"/>
              </a:rPr>
              <a:t>indicatorlight</a:t>
            </a:r>
            <a:r>
              <a:rPr lang="en-US" sz="2400" b="1" u="sng" dirty="0">
                <a:latin typeface="Segoe UI Semilight" panose="020B0402040204020203" pitchFamily="34" charset="0"/>
                <a:cs typeface="Segoe UI Semilight" panose="020B0402040204020203" pitchFamily="34" charset="0"/>
              </a:rPr>
              <a:t> </a:t>
            </a:r>
          </a:p>
          <a:p>
            <a:pPr algn="l"/>
            <a:r>
              <a:rPr lang="en-US" sz="2400" b="1" dirty="0">
                <a:latin typeface="Segoe UI Semilight" panose="020B0402040204020203" pitchFamily="34" charset="0"/>
                <a:cs typeface="Segoe UI Semilight" panose="020B0402040204020203" pitchFamily="34" charset="0"/>
              </a:rPr>
              <a:t>                   </a:t>
            </a:r>
            <a:r>
              <a:rPr lang="en-US" sz="2400" b="1" u="sng" dirty="0">
                <a:latin typeface="Segoe UI Semilight" panose="020B0402040204020203" pitchFamily="34" charset="0"/>
                <a:cs typeface="Segoe UI Semilight" panose="020B0402040204020203" pitchFamily="34" charset="0"/>
              </a:rPr>
              <a:t>turns on and </a:t>
            </a:r>
            <a:r>
              <a:rPr lang="en-US" sz="2400" b="1" u="sng" dirty="0" err="1">
                <a:latin typeface="Segoe UI Semilight" panose="020B0402040204020203" pitchFamily="34" charset="0"/>
                <a:cs typeface="Segoe UI Semilight" panose="020B0402040204020203" pitchFamily="34" charset="0"/>
              </a:rPr>
              <a:t>privacyMode</a:t>
            </a:r>
            <a:r>
              <a:rPr lang="en-US" sz="2400" b="1" u="sng" dirty="0">
                <a:latin typeface="Segoe UI Semilight" panose="020B0402040204020203" pitchFamily="34" charset="0"/>
                <a:cs typeface="Segoe UI Semilight" panose="020B0402040204020203" pitchFamily="34" charset="0"/>
              </a:rPr>
              <a:t> turns off</a:t>
            </a:r>
            <a:endParaRPr lang="en-US" sz="1050" dirty="0">
              <a:latin typeface="Segoe UI Semilight" panose="020B0402040204020203" pitchFamily="34" charset="0"/>
              <a:cs typeface="Segoe UI Semilight" panose="020B0402040204020203" pitchFamily="34" charset="0"/>
            </a:endParaRPr>
          </a:p>
        </p:txBody>
      </p:sp>
      <p:pic>
        <p:nvPicPr>
          <p:cNvPr id="3" name="תמונה 2"/>
          <p:cNvPicPr>
            <a:picLocks noChangeAspect="1"/>
          </p:cNvPicPr>
          <p:nvPr/>
        </p:nvPicPr>
        <p:blipFill rotWithShape="1">
          <a:blip r:embed="rId2">
            <a:extLst>
              <a:ext uri="{28A0092B-C50C-407E-A947-70E740481C1C}">
                <a14:useLocalDpi xmlns:a14="http://schemas.microsoft.com/office/drawing/2010/main" val="0"/>
              </a:ext>
            </a:extLst>
          </a:blip>
          <a:srcRect t="14241"/>
          <a:stretch/>
        </p:blipFill>
        <p:spPr>
          <a:xfrm>
            <a:off x="2599738" y="1634936"/>
            <a:ext cx="7006029" cy="4955327"/>
          </a:xfrm>
          <a:prstGeom prst="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995635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240" y="526649"/>
            <a:ext cx="11667281" cy="5600957"/>
          </a:xfrm>
          <a:prstGeom prst="rect">
            <a:avLst/>
          </a:prstGeom>
          <a:noFill/>
          <a:ln>
            <a:noFill/>
          </a:ln>
        </p:spPr>
        <p:txBody>
          <a:bodyPr wrap="square" rtlCol="1">
            <a:spAutoFit/>
          </a:bodyPr>
          <a:lstStyle/>
          <a:p>
            <a:pPr algn="l"/>
            <a:r>
              <a:rPr lang="en-US" sz="4800" b="1" u="sng" dirty="0">
                <a:latin typeface="Segoe UI Semilight" panose="020B0402040204020203" pitchFamily="34" charset="0"/>
                <a:cs typeface="Segoe UI Semilight" panose="020B0402040204020203" pitchFamily="34" charset="0"/>
              </a:rPr>
              <a:t>Modeling </a:t>
            </a:r>
            <a:r>
              <a:rPr lang="en-US" sz="4800" b="1" u="sng" dirty="0" smtClean="0">
                <a:latin typeface="Segoe UI Semilight" panose="020B0402040204020203" pitchFamily="34" charset="0"/>
                <a:cs typeface="Segoe UI Semilight" panose="020B0402040204020203" pitchFamily="34" charset="0"/>
              </a:rPr>
              <a:t>Challenges:</a:t>
            </a:r>
            <a:endParaRPr lang="en-US" sz="4800" b="1" u="sng" dirty="0">
              <a:latin typeface="Segoe UI Semilight" panose="020B0402040204020203" pitchFamily="34" charset="0"/>
              <a:cs typeface="Segoe UI Semilight" panose="020B0402040204020203" pitchFamily="34" charset="0"/>
            </a:endParaRPr>
          </a:p>
          <a:p>
            <a:pPr algn="l">
              <a:lnSpc>
                <a:spcPct val="150000"/>
              </a:lnSpc>
            </a:pPr>
            <a:r>
              <a:rPr lang="en-US" sz="1900" dirty="0">
                <a:latin typeface="Segoe UI Semilight" panose="020B0402040204020203" pitchFamily="34" charset="0"/>
                <a:cs typeface="Segoe UI Semilight" panose="020B0402040204020203" pitchFamily="34" charset="0"/>
              </a:rPr>
              <a:t>Both LSC and Statecharts allowed us to model our system quite effectively, while dealing with each language challenges.</a:t>
            </a:r>
          </a:p>
          <a:p>
            <a:pPr algn="l">
              <a:lnSpc>
                <a:spcPct val="150000"/>
              </a:lnSpc>
            </a:pPr>
            <a:r>
              <a:rPr lang="en-US" sz="1900" dirty="0">
                <a:latin typeface="Segoe UI Semilight" panose="020B0402040204020203" pitchFamily="34" charset="0"/>
                <a:cs typeface="Segoe UI Semilight" panose="020B0402040204020203" pitchFamily="34" charset="0"/>
              </a:rPr>
              <a:t>The main behavior we had trouble expressing in both languages was the privacy mode and how to create all it’s guards and limitations in an efficient way. We overcame this difficulty by creating privacy variable in statecharts, that is not available in LSC, and using forbidden (as seen in page 26) to define the privacy limitations.</a:t>
            </a:r>
          </a:p>
          <a:p>
            <a:pPr algn="l">
              <a:lnSpc>
                <a:spcPct val="150000"/>
              </a:lnSpc>
            </a:pPr>
            <a:r>
              <a:rPr lang="en-US" sz="1900" dirty="0">
                <a:latin typeface="Segoe UI Semilight" panose="020B0402040204020203" pitchFamily="34" charset="0"/>
                <a:cs typeface="Segoe UI Semilight" panose="020B0402040204020203" pitchFamily="34" charset="0"/>
              </a:rPr>
              <a:t>Part of modeling that wasn’t expressed enough in statecharts </a:t>
            </a:r>
            <a:r>
              <a:rPr lang="en-US" sz="1900" dirty="0" smtClean="0">
                <a:latin typeface="Segoe UI Semilight" panose="020B0402040204020203" pitchFamily="34" charset="0"/>
                <a:cs typeface="Segoe UI Semilight" panose="020B0402040204020203" pitchFamily="34" charset="0"/>
              </a:rPr>
              <a:t>were </a:t>
            </a:r>
            <a:r>
              <a:rPr lang="en-US" sz="1900" dirty="0">
                <a:latin typeface="Segoe UI Semilight" panose="020B0402040204020203" pitchFamily="34" charset="0"/>
                <a:cs typeface="Segoe UI Semilight" panose="020B0402040204020203" pitchFamily="34" charset="0"/>
              </a:rPr>
              <a:t>the components like thermometer, stethoscope and more that had only on-off states. These components were mentioned in the transitions as part of broadcasting but don’t show in the diagram in order to keep it simple and clear.</a:t>
            </a:r>
          </a:p>
          <a:p>
            <a:pPr algn="l">
              <a:lnSpc>
                <a:spcPct val="150000"/>
              </a:lnSpc>
            </a:pPr>
            <a:r>
              <a:rPr lang="en-US" sz="1900" dirty="0">
                <a:latin typeface="Segoe UI Semilight" panose="020B0402040204020203" pitchFamily="34" charset="0"/>
                <a:cs typeface="Segoe UI Semilight" panose="020B0402040204020203" pitchFamily="34" charset="0"/>
              </a:rPr>
              <a:t>There are a lot of features that can be added to the system along the way, but we believe it is built in a modularly way so any addition will be quite easy to handle. </a:t>
            </a:r>
            <a:r>
              <a:rPr lang="he-IL" sz="1900" dirty="0">
                <a:latin typeface="Segoe UI Semilight" panose="020B0402040204020203" pitchFamily="34" charset="0"/>
                <a:cs typeface="Segoe UI Semilight" panose="020B0402040204020203" pitchFamily="34" charset="0"/>
              </a:rPr>
              <a:t> </a:t>
            </a:r>
            <a:endParaRPr lang="en-US" sz="19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501537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241" y="526649"/>
            <a:ext cx="11501120" cy="5765361"/>
          </a:xfrm>
          <a:prstGeom prst="rect">
            <a:avLst/>
          </a:prstGeom>
          <a:noFill/>
          <a:ln>
            <a:noFill/>
          </a:ln>
        </p:spPr>
        <p:txBody>
          <a:bodyPr wrap="square" rtlCol="1">
            <a:spAutoFit/>
          </a:bodyPr>
          <a:lstStyle/>
          <a:p>
            <a:pPr algn="l"/>
            <a:r>
              <a:rPr lang="en-US" sz="4800" b="1" u="sng" dirty="0">
                <a:latin typeface="Segoe UI Semilight" panose="020B0402040204020203" pitchFamily="34" charset="0"/>
                <a:cs typeface="Segoe UI Semilight" panose="020B0402040204020203" pitchFamily="34" charset="0"/>
              </a:rPr>
              <a:t>Reflection on course experience - Adi:</a:t>
            </a:r>
          </a:p>
          <a:p>
            <a:pPr algn="l">
              <a:lnSpc>
                <a:spcPct val="150000"/>
              </a:lnSpc>
            </a:pPr>
            <a:r>
              <a:rPr lang="en-US" dirty="0">
                <a:latin typeface="Segoe UI Semilight" panose="020B0402040204020203" pitchFamily="34" charset="0"/>
                <a:cs typeface="Segoe UI Semilight" panose="020B0402040204020203" pitchFamily="34" charset="0"/>
              </a:rPr>
              <a:t>As a start I would like to note that we’ve done most of the work on this project together, while scheduling working times </a:t>
            </a:r>
            <a:r>
              <a:rPr lang="en-US" dirty="0" smtClean="0">
                <a:latin typeface="Segoe UI Semilight" panose="020B0402040204020203" pitchFamily="34" charset="0"/>
                <a:cs typeface="Segoe UI Semilight" panose="020B0402040204020203" pitchFamily="34" charset="0"/>
              </a:rPr>
              <a:t>and </a:t>
            </a:r>
            <a:r>
              <a:rPr lang="en-US" dirty="0">
                <a:latin typeface="Segoe UI Semilight" panose="020B0402040204020203" pitchFamily="34" charset="0"/>
                <a:cs typeface="Segoe UI Semilight" panose="020B0402040204020203" pitchFamily="34" charset="0"/>
              </a:rPr>
              <a:t>updating each other our status. </a:t>
            </a:r>
          </a:p>
          <a:p>
            <a:pPr algn="l">
              <a:lnSpc>
                <a:spcPct val="150000"/>
              </a:lnSpc>
            </a:pPr>
            <a:r>
              <a:rPr lang="en-US" dirty="0">
                <a:latin typeface="Segoe UI Semilight" panose="020B0402040204020203" pitchFamily="34" charset="0"/>
                <a:cs typeface="Segoe UI Semilight" panose="020B0402040204020203" pitchFamily="34" charset="0"/>
              </a:rPr>
              <a:t>My main parts in this project were modeling the primary system in PowerPoint in order to keep us coordinated. Afterwards I worked on the YAKINDU broadcasting, and when we finished the diagram I was in charge of creating the primary natural language sentences to help creating the LSC diagrams.</a:t>
            </a:r>
          </a:p>
          <a:p>
            <a:pPr algn="l">
              <a:lnSpc>
                <a:spcPct val="150000"/>
              </a:lnSpc>
            </a:pPr>
            <a:r>
              <a:rPr lang="en-US" dirty="0">
                <a:latin typeface="Segoe UI Semilight" panose="020B0402040204020203" pitchFamily="34" charset="0"/>
                <a:cs typeface="Segoe UI Semilight" panose="020B0402040204020203" pitchFamily="34" charset="0"/>
              </a:rPr>
              <a:t>I really enjoyed this course, both in terms of content and in terms of flexibility. Especially in these Corona times while staying at home, I was able to manage my time according to my limitations and study when I’m free and concentrated. In addition, I felt more connected to this course then a lot others because of it’s content and I believe that any student should learn more how to model system demands into a visual language in order to work efficiently.</a:t>
            </a:r>
          </a:p>
          <a:p>
            <a:pPr algn="l">
              <a:lnSpc>
                <a:spcPct val="150000"/>
              </a:lnSpc>
            </a:pPr>
            <a:r>
              <a:rPr lang="en-US" dirty="0">
                <a:latin typeface="Segoe UI Semilight" panose="020B0402040204020203" pitchFamily="34" charset="0"/>
                <a:cs typeface="Segoe UI Semilight" panose="020B0402040204020203" pitchFamily="34" charset="0"/>
              </a:rPr>
              <a:t>Of course I enjoyed working with Yuval who is my study partner for a long time, and there were no difficulties between us along the way, mostly because we are used to work together.</a:t>
            </a:r>
          </a:p>
        </p:txBody>
      </p:sp>
    </p:spTree>
    <p:extLst>
      <p:ext uri="{BB962C8B-B14F-4D97-AF65-F5344CB8AC3E}">
        <p14:creationId xmlns:p14="http://schemas.microsoft.com/office/powerpoint/2010/main" val="1208140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241" y="526649"/>
            <a:ext cx="11501120" cy="4985980"/>
          </a:xfrm>
          <a:prstGeom prst="rect">
            <a:avLst/>
          </a:prstGeom>
          <a:noFill/>
          <a:ln>
            <a:noFill/>
          </a:ln>
        </p:spPr>
        <p:txBody>
          <a:bodyPr wrap="square" rtlCol="1">
            <a:spAutoFit/>
          </a:bodyPr>
          <a:lstStyle/>
          <a:p>
            <a:pPr algn="l"/>
            <a:r>
              <a:rPr lang="en-US" sz="4800" b="1" u="sng" dirty="0">
                <a:latin typeface="Segoe UI Semilight" panose="020B0402040204020203" pitchFamily="34" charset="0"/>
                <a:cs typeface="Segoe UI Semilight" panose="020B0402040204020203" pitchFamily="34" charset="0"/>
              </a:rPr>
              <a:t>Reflection on course experience - Yuval:</a:t>
            </a:r>
          </a:p>
          <a:p>
            <a:pPr algn="l">
              <a:lnSpc>
                <a:spcPct val="150000"/>
              </a:lnSpc>
            </a:pPr>
            <a:r>
              <a:rPr lang="en-US" sz="2000" dirty="0">
                <a:latin typeface="Segoe UI Semilight" panose="020B0402040204020203" pitchFamily="34" charset="0"/>
                <a:cs typeface="Segoe UI Semilight" panose="020B0402040204020203" pitchFamily="34" charset="0"/>
              </a:rPr>
              <a:t>My part in the project was building the first YAKINDU statechart that was the base for our project, after Adi planned the first system in PowerPoint. Afterwards we worked together on improving the system by adding features and components and dealing with a lot of errors. Along with it I made the LSC diagrams in </a:t>
            </a:r>
            <a:r>
              <a:rPr lang="en-US" sz="2000" dirty="0" err="1">
                <a:latin typeface="Segoe UI Semilight" panose="020B0402040204020203" pitchFamily="34" charset="0"/>
                <a:cs typeface="Segoe UI Semilight" panose="020B0402040204020203" pitchFamily="34" charset="0"/>
              </a:rPr>
              <a:t>playgo</a:t>
            </a:r>
            <a:r>
              <a:rPr lang="en-US" sz="2000" dirty="0">
                <a:latin typeface="Segoe UI Semilight" panose="020B0402040204020203" pitchFamily="34" charset="0"/>
                <a:cs typeface="Segoe UI Semilight" panose="020B0402040204020203" pitchFamily="34" charset="0"/>
              </a:rPr>
              <a:t> manually and used the natural language sentences to add more LSC diagrams.</a:t>
            </a:r>
          </a:p>
          <a:p>
            <a:pPr algn="l">
              <a:lnSpc>
                <a:spcPct val="150000"/>
              </a:lnSpc>
            </a:pPr>
            <a:r>
              <a:rPr lang="en-US" sz="2000" dirty="0">
                <a:latin typeface="Segoe UI Semilight" panose="020B0402040204020203" pitchFamily="34" charset="0"/>
                <a:cs typeface="Segoe UI Semilight" panose="020B0402040204020203" pitchFamily="34" charset="0"/>
              </a:rPr>
              <a:t> I really liked taking this course online – I was able to watch the videos in my own time and make my progress in accordance to my abilities. Also I had a good time working with Adi as a group as we’re already used to do and I felt no difficulties while working as a team.</a:t>
            </a:r>
          </a:p>
          <a:p>
            <a:pPr algn="l">
              <a:lnSpc>
                <a:spcPct val="150000"/>
              </a:lnSpc>
            </a:pPr>
            <a:r>
              <a:rPr lang="en-US" sz="2000" dirty="0">
                <a:latin typeface="Segoe UI Semilight" panose="020B0402040204020203" pitchFamily="34" charset="0"/>
                <a:cs typeface="Segoe UI Semilight" panose="020B0402040204020203" pitchFamily="34" charset="0"/>
              </a:rPr>
              <a:t>This course helped me understand the concepts of visual programing better and made me realize it’s a very useful tool and I might be using it in the future in one way or another.</a:t>
            </a:r>
          </a:p>
        </p:txBody>
      </p:sp>
    </p:spTree>
    <p:extLst>
      <p:ext uri="{BB962C8B-B14F-4D97-AF65-F5344CB8AC3E}">
        <p14:creationId xmlns:p14="http://schemas.microsoft.com/office/powerpoint/2010/main" val="29796159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87" y="2826555"/>
            <a:ext cx="5042704" cy="33685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616268" y="1334996"/>
            <a:ext cx="11121508" cy="2215991"/>
          </a:xfrm>
          <a:prstGeom prst="rect">
            <a:avLst/>
          </a:prstGeom>
          <a:noFill/>
        </p:spPr>
        <p:txBody>
          <a:bodyPr wrap="square" rtlCol="1">
            <a:spAutoFit/>
          </a:bodyPr>
          <a:lstStyle/>
          <a:p>
            <a:pPr algn="ctr"/>
            <a:r>
              <a:rPr lang="en-US" sz="13800" b="1" u="sng" dirty="0">
                <a:latin typeface="Segoe Print" panose="02000600000000000000" pitchFamily="2" charset="0"/>
                <a:ea typeface="Segoe UI Black" panose="020B0A02040204020203" pitchFamily="34" charset="0"/>
                <a:cs typeface="Segoe UI Semilight" panose="020B0402040204020203" pitchFamily="34" charset="0"/>
              </a:rPr>
              <a:t>Thank you!</a:t>
            </a:r>
          </a:p>
        </p:txBody>
      </p:sp>
    </p:spTree>
    <p:extLst>
      <p:ext uri="{BB962C8B-B14F-4D97-AF65-F5344CB8AC3E}">
        <p14:creationId xmlns:p14="http://schemas.microsoft.com/office/powerpoint/2010/main" val="1643537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7241" y="559491"/>
            <a:ext cx="11511022" cy="5355312"/>
          </a:xfrm>
          <a:prstGeom prst="rect">
            <a:avLst/>
          </a:prstGeom>
          <a:noFill/>
        </p:spPr>
        <p:txBody>
          <a:bodyPr wrap="square" rtlCol="1">
            <a:spAutoFit/>
          </a:bodyPr>
          <a:lstStyle/>
          <a:p>
            <a:pPr algn="l"/>
            <a:r>
              <a:rPr lang="en-US" sz="4800" b="1" u="sng" dirty="0">
                <a:latin typeface="Segoe UI Semilight" panose="020B0402040204020203" pitchFamily="34" charset="0"/>
                <a:cs typeface="Segoe UI Semilight" panose="020B0402040204020203" pitchFamily="34" charset="0"/>
              </a:rPr>
              <a:t>Reactive Examples in the System</a:t>
            </a:r>
          </a:p>
          <a:p>
            <a:pPr algn="l">
              <a:lnSpc>
                <a:spcPct val="150000"/>
              </a:lnSpc>
            </a:pPr>
            <a:r>
              <a:rPr lang="en-US" sz="2800" dirty="0">
                <a:latin typeface="Segoe UI Semilight" panose="020B0402040204020203" pitchFamily="34" charset="0"/>
                <a:cs typeface="Segoe UI Semilight" panose="020B0402040204020203" pitchFamily="34" charset="0"/>
              </a:rPr>
              <a:t>The system is directed by the user to it’s different states,  according to the user’s answers\ button pressing.</a:t>
            </a:r>
          </a:p>
          <a:p>
            <a:pPr algn="l">
              <a:lnSpc>
                <a:spcPct val="150000"/>
              </a:lnSpc>
            </a:pPr>
            <a:r>
              <a:rPr lang="en-US" sz="2800" dirty="0">
                <a:latin typeface="Segoe UI Semilight" panose="020B0402040204020203" pitchFamily="34" charset="0"/>
                <a:cs typeface="Segoe UI Semilight" panose="020B0402040204020203" pitchFamily="34" charset="0"/>
              </a:rPr>
              <a:t>For example, in the beginning the user needs to choose which part of the system he\she would like to use. Afterwards, if the user chose “Doctor support” for example, the system would act according to his medical tests and preferences. The system has a lot of different states that are affected by the variety of user’s decisions.</a:t>
            </a:r>
          </a:p>
        </p:txBody>
      </p:sp>
      <p:sp>
        <p:nvSpPr>
          <p:cNvPr id="9" name="לחצן פעולה: אחורה או הקודם 8">
            <a:hlinkClick r:id="rId2" action="ppaction://hlinksldjump" highlightClick="1"/>
          </p:cNvPr>
          <p:cNvSpPr/>
          <p:nvPr/>
        </p:nvSpPr>
        <p:spPr>
          <a:xfrm>
            <a:off x="9936866" y="5376441"/>
            <a:ext cx="763929" cy="804440"/>
          </a:xfrm>
          <a:prstGeom prst="actionButtonBackPrevious">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10" name="TextBox 9"/>
          <p:cNvSpPr txBox="1"/>
          <p:nvPr/>
        </p:nvSpPr>
        <p:spPr>
          <a:xfrm>
            <a:off x="9088789" y="6180881"/>
            <a:ext cx="2367956" cy="369332"/>
          </a:xfrm>
          <a:prstGeom prst="rect">
            <a:avLst/>
          </a:prstGeom>
          <a:noFill/>
        </p:spPr>
        <p:txBody>
          <a:bodyPr wrap="none" rtlCol="1">
            <a:spAutoFit/>
          </a:bodyPr>
          <a:lstStyle/>
          <a:p>
            <a:pPr algn="ctr"/>
            <a:r>
              <a:rPr lang="en-US" b="1" u="sng" dirty="0">
                <a:solidFill>
                  <a:sysClr val="windowText" lastClr="000000"/>
                </a:solidFill>
                <a:latin typeface="Segoe UI Light" panose="020B0502040204020203" pitchFamily="34" charset="0"/>
                <a:cs typeface="Segoe UI Light" panose="020B0502040204020203" pitchFamily="34" charset="0"/>
              </a:rPr>
              <a:t>System Demonstration</a:t>
            </a:r>
            <a:endParaRPr lang="he-IL" b="1" u="sng" dirty="0">
              <a:solidFill>
                <a:sysClr val="windowText" lastClr="0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2067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קבוצה 2"/>
          <p:cNvGrpSpPr/>
          <p:nvPr/>
        </p:nvGrpSpPr>
        <p:grpSpPr>
          <a:xfrm>
            <a:off x="552575" y="1686559"/>
            <a:ext cx="7169025" cy="3998195"/>
            <a:chOff x="552575" y="1686559"/>
            <a:chExt cx="7169025" cy="3998195"/>
          </a:xfrm>
        </p:grpSpPr>
        <p:sp>
          <p:nvSpPr>
            <p:cNvPr id="2" name="מלבן מעוגל 1"/>
            <p:cNvSpPr/>
            <p:nvPr/>
          </p:nvSpPr>
          <p:spPr>
            <a:xfrm>
              <a:off x="552575" y="1686559"/>
              <a:ext cx="7169025" cy="3998195"/>
            </a:xfrm>
            <a:prstGeom prst="roundRect">
              <a:avLst/>
            </a:prstGeom>
            <a:solidFill>
              <a:srgbClr val="F9F9F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b="1" u="sng" dirty="0">
                  <a:solidFill>
                    <a:sysClr val="windowText" lastClr="000000"/>
                  </a:solidFill>
                  <a:latin typeface="Segoe UI Light" panose="020B0502040204020203" pitchFamily="34" charset="0"/>
                  <a:cs typeface="Segoe UI Light" panose="020B0502040204020203" pitchFamily="34" charset="0"/>
                </a:rPr>
                <a:t>System Off</a:t>
              </a:r>
              <a:endParaRPr lang="he-IL" sz="3600" b="1" u="sng" dirty="0">
                <a:solidFill>
                  <a:sysClr val="windowText" lastClr="000000"/>
                </a:solidFill>
                <a:latin typeface="Segoe UI Light" panose="020B0502040204020203" pitchFamily="34" charset="0"/>
                <a:cs typeface="Segoe UI Light" panose="020B0502040204020203" pitchFamily="34" charset="0"/>
              </a:endParaRPr>
            </a:p>
            <a:p>
              <a:pPr algn="ctr"/>
              <a:endParaRPr lang="he-IL" sz="2400" b="1" u="sng" dirty="0">
                <a:solidFill>
                  <a:sysClr val="windowText" lastClr="000000"/>
                </a:solidFill>
                <a:latin typeface="Segoe UI Light" panose="020B0502040204020203" pitchFamily="34" charset="0"/>
                <a:cs typeface="Segoe UI Light" panose="020B0502040204020203" pitchFamily="34" charset="0"/>
              </a:endParaRPr>
            </a:p>
          </p:txBody>
        </p:sp>
        <p:sp>
          <p:nvSpPr>
            <p:cNvPr id="6" name="אליפסה 5">
              <a:hlinkClick r:id="rId2" action="ppaction://hlinksldjump"/>
            </p:cNvPr>
            <p:cNvSpPr/>
            <p:nvPr/>
          </p:nvSpPr>
          <p:spPr>
            <a:xfrm>
              <a:off x="6880257" y="1821513"/>
              <a:ext cx="466283" cy="454173"/>
            </a:xfrm>
            <a:prstGeom prst="ellipse">
              <a:avLst/>
            </a:prstGeom>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grpSp>
      <p:sp>
        <p:nvSpPr>
          <p:cNvPr id="10" name="TextBox 9"/>
          <p:cNvSpPr txBox="1"/>
          <p:nvPr/>
        </p:nvSpPr>
        <p:spPr>
          <a:xfrm>
            <a:off x="0" y="196890"/>
            <a:ext cx="12192000" cy="1169551"/>
          </a:xfrm>
          <a:prstGeom prst="rect">
            <a:avLst/>
          </a:prstGeom>
          <a:noFill/>
        </p:spPr>
        <p:txBody>
          <a:bodyPr wrap="square" rtlCol="1">
            <a:spAutoFit/>
          </a:bodyPr>
          <a:lstStyle/>
          <a:p>
            <a:pPr algn="ctr"/>
            <a:endParaRPr lang="en-US" sz="1600" b="1" u="sng" dirty="0">
              <a:latin typeface="Segoe UI Semilight" panose="020B0402040204020203" pitchFamily="34" charset="0"/>
              <a:cs typeface="Segoe UI Semilight" panose="020B0402040204020203" pitchFamily="34" charset="0"/>
            </a:endParaRPr>
          </a:p>
          <a:p>
            <a:pPr algn="ctr"/>
            <a:r>
              <a:rPr lang="en-US" sz="5400" b="1" u="sng" dirty="0">
                <a:latin typeface="Segoe UI Semilight" panose="020B0402040204020203" pitchFamily="34" charset="0"/>
                <a:cs typeface="Segoe UI Semilight" panose="020B0402040204020203" pitchFamily="34" charset="0"/>
              </a:rPr>
              <a:t>System Demonstration</a:t>
            </a:r>
          </a:p>
        </p:txBody>
      </p:sp>
      <p:sp>
        <p:nvSpPr>
          <p:cNvPr id="11" name="TextBox 10"/>
          <p:cNvSpPr txBox="1"/>
          <p:nvPr/>
        </p:nvSpPr>
        <p:spPr>
          <a:xfrm>
            <a:off x="7775427" y="1594730"/>
            <a:ext cx="4187973" cy="1231106"/>
          </a:xfrm>
          <a:prstGeom prst="rect">
            <a:avLst/>
          </a:prstGeom>
          <a:noFill/>
        </p:spPr>
        <p:txBody>
          <a:bodyPr wrap="square" rtlCol="1">
            <a:spAutoFit/>
          </a:bodyPr>
          <a:lstStyle/>
          <a:p>
            <a:pPr algn="ctr"/>
            <a:endParaRPr lang="en-US" sz="10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power button to start</a:t>
            </a:r>
          </a:p>
        </p:txBody>
      </p:sp>
      <p:sp>
        <p:nvSpPr>
          <p:cNvPr id="14" name="TextBox 13"/>
          <p:cNvSpPr txBox="1"/>
          <p:nvPr/>
        </p:nvSpPr>
        <p:spPr>
          <a:xfrm>
            <a:off x="10809031" y="6303711"/>
            <a:ext cx="633508" cy="369332"/>
          </a:xfrm>
          <a:prstGeom prst="rect">
            <a:avLst/>
          </a:prstGeom>
          <a:noFill/>
        </p:spPr>
        <p:txBody>
          <a:bodyPr wrap="none" rtlCol="1">
            <a:spAutoFit/>
          </a:bodyPr>
          <a:lstStyle/>
          <a:p>
            <a:pPr algn="ctr"/>
            <a:r>
              <a:rPr lang="en-US" b="1" dirty="0">
                <a:solidFill>
                  <a:sysClr val="windowText" lastClr="000000"/>
                </a:solidFill>
                <a:latin typeface="Segoe UI Light" panose="020B0502040204020203" pitchFamily="34" charset="0"/>
                <a:cs typeface="Segoe UI Light" panose="020B0502040204020203" pitchFamily="34" charset="0"/>
              </a:rPr>
              <a:t>back</a:t>
            </a:r>
            <a:endParaRPr lang="he-IL" b="1" dirty="0">
              <a:solidFill>
                <a:sysClr val="windowText" lastClr="000000"/>
              </a:solidFill>
              <a:latin typeface="Segoe UI Light" panose="020B0502040204020203" pitchFamily="34" charset="0"/>
              <a:cs typeface="Segoe UI Light" panose="020B0502040204020203" pitchFamily="34" charset="0"/>
            </a:endParaRPr>
          </a:p>
        </p:txBody>
      </p:sp>
      <p:sp>
        <p:nvSpPr>
          <p:cNvPr id="15" name="לחצן פעולה: חזרה 14">
            <a:hlinkClick r:id="rId3" action="ppaction://hlinksldjump" highlightClick="1"/>
          </p:cNvPr>
          <p:cNvSpPr/>
          <p:nvPr/>
        </p:nvSpPr>
        <p:spPr>
          <a:xfrm>
            <a:off x="11442539" y="6008557"/>
            <a:ext cx="520861" cy="590308"/>
          </a:xfrm>
          <a:prstGeom prst="actionButtonRetur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11640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מעוגל 1"/>
          <p:cNvSpPr/>
          <p:nvPr/>
        </p:nvSpPr>
        <p:spPr>
          <a:xfrm>
            <a:off x="552575" y="1686559"/>
            <a:ext cx="7169025" cy="3998195"/>
          </a:xfrm>
          <a:prstGeom prst="roundRect">
            <a:avLst/>
          </a:prstGeom>
          <a:solidFill>
            <a:srgbClr val="F9F9F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400" b="1" u="sng" dirty="0">
                <a:solidFill>
                  <a:sysClr val="windowText" lastClr="000000"/>
                </a:solidFill>
                <a:latin typeface="Segoe UI Light" panose="020B0502040204020203" pitchFamily="34" charset="0"/>
                <a:cs typeface="Segoe UI Light" panose="020B0502040204020203" pitchFamily="34" charset="0"/>
              </a:rPr>
              <a:t>Welcome to your Medical Helper!</a:t>
            </a:r>
            <a:endParaRPr lang="he-IL" sz="2400" b="1" u="sng" dirty="0">
              <a:solidFill>
                <a:sysClr val="windowText" lastClr="000000"/>
              </a:solidFill>
              <a:latin typeface="Segoe UI Light" panose="020B0502040204020203" pitchFamily="34" charset="0"/>
              <a:cs typeface="Segoe UI Light" panose="020B0502040204020203" pitchFamily="34" charset="0"/>
            </a:endParaRPr>
          </a:p>
        </p:txBody>
      </p:sp>
      <p:sp>
        <p:nvSpPr>
          <p:cNvPr id="4" name="מלבן מעוגל 3">
            <a:hlinkClick r:id="rId2" action="ppaction://hlinksldjump"/>
          </p:cNvPr>
          <p:cNvSpPr/>
          <p:nvPr/>
        </p:nvSpPr>
        <p:spPr>
          <a:xfrm>
            <a:off x="657506" y="2364285"/>
            <a:ext cx="3416654" cy="1623515"/>
          </a:xfrm>
          <a:prstGeom prst="roundRect">
            <a:avLst/>
          </a:prstGeom>
          <a:solidFill>
            <a:schemeClr val="accent6">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tx1"/>
                </a:solidFill>
                <a:latin typeface="Segoe UI Light" panose="020B0502040204020203" pitchFamily="34" charset="0"/>
                <a:cs typeface="Segoe UI Light" panose="020B0502040204020203" pitchFamily="34" charset="0"/>
              </a:rPr>
              <a:t>Help</a:t>
            </a:r>
            <a:endParaRPr lang="he-IL" sz="2400" b="1" dirty="0">
              <a:solidFill>
                <a:schemeClr val="tx1"/>
              </a:solidFill>
              <a:latin typeface="Segoe UI Light" panose="020B0502040204020203" pitchFamily="34" charset="0"/>
              <a:cs typeface="Segoe UI Light" panose="020B0502040204020203" pitchFamily="34" charset="0"/>
            </a:endParaRPr>
          </a:p>
        </p:txBody>
      </p:sp>
      <p:sp>
        <p:nvSpPr>
          <p:cNvPr id="5" name="מלבן מעוגל 4">
            <a:hlinkClick r:id="rId3" action="ppaction://hlinksldjump"/>
          </p:cNvPr>
          <p:cNvSpPr/>
          <p:nvPr/>
        </p:nvSpPr>
        <p:spPr>
          <a:xfrm>
            <a:off x="4189553" y="2364284"/>
            <a:ext cx="3416654" cy="1623515"/>
          </a:xfrm>
          <a:prstGeom prst="roundRect">
            <a:avLst/>
          </a:prstGeom>
          <a:solidFill>
            <a:schemeClr val="accent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Doctor Support</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6" name="מלבן מעוגל 5">
            <a:hlinkClick r:id="rId4" action="ppaction://hlinksldjump"/>
          </p:cNvPr>
          <p:cNvSpPr/>
          <p:nvPr/>
        </p:nvSpPr>
        <p:spPr>
          <a:xfrm>
            <a:off x="657506" y="4099559"/>
            <a:ext cx="6961213" cy="564653"/>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Distress!</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9" name="מלבן מעוגל 8"/>
          <p:cNvSpPr/>
          <p:nvPr/>
        </p:nvSpPr>
        <p:spPr>
          <a:xfrm>
            <a:off x="950734" y="4841408"/>
            <a:ext cx="6395806" cy="619592"/>
          </a:xfrm>
          <a:prstGeom prst="roundRect">
            <a:avLst>
              <a:gd name="adj" fmla="val 37984"/>
            </a:avLst>
          </a:prstGeom>
          <a:solidFill>
            <a:schemeClr val="accent2">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Segoe UI Light" panose="020B0502040204020203" pitchFamily="34" charset="0"/>
                <a:cs typeface="Segoe UI Light" panose="020B0502040204020203" pitchFamily="34" charset="0"/>
              </a:rPr>
              <a:t>Privacy Mode</a:t>
            </a:r>
            <a:endParaRPr lang="he-IL" b="1" dirty="0">
              <a:solidFill>
                <a:schemeClr val="tx1"/>
              </a:solidFill>
              <a:latin typeface="Segoe UI Light" panose="020B0502040204020203" pitchFamily="34" charset="0"/>
              <a:cs typeface="Segoe UI Light" panose="020B0502040204020203" pitchFamily="34" charset="0"/>
            </a:endParaRPr>
          </a:p>
        </p:txBody>
      </p:sp>
      <p:sp>
        <p:nvSpPr>
          <p:cNvPr id="3" name="אליפסה 2">
            <a:hlinkClick r:id="rId5" action="ppaction://hlinksldjump"/>
          </p:cNvPr>
          <p:cNvSpPr/>
          <p:nvPr/>
        </p:nvSpPr>
        <p:spPr>
          <a:xfrm>
            <a:off x="6880257" y="1821513"/>
            <a:ext cx="466283" cy="454173"/>
          </a:xfrm>
          <a:prstGeom prst="ellipse">
            <a:avLst/>
          </a:prstGeom>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12" name="TextBox 11"/>
          <p:cNvSpPr txBox="1"/>
          <p:nvPr/>
        </p:nvSpPr>
        <p:spPr>
          <a:xfrm>
            <a:off x="0" y="196890"/>
            <a:ext cx="12192000" cy="1169551"/>
          </a:xfrm>
          <a:prstGeom prst="rect">
            <a:avLst/>
          </a:prstGeom>
          <a:noFill/>
        </p:spPr>
        <p:txBody>
          <a:bodyPr wrap="square" rtlCol="1">
            <a:spAutoFit/>
          </a:bodyPr>
          <a:lstStyle/>
          <a:p>
            <a:pPr algn="ctr"/>
            <a:endParaRPr lang="en-US" sz="1600" b="1" u="sng" dirty="0">
              <a:latin typeface="Segoe UI Semilight" panose="020B0402040204020203" pitchFamily="34" charset="0"/>
              <a:cs typeface="Segoe UI Semilight" panose="020B0402040204020203" pitchFamily="34" charset="0"/>
            </a:endParaRPr>
          </a:p>
          <a:p>
            <a:pPr algn="ctr"/>
            <a:r>
              <a:rPr lang="en-US" sz="5400" b="1" u="sng" dirty="0">
                <a:latin typeface="Segoe UI Semilight" panose="020B0402040204020203" pitchFamily="34" charset="0"/>
                <a:cs typeface="Segoe UI Semilight" panose="020B0402040204020203" pitchFamily="34" charset="0"/>
              </a:rPr>
              <a:t>System Demonstration</a:t>
            </a:r>
          </a:p>
        </p:txBody>
      </p:sp>
      <p:sp>
        <p:nvSpPr>
          <p:cNvPr id="14" name="TextBox 13"/>
          <p:cNvSpPr txBox="1"/>
          <p:nvPr/>
        </p:nvSpPr>
        <p:spPr>
          <a:xfrm>
            <a:off x="7775427" y="1594730"/>
            <a:ext cx="4187973" cy="3016210"/>
          </a:xfrm>
          <a:prstGeom prst="rect">
            <a:avLst/>
          </a:prstGeom>
          <a:noFill/>
        </p:spPr>
        <p:txBody>
          <a:bodyPr wrap="square" rtlCol="1">
            <a:spAutoFit/>
          </a:bodyPr>
          <a:lstStyle/>
          <a:p>
            <a:pPr algn="ctr"/>
            <a:endParaRPr lang="en-US" sz="10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power button to turn the system off.</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distress button for emergency.</a:t>
            </a:r>
          </a:p>
        </p:txBody>
      </p:sp>
      <p:sp>
        <p:nvSpPr>
          <p:cNvPr id="17" name="TextBox 16"/>
          <p:cNvSpPr txBox="1"/>
          <p:nvPr/>
        </p:nvSpPr>
        <p:spPr>
          <a:xfrm>
            <a:off x="10809031" y="6303711"/>
            <a:ext cx="633508" cy="369332"/>
          </a:xfrm>
          <a:prstGeom prst="rect">
            <a:avLst/>
          </a:prstGeom>
          <a:noFill/>
        </p:spPr>
        <p:txBody>
          <a:bodyPr wrap="none" rtlCol="1">
            <a:spAutoFit/>
          </a:bodyPr>
          <a:lstStyle/>
          <a:p>
            <a:pPr algn="ctr"/>
            <a:r>
              <a:rPr lang="en-US" b="1" dirty="0">
                <a:solidFill>
                  <a:sysClr val="windowText" lastClr="000000"/>
                </a:solidFill>
                <a:latin typeface="Segoe UI Light" panose="020B0502040204020203" pitchFamily="34" charset="0"/>
                <a:cs typeface="Segoe UI Light" panose="020B0502040204020203" pitchFamily="34" charset="0"/>
              </a:rPr>
              <a:t>back</a:t>
            </a:r>
            <a:endParaRPr lang="he-IL" b="1" dirty="0">
              <a:solidFill>
                <a:sysClr val="windowText" lastClr="000000"/>
              </a:solidFill>
              <a:latin typeface="Segoe UI Light" panose="020B0502040204020203" pitchFamily="34" charset="0"/>
              <a:cs typeface="Segoe UI Light" panose="020B0502040204020203" pitchFamily="34" charset="0"/>
            </a:endParaRPr>
          </a:p>
        </p:txBody>
      </p:sp>
      <p:sp>
        <p:nvSpPr>
          <p:cNvPr id="18" name="לחצן פעולה: חזרה 17">
            <a:hlinkClick r:id="rId6" action="ppaction://hlinksldjump" highlightClick="1"/>
          </p:cNvPr>
          <p:cNvSpPr/>
          <p:nvPr/>
        </p:nvSpPr>
        <p:spPr>
          <a:xfrm>
            <a:off x="11442539" y="6008557"/>
            <a:ext cx="520861" cy="590308"/>
          </a:xfrm>
          <a:prstGeom prst="actionButtonRetur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88318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מעוגל 1"/>
          <p:cNvSpPr/>
          <p:nvPr/>
        </p:nvSpPr>
        <p:spPr>
          <a:xfrm>
            <a:off x="552575" y="1686559"/>
            <a:ext cx="7169025" cy="3998195"/>
          </a:xfrm>
          <a:prstGeom prst="roundRect">
            <a:avLst/>
          </a:prstGeom>
          <a:solidFill>
            <a:srgbClr val="F9F9F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400" b="1" u="sng" dirty="0">
                <a:solidFill>
                  <a:sysClr val="windowText" lastClr="000000"/>
                </a:solidFill>
                <a:latin typeface="Segoe UI Light" panose="020B0502040204020203" pitchFamily="34" charset="0"/>
                <a:cs typeface="Segoe UI Light" panose="020B0502040204020203" pitchFamily="34" charset="0"/>
              </a:rPr>
              <a:t>Help Services</a:t>
            </a:r>
            <a:endParaRPr lang="he-IL" sz="2400" b="1" u="sng" dirty="0">
              <a:solidFill>
                <a:sysClr val="windowText" lastClr="000000"/>
              </a:solidFill>
              <a:latin typeface="Segoe UI Light" panose="020B0502040204020203" pitchFamily="34" charset="0"/>
              <a:cs typeface="Segoe UI Light" panose="020B0502040204020203" pitchFamily="34" charset="0"/>
            </a:endParaRPr>
          </a:p>
        </p:txBody>
      </p:sp>
      <p:sp>
        <p:nvSpPr>
          <p:cNvPr id="4" name="מלבן מעוגל 3"/>
          <p:cNvSpPr/>
          <p:nvPr/>
        </p:nvSpPr>
        <p:spPr>
          <a:xfrm>
            <a:off x="657506" y="2364285"/>
            <a:ext cx="3416654" cy="1623515"/>
          </a:xfrm>
          <a:prstGeom prst="roundRect">
            <a:avLst/>
          </a:prstGeom>
          <a:solidFill>
            <a:schemeClr val="accent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General Help</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5" name="מלבן מעוגל 4"/>
          <p:cNvSpPr/>
          <p:nvPr/>
        </p:nvSpPr>
        <p:spPr>
          <a:xfrm>
            <a:off x="4189553" y="2364284"/>
            <a:ext cx="3416654" cy="1623515"/>
          </a:xfrm>
          <a:prstGeom prst="roundRect">
            <a:avLst/>
          </a:prstGeom>
          <a:solidFill>
            <a:schemeClr val="accent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Mental Help</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9" name="מלבן מעוגל 8"/>
          <p:cNvSpPr/>
          <p:nvPr/>
        </p:nvSpPr>
        <p:spPr>
          <a:xfrm>
            <a:off x="4500880" y="4841408"/>
            <a:ext cx="2845660" cy="619592"/>
          </a:xfrm>
          <a:prstGeom prst="roundRect">
            <a:avLst>
              <a:gd name="adj" fmla="val 37984"/>
            </a:avLst>
          </a:prstGeom>
          <a:solidFill>
            <a:schemeClr val="accent2">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Segoe UI Light" panose="020B0502040204020203" pitchFamily="34" charset="0"/>
                <a:cs typeface="Segoe UI Light" panose="020B0502040204020203" pitchFamily="34" charset="0"/>
              </a:rPr>
              <a:t>Privacy Mode</a:t>
            </a:r>
            <a:endParaRPr lang="he-IL" b="1" dirty="0">
              <a:solidFill>
                <a:schemeClr val="tx1"/>
              </a:solidFill>
              <a:latin typeface="Segoe UI Light" panose="020B0502040204020203" pitchFamily="34" charset="0"/>
              <a:cs typeface="Segoe UI Light" panose="020B0502040204020203" pitchFamily="34" charset="0"/>
            </a:endParaRPr>
          </a:p>
        </p:txBody>
      </p:sp>
      <p:sp>
        <p:nvSpPr>
          <p:cNvPr id="10" name="מלבן מעוגל 9">
            <a:hlinkClick r:id="rId2" action="ppaction://hlinksldjump"/>
          </p:cNvPr>
          <p:cNvSpPr/>
          <p:nvPr/>
        </p:nvSpPr>
        <p:spPr>
          <a:xfrm>
            <a:off x="899160" y="4841408"/>
            <a:ext cx="2845660" cy="619592"/>
          </a:xfrm>
          <a:prstGeom prst="roundRect">
            <a:avLst>
              <a:gd name="adj" fmla="val 37984"/>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Segoe UI Light" panose="020B0502040204020203" pitchFamily="34" charset="0"/>
                <a:cs typeface="Segoe UI Light" panose="020B0502040204020203" pitchFamily="34" charset="0"/>
              </a:rPr>
              <a:t>Return</a:t>
            </a:r>
            <a:endParaRPr lang="he-IL" b="1" dirty="0">
              <a:solidFill>
                <a:schemeClr val="tx1"/>
              </a:solidFill>
              <a:latin typeface="Segoe UI Light" panose="020B0502040204020203" pitchFamily="34" charset="0"/>
              <a:cs typeface="Segoe UI Light" panose="020B0502040204020203" pitchFamily="34" charset="0"/>
            </a:endParaRPr>
          </a:p>
        </p:txBody>
      </p:sp>
      <p:sp>
        <p:nvSpPr>
          <p:cNvPr id="12" name="אליפסה 11">
            <a:hlinkClick r:id="rId3" action="ppaction://hlinksldjump"/>
          </p:cNvPr>
          <p:cNvSpPr/>
          <p:nvPr/>
        </p:nvSpPr>
        <p:spPr>
          <a:xfrm>
            <a:off x="6880257" y="1821513"/>
            <a:ext cx="466283" cy="454173"/>
          </a:xfrm>
          <a:prstGeom prst="ellipse">
            <a:avLst/>
          </a:prstGeom>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13" name="מלבן מעוגל 12">
            <a:hlinkClick r:id="rId4" action="ppaction://hlinksldjump"/>
          </p:cNvPr>
          <p:cNvSpPr/>
          <p:nvPr/>
        </p:nvSpPr>
        <p:spPr>
          <a:xfrm>
            <a:off x="657506" y="4099559"/>
            <a:ext cx="6961213" cy="564653"/>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Distress!</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14" name="TextBox 13"/>
          <p:cNvSpPr txBox="1"/>
          <p:nvPr/>
        </p:nvSpPr>
        <p:spPr>
          <a:xfrm>
            <a:off x="0" y="196890"/>
            <a:ext cx="12192000" cy="1169551"/>
          </a:xfrm>
          <a:prstGeom prst="rect">
            <a:avLst/>
          </a:prstGeom>
          <a:noFill/>
        </p:spPr>
        <p:txBody>
          <a:bodyPr wrap="square" rtlCol="1">
            <a:spAutoFit/>
          </a:bodyPr>
          <a:lstStyle/>
          <a:p>
            <a:pPr algn="ctr"/>
            <a:endParaRPr lang="en-US" sz="1600" b="1" u="sng" dirty="0">
              <a:latin typeface="Segoe UI Semilight" panose="020B0402040204020203" pitchFamily="34" charset="0"/>
              <a:cs typeface="Segoe UI Semilight" panose="020B0402040204020203" pitchFamily="34" charset="0"/>
            </a:endParaRPr>
          </a:p>
          <a:p>
            <a:pPr algn="ctr"/>
            <a:r>
              <a:rPr lang="en-US" sz="5400" b="1" u="sng" dirty="0">
                <a:latin typeface="Segoe UI Semilight" panose="020B0402040204020203" pitchFamily="34" charset="0"/>
                <a:cs typeface="Segoe UI Semilight" panose="020B0402040204020203" pitchFamily="34" charset="0"/>
              </a:rPr>
              <a:t>System Demonstration</a:t>
            </a:r>
          </a:p>
        </p:txBody>
      </p:sp>
      <p:sp>
        <p:nvSpPr>
          <p:cNvPr id="15" name="TextBox 14"/>
          <p:cNvSpPr txBox="1"/>
          <p:nvPr/>
        </p:nvSpPr>
        <p:spPr>
          <a:xfrm>
            <a:off x="7775427" y="1594730"/>
            <a:ext cx="4187973" cy="4708981"/>
          </a:xfrm>
          <a:prstGeom prst="rect">
            <a:avLst/>
          </a:prstGeom>
          <a:noFill/>
        </p:spPr>
        <p:txBody>
          <a:bodyPr wrap="square" rtlCol="1">
            <a:spAutoFit/>
          </a:bodyPr>
          <a:lstStyle/>
          <a:p>
            <a:pPr algn="ctr"/>
            <a:endParaRPr lang="en-US" sz="10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power button to turn the system off.</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distress button for emergency.</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return button to return to the main screen.</a:t>
            </a:r>
          </a:p>
        </p:txBody>
      </p:sp>
      <p:sp>
        <p:nvSpPr>
          <p:cNvPr id="18" name="TextBox 17"/>
          <p:cNvSpPr txBox="1"/>
          <p:nvPr/>
        </p:nvSpPr>
        <p:spPr>
          <a:xfrm>
            <a:off x="10809031" y="6303711"/>
            <a:ext cx="633508" cy="369332"/>
          </a:xfrm>
          <a:prstGeom prst="rect">
            <a:avLst/>
          </a:prstGeom>
          <a:noFill/>
        </p:spPr>
        <p:txBody>
          <a:bodyPr wrap="none" rtlCol="1">
            <a:spAutoFit/>
          </a:bodyPr>
          <a:lstStyle/>
          <a:p>
            <a:pPr algn="ctr"/>
            <a:r>
              <a:rPr lang="en-US" b="1" dirty="0">
                <a:solidFill>
                  <a:sysClr val="windowText" lastClr="000000"/>
                </a:solidFill>
                <a:latin typeface="Segoe UI Light" panose="020B0502040204020203" pitchFamily="34" charset="0"/>
                <a:cs typeface="Segoe UI Light" panose="020B0502040204020203" pitchFamily="34" charset="0"/>
              </a:rPr>
              <a:t>back</a:t>
            </a:r>
            <a:endParaRPr lang="he-IL" b="1" dirty="0">
              <a:solidFill>
                <a:sysClr val="windowText" lastClr="000000"/>
              </a:solidFill>
              <a:latin typeface="Segoe UI Light" panose="020B0502040204020203" pitchFamily="34" charset="0"/>
              <a:cs typeface="Segoe UI Light" panose="020B0502040204020203" pitchFamily="34" charset="0"/>
            </a:endParaRPr>
          </a:p>
        </p:txBody>
      </p:sp>
      <p:sp>
        <p:nvSpPr>
          <p:cNvPr id="19" name="לחצן פעולה: חזרה 18">
            <a:hlinkClick r:id="rId5" action="ppaction://hlinksldjump" highlightClick="1"/>
          </p:cNvPr>
          <p:cNvSpPr/>
          <p:nvPr/>
        </p:nvSpPr>
        <p:spPr>
          <a:xfrm>
            <a:off x="11442539" y="6008557"/>
            <a:ext cx="520861" cy="590308"/>
          </a:xfrm>
          <a:prstGeom prst="actionButtonRetur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694487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מעוגל 1"/>
          <p:cNvSpPr/>
          <p:nvPr/>
        </p:nvSpPr>
        <p:spPr>
          <a:xfrm>
            <a:off x="552575" y="1686559"/>
            <a:ext cx="7169025" cy="3998195"/>
          </a:xfrm>
          <a:prstGeom prst="roundRect">
            <a:avLst/>
          </a:prstGeom>
          <a:solidFill>
            <a:srgbClr val="F9F9F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400" b="1" u="sng" dirty="0">
                <a:solidFill>
                  <a:sysClr val="windowText" lastClr="000000"/>
                </a:solidFill>
                <a:latin typeface="Segoe UI Light" panose="020B0502040204020203" pitchFamily="34" charset="0"/>
                <a:cs typeface="Segoe UI Light" panose="020B0502040204020203" pitchFamily="34" charset="0"/>
              </a:rPr>
              <a:t>Distress Situation</a:t>
            </a:r>
            <a:endParaRPr lang="he-IL" sz="2400" b="1" u="sng" dirty="0">
              <a:solidFill>
                <a:sysClr val="windowText" lastClr="000000"/>
              </a:solidFill>
              <a:latin typeface="Segoe UI Light" panose="020B0502040204020203" pitchFamily="34" charset="0"/>
              <a:cs typeface="Segoe UI Light" panose="020B0502040204020203" pitchFamily="34" charset="0"/>
            </a:endParaRPr>
          </a:p>
        </p:txBody>
      </p:sp>
      <p:sp>
        <p:nvSpPr>
          <p:cNvPr id="6" name="מלבן מעוגל 5"/>
          <p:cNvSpPr/>
          <p:nvPr/>
        </p:nvSpPr>
        <p:spPr>
          <a:xfrm>
            <a:off x="657506" y="2341880"/>
            <a:ext cx="6961213" cy="3174999"/>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Team is on his way!</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7" name="אליפסה 6">
            <a:hlinkClick r:id="rId2" action="ppaction://hlinksldjump"/>
          </p:cNvPr>
          <p:cNvSpPr/>
          <p:nvPr/>
        </p:nvSpPr>
        <p:spPr>
          <a:xfrm>
            <a:off x="6880257" y="1821513"/>
            <a:ext cx="466283" cy="454173"/>
          </a:xfrm>
          <a:prstGeom prst="ellipse">
            <a:avLst/>
          </a:prstGeom>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9" name="אליפסה 8">
            <a:hlinkClick r:id="rId3" action="ppaction://hlinksldjump"/>
          </p:cNvPr>
          <p:cNvSpPr/>
          <p:nvPr/>
        </p:nvSpPr>
        <p:spPr>
          <a:xfrm>
            <a:off x="7796660" y="5249430"/>
            <a:ext cx="687684" cy="665477"/>
          </a:xfrm>
          <a:prstGeom prst="ellipse">
            <a:avLst/>
          </a:prstGeom>
          <a:solidFill>
            <a:schemeClr val="accent4">
              <a:lumMod val="20000"/>
              <a:lumOff val="80000"/>
            </a:schemeClr>
          </a:solidFill>
          <a:ln>
            <a:noFill/>
          </a:ln>
          <a:effectLst>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3" name="TextBox 2"/>
          <p:cNvSpPr txBox="1"/>
          <p:nvPr/>
        </p:nvSpPr>
        <p:spPr>
          <a:xfrm>
            <a:off x="7113398" y="5884877"/>
            <a:ext cx="2117118" cy="369332"/>
          </a:xfrm>
          <a:prstGeom prst="rect">
            <a:avLst/>
          </a:prstGeom>
          <a:noFill/>
        </p:spPr>
        <p:txBody>
          <a:bodyPr wrap="none" rtlCol="1">
            <a:spAutoFit/>
          </a:bodyPr>
          <a:lstStyle/>
          <a:p>
            <a:pPr algn="ctr"/>
            <a:r>
              <a:rPr lang="en-US" b="1" u="sng" dirty="0">
                <a:solidFill>
                  <a:sysClr val="windowText" lastClr="000000"/>
                </a:solidFill>
                <a:latin typeface="Segoe UI Light" panose="020B0502040204020203" pitchFamily="34" charset="0"/>
                <a:cs typeface="Segoe UI Light" panose="020B0502040204020203" pitchFamily="34" charset="0"/>
              </a:rPr>
              <a:t>Nurse </a:t>
            </a:r>
            <a:r>
              <a:rPr lang="en-US" b="1" u="sng" dirty="0" err="1">
                <a:solidFill>
                  <a:sysClr val="windowText" lastClr="000000"/>
                </a:solidFill>
                <a:latin typeface="Segoe UI Light" panose="020B0502040204020203" pitchFamily="34" charset="0"/>
                <a:cs typeface="Segoe UI Light" panose="020B0502040204020203" pitchFamily="34" charset="0"/>
              </a:rPr>
              <a:t>approvement</a:t>
            </a:r>
            <a:endParaRPr lang="he-IL" b="1" u="sng" dirty="0">
              <a:solidFill>
                <a:sysClr val="windowText" lastClr="000000"/>
              </a:solidFill>
              <a:latin typeface="Segoe UI Light" panose="020B0502040204020203" pitchFamily="34" charset="0"/>
              <a:cs typeface="Segoe UI Light" panose="020B0502040204020203" pitchFamily="34" charset="0"/>
            </a:endParaRPr>
          </a:p>
        </p:txBody>
      </p:sp>
      <p:sp>
        <p:nvSpPr>
          <p:cNvPr id="10" name="TextBox 9"/>
          <p:cNvSpPr txBox="1"/>
          <p:nvPr/>
        </p:nvSpPr>
        <p:spPr>
          <a:xfrm>
            <a:off x="0" y="196890"/>
            <a:ext cx="12192000" cy="1169551"/>
          </a:xfrm>
          <a:prstGeom prst="rect">
            <a:avLst/>
          </a:prstGeom>
          <a:noFill/>
        </p:spPr>
        <p:txBody>
          <a:bodyPr wrap="square" rtlCol="1">
            <a:spAutoFit/>
          </a:bodyPr>
          <a:lstStyle/>
          <a:p>
            <a:pPr algn="ctr"/>
            <a:endParaRPr lang="en-US" sz="1600" b="1" u="sng" dirty="0">
              <a:latin typeface="Segoe UI Semilight" panose="020B0402040204020203" pitchFamily="34" charset="0"/>
              <a:cs typeface="Segoe UI Semilight" panose="020B0402040204020203" pitchFamily="34" charset="0"/>
            </a:endParaRPr>
          </a:p>
          <a:p>
            <a:pPr algn="ctr"/>
            <a:r>
              <a:rPr lang="en-US" sz="5400" b="1" u="sng" dirty="0">
                <a:latin typeface="Segoe UI Semilight" panose="020B0402040204020203" pitchFamily="34" charset="0"/>
                <a:cs typeface="Segoe UI Semilight" panose="020B0402040204020203" pitchFamily="34" charset="0"/>
              </a:rPr>
              <a:t>System Demonstration</a:t>
            </a:r>
          </a:p>
        </p:txBody>
      </p:sp>
      <p:sp>
        <p:nvSpPr>
          <p:cNvPr id="11" name="TextBox 10"/>
          <p:cNvSpPr txBox="1"/>
          <p:nvPr/>
        </p:nvSpPr>
        <p:spPr>
          <a:xfrm>
            <a:off x="7775427" y="1594730"/>
            <a:ext cx="4187973" cy="1938992"/>
          </a:xfrm>
          <a:prstGeom prst="rect">
            <a:avLst/>
          </a:prstGeom>
          <a:noFill/>
        </p:spPr>
        <p:txBody>
          <a:bodyPr wrap="square" rtlCol="1">
            <a:spAutoFit/>
          </a:bodyPr>
          <a:lstStyle/>
          <a:p>
            <a:pPr algn="ctr"/>
            <a:endParaRPr lang="en-US" sz="10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power button to turn the system off.</a:t>
            </a:r>
          </a:p>
          <a:p>
            <a:pPr algn="ctr"/>
            <a:endParaRPr lang="en-US" sz="1400" b="1" dirty="0">
              <a:latin typeface="Segoe UI Semilight" panose="020B0402040204020203" pitchFamily="34" charset="0"/>
              <a:cs typeface="Segoe UI Semilight" panose="020B0402040204020203" pitchFamily="34" charset="0"/>
            </a:endParaRPr>
          </a:p>
        </p:txBody>
      </p:sp>
      <p:sp>
        <p:nvSpPr>
          <p:cNvPr id="12" name="TextBox 11"/>
          <p:cNvSpPr txBox="1"/>
          <p:nvPr/>
        </p:nvSpPr>
        <p:spPr>
          <a:xfrm>
            <a:off x="10809031" y="6303711"/>
            <a:ext cx="633508" cy="369332"/>
          </a:xfrm>
          <a:prstGeom prst="rect">
            <a:avLst/>
          </a:prstGeom>
          <a:noFill/>
        </p:spPr>
        <p:txBody>
          <a:bodyPr wrap="none" rtlCol="1">
            <a:spAutoFit/>
          </a:bodyPr>
          <a:lstStyle/>
          <a:p>
            <a:pPr algn="ctr"/>
            <a:r>
              <a:rPr lang="en-US" b="1" dirty="0">
                <a:solidFill>
                  <a:sysClr val="windowText" lastClr="000000"/>
                </a:solidFill>
                <a:latin typeface="Segoe UI Light" panose="020B0502040204020203" pitchFamily="34" charset="0"/>
                <a:cs typeface="Segoe UI Light" panose="020B0502040204020203" pitchFamily="34" charset="0"/>
              </a:rPr>
              <a:t>back</a:t>
            </a:r>
            <a:endParaRPr lang="he-IL" b="1" dirty="0">
              <a:solidFill>
                <a:sysClr val="windowText" lastClr="000000"/>
              </a:solidFill>
              <a:latin typeface="Segoe UI Light" panose="020B0502040204020203" pitchFamily="34" charset="0"/>
              <a:cs typeface="Segoe UI Light" panose="020B0502040204020203" pitchFamily="34" charset="0"/>
            </a:endParaRPr>
          </a:p>
        </p:txBody>
      </p:sp>
      <p:sp>
        <p:nvSpPr>
          <p:cNvPr id="13" name="לחצן פעולה: חזרה 12">
            <a:hlinkClick r:id="rId4" action="ppaction://hlinksldjump" highlightClick="1"/>
          </p:cNvPr>
          <p:cNvSpPr/>
          <p:nvPr/>
        </p:nvSpPr>
        <p:spPr>
          <a:xfrm>
            <a:off x="11442539" y="6008557"/>
            <a:ext cx="520861" cy="590308"/>
          </a:xfrm>
          <a:prstGeom prst="actionButtonRetur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93033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מעוגל 1"/>
          <p:cNvSpPr/>
          <p:nvPr/>
        </p:nvSpPr>
        <p:spPr>
          <a:xfrm>
            <a:off x="552575" y="1686559"/>
            <a:ext cx="7169025" cy="3998195"/>
          </a:xfrm>
          <a:prstGeom prst="roundRect">
            <a:avLst/>
          </a:prstGeom>
          <a:solidFill>
            <a:srgbClr val="F9F9F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400" b="1" u="sng" dirty="0">
                <a:solidFill>
                  <a:sysClr val="windowText" lastClr="000000"/>
                </a:solidFill>
                <a:latin typeface="Segoe UI Light" panose="020B0502040204020203" pitchFamily="34" charset="0"/>
                <a:cs typeface="Segoe UI Light" panose="020B0502040204020203" pitchFamily="34" charset="0"/>
              </a:rPr>
              <a:t>Preparing to meet the Doctor</a:t>
            </a:r>
            <a:endParaRPr lang="he-IL" sz="2400" b="1" u="sng" dirty="0">
              <a:solidFill>
                <a:sysClr val="windowText" lastClr="000000"/>
              </a:solidFill>
              <a:latin typeface="Segoe UI Light" panose="020B0502040204020203" pitchFamily="34" charset="0"/>
              <a:cs typeface="Segoe UI Light" panose="020B0502040204020203" pitchFamily="34" charset="0"/>
            </a:endParaRPr>
          </a:p>
        </p:txBody>
      </p:sp>
      <p:sp>
        <p:nvSpPr>
          <p:cNvPr id="4" name="מלבן מעוגל 3">
            <a:hlinkClick r:id="rId2" action="ppaction://hlinksldjump"/>
          </p:cNvPr>
          <p:cNvSpPr/>
          <p:nvPr/>
        </p:nvSpPr>
        <p:spPr>
          <a:xfrm>
            <a:off x="657505" y="2364285"/>
            <a:ext cx="6961213" cy="1623515"/>
          </a:xfrm>
          <a:prstGeom prst="roundRect">
            <a:avLst/>
          </a:prstGeom>
          <a:solidFill>
            <a:schemeClr val="accent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Start!</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10" name="מלבן מעוגל 9">
            <a:hlinkClick r:id="rId3" action="ppaction://hlinksldjump"/>
          </p:cNvPr>
          <p:cNvSpPr/>
          <p:nvPr/>
        </p:nvSpPr>
        <p:spPr>
          <a:xfrm>
            <a:off x="899160" y="4841408"/>
            <a:ext cx="6492240" cy="619592"/>
          </a:xfrm>
          <a:prstGeom prst="roundRect">
            <a:avLst>
              <a:gd name="adj" fmla="val 37984"/>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Segoe UI Light" panose="020B0502040204020203" pitchFamily="34" charset="0"/>
                <a:cs typeface="Segoe UI Light" panose="020B0502040204020203" pitchFamily="34" charset="0"/>
              </a:rPr>
              <a:t>Return</a:t>
            </a:r>
            <a:endParaRPr lang="he-IL" b="1" dirty="0">
              <a:solidFill>
                <a:schemeClr val="tx1"/>
              </a:solidFill>
              <a:latin typeface="Segoe UI Light" panose="020B0502040204020203" pitchFamily="34" charset="0"/>
              <a:cs typeface="Segoe UI Light" panose="020B0502040204020203" pitchFamily="34" charset="0"/>
            </a:endParaRPr>
          </a:p>
        </p:txBody>
      </p:sp>
      <p:sp>
        <p:nvSpPr>
          <p:cNvPr id="9" name="אליפסה 8">
            <a:hlinkClick r:id="rId4" action="ppaction://hlinksldjump"/>
          </p:cNvPr>
          <p:cNvSpPr/>
          <p:nvPr/>
        </p:nvSpPr>
        <p:spPr>
          <a:xfrm>
            <a:off x="6880257" y="1821513"/>
            <a:ext cx="466283" cy="454173"/>
          </a:xfrm>
          <a:prstGeom prst="ellipse">
            <a:avLst/>
          </a:prstGeom>
          <a:ln>
            <a:no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a:sp3d>
        </p:spPr>
        <p:style>
          <a:lnRef idx="3">
            <a:schemeClr val="lt1"/>
          </a:lnRef>
          <a:fillRef idx="1">
            <a:schemeClr val="accent4"/>
          </a:fillRef>
          <a:effectRef idx="1">
            <a:schemeClr val="accent4"/>
          </a:effectRef>
          <a:fontRef idx="minor">
            <a:schemeClr val="lt1"/>
          </a:fontRef>
        </p:style>
        <p:txBody>
          <a:bodyPr rtlCol="1" anchor="ctr"/>
          <a:lstStyle/>
          <a:p>
            <a:pPr algn="ctr"/>
            <a:endParaRPr lang="he-IL"/>
          </a:p>
        </p:txBody>
      </p:sp>
      <p:sp>
        <p:nvSpPr>
          <p:cNvPr id="11" name="מלבן מעוגל 10">
            <a:hlinkClick r:id="rId5" action="ppaction://hlinksldjump"/>
          </p:cNvPr>
          <p:cNvSpPr/>
          <p:nvPr/>
        </p:nvSpPr>
        <p:spPr>
          <a:xfrm>
            <a:off x="657506" y="4099559"/>
            <a:ext cx="6961213" cy="564653"/>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en-US" sz="2400" b="1" dirty="0">
                <a:solidFill>
                  <a:schemeClr val="bg1"/>
                </a:solidFill>
                <a:latin typeface="Segoe UI Light" panose="020B0502040204020203" pitchFamily="34" charset="0"/>
                <a:cs typeface="Segoe UI Light" panose="020B0502040204020203" pitchFamily="34" charset="0"/>
              </a:rPr>
              <a:t>Distress!</a:t>
            </a:r>
            <a:endParaRPr lang="he-IL" sz="2400" b="1" dirty="0">
              <a:solidFill>
                <a:schemeClr val="bg1"/>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0" y="196890"/>
            <a:ext cx="12192000" cy="1169551"/>
          </a:xfrm>
          <a:prstGeom prst="rect">
            <a:avLst/>
          </a:prstGeom>
          <a:noFill/>
        </p:spPr>
        <p:txBody>
          <a:bodyPr wrap="square" rtlCol="1">
            <a:spAutoFit/>
          </a:bodyPr>
          <a:lstStyle/>
          <a:p>
            <a:pPr algn="ctr"/>
            <a:endParaRPr lang="en-US" sz="1600" b="1" u="sng" dirty="0">
              <a:latin typeface="Segoe UI Semilight" panose="020B0402040204020203" pitchFamily="34" charset="0"/>
              <a:cs typeface="Segoe UI Semilight" panose="020B0402040204020203" pitchFamily="34" charset="0"/>
            </a:endParaRPr>
          </a:p>
          <a:p>
            <a:pPr algn="ctr"/>
            <a:r>
              <a:rPr lang="en-US" sz="5400" b="1" u="sng" dirty="0">
                <a:latin typeface="Segoe UI Semilight" panose="020B0402040204020203" pitchFamily="34" charset="0"/>
                <a:cs typeface="Segoe UI Semilight" panose="020B0402040204020203" pitchFamily="34" charset="0"/>
              </a:rPr>
              <a:t>System Demonstration</a:t>
            </a:r>
          </a:p>
        </p:txBody>
      </p:sp>
      <p:sp>
        <p:nvSpPr>
          <p:cNvPr id="13" name="TextBox 12"/>
          <p:cNvSpPr txBox="1"/>
          <p:nvPr/>
        </p:nvSpPr>
        <p:spPr>
          <a:xfrm>
            <a:off x="7775427" y="1594730"/>
            <a:ext cx="4187973" cy="4708981"/>
          </a:xfrm>
          <a:prstGeom prst="rect">
            <a:avLst/>
          </a:prstGeom>
          <a:noFill/>
        </p:spPr>
        <p:txBody>
          <a:bodyPr wrap="square" rtlCol="1">
            <a:spAutoFit/>
          </a:bodyPr>
          <a:lstStyle/>
          <a:p>
            <a:pPr algn="ctr"/>
            <a:endParaRPr lang="en-US" sz="10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power button to turn the system off.</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distress button for emergency.</a:t>
            </a:r>
          </a:p>
          <a:p>
            <a:pPr algn="ctr"/>
            <a:endParaRPr lang="en-US" sz="1400" b="1" dirty="0">
              <a:latin typeface="Segoe UI Semilight" panose="020B0402040204020203" pitchFamily="34" charset="0"/>
              <a:cs typeface="Segoe UI Semilight" panose="020B0402040204020203" pitchFamily="34" charset="0"/>
            </a:endParaRPr>
          </a:p>
          <a:p>
            <a:pPr algn="ctr"/>
            <a:r>
              <a:rPr lang="en-US" sz="3200" b="1" dirty="0">
                <a:latin typeface="Segoe UI Semilight" panose="020B0402040204020203" pitchFamily="34" charset="0"/>
                <a:cs typeface="Segoe UI Semilight" panose="020B0402040204020203" pitchFamily="34" charset="0"/>
              </a:rPr>
              <a:t>Press the return button to return to the main screen.</a:t>
            </a:r>
          </a:p>
        </p:txBody>
      </p:sp>
      <p:sp>
        <p:nvSpPr>
          <p:cNvPr id="14" name="TextBox 13"/>
          <p:cNvSpPr txBox="1"/>
          <p:nvPr/>
        </p:nvSpPr>
        <p:spPr>
          <a:xfrm>
            <a:off x="10809031" y="6303711"/>
            <a:ext cx="633508" cy="369332"/>
          </a:xfrm>
          <a:prstGeom prst="rect">
            <a:avLst/>
          </a:prstGeom>
          <a:noFill/>
        </p:spPr>
        <p:txBody>
          <a:bodyPr wrap="none" rtlCol="1">
            <a:spAutoFit/>
          </a:bodyPr>
          <a:lstStyle/>
          <a:p>
            <a:pPr algn="ctr"/>
            <a:r>
              <a:rPr lang="en-US" b="1" dirty="0">
                <a:solidFill>
                  <a:sysClr val="windowText" lastClr="000000"/>
                </a:solidFill>
                <a:latin typeface="Segoe UI Light" panose="020B0502040204020203" pitchFamily="34" charset="0"/>
                <a:cs typeface="Segoe UI Light" panose="020B0502040204020203" pitchFamily="34" charset="0"/>
              </a:rPr>
              <a:t>back</a:t>
            </a:r>
            <a:endParaRPr lang="he-IL" b="1" dirty="0">
              <a:solidFill>
                <a:sysClr val="windowText" lastClr="000000"/>
              </a:solidFill>
              <a:latin typeface="Segoe UI Light" panose="020B0502040204020203" pitchFamily="34" charset="0"/>
              <a:cs typeface="Segoe UI Light" panose="020B0502040204020203" pitchFamily="34" charset="0"/>
            </a:endParaRPr>
          </a:p>
        </p:txBody>
      </p:sp>
      <p:sp>
        <p:nvSpPr>
          <p:cNvPr id="15" name="לחצן פעולה: חזרה 14">
            <a:hlinkClick r:id="rId6" action="ppaction://hlinksldjump" highlightClick="1"/>
          </p:cNvPr>
          <p:cNvSpPr/>
          <p:nvPr/>
        </p:nvSpPr>
        <p:spPr>
          <a:xfrm>
            <a:off x="11442539" y="6008557"/>
            <a:ext cx="520861" cy="590308"/>
          </a:xfrm>
          <a:prstGeom prst="actionButtonReturn">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97928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7385</TotalTime>
  <Words>2186</Words>
  <Application>Microsoft Office PowerPoint</Application>
  <PresentationFormat>מסך רחב</PresentationFormat>
  <Paragraphs>240</Paragraphs>
  <Slides>37</Slides>
  <Notes>3</Notes>
  <HiddenSlides>13</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37</vt:i4>
      </vt:variant>
    </vt:vector>
  </HeadingPairs>
  <TitlesOfParts>
    <vt:vector size="47" baseType="lpstr">
      <vt:lpstr>Arial</vt:lpstr>
      <vt:lpstr>Calibri</vt:lpstr>
      <vt:lpstr>Calibri Light</vt:lpstr>
      <vt:lpstr>Courier New</vt:lpstr>
      <vt:lpstr>Segoe Print</vt:lpstr>
      <vt:lpstr>Segoe UI Black</vt:lpstr>
      <vt:lpstr>Segoe UI Light</vt:lpstr>
      <vt:lpstr>Segoe UI Semilight</vt:lpstr>
      <vt:lpstr>Times New Roman</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Adi G</dc:creator>
  <cp:lastModifiedBy>Adi G</cp:lastModifiedBy>
  <cp:revision>143</cp:revision>
  <cp:lastPrinted>2020-05-11T09:36:15Z</cp:lastPrinted>
  <dcterms:created xsi:type="dcterms:W3CDTF">2020-03-24T20:22:17Z</dcterms:created>
  <dcterms:modified xsi:type="dcterms:W3CDTF">2020-05-27T12:08:49Z</dcterms:modified>
</cp:coreProperties>
</file>