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 d="100"/>
          <a:sy n="11" d="100"/>
        </p:scale>
        <p:origin x="2261"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86DA2-6F35-4111-ACB3-E2300C0C7C15}" type="datetimeFigureOut">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27/05/2020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86DA2-6F35-4111-ACB3-E2300C0C7C15}" type="datetimeFigureOut">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86DA2-6F35-4111-ACB3-E2300C0C7C15}" type="datetimeFigureOut">
              <a:rPr lang="en-GB" smtClean="0"/>
              <a:t>27/05/2020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86DA2-6F35-4111-ACB3-E2300C0C7C15}" type="datetimeFigureOut">
              <a:rPr lang="en-GB" smtClean="0"/>
              <a:t>27/05/2020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27/05/2020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27/05/2020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27/05/2020</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gif"/><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22223392" y="-101593"/>
            <a:ext cx="2976583" cy="34795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1500" b="1">
              <a:latin typeface="Britannic Bold" panose="020B0903060703020204" pitchFamily="34" charset="0"/>
            </a:endParaRPr>
          </a:p>
        </p:txBody>
      </p:sp>
      <p:sp>
        <p:nvSpPr>
          <p:cNvPr id="10" name="מלבן 9"/>
          <p:cNvSpPr/>
          <p:nvPr/>
        </p:nvSpPr>
        <p:spPr>
          <a:xfrm>
            <a:off x="0" y="-101593"/>
            <a:ext cx="22223392" cy="40483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1500" b="1" dirty="0">
                <a:latin typeface="Britannic Bold" panose="020B0903060703020204" pitchFamily="34" charset="0"/>
              </a:rPr>
              <a:t>Medical </a:t>
            </a:r>
            <a:r>
              <a:rPr lang="en-US" sz="11500" b="1" dirty="0">
                <a:latin typeface="Britannic Bold" panose="020B0903060703020204" pitchFamily="34" charset="0"/>
              </a:rPr>
              <a:t>helper at Corona </a:t>
            </a:r>
            <a:r>
              <a:rPr lang="en-US" sz="11500" b="1" dirty="0" smtClean="0">
                <a:latin typeface="Britannic Bold" panose="020B0903060703020204" pitchFamily="34" charset="0"/>
              </a:rPr>
              <a:t>times      </a:t>
            </a:r>
            <a:endParaRPr lang="en-US" sz="11500" b="1" dirty="0">
              <a:latin typeface="Britannic Bold" panose="020B0903060703020204" pitchFamily="34" charset="0"/>
            </a:endParaRPr>
          </a:p>
          <a:p>
            <a:pPr algn="ctr" rtl="0">
              <a:tabLst>
                <a:tab pos="179340" algn="l"/>
              </a:tabLst>
            </a:pPr>
            <a:r>
              <a:rPr lang="he-IL" sz="6000" dirty="0">
                <a:latin typeface="Segoe UI Semilight" panose="020B0402040204020203" pitchFamily="34" charset="0"/>
                <a:cs typeface="Segoe UI Semilight" panose="020B0402040204020203" pitchFamily="34" charset="0"/>
              </a:rPr>
              <a:t>קורס תכנות ויזואלי למערכות </a:t>
            </a:r>
            <a:r>
              <a:rPr lang="he-IL" sz="6000" dirty="0" err="1">
                <a:latin typeface="Segoe UI Semilight" panose="020B0402040204020203" pitchFamily="34" charset="0"/>
                <a:cs typeface="Segoe UI Semilight" panose="020B0402040204020203" pitchFamily="34" charset="0"/>
              </a:rPr>
              <a:t>ריאקטיביות</a:t>
            </a:r>
            <a:r>
              <a:rPr lang="he-IL" sz="6000" dirty="0">
                <a:latin typeface="Segoe UI Semilight" panose="020B0402040204020203" pitchFamily="34" charset="0"/>
                <a:cs typeface="Segoe UI Semilight" panose="020B0402040204020203" pitchFamily="34" charset="0"/>
              </a:rPr>
              <a:t> (65347)</a:t>
            </a:r>
            <a:endParaRPr lang="en-US" sz="6000" b="1" dirty="0">
              <a:latin typeface="Segoe UI Semilight" panose="020B0402040204020203" pitchFamily="34" charset="0"/>
              <a:cs typeface="Segoe UI Semilight" panose="020B0402040204020203" pitchFamily="34" charset="0"/>
            </a:endParaRPr>
          </a:p>
        </p:txBody>
      </p:sp>
      <p:sp>
        <p:nvSpPr>
          <p:cNvPr id="12" name="מלבן 11"/>
          <p:cNvSpPr/>
          <p:nvPr/>
        </p:nvSpPr>
        <p:spPr>
          <a:xfrm>
            <a:off x="0" y="3377952"/>
            <a:ext cx="25185590" cy="811308"/>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he-IL" sz="2800" dirty="0">
                <a:latin typeface="Segoe UI Semilight" panose="020B0402040204020203" pitchFamily="34" charset="0"/>
                <a:cs typeface="Segoe UI Semilight" panose="020B0402040204020203" pitchFamily="34" charset="0"/>
              </a:rPr>
              <a:t>סמסטר ב', תש"פ        </a:t>
            </a:r>
            <a:r>
              <a:rPr lang="he-IL" sz="2800" b="1" dirty="0">
                <a:latin typeface="Segoe UI Semilight" panose="020B0402040204020203" pitchFamily="34" charset="0"/>
                <a:cs typeface="Segoe UI Semilight" panose="020B0402040204020203" pitchFamily="34" charset="0"/>
              </a:rPr>
              <a:t>מרצה</a:t>
            </a:r>
            <a:r>
              <a:rPr lang="he-IL" sz="2800" dirty="0">
                <a:latin typeface="Segoe UI Semilight" panose="020B0402040204020203" pitchFamily="34" charset="0"/>
                <a:cs typeface="Segoe UI Semilight" panose="020B0402040204020203" pitchFamily="34" charset="0"/>
              </a:rPr>
              <a:t>: ד"ר מיכל גורדון                </a:t>
            </a:r>
            <a:r>
              <a:rPr lang="he-IL" sz="2800" b="1" dirty="0">
                <a:latin typeface="Segoe UI Semilight" panose="020B0402040204020203" pitchFamily="34" charset="0"/>
                <a:cs typeface="Segoe UI Semilight" panose="020B0402040204020203" pitchFamily="34" charset="0"/>
              </a:rPr>
              <a:t>מגישים: </a:t>
            </a:r>
            <a:r>
              <a:rPr lang="he-IL" sz="2800" dirty="0">
                <a:latin typeface="Segoe UI Semilight" panose="020B0402040204020203" pitchFamily="34" charset="0"/>
                <a:cs typeface="Segoe UI Semilight" panose="020B0402040204020203" pitchFamily="34" charset="0"/>
              </a:rPr>
              <a:t>עדי </a:t>
            </a:r>
            <a:r>
              <a:rPr lang="he-IL" sz="2800" dirty="0" err="1">
                <a:latin typeface="Segoe UI Semilight" panose="020B0402040204020203" pitchFamily="34" charset="0"/>
                <a:cs typeface="Segoe UI Semilight" panose="020B0402040204020203" pitchFamily="34" charset="0"/>
              </a:rPr>
              <a:t>גולדרייך</a:t>
            </a:r>
            <a:r>
              <a:rPr lang="he-IL" sz="2800" dirty="0">
                <a:latin typeface="Segoe UI Semilight" panose="020B0402040204020203" pitchFamily="34" charset="0"/>
                <a:cs typeface="Segoe UI Semilight" panose="020B0402040204020203" pitchFamily="34" charset="0"/>
              </a:rPr>
              <a:t> ויובל ניר, מדעי המחשב</a:t>
            </a:r>
            <a:endParaRPr lang="en-US" sz="2800" dirty="0">
              <a:latin typeface="Segoe UI Semilight" panose="020B0402040204020203" pitchFamily="34" charset="0"/>
              <a:cs typeface="Segoe UI Semilight" panose="020B0402040204020203" pitchFamily="34" charset="0"/>
            </a:endParaRPr>
          </a:p>
        </p:txBody>
      </p:sp>
      <p:pic>
        <p:nvPicPr>
          <p:cNvPr id="13" name="תמונה 12"/>
          <p:cNvPicPr>
            <a:picLocks noChangeAspect="1"/>
          </p:cNvPicPr>
          <p:nvPr/>
        </p:nvPicPr>
        <p:blipFill>
          <a:blip r:embed="rId2"/>
          <a:stretch>
            <a:fillRect/>
          </a:stretch>
        </p:blipFill>
        <p:spPr>
          <a:xfrm>
            <a:off x="21261893" y="32029713"/>
            <a:ext cx="3596142" cy="3587497"/>
          </a:xfrm>
          <a:prstGeom prst="rect">
            <a:avLst/>
          </a:prstGeom>
          <a:ln>
            <a:noFill/>
          </a:ln>
        </p:spPr>
      </p:pic>
      <p:sp>
        <p:nvSpPr>
          <p:cNvPr id="14" name="TextBox 13"/>
          <p:cNvSpPr txBox="1"/>
          <p:nvPr/>
        </p:nvSpPr>
        <p:spPr>
          <a:xfrm>
            <a:off x="127584" y="5118388"/>
            <a:ext cx="12348246" cy="2862322"/>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The system we created, is inspired by the complicated time we’re experiencing, it will be used to help Corona’s hospitalized people communicating with their doctors and support teams.</a:t>
            </a:r>
          </a:p>
          <a:p>
            <a:pPr algn="l"/>
            <a:r>
              <a:rPr lang="en-US" sz="3000" dirty="0">
                <a:latin typeface="Segoe UI Semilight" panose="020B0402040204020203" pitchFamily="34" charset="0"/>
                <a:cs typeface="Segoe UI Semilight" panose="020B0402040204020203" pitchFamily="34" charset="0"/>
              </a:rPr>
              <a:t>The system will be used at isolated rooms in hospitals\ Corona hotels to avoid contagion, and will help its users to communicate with the outer world.</a:t>
            </a:r>
            <a:endParaRPr lang="en-US" sz="3000" dirty="0">
              <a:latin typeface="Segoe UI Semilight" panose="020B0402040204020203" pitchFamily="34" charset="0"/>
              <a:cs typeface="Segoe UI Semilight" panose="020B0402040204020203" pitchFamily="34" charset="0"/>
            </a:endParaRPr>
          </a:p>
        </p:txBody>
      </p:sp>
      <p:sp>
        <p:nvSpPr>
          <p:cNvPr id="15" name="TextBox 14"/>
          <p:cNvSpPr txBox="1"/>
          <p:nvPr/>
        </p:nvSpPr>
        <p:spPr>
          <a:xfrm>
            <a:off x="127584" y="8895748"/>
            <a:ext cx="12348246" cy="5170646"/>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The system’s </a:t>
            </a:r>
            <a:r>
              <a:rPr lang="en-US" sz="3000" b="1" u="sng" dirty="0">
                <a:latin typeface="Segoe UI Semilight" panose="020B0402040204020203" pitchFamily="34" charset="0"/>
                <a:cs typeface="Segoe UI Semilight" panose="020B0402040204020203" pitchFamily="34" charset="0"/>
              </a:rPr>
              <a:t>inputs</a:t>
            </a:r>
            <a:r>
              <a:rPr lang="en-US" sz="3000" dirty="0">
                <a:latin typeface="Segoe UI Semilight" panose="020B0402040204020203" pitchFamily="34" charset="0"/>
                <a:cs typeface="Segoe UI Semilight" panose="020B0402040204020203" pitchFamily="34" charset="0"/>
              </a:rPr>
              <a:t> are the pressings of the user on the system’s buttons which create system reactions. The system acts according to the user’s choices and provides him what he\she needs. Another kind of the system’s inputs are the variants which represent the users vital signs. </a:t>
            </a:r>
          </a:p>
          <a:p>
            <a:pPr algn="l"/>
            <a:r>
              <a:rPr lang="en-US" sz="3000" dirty="0">
                <a:latin typeface="Segoe UI Semilight" panose="020B0402040204020203" pitchFamily="34" charset="0"/>
                <a:cs typeface="Segoe UI Semilight" panose="020B0402040204020203" pitchFamily="34" charset="0"/>
              </a:rPr>
              <a:t>Therefor, the system’s </a:t>
            </a:r>
            <a:r>
              <a:rPr lang="en-US" sz="3000" b="1" u="sng" dirty="0">
                <a:latin typeface="Segoe UI Semilight" panose="020B0402040204020203" pitchFamily="34" charset="0"/>
                <a:cs typeface="Segoe UI Semilight" panose="020B0402040204020203" pitchFamily="34" charset="0"/>
              </a:rPr>
              <a:t>outputs</a:t>
            </a:r>
            <a:r>
              <a:rPr lang="en-US" sz="3000" dirty="0">
                <a:latin typeface="Segoe UI Semilight" panose="020B0402040204020203" pitchFamily="34" charset="0"/>
                <a:cs typeface="Segoe UI Semilight" panose="020B0402040204020203" pitchFamily="34" charset="0"/>
              </a:rPr>
              <a:t> </a:t>
            </a:r>
          </a:p>
          <a:p>
            <a:pPr algn="l"/>
            <a:r>
              <a:rPr lang="en-US" sz="3000" dirty="0">
                <a:latin typeface="Segoe UI Semilight" panose="020B0402040204020203" pitchFamily="34" charset="0"/>
                <a:cs typeface="Segoe UI Semilight" panose="020B0402040204020203" pitchFamily="34" charset="0"/>
              </a:rPr>
              <a:t>are the services the user gets </a:t>
            </a:r>
          </a:p>
          <a:p>
            <a:pPr algn="l"/>
            <a:r>
              <a:rPr lang="en-US" sz="3000" dirty="0">
                <a:latin typeface="Segoe UI Semilight" panose="020B0402040204020203" pitchFamily="34" charset="0"/>
                <a:cs typeface="Segoe UI Semilight" panose="020B0402040204020203" pitchFamily="34" charset="0"/>
              </a:rPr>
              <a:t>to provide him\her the support </a:t>
            </a:r>
          </a:p>
          <a:p>
            <a:pPr algn="l"/>
            <a:r>
              <a:rPr lang="en-US" sz="3000" dirty="0">
                <a:latin typeface="Segoe UI Semilight" panose="020B0402040204020203" pitchFamily="34" charset="0"/>
                <a:cs typeface="Segoe UI Semilight" panose="020B0402040204020203" pitchFamily="34" charset="0"/>
              </a:rPr>
              <a:t>– the general support, the </a:t>
            </a:r>
          </a:p>
          <a:p>
            <a:pPr algn="l"/>
            <a:r>
              <a:rPr lang="en-US" sz="3000" dirty="0">
                <a:latin typeface="Segoe UI Semilight" panose="020B0402040204020203" pitchFamily="34" charset="0"/>
                <a:cs typeface="Segoe UI Semilight" panose="020B0402040204020203" pitchFamily="34" charset="0"/>
              </a:rPr>
              <a:t>doctor </a:t>
            </a:r>
            <a:r>
              <a:rPr lang="en-US" sz="3000" dirty="0">
                <a:effectLst>
                  <a:glow rad="101600">
                    <a:schemeClr val="bg1">
                      <a:alpha val="60000"/>
                    </a:schemeClr>
                  </a:glow>
                </a:effectLst>
                <a:latin typeface="Segoe UI Semilight" panose="020B0402040204020203" pitchFamily="34" charset="0"/>
                <a:cs typeface="Segoe UI Semilight" panose="020B0402040204020203" pitchFamily="34" charset="0"/>
              </a:rPr>
              <a:t>support and </a:t>
            </a:r>
            <a:r>
              <a:rPr lang="en-US" sz="3000" dirty="0">
                <a:latin typeface="Segoe UI Semilight" panose="020B0402040204020203" pitchFamily="34" charset="0"/>
                <a:cs typeface="Segoe UI Semilight" panose="020B0402040204020203" pitchFamily="34" charset="0"/>
              </a:rPr>
              <a:t>the distress </a:t>
            </a:r>
          </a:p>
          <a:p>
            <a:pPr algn="l"/>
            <a:r>
              <a:rPr lang="en-US" sz="3000" dirty="0">
                <a:latin typeface="Segoe UI Semilight" panose="020B0402040204020203" pitchFamily="34" charset="0"/>
                <a:cs typeface="Segoe UI Semilight" panose="020B0402040204020203" pitchFamily="34" charset="0"/>
              </a:rPr>
              <a:t>area which provides life-saving </a:t>
            </a:r>
          </a:p>
          <a:p>
            <a:pPr algn="l"/>
            <a:r>
              <a:rPr lang="en-US" sz="3000" dirty="0">
                <a:latin typeface="Segoe UI Semilight" panose="020B0402040204020203" pitchFamily="34" charset="0"/>
                <a:cs typeface="Segoe UI Semilight" panose="020B0402040204020203" pitchFamily="34" charset="0"/>
              </a:rPr>
              <a:t>services.</a:t>
            </a:r>
          </a:p>
        </p:txBody>
      </p:sp>
      <p:sp>
        <p:nvSpPr>
          <p:cNvPr id="17" name="TextBox 16"/>
          <p:cNvSpPr txBox="1"/>
          <p:nvPr/>
        </p:nvSpPr>
        <p:spPr>
          <a:xfrm>
            <a:off x="290849" y="16297434"/>
            <a:ext cx="12348246" cy="3323987"/>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The system is directed by the user to it’s different states,  according to the user’s answers\ button pressing.</a:t>
            </a:r>
          </a:p>
          <a:p>
            <a:pPr algn="l"/>
            <a:r>
              <a:rPr lang="en-US" sz="3000" dirty="0">
                <a:latin typeface="Segoe UI Semilight" panose="020B0402040204020203" pitchFamily="34" charset="0"/>
                <a:cs typeface="Segoe UI Semilight" panose="020B0402040204020203" pitchFamily="34" charset="0"/>
              </a:rPr>
              <a:t>For example, in the beginning the user needs to choose which part of the system he\she would like to use. Afterwards, if the user chose “Doctor support” for example, the system would act according to his medical tests and preferences. The system has a lot of different states that are affected by the variety of user’s decisions.</a:t>
            </a:r>
            <a:endParaRPr lang="en-US" sz="3000" dirty="0">
              <a:latin typeface="Segoe UI Semilight" panose="020B0402040204020203" pitchFamily="34" charset="0"/>
              <a:cs typeface="Segoe UI Semilight" panose="020B0402040204020203" pitchFamily="34" charset="0"/>
            </a:endParaRPr>
          </a:p>
        </p:txBody>
      </p:sp>
      <p:pic>
        <p:nvPicPr>
          <p:cNvPr id="18" name="תמונה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7189" y="11029069"/>
            <a:ext cx="7152192" cy="4093699"/>
          </a:xfrm>
          <a:prstGeom prst="rect">
            <a:avLst/>
          </a:prstGeom>
        </p:spPr>
      </p:pic>
      <p:sp>
        <p:nvSpPr>
          <p:cNvPr id="19" name="מלבן 18"/>
          <p:cNvSpPr/>
          <p:nvPr/>
        </p:nvSpPr>
        <p:spPr>
          <a:xfrm>
            <a:off x="12639095" y="4309993"/>
            <a:ext cx="12420000" cy="110162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6500" dirty="0">
                <a:latin typeface="Segoe UI Semilight" panose="020B0402040204020203" pitchFamily="34" charset="0"/>
                <a:cs typeface="Segoe UI Semilight" panose="020B0402040204020203" pitchFamily="34" charset="0"/>
              </a:rPr>
              <a:t>LSC</a:t>
            </a:r>
            <a:endParaRPr lang="en-US" sz="6500" b="1" dirty="0">
              <a:latin typeface="Segoe UI Semilight" panose="020B0402040204020203" pitchFamily="34" charset="0"/>
              <a:cs typeface="Segoe UI Semilight" panose="020B0402040204020203" pitchFamily="34" charset="0"/>
            </a:endParaRPr>
          </a:p>
        </p:txBody>
      </p:sp>
      <p:sp>
        <p:nvSpPr>
          <p:cNvPr id="20" name="TextBox 19"/>
          <p:cNvSpPr txBox="1"/>
          <p:nvPr/>
        </p:nvSpPr>
        <p:spPr>
          <a:xfrm>
            <a:off x="12643630" y="5526331"/>
            <a:ext cx="12420000" cy="7632859"/>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While creating the LSC for our project we defined our primary demands and then used </a:t>
            </a:r>
            <a:r>
              <a:rPr lang="en-US" sz="3000" dirty="0" err="1">
                <a:latin typeface="Segoe UI Semilight" panose="020B0402040204020203" pitchFamily="34" charset="0"/>
                <a:cs typeface="Segoe UI Semilight" panose="020B0402040204020203" pitchFamily="34" charset="0"/>
              </a:rPr>
              <a:t>PlayGo</a:t>
            </a:r>
            <a:r>
              <a:rPr lang="en-US" sz="3000" dirty="0">
                <a:latin typeface="Segoe UI Semilight" panose="020B0402040204020203" pitchFamily="34" charset="0"/>
                <a:cs typeface="Segoe UI Semilight" panose="020B0402040204020203" pitchFamily="34" charset="0"/>
              </a:rPr>
              <a:t> to create them as diagrams.</a:t>
            </a:r>
          </a:p>
          <a:p>
            <a:pPr algn="l"/>
            <a:r>
              <a:rPr lang="en-US" sz="3000" dirty="0">
                <a:latin typeface="Segoe UI Semilight" panose="020B0402040204020203" pitchFamily="34" charset="0"/>
                <a:cs typeface="Segoe UI Semilight" panose="020B0402040204020203" pitchFamily="34" charset="0"/>
              </a:rPr>
              <a:t>We created 5 regular diagrams, 2 unifications and 1 forbidden diagram.</a:t>
            </a:r>
          </a:p>
          <a:p>
            <a:pPr algn="l"/>
            <a:endParaRPr lang="en-US" sz="3000" dirty="0">
              <a:latin typeface="Segoe UI Semilight" panose="020B0402040204020203" pitchFamily="34" charset="0"/>
              <a:cs typeface="Segoe UI Semilight" panose="020B0402040204020203" pitchFamily="34" charset="0"/>
            </a:endParaRPr>
          </a:p>
          <a:p>
            <a:pPr algn="l"/>
            <a:r>
              <a:rPr lang="en-US" sz="3000" dirty="0">
                <a:latin typeface="Segoe UI Semilight" panose="020B0402040204020203" pitchFamily="34" charset="0"/>
                <a:cs typeface="Segoe UI Semilight" panose="020B0402040204020203" pitchFamily="34" charset="0"/>
              </a:rPr>
              <a:t>                   </a:t>
            </a:r>
            <a:r>
              <a:rPr lang="en-US" sz="3000" dirty="0" smtClean="0">
                <a:latin typeface="Segoe UI Semilight" panose="020B0402040204020203" pitchFamily="34" charset="0"/>
                <a:cs typeface="Segoe UI Semilight" panose="020B0402040204020203" pitchFamily="34" charset="0"/>
              </a:rPr>
              <a:t>            </a:t>
            </a:r>
            <a:r>
              <a:rPr lang="en-US" sz="3000" u="sng" dirty="0">
                <a:latin typeface="Segoe UI Semilight" panose="020B0402040204020203" pitchFamily="34" charset="0"/>
                <a:cs typeface="Segoe UI Semilight" panose="020B0402040204020203" pitchFamily="34" charset="0"/>
              </a:rPr>
              <a:t>Unification 1:</a:t>
            </a:r>
            <a:r>
              <a:rPr lang="en-US" sz="3000" dirty="0">
                <a:latin typeface="Segoe UI Semilight" panose="020B0402040204020203" pitchFamily="34" charset="0"/>
                <a:cs typeface="Segoe UI Semilight" panose="020B0402040204020203" pitchFamily="34" charset="0"/>
              </a:rPr>
              <a:t>                                  </a:t>
            </a:r>
            <a:r>
              <a:rPr lang="en-US" sz="3000" dirty="0" smtClean="0">
                <a:latin typeface="Segoe UI Semilight" panose="020B0402040204020203" pitchFamily="34" charset="0"/>
                <a:cs typeface="Segoe UI Semilight" panose="020B0402040204020203" pitchFamily="34" charset="0"/>
              </a:rPr>
              <a:t>      </a:t>
            </a:r>
            <a:r>
              <a:rPr lang="en-US" sz="3000" u="sng" dirty="0">
                <a:latin typeface="Segoe UI Semilight" panose="020B0402040204020203" pitchFamily="34" charset="0"/>
                <a:cs typeface="Segoe UI Semilight" panose="020B0402040204020203" pitchFamily="34" charset="0"/>
              </a:rPr>
              <a:t>Forbidden</a:t>
            </a: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endParaRPr lang="en-US" sz="3000" u="sng" dirty="0">
              <a:latin typeface="Segoe UI Semilight" panose="020B0402040204020203" pitchFamily="34" charset="0"/>
              <a:cs typeface="Segoe UI Semilight" panose="020B0402040204020203" pitchFamily="34" charset="0"/>
            </a:endParaRPr>
          </a:p>
          <a:p>
            <a:pPr algn="l"/>
            <a:r>
              <a:rPr lang="en-US" sz="3000" dirty="0">
                <a:latin typeface="Segoe UI Semilight" panose="020B0402040204020203" pitchFamily="34" charset="0"/>
                <a:cs typeface="Segoe UI Semilight" panose="020B0402040204020203" pitchFamily="34" charset="0"/>
              </a:rPr>
              <a:t>   </a:t>
            </a:r>
          </a:p>
          <a:p>
            <a:pPr algn="l"/>
            <a:endParaRPr lang="en-US" sz="3000" dirty="0">
              <a:latin typeface="Segoe UI Semilight" panose="020B0402040204020203" pitchFamily="34" charset="0"/>
              <a:cs typeface="Segoe UI Semilight" panose="020B0402040204020203" pitchFamily="34" charset="0"/>
            </a:endParaRPr>
          </a:p>
          <a:p>
            <a:pPr algn="l"/>
            <a:endParaRPr lang="en-US" sz="100" dirty="0" smtClean="0">
              <a:latin typeface="Segoe UI Semilight" panose="020B0402040204020203" pitchFamily="34" charset="0"/>
              <a:cs typeface="Segoe UI Semilight" panose="020B0402040204020203" pitchFamily="34" charset="0"/>
            </a:endParaRPr>
          </a:p>
          <a:p>
            <a:pPr algn="l"/>
            <a:endParaRPr lang="en-US" sz="3000" dirty="0">
              <a:latin typeface="Segoe UI Semilight" panose="020B0402040204020203" pitchFamily="34" charset="0"/>
              <a:cs typeface="Segoe UI Semilight" panose="020B0402040204020203" pitchFamily="34" charset="0"/>
            </a:endParaRPr>
          </a:p>
          <a:p>
            <a:pPr algn="l"/>
            <a:r>
              <a:rPr lang="en-US" sz="3000" dirty="0">
                <a:latin typeface="Segoe UI Semilight" panose="020B0402040204020203" pitchFamily="34" charset="0"/>
                <a:cs typeface="Segoe UI Semilight" panose="020B0402040204020203" pitchFamily="34" charset="0"/>
              </a:rPr>
              <a:t>                                           </a:t>
            </a:r>
            <a:r>
              <a:rPr lang="en-US" sz="3000" u="sng" dirty="0">
                <a:latin typeface="Segoe UI Semilight" panose="020B0402040204020203" pitchFamily="34" charset="0"/>
                <a:cs typeface="Segoe UI Semilight" panose="020B0402040204020203" pitchFamily="34" charset="0"/>
              </a:rPr>
              <a:t>Unification 2:</a:t>
            </a:r>
            <a:endParaRPr lang="en-US" sz="3000" u="sng" dirty="0">
              <a:latin typeface="Segoe UI Semilight" panose="020B0402040204020203" pitchFamily="34" charset="0"/>
              <a:cs typeface="Segoe UI Semilight" panose="020B0402040204020203" pitchFamily="34" charset="0"/>
            </a:endParaRPr>
          </a:p>
        </p:txBody>
      </p:sp>
      <p:sp>
        <p:nvSpPr>
          <p:cNvPr id="22" name="TextBox 21"/>
          <p:cNvSpPr txBox="1"/>
          <p:nvPr/>
        </p:nvSpPr>
        <p:spPr>
          <a:xfrm>
            <a:off x="127584" y="21079890"/>
            <a:ext cx="12348246" cy="7478970"/>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The system consists of several parts like </a:t>
            </a:r>
            <a:r>
              <a:rPr lang="en-US" sz="3000" b="1" dirty="0">
                <a:latin typeface="Segoe UI Semilight" panose="020B0402040204020203" pitchFamily="34" charset="0"/>
                <a:cs typeface="Segoe UI Semilight" panose="020B0402040204020203" pitchFamily="34" charset="0"/>
              </a:rPr>
              <a:t>display, camera, microphone, indicators and others</a:t>
            </a:r>
            <a:r>
              <a:rPr lang="en-US" sz="3000" dirty="0">
                <a:latin typeface="Segoe UI Semilight" panose="020B0402040204020203" pitchFamily="34" charset="0"/>
                <a:cs typeface="Segoe UI Semilight" panose="020B0402040204020203" pitchFamily="34" charset="0"/>
              </a:rPr>
              <a:t>, which act in parallel and shows the orthogonality of the system. </a:t>
            </a:r>
          </a:p>
          <a:p>
            <a:pPr algn="l"/>
            <a:r>
              <a:rPr lang="en-US" sz="3000" dirty="0">
                <a:latin typeface="Segoe UI Semilight" panose="020B0402040204020203" pitchFamily="34" charset="0"/>
                <a:cs typeface="Segoe UI Semilight" panose="020B0402040204020203" pitchFamily="34" charset="0"/>
              </a:rPr>
              <a:t>Each of these parts contains states that illustrates the system’s reactions, starting from on\off and drilling down to any button pressed by the user and how it affects the other system parts.  </a:t>
            </a:r>
          </a:p>
          <a:p>
            <a:pPr algn="l"/>
            <a:r>
              <a:rPr lang="en-US" sz="3000" dirty="0">
                <a:latin typeface="Segoe UI Semilight" panose="020B0402040204020203" pitchFamily="34" charset="0"/>
                <a:cs typeface="Segoe UI Semilight" panose="020B0402040204020203" pitchFamily="34" charset="0"/>
              </a:rPr>
              <a:t>The main part of the system is the </a:t>
            </a:r>
            <a:r>
              <a:rPr lang="en-US" sz="3000" b="1" dirty="0">
                <a:latin typeface="Segoe UI Semilight" panose="020B0402040204020203" pitchFamily="34" charset="0"/>
                <a:cs typeface="Segoe UI Semilight" panose="020B0402040204020203" pitchFamily="34" charset="0"/>
              </a:rPr>
              <a:t>Display</a:t>
            </a:r>
            <a:r>
              <a:rPr lang="en-US" sz="3000" dirty="0">
                <a:latin typeface="Segoe UI Semilight" panose="020B0402040204020203" pitchFamily="34" charset="0"/>
                <a:cs typeface="Segoe UI Semilight" panose="020B0402040204020203" pitchFamily="34" charset="0"/>
              </a:rPr>
              <a:t> which leads most of the system’s performances, and it’s transitions create the effects on the other states.</a:t>
            </a:r>
          </a:p>
          <a:p>
            <a:pPr algn="l"/>
            <a:endParaRPr lang="en-US" sz="2400" dirty="0">
              <a:latin typeface="Segoe UI Semilight" panose="020B0402040204020203" pitchFamily="34" charset="0"/>
              <a:cs typeface="Segoe UI Semilight" panose="020B0402040204020203" pitchFamily="34" charset="0"/>
            </a:endParaRPr>
          </a:p>
          <a:p>
            <a:pPr algn="l"/>
            <a:r>
              <a:rPr lang="en-US" sz="3000" dirty="0">
                <a:latin typeface="Segoe UI Semilight" panose="020B0402040204020203" pitchFamily="34" charset="0"/>
                <a:cs typeface="Segoe UI Semilight" panose="020B0402040204020203" pitchFamily="34" charset="0"/>
              </a:rPr>
              <a:t>The display part consists 3 different services that the system offers: the </a:t>
            </a:r>
            <a:r>
              <a:rPr lang="en-US" sz="3000" b="1" u="sng" dirty="0">
                <a:latin typeface="Segoe UI Semilight" panose="020B0402040204020203" pitchFamily="34" charset="0"/>
                <a:cs typeface="Segoe UI Semilight" panose="020B0402040204020203" pitchFamily="34" charset="0"/>
              </a:rPr>
              <a:t>general/ mental help </a:t>
            </a:r>
            <a:r>
              <a:rPr lang="en-US" sz="3000" dirty="0">
                <a:latin typeface="Segoe UI Semilight" panose="020B0402040204020203" pitchFamily="34" charset="0"/>
                <a:cs typeface="Segoe UI Semilight" panose="020B0402040204020203" pitchFamily="34" charset="0"/>
              </a:rPr>
              <a:t>area, the </a:t>
            </a:r>
            <a:r>
              <a:rPr lang="en-US" sz="3000" b="1" u="sng" dirty="0">
                <a:latin typeface="Segoe UI Semilight" panose="020B0402040204020203" pitchFamily="34" charset="0"/>
                <a:cs typeface="Segoe UI Semilight" panose="020B0402040204020203" pitchFamily="34" charset="0"/>
              </a:rPr>
              <a:t>distress area </a:t>
            </a:r>
            <a:r>
              <a:rPr lang="en-US" sz="3000" dirty="0">
                <a:latin typeface="Segoe UI Semilight" panose="020B0402040204020203" pitchFamily="34" charset="0"/>
                <a:cs typeface="Segoe UI Semilight" panose="020B0402040204020203" pitchFamily="34" charset="0"/>
              </a:rPr>
              <a:t>and the </a:t>
            </a:r>
            <a:r>
              <a:rPr lang="en-US" sz="3000" b="1" u="sng" dirty="0">
                <a:latin typeface="Segoe UI Semilight" panose="020B0402040204020203" pitchFamily="34" charset="0"/>
                <a:cs typeface="Segoe UI Semilight" panose="020B0402040204020203" pitchFamily="34" charset="0"/>
              </a:rPr>
              <a:t>doctor support </a:t>
            </a:r>
            <a:r>
              <a:rPr lang="en-US" sz="3000" dirty="0">
                <a:latin typeface="Segoe UI Semilight" panose="020B0402040204020203" pitchFamily="34" charset="0"/>
                <a:cs typeface="Segoe UI Semilight" panose="020B0402040204020203" pitchFamily="34" charset="0"/>
              </a:rPr>
              <a:t>area.</a:t>
            </a:r>
          </a:p>
          <a:p>
            <a:pPr algn="l"/>
            <a:r>
              <a:rPr lang="en-US" sz="3000" dirty="0">
                <a:latin typeface="Segoe UI Semilight" panose="020B0402040204020203" pitchFamily="34" charset="0"/>
                <a:cs typeface="Segoe UI Semilight" panose="020B0402040204020203" pitchFamily="34" charset="0"/>
              </a:rPr>
              <a:t>The other components of the system – the </a:t>
            </a:r>
            <a:r>
              <a:rPr lang="en-US" sz="3000" b="1" u="sng" dirty="0">
                <a:latin typeface="Segoe UI Semilight" panose="020B0402040204020203" pitchFamily="34" charset="0"/>
                <a:cs typeface="Segoe UI Semilight" panose="020B0402040204020203" pitchFamily="34" charset="0"/>
              </a:rPr>
              <a:t>lights</a:t>
            </a:r>
            <a:r>
              <a:rPr lang="en-US" sz="3000" dirty="0">
                <a:latin typeface="Segoe UI Semilight" panose="020B0402040204020203" pitchFamily="34" charset="0"/>
                <a:cs typeface="Segoe UI Semilight" panose="020B0402040204020203" pitchFamily="34" charset="0"/>
              </a:rPr>
              <a:t>, </a:t>
            </a:r>
            <a:r>
              <a:rPr lang="en-US" sz="3000" b="1" u="sng" dirty="0">
                <a:latin typeface="Segoe UI Semilight" panose="020B0402040204020203" pitchFamily="34" charset="0"/>
                <a:cs typeface="Segoe UI Semilight" panose="020B0402040204020203" pitchFamily="34" charset="0"/>
              </a:rPr>
              <a:t>microphone</a:t>
            </a:r>
            <a:r>
              <a:rPr lang="en-US" sz="3000" dirty="0">
                <a:latin typeface="Segoe UI Semilight" panose="020B0402040204020203" pitchFamily="34" charset="0"/>
                <a:cs typeface="Segoe UI Semilight" panose="020B0402040204020203" pitchFamily="34" charset="0"/>
              </a:rPr>
              <a:t>, </a:t>
            </a:r>
            <a:r>
              <a:rPr lang="en-US" sz="3000" b="1" u="sng" dirty="0">
                <a:latin typeface="Segoe UI Semilight" panose="020B0402040204020203" pitchFamily="34" charset="0"/>
                <a:cs typeface="Segoe UI Semilight" panose="020B0402040204020203" pitchFamily="34" charset="0"/>
              </a:rPr>
              <a:t>camera</a:t>
            </a:r>
            <a:r>
              <a:rPr lang="en-US" sz="3000" dirty="0">
                <a:latin typeface="Segoe UI Semilight" panose="020B0402040204020203" pitchFamily="34" charset="0"/>
                <a:cs typeface="Segoe UI Semilight" panose="020B0402040204020203" pitchFamily="34" charset="0"/>
              </a:rPr>
              <a:t>, </a:t>
            </a:r>
            <a:r>
              <a:rPr lang="en-US" sz="3000" b="1" u="sng" dirty="0">
                <a:latin typeface="Segoe UI Semilight" panose="020B0402040204020203" pitchFamily="34" charset="0"/>
                <a:cs typeface="Segoe UI Semilight" panose="020B0402040204020203" pitchFamily="34" charset="0"/>
              </a:rPr>
              <a:t>locks </a:t>
            </a:r>
            <a:r>
              <a:rPr lang="en-US" sz="3000" dirty="0">
                <a:latin typeface="Segoe UI Semilight" panose="020B0402040204020203" pitchFamily="34" charset="0"/>
                <a:cs typeface="Segoe UI Semilight" panose="020B0402040204020203" pitchFamily="34" charset="0"/>
              </a:rPr>
              <a:t>and </a:t>
            </a:r>
            <a:r>
              <a:rPr lang="en-US" sz="3000" b="1" u="sng" dirty="0">
                <a:latin typeface="Segoe UI Semilight" panose="020B0402040204020203" pitchFamily="34" charset="0"/>
                <a:cs typeface="Segoe UI Semilight" panose="020B0402040204020203" pitchFamily="34" charset="0"/>
              </a:rPr>
              <a:t>privacy mode</a:t>
            </a:r>
            <a:r>
              <a:rPr lang="en-US" sz="3000" dirty="0">
                <a:latin typeface="Segoe UI Semilight" panose="020B0402040204020203" pitchFamily="34" charset="0"/>
                <a:cs typeface="Segoe UI Semilight" panose="020B0402040204020203" pitchFamily="34" charset="0"/>
              </a:rPr>
              <a:t>, are  mostly triggered to act according to the display part. A lot of transitions in the display section have effects that create these components reactions.</a:t>
            </a:r>
            <a:endParaRPr lang="en-US" sz="3000" dirty="0">
              <a:latin typeface="Segoe UI Semilight" panose="020B0402040204020203" pitchFamily="34" charset="0"/>
              <a:cs typeface="Segoe UI Semilight" panose="020B0402040204020203" pitchFamily="34" charset="0"/>
            </a:endParaRPr>
          </a:p>
        </p:txBody>
      </p:sp>
      <p:sp>
        <p:nvSpPr>
          <p:cNvPr id="25" name="TextBox 24"/>
          <p:cNvSpPr txBox="1"/>
          <p:nvPr/>
        </p:nvSpPr>
        <p:spPr>
          <a:xfrm>
            <a:off x="12639096" y="19539039"/>
            <a:ext cx="12309546" cy="7940635"/>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Both LSC and Statecharts allowed us to model our system quite effectively, while dealing with each language challenges.</a:t>
            </a:r>
          </a:p>
          <a:p>
            <a:pPr algn="l"/>
            <a:r>
              <a:rPr lang="en-US" sz="3000" dirty="0">
                <a:latin typeface="Segoe UI Semilight" panose="020B0402040204020203" pitchFamily="34" charset="0"/>
                <a:cs typeface="Segoe UI Semilight" panose="020B0402040204020203" pitchFamily="34" charset="0"/>
              </a:rPr>
              <a:t>The main behavior we had trouble expressing in both languages was the privacy mode and how to create all it’s guards and limitations in an efficient way. We overcame this difficulty by creating privacy variable in </a:t>
            </a:r>
            <a:r>
              <a:rPr lang="en-US" sz="3000" dirty="0" err="1">
                <a:latin typeface="Segoe UI Semilight" panose="020B0402040204020203" pitchFamily="34" charset="0"/>
                <a:cs typeface="Segoe UI Semilight" panose="020B0402040204020203" pitchFamily="34" charset="0"/>
              </a:rPr>
              <a:t>statecharts</a:t>
            </a:r>
            <a:r>
              <a:rPr lang="en-US" sz="3000" dirty="0">
                <a:latin typeface="Segoe UI Semilight" panose="020B0402040204020203" pitchFamily="34" charset="0"/>
                <a:cs typeface="Segoe UI Semilight" panose="020B0402040204020203" pitchFamily="34" charset="0"/>
              </a:rPr>
              <a:t>, that is not available in LSC, and using forbidden (as seen in page 26) to define the privacy limitations.</a:t>
            </a:r>
          </a:p>
          <a:p>
            <a:pPr algn="l"/>
            <a:r>
              <a:rPr lang="en-US" sz="3000" dirty="0">
                <a:latin typeface="Segoe UI Semilight" panose="020B0402040204020203" pitchFamily="34" charset="0"/>
                <a:cs typeface="Segoe UI Semilight" panose="020B0402040204020203" pitchFamily="34" charset="0"/>
              </a:rPr>
              <a:t>Part of modeling that wasn’t expressed enough in </a:t>
            </a:r>
            <a:r>
              <a:rPr lang="en-US" sz="3000" dirty="0" err="1">
                <a:latin typeface="Segoe UI Semilight" panose="020B0402040204020203" pitchFamily="34" charset="0"/>
                <a:cs typeface="Segoe UI Semilight" panose="020B0402040204020203" pitchFamily="34" charset="0"/>
              </a:rPr>
              <a:t>statecharts</a:t>
            </a:r>
            <a:r>
              <a:rPr lang="en-US" sz="3000" dirty="0">
                <a:latin typeface="Segoe UI Semilight" panose="020B0402040204020203" pitchFamily="34" charset="0"/>
                <a:cs typeface="Segoe UI Semilight" panose="020B0402040204020203" pitchFamily="34" charset="0"/>
              </a:rPr>
              <a:t> were the components like thermometer, stethoscope and more that had only on-off states. These components were mentioned in the transitions as part of broadcasting but don’t show in the diagram in order to keep it simple and clear.</a:t>
            </a:r>
          </a:p>
          <a:p>
            <a:pPr algn="l"/>
            <a:r>
              <a:rPr lang="en-US" sz="3000" dirty="0">
                <a:latin typeface="Segoe UI Semilight" panose="020B0402040204020203" pitchFamily="34" charset="0"/>
                <a:cs typeface="Segoe UI Semilight" panose="020B0402040204020203" pitchFamily="34" charset="0"/>
              </a:rPr>
              <a:t>There are a lot of features that can be </a:t>
            </a:r>
          </a:p>
          <a:p>
            <a:pPr algn="l"/>
            <a:r>
              <a:rPr lang="en-US" sz="3000" dirty="0">
                <a:latin typeface="Segoe UI Semilight" panose="020B0402040204020203" pitchFamily="34" charset="0"/>
                <a:cs typeface="Segoe UI Semilight" panose="020B0402040204020203" pitchFamily="34" charset="0"/>
              </a:rPr>
              <a:t>added to the system along the way, </a:t>
            </a:r>
          </a:p>
          <a:p>
            <a:pPr algn="l"/>
            <a:r>
              <a:rPr lang="en-US" sz="3000" dirty="0">
                <a:latin typeface="Segoe UI Semilight" panose="020B0402040204020203" pitchFamily="34" charset="0"/>
                <a:cs typeface="Segoe UI Semilight" panose="020B0402040204020203" pitchFamily="34" charset="0"/>
              </a:rPr>
              <a:t>but we believe it is built in a modularly</a:t>
            </a:r>
          </a:p>
          <a:p>
            <a:pPr algn="l"/>
            <a:r>
              <a:rPr lang="en-US" sz="3000" dirty="0">
                <a:latin typeface="Segoe UI Semilight" panose="020B0402040204020203" pitchFamily="34" charset="0"/>
                <a:cs typeface="Segoe UI Semilight" panose="020B0402040204020203" pitchFamily="34" charset="0"/>
              </a:rPr>
              <a:t>way so any addition will be quite easy</a:t>
            </a:r>
          </a:p>
          <a:p>
            <a:pPr algn="l"/>
            <a:r>
              <a:rPr lang="en-US" sz="3000" dirty="0">
                <a:latin typeface="Segoe UI Semilight" panose="020B0402040204020203" pitchFamily="34" charset="0"/>
                <a:cs typeface="Segoe UI Semilight" panose="020B0402040204020203" pitchFamily="34" charset="0"/>
              </a:rPr>
              <a:t> to handle. </a:t>
            </a:r>
            <a:r>
              <a:rPr lang="he-IL" sz="3000" dirty="0">
                <a:latin typeface="Segoe UI Semilight" panose="020B0402040204020203" pitchFamily="34" charset="0"/>
                <a:cs typeface="Segoe UI Semilight" panose="020B0402040204020203" pitchFamily="34" charset="0"/>
              </a:rPr>
              <a:t> </a:t>
            </a:r>
            <a:endParaRPr lang="en-US" sz="3000" dirty="0">
              <a:latin typeface="Segoe UI Semilight" panose="020B0402040204020203" pitchFamily="34" charset="0"/>
              <a:cs typeface="Segoe UI Semilight" panose="020B0402040204020203" pitchFamily="34" charset="0"/>
            </a:endParaRPr>
          </a:p>
        </p:txBody>
      </p:sp>
      <p:sp>
        <p:nvSpPr>
          <p:cNvPr id="27" name="TextBox 26"/>
          <p:cNvSpPr txBox="1"/>
          <p:nvPr/>
        </p:nvSpPr>
        <p:spPr>
          <a:xfrm>
            <a:off x="13864416" y="28626913"/>
            <a:ext cx="12309546" cy="3785652"/>
          </a:xfrm>
          <a:prstGeom prst="rect">
            <a:avLst/>
          </a:prstGeom>
          <a:noFill/>
          <a:ln>
            <a:noFill/>
          </a:ln>
        </p:spPr>
        <p:txBody>
          <a:bodyPr wrap="square" rtlCol="1">
            <a:spAutoFit/>
          </a:bodyPr>
          <a:lstStyle/>
          <a:p>
            <a:pPr algn="l"/>
            <a:r>
              <a:rPr lang="en-US" sz="3000" dirty="0">
                <a:latin typeface="Segoe UI Semilight" panose="020B0402040204020203" pitchFamily="34" charset="0"/>
                <a:cs typeface="Segoe UI Semilight" panose="020B0402040204020203" pitchFamily="34" charset="0"/>
              </a:rPr>
              <a:t>This project was very interesting </a:t>
            </a:r>
          </a:p>
          <a:p>
            <a:pPr algn="l"/>
            <a:r>
              <a:rPr lang="en-US" sz="3000" dirty="0">
                <a:latin typeface="Segoe UI Semilight" panose="020B0402040204020203" pitchFamily="34" charset="0"/>
                <a:cs typeface="Segoe UI Semilight" panose="020B0402040204020203" pitchFamily="34" charset="0"/>
              </a:rPr>
              <a:t>for us and exposed us to a whole</a:t>
            </a:r>
          </a:p>
          <a:p>
            <a:pPr algn="l"/>
            <a:r>
              <a:rPr lang="en-US" sz="3000" dirty="0">
                <a:latin typeface="Segoe UI Semilight" panose="020B0402040204020203" pitchFamily="34" charset="0"/>
                <a:cs typeface="Segoe UI Semilight" panose="020B0402040204020203" pitchFamily="34" charset="0"/>
              </a:rPr>
              <a:t>new content we’ve never met before.</a:t>
            </a:r>
          </a:p>
          <a:p>
            <a:pPr algn="l"/>
            <a:r>
              <a:rPr lang="en-US" sz="3000" dirty="0">
                <a:latin typeface="Segoe UI Semilight" panose="020B0402040204020203" pitchFamily="34" charset="0"/>
                <a:cs typeface="Segoe UI Semilight" panose="020B0402040204020203" pitchFamily="34" charset="0"/>
              </a:rPr>
              <a:t>We believe that this course’s content</a:t>
            </a:r>
          </a:p>
          <a:p>
            <a:pPr algn="l"/>
            <a:r>
              <a:rPr lang="en-US" sz="3000" dirty="0">
                <a:latin typeface="Segoe UI Semilight" panose="020B0402040204020203" pitchFamily="34" charset="0"/>
                <a:cs typeface="Segoe UI Semilight" panose="020B0402040204020203" pitchFamily="34" charset="0"/>
              </a:rPr>
              <a:t>is very important for each student in</a:t>
            </a:r>
          </a:p>
          <a:p>
            <a:pPr algn="l"/>
            <a:r>
              <a:rPr lang="en-US" sz="3000" dirty="0">
                <a:latin typeface="Segoe UI Semilight" panose="020B0402040204020203" pitchFamily="34" charset="0"/>
                <a:cs typeface="Segoe UI Semilight" panose="020B0402040204020203" pitchFamily="34" charset="0"/>
              </a:rPr>
              <a:t>the Hi-tech world to know, in order to</a:t>
            </a:r>
          </a:p>
          <a:p>
            <a:pPr algn="l"/>
            <a:r>
              <a:rPr lang="en-US" sz="3000" dirty="0">
                <a:latin typeface="Segoe UI Semilight" panose="020B0402040204020203" pitchFamily="34" charset="0"/>
                <a:cs typeface="Segoe UI Semilight" panose="020B0402040204020203" pitchFamily="34" charset="0"/>
              </a:rPr>
              <a:t>create a more visualized and efficient </a:t>
            </a:r>
            <a:r>
              <a:rPr lang="en-US" sz="3000" dirty="0" smtClean="0">
                <a:latin typeface="Segoe UI Semilight" panose="020B0402040204020203" pitchFamily="34" charset="0"/>
                <a:cs typeface="Segoe UI Semilight" panose="020B0402040204020203" pitchFamily="34" charset="0"/>
              </a:rPr>
              <a:t>way</a:t>
            </a:r>
          </a:p>
          <a:p>
            <a:pPr algn="l"/>
            <a:r>
              <a:rPr lang="en-US" sz="3000" dirty="0" smtClean="0">
                <a:latin typeface="Segoe UI Semilight" panose="020B0402040204020203" pitchFamily="34" charset="0"/>
                <a:cs typeface="Segoe UI Semilight" panose="020B0402040204020203" pitchFamily="34" charset="0"/>
              </a:rPr>
              <a:t> </a:t>
            </a:r>
            <a:r>
              <a:rPr lang="en-US" sz="3000" dirty="0">
                <a:latin typeface="Segoe UI Semilight" panose="020B0402040204020203" pitchFamily="34" charset="0"/>
                <a:cs typeface="Segoe UI Semilight" panose="020B0402040204020203" pitchFamily="34" charset="0"/>
              </a:rPr>
              <a:t>of thinking and working. </a:t>
            </a:r>
            <a:endParaRPr lang="en-US" sz="3000" dirty="0">
              <a:latin typeface="Segoe UI Semilight" panose="020B0402040204020203" pitchFamily="34" charset="0"/>
              <a:cs typeface="Segoe UI Semilight" panose="020B0402040204020203" pitchFamily="34" charset="0"/>
            </a:endParaRPr>
          </a:p>
        </p:txBody>
      </p:sp>
      <p:pic>
        <p:nvPicPr>
          <p:cNvPr id="31" name="תמונה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59091" y="12993747"/>
            <a:ext cx="5394820" cy="5522526"/>
          </a:xfrm>
          <a:prstGeom prst="rect">
            <a:avLst/>
          </a:prstGeom>
          <a:ln>
            <a:solidFill>
              <a:schemeClr val="tx1"/>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pic>
        <p:nvPicPr>
          <p:cNvPr id="32" name="תמונה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21711" y="12993747"/>
            <a:ext cx="5554447" cy="5533155"/>
          </a:xfrm>
          <a:prstGeom prst="rect">
            <a:avLst/>
          </a:prstGeom>
          <a:ln>
            <a:solidFill>
              <a:schemeClr val="tx1"/>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pic>
        <p:nvPicPr>
          <p:cNvPr id="34" name="תמונה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881431">
            <a:off x="230805" y="2216527"/>
            <a:ext cx="2596005" cy="2154889"/>
          </a:xfrm>
          <a:prstGeom prst="rect">
            <a:avLst/>
          </a:prstGeom>
        </p:spPr>
      </p:pic>
      <p:sp>
        <p:nvSpPr>
          <p:cNvPr id="35" name="TextBox 34"/>
          <p:cNvSpPr txBox="1"/>
          <p:nvPr/>
        </p:nvSpPr>
        <p:spPr>
          <a:xfrm>
            <a:off x="13718435" y="34292124"/>
            <a:ext cx="7154523" cy="1200329"/>
          </a:xfrm>
          <a:prstGeom prst="rect">
            <a:avLst/>
          </a:prstGeom>
          <a:noFill/>
        </p:spPr>
        <p:txBody>
          <a:bodyPr wrap="none" rtlCol="1">
            <a:spAutoFit/>
          </a:bodyPr>
          <a:lstStyle/>
          <a:p>
            <a:pPr algn="r" rtl="1"/>
            <a:r>
              <a:rPr lang="he-IL" sz="3600" dirty="0">
                <a:latin typeface="Segoe UI Semilight" panose="020B0402040204020203" pitchFamily="34" charset="0"/>
                <a:cs typeface="Segoe UI Semilight" panose="020B0402040204020203" pitchFamily="34" charset="0"/>
              </a:rPr>
              <a:t>קישור ל   </a:t>
            </a:r>
            <a:r>
              <a:rPr lang="he-IL" sz="3600" dirty="0">
                <a:latin typeface="Segoe UI Semilight" panose="020B0402040204020203" pitchFamily="34" charset="0"/>
                <a:cs typeface="Segoe UI Semilight" panose="020B0402040204020203" pitchFamily="34" charset="0"/>
              </a:rPr>
              <a:t>         </a:t>
            </a:r>
            <a:r>
              <a:rPr lang="he-IL" sz="3600" dirty="0">
                <a:latin typeface="Segoe UI Semilight" panose="020B0402040204020203" pitchFamily="34" charset="0"/>
                <a:cs typeface="Segoe UI Semilight" panose="020B0402040204020203" pitchFamily="34" charset="0"/>
              </a:rPr>
              <a:t>בו נמצאים הקוד, </a:t>
            </a:r>
            <a:endParaRPr lang="he-IL" sz="3600" dirty="0" smtClean="0">
              <a:latin typeface="Segoe UI Semilight" panose="020B0402040204020203" pitchFamily="34" charset="0"/>
              <a:cs typeface="Segoe UI Semilight" panose="020B0402040204020203" pitchFamily="34" charset="0"/>
            </a:endParaRPr>
          </a:p>
          <a:p>
            <a:pPr algn="r" rtl="1"/>
            <a:r>
              <a:rPr lang="he-IL" sz="3600" dirty="0" smtClean="0">
                <a:latin typeface="Segoe UI Semilight" panose="020B0402040204020203" pitchFamily="34" charset="0"/>
                <a:cs typeface="Segoe UI Semilight" panose="020B0402040204020203" pitchFamily="34" charset="0"/>
              </a:rPr>
              <a:t>סרטון </a:t>
            </a:r>
            <a:r>
              <a:rPr lang="he-IL" sz="3600" dirty="0">
                <a:latin typeface="Segoe UI Semilight" panose="020B0402040204020203" pitchFamily="34" charset="0"/>
                <a:cs typeface="Segoe UI Semilight" panose="020B0402040204020203" pitchFamily="34" charset="0"/>
              </a:rPr>
              <a:t>המקור וסרטון </a:t>
            </a:r>
            <a:r>
              <a:rPr lang="he-IL" sz="3600" dirty="0">
                <a:latin typeface="Segoe UI Semilight" panose="020B0402040204020203" pitchFamily="34" charset="0"/>
                <a:cs typeface="Segoe UI Semilight" panose="020B0402040204020203" pitchFamily="34" charset="0"/>
              </a:rPr>
              <a:t>הצגת הפרויקט</a:t>
            </a:r>
          </a:p>
        </p:txBody>
      </p:sp>
      <p:sp>
        <p:nvSpPr>
          <p:cNvPr id="36" name="TextBox 35"/>
          <p:cNvSpPr txBox="1"/>
          <p:nvPr/>
        </p:nvSpPr>
        <p:spPr>
          <a:xfrm>
            <a:off x="17808216" y="34245957"/>
            <a:ext cx="1471878" cy="646331"/>
          </a:xfrm>
          <a:prstGeom prst="rect">
            <a:avLst/>
          </a:prstGeom>
          <a:noFill/>
        </p:spPr>
        <p:txBody>
          <a:bodyPr wrap="none" rtlCol="1">
            <a:spAutoFit/>
          </a:bodyPr>
          <a:lstStyle/>
          <a:p>
            <a:pPr algn="r" rtl="1"/>
            <a:r>
              <a:rPr lang="en-US" sz="3600" dirty="0" err="1">
                <a:latin typeface="Segoe UI Semilight" panose="020B0402040204020203" pitchFamily="34" charset="0"/>
                <a:cs typeface="Segoe UI Semilight" panose="020B0402040204020203" pitchFamily="34" charset="0"/>
              </a:rPr>
              <a:t>github</a:t>
            </a:r>
            <a:endParaRPr lang="he-IL" sz="3600" dirty="0">
              <a:latin typeface="Segoe UI Semilight" panose="020B0402040204020203" pitchFamily="34" charset="0"/>
              <a:cs typeface="Segoe UI Semilight" panose="020B0402040204020203" pitchFamily="34" charset="0"/>
            </a:endParaRPr>
          </a:p>
        </p:txBody>
      </p:sp>
      <p:pic>
        <p:nvPicPr>
          <p:cNvPr id="11" name="תמונה 10"/>
          <p:cNvPicPr>
            <a:picLocks noChangeAspect="1"/>
          </p:cNvPicPr>
          <p:nvPr/>
        </p:nvPicPr>
        <p:blipFill rotWithShape="1">
          <a:blip r:embed="rId7" cstate="print">
            <a:clrChange>
              <a:clrFrom>
                <a:srgbClr val="018287"/>
              </a:clrFrom>
              <a:clrTo>
                <a:srgbClr val="018287">
                  <a:alpha val="0"/>
                </a:srgbClr>
              </a:clrTo>
            </a:clrChange>
            <a:biLevel thresh="50000"/>
            <a:extLst>
              <a:ext uri="{28A0092B-C50C-407E-A947-70E740481C1C}">
                <a14:useLocalDpi xmlns:a14="http://schemas.microsoft.com/office/drawing/2010/main" val="0"/>
              </a:ext>
            </a:extLst>
          </a:blip>
          <a:srcRect l="5445" t="11769" r="7412" b="22535"/>
          <a:stretch/>
        </p:blipFill>
        <p:spPr>
          <a:xfrm>
            <a:off x="21408953" y="1373858"/>
            <a:ext cx="3449082" cy="1910146"/>
          </a:xfrm>
          <a:prstGeom prst="rect">
            <a:avLst/>
          </a:prstGeom>
          <a:ln>
            <a:noFill/>
          </a:ln>
        </p:spPr>
      </p:pic>
      <p:sp>
        <p:nvSpPr>
          <p:cNvPr id="40" name="מלבן 39"/>
          <p:cNvSpPr/>
          <p:nvPr/>
        </p:nvSpPr>
        <p:spPr>
          <a:xfrm>
            <a:off x="127584" y="4300502"/>
            <a:ext cx="12420000" cy="7714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dirty="0">
                <a:latin typeface="Segoe UI Semilight" panose="020B0402040204020203" pitchFamily="34" charset="0"/>
                <a:cs typeface="Segoe UI Semilight" panose="020B0402040204020203" pitchFamily="34" charset="0"/>
              </a:rPr>
              <a:t>Project Description</a:t>
            </a:r>
            <a:endParaRPr lang="en-US" sz="3600" b="1" dirty="0">
              <a:latin typeface="Segoe UI Semilight" panose="020B0402040204020203" pitchFamily="34" charset="0"/>
              <a:cs typeface="Segoe UI Semilight" panose="020B0402040204020203" pitchFamily="34" charset="0"/>
            </a:endParaRPr>
          </a:p>
        </p:txBody>
      </p:sp>
      <p:sp>
        <p:nvSpPr>
          <p:cNvPr id="42" name="מלבן 41"/>
          <p:cNvSpPr/>
          <p:nvPr/>
        </p:nvSpPr>
        <p:spPr>
          <a:xfrm>
            <a:off x="127584" y="8065355"/>
            <a:ext cx="12420000" cy="7714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dirty="0">
                <a:latin typeface="Segoe UI Semilight" panose="020B0402040204020203" pitchFamily="34" charset="0"/>
                <a:cs typeface="Segoe UI Semilight" panose="020B0402040204020203" pitchFamily="34" charset="0"/>
              </a:rPr>
              <a:t>Inputs &amp; Outputs</a:t>
            </a:r>
            <a:endParaRPr lang="en-US" sz="4400" b="1" dirty="0">
              <a:latin typeface="Segoe UI Semilight" panose="020B0402040204020203" pitchFamily="34" charset="0"/>
              <a:cs typeface="Segoe UI Semilight" panose="020B0402040204020203" pitchFamily="34" charset="0"/>
            </a:endParaRPr>
          </a:p>
        </p:txBody>
      </p:sp>
      <p:sp>
        <p:nvSpPr>
          <p:cNvPr id="43" name="מלבן 42"/>
          <p:cNvSpPr/>
          <p:nvPr/>
        </p:nvSpPr>
        <p:spPr>
          <a:xfrm>
            <a:off x="127584" y="19878722"/>
            <a:ext cx="12420000" cy="106625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600" dirty="0" smtClean="0">
                <a:latin typeface="Segoe UI Semilight" panose="020B0402040204020203" pitchFamily="34" charset="0"/>
                <a:cs typeface="Segoe UI Semilight" panose="020B0402040204020203" pitchFamily="34" charset="0"/>
              </a:rPr>
              <a:t>Statecharts</a:t>
            </a:r>
            <a:endParaRPr lang="en-US" sz="6600" b="1" dirty="0">
              <a:latin typeface="Segoe UI Semilight" panose="020B0402040204020203" pitchFamily="34" charset="0"/>
              <a:cs typeface="Segoe UI Semilight" panose="020B0402040204020203" pitchFamily="34" charset="0"/>
            </a:endParaRPr>
          </a:p>
        </p:txBody>
      </p:sp>
      <p:sp>
        <p:nvSpPr>
          <p:cNvPr id="44" name="מלבן 43"/>
          <p:cNvSpPr/>
          <p:nvPr/>
        </p:nvSpPr>
        <p:spPr>
          <a:xfrm>
            <a:off x="127584" y="15416267"/>
            <a:ext cx="12420000" cy="7714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dirty="0">
                <a:latin typeface="Segoe UI Semilight" panose="020B0402040204020203" pitchFamily="34" charset="0"/>
                <a:cs typeface="Segoe UI Semilight" panose="020B0402040204020203" pitchFamily="34" charset="0"/>
              </a:rPr>
              <a:t>Reactive Examples in the System</a:t>
            </a:r>
            <a:endParaRPr lang="en-US" sz="4400" b="1" dirty="0">
              <a:latin typeface="Segoe UI Semilight" panose="020B0402040204020203" pitchFamily="34" charset="0"/>
              <a:cs typeface="Segoe UI Semilight" panose="020B0402040204020203" pitchFamily="34" charset="0"/>
            </a:endParaRPr>
          </a:p>
        </p:txBody>
      </p:sp>
      <p:pic>
        <p:nvPicPr>
          <p:cNvPr id="45" name="תמונה 4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0338" y="28991124"/>
            <a:ext cx="13153630" cy="5784401"/>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pic>
        <p:nvPicPr>
          <p:cNvPr id="47" name="תמונה 4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727181" y="7900317"/>
            <a:ext cx="4331725" cy="4171306"/>
          </a:xfrm>
          <a:prstGeom prst="rect">
            <a:avLst/>
          </a:prstGeom>
          <a:ln>
            <a:solidFill>
              <a:schemeClr val="tx1"/>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pic>
        <p:nvPicPr>
          <p:cNvPr id="48" name="תמונה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226706" y="7900316"/>
            <a:ext cx="3733831" cy="4171307"/>
          </a:xfrm>
          <a:prstGeom prst="rect">
            <a:avLst/>
          </a:prstGeom>
          <a:ln>
            <a:solidFill>
              <a:schemeClr val="tx1"/>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pic>
        <p:nvPicPr>
          <p:cNvPr id="49" name="תמונה 4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171287" y="7900316"/>
            <a:ext cx="3777354" cy="4171307"/>
          </a:xfrm>
          <a:prstGeom prst="rect">
            <a:avLst/>
          </a:prstGeom>
          <a:ln>
            <a:solidFill>
              <a:schemeClr val="tx1"/>
            </a:solid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pic>
      <p:sp>
        <p:nvSpPr>
          <p:cNvPr id="50" name="מלבן 49"/>
          <p:cNvSpPr/>
          <p:nvPr/>
        </p:nvSpPr>
        <p:spPr>
          <a:xfrm>
            <a:off x="12639095" y="18692186"/>
            <a:ext cx="12420000" cy="7714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dirty="0">
                <a:latin typeface="Segoe UI Semilight" panose="020B0402040204020203" pitchFamily="34" charset="0"/>
                <a:cs typeface="Segoe UI Semilight" panose="020B0402040204020203" pitchFamily="34" charset="0"/>
              </a:rPr>
              <a:t>Modeling Challenges</a:t>
            </a:r>
            <a:endParaRPr lang="en-US" sz="3600" b="1" dirty="0">
              <a:latin typeface="Segoe UI Semilight" panose="020B0402040204020203" pitchFamily="34" charset="0"/>
              <a:cs typeface="Segoe UI Semilight" panose="020B0402040204020203" pitchFamily="34" charset="0"/>
            </a:endParaRPr>
          </a:p>
        </p:txBody>
      </p:sp>
      <p:sp>
        <p:nvSpPr>
          <p:cNvPr id="52" name="מלבן 51"/>
          <p:cNvSpPr/>
          <p:nvPr/>
        </p:nvSpPr>
        <p:spPr>
          <a:xfrm>
            <a:off x="12639095" y="27667571"/>
            <a:ext cx="12420000" cy="77144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4400" dirty="0" smtClean="0">
                <a:latin typeface="Segoe UI Semilight" panose="020B0402040204020203" pitchFamily="34" charset="0"/>
                <a:cs typeface="Segoe UI Semilight" panose="020B0402040204020203" pitchFamily="34" charset="0"/>
              </a:rPr>
              <a:t>               Summary</a:t>
            </a:r>
            <a:endParaRPr lang="en-US" sz="3600" b="1" dirty="0">
              <a:latin typeface="Segoe UI Semilight" panose="020B0402040204020203" pitchFamily="34" charset="0"/>
              <a:cs typeface="Segoe UI Semilight" panose="020B0402040204020203" pitchFamily="34" charset="0"/>
            </a:endParaRPr>
          </a:p>
        </p:txBody>
      </p:sp>
      <p:pic>
        <p:nvPicPr>
          <p:cNvPr id="33" name="תמונה 3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469333" y="24774043"/>
            <a:ext cx="6704629" cy="6481133"/>
          </a:xfrm>
          <a:prstGeom prst="rect">
            <a:avLst/>
          </a:prstGeom>
        </p:spPr>
      </p:pic>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TotalTime>
  <Words>722</Words>
  <Application>Microsoft Office PowerPoint</Application>
  <PresentationFormat>מותאם אישית</PresentationFormat>
  <Paragraphs>63</Paragraphs>
  <Slides>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vt:i4>
      </vt:variant>
    </vt:vector>
  </HeadingPairs>
  <TitlesOfParts>
    <vt:vector size="7" baseType="lpstr">
      <vt:lpstr>Arial</vt:lpstr>
      <vt:lpstr>Britannic Bold</vt:lpstr>
      <vt:lpstr>Calibri</vt:lpstr>
      <vt:lpstr>Calibri Light</vt:lpstr>
      <vt:lpstr>Segoe UI Semilight</vt:lpstr>
      <vt:lpstr>Office Theme</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Adi G</cp:lastModifiedBy>
  <cp:revision>33</cp:revision>
  <dcterms:created xsi:type="dcterms:W3CDTF">2019-01-27T10:54:29Z</dcterms:created>
  <dcterms:modified xsi:type="dcterms:W3CDTF">2020-05-27T12:44:13Z</dcterms:modified>
</cp:coreProperties>
</file>