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61" r:id="rId6"/>
    <p:sldId id="272" r:id="rId7"/>
    <p:sldId id="273" r:id="rId8"/>
    <p:sldId id="274" r:id="rId9"/>
    <p:sldId id="275"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2725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0284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7489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4177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966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351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2897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5086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325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7/5/2022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2115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089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7/5/2022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910248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generating-qr-code-in-java" TargetMode="External"/><Relationship Id="rId2" Type="http://schemas.openxmlformats.org/officeDocument/2006/relationships/hyperlink" Target="https://www.youtube.com/watch?v=drH63NpSWyk" TargetMode="External"/><Relationship Id="rId1" Type="http://schemas.openxmlformats.org/officeDocument/2006/relationships/slideLayout" Target="../slideLayouts/slideLayout2.xml"/><Relationship Id="rId4" Type="http://schemas.openxmlformats.org/officeDocument/2006/relationships/hyperlink" Target="https://www.geeksforgeeks.org/how-to-generate-and-read-qr-code-with-java-using-zxing-libra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Paper planes formed a triangle with one yellow paper plane on top">
            <a:extLst>
              <a:ext uri="{FF2B5EF4-FFF2-40B4-BE49-F238E27FC236}">
                <a16:creationId xmlns:a16="http://schemas.microsoft.com/office/drawing/2014/main" id="{F75201DE-DD58-6EB7-C3EA-DBC40619DEBC}"/>
              </a:ext>
            </a:extLst>
          </p:cNvPr>
          <p:cNvPicPr>
            <a:picLocks noChangeAspect="1"/>
          </p:cNvPicPr>
          <p:nvPr/>
        </p:nvPicPr>
        <p:blipFill rotWithShape="1">
          <a:blip r:embed="rId2"/>
          <a:srcRect t="6250"/>
          <a:stretch/>
        </p:blipFill>
        <p:spPr>
          <a:xfrm>
            <a:off x="20" y="10"/>
            <a:ext cx="12191979" cy="6857990"/>
          </a:xfrm>
          <a:prstGeom prst="rect">
            <a:avLst/>
          </a:prstGeom>
        </p:spPr>
      </p:pic>
      <p:sp>
        <p:nvSpPr>
          <p:cNvPr id="16"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7"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u 1">
            <a:extLst>
              <a:ext uri="{FF2B5EF4-FFF2-40B4-BE49-F238E27FC236}">
                <a16:creationId xmlns:a16="http://schemas.microsoft.com/office/drawing/2014/main" id="{B94129AE-0615-4F7D-BB0B-602C01268858}"/>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Authencity</a:t>
            </a:r>
            <a:br>
              <a:rPr lang="en-US" sz="4400" dirty="0">
                <a:solidFill>
                  <a:schemeClr val="tx1"/>
                </a:solidFill>
              </a:rPr>
            </a:br>
            <a:r>
              <a:rPr lang="en-US" sz="4400" dirty="0">
                <a:solidFill>
                  <a:schemeClr val="tx1"/>
                </a:solidFill>
              </a:rPr>
              <a:t>check</a:t>
            </a:r>
          </a:p>
        </p:txBody>
      </p:sp>
      <p:sp>
        <p:nvSpPr>
          <p:cNvPr id="3" name="Subtitlu 2">
            <a:extLst>
              <a:ext uri="{FF2B5EF4-FFF2-40B4-BE49-F238E27FC236}">
                <a16:creationId xmlns:a16="http://schemas.microsoft.com/office/drawing/2014/main" id="{07D3FC47-832A-4547-AE33-4D59BD1DB29A}"/>
              </a:ext>
            </a:extLst>
          </p:cNvPr>
          <p:cNvSpPr>
            <a:spLocks noGrp="1"/>
          </p:cNvSpPr>
          <p:nvPr>
            <p:ph type="subTitle" idx="1"/>
          </p:nvPr>
        </p:nvSpPr>
        <p:spPr>
          <a:xfrm>
            <a:off x="6033793" y="3995988"/>
            <a:ext cx="4775075" cy="559656"/>
          </a:xfrm>
        </p:spPr>
        <p:txBody>
          <a:bodyPr>
            <a:normAutofit/>
          </a:bodyPr>
          <a:lstStyle/>
          <a:p>
            <a:r>
              <a:rPr lang="en-US" dirty="0" err="1">
                <a:solidFill>
                  <a:schemeClr val="tx1"/>
                </a:solidFill>
              </a:rPr>
              <a:t>Haba</a:t>
            </a:r>
            <a:r>
              <a:rPr lang="en-US" dirty="0">
                <a:solidFill>
                  <a:schemeClr val="tx1"/>
                </a:solidFill>
              </a:rPr>
              <a:t> </a:t>
            </a:r>
            <a:r>
              <a:rPr lang="en-US" dirty="0" err="1">
                <a:solidFill>
                  <a:schemeClr val="tx1"/>
                </a:solidFill>
              </a:rPr>
              <a:t>Alexandru</a:t>
            </a:r>
            <a:r>
              <a:rPr lang="en-US" dirty="0">
                <a:solidFill>
                  <a:schemeClr val="tx1"/>
                </a:solidFill>
              </a:rPr>
              <a:t>-Adrian</a:t>
            </a:r>
          </a:p>
        </p:txBody>
      </p:sp>
    </p:spTree>
    <p:extLst>
      <p:ext uri="{BB962C8B-B14F-4D97-AF65-F5344CB8AC3E}">
        <p14:creationId xmlns:p14="http://schemas.microsoft.com/office/powerpoint/2010/main" val="16949148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9290B20-BF65-41B8-82E0-AD6D9E06CFD6}"/>
              </a:ext>
            </a:extLst>
          </p:cNvPr>
          <p:cNvSpPr>
            <a:spLocks noGrp="1"/>
          </p:cNvSpPr>
          <p:nvPr>
            <p:ph type="title"/>
          </p:nvPr>
        </p:nvSpPr>
        <p:spPr/>
        <p:txBody>
          <a:bodyPr/>
          <a:lstStyle/>
          <a:p>
            <a:r>
              <a:rPr lang="ro-RO" sz="2800" b="1" dirty="0"/>
              <a:t>Capitolul 5. Mențiuni și posibile îmbunătățiri</a:t>
            </a:r>
            <a:endParaRPr lang="en-US" sz="2800" b="1" dirty="0"/>
          </a:p>
        </p:txBody>
      </p:sp>
      <p:sp>
        <p:nvSpPr>
          <p:cNvPr id="3" name="Substituent conținut 2">
            <a:extLst>
              <a:ext uri="{FF2B5EF4-FFF2-40B4-BE49-F238E27FC236}">
                <a16:creationId xmlns:a16="http://schemas.microsoft.com/office/drawing/2014/main" id="{4937B8C5-9555-463B-8F76-2269A41BAFDB}"/>
              </a:ext>
            </a:extLst>
          </p:cNvPr>
          <p:cNvSpPr>
            <a:spLocks noGrp="1"/>
          </p:cNvSpPr>
          <p:nvPr>
            <p:ph idx="1"/>
          </p:nvPr>
        </p:nvSpPr>
        <p:spPr/>
        <p:txBody>
          <a:bodyPr/>
          <a:lstStyle/>
          <a:p>
            <a:pPr marL="0" marR="0" indent="0" algn="just">
              <a:lnSpc>
                <a:spcPct val="107000"/>
              </a:lnSpc>
              <a:spcBef>
                <a:spcPts val="0"/>
              </a:spcBef>
              <a:spcAft>
                <a:spcPts val="800"/>
              </a:spcAft>
              <a:buNone/>
            </a:pPr>
            <a:r>
              <a:rPr lang="ro-RO" sz="1800" dirty="0">
                <a:effectLst/>
                <a:latin typeface="Calibri" panose="020F0502020204030204" pitchFamily="34" charset="0"/>
                <a:ea typeface="Calibri" panose="020F0502020204030204" pitchFamily="34" charset="0"/>
                <a:cs typeface="Times New Roman" panose="02020603050405020304" pitchFamily="18" charset="0"/>
              </a:rPr>
              <a:t>	În acest capitol vreau să subliniez ce consider personal că aș putea îmbunătăți pentru a crea o aplicație mai optimă și mai plăcută vizual.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primul</a:t>
            </a:r>
            <a:r>
              <a:rPr lang="en-US" sz="1800" dirty="0">
                <a:effectLst/>
                <a:latin typeface="Calibri" panose="020F0502020204030204" pitchFamily="34" charset="0"/>
                <a:ea typeface="Calibri" panose="020F0502020204030204" pitchFamily="34" charset="0"/>
                <a:cs typeface="Times New Roman" panose="02020603050405020304" pitchFamily="18" charset="0"/>
              </a:rPr>
              <a:t> rand mi-as fi droit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creez</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si</a:t>
            </a:r>
            <a:r>
              <a:rPr lang="en-US" sz="1800" dirty="0">
                <a:effectLst/>
                <a:latin typeface="Calibri" panose="020F0502020204030204" pitchFamily="34" charset="0"/>
                <a:ea typeface="Calibri" panose="020F0502020204030204" pitchFamily="34" charset="0"/>
                <a:cs typeface="Times New Roman" panose="02020603050405020304" pitchFamily="18" charset="0"/>
              </a:rPr>
              <a:t> 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legatura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intre</a:t>
            </a:r>
            <a:r>
              <a:rPr lang="en-US" sz="1800" dirty="0">
                <a:effectLst/>
                <a:latin typeface="Calibri" panose="020F0502020204030204" pitchFamily="34" charset="0"/>
                <a:ea typeface="Calibri" panose="020F0502020204030204" pitchFamily="34" charset="0"/>
                <a:cs typeface="Times New Roman" panose="02020603050405020304" pitchFamily="18" charset="0"/>
              </a:rPr>
              <a:t> server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aplicatie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dar</a:t>
            </a:r>
            <a:r>
              <a:rPr lang="en-US" sz="1800" dirty="0">
                <a:effectLst/>
                <a:latin typeface="Calibri" panose="020F0502020204030204" pitchFamily="34" charset="0"/>
                <a:ea typeface="Calibri" panose="020F0502020204030204" pitchFamily="34" charset="0"/>
                <a:cs typeface="Times New Roman" panose="02020603050405020304" pitchFamily="18" charset="0"/>
              </a:rPr>
              <a:t> din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pacate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am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intampinat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destumle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erori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ro-RO" sz="1800" dirty="0">
                <a:effectLst/>
                <a:latin typeface="Calibri" panose="020F0502020204030204" pitchFamily="34" charset="0"/>
                <a:ea typeface="Calibri" panose="020F0502020204030204" pitchFamily="34" charset="0"/>
                <a:cs typeface="Times New Roman" panose="02020603050405020304" pitchFamily="18" charset="0"/>
              </a:rPr>
              <a:t>	De asemenea,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doresc</a:t>
            </a:r>
            <a:r>
              <a:rPr lang="en-US" dirty="0">
                <a:latin typeface="Calibri" panose="020F0502020204030204" pitchFamily="34" charset="0"/>
                <a:ea typeface="Calibri" panose="020F0502020204030204" pitchFamily="34" charset="0"/>
                <a:cs typeface="Times New Roman" panose="02020603050405020304" pitchFamily="18" charset="0"/>
              </a:rPr>
              <a:t> pe </a:t>
            </a:r>
            <a:r>
              <a:rPr lang="en-US" dirty="0" err="1">
                <a:latin typeface="Calibri" panose="020F0502020204030204" pitchFamily="34" charset="0"/>
                <a:ea typeface="Calibri" panose="020F0502020204030204" pitchFamily="34" charset="0"/>
                <a:cs typeface="Times New Roman" panose="02020603050405020304" pitchFamily="18" charset="0"/>
              </a:rPr>
              <a:t>viitor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daca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continui</a:t>
            </a:r>
            <a:r>
              <a:rPr lang="en-US" dirty="0">
                <a:latin typeface="Calibri" panose="020F0502020204030204" pitchFamily="34" charset="0"/>
                <a:ea typeface="Calibri" panose="020F0502020204030204" pitchFamily="34" charset="0"/>
                <a:cs typeface="Times New Roman" panose="02020603050405020304" pitchFamily="18" charset="0"/>
              </a:rPr>
              <a:t> la </a:t>
            </a:r>
            <a:r>
              <a:rPr lang="en-US" dirty="0" err="1">
                <a:latin typeface="Calibri" panose="020F0502020204030204" pitchFamily="34" charset="0"/>
                <a:ea typeface="Calibri" panose="020F0502020204030204" pitchFamily="34" charset="0"/>
                <a:cs typeface="Times New Roman" panose="02020603050405020304" pitchFamily="18" charset="0"/>
              </a:rPr>
              <a:t>aceasta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aplicatie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adaug</a:t>
            </a:r>
            <a:r>
              <a:rPr lang="en-US" dirty="0">
                <a:latin typeface="Calibri" panose="020F0502020204030204" pitchFamily="34" charset="0"/>
                <a:ea typeface="Calibri" panose="020F0502020204030204" pitchFamily="34" charset="0"/>
                <a:cs typeface="Times New Roman" panose="02020603050405020304" pitchFamily="18" charset="0"/>
              </a:rPr>
              <a:t> un </a:t>
            </a:r>
            <a:r>
              <a:rPr lang="en-US" dirty="0" err="1">
                <a:latin typeface="Calibri" panose="020F0502020204030204" pitchFamily="34" charset="0"/>
                <a:ea typeface="Calibri" panose="020F0502020204030204" pitchFamily="34" charset="0"/>
                <a:cs typeface="Times New Roman" panose="02020603050405020304" pitchFamily="18" charset="0"/>
              </a:rPr>
              <a:t>sistem</a:t>
            </a:r>
            <a:r>
              <a:rPr lang="en-US" dirty="0">
                <a:latin typeface="Calibri" panose="020F0502020204030204" pitchFamily="34" charset="0"/>
                <a:ea typeface="Calibri" panose="020F0502020204030204" pitchFamily="34" charset="0"/>
                <a:cs typeface="Times New Roman" panose="02020603050405020304" pitchFamily="18" charset="0"/>
              </a:rPr>
              <a:t> in care </a:t>
            </a:r>
            <a:r>
              <a:rPr lang="en-US" dirty="0" err="1">
                <a:latin typeface="Calibri" panose="020F0502020204030204" pitchFamily="34" charset="0"/>
                <a:ea typeface="Calibri" panose="020F0502020204030204" pitchFamily="34" charset="0"/>
                <a:cs typeface="Times New Roman" panose="02020603050405020304" pitchFamily="18" charset="0"/>
              </a:rPr>
              <a:t>persoanele</a:t>
            </a:r>
            <a:r>
              <a:rPr lang="en-US" dirty="0">
                <a:latin typeface="Calibri" panose="020F0502020204030204" pitchFamily="34" charset="0"/>
                <a:ea typeface="Calibri" panose="020F0502020204030204" pitchFamily="34" charset="0"/>
                <a:cs typeface="Times New Roman" panose="02020603050405020304" pitchFamily="18" charset="0"/>
              </a:rPr>
              <a:t> pot </a:t>
            </a:r>
            <a:r>
              <a:rPr lang="en-US" dirty="0" err="1">
                <a:latin typeface="Calibri" panose="020F0502020204030204" pitchFamily="34" charset="0"/>
                <a:ea typeface="Calibri" panose="020F0502020204030204" pitchFamily="34" charset="0"/>
                <a:cs typeface="Times New Roman" panose="02020603050405020304" pitchFamily="18" charset="0"/>
              </a:rPr>
              <a:t>adauga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diferite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produse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acestea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fiind</a:t>
            </a:r>
            <a:r>
              <a:rPr lang="en-US" dirty="0">
                <a:latin typeface="Calibri" panose="020F0502020204030204" pitchFamily="34" charset="0"/>
                <a:ea typeface="Calibri" panose="020F0502020204030204" pitchFamily="34" charset="0"/>
                <a:cs typeface="Times New Roman" panose="02020603050405020304" pitchFamily="18" charset="0"/>
              </a:rPr>
              <a:t> ulterior </a:t>
            </a:r>
            <a:r>
              <a:rPr lang="en-US" dirty="0" err="1">
                <a:latin typeface="Calibri" panose="020F0502020204030204" pitchFamily="34" charset="0"/>
                <a:ea typeface="Calibri" panose="020F0502020204030204" pitchFamily="34" charset="0"/>
                <a:cs typeface="Times New Roman" panose="02020603050405020304" pitchFamily="18" charset="0"/>
              </a:rPr>
              <a:t>verificate</a:t>
            </a:r>
            <a:r>
              <a:rPr lang="en-US" dirty="0">
                <a:latin typeface="Calibri" panose="020F0502020204030204" pitchFamily="34" charset="0"/>
                <a:ea typeface="Calibri" panose="020F0502020204030204" pitchFamily="34" charset="0"/>
                <a:cs typeface="Times New Roman" panose="02020603050405020304" pitchFamily="18" charset="0"/>
              </a:rPr>
              <a:t> direct la </a:t>
            </a:r>
            <a:r>
              <a:rPr lang="en-US" dirty="0" err="1">
                <a:latin typeface="Calibri" panose="020F0502020204030204" pitchFamily="34" charset="0"/>
                <a:ea typeface="Calibri" panose="020F0502020204030204" pitchFamily="34" charset="0"/>
                <a:cs typeface="Times New Roman" panose="02020603050405020304" pitchFamily="18" charset="0"/>
              </a:rPr>
              <a:t>producator</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90368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EDE5375-852E-4B4D-B009-4FE1C63D320E}"/>
              </a:ext>
            </a:extLst>
          </p:cNvPr>
          <p:cNvSpPr>
            <a:spLocks noGrp="1"/>
          </p:cNvSpPr>
          <p:nvPr>
            <p:ph type="title"/>
          </p:nvPr>
        </p:nvSpPr>
        <p:spPr/>
        <p:txBody>
          <a:bodyPr/>
          <a:lstStyle/>
          <a:p>
            <a:r>
              <a:rPr lang="ro-RO" dirty="0"/>
              <a:t>Bibliografie</a:t>
            </a:r>
            <a:endParaRPr lang="en-US" dirty="0"/>
          </a:p>
        </p:txBody>
      </p:sp>
      <p:sp>
        <p:nvSpPr>
          <p:cNvPr id="3" name="Substituent conținut 2">
            <a:extLst>
              <a:ext uri="{FF2B5EF4-FFF2-40B4-BE49-F238E27FC236}">
                <a16:creationId xmlns:a16="http://schemas.microsoft.com/office/drawing/2014/main" id="{80CEFE52-7CD3-4336-BFF9-5C37D572B152}"/>
              </a:ext>
            </a:extLst>
          </p:cNvPr>
          <p:cNvSpPr>
            <a:spLocks noGrp="1"/>
          </p:cNvSpPr>
          <p:nvPr>
            <p:ph idx="1"/>
          </p:nvPr>
        </p:nvSpPr>
        <p:spPr/>
        <p:txBody>
          <a:bodyPr/>
          <a:lstStyle/>
          <a:p>
            <a:pPr marL="0" indent="0">
              <a:buNone/>
            </a:pPr>
            <a:r>
              <a:rPr lang="en-US" dirty="0">
                <a:hlinkClick r:id="rId2"/>
              </a:rPr>
              <a:t>https://www.youtube.com/watch?v=drH63NpSWyk</a:t>
            </a:r>
            <a:endParaRPr lang="en-US" dirty="0"/>
          </a:p>
          <a:p>
            <a:pPr marL="0" indent="0">
              <a:buNone/>
            </a:pPr>
            <a:r>
              <a:rPr lang="en-US" dirty="0">
                <a:hlinkClick r:id="rId3"/>
              </a:rPr>
              <a:t>https://www.javatpoint.com/generating-qr-code-in-java</a:t>
            </a:r>
            <a:endParaRPr lang="en-US" dirty="0"/>
          </a:p>
          <a:p>
            <a:pPr marL="0" indent="0">
              <a:buNone/>
            </a:pPr>
            <a:r>
              <a:rPr lang="en-US" dirty="0">
                <a:hlinkClick r:id="rId4"/>
              </a:rPr>
              <a:t>https://www.geeksforgeeks.org/how-to-generate-and-read-qr-code-with-java-using-zxing-library/</a:t>
            </a:r>
            <a:endParaRPr lang="en-US" dirty="0"/>
          </a:p>
          <a:p>
            <a:pPr marL="0" indent="0">
              <a:buNone/>
            </a:pPr>
            <a:endParaRPr lang="en-US" dirty="0"/>
          </a:p>
        </p:txBody>
      </p:sp>
    </p:spTree>
    <p:extLst>
      <p:ext uri="{BB962C8B-B14F-4D97-AF65-F5344CB8AC3E}">
        <p14:creationId xmlns:p14="http://schemas.microsoft.com/office/powerpoint/2010/main" val="22726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F7EAFD1-302B-4B32-9AF7-A115AA8F4B8F}"/>
              </a:ext>
            </a:extLst>
          </p:cNvPr>
          <p:cNvSpPr>
            <a:spLocks noGrp="1"/>
          </p:cNvSpPr>
          <p:nvPr>
            <p:ph type="title"/>
          </p:nvPr>
        </p:nvSpPr>
        <p:spPr>
          <a:xfrm>
            <a:off x="628261" y="213386"/>
            <a:ext cx="10058400" cy="1371600"/>
          </a:xfrm>
        </p:spPr>
        <p:txBody>
          <a:bodyPr/>
          <a:lstStyle/>
          <a:p>
            <a:r>
              <a:rPr lang="ro-RO" dirty="0"/>
              <a:t>Cuprins</a:t>
            </a:r>
            <a:endParaRPr lang="en-US" dirty="0"/>
          </a:p>
        </p:txBody>
      </p:sp>
      <p:sp>
        <p:nvSpPr>
          <p:cNvPr id="3" name="Substituent conținut 2">
            <a:extLst>
              <a:ext uri="{FF2B5EF4-FFF2-40B4-BE49-F238E27FC236}">
                <a16:creationId xmlns:a16="http://schemas.microsoft.com/office/drawing/2014/main" id="{CECB1D65-848B-4C5D-A4AF-BCD82227E350}"/>
              </a:ext>
            </a:extLst>
          </p:cNvPr>
          <p:cNvSpPr>
            <a:spLocks noGrp="1"/>
          </p:cNvSpPr>
          <p:nvPr>
            <p:ph idx="1"/>
          </p:nvPr>
        </p:nvSpPr>
        <p:spPr>
          <a:xfrm>
            <a:off x="3175518" y="746449"/>
            <a:ext cx="10699102" cy="5626173"/>
          </a:xfrm>
        </p:spPr>
        <p:txBody>
          <a:bodyPr>
            <a:normAutofit/>
          </a:bodyPr>
          <a:lstStyle/>
          <a:p>
            <a:r>
              <a:rPr lang="en-US" sz="2500" dirty="0" err="1"/>
              <a:t>Capitolul</a:t>
            </a:r>
            <a:r>
              <a:rPr lang="en-US" sz="2500" dirty="0"/>
              <a:t> 1. </a:t>
            </a:r>
            <a:r>
              <a:rPr lang="en-US" sz="2500" dirty="0" err="1"/>
              <a:t>Introducere</a:t>
            </a:r>
            <a:endParaRPr lang="en-US" sz="2500" dirty="0"/>
          </a:p>
          <a:p>
            <a:endParaRPr lang="en-US" sz="2500" dirty="0"/>
          </a:p>
          <a:p>
            <a:r>
              <a:rPr lang="en-US" sz="2500" dirty="0" err="1"/>
              <a:t>Capitolul</a:t>
            </a:r>
            <a:r>
              <a:rPr lang="en-US" sz="2500" dirty="0"/>
              <a:t> 2. </a:t>
            </a:r>
            <a:r>
              <a:rPr lang="en-US" sz="2500" dirty="0" err="1"/>
              <a:t>Tehnologii</a:t>
            </a:r>
            <a:r>
              <a:rPr lang="en-US" sz="2500" dirty="0"/>
              <a:t> </a:t>
            </a:r>
            <a:r>
              <a:rPr lang="en-US" sz="2500" dirty="0" err="1"/>
              <a:t>aplicate</a:t>
            </a:r>
            <a:endParaRPr lang="en-US" sz="2500" dirty="0"/>
          </a:p>
          <a:p>
            <a:r>
              <a:rPr lang="en-US" sz="2500" dirty="0"/>
              <a:t>	</a:t>
            </a:r>
          </a:p>
          <a:p>
            <a:r>
              <a:rPr lang="en-US" sz="2500" dirty="0" err="1"/>
              <a:t>Capitolul</a:t>
            </a:r>
            <a:r>
              <a:rPr lang="en-US" sz="2500" dirty="0"/>
              <a:t> 3. </a:t>
            </a:r>
            <a:r>
              <a:rPr lang="en-US" sz="2500" dirty="0" err="1"/>
              <a:t>Proiectare</a:t>
            </a:r>
            <a:r>
              <a:rPr lang="en-US" sz="2500" dirty="0"/>
              <a:t> </a:t>
            </a:r>
            <a:r>
              <a:rPr lang="en-US" sz="2500" dirty="0" err="1"/>
              <a:t>aplicație</a:t>
            </a:r>
            <a:endParaRPr lang="en-US" sz="2500" dirty="0"/>
          </a:p>
          <a:p>
            <a:endParaRPr lang="en-US" sz="2500" dirty="0"/>
          </a:p>
          <a:p>
            <a:r>
              <a:rPr lang="en-US" sz="2500" dirty="0" err="1"/>
              <a:t>Capitolul</a:t>
            </a:r>
            <a:r>
              <a:rPr lang="en-US" sz="2500" dirty="0"/>
              <a:t> 4. </a:t>
            </a:r>
            <a:r>
              <a:rPr lang="en-US" sz="2500" dirty="0" err="1"/>
              <a:t>Aspecte</a:t>
            </a:r>
            <a:r>
              <a:rPr lang="en-US" sz="2500" dirty="0"/>
              <a:t> de </a:t>
            </a:r>
            <a:r>
              <a:rPr lang="en-US" sz="2500" dirty="0" err="1"/>
              <a:t>implementare</a:t>
            </a:r>
            <a:endParaRPr lang="en-US" sz="2500" dirty="0"/>
          </a:p>
          <a:p>
            <a:endParaRPr lang="en-US" sz="2500" dirty="0"/>
          </a:p>
          <a:p>
            <a:r>
              <a:rPr lang="en-US" sz="2500" dirty="0" err="1"/>
              <a:t>Capitolul</a:t>
            </a:r>
            <a:r>
              <a:rPr lang="en-US" sz="2500" dirty="0"/>
              <a:t> 5. </a:t>
            </a:r>
            <a:r>
              <a:rPr lang="en-US" sz="2500" dirty="0" err="1"/>
              <a:t>Mențiuni</a:t>
            </a:r>
            <a:r>
              <a:rPr lang="en-US" sz="2500" dirty="0"/>
              <a:t> </a:t>
            </a:r>
            <a:r>
              <a:rPr lang="en-US" sz="2500" dirty="0" err="1"/>
              <a:t>și</a:t>
            </a:r>
            <a:r>
              <a:rPr lang="en-US" sz="2500" dirty="0"/>
              <a:t> </a:t>
            </a:r>
            <a:r>
              <a:rPr lang="en-US" sz="2500" dirty="0" err="1"/>
              <a:t>posibile</a:t>
            </a:r>
            <a:r>
              <a:rPr lang="en-US" sz="2500" dirty="0"/>
              <a:t> </a:t>
            </a:r>
            <a:r>
              <a:rPr lang="en-US" sz="2500" dirty="0" err="1"/>
              <a:t>îmbunătățiri</a:t>
            </a:r>
            <a:endParaRPr lang="en-US" sz="2500" dirty="0"/>
          </a:p>
          <a:p>
            <a:endParaRPr lang="en-US" sz="2500" dirty="0"/>
          </a:p>
          <a:p>
            <a:r>
              <a:rPr lang="en-US" sz="2500" dirty="0" err="1"/>
              <a:t>Bibliografie</a:t>
            </a:r>
            <a:endParaRPr lang="en-US" sz="2500" dirty="0"/>
          </a:p>
          <a:p>
            <a:endParaRPr lang="en-US" dirty="0"/>
          </a:p>
        </p:txBody>
      </p:sp>
    </p:spTree>
    <p:extLst>
      <p:ext uri="{BB962C8B-B14F-4D97-AF65-F5344CB8AC3E}">
        <p14:creationId xmlns:p14="http://schemas.microsoft.com/office/powerpoint/2010/main" val="286056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9FD8B55-D784-42D7-B6A5-59E479F2E614}"/>
              </a:ext>
            </a:extLst>
          </p:cNvPr>
          <p:cNvSpPr>
            <a:spLocks noGrp="1"/>
          </p:cNvSpPr>
          <p:nvPr>
            <p:ph type="title"/>
          </p:nvPr>
        </p:nvSpPr>
        <p:spPr/>
        <p:txBody>
          <a:bodyPr/>
          <a:lstStyle/>
          <a:p>
            <a:r>
              <a:rPr lang="ro-RO" dirty="0"/>
              <a:t>Capitolul 1. Introducere</a:t>
            </a:r>
            <a:endParaRPr lang="en-US" dirty="0"/>
          </a:p>
        </p:txBody>
      </p:sp>
      <p:sp>
        <p:nvSpPr>
          <p:cNvPr id="3" name="Substituent conținut 2">
            <a:extLst>
              <a:ext uri="{FF2B5EF4-FFF2-40B4-BE49-F238E27FC236}">
                <a16:creationId xmlns:a16="http://schemas.microsoft.com/office/drawing/2014/main" id="{B211D522-50CC-4DC8-A1EF-2CB2B5A643FA}"/>
              </a:ext>
            </a:extLst>
          </p:cNvPr>
          <p:cNvSpPr>
            <a:spLocks noGrp="1"/>
          </p:cNvSpPr>
          <p:nvPr>
            <p:ph idx="1"/>
          </p:nvPr>
        </p:nvSpPr>
        <p:spPr/>
        <p:txBody>
          <a:bodyPr>
            <a:normAutofit/>
          </a:bodyPr>
          <a:lstStyle/>
          <a:p>
            <a:pPr marL="822960" lvl="3" indent="0">
              <a:buNone/>
            </a:pPr>
            <a:r>
              <a:rPr lang="en-US" sz="2600" dirty="0"/>
              <a:t>		</a:t>
            </a:r>
            <a:r>
              <a:rPr lang="en-US" sz="2600" dirty="0" err="1"/>
              <a:t>Deseori</a:t>
            </a:r>
            <a:r>
              <a:rPr lang="en-US" sz="2600" dirty="0"/>
              <a:t> se </a:t>
            </a:r>
            <a:r>
              <a:rPr lang="en-US" sz="2600" dirty="0" err="1"/>
              <a:t>intampla</a:t>
            </a:r>
            <a:r>
              <a:rPr lang="en-US" sz="2600" dirty="0"/>
              <a:t> </a:t>
            </a:r>
            <a:r>
              <a:rPr lang="en-US" sz="2600" dirty="0" err="1"/>
              <a:t>sa</a:t>
            </a:r>
            <a:r>
              <a:rPr lang="en-US" sz="2600" dirty="0"/>
              <a:t> </a:t>
            </a:r>
            <a:r>
              <a:rPr lang="en-US" sz="2600" dirty="0" err="1"/>
              <a:t>dorim</a:t>
            </a:r>
            <a:r>
              <a:rPr lang="en-US" sz="2600" dirty="0"/>
              <a:t> </a:t>
            </a:r>
            <a:r>
              <a:rPr lang="en-US" sz="2600" dirty="0" err="1"/>
              <a:t>sa</a:t>
            </a:r>
            <a:r>
              <a:rPr lang="en-US" sz="2600" dirty="0"/>
              <a:t> </a:t>
            </a:r>
            <a:r>
              <a:rPr lang="en-US" sz="2600" dirty="0" err="1"/>
              <a:t>cumparam</a:t>
            </a:r>
            <a:r>
              <a:rPr lang="en-US" sz="2600" dirty="0"/>
              <a:t> un </a:t>
            </a:r>
            <a:r>
              <a:rPr lang="en-US" sz="2600" dirty="0" err="1"/>
              <a:t>obiect</a:t>
            </a:r>
            <a:r>
              <a:rPr lang="en-US" sz="2600" dirty="0"/>
              <a:t> la un </a:t>
            </a:r>
            <a:r>
              <a:rPr lang="en-US" sz="2600" dirty="0" err="1"/>
              <a:t>pret</a:t>
            </a:r>
            <a:r>
              <a:rPr lang="en-US" sz="2600" dirty="0"/>
              <a:t> </a:t>
            </a:r>
            <a:r>
              <a:rPr lang="en-US" sz="2600" dirty="0" err="1"/>
              <a:t>mai</a:t>
            </a:r>
            <a:r>
              <a:rPr lang="en-US" sz="2600" dirty="0"/>
              <a:t> bun </a:t>
            </a:r>
            <a:r>
              <a:rPr lang="en-US" sz="2600" dirty="0" err="1"/>
              <a:t>decat</a:t>
            </a:r>
            <a:r>
              <a:rPr lang="en-US" sz="2600" dirty="0"/>
              <a:t> se </a:t>
            </a:r>
            <a:r>
              <a:rPr lang="en-US" sz="2600" dirty="0" err="1"/>
              <a:t>gaseste</a:t>
            </a:r>
            <a:r>
              <a:rPr lang="en-US" sz="2600" dirty="0"/>
              <a:t> in </a:t>
            </a:r>
            <a:r>
              <a:rPr lang="en-US" sz="2600" dirty="0" err="1"/>
              <a:t>alte</a:t>
            </a:r>
            <a:r>
              <a:rPr lang="en-US" sz="2600" dirty="0"/>
              <a:t> magazine, </a:t>
            </a:r>
            <a:r>
              <a:rPr lang="en-US" sz="2600" dirty="0" err="1"/>
              <a:t>uneori</a:t>
            </a:r>
            <a:r>
              <a:rPr lang="en-US" sz="2600" dirty="0"/>
              <a:t> </a:t>
            </a:r>
            <a:r>
              <a:rPr lang="en-US" sz="2600" dirty="0" err="1"/>
              <a:t>alegem</a:t>
            </a:r>
            <a:r>
              <a:rPr lang="en-US" sz="2600" dirty="0"/>
              <a:t> </a:t>
            </a:r>
            <a:r>
              <a:rPr lang="en-US" sz="2600" dirty="0" err="1"/>
              <a:t>sa</a:t>
            </a:r>
            <a:r>
              <a:rPr lang="en-US" sz="2600" dirty="0"/>
              <a:t> </a:t>
            </a:r>
          </a:p>
          <a:p>
            <a:pPr marL="822960" lvl="3" indent="0">
              <a:buNone/>
            </a:pPr>
            <a:r>
              <a:rPr lang="en-US" sz="2600" dirty="0" err="1"/>
              <a:t>cumparam</a:t>
            </a:r>
            <a:r>
              <a:rPr lang="en-US" sz="2600" dirty="0"/>
              <a:t> </a:t>
            </a:r>
            <a:r>
              <a:rPr lang="en-US" sz="2600" dirty="0" err="1"/>
              <a:t>chiar</a:t>
            </a:r>
            <a:r>
              <a:rPr lang="en-US" sz="2600" dirty="0"/>
              <a:t> second-hand, </a:t>
            </a:r>
            <a:r>
              <a:rPr lang="en-US" sz="2600" dirty="0" err="1"/>
              <a:t>dar</a:t>
            </a:r>
            <a:r>
              <a:rPr lang="en-US" sz="2600" dirty="0"/>
              <a:t> </a:t>
            </a:r>
            <a:r>
              <a:rPr lang="en-US" sz="2600" dirty="0" err="1"/>
              <a:t>deseori</a:t>
            </a:r>
            <a:r>
              <a:rPr lang="en-US" sz="2600" dirty="0"/>
              <a:t> </a:t>
            </a:r>
            <a:r>
              <a:rPr lang="en-US" sz="2600" dirty="0" err="1"/>
              <a:t>ajungem</a:t>
            </a:r>
            <a:r>
              <a:rPr lang="en-US" sz="2600" dirty="0"/>
              <a:t> </a:t>
            </a:r>
            <a:r>
              <a:rPr lang="en-US" sz="2600" dirty="0" err="1"/>
              <a:t>sa</a:t>
            </a:r>
            <a:r>
              <a:rPr lang="en-US" sz="2600" dirty="0"/>
              <a:t> </a:t>
            </a:r>
            <a:r>
              <a:rPr lang="en-US" sz="2600" dirty="0" err="1"/>
              <a:t>fim</a:t>
            </a:r>
            <a:r>
              <a:rPr lang="en-US" sz="2600" dirty="0"/>
              <a:t> </a:t>
            </a:r>
            <a:r>
              <a:rPr lang="en-US" sz="2600" dirty="0" err="1"/>
              <a:t>pacaliti</a:t>
            </a:r>
            <a:r>
              <a:rPr lang="en-US" sz="2600" dirty="0"/>
              <a:t>.</a:t>
            </a:r>
          </a:p>
          <a:p>
            <a:pPr marL="822960" lvl="3" indent="0">
              <a:buNone/>
            </a:pPr>
            <a:endParaRPr lang="en-US" sz="2600" dirty="0"/>
          </a:p>
          <a:p>
            <a:pPr marL="822960" lvl="3" indent="0">
              <a:buNone/>
            </a:pPr>
            <a:r>
              <a:rPr lang="en-US" sz="2600" dirty="0"/>
              <a:t>		Asa mi-a </a:t>
            </a:r>
            <a:r>
              <a:rPr lang="en-US" sz="2600" dirty="0" err="1"/>
              <a:t>venit</a:t>
            </a:r>
            <a:r>
              <a:rPr lang="en-US" sz="2600" dirty="0"/>
              <a:t> idea </a:t>
            </a:r>
            <a:r>
              <a:rPr lang="en-US" sz="2600" dirty="0" err="1"/>
              <a:t>unei</a:t>
            </a:r>
            <a:r>
              <a:rPr lang="en-US" sz="2600" dirty="0"/>
              <a:t> </a:t>
            </a:r>
            <a:r>
              <a:rPr lang="en-US" sz="2600" dirty="0" err="1"/>
              <a:t>noi</a:t>
            </a:r>
            <a:r>
              <a:rPr lang="en-US" sz="2600" dirty="0"/>
              <a:t> </a:t>
            </a:r>
            <a:r>
              <a:rPr lang="en-US" sz="2600" dirty="0" err="1"/>
              <a:t>aplicatii</a:t>
            </a:r>
            <a:r>
              <a:rPr lang="en-US" sz="2600" dirty="0"/>
              <a:t>, care </a:t>
            </a:r>
            <a:r>
              <a:rPr lang="en-US" sz="2600" dirty="0" err="1"/>
              <a:t>scaneaza</a:t>
            </a:r>
            <a:r>
              <a:rPr lang="en-US" sz="2600" dirty="0"/>
              <a:t> </a:t>
            </a:r>
            <a:r>
              <a:rPr lang="en-US" sz="2600" dirty="0" err="1"/>
              <a:t>produsele</a:t>
            </a:r>
            <a:r>
              <a:rPr lang="en-US" sz="2600" dirty="0"/>
              <a:t> pe </a:t>
            </a:r>
            <a:r>
              <a:rPr lang="en-US" sz="2600" dirty="0" err="1"/>
              <a:t>baza</a:t>
            </a:r>
            <a:r>
              <a:rPr lang="en-US" sz="2600" dirty="0"/>
              <a:t> </a:t>
            </a:r>
            <a:r>
              <a:rPr lang="en-US" sz="2600" dirty="0" err="1"/>
              <a:t>codurilor</a:t>
            </a:r>
            <a:r>
              <a:rPr lang="en-US" sz="2600" dirty="0"/>
              <a:t> QR a </a:t>
            </a:r>
            <a:r>
              <a:rPr lang="en-US" sz="2600" dirty="0" err="1"/>
              <a:t>acestora</a:t>
            </a:r>
            <a:r>
              <a:rPr lang="en-US" sz="2600" dirty="0"/>
              <a:t> </a:t>
            </a:r>
            <a:r>
              <a:rPr lang="en-US" sz="2600" dirty="0" err="1"/>
              <a:t>si</a:t>
            </a:r>
            <a:r>
              <a:rPr lang="en-US" sz="2600" dirty="0"/>
              <a:t> le </a:t>
            </a:r>
            <a:r>
              <a:rPr lang="en-US" sz="2600" dirty="0" err="1"/>
              <a:t>cauta</a:t>
            </a:r>
            <a:r>
              <a:rPr lang="en-US" sz="2600" dirty="0"/>
              <a:t> </a:t>
            </a:r>
            <a:r>
              <a:rPr lang="en-US" sz="2600" dirty="0" err="1"/>
              <a:t>intr</a:t>
            </a:r>
            <a:r>
              <a:rPr lang="en-US" sz="2600" dirty="0"/>
              <a:t>-o </a:t>
            </a:r>
            <a:r>
              <a:rPr lang="en-US" sz="2600" dirty="0" err="1"/>
              <a:t>baza</a:t>
            </a:r>
            <a:endParaRPr lang="en-US" sz="2600" dirty="0"/>
          </a:p>
          <a:p>
            <a:pPr marL="822960" lvl="3" indent="0">
              <a:buNone/>
            </a:pPr>
            <a:r>
              <a:rPr lang="en-US" sz="2600" dirty="0"/>
              <a:t>de date generate de </a:t>
            </a:r>
            <a:r>
              <a:rPr lang="en-US" sz="2600" dirty="0" err="1"/>
              <a:t>noi</a:t>
            </a:r>
            <a:r>
              <a:rPr lang="en-US" sz="2600" dirty="0"/>
              <a:t> in </a:t>
            </a:r>
            <a:r>
              <a:rPr lang="en-US" sz="2600" dirty="0" err="1"/>
              <a:t>colaborare</a:t>
            </a:r>
            <a:r>
              <a:rPr lang="en-US" sz="2600" dirty="0"/>
              <a:t> cu </a:t>
            </a:r>
            <a:r>
              <a:rPr lang="en-US" sz="2600" dirty="0" err="1"/>
              <a:t>producatorii</a:t>
            </a:r>
            <a:r>
              <a:rPr lang="en-US" sz="2600" dirty="0"/>
              <a:t> </a:t>
            </a:r>
            <a:r>
              <a:rPr lang="en-US" sz="2600" dirty="0" err="1"/>
              <a:t>oficiali</a:t>
            </a:r>
            <a:r>
              <a:rPr lang="en-US" sz="2600" dirty="0"/>
              <a:t> a </a:t>
            </a:r>
            <a:r>
              <a:rPr lang="en-US" sz="2600" dirty="0" err="1"/>
              <a:t>produselor</a:t>
            </a:r>
            <a:r>
              <a:rPr lang="en-US" sz="2600" dirty="0"/>
              <a:t>.</a:t>
            </a:r>
          </a:p>
        </p:txBody>
      </p:sp>
      <p:pic>
        <p:nvPicPr>
          <p:cNvPr id="4" name="Picture 2" descr="QR code reader &amp; QR code Scanner – Aplicații pe Google Play">
            <a:extLst>
              <a:ext uri="{FF2B5EF4-FFF2-40B4-BE49-F238E27FC236}">
                <a16:creationId xmlns:a16="http://schemas.microsoft.com/office/drawing/2014/main" id="{F002805E-49E2-4E0C-9D92-36C1E917A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725" y="459326"/>
            <a:ext cx="1648827" cy="164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EE41B6A-5712-4B97-A187-14D5145622B6}"/>
              </a:ext>
            </a:extLst>
          </p:cNvPr>
          <p:cNvSpPr>
            <a:spLocks noGrp="1"/>
          </p:cNvSpPr>
          <p:nvPr>
            <p:ph type="title"/>
          </p:nvPr>
        </p:nvSpPr>
        <p:spPr/>
        <p:txBody>
          <a:bodyPr/>
          <a:lstStyle/>
          <a:p>
            <a:r>
              <a:rPr lang="ro-RO" dirty="0"/>
              <a:t>Capitolul 2. Tehnologii aplicate</a:t>
            </a:r>
            <a:endParaRPr lang="en-US" dirty="0"/>
          </a:p>
        </p:txBody>
      </p:sp>
      <p:sp>
        <p:nvSpPr>
          <p:cNvPr id="3" name="Substituent conținut 2">
            <a:extLst>
              <a:ext uri="{FF2B5EF4-FFF2-40B4-BE49-F238E27FC236}">
                <a16:creationId xmlns:a16="http://schemas.microsoft.com/office/drawing/2014/main" id="{654B4A24-38AC-4ABD-A30C-14E968D4A136}"/>
              </a:ext>
            </a:extLst>
          </p:cNvPr>
          <p:cNvSpPr>
            <a:spLocks noGrp="1"/>
          </p:cNvSpPr>
          <p:nvPr>
            <p:ph idx="1"/>
          </p:nvPr>
        </p:nvSpPr>
        <p:spPr>
          <a:xfrm>
            <a:off x="1066800" y="2103120"/>
            <a:ext cx="5828522" cy="3849624"/>
          </a:xfrm>
        </p:spPr>
        <p:txBody>
          <a:bodyPr/>
          <a:lstStyle/>
          <a:p>
            <a:pPr marL="0" indent="0" algn="just">
              <a:buNone/>
            </a:pPr>
            <a:r>
              <a:rPr lang="ro-RO"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buNone/>
            </a:pPr>
            <a:r>
              <a:rPr lang="ro-RO" dirty="0">
                <a:latin typeface="Calibri" panose="020F0502020204030204" pitchFamily="34" charset="0"/>
                <a:ea typeface="Calibri" panose="020F0502020204030204" pitchFamily="34" charset="0"/>
                <a:cs typeface="Times New Roman" panose="02020603050405020304" pitchFamily="18" charset="0"/>
              </a:rPr>
              <a:t>	</a:t>
            </a:r>
            <a:r>
              <a:rPr lang="ro-RO" sz="1800" dirty="0">
                <a:effectLst/>
                <a:latin typeface="Calibri" panose="020F0502020204030204" pitchFamily="34" charset="0"/>
                <a:ea typeface="Calibri" panose="020F0502020204030204" pitchFamily="34" charset="0"/>
                <a:cs typeface="Times New Roman" panose="02020603050405020304" pitchFamily="18" charset="0"/>
              </a:rPr>
              <a:t>Pentru implementarea acestei aplicații am decis să folosesc platforma Android, fiind cea mai populară în domeniul aplicațiilor mobile atât la nivel global, permițând scrierea codului în limbajul Java, cod ce ulterior poate fi rulat în mașini virtuale.</a:t>
            </a: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o-RO" dirty="0"/>
              <a:t>	</a:t>
            </a:r>
            <a:r>
              <a:rPr lang="ro-RO" sz="1800" dirty="0">
                <a:effectLst/>
                <a:latin typeface="Calibri" panose="020F0502020204030204" pitchFamily="34" charset="0"/>
                <a:ea typeface="Calibri" panose="020F0502020204030204" pitchFamily="34" charset="0"/>
                <a:cs typeface="Times New Roman" panose="02020603050405020304" pitchFamily="18" charset="0"/>
              </a:rPr>
              <a:t>Android este un sistem de operare creat inițial de Android Inc. apoi vândut în anul 2005 la Google și lansat în anul 2007 ca open </a:t>
            </a:r>
            <a:r>
              <a:rPr lang="ro-RO" sz="1800" dirty="0" err="1">
                <a:effectLst/>
                <a:latin typeface="Calibri" panose="020F0502020204030204" pitchFamily="34" charset="0"/>
                <a:ea typeface="Calibri" panose="020F0502020204030204" pitchFamily="34" charset="0"/>
                <a:cs typeface="Times New Roman" panose="02020603050405020304" pitchFamily="18" charset="0"/>
              </a:rPr>
              <a:t>source</a:t>
            </a:r>
            <a:r>
              <a:rPr lang="ro-RO"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6" name="Rectangle 4">
            <a:extLst>
              <a:ext uri="{FF2B5EF4-FFF2-40B4-BE49-F238E27FC236}">
                <a16:creationId xmlns:a16="http://schemas.microsoft.com/office/drawing/2014/main" id="{EEC317A2-0D69-48E0-B97B-3EA24B8618C9}"/>
              </a:ext>
            </a:extLst>
          </p:cNvPr>
          <p:cNvSpPr>
            <a:spLocks noChangeArrowheads="1"/>
          </p:cNvSpPr>
          <p:nvPr/>
        </p:nvSpPr>
        <p:spPr bwMode="auto">
          <a:xfrm>
            <a:off x="7025951" y="16141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iect 6">
            <a:extLst>
              <a:ext uri="{FF2B5EF4-FFF2-40B4-BE49-F238E27FC236}">
                <a16:creationId xmlns:a16="http://schemas.microsoft.com/office/drawing/2014/main" id="{EE23D2B5-8FB4-427F-993C-05FD37B69BC8}"/>
              </a:ext>
            </a:extLst>
          </p:cNvPr>
          <p:cNvGraphicFramePr>
            <a:graphicFrameLocks noChangeAspect="1"/>
          </p:cNvGraphicFramePr>
          <p:nvPr>
            <p:extLst>
              <p:ext uri="{D42A27DB-BD31-4B8C-83A1-F6EECF244321}">
                <p14:modId xmlns:p14="http://schemas.microsoft.com/office/powerpoint/2010/main" val="853026710"/>
              </p:ext>
            </p:extLst>
          </p:nvPr>
        </p:nvGraphicFramePr>
        <p:xfrm>
          <a:off x="6895322" y="1875129"/>
          <a:ext cx="4935894" cy="4077614"/>
        </p:xfrm>
        <a:graphic>
          <a:graphicData uri="http://schemas.openxmlformats.org/presentationml/2006/ole">
            <mc:AlternateContent xmlns:mc="http://schemas.openxmlformats.org/markup-compatibility/2006">
              <mc:Choice xmlns:v="urn:schemas-microsoft-com:vml" Requires="v">
                <p:oleObj spid="_x0000_s2056" name="Bitmap Image" r:id="rId3" imgW="6523285" imgH="4701948" progId="Paint.Picture">
                  <p:embed/>
                </p:oleObj>
              </mc:Choice>
              <mc:Fallback>
                <p:oleObj name="Bitmap Image" r:id="rId3" imgW="6523285" imgH="4701948"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5322" y="1875129"/>
                        <a:ext cx="4935894" cy="4077614"/>
                      </a:xfrm>
                      <a:prstGeom prst="rect">
                        <a:avLst/>
                      </a:prstGeom>
                      <a:noFill/>
                    </p:spPr>
                  </p:pic>
                </p:oleObj>
              </mc:Fallback>
            </mc:AlternateContent>
          </a:graphicData>
        </a:graphic>
      </p:graphicFrame>
    </p:spTree>
    <p:extLst>
      <p:ext uri="{BB962C8B-B14F-4D97-AF65-F5344CB8AC3E}">
        <p14:creationId xmlns:p14="http://schemas.microsoft.com/office/powerpoint/2010/main" val="132290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DF61609-25CD-4EC8-BDE1-07CCFD76FEB3}"/>
              </a:ext>
            </a:extLst>
          </p:cNvPr>
          <p:cNvSpPr>
            <a:spLocks noGrp="1"/>
          </p:cNvSpPr>
          <p:nvPr>
            <p:ph type="title"/>
          </p:nvPr>
        </p:nvSpPr>
        <p:spPr>
          <a:xfrm>
            <a:off x="339013" y="92088"/>
            <a:ext cx="10058400" cy="1371600"/>
          </a:xfrm>
        </p:spPr>
        <p:txBody>
          <a:bodyPr/>
          <a:lstStyle/>
          <a:p>
            <a:r>
              <a:rPr lang="ro-RO" dirty="0"/>
              <a:t>Capitolul 3. Proiectare aplicație</a:t>
            </a:r>
            <a:endParaRPr lang="en-US" dirty="0"/>
          </a:p>
        </p:txBody>
      </p:sp>
      <p:sp>
        <p:nvSpPr>
          <p:cNvPr id="8" name="Rectangle 4">
            <a:extLst>
              <a:ext uri="{FF2B5EF4-FFF2-40B4-BE49-F238E27FC236}">
                <a16:creationId xmlns:a16="http://schemas.microsoft.com/office/drawing/2014/main" id="{18A7CCB1-B907-4370-A564-66304E754D27}"/>
              </a:ext>
            </a:extLst>
          </p:cNvPr>
          <p:cNvSpPr>
            <a:spLocks noChangeArrowheads="1"/>
          </p:cNvSpPr>
          <p:nvPr/>
        </p:nvSpPr>
        <p:spPr bwMode="auto">
          <a:xfrm>
            <a:off x="1306286" y="1539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Rounded Corners 2">
            <a:extLst>
              <a:ext uri="{FF2B5EF4-FFF2-40B4-BE49-F238E27FC236}">
                <a16:creationId xmlns:a16="http://schemas.microsoft.com/office/drawing/2014/main" id="{FBF0F85F-B589-40B4-B958-BA283DF7CEBB}"/>
              </a:ext>
            </a:extLst>
          </p:cNvPr>
          <p:cNvSpPr/>
          <p:nvPr/>
        </p:nvSpPr>
        <p:spPr>
          <a:xfrm>
            <a:off x="531628" y="1463688"/>
            <a:ext cx="3264195" cy="1796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COD QR</a:t>
            </a:r>
          </a:p>
        </p:txBody>
      </p:sp>
      <p:sp>
        <p:nvSpPr>
          <p:cNvPr id="6" name="Rectangle: Rounded Corners 5">
            <a:extLst>
              <a:ext uri="{FF2B5EF4-FFF2-40B4-BE49-F238E27FC236}">
                <a16:creationId xmlns:a16="http://schemas.microsoft.com/office/drawing/2014/main" id="{CA6B5B83-75FF-41C1-BE68-1E543D2DA66D}"/>
              </a:ext>
            </a:extLst>
          </p:cNvPr>
          <p:cNvSpPr/>
          <p:nvPr/>
        </p:nvSpPr>
        <p:spPr>
          <a:xfrm>
            <a:off x="5941066" y="1463688"/>
            <a:ext cx="3264195" cy="1796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Aplicatie</a:t>
            </a:r>
            <a:r>
              <a:rPr lang="en-US" dirty="0"/>
              <a:t> </a:t>
            </a:r>
          </a:p>
        </p:txBody>
      </p:sp>
      <p:sp>
        <p:nvSpPr>
          <p:cNvPr id="7" name="Rectangle: Rounded Corners 6">
            <a:extLst>
              <a:ext uri="{FF2B5EF4-FFF2-40B4-BE49-F238E27FC236}">
                <a16:creationId xmlns:a16="http://schemas.microsoft.com/office/drawing/2014/main" id="{960CCE8D-4CDD-4827-83EC-26B24AF12525}"/>
              </a:ext>
            </a:extLst>
          </p:cNvPr>
          <p:cNvSpPr/>
          <p:nvPr/>
        </p:nvSpPr>
        <p:spPr>
          <a:xfrm>
            <a:off x="8460982" y="4419999"/>
            <a:ext cx="3264195" cy="1796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SERVER</a:t>
            </a:r>
          </a:p>
        </p:txBody>
      </p:sp>
      <p:sp>
        <p:nvSpPr>
          <p:cNvPr id="10" name="Rectangle: Rounded Corners 9">
            <a:extLst>
              <a:ext uri="{FF2B5EF4-FFF2-40B4-BE49-F238E27FC236}">
                <a16:creationId xmlns:a16="http://schemas.microsoft.com/office/drawing/2014/main" id="{1B4CD5E5-AD6D-4795-856F-F50243E92B1B}"/>
              </a:ext>
            </a:extLst>
          </p:cNvPr>
          <p:cNvSpPr/>
          <p:nvPr/>
        </p:nvSpPr>
        <p:spPr>
          <a:xfrm>
            <a:off x="3820634" y="4430632"/>
            <a:ext cx="3264195" cy="1796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ANALIZA</a:t>
            </a:r>
          </a:p>
        </p:txBody>
      </p:sp>
      <p:cxnSp>
        <p:nvCxnSpPr>
          <p:cNvPr id="5" name="Straight Arrow Connector 4">
            <a:extLst>
              <a:ext uri="{FF2B5EF4-FFF2-40B4-BE49-F238E27FC236}">
                <a16:creationId xmlns:a16="http://schemas.microsoft.com/office/drawing/2014/main" id="{8CA5BC25-E62F-4420-94E3-B76D935FF5B0}"/>
              </a:ext>
            </a:extLst>
          </p:cNvPr>
          <p:cNvCxnSpPr>
            <a:stCxn id="3" idx="3"/>
            <a:endCxn id="6" idx="1"/>
          </p:cNvCxnSpPr>
          <p:nvPr/>
        </p:nvCxnSpPr>
        <p:spPr>
          <a:xfrm>
            <a:off x="3795823" y="2362138"/>
            <a:ext cx="21452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716044-4AB7-490E-91CD-F8859AA54C58}"/>
              </a:ext>
            </a:extLst>
          </p:cNvPr>
          <p:cNvCxnSpPr/>
          <p:nvPr/>
        </p:nvCxnSpPr>
        <p:spPr>
          <a:xfrm>
            <a:off x="9048307" y="3260588"/>
            <a:ext cx="0" cy="1159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A14EFD8-F3E2-472C-8E87-36787A3C917A}"/>
              </a:ext>
            </a:extLst>
          </p:cNvPr>
          <p:cNvCxnSpPr>
            <a:stCxn id="7" idx="1"/>
            <a:endCxn id="10" idx="3"/>
          </p:cNvCxnSpPr>
          <p:nvPr/>
        </p:nvCxnSpPr>
        <p:spPr>
          <a:xfrm flipH="1">
            <a:off x="7084829" y="5318449"/>
            <a:ext cx="1376153" cy="10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8B4ED55-3980-4CC2-BD03-0E126F0EC8BB}"/>
              </a:ext>
            </a:extLst>
          </p:cNvPr>
          <p:cNvCxnSpPr/>
          <p:nvPr/>
        </p:nvCxnSpPr>
        <p:spPr>
          <a:xfrm flipV="1">
            <a:off x="6443330" y="3260588"/>
            <a:ext cx="0" cy="1170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825D869-0770-43D7-BF06-01405F31A61E}"/>
              </a:ext>
            </a:extLst>
          </p:cNvPr>
          <p:cNvCxnSpPr/>
          <p:nvPr/>
        </p:nvCxnSpPr>
        <p:spPr>
          <a:xfrm flipH="1">
            <a:off x="3820634" y="2945217"/>
            <a:ext cx="21204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437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1278-FA40-4C6C-B365-7913107D1B42}"/>
              </a:ext>
            </a:extLst>
          </p:cNvPr>
          <p:cNvSpPr>
            <a:spLocks noGrp="1"/>
          </p:cNvSpPr>
          <p:nvPr>
            <p:ph type="title"/>
          </p:nvPr>
        </p:nvSpPr>
        <p:spPr/>
        <p:txBody>
          <a:bodyPr/>
          <a:lstStyle/>
          <a:p>
            <a:r>
              <a:rPr lang="en-US" dirty="0"/>
              <a:t>4. </a:t>
            </a:r>
            <a:r>
              <a:rPr lang="en-US" dirty="0" err="1"/>
              <a:t>Aplicatia</a:t>
            </a:r>
            <a:endParaRPr lang="en-US" dirty="0"/>
          </a:p>
        </p:txBody>
      </p:sp>
      <p:sp>
        <p:nvSpPr>
          <p:cNvPr id="3" name="Content Placeholder 2">
            <a:extLst>
              <a:ext uri="{FF2B5EF4-FFF2-40B4-BE49-F238E27FC236}">
                <a16:creationId xmlns:a16="http://schemas.microsoft.com/office/drawing/2014/main" id="{1407C232-7E0A-4933-AFF2-D46D93F76BD1}"/>
              </a:ext>
            </a:extLst>
          </p:cNvPr>
          <p:cNvSpPr>
            <a:spLocks noGrp="1"/>
          </p:cNvSpPr>
          <p:nvPr>
            <p:ph idx="1"/>
          </p:nvPr>
        </p:nvSpPr>
        <p:spPr>
          <a:xfrm>
            <a:off x="365052" y="1762878"/>
            <a:ext cx="5046920" cy="4106294"/>
          </a:xfrm>
        </p:spPr>
        <p:txBody>
          <a:bodyPr/>
          <a:lstStyle/>
          <a:p>
            <a:pPr marL="0" indent="0">
              <a:buNone/>
            </a:pPr>
            <a:r>
              <a:rPr lang="en-US" dirty="0" err="1"/>
              <a:t>Aplicatia</a:t>
            </a:r>
            <a:r>
              <a:rPr lang="en-US" dirty="0"/>
              <a:t> are un </a:t>
            </a:r>
            <a:r>
              <a:rPr lang="en-US" dirty="0" err="1"/>
              <a:t>meniu</a:t>
            </a:r>
            <a:r>
              <a:rPr lang="en-US" dirty="0"/>
              <a:t> din care </a:t>
            </a:r>
            <a:r>
              <a:rPr lang="en-US" dirty="0" err="1"/>
              <a:t>pornim</a:t>
            </a:r>
            <a:r>
              <a:rPr lang="en-US" dirty="0"/>
              <a:t> </a:t>
            </a:r>
            <a:r>
              <a:rPr lang="en-US" dirty="0" err="1"/>
              <a:t>spre</a:t>
            </a:r>
            <a:r>
              <a:rPr lang="en-US" dirty="0"/>
              <a:t> </a:t>
            </a:r>
            <a:r>
              <a:rPr lang="en-US" dirty="0" err="1"/>
              <a:t>partea</a:t>
            </a:r>
            <a:r>
              <a:rPr lang="en-US" dirty="0"/>
              <a:t> de camera</a:t>
            </a:r>
          </a:p>
          <a:p>
            <a:pPr marL="0" indent="0">
              <a:buNone/>
            </a:pPr>
            <a:r>
              <a:rPr lang="en-US" dirty="0" err="1"/>
              <a:t>Apasat</a:t>
            </a:r>
            <a:r>
              <a:rPr lang="en-US" dirty="0"/>
              <a:t> pe </a:t>
            </a:r>
            <a:r>
              <a:rPr lang="en-US" dirty="0" err="1"/>
              <a:t>butonul</a:t>
            </a:r>
            <a:r>
              <a:rPr lang="en-US" dirty="0"/>
              <a:t> “START SCAN” </a:t>
            </a:r>
            <a:r>
              <a:rPr lang="en-US" dirty="0" err="1"/>
              <a:t>mergem</a:t>
            </a:r>
            <a:r>
              <a:rPr lang="en-US" dirty="0"/>
              <a:t> </a:t>
            </a:r>
            <a:r>
              <a:rPr lang="en-US" dirty="0" err="1"/>
              <a:t>mai</a:t>
            </a:r>
            <a:r>
              <a:rPr lang="en-US" dirty="0"/>
              <a:t> </a:t>
            </a:r>
            <a:r>
              <a:rPr lang="en-US" dirty="0" err="1"/>
              <a:t>departe</a:t>
            </a:r>
            <a:r>
              <a:rPr lang="en-US" dirty="0"/>
              <a:t>.</a:t>
            </a:r>
          </a:p>
        </p:txBody>
      </p:sp>
      <p:pic>
        <p:nvPicPr>
          <p:cNvPr id="5" name="Picture 4">
            <a:extLst>
              <a:ext uri="{FF2B5EF4-FFF2-40B4-BE49-F238E27FC236}">
                <a16:creationId xmlns:a16="http://schemas.microsoft.com/office/drawing/2014/main" id="{841875F7-3BFF-4ED9-903E-D1017C34E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623" y="723522"/>
            <a:ext cx="6087325" cy="5410955"/>
          </a:xfrm>
          <a:prstGeom prst="rect">
            <a:avLst/>
          </a:prstGeom>
        </p:spPr>
      </p:pic>
    </p:spTree>
    <p:extLst>
      <p:ext uri="{BB962C8B-B14F-4D97-AF65-F5344CB8AC3E}">
        <p14:creationId xmlns:p14="http://schemas.microsoft.com/office/powerpoint/2010/main" val="153463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FF3CA-C2CC-4943-BC56-2A442F6AA781}"/>
              </a:ext>
            </a:extLst>
          </p:cNvPr>
          <p:cNvSpPr>
            <a:spLocks noGrp="1"/>
          </p:cNvSpPr>
          <p:nvPr>
            <p:ph idx="1"/>
          </p:nvPr>
        </p:nvSpPr>
        <p:spPr>
          <a:xfrm>
            <a:off x="560764" y="5558700"/>
            <a:ext cx="5029200" cy="4201987"/>
          </a:xfrm>
        </p:spPr>
        <p:txBody>
          <a:bodyPr/>
          <a:lstStyle/>
          <a:p>
            <a:pPr marL="0" indent="0">
              <a:buNone/>
            </a:pPr>
            <a:r>
              <a:rPr lang="en-US" dirty="0" err="1"/>
              <a:t>Aici</a:t>
            </a:r>
            <a:r>
              <a:rPr lang="en-US" dirty="0"/>
              <a:t> o </a:t>
            </a:r>
            <a:r>
              <a:rPr lang="en-US" dirty="0" err="1"/>
              <a:t>sa</a:t>
            </a:r>
            <a:r>
              <a:rPr lang="en-US" dirty="0"/>
              <a:t> </a:t>
            </a:r>
            <a:r>
              <a:rPr lang="en-US" dirty="0" err="1"/>
              <a:t>fim</a:t>
            </a:r>
            <a:r>
              <a:rPr lang="en-US" dirty="0"/>
              <a:t> </a:t>
            </a:r>
            <a:r>
              <a:rPr lang="en-US" dirty="0" err="1"/>
              <a:t>nevoiti</a:t>
            </a:r>
            <a:r>
              <a:rPr lang="en-US" dirty="0"/>
              <a:t> </a:t>
            </a:r>
            <a:r>
              <a:rPr lang="en-US" dirty="0" err="1"/>
              <a:t>sa</a:t>
            </a:r>
            <a:r>
              <a:rPr lang="en-US" dirty="0"/>
              <a:t> </a:t>
            </a:r>
            <a:r>
              <a:rPr lang="en-US" dirty="0" err="1"/>
              <a:t>acordam</a:t>
            </a:r>
            <a:r>
              <a:rPr lang="en-US" dirty="0"/>
              <a:t> </a:t>
            </a:r>
            <a:r>
              <a:rPr lang="en-US" dirty="0" err="1"/>
              <a:t>permisiuni</a:t>
            </a:r>
            <a:r>
              <a:rPr lang="en-US" dirty="0"/>
              <a:t> </a:t>
            </a:r>
            <a:r>
              <a:rPr lang="en-US" dirty="0" err="1"/>
              <a:t>aplicatie</a:t>
            </a:r>
            <a:r>
              <a:rPr lang="en-US" dirty="0"/>
              <a:t> </a:t>
            </a:r>
            <a:r>
              <a:rPr lang="en-US" dirty="0" err="1"/>
              <a:t>dupa</a:t>
            </a:r>
            <a:r>
              <a:rPr lang="en-US" dirty="0"/>
              <a:t> care </a:t>
            </a:r>
            <a:r>
              <a:rPr lang="en-US" dirty="0" err="1"/>
              <a:t>putem</a:t>
            </a:r>
            <a:r>
              <a:rPr lang="en-US" dirty="0"/>
              <a:t> continua </a:t>
            </a:r>
            <a:r>
              <a:rPr lang="en-US" dirty="0" err="1"/>
              <a:t>sa</a:t>
            </a:r>
            <a:r>
              <a:rPr lang="en-US" dirty="0"/>
              <a:t> </a:t>
            </a:r>
            <a:r>
              <a:rPr lang="en-US" dirty="0" err="1"/>
              <a:t>scanam</a:t>
            </a:r>
            <a:r>
              <a:rPr lang="en-US" dirty="0"/>
              <a:t> </a:t>
            </a:r>
            <a:r>
              <a:rPr lang="en-US" dirty="0" err="1"/>
              <a:t>codul</a:t>
            </a:r>
            <a:r>
              <a:rPr lang="en-US" dirty="0"/>
              <a:t>.</a:t>
            </a:r>
          </a:p>
        </p:txBody>
      </p:sp>
      <p:pic>
        <p:nvPicPr>
          <p:cNvPr id="5" name="Picture 4">
            <a:extLst>
              <a:ext uri="{FF2B5EF4-FFF2-40B4-BE49-F238E27FC236}">
                <a16:creationId xmlns:a16="http://schemas.microsoft.com/office/drawing/2014/main" id="{89C64E14-D936-4880-8442-35CD907C2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880" y="712928"/>
            <a:ext cx="3065356" cy="5432144"/>
          </a:xfrm>
          <a:prstGeom prst="rect">
            <a:avLst/>
          </a:prstGeom>
        </p:spPr>
      </p:pic>
      <p:pic>
        <p:nvPicPr>
          <p:cNvPr id="7" name="Picture 6">
            <a:extLst>
              <a:ext uri="{FF2B5EF4-FFF2-40B4-BE49-F238E27FC236}">
                <a16:creationId xmlns:a16="http://schemas.microsoft.com/office/drawing/2014/main" id="{7FC14737-BD6D-4CC4-B173-4372BC5DC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92" y="542261"/>
            <a:ext cx="5420666" cy="3444948"/>
          </a:xfrm>
          <a:prstGeom prst="rect">
            <a:avLst/>
          </a:prstGeom>
        </p:spPr>
      </p:pic>
    </p:spTree>
    <p:extLst>
      <p:ext uri="{BB962C8B-B14F-4D97-AF65-F5344CB8AC3E}">
        <p14:creationId xmlns:p14="http://schemas.microsoft.com/office/powerpoint/2010/main" val="34318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3CB5-0198-40E7-B47F-88E6E1898A6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C9A63AF-354C-45D1-A5CB-378861E76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760" y="391597"/>
            <a:ext cx="5681240" cy="3241132"/>
          </a:xfrm>
        </p:spPr>
      </p:pic>
      <p:pic>
        <p:nvPicPr>
          <p:cNvPr id="7" name="Picture 6">
            <a:extLst>
              <a:ext uri="{FF2B5EF4-FFF2-40B4-BE49-F238E27FC236}">
                <a16:creationId xmlns:a16="http://schemas.microsoft.com/office/drawing/2014/main" id="{41CCB5C1-81E5-4EE3-A75F-66F932DA8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250" y="3344655"/>
            <a:ext cx="5163990" cy="2998303"/>
          </a:xfrm>
          <a:prstGeom prst="rect">
            <a:avLst/>
          </a:prstGeom>
        </p:spPr>
      </p:pic>
    </p:spTree>
    <p:extLst>
      <p:ext uri="{BB962C8B-B14F-4D97-AF65-F5344CB8AC3E}">
        <p14:creationId xmlns:p14="http://schemas.microsoft.com/office/powerpoint/2010/main" val="81093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1F1B-3756-47B3-9872-4F9A31D42AE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924A93F-76D8-4A8E-9241-29B726169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61" y="370331"/>
            <a:ext cx="5511920" cy="3849687"/>
          </a:xfrm>
        </p:spPr>
      </p:pic>
      <p:pic>
        <p:nvPicPr>
          <p:cNvPr id="7" name="Picture 6">
            <a:extLst>
              <a:ext uri="{FF2B5EF4-FFF2-40B4-BE49-F238E27FC236}">
                <a16:creationId xmlns:a16="http://schemas.microsoft.com/office/drawing/2014/main" id="{1ED222D2-3AB8-4BA3-B241-BB1DF2C0D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858" y="3028273"/>
            <a:ext cx="7525800" cy="3353268"/>
          </a:xfrm>
          <a:prstGeom prst="rect">
            <a:avLst/>
          </a:prstGeom>
        </p:spPr>
      </p:pic>
    </p:spTree>
    <p:extLst>
      <p:ext uri="{BB962C8B-B14F-4D97-AF65-F5344CB8AC3E}">
        <p14:creationId xmlns:p14="http://schemas.microsoft.com/office/powerpoint/2010/main" val="3524549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1C2B31"/>
      </a:dk2>
      <a:lt2>
        <a:srgbClr val="F0F1F3"/>
      </a:lt2>
      <a:accent1>
        <a:srgbClr val="C79C16"/>
      </a:accent1>
      <a:accent2>
        <a:srgbClr val="E76A29"/>
      </a:accent2>
      <a:accent3>
        <a:srgbClr val="92AA1E"/>
      </a:accent3>
      <a:accent4>
        <a:srgbClr val="14B59C"/>
      </a:accent4>
      <a:accent5>
        <a:srgbClr val="23ADDF"/>
      </a:accent5>
      <a:accent6>
        <a:srgbClr val="1754D5"/>
      </a:accent6>
      <a:hlink>
        <a:srgbClr val="516DC5"/>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81</TotalTime>
  <Words>365</Words>
  <Application>Microsoft Office PowerPoint</Application>
  <PresentationFormat>Widescreen</PresentationFormat>
  <Paragraphs>42</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Century Gothic</vt:lpstr>
      <vt:lpstr>Garamond</vt:lpstr>
      <vt:lpstr>Gill Sans MT</vt:lpstr>
      <vt:lpstr>SavonVTI</vt:lpstr>
      <vt:lpstr>Bitmap Image</vt:lpstr>
      <vt:lpstr>Authencity check</vt:lpstr>
      <vt:lpstr>Cuprins</vt:lpstr>
      <vt:lpstr>Capitolul 1. Introducere</vt:lpstr>
      <vt:lpstr>Capitolul 2. Tehnologii aplicate</vt:lpstr>
      <vt:lpstr>Capitolul 3. Proiectare aplicație</vt:lpstr>
      <vt:lpstr>4. Aplicatia</vt:lpstr>
      <vt:lpstr>PowerPoint Presentation</vt:lpstr>
      <vt:lpstr>PowerPoint Presentation</vt:lpstr>
      <vt:lpstr>PowerPoint Presentation</vt:lpstr>
      <vt:lpstr>Capitolul 5. Mențiuni și posibile îmbunătățiri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APPLICATION</dc:title>
  <dc:creator>Barabas Vasile Stefan</dc:creator>
  <cp:lastModifiedBy>40743660614</cp:lastModifiedBy>
  <cp:revision>4</cp:revision>
  <dcterms:created xsi:type="dcterms:W3CDTF">2022-04-12T07:34:54Z</dcterms:created>
  <dcterms:modified xsi:type="dcterms:W3CDTF">2022-07-05T10:33:05Z</dcterms:modified>
</cp:coreProperties>
</file>