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x="18288000" cy="10287000"/>
  <p:notesSz cx="6858000" cy="9144000"/>
  <p:embeddedFontLst>
    <p:embeddedFont>
      <p:font typeface="Maven Pro Bold" charset="1" panose="00000800000000000000"/>
      <p:regular r:id="rId48"/>
    </p:embeddedFont>
    <p:embeddedFont>
      <p:font typeface="Maven Pro" charset="1" panose="00000500000000000000"/>
      <p:regular r:id="rId49"/>
    </p:embeddedFont>
    <p:embeddedFont>
      <p:font typeface="Muli Bold" charset="1" panose="00000800000000000000"/>
      <p:regular r:id="rId50"/>
    </p:embeddedFont>
    <p:embeddedFont>
      <p:font typeface="Muli" charset="1" panose="00000500000000000000"/>
      <p:regular r:id="rId51"/>
    </p:embeddedFont>
    <p:embeddedFont>
      <p:font typeface="Canva Sans Bold" charset="1" panose="020B0803030501040103"/>
      <p:regular r:id="rId52"/>
    </p:embeddedFont>
    <p:embeddedFont>
      <p:font typeface="Canva Sans" charset="1" panose="020B0503030501040103"/>
      <p:regular r:id="rId53"/>
    </p:embeddedFont>
    <p:embeddedFont>
      <p:font typeface="Open Sans 1 Bold" charset="1" panose="020B0806030504020204"/>
      <p:regular r:id="rId54"/>
    </p:embeddedFont>
    <p:embeddedFont>
      <p:font typeface="Open Sans 1" charset="1" panose="020B0606030504020204"/>
      <p:regular r:id="rId55"/>
    </p:embeddedFont>
    <p:embeddedFont>
      <p:font typeface="Arimo Bold" charset="1" panose="020B0704020202020204"/>
      <p:regular r:id="rId56"/>
    </p:embeddedFont>
    <p:embeddedFont>
      <p:font typeface="Arimo" charset="1" panose="020B0604020202020204"/>
      <p:regular r:id="rId57"/>
    </p:embeddedFont>
    <p:embeddedFont>
      <p:font typeface="Open Sans 2 Bold" charset="1" panose="00000000000000000000"/>
      <p:regular r:id="rId5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fonts/font48.fntdata" Type="http://schemas.openxmlformats.org/officeDocument/2006/relationships/font"/><Relationship Id="rId49" Target="fonts/font49.fntdata" Type="http://schemas.openxmlformats.org/officeDocument/2006/relationships/font"/><Relationship Id="rId5" Target="tableStyles.xml" Type="http://schemas.openxmlformats.org/officeDocument/2006/relationships/tableStyles"/><Relationship Id="rId50" Target="fonts/font50.fntdata" Type="http://schemas.openxmlformats.org/officeDocument/2006/relationships/font"/><Relationship Id="rId51" Target="fonts/font51.fntdata" Type="http://schemas.openxmlformats.org/officeDocument/2006/relationships/font"/><Relationship Id="rId52" Target="fonts/font52.fntdata" Type="http://schemas.openxmlformats.org/officeDocument/2006/relationships/font"/><Relationship Id="rId53" Target="fonts/font53.fntdata" Type="http://schemas.openxmlformats.org/officeDocument/2006/relationships/font"/><Relationship Id="rId54" Target="fonts/font54.fntdata" Type="http://schemas.openxmlformats.org/officeDocument/2006/relationships/font"/><Relationship Id="rId55" Target="fonts/font55.fntdata" Type="http://schemas.openxmlformats.org/officeDocument/2006/relationships/font"/><Relationship Id="rId56" Target="fonts/font56.fntdata" Type="http://schemas.openxmlformats.org/officeDocument/2006/relationships/font"/><Relationship Id="rId57" Target="fonts/font57.fntdata" Type="http://schemas.openxmlformats.org/officeDocument/2006/relationships/font"/><Relationship Id="rId58" Target="fonts/font58.fntdata" Type="http://schemas.openxmlformats.org/officeDocument/2006/relationships/font"/><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1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jpe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2.png" Type="http://schemas.openxmlformats.org/officeDocument/2006/relationships/image"/><Relationship Id="rId3" Target="../media/image23.pn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9.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587820" y="1894366"/>
            <a:ext cx="13112360" cy="5429261"/>
          </a:xfrm>
          <a:prstGeom prst="rect">
            <a:avLst/>
          </a:prstGeom>
        </p:spPr>
        <p:txBody>
          <a:bodyPr anchor="t" rtlCol="false" tIns="0" lIns="0" bIns="0" rIns="0">
            <a:spAutoFit/>
          </a:bodyPr>
          <a:lstStyle/>
          <a:p>
            <a:pPr algn="ctr">
              <a:lnSpc>
                <a:spcPts val="10350"/>
              </a:lnSpc>
            </a:pPr>
            <a:r>
              <a:rPr lang="en-US" b="true" sz="12937">
                <a:solidFill>
                  <a:srgbClr val="252930"/>
                </a:solidFill>
                <a:latin typeface="Maven Pro Bold"/>
                <a:ea typeface="Maven Pro Bold"/>
                <a:cs typeface="Maven Pro Bold"/>
                <a:sym typeface="Maven Pro Bold"/>
              </a:rPr>
              <a:t>TRAN</a:t>
            </a:r>
            <a:r>
              <a:rPr lang="en-US" b="true" sz="12937">
                <a:solidFill>
                  <a:srgbClr val="252930"/>
                </a:solidFill>
                <a:latin typeface="Maven Pro Bold"/>
                <a:ea typeface="Maven Pro Bold"/>
                <a:cs typeface="Maven Pro Bold"/>
                <a:sym typeface="Maven Pro Bold"/>
              </a:rPr>
              <a:t>SFORMING ADVERSARIAL SAMPLES INTO CLEAN SAMPLES</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true" rot="0">
            <a:off x="14297025" y="6296025"/>
            <a:ext cx="4114800" cy="4114800"/>
          </a:xfrm>
          <a:custGeom>
            <a:avLst/>
            <a:gdLst/>
            <a:ahLst/>
            <a:cxnLst/>
            <a:rect r="r" b="b" t="t" l="l"/>
            <a:pathLst>
              <a:path h="4114800" w="4114800">
                <a:moveTo>
                  <a:pt x="0" y="4114800"/>
                </a:moveTo>
                <a:lnTo>
                  <a:pt x="4114800" y="4114800"/>
                </a:lnTo>
                <a:lnTo>
                  <a:pt x="4114800" y="0"/>
                </a:lnTo>
                <a:lnTo>
                  <a:pt x="0" y="0"/>
                </a:lnTo>
                <a:lnTo>
                  <a:pt x="0" y="411480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0" y="8039083"/>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7657548" y="293921"/>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3711618" y="7535984"/>
            <a:ext cx="10864763" cy="504477"/>
          </a:xfrm>
          <a:prstGeom prst="rect">
            <a:avLst/>
          </a:prstGeom>
        </p:spPr>
        <p:txBody>
          <a:bodyPr anchor="t" rtlCol="false" tIns="0" lIns="0" bIns="0" rIns="0">
            <a:spAutoFit/>
          </a:bodyPr>
          <a:lstStyle/>
          <a:p>
            <a:pPr algn="ctr">
              <a:lnSpc>
                <a:spcPts val="3736"/>
              </a:lnSpc>
            </a:pPr>
            <a:r>
              <a:rPr lang="en-US" sz="3736">
                <a:solidFill>
                  <a:srgbClr val="252930"/>
                </a:solidFill>
                <a:latin typeface="Maven Pro"/>
                <a:ea typeface="Maven Pro"/>
                <a:cs typeface="Maven Pro"/>
                <a:sym typeface="Maven Pro"/>
              </a:rPr>
              <a:t>Presented by </a:t>
            </a:r>
            <a:r>
              <a:rPr lang="en-US" sz="3736">
                <a:solidFill>
                  <a:srgbClr val="D21614"/>
                </a:solidFill>
                <a:latin typeface="Maven Pro"/>
                <a:ea typeface="Maven Pro"/>
                <a:cs typeface="Maven Pro"/>
                <a:sym typeface="Maven Pro"/>
              </a:rPr>
              <a:t>The Keermada Fan Club</a:t>
            </a:r>
          </a:p>
        </p:txBody>
      </p:sp>
      <p:sp>
        <p:nvSpPr>
          <p:cNvPr name="Freeform 9" id="9"/>
          <p:cNvSpPr/>
          <p:nvPr/>
        </p:nvSpPr>
        <p:spPr>
          <a:xfrm flipH="false" flipV="true" rot="0">
            <a:off x="14542983" y="-104775"/>
            <a:ext cx="2716317" cy="1358159"/>
          </a:xfrm>
          <a:custGeom>
            <a:avLst/>
            <a:gdLst/>
            <a:ahLst/>
            <a:cxnLst/>
            <a:rect r="r" b="b" t="t" l="l"/>
            <a:pathLst>
              <a:path h="1358159" w="2716317">
                <a:moveTo>
                  <a:pt x="0" y="1358159"/>
                </a:moveTo>
                <a:lnTo>
                  <a:pt x="2716317" y="1358159"/>
                </a:lnTo>
                <a:lnTo>
                  <a:pt x="2716317" y="0"/>
                </a:lnTo>
                <a:lnTo>
                  <a:pt x="0" y="0"/>
                </a:lnTo>
                <a:lnTo>
                  <a:pt x="0" y="1358159"/>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16220" y="-273191"/>
            <a:ext cx="16068611" cy="11766833"/>
          </a:xfrm>
          <a:prstGeom prst="rect">
            <a:avLst/>
          </a:prstGeom>
        </p:spPr>
        <p:txBody>
          <a:bodyPr anchor="t" rtlCol="false" tIns="0" lIns="0" bIns="0" rIns="0">
            <a:spAutoFit/>
          </a:bodyPr>
          <a:lstStyle/>
          <a:p>
            <a:pPr algn="just">
              <a:lnSpc>
                <a:spcPts val="5199"/>
              </a:lnSpc>
            </a:pPr>
          </a:p>
          <a:p>
            <a:pPr algn="just">
              <a:lnSpc>
                <a:spcPts val="5199"/>
              </a:lnSpc>
            </a:pPr>
            <a:r>
              <a:rPr lang="en-US" sz="3713" b="true">
                <a:solidFill>
                  <a:srgbClr val="252D37"/>
                </a:solidFill>
                <a:latin typeface="Muli Bold"/>
                <a:ea typeface="Muli Bold"/>
                <a:cs typeface="Muli Bold"/>
                <a:sym typeface="Muli Bold"/>
              </a:rPr>
              <a:t> Why We Did Not Use the Feature Squeezing Model</a:t>
            </a:r>
          </a:p>
          <a:p>
            <a:pPr algn="just" marL="801825" indent="-400913" lvl="1">
              <a:lnSpc>
                <a:spcPts val="5199"/>
              </a:lnSpc>
              <a:buAutoNum type="arabicPeriod" startAt="1"/>
            </a:pPr>
            <a:r>
              <a:rPr lang="en-US" sz="3713">
                <a:solidFill>
                  <a:srgbClr val="252D37"/>
                </a:solidFill>
                <a:latin typeface="Muli"/>
                <a:ea typeface="Muli"/>
                <a:cs typeface="Muli"/>
                <a:sym typeface="Muli"/>
              </a:rPr>
              <a:t>Difficult to Integrate with Our Pipeline</a:t>
            </a:r>
          </a:p>
          <a:p>
            <a:pPr algn="just" marL="1603650" indent="-534550" lvl="2">
              <a:lnSpc>
                <a:spcPts val="5199"/>
              </a:lnSpc>
              <a:buFont typeface="Arial"/>
              <a:buChar char="⚬"/>
            </a:pPr>
            <a:r>
              <a:rPr lang="en-US" sz="3713">
                <a:solidFill>
                  <a:srgbClr val="252D37"/>
                </a:solidFill>
                <a:latin typeface="Muli"/>
                <a:ea typeface="Muli"/>
                <a:cs typeface="Muli"/>
                <a:sym typeface="Muli"/>
              </a:rPr>
              <a:t>Feature Squeezing requires preprocessing steps (e.g., reducing color bit depth or applying smoothing filters) that don’t align well with our existing data and model structure.</a:t>
            </a:r>
          </a:p>
          <a:p>
            <a:pPr algn="just" marL="1603650" indent="-534550" lvl="2">
              <a:lnSpc>
                <a:spcPts val="5199"/>
              </a:lnSpc>
              <a:buFont typeface="Arial"/>
              <a:buChar char="⚬"/>
            </a:pPr>
            <a:r>
              <a:rPr lang="en-US" sz="3713">
                <a:solidFill>
                  <a:srgbClr val="252D37"/>
                </a:solidFill>
                <a:latin typeface="Muli"/>
                <a:ea typeface="Muli"/>
                <a:cs typeface="Muli"/>
                <a:sym typeface="Muli"/>
              </a:rPr>
              <a:t>Incorporating these transformations would have required additional effort in tuning and validation for each attack scenario.</a:t>
            </a:r>
          </a:p>
          <a:p>
            <a:pPr algn="just" marL="801825" indent="-400913" lvl="1">
              <a:lnSpc>
                <a:spcPts val="5199"/>
              </a:lnSpc>
              <a:buAutoNum type="arabicPeriod" startAt="1"/>
            </a:pPr>
            <a:r>
              <a:rPr lang="en-US" sz="3713">
                <a:solidFill>
                  <a:srgbClr val="252D37"/>
                </a:solidFill>
                <a:latin typeface="Muli"/>
                <a:ea typeface="Muli"/>
                <a:cs typeface="Muli"/>
                <a:sym typeface="Muli"/>
              </a:rPr>
              <a:t>Not Su</a:t>
            </a:r>
            <a:r>
              <a:rPr lang="en-US" sz="3713">
                <a:solidFill>
                  <a:srgbClr val="252D37"/>
                </a:solidFill>
                <a:latin typeface="Muli"/>
                <a:ea typeface="Muli"/>
                <a:cs typeface="Muli"/>
                <a:sym typeface="Muli"/>
              </a:rPr>
              <a:t>itable for General-Purpose Detection — Works Best for Specific Attacks (e.g., BIM)</a:t>
            </a:r>
          </a:p>
          <a:p>
            <a:pPr algn="just" marL="1603650" indent="-534550" lvl="2">
              <a:lnSpc>
                <a:spcPts val="5199"/>
              </a:lnSpc>
              <a:buFont typeface="Arial"/>
              <a:buChar char="⚬"/>
            </a:pPr>
            <a:r>
              <a:rPr lang="en-US" sz="3713">
                <a:solidFill>
                  <a:srgbClr val="252D37"/>
                </a:solidFill>
                <a:latin typeface="Muli"/>
                <a:ea typeface="Muli"/>
                <a:cs typeface="Muli"/>
                <a:sym typeface="Muli"/>
              </a:rPr>
              <a:t>Feature </a:t>
            </a:r>
            <a:r>
              <a:rPr lang="en-US" sz="3713">
                <a:solidFill>
                  <a:srgbClr val="252D37"/>
                </a:solidFill>
                <a:latin typeface="Muli"/>
                <a:ea typeface="Muli"/>
                <a:cs typeface="Muli"/>
                <a:sym typeface="Muli"/>
              </a:rPr>
              <a:t>Squeezing is most effective against certain attacks like BIM, where perturbations are more noticeable and can be suppressed by reducing input complexity.</a:t>
            </a:r>
          </a:p>
          <a:p>
            <a:pPr algn="just" marL="1603650" indent="-534550" lvl="2">
              <a:lnSpc>
                <a:spcPts val="5199"/>
              </a:lnSpc>
              <a:buFont typeface="Arial"/>
              <a:buChar char="⚬"/>
            </a:pPr>
            <a:r>
              <a:rPr lang="en-US" sz="3713">
                <a:solidFill>
                  <a:srgbClr val="252D37"/>
                </a:solidFill>
                <a:latin typeface="Muli"/>
                <a:ea typeface="Muli"/>
                <a:cs typeface="Muli"/>
                <a:sym typeface="Muli"/>
              </a:rPr>
              <a:t>However, it tends to fail or give unreliable results against more advanced or subtle attacks like C&amp;W or DeepFool, which are designed to bypass such defenses.</a:t>
            </a:r>
          </a:p>
          <a:p>
            <a:pPr algn="just">
              <a:lnSpc>
                <a:spcPts val="5199"/>
              </a:lnSpc>
            </a:pPr>
          </a:p>
          <a:p>
            <a:pPr algn="just">
              <a:lnSpc>
                <a:spcPts val="4919"/>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192731" y="2225392"/>
            <a:ext cx="16402917" cy="8061608"/>
          </a:xfrm>
          <a:prstGeom prst="rect">
            <a:avLst/>
          </a:prstGeom>
        </p:spPr>
        <p:txBody>
          <a:bodyPr anchor="t" rtlCol="false" tIns="0" lIns="0" bIns="0" rIns="0">
            <a:spAutoFit/>
          </a:bodyPr>
          <a:lstStyle/>
          <a:p>
            <a:pPr algn="just">
              <a:lnSpc>
                <a:spcPts val="5199"/>
              </a:lnSpc>
            </a:pPr>
            <a:r>
              <a:rPr lang="en-US" sz="3713" b="true">
                <a:solidFill>
                  <a:srgbClr val="252D37"/>
                </a:solidFill>
                <a:latin typeface="Muli Bold"/>
                <a:ea typeface="Muli Bold"/>
                <a:cs typeface="Muli Bold"/>
                <a:sym typeface="Muli Bold"/>
              </a:rPr>
              <a:t>Architecture Components:</a:t>
            </a:r>
          </a:p>
          <a:p>
            <a:pPr algn="just" marL="758646" indent="-379323" lvl="1">
              <a:lnSpc>
                <a:spcPts val="4919"/>
              </a:lnSpc>
              <a:buFont typeface="Arial"/>
              <a:buChar char="•"/>
            </a:pPr>
            <a:r>
              <a:rPr lang="en-US" sz="3513">
                <a:solidFill>
                  <a:srgbClr val="252D37"/>
                </a:solidFill>
                <a:latin typeface="Maven Pro"/>
                <a:ea typeface="Maven Pro"/>
                <a:cs typeface="Maven Pro"/>
                <a:sym typeface="Maven Pro"/>
              </a:rPr>
              <a:t>Feature Extraction Module (DNN):</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Utilizes an architecture such as LeNet (or another convnet) to extract deep features.</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Features are taken from the last hidden layer of the network.</a:t>
            </a:r>
          </a:p>
          <a:p>
            <a:pPr algn="just" marL="758646" indent="-379323" lvl="1">
              <a:lnSpc>
                <a:spcPts val="4919"/>
              </a:lnSpc>
              <a:buFont typeface="Arial"/>
              <a:buChar char="•"/>
            </a:pPr>
            <a:r>
              <a:rPr lang="en-US" sz="3513">
                <a:solidFill>
                  <a:srgbClr val="252D37"/>
                </a:solidFill>
                <a:latin typeface="Maven Pro"/>
                <a:ea typeface="Maven Pro"/>
                <a:cs typeface="Maven Pro"/>
                <a:sym typeface="Maven Pro"/>
              </a:rPr>
              <a:t>Density Estimation:</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Performs kernel density estimation in the space of the last hidden layer.</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Key formulae:(k</a:t>
            </a:r>
            <a:r>
              <a:rPr lang="en-US" sz="3513">
                <a:solidFill>
                  <a:srgbClr val="252D37"/>
                </a:solidFill>
                <a:latin typeface="Maven Pro"/>
                <a:ea typeface="Maven Pro"/>
                <a:cs typeface="Maven Pro"/>
                <a:sym typeface="Maven Pro"/>
              </a:rPr>
              <a:t>σ</a:t>
            </a:r>
            <a:r>
              <a:rPr lang="en-US" sz="3513">
                <a:solidFill>
                  <a:srgbClr val="252D37"/>
                </a:solidFill>
                <a:latin typeface="Maven Pro"/>
                <a:ea typeface="Maven Pro"/>
                <a:cs typeface="Maven Pro"/>
                <a:sym typeface="Maven Pro"/>
              </a:rPr>
              <a:t> is the Gaussian kernel with tuned bandwidth).</a:t>
            </a:r>
          </a:p>
          <a:p>
            <a:pPr algn="just">
              <a:lnSpc>
                <a:spcPts val="4919"/>
              </a:lnSpc>
            </a:pPr>
          </a:p>
          <a:p>
            <a:pPr algn="just">
              <a:lnSpc>
                <a:spcPts val="4919"/>
              </a:lnSpc>
            </a:pPr>
          </a:p>
          <a:p>
            <a:pPr algn="just">
              <a:lnSpc>
                <a:spcPts val="4919"/>
              </a:lnSpc>
            </a:pPr>
          </a:p>
          <a:p>
            <a:pPr algn="just">
              <a:lnSpc>
                <a:spcPts val="4919"/>
              </a:lnSpc>
            </a:pPr>
            <a:r>
              <a:rPr lang="en-US" sz="3513">
                <a:solidFill>
                  <a:srgbClr val="252D37"/>
                </a:solidFill>
                <a:latin typeface="Maven Pro"/>
                <a:ea typeface="Maven Pro"/>
                <a:cs typeface="Maven Pro"/>
                <a:sym typeface="Maven Pro"/>
              </a:rPr>
              <a:t>   </a:t>
            </a:r>
          </a:p>
          <a:p>
            <a:pPr algn="just">
              <a:lnSpc>
                <a:spcPts val="4919"/>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872571" y="7625615"/>
            <a:ext cx="5584896" cy="1207969"/>
          </a:xfrm>
          <a:custGeom>
            <a:avLst/>
            <a:gdLst/>
            <a:ahLst/>
            <a:cxnLst/>
            <a:rect r="r" b="b" t="t" l="l"/>
            <a:pathLst>
              <a:path h="1207969" w="5584896">
                <a:moveTo>
                  <a:pt x="0" y="0"/>
                </a:moveTo>
                <a:lnTo>
                  <a:pt x="5584896" y="0"/>
                </a:lnTo>
                <a:lnTo>
                  <a:pt x="5584896" y="1207970"/>
                </a:lnTo>
                <a:lnTo>
                  <a:pt x="0" y="1207970"/>
                </a:lnTo>
                <a:lnTo>
                  <a:pt x="0" y="0"/>
                </a:lnTo>
                <a:close/>
              </a:path>
            </a:pathLst>
          </a:custGeom>
          <a:blipFill>
            <a:blip r:embed="rId6"/>
            <a:stretch>
              <a:fillRect l="0" t="0" r="0" b="0"/>
            </a:stretch>
          </a:blipFill>
        </p:spPr>
      </p:sp>
      <p:sp>
        <p:nvSpPr>
          <p:cNvPr name="TextBox 6" id="6"/>
          <p:cNvSpPr txBox="true"/>
          <p:nvPr/>
        </p:nvSpPr>
        <p:spPr>
          <a:xfrm rot="0">
            <a:off x="1028700" y="1209675"/>
            <a:ext cx="16402917" cy="548651"/>
          </a:xfrm>
          <a:prstGeom prst="rect">
            <a:avLst/>
          </a:prstGeom>
        </p:spPr>
        <p:txBody>
          <a:bodyPr anchor="t" rtlCol="false" tIns="0" lIns="0" bIns="0" rIns="0">
            <a:spAutoFit/>
          </a:bodyPr>
          <a:lstStyle/>
          <a:p>
            <a:pPr algn="ctr">
              <a:lnSpc>
                <a:spcPts val="3840"/>
              </a:lnSpc>
            </a:pPr>
            <a:r>
              <a:rPr lang="en-US" b="true" sz="4800">
                <a:solidFill>
                  <a:srgbClr val="252D37"/>
                </a:solidFill>
                <a:latin typeface="Maven Pro Bold"/>
                <a:ea typeface="Maven Pro Bold"/>
                <a:cs typeface="Maven Pro Bold"/>
                <a:sym typeface="Maven Pro Bold"/>
              </a:rPr>
              <a:t>DETECTING ADVERSARIAL SAMPLES FROM ARTIFACTS </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768350"/>
            <a:ext cx="16230600" cy="8664575"/>
          </a:xfrm>
          <a:prstGeom prst="rect">
            <a:avLst/>
          </a:prstGeom>
        </p:spPr>
        <p:txBody>
          <a:bodyPr anchor="t" rtlCol="false" tIns="0" lIns="0" bIns="0" rIns="0">
            <a:spAutoFit/>
          </a:bodyPr>
          <a:lstStyle/>
          <a:p>
            <a:pPr algn="l" marL="755651" indent="-377825" lvl="1">
              <a:lnSpc>
                <a:spcPts val="4900"/>
              </a:lnSpc>
              <a:buFont typeface="Arial"/>
              <a:buChar char="•"/>
            </a:pPr>
            <a:r>
              <a:rPr lang="en-US" sz="3500">
                <a:solidFill>
                  <a:srgbClr val="000000"/>
                </a:solidFill>
                <a:latin typeface="Maven Pro"/>
                <a:ea typeface="Maven Pro"/>
                <a:cs typeface="Maven Pro"/>
                <a:sym typeface="Maven Pro"/>
              </a:rPr>
              <a:t>Bayesian Uncertainty Estimates:</a:t>
            </a:r>
          </a:p>
          <a:p>
            <a:pPr algn="l" marL="1511301" indent="-503767" lvl="2">
              <a:lnSpc>
                <a:spcPts val="4900"/>
              </a:lnSpc>
              <a:spcBef>
                <a:spcPct val="0"/>
              </a:spcBef>
              <a:buFont typeface="Arial"/>
              <a:buChar char="⚬"/>
            </a:pPr>
            <a:r>
              <a:rPr lang="en-US" sz="3500">
                <a:solidFill>
                  <a:srgbClr val="000000"/>
                </a:solidFill>
                <a:latin typeface="Maven Pro"/>
                <a:ea typeface="Maven Pro"/>
                <a:cs typeface="Maven Pro"/>
                <a:sym typeface="Maven Pro"/>
              </a:rPr>
              <a:t>Achieved by using dropout at test time to compute Monte Carlo estimates of uncertainty.</a:t>
            </a:r>
          </a:p>
          <a:p>
            <a:pPr algn="l" marL="1511301" indent="-503767" lvl="2">
              <a:lnSpc>
                <a:spcPts val="4900"/>
              </a:lnSpc>
              <a:spcBef>
                <a:spcPct val="0"/>
              </a:spcBef>
              <a:buFont typeface="Arial"/>
              <a:buChar char="⚬"/>
            </a:pPr>
            <a:r>
              <a:rPr lang="en-US" sz="3500">
                <a:solidFill>
                  <a:srgbClr val="000000"/>
                </a:solidFill>
                <a:latin typeface="Maven Pro"/>
                <a:ea typeface="Maven Pro"/>
                <a:cs typeface="Maven Pro"/>
                <a:sym typeface="Maven Pro"/>
              </a:rPr>
              <a:t>Uncertainty is measured as the variance over T stochastic forward passes.</a:t>
            </a:r>
          </a:p>
          <a:p>
            <a:pPr algn="l" marL="755651" indent="-377825" lvl="1">
              <a:lnSpc>
                <a:spcPts val="4900"/>
              </a:lnSpc>
              <a:buFont typeface="Arial"/>
              <a:buChar char="•"/>
            </a:pPr>
            <a:r>
              <a:rPr lang="en-US" sz="3500">
                <a:solidFill>
                  <a:srgbClr val="000000"/>
                </a:solidFill>
                <a:latin typeface="Maven Pro"/>
                <a:ea typeface="Maven Pro"/>
                <a:cs typeface="Maven Pro"/>
                <a:sym typeface="Maven Pro"/>
              </a:rPr>
              <a:t> Combined Logistic Regression Detector:</a:t>
            </a:r>
          </a:p>
          <a:p>
            <a:pPr algn="l" marL="1511301" indent="-503767" lvl="2">
              <a:lnSpc>
                <a:spcPts val="4900"/>
              </a:lnSpc>
              <a:buFont typeface="Arial"/>
              <a:buChar char="⚬"/>
            </a:pPr>
            <a:r>
              <a:rPr lang="en-US" sz="3500">
                <a:solidFill>
                  <a:srgbClr val="000000"/>
                </a:solidFill>
                <a:latin typeface="Maven Pro"/>
                <a:ea typeface="Maven Pro"/>
                <a:cs typeface="Maven Pro"/>
                <a:sym typeface="Maven Pro"/>
              </a:rPr>
              <a:t>Uses both density and uncertainty features as inputs.</a:t>
            </a:r>
          </a:p>
          <a:p>
            <a:pPr algn="l" marL="1511301" indent="-503767" lvl="2">
              <a:lnSpc>
                <a:spcPts val="4900"/>
              </a:lnSpc>
              <a:spcBef>
                <a:spcPct val="0"/>
              </a:spcBef>
              <a:buFont typeface="Arial"/>
              <a:buChar char="⚬"/>
            </a:pPr>
            <a:r>
              <a:rPr lang="en-US" sz="3500">
                <a:solidFill>
                  <a:srgbClr val="000000"/>
                </a:solidFill>
                <a:latin typeface="Maven Pro"/>
                <a:ea typeface="Maven Pro"/>
                <a:cs typeface="Maven Pro"/>
                <a:sym typeface="Maven Pro"/>
              </a:rPr>
              <a:t>The threshold-based classifier distinguishes adversarial samples from normal and noisy inputs.</a:t>
            </a:r>
          </a:p>
          <a:p>
            <a:pPr algn="l" marL="755651" indent="-377825" lvl="1">
              <a:lnSpc>
                <a:spcPts val="4900"/>
              </a:lnSpc>
              <a:spcBef>
                <a:spcPct val="0"/>
              </a:spcBef>
              <a:buFont typeface="Arial"/>
              <a:buChar char="•"/>
            </a:pPr>
            <a:r>
              <a:rPr lang="en-US" sz="3500">
                <a:solidFill>
                  <a:srgbClr val="000000"/>
                </a:solidFill>
                <a:latin typeface="Maven Pro"/>
                <a:ea typeface="Maven Pro"/>
                <a:cs typeface="Maven Pro"/>
                <a:sym typeface="Maven Pro"/>
              </a:rPr>
              <a:t>ROC-AUC Score:</a:t>
            </a:r>
          </a:p>
          <a:p>
            <a:pPr algn="l" marL="1511301" indent="-503767" lvl="2">
              <a:lnSpc>
                <a:spcPts val="4900"/>
              </a:lnSpc>
              <a:spcBef>
                <a:spcPct val="0"/>
              </a:spcBef>
              <a:buFont typeface="Arial"/>
              <a:buChar char="⚬"/>
            </a:pPr>
            <a:r>
              <a:rPr lang="en-US" sz="3500">
                <a:solidFill>
                  <a:srgbClr val="000000"/>
                </a:solidFill>
                <a:latin typeface="Maven Pro"/>
                <a:ea typeface="Maven Pro"/>
                <a:cs typeface="Maven Pro"/>
                <a:sym typeface="Maven Pro"/>
              </a:rPr>
              <a:t>ROC (Receiver Operating Characteristic) is a curve showing how well a binary classifier (e.g., adversarial detector) separates two classes .</a:t>
            </a:r>
          </a:p>
          <a:p>
            <a:pPr algn="l" marL="1511301" indent="-503767" lvl="2">
              <a:lnSpc>
                <a:spcPts val="4900"/>
              </a:lnSpc>
              <a:spcBef>
                <a:spcPct val="0"/>
              </a:spcBef>
              <a:buFont typeface="Arial"/>
              <a:buChar char="⚬"/>
            </a:pPr>
            <a:r>
              <a:rPr lang="en-US" sz="3500">
                <a:solidFill>
                  <a:srgbClr val="000000"/>
                </a:solidFill>
                <a:latin typeface="Maven Pro"/>
                <a:ea typeface="Maven Pro"/>
                <a:cs typeface="Maven Pro"/>
                <a:sym typeface="Maven Pro"/>
              </a:rPr>
              <a:t>AUC (Area Under the ROC Curve) quantifies this performance as a single number between 0.5 (random guessing) and 1.0 (perfect detection).</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169298" y="1899456"/>
            <a:ext cx="16230600" cy="8911590"/>
          </a:xfrm>
          <a:prstGeom prst="rect">
            <a:avLst/>
          </a:prstGeom>
        </p:spPr>
        <p:txBody>
          <a:bodyPr anchor="t" rtlCol="false" tIns="0" lIns="0" bIns="0" rIns="0">
            <a:spAutoFit/>
          </a:bodyPr>
          <a:lstStyle/>
          <a:p>
            <a:pPr algn="just" marL="755647" indent="-377824" lvl="1">
              <a:lnSpc>
                <a:spcPts val="4899"/>
              </a:lnSpc>
              <a:buFont typeface="Arial"/>
              <a:buChar char="•"/>
            </a:pPr>
            <a:r>
              <a:rPr lang="en-US" b="true" sz="3499">
                <a:solidFill>
                  <a:srgbClr val="252D37"/>
                </a:solidFill>
                <a:latin typeface="Maven Pro Bold"/>
                <a:ea typeface="Maven Pro Bold"/>
                <a:cs typeface="Maven Pro Bold"/>
                <a:sym typeface="Maven Pro Bold"/>
              </a:rPr>
              <a:t>Baseline:</a:t>
            </a:r>
            <a:r>
              <a:rPr lang="en-US" sz="3499">
                <a:solidFill>
                  <a:srgbClr val="252D37"/>
                </a:solidFill>
                <a:latin typeface="Maven Pro"/>
                <a:ea typeface="Maven Pro"/>
                <a:cs typeface="Maven Pro"/>
                <a:sym typeface="Maven Pro"/>
              </a:rPr>
              <a:t> KDE-Based Detection</a:t>
            </a:r>
          </a:p>
          <a:p>
            <a:pPr algn="just" marL="1511295" indent="-503765" lvl="2">
              <a:lnSpc>
                <a:spcPts val="4899"/>
              </a:lnSpc>
              <a:buFont typeface="Arial"/>
              <a:buChar char="⚬"/>
            </a:pPr>
            <a:r>
              <a:rPr lang="en-US" sz="3499">
                <a:solidFill>
                  <a:srgbClr val="252D37"/>
                </a:solidFill>
                <a:latin typeface="Maven Pro"/>
                <a:ea typeface="Maven Pro"/>
                <a:cs typeface="Maven Pro"/>
                <a:sym typeface="Maven Pro"/>
              </a:rPr>
              <a:t>Uses</a:t>
            </a:r>
            <a:r>
              <a:rPr lang="en-US" sz="3499">
                <a:solidFill>
                  <a:srgbClr val="252D37"/>
                </a:solidFill>
                <a:latin typeface="Maven Pro"/>
                <a:ea typeface="Maven Pro"/>
                <a:cs typeface="Maven Pro"/>
                <a:sym typeface="Maven Pro"/>
              </a:rPr>
              <a:t> Kernel Density Estimation (KDE) on deep features to model per-class distributions.</a:t>
            </a:r>
          </a:p>
          <a:p>
            <a:pPr algn="just" marL="1511295" indent="-503765" lvl="2">
              <a:lnSpc>
                <a:spcPts val="4899"/>
              </a:lnSpc>
              <a:buFont typeface="Arial"/>
              <a:buChar char="⚬"/>
            </a:pPr>
            <a:r>
              <a:rPr lang="en-US" sz="3499">
                <a:solidFill>
                  <a:srgbClr val="252D37"/>
                </a:solidFill>
                <a:latin typeface="Maven Pro"/>
                <a:ea typeface="Maven Pro"/>
                <a:cs typeface="Maven Pro"/>
                <a:sym typeface="Maven Pro"/>
              </a:rPr>
              <a:t>Sc</a:t>
            </a:r>
            <a:r>
              <a:rPr lang="en-US" sz="3499">
                <a:solidFill>
                  <a:srgbClr val="252D37"/>
                </a:solidFill>
                <a:latin typeface="Maven Pro"/>
                <a:ea typeface="Maven Pro"/>
                <a:cs typeface="Maven Pro"/>
                <a:sym typeface="Maven Pro"/>
              </a:rPr>
              <a:t>ores based on density + uncertainty.</a:t>
            </a:r>
          </a:p>
          <a:p>
            <a:pPr algn="just" marL="1511295" indent="-503765" lvl="2">
              <a:lnSpc>
                <a:spcPts val="4899"/>
              </a:lnSpc>
              <a:buFont typeface="Arial"/>
              <a:buChar char="⚬"/>
            </a:pPr>
            <a:r>
              <a:rPr lang="en-US" sz="3499">
                <a:solidFill>
                  <a:srgbClr val="252D37"/>
                </a:solidFill>
                <a:latin typeface="Maven Pro"/>
                <a:ea typeface="Maven Pro"/>
                <a:cs typeface="Maven Pro"/>
                <a:sym typeface="Maven Pro"/>
              </a:rPr>
              <a:t>Limitation: KDE can be sensitive to bandwidth and doesn't adapt well to adversarial shifts.</a:t>
            </a:r>
          </a:p>
          <a:p>
            <a:pPr algn="just" marL="755647" indent="-377824" lvl="1">
              <a:lnSpc>
                <a:spcPts val="4899"/>
              </a:lnSpc>
              <a:buFont typeface="Arial"/>
              <a:buChar char="•"/>
            </a:pPr>
            <a:r>
              <a:rPr lang="en-US" b="true" sz="3499">
                <a:solidFill>
                  <a:srgbClr val="252D37"/>
                </a:solidFill>
                <a:latin typeface="Maven Pro Bold"/>
                <a:ea typeface="Maven Pro Bold"/>
                <a:cs typeface="Maven Pro Bold"/>
                <a:sym typeface="Maven Pro Bold"/>
              </a:rPr>
              <a:t>Improv</a:t>
            </a:r>
            <a:r>
              <a:rPr lang="en-US" b="true" sz="3499">
                <a:solidFill>
                  <a:srgbClr val="252D37"/>
                </a:solidFill>
                <a:latin typeface="Maven Pro Bold"/>
                <a:ea typeface="Maven Pro Bold"/>
                <a:cs typeface="Maven Pro Bold"/>
                <a:sym typeface="Maven Pro Bold"/>
              </a:rPr>
              <a:t>ed:</a:t>
            </a:r>
            <a:r>
              <a:rPr lang="en-US" sz="3499">
                <a:solidFill>
                  <a:srgbClr val="252D37"/>
                </a:solidFill>
                <a:latin typeface="Maven Pro"/>
                <a:ea typeface="Maven Pro"/>
                <a:cs typeface="Maven Pro"/>
                <a:sym typeface="Maven Pro"/>
              </a:rPr>
              <a:t> Dual Manifold Distance Detection</a:t>
            </a:r>
          </a:p>
          <a:p>
            <a:pPr algn="just" marL="1511295" indent="-503765" lvl="2">
              <a:lnSpc>
                <a:spcPts val="4899"/>
              </a:lnSpc>
              <a:buFont typeface="Arial"/>
              <a:buChar char="⚬"/>
            </a:pPr>
            <a:r>
              <a:rPr lang="en-US" sz="3499">
                <a:solidFill>
                  <a:srgbClr val="252D37"/>
                </a:solidFill>
                <a:latin typeface="Maven Pro"/>
                <a:ea typeface="Maven Pro"/>
                <a:cs typeface="Maven Pro"/>
                <a:sym typeface="Maven Pro"/>
              </a:rPr>
              <a:t>Introduced Dual Manifold Distance:</a:t>
            </a:r>
          </a:p>
          <a:p>
            <a:pPr algn="just" marL="1511295" indent="-503765" lvl="2">
              <a:lnSpc>
                <a:spcPts val="4899"/>
              </a:lnSpc>
              <a:buFont typeface="Arial"/>
              <a:buChar char="⚬"/>
            </a:pPr>
            <a:r>
              <a:rPr lang="en-US" sz="3499">
                <a:solidFill>
                  <a:srgbClr val="252D37"/>
                </a:solidFill>
                <a:latin typeface="Maven Pro"/>
                <a:ea typeface="Maven Pro"/>
                <a:cs typeface="Maven Pro"/>
                <a:sym typeface="Maven Pro"/>
              </a:rPr>
              <a:t>Models two separate feature manifolds: Clean and Adversarial.</a:t>
            </a:r>
          </a:p>
          <a:p>
            <a:pPr algn="just" marL="1511295" indent="-503765" lvl="2">
              <a:lnSpc>
                <a:spcPts val="4899"/>
              </a:lnSpc>
              <a:buFont typeface="Arial"/>
              <a:buChar char="⚬"/>
            </a:pPr>
            <a:r>
              <a:rPr lang="en-US" sz="3499">
                <a:solidFill>
                  <a:srgbClr val="252D37"/>
                </a:solidFill>
                <a:latin typeface="Maven Pro"/>
                <a:ea typeface="Maven Pro"/>
                <a:cs typeface="Maven Pro"/>
                <a:sym typeface="Maven Pro"/>
              </a:rPr>
              <a:t>Uses Mahalanobis distance to both manifolds for scoring.</a:t>
            </a:r>
          </a:p>
          <a:p>
            <a:pPr algn="just" marL="1511295" indent="-503765" lvl="2">
              <a:lnSpc>
                <a:spcPts val="4899"/>
              </a:lnSpc>
              <a:buFont typeface="Arial"/>
              <a:buChar char="⚬"/>
            </a:pPr>
            <a:r>
              <a:rPr lang="en-US" sz="3499">
                <a:solidFill>
                  <a:srgbClr val="252D37"/>
                </a:solidFill>
                <a:latin typeface="Maven Pro"/>
                <a:ea typeface="Maven Pro"/>
                <a:cs typeface="Maven Pro"/>
                <a:sym typeface="Maven Pro"/>
              </a:rPr>
              <a:t>Leverages discriminative gap between clean and adversarial spaces.</a:t>
            </a:r>
          </a:p>
          <a:p>
            <a:pPr algn="just" marL="1511295" indent="-503765" lvl="2">
              <a:lnSpc>
                <a:spcPts val="4899"/>
              </a:lnSpc>
              <a:buFont typeface="Arial"/>
              <a:buChar char="⚬"/>
            </a:pPr>
            <a:r>
              <a:rPr lang="en-US" sz="3499">
                <a:solidFill>
                  <a:srgbClr val="252D37"/>
                </a:solidFill>
                <a:latin typeface="Maven Pro"/>
                <a:ea typeface="Maven Pro"/>
                <a:cs typeface="Maven Pro"/>
                <a:sym typeface="Maven Pro"/>
              </a:rPr>
              <a:t>Still uses MC dropout uncertainty, combined with distance-based scores.</a:t>
            </a:r>
          </a:p>
          <a:p>
            <a:pPr algn="just">
              <a:lnSpc>
                <a:spcPts val="3920"/>
              </a:lnSpc>
            </a:pPr>
          </a:p>
          <a:p>
            <a:pPr algn="just">
              <a:lnSpc>
                <a:spcPts val="3920"/>
              </a:lnSpc>
            </a:pPr>
          </a:p>
          <a:p>
            <a:pPr algn="just">
              <a:lnSpc>
                <a:spcPts val="3920"/>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1326401" y="1018359"/>
            <a:ext cx="17504768" cy="523886"/>
          </a:xfrm>
          <a:prstGeom prst="rect">
            <a:avLst/>
          </a:prstGeom>
        </p:spPr>
        <p:txBody>
          <a:bodyPr anchor="t" rtlCol="false" tIns="0" lIns="0" bIns="0" rIns="0">
            <a:spAutoFit/>
          </a:bodyPr>
          <a:lstStyle/>
          <a:p>
            <a:pPr algn="ctr">
              <a:lnSpc>
                <a:spcPts val="3600"/>
              </a:lnSpc>
            </a:pPr>
            <a:r>
              <a:rPr lang="en-US" b="true" sz="4500">
                <a:solidFill>
                  <a:srgbClr val="252D37"/>
                </a:solidFill>
                <a:latin typeface="Maven Pro Bold"/>
                <a:ea typeface="Maven Pro Bold"/>
                <a:cs typeface="Maven Pro Bold"/>
                <a:sym typeface="Maven Pro Bold"/>
              </a:rPr>
              <a:t>IMPROVEMENTS IN ADVERSARIAL DETECTION</a:t>
            </a:r>
          </a:p>
        </p:txBody>
      </p:sp>
    </p:spTree>
  </p:cSld>
  <p:clrMapOvr>
    <a:masterClrMapping/>
  </p:clrMapOvr>
</p:sld>
</file>

<file path=ppt/slides/slide14.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069154" y="1228725"/>
            <a:ext cx="14149691" cy="1207516"/>
          </a:xfrm>
          <a:prstGeom prst="rect">
            <a:avLst/>
          </a:prstGeom>
        </p:spPr>
        <p:txBody>
          <a:bodyPr anchor="t" rtlCol="false" tIns="0" lIns="0" bIns="0" rIns="0">
            <a:spAutoFit/>
          </a:bodyPr>
          <a:lstStyle/>
          <a:p>
            <a:pPr algn="ctr">
              <a:lnSpc>
                <a:spcPts val="4466"/>
              </a:lnSpc>
            </a:pPr>
            <a:r>
              <a:rPr lang="en-US" b="true" sz="5582">
                <a:solidFill>
                  <a:srgbClr val="252D37"/>
                </a:solidFill>
                <a:latin typeface="Maven Pro Bold"/>
                <a:ea typeface="Maven Pro Bold"/>
                <a:cs typeface="Maven Pro Bold"/>
                <a:sym typeface="Maven Pro Bold"/>
              </a:rPr>
              <a:t>DETECTING ADVERSARIAL EXAMPLES USING DATA MANIFOLDS</a:t>
            </a:r>
          </a:p>
        </p:txBody>
      </p:sp>
      <p:graphicFrame>
        <p:nvGraphicFramePr>
          <p:cNvPr name="Table 3" id="3"/>
          <p:cNvGraphicFramePr>
            <a:graphicFrameLocks noGrp="true"/>
          </p:cNvGraphicFramePr>
          <p:nvPr/>
        </p:nvGraphicFramePr>
        <p:xfrm>
          <a:off x="1826599" y="3140023"/>
          <a:ext cx="14634803" cy="6738022"/>
        </p:xfrm>
        <a:graphic>
          <a:graphicData uri="http://schemas.openxmlformats.org/drawingml/2006/table">
            <a:tbl>
              <a:tblPr/>
              <a:tblGrid>
                <a:gridCol w="3836132"/>
                <a:gridCol w="10798671"/>
              </a:tblGrid>
              <a:tr h="1098582">
                <a:tc>
                  <a:txBody>
                    <a:bodyPr anchor="t" rtlCol="false"/>
                    <a:lstStyle/>
                    <a:p>
                      <a:pPr algn="ctr">
                        <a:lnSpc>
                          <a:spcPts val="3920"/>
                        </a:lnSpc>
                        <a:defRPr/>
                      </a:pPr>
                      <a:r>
                        <a:rPr lang="en-US" sz="2800" b="true">
                          <a:solidFill>
                            <a:srgbClr val="000000"/>
                          </a:solidFill>
                          <a:latin typeface="Canva Sans Bold"/>
                          <a:ea typeface="Canva Sans Bold"/>
                          <a:cs typeface="Canva Sans Bold"/>
                          <a:sym typeface="Canva Sans Bold"/>
                        </a:rPr>
                        <a:t>Component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C0B3A0"/>
                    </a:solidFill>
                  </a:tcPr>
                </a:tc>
                <a:tc>
                  <a:txBody>
                    <a:bodyPr anchor="t" rtlCol="false"/>
                    <a:lstStyle/>
                    <a:p>
                      <a:pPr algn="ctr">
                        <a:lnSpc>
                          <a:spcPts val="3920"/>
                        </a:lnSpc>
                        <a:defRPr/>
                      </a:pPr>
                      <a:r>
                        <a:rPr lang="en-US" sz="2800" b="true">
                          <a:solidFill>
                            <a:srgbClr val="000000"/>
                          </a:solidFill>
                          <a:latin typeface="Canva Sans Bold"/>
                          <a:ea typeface="Canva Sans Bold"/>
                          <a:cs typeface="Canva Sans Bold"/>
                          <a:sym typeface="Canva Sans Bold"/>
                        </a:rPr>
                        <a:t>Description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solidFill>
                      <a:srgbClr val="C0B3A0"/>
                    </a:solidFill>
                  </a:tcPr>
                </a:tc>
              </a:tr>
              <a:tr h="986654">
                <a:tc>
                  <a:txBody>
                    <a:bodyPr anchor="t" rtlCol="false"/>
                    <a:lstStyle/>
                    <a:p>
                      <a:pPr algn="just">
                        <a:lnSpc>
                          <a:spcPts val="3920"/>
                        </a:lnSpc>
                        <a:defRPr/>
                      </a:pPr>
                      <a:r>
                        <a:rPr lang="en-US" sz="2800">
                          <a:solidFill>
                            <a:srgbClr val="000000"/>
                          </a:solidFill>
                          <a:latin typeface="Canva Sans"/>
                          <a:ea typeface="Canva Sans"/>
                          <a:cs typeface="Canva Sans"/>
                          <a:sym typeface="Canva Sans"/>
                        </a:rPr>
                        <a:t>Input Sample</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3920"/>
                        </a:lnSpc>
                        <a:defRPr/>
                      </a:pPr>
                      <a:r>
                        <a:rPr lang="en-US" sz="2800">
                          <a:solidFill>
                            <a:srgbClr val="000000"/>
                          </a:solidFill>
                          <a:latin typeface="Canva Sans"/>
                          <a:ea typeface="Canva Sans"/>
                          <a:cs typeface="Canva Sans"/>
                          <a:sym typeface="Canva Sans"/>
                        </a:rPr>
                        <a:t>Image given to both classifier and detector.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56786">
                <a:tc>
                  <a:txBody>
                    <a:bodyPr anchor="t" rtlCol="false"/>
                    <a:lstStyle/>
                    <a:p>
                      <a:pPr algn="l">
                        <a:lnSpc>
                          <a:spcPts val="3920"/>
                        </a:lnSpc>
                        <a:defRPr/>
                      </a:pPr>
                      <a:r>
                        <a:rPr lang="en-US" sz="2800">
                          <a:solidFill>
                            <a:srgbClr val="000000"/>
                          </a:solidFill>
                          <a:latin typeface="Canva Sans"/>
                          <a:ea typeface="Canva Sans"/>
                          <a:cs typeface="Canva Sans"/>
                          <a:sym typeface="Canva Sans"/>
                        </a:rPr>
                        <a:t>Feature Extraction</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3920"/>
                        </a:lnSpc>
                        <a:defRPr/>
                      </a:pPr>
                      <a:r>
                        <a:rPr lang="en-US" sz="2800">
                          <a:solidFill>
                            <a:srgbClr val="000000"/>
                          </a:solidFill>
                          <a:latin typeface="Canva Sans"/>
                          <a:ea typeface="Canva Sans"/>
                          <a:cs typeface="Canva Sans"/>
                          <a:sym typeface="Canva Sans"/>
                        </a:rPr>
                        <a:t>Use raw input or model’s internal features (like logits).</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484771">
                <a:tc>
                  <a:txBody>
                    <a:bodyPr anchor="t" rtlCol="false"/>
                    <a:lstStyle/>
                    <a:p>
                      <a:pPr algn="l">
                        <a:lnSpc>
                          <a:spcPts val="3920"/>
                        </a:lnSpc>
                        <a:defRPr/>
                      </a:pPr>
                      <a:r>
                        <a:rPr lang="en-US" sz="2800">
                          <a:solidFill>
                            <a:srgbClr val="000000"/>
                          </a:solidFill>
                          <a:latin typeface="Canva Sans"/>
                          <a:ea typeface="Canva Sans"/>
                          <a:cs typeface="Canva Sans"/>
                          <a:sym typeface="Canva Sans"/>
                        </a:rPr>
                        <a:t>Manifold Learner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3920"/>
                        </a:lnSpc>
                        <a:defRPr/>
                      </a:pPr>
                      <a:r>
                        <a:rPr lang="en-US" sz="2800">
                          <a:solidFill>
                            <a:srgbClr val="000000"/>
                          </a:solidFill>
                          <a:latin typeface="Canva Sans"/>
                          <a:ea typeface="Canva Sans"/>
                          <a:cs typeface="Canva Sans"/>
                          <a:sym typeface="Canva Sans"/>
                        </a:rPr>
                        <a:t>Uses training data to learn data manifold by techniques like </a:t>
                      </a:r>
                      <a:r>
                        <a:rPr lang="en-US" sz="2800" b="true">
                          <a:solidFill>
                            <a:srgbClr val="000000"/>
                          </a:solidFill>
                          <a:latin typeface="Canva Sans Bold"/>
                          <a:ea typeface="Canva Sans Bold"/>
                          <a:cs typeface="Canva Sans Bold"/>
                          <a:sym typeface="Canva Sans Bold"/>
                        </a:rPr>
                        <a:t>LLE</a:t>
                      </a:r>
                      <a:r>
                        <a:rPr lang="en-US" sz="2800">
                          <a:solidFill>
                            <a:srgbClr val="000000"/>
                          </a:solidFill>
                          <a:latin typeface="Canva Sans"/>
                          <a:ea typeface="Canva Sans"/>
                          <a:cs typeface="Canva Sans"/>
                          <a:sym typeface="Canva Sans"/>
                        </a:rPr>
                        <a:t>.</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54623">
                <a:tc>
                  <a:txBody>
                    <a:bodyPr anchor="t" rtlCol="false"/>
                    <a:lstStyle/>
                    <a:p>
                      <a:pPr algn="l">
                        <a:lnSpc>
                          <a:spcPts val="3920"/>
                        </a:lnSpc>
                        <a:defRPr/>
                      </a:pPr>
                      <a:r>
                        <a:rPr lang="en-US" sz="2800">
                          <a:solidFill>
                            <a:srgbClr val="000000"/>
                          </a:solidFill>
                          <a:latin typeface="Canva Sans"/>
                          <a:ea typeface="Canva Sans"/>
                          <a:cs typeface="Canva Sans"/>
                          <a:sym typeface="Canva Sans"/>
                        </a:rPr>
                        <a:t>Distance Estimator</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3920"/>
                        </a:lnSpc>
                        <a:defRPr/>
                      </a:pPr>
                      <a:r>
                        <a:rPr lang="en-US" sz="2800">
                          <a:solidFill>
                            <a:srgbClr val="000000"/>
                          </a:solidFill>
                          <a:latin typeface="Canva Sans"/>
                          <a:ea typeface="Canva Sans"/>
                          <a:cs typeface="Canva Sans"/>
                          <a:sym typeface="Canva Sans"/>
                        </a:rPr>
                        <a:t>Computes distance of new input from the learned manifold.</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r h="1056605">
                <a:tc>
                  <a:txBody>
                    <a:bodyPr anchor="t" rtlCol="false"/>
                    <a:lstStyle/>
                    <a:p>
                      <a:pPr algn="l">
                        <a:lnSpc>
                          <a:spcPts val="3920"/>
                        </a:lnSpc>
                        <a:defRPr/>
                      </a:pPr>
                      <a:r>
                        <a:rPr lang="en-US" sz="2800">
                          <a:solidFill>
                            <a:srgbClr val="000000"/>
                          </a:solidFill>
                          <a:latin typeface="Canva Sans"/>
                          <a:ea typeface="Canva Sans"/>
                          <a:cs typeface="Canva Sans"/>
                          <a:sym typeface="Canva Sans"/>
                        </a:rPr>
                        <a:t>Thresholding Logic</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c>
                  <a:txBody>
                    <a:bodyPr anchor="t" rtlCol="false"/>
                    <a:lstStyle/>
                    <a:p>
                      <a:pPr algn="l">
                        <a:lnSpc>
                          <a:spcPts val="3920"/>
                        </a:lnSpc>
                        <a:defRPr/>
                      </a:pPr>
                      <a:r>
                        <a:rPr lang="en-US" sz="2800">
                          <a:solidFill>
                            <a:srgbClr val="000000"/>
                          </a:solidFill>
                          <a:latin typeface="Canva Sans"/>
                          <a:ea typeface="Canva Sans"/>
                          <a:cs typeface="Canva Sans"/>
                          <a:sym typeface="Canva Sans"/>
                        </a:rPr>
                        <a:t>If distance is above a limit, it flags the sample as adversarial.</a:t>
                      </a:r>
                      <a:endParaRPr lang="en-US" sz="1100"/>
                    </a:p>
                  </a:txBody>
                  <a:tcPr marL="190500" marR="190500" marT="190500" marB="190500" anchor="ctr">
                    <a:lnL cmpd="sng" algn="ctr" cap="flat" w="38100">
                      <a:solidFill>
                        <a:srgbClr val="FFD699"/>
                      </a:solidFill>
                      <a:prstDash val="solid"/>
                      <a:round/>
                      <a:headEnd type="none" w="med" len="med"/>
                      <a:tailEnd type="none" w="med" len="med"/>
                    </a:lnL>
                    <a:lnR cmpd="sng" algn="ctr" cap="flat" w="38100">
                      <a:solidFill>
                        <a:srgbClr val="FFD699"/>
                      </a:solidFill>
                      <a:prstDash val="solid"/>
                      <a:round/>
                      <a:headEnd type="none" w="med" len="med"/>
                      <a:tailEnd type="none" w="med" len="med"/>
                    </a:lnR>
                    <a:lnT cmpd="sng" algn="ctr" cap="flat" w="38100">
                      <a:solidFill>
                        <a:srgbClr val="FFD699"/>
                      </a:solidFill>
                      <a:prstDash val="solid"/>
                      <a:round/>
                      <a:headEnd type="none" w="med" len="med"/>
                      <a:tailEnd type="none" w="med" len="med"/>
                    </a:lnT>
                    <a:lnB cmpd="sng" algn="ctr" cap="flat" w="38100">
                      <a:solidFill>
                        <a:srgbClr val="FFD699"/>
                      </a:solidFill>
                      <a:prstDash val="solid"/>
                      <a:round/>
                      <a:headEnd type="none" w="med" len="med"/>
                      <a:tailEnd type="none" w="med" len="med"/>
                    </a:lnB>
                  </a:tcPr>
                </a:tc>
              </a:tr>
            </a:tbl>
          </a:graphicData>
        </a:graphic>
      </p:graphicFrame>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286463" y="2251714"/>
            <a:ext cx="5953610" cy="7391414"/>
          </a:xfrm>
          <a:custGeom>
            <a:avLst/>
            <a:gdLst/>
            <a:ahLst/>
            <a:cxnLst/>
            <a:rect r="r" b="b" t="t" l="l"/>
            <a:pathLst>
              <a:path h="7391414" w="5953610">
                <a:moveTo>
                  <a:pt x="0" y="0"/>
                </a:moveTo>
                <a:lnTo>
                  <a:pt x="5953610" y="0"/>
                </a:lnTo>
                <a:lnTo>
                  <a:pt x="5953610" y="7391415"/>
                </a:lnTo>
                <a:lnTo>
                  <a:pt x="0" y="7391415"/>
                </a:lnTo>
                <a:lnTo>
                  <a:pt x="0" y="0"/>
                </a:lnTo>
                <a:close/>
              </a:path>
            </a:pathLst>
          </a:custGeom>
          <a:blipFill>
            <a:blip r:embed="rId6"/>
            <a:stretch>
              <a:fillRect l="-640" t="0" r="-640" b="-22446"/>
            </a:stretch>
          </a:blipFill>
        </p:spPr>
      </p:sp>
      <p:sp>
        <p:nvSpPr>
          <p:cNvPr name="TextBox 5" id="5"/>
          <p:cNvSpPr txBox="true"/>
          <p:nvPr/>
        </p:nvSpPr>
        <p:spPr>
          <a:xfrm rot="0">
            <a:off x="3745017" y="296609"/>
            <a:ext cx="9703670" cy="1955106"/>
          </a:xfrm>
          <a:prstGeom prst="rect">
            <a:avLst/>
          </a:prstGeom>
        </p:spPr>
        <p:txBody>
          <a:bodyPr anchor="t" rtlCol="false" tIns="0" lIns="0" bIns="0" rIns="0">
            <a:spAutoFit/>
          </a:bodyPr>
          <a:lstStyle/>
          <a:p>
            <a:pPr algn="ctr">
              <a:lnSpc>
                <a:spcPts val="5584"/>
              </a:lnSpc>
            </a:pPr>
          </a:p>
          <a:p>
            <a:pPr algn="ctr">
              <a:lnSpc>
                <a:spcPts val="4676"/>
              </a:lnSpc>
            </a:pPr>
            <a:r>
              <a:rPr lang="en-US" b="true" sz="5845">
                <a:solidFill>
                  <a:srgbClr val="252930"/>
                </a:solidFill>
                <a:latin typeface="Maven Pro Bold"/>
                <a:ea typeface="Maven Pro Bold"/>
                <a:cs typeface="Maven Pro Bold"/>
                <a:sym typeface="Maven Pro Bold"/>
              </a:rPr>
              <a:t>DETECTOR WORKFLOW</a:t>
            </a:r>
          </a:p>
          <a:p>
            <a:pPr algn="ctr">
              <a:lnSpc>
                <a:spcPts val="4676"/>
              </a:lnSpc>
            </a:pPr>
          </a:p>
        </p:txBody>
      </p:sp>
      <p:sp>
        <p:nvSpPr>
          <p:cNvPr name="TextBox 6" id="6"/>
          <p:cNvSpPr txBox="true"/>
          <p:nvPr/>
        </p:nvSpPr>
        <p:spPr>
          <a:xfrm rot="0">
            <a:off x="7493727" y="2500959"/>
            <a:ext cx="9573972" cy="6807200"/>
          </a:xfrm>
          <a:prstGeom prst="rect">
            <a:avLst/>
          </a:prstGeom>
        </p:spPr>
        <p:txBody>
          <a:bodyPr anchor="t" rtlCol="false" tIns="0" lIns="0" bIns="0" rIns="0">
            <a:spAutoFit/>
          </a:bodyPr>
          <a:lstStyle/>
          <a:p>
            <a:pPr algn="l" marL="755651" indent="-377825" lvl="1">
              <a:lnSpc>
                <a:spcPts val="4900"/>
              </a:lnSpc>
              <a:buFont typeface="Arial"/>
              <a:buChar char="•"/>
            </a:pPr>
            <a:r>
              <a:rPr lang="en-US" b="true" sz="3500">
                <a:solidFill>
                  <a:srgbClr val="252D37"/>
                </a:solidFill>
                <a:latin typeface="Maven Pro Bold"/>
                <a:ea typeface="Maven Pro Bold"/>
                <a:cs typeface="Maven Pro Bold"/>
                <a:sym typeface="Maven Pro Bold"/>
              </a:rPr>
              <a:t>Step 1</a:t>
            </a:r>
            <a:r>
              <a:rPr lang="en-US" sz="3500">
                <a:solidFill>
                  <a:srgbClr val="252D37"/>
                </a:solidFill>
                <a:latin typeface="Maven Pro"/>
                <a:ea typeface="Maven Pro"/>
                <a:cs typeface="Maven Pro"/>
                <a:sym typeface="Maven Pro"/>
              </a:rPr>
              <a:t>: Captu</a:t>
            </a:r>
            <a:r>
              <a:rPr lang="en-US" sz="3500">
                <a:solidFill>
                  <a:srgbClr val="252D37"/>
                </a:solidFill>
                <a:latin typeface="Maven Pro"/>
                <a:ea typeface="Maven Pro"/>
                <a:cs typeface="Maven Pro"/>
                <a:sym typeface="Maven Pro"/>
              </a:rPr>
              <a:t>re the true structure of clean training data using techniques like LLE, t-SNE, or ISOMAP</a:t>
            </a:r>
          </a:p>
          <a:p>
            <a:pPr algn="l" marL="1511301" indent="-503767" lvl="2">
              <a:lnSpc>
                <a:spcPts val="4900"/>
              </a:lnSpc>
              <a:buFont typeface="Arial"/>
              <a:buChar char="⚬"/>
            </a:pPr>
            <a:r>
              <a:rPr lang="en-US" sz="3500">
                <a:solidFill>
                  <a:srgbClr val="252D37"/>
                </a:solidFill>
                <a:latin typeface="Maven Pro"/>
                <a:ea typeface="Maven Pro"/>
                <a:cs typeface="Maven Pro"/>
                <a:sym typeface="Maven Pro"/>
              </a:rPr>
              <a:t>This reveals the underlying manifold of genuine data.</a:t>
            </a:r>
          </a:p>
          <a:p>
            <a:pPr algn="l" marL="755651" indent="-377825" lvl="1">
              <a:lnSpc>
                <a:spcPts val="4900"/>
              </a:lnSpc>
              <a:buFont typeface="Arial"/>
              <a:buChar char="•"/>
            </a:pPr>
            <a:r>
              <a:rPr lang="en-US" b="true" sz="3500">
                <a:solidFill>
                  <a:srgbClr val="252D37"/>
                </a:solidFill>
                <a:latin typeface="Maven Pro Bold"/>
                <a:ea typeface="Maven Pro Bold"/>
                <a:cs typeface="Maven Pro Bold"/>
                <a:sym typeface="Maven Pro Bold"/>
              </a:rPr>
              <a:t>Step 2</a:t>
            </a:r>
            <a:r>
              <a:rPr lang="en-US" sz="3500">
                <a:solidFill>
                  <a:srgbClr val="252D37"/>
                </a:solidFill>
                <a:latin typeface="Maven Pro"/>
                <a:ea typeface="Maven Pro"/>
                <a:cs typeface="Maven Pro"/>
                <a:sym typeface="Maven Pro"/>
              </a:rPr>
              <a:t>: Map test inputs into the same reduced space.</a:t>
            </a:r>
          </a:p>
          <a:p>
            <a:pPr algn="l" marL="755651" indent="-377825" lvl="1">
              <a:lnSpc>
                <a:spcPts val="4900"/>
              </a:lnSpc>
              <a:buFont typeface="Arial"/>
              <a:buChar char="•"/>
            </a:pPr>
            <a:r>
              <a:rPr lang="en-US" b="true" sz="3500">
                <a:solidFill>
                  <a:srgbClr val="252D37"/>
                </a:solidFill>
                <a:latin typeface="Maven Pro Bold"/>
                <a:ea typeface="Maven Pro Bold"/>
                <a:cs typeface="Maven Pro Bold"/>
                <a:sym typeface="Maven Pro Bold"/>
              </a:rPr>
              <a:t>Step 3</a:t>
            </a:r>
            <a:r>
              <a:rPr lang="en-US" sz="3500">
                <a:solidFill>
                  <a:srgbClr val="252D37"/>
                </a:solidFill>
                <a:latin typeface="Maven Pro"/>
                <a:ea typeface="Maven Pro"/>
                <a:cs typeface="Maven Pro"/>
                <a:sym typeface="Maven Pro"/>
              </a:rPr>
              <a:t>: Measure how far each input lies from the manifold.</a:t>
            </a:r>
          </a:p>
          <a:p>
            <a:pPr algn="l" marL="755651" indent="-377825" lvl="1">
              <a:lnSpc>
                <a:spcPts val="4900"/>
              </a:lnSpc>
              <a:buFont typeface="Arial"/>
              <a:buChar char="•"/>
            </a:pPr>
            <a:r>
              <a:rPr lang="en-US" b="true" sz="3500">
                <a:solidFill>
                  <a:srgbClr val="252D37"/>
                </a:solidFill>
                <a:latin typeface="Maven Pro Bold"/>
                <a:ea typeface="Maven Pro Bold"/>
                <a:cs typeface="Maven Pro Bold"/>
                <a:sym typeface="Maven Pro Bold"/>
              </a:rPr>
              <a:t>Step 4</a:t>
            </a:r>
            <a:r>
              <a:rPr lang="en-US" sz="3500">
                <a:solidFill>
                  <a:srgbClr val="252D37"/>
                </a:solidFill>
                <a:latin typeface="Maven Pro"/>
                <a:ea typeface="Maven Pro"/>
                <a:cs typeface="Maven Pro"/>
                <a:sym typeface="Maven Pro"/>
              </a:rPr>
              <a:t>: Apply a threshold-based decision to identify adversarial examples.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2392045"/>
            <a:ext cx="14962991" cy="6178550"/>
          </a:xfrm>
          <a:prstGeom prst="rect">
            <a:avLst/>
          </a:prstGeom>
        </p:spPr>
        <p:txBody>
          <a:bodyPr anchor="t" rtlCol="false" tIns="0" lIns="0" bIns="0" rIns="0">
            <a:spAutoFit/>
          </a:bodyPr>
          <a:lstStyle/>
          <a:p>
            <a:pPr algn="just" marL="755647" indent="-377824" lvl="1">
              <a:lnSpc>
                <a:spcPts val="4899"/>
              </a:lnSpc>
              <a:buAutoNum type="arabicPeriod" startAt="1"/>
            </a:pPr>
            <a:r>
              <a:rPr lang="en-US" sz="3499">
                <a:solidFill>
                  <a:srgbClr val="252D37"/>
                </a:solidFill>
                <a:latin typeface="Maven Pro"/>
                <a:ea typeface="Maven Pro"/>
                <a:cs typeface="Maven Pro"/>
                <a:sym typeface="Maven Pro"/>
              </a:rPr>
              <a:t>Datasets Used: </a:t>
            </a:r>
            <a:r>
              <a:rPr lang="en-US" sz="3499">
                <a:solidFill>
                  <a:srgbClr val="252D37"/>
                </a:solidFill>
                <a:latin typeface="Maven Pro"/>
                <a:ea typeface="Maven Pro"/>
                <a:cs typeface="Maven Pro"/>
                <a:sym typeface="Maven Pro"/>
              </a:rPr>
              <a:t>MNIST, cifar10</a:t>
            </a:r>
          </a:p>
          <a:p>
            <a:pPr algn="just" marL="755647" indent="-377824" lvl="1">
              <a:lnSpc>
                <a:spcPts val="4899"/>
              </a:lnSpc>
              <a:buAutoNum type="arabicPeriod" startAt="1"/>
            </a:pPr>
            <a:r>
              <a:rPr lang="en-US" sz="3499">
                <a:solidFill>
                  <a:srgbClr val="252D37"/>
                </a:solidFill>
                <a:latin typeface="Maven Pro"/>
                <a:ea typeface="Maven Pro"/>
                <a:cs typeface="Maven Pro"/>
                <a:sym typeface="Maven Pro"/>
              </a:rPr>
              <a:t>Adversarial Attacks Evaluated:</a:t>
            </a:r>
          </a:p>
          <a:p>
            <a:pPr algn="just" marL="1511295" indent="-503765" lvl="2">
              <a:lnSpc>
                <a:spcPts val="4899"/>
              </a:lnSpc>
              <a:buFont typeface="Arial"/>
              <a:buChar char="⚬"/>
            </a:pPr>
            <a:r>
              <a:rPr lang="en-US" sz="3499">
                <a:solidFill>
                  <a:srgbClr val="252D37"/>
                </a:solidFill>
                <a:latin typeface="Maven Pro"/>
                <a:ea typeface="Maven Pro"/>
                <a:cs typeface="Maven Pro"/>
                <a:sym typeface="Maven Pro"/>
              </a:rPr>
              <a:t>FGSM, BIM (with both BIM-A and BIM-B variants), and PGD.</a:t>
            </a:r>
          </a:p>
          <a:p>
            <a:pPr algn="just" marL="755647" indent="-377824" lvl="1">
              <a:lnSpc>
                <a:spcPts val="4899"/>
              </a:lnSpc>
              <a:buAutoNum type="arabicPeriod" startAt="1"/>
            </a:pPr>
            <a:r>
              <a:rPr lang="en-US" sz="3499">
                <a:solidFill>
                  <a:srgbClr val="252D37"/>
                </a:solidFill>
                <a:latin typeface="Maven Pro"/>
                <a:ea typeface="Maven Pro"/>
                <a:cs typeface="Maven Pro"/>
                <a:sym typeface="Maven Pro"/>
              </a:rPr>
              <a:t>Observations:</a:t>
            </a:r>
          </a:p>
          <a:p>
            <a:pPr algn="just" marL="1511295" indent="-503765" lvl="2">
              <a:lnSpc>
                <a:spcPts val="4899"/>
              </a:lnSpc>
              <a:buFont typeface="Arial"/>
              <a:buChar char="⚬"/>
            </a:pPr>
            <a:r>
              <a:rPr lang="en-US" sz="3499">
                <a:solidFill>
                  <a:srgbClr val="252D37"/>
                </a:solidFill>
                <a:latin typeface="Maven Pro"/>
                <a:ea typeface="Maven Pro"/>
                <a:cs typeface="Maven Pro"/>
                <a:sym typeface="Maven Pro"/>
              </a:rPr>
              <a:t>Density estimates decrease for adversarial examples.</a:t>
            </a:r>
          </a:p>
          <a:p>
            <a:pPr algn="just" marL="1511295" indent="-503765" lvl="2">
              <a:lnSpc>
                <a:spcPts val="4899"/>
              </a:lnSpc>
              <a:buFont typeface="Arial"/>
              <a:buChar char="⚬"/>
            </a:pPr>
            <a:r>
              <a:rPr lang="en-US" sz="3499">
                <a:solidFill>
                  <a:srgbClr val="252D37"/>
                </a:solidFill>
                <a:latin typeface="Maven Pro"/>
                <a:ea typeface="Maven Pro"/>
                <a:cs typeface="Maven Pro"/>
                <a:sym typeface="Maven Pro"/>
              </a:rPr>
              <a:t>Uncertainty values are higher for adversarial examples compared to normal samples.</a:t>
            </a:r>
          </a:p>
          <a:p>
            <a:pPr algn="just" marL="1511295" indent="-503765" lvl="2">
              <a:lnSpc>
                <a:spcPts val="4899"/>
              </a:lnSpc>
              <a:buFont typeface="Arial"/>
              <a:buChar char="⚬"/>
            </a:pPr>
            <a:r>
              <a:rPr lang="en-US" sz="3499">
                <a:solidFill>
                  <a:srgbClr val="252D37"/>
                </a:solidFill>
                <a:latin typeface="Maven Pro"/>
                <a:ea typeface="Maven Pro"/>
                <a:cs typeface="Maven Pro"/>
                <a:sym typeface="Maven Pro"/>
              </a:rPr>
              <a:t>The Dual Manifold approach effectively differentiates adversarial samples from normal and noisy images.</a:t>
            </a:r>
          </a:p>
          <a:p>
            <a:pPr algn="just">
              <a:lnSpc>
                <a:spcPts val="4899"/>
              </a:lnSpc>
            </a:pPr>
          </a:p>
        </p:txBody>
      </p:sp>
      <p:sp>
        <p:nvSpPr>
          <p:cNvPr name="Freeform 3" id="3"/>
          <p:cNvSpPr/>
          <p:nvPr/>
        </p:nvSpPr>
        <p:spPr>
          <a:xfrm flipH="false" flipV="false" rot="0">
            <a:off x="133506" y="8089002"/>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2192356" y="1190625"/>
            <a:ext cx="17504768" cy="523886"/>
          </a:xfrm>
          <a:prstGeom prst="rect">
            <a:avLst/>
          </a:prstGeom>
        </p:spPr>
        <p:txBody>
          <a:bodyPr anchor="t" rtlCol="false" tIns="0" lIns="0" bIns="0" rIns="0">
            <a:spAutoFit/>
          </a:bodyPr>
          <a:lstStyle/>
          <a:p>
            <a:pPr algn="ctr">
              <a:lnSpc>
                <a:spcPts val="3600"/>
              </a:lnSpc>
            </a:pPr>
            <a:r>
              <a:rPr lang="en-US" b="true" sz="4500">
                <a:solidFill>
                  <a:srgbClr val="252D37"/>
                </a:solidFill>
                <a:latin typeface="Maven Pro Bold"/>
                <a:ea typeface="Maven Pro Bold"/>
                <a:cs typeface="Maven Pro Bold"/>
                <a:sym typeface="Maven Pro Bold"/>
              </a:rPr>
              <a:t> EXPERIMENTAL RESULTS &amp; EVALUATION</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473927" y="1826988"/>
          <a:ext cx="15042260" cy="7606343"/>
        </p:xfrm>
        <a:graphic>
          <a:graphicData uri="http://schemas.openxmlformats.org/drawingml/2006/table">
            <a:tbl>
              <a:tblPr/>
              <a:tblGrid>
                <a:gridCol w="3416132"/>
                <a:gridCol w="2922789"/>
                <a:gridCol w="2828819"/>
                <a:gridCol w="2875804"/>
                <a:gridCol w="2998716"/>
              </a:tblGrid>
              <a:tr h="1162926">
                <a:tc>
                  <a:txBody>
                    <a:bodyPr anchor="t" rtlCol="false"/>
                    <a:lstStyle/>
                    <a:p>
                      <a:pPr algn="ctr">
                        <a:lnSpc>
                          <a:spcPts val="4200"/>
                        </a:lnSpc>
                        <a:defRPr/>
                      </a:pPr>
                      <a:r>
                        <a:rPr lang="en-US" sz="3000" b="true">
                          <a:solidFill>
                            <a:srgbClr val="000000"/>
                          </a:solidFill>
                          <a:latin typeface="Open Sans 1 Bold"/>
                          <a:ea typeface="Open Sans 1 Bold"/>
                          <a:cs typeface="Open Sans 1 Bold"/>
                          <a:sym typeface="Open Sans 1 Bold"/>
                        </a:rPr>
                        <a:t>DETECTOR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Open Sans 1 Bold"/>
                          <a:ea typeface="Open Sans 1 Bold"/>
                          <a:cs typeface="Open Sans 1 Bold"/>
                          <a:sym typeface="Open Sans 1 Bold"/>
                        </a:rPr>
                        <a:t>FGSM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Open Sans 1 Bold"/>
                          <a:ea typeface="Open Sans 1 Bold"/>
                          <a:cs typeface="Open Sans 1 Bold"/>
                          <a:sym typeface="Open Sans 1 Bold"/>
                        </a:rPr>
                        <a:t>PGD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Open Sans 1 Bold"/>
                          <a:ea typeface="Open Sans 1 Bold"/>
                          <a:cs typeface="Open Sans 1 Bold"/>
                          <a:sym typeface="Open Sans 1 Bold"/>
                        </a:rPr>
                        <a:t>BIM-A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Open Sans 1 Bold"/>
                          <a:ea typeface="Open Sans 1 Bold"/>
                          <a:cs typeface="Open Sans 1 Bold"/>
                          <a:sym typeface="Open Sans 1 Bold"/>
                        </a:rPr>
                        <a:t>BIM-B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88078">
                <a:tc>
                  <a:txBody>
                    <a:bodyPr anchor="t" rtlCol="false"/>
                    <a:lstStyle/>
                    <a:p>
                      <a:pPr algn="ctr">
                        <a:lnSpc>
                          <a:spcPts val="3499"/>
                        </a:lnSpc>
                        <a:defRPr/>
                      </a:pPr>
                      <a:r>
                        <a:rPr lang="en-US" sz="2499" b="true">
                          <a:solidFill>
                            <a:srgbClr val="000000"/>
                          </a:solidFill>
                          <a:latin typeface="Open Sans 1 Bold"/>
                          <a:ea typeface="Open Sans 1 Bold"/>
                          <a:cs typeface="Open Sans 1 Bold"/>
                          <a:sym typeface="Open Sans 1 Bold"/>
                        </a:rPr>
                        <a:t>KDE-Based Detection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0.8678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0.6600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0.7881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0.8219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213086">
                <a:tc>
                  <a:txBody>
                    <a:bodyPr anchor="t" rtlCol="false"/>
                    <a:lstStyle/>
                    <a:p>
                      <a:pPr algn="ctr">
                        <a:lnSpc>
                          <a:spcPts val="3499"/>
                        </a:lnSpc>
                        <a:defRPr/>
                      </a:pPr>
                      <a:r>
                        <a:rPr lang="en-US" sz="2499" b="true">
                          <a:solidFill>
                            <a:srgbClr val="000000"/>
                          </a:solidFill>
                          <a:latin typeface="Open Sans 1 Bold"/>
                          <a:ea typeface="Open Sans 1 Bold"/>
                          <a:cs typeface="Open Sans 1 Bold"/>
                          <a:sym typeface="Open Sans 1 Bold"/>
                        </a:rPr>
                        <a:t>Dual Manifold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0.8261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0.9447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0.9223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0.8213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13819">
                <a:tc>
                  <a:txBody>
                    <a:bodyPr anchor="t" rtlCol="false"/>
                    <a:lstStyle/>
                    <a:p>
                      <a:pPr algn="ctr">
                        <a:lnSpc>
                          <a:spcPts val="3499"/>
                        </a:lnSpc>
                        <a:defRPr/>
                      </a:pPr>
                      <a:r>
                        <a:rPr lang="en-US" b="true" sz="2499">
                          <a:solidFill>
                            <a:srgbClr val="000000"/>
                          </a:solidFill>
                          <a:latin typeface="Arimo Bold"/>
                          <a:ea typeface="Arimo Bold"/>
                          <a:cs typeface="Arimo Bold"/>
                          <a:sym typeface="Arimo Bold"/>
                        </a:rPr>
                        <a:t>KDE-Based Detection</a:t>
                      </a:r>
                      <a:r>
                        <a:rPr lang="en-US" sz="2499">
                          <a:solidFill>
                            <a:srgbClr val="000000"/>
                          </a:solidFill>
                          <a:latin typeface="Arimo"/>
                          <a:ea typeface="Arimo"/>
                          <a:cs typeface="Arimo"/>
                          <a:sym typeface="Arimo"/>
                        </a:rPr>
                        <a:t> (classifier with dropout)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0.9057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0.9723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0.8206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28434">
                <a:tc>
                  <a:txBody>
                    <a:bodyPr anchor="t" rtlCol="false"/>
                    <a:lstStyle/>
                    <a:p>
                      <a:pPr algn="ctr">
                        <a:lnSpc>
                          <a:spcPts val="3499"/>
                        </a:lnSpc>
                        <a:defRPr/>
                      </a:pPr>
                      <a:r>
                        <a:rPr lang="en-US" sz="2499" b="true">
                          <a:solidFill>
                            <a:srgbClr val="000000"/>
                          </a:solidFill>
                          <a:latin typeface="Open Sans 1 Bold"/>
                          <a:ea typeface="Open Sans 1 Bold"/>
                          <a:cs typeface="Open Sans 1 Bold"/>
                          <a:sym typeface="Open Sans 1 Bold"/>
                        </a:rPr>
                        <a:t>Dual Manifold</a:t>
                      </a:r>
                      <a:r>
                        <a:rPr lang="en-US" sz="2499">
                          <a:solidFill>
                            <a:srgbClr val="000000"/>
                          </a:solidFill>
                          <a:latin typeface="Open Sans 1"/>
                          <a:ea typeface="Open Sans 1"/>
                          <a:cs typeface="Open Sans 1"/>
                          <a:sym typeface="Open Sans 1"/>
                        </a:rPr>
                        <a:t> (classifier with dropout)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0.9785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0.9861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0.9466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0.9459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473927" y="380363"/>
            <a:ext cx="13754882" cy="972825"/>
          </a:xfrm>
          <a:prstGeom prst="rect">
            <a:avLst/>
          </a:prstGeom>
        </p:spPr>
        <p:txBody>
          <a:bodyPr anchor="t" rtlCol="false" tIns="0" lIns="0" bIns="0" rIns="0">
            <a:spAutoFit/>
          </a:bodyPr>
          <a:lstStyle/>
          <a:p>
            <a:pPr algn="l">
              <a:lnSpc>
                <a:spcPts val="8599"/>
              </a:lnSpc>
              <a:spcBef>
                <a:spcPct val="0"/>
              </a:spcBef>
            </a:pPr>
            <a:r>
              <a:rPr lang="en-US" b="true" sz="4299">
                <a:solidFill>
                  <a:srgbClr val="000000"/>
                </a:solidFill>
                <a:latin typeface="Maven Pro Bold"/>
                <a:ea typeface="Maven Pro Bold"/>
                <a:cs typeface="Maven Pro Bold"/>
                <a:sym typeface="Maven Pro Bold"/>
              </a:rPr>
              <a:t>DETECT</a:t>
            </a:r>
            <a:r>
              <a:rPr lang="en-US" b="true" sz="4299">
                <a:solidFill>
                  <a:srgbClr val="000000"/>
                </a:solidFill>
                <a:latin typeface="Maven Pro Bold"/>
                <a:ea typeface="Maven Pro Bold"/>
                <a:cs typeface="Maven Pro Bold"/>
                <a:sym typeface="Maven Pro Bold"/>
              </a:rPr>
              <a:t>OR ROC-AUC SCORE FOR MNIST DATASET</a:t>
            </a:r>
          </a:p>
        </p:txBody>
      </p:sp>
    </p:spTree>
  </p:cSld>
  <p:clrMapOvr>
    <a:masterClrMapping/>
  </p:clrMapOvr>
</p:sld>
</file>

<file path=ppt/slides/slide18.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473927" y="1826988"/>
          <a:ext cx="15042260" cy="5018208"/>
        </p:xfrm>
        <a:graphic>
          <a:graphicData uri="http://schemas.openxmlformats.org/drawingml/2006/table">
            <a:tbl>
              <a:tblPr/>
              <a:tblGrid>
                <a:gridCol w="3416132"/>
                <a:gridCol w="2922789"/>
                <a:gridCol w="2828819"/>
                <a:gridCol w="2875804"/>
                <a:gridCol w="2998716"/>
              </a:tblGrid>
              <a:tr h="1165953">
                <a:tc>
                  <a:txBody>
                    <a:bodyPr anchor="t" rtlCol="false"/>
                    <a:lstStyle/>
                    <a:p>
                      <a:pPr algn="ctr">
                        <a:lnSpc>
                          <a:spcPts val="4200"/>
                        </a:lnSpc>
                        <a:defRPr/>
                      </a:pPr>
                      <a:r>
                        <a:rPr lang="en-US" sz="3000" b="true">
                          <a:solidFill>
                            <a:srgbClr val="000000"/>
                          </a:solidFill>
                          <a:latin typeface="Open Sans 1 Bold"/>
                          <a:ea typeface="Open Sans 1 Bold"/>
                          <a:cs typeface="Open Sans 1 Bold"/>
                          <a:sym typeface="Open Sans 1 Bold"/>
                        </a:rPr>
                        <a:t>DETECTOR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Open Sans 1 Bold"/>
                          <a:ea typeface="Open Sans 1 Bold"/>
                          <a:cs typeface="Open Sans 1 Bold"/>
                          <a:sym typeface="Open Sans 1 Bold"/>
                        </a:rPr>
                        <a:t>FGSM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Open Sans 1 Bold"/>
                          <a:ea typeface="Open Sans 1 Bold"/>
                          <a:cs typeface="Open Sans 1 Bold"/>
                          <a:sym typeface="Open Sans 1 Bold"/>
                        </a:rPr>
                        <a:t>PGD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Open Sans 1 Bold"/>
                          <a:ea typeface="Open Sans 1 Bold"/>
                          <a:cs typeface="Open Sans 1 Bold"/>
                          <a:sym typeface="Open Sans 1 Bold"/>
                        </a:rPr>
                        <a:t>BIM-A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b="true">
                          <a:solidFill>
                            <a:srgbClr val="000000"/>
                          </a:solidFill>
                          <a:latin typeface="Open Sans 1 Bold"/>
                          <a:ea typeface="Open Sans 1 Bold"/>
                          <a:cs typeface="Open Sans 1 Bold"/>
                          <a:sym typeface="Open Sans 1 Bold"/>
                        </a:rPr>
                        <a:t>BIM-B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019062">
                <a:tc>
                  <a:txBody>
                    <a:bodyPr anchor="t" rtlCol="false"/>
                    <a:lstStyle/>
                    <a:p>
                      <a:pPr algn="ctr">
                        <a:lnSpc>
                          <a:spcPts val="3499"/>
                        </a:lnSpc>
                        <a:defRPr/>
                      </a:pPr>
                      <a:r>
                        <a:rPr lang="en-US" b="true" sz="2499">
                          <a:solidFill>
                            <a:srgbClr val="000000"/>
                          </a:solidFill>
                          <a:latin typeface="Arimo Bold"/>
                          <a:ea typeface="Arimo Bold"/>
                          <a:cs typeface="Arimo Bold"/>
                          <a:sym typeface="Arimo Bold"/>
                        </a:rPr>
                        <a:t>KDE-Based Detection</a:t>
                      </a:r>
                      <a:r>
                        <a:rPr lang="en-US" sz="2499">
                          <a:solidFill>
                            <a:srgbClr val="000000"/>
                          </a:solidFill>
                          <a:latin typeface="Arimo"/>
                          <a:ea typeface="Arimo"/>
                          <a:cs typeface="Arimo"/>
                          <a:sym typeface="Arimo"/>
                        </a:rPr>
                        <a:t> (classifier with dropout)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0.7223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0.8105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0.9441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33193">
                <a:tc>
                  <a:txBody>
                    <a:bodyPr anchor="t" rtlCol="false"/>
                    <a:lstStyle/>
                    <a:p>
                      <a:pPr algn="ctr">
                        <a:lnSpc>
                          <a:spcPts val="3499"/>
                        </a:lnSpc>
                        <a:defRPr/>
                      </a:pPr>
                      <a:r>
                        <a:rPr lang="en-US" sz="2499" b="true">
                          <a:solidFill>
                            <a:srgbClr val="000000"/>
                          </a:solidFill>
                          <a:latin typeface="Open Sans 1 Bold"/>
                          <a:ea typeface="Open Sans 1 Bold"/>
                          <a:cs typeface="Open Sans 1 Bold"/>
                          <a:sym typeface="Open Sans 1 Bold"/>
                        </a:rPr>
                        <a:t>Dual Manifold</a:t>
                      </a:r>
                      <a:r>
                        <a:rPr lang="en-US" sz="2499">
                          <a:solidFill>
                            <a:srgbClr val="000000"/>
                          </a:solidFill>
                          <a:latin typeface="Open Sans 1"/>
                          <a:ea typeface="Open Sans 1"/>
                          <a:cs typeface="Open Sans 1"/>
                          <a:sym typeface="Open Sans 1"/>
                        </a:rPr>
                        <a:t> (classifier with dropout)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0.7901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0.9882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0.9223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200"/>
                        </a:lnSpc>
                        <a:defRPr/>
                      </a:pPr>
                      <a:r>
                        <a:rPr lang="en-US" sz="3000">
                          <a:solidFill>
                            <a:srgbClr val="000000"/>
                          </a:solidFill>
                          <a:latin typeface="Open Sans 1"/>
                          <a:ea typeface="Open Sans 1"/>
                          <a:cs typeface="Open Sans 1"/>
                          <a:sym typeface="Open Sans 1"/>
                        </a:rPr>
                        <a:t>0.9770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473927" y="380363"/>
            <a:ext cx="13754882" cy="972825"/>
          </a:xfrm>
          <a:prstGeom prst="rect">
            <a:avLst/>
          </a:prstGeom>
        </p:spPr>
        <p:txBody>
          <a:bodyPr anchor="t" rtlCol="false" tIns="0" lIns="0" bIns="0" rIns="0">
            <a:spAutoFit/>
          </a:bodyPr>
          <a:lstStyle/>
          <a:p>
            <a:pPr algn="l">
              <a:lnSpc>
                <a:spcPts val="8599"/>
              </a:lnSpc>
              <a:spcBef>
                <a:spcPct val="0"/>
              </a:spcBef>
            </a:pPr>
            <a:r>
              <a:rPr lang="en-US" b="true" sz="4299">
                <a:solidFill>
                  <a:srgbClr val="000000"/>
                </a:solidFill>
                <a:latin typeface="Maven Pro Bold"/>
                <a:ea typeface="Maven Pro Bold"/>
                <a:cs typeface="Maven Pro Bold"/>
                <a:sym typeface="Maven Pro Bold"/>
              </a:rPr>
              <a:t>DETECT</a:t>
            </a:r>
            <a:r>
              <a:rPr lang="en-US" b="true" sz="4299">
                <a:solidFill>
                  <a:srgbClr val="000000"/>
                </a:solidFill>
                <a:latin typeface="Maven Pro Bold"/>
                <a:ea typeface="Maven Pro Bold"/>
                <a:cs typeface="Maven Pro Bold"/>
                <a:sym typeface="Maven Pro Bold"/>
              </a:rPr>
              <a:t>OR ROC-AUC SCORE FOR CIFAR10 DATASET</a:t>
            </a:r>
          </a:p>
        </p:txBody>
      </p:sp>
    </p:spTree>
  </p:cSld>
  <p:clrMapOvr>
    <a:masterClrMapping/>
  </p:clrMapOvr>
</p:sld>
</file>

<file path=ppt/slides/slide19.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2303547"/>
            <a:ext cx="16087649" cy="6797675"/>
          </a:xfrm>
          <a:prstGeom prst="rect">
            <a:avLst/>
          </a:prstGeom>
        </p:spPr>
        <p:txBody>
          <a:bodyPr anchor="t" rtlCol="false" tIns="0" lIns="0" bIns="0" rIns="0">
            <a:spAutoFit/>
          </a:bodyPr>
          <a:lstStyle/>
          <a:p>
            <a:pPr algn="just" marL="755647" indent="-377824" lvl="1">
              <a:lnSpc>
                <a:spcPts val="4899"/>
              </a:lnSpc>
              <a:buAutoNum type="arabicPeriod" startAt="1"/>
            </a:pPr>
            <a:r>
              <a:rPr lang="en-US" b="true" sz="3499">
                <a:solidFill>
                  <a:srgbClr val="000000"/>
                </a:solidFill>
                <a:latin typeface="Maven Pro Bold"/>
                <a:ea typeface="Maven Pro Bold"/>
                <a:cs typeface="Maven Pro Bold"/>
                <a:sym typeface="Maven Pro Bold"/>
              </a:rPr>
              <a:t>Bayesian Uncertainty is Lost Without Dropout </a:t>
            </a:r>
          </a:p>
          <a:p>
            <a:pPr algn="just" marL="1511295" indent="-503765" lvl="2">
              <a:lnSpc>
                <a:spcPts val="4899"/>
              </a:lnSpc>
              <a:buAutoNum type="alphaLcPeriod" startAt="1"/>
            </a:pPr>
            <a:r>
              <a:rPr lang="en-US" sz="3499">
                <a:solidFill>
                  <a:srgbClr val="000000"/>
                </a:solidFill>
                <a:latin typeface="Maven Pro"/>
                <a:ea typeface="Maven Pro"/>
                <a:cs typeface="Maven Pro"/>
                <a:sym typeface="Maven Pro"/>
              </a:rPr>
              <a:t>With Dropout: </a:t>
            </a:r>
          </a:p>
          <a:p>
            <a:pPr algn="just" marL="2266942" indent="-566735" lvl="3">
              <a:lnSpc>
                <a:spcPts val="4899"/>
              </a:lnSpc>
              <a:buAutoNum type="romanLcPeriod" startAt="1"/>
            </a:pPr>
            <a:r>
              <a:rPr lang="en-US" sz="3499">
                <a:solidFill>
                  <a:srgbClr val="000000"/>
                </a:solidFill>
                <a:latin typeface="Maven Pro"/>
                <a:ea typeface="Maven Pro"/>
                <a:cs typeface="Maven Pro"/>
                <a:sym typeface="Maven Pro"/>
              </a:rPr>
              <a:t>Enables uncertainty estimation via stochastic forward passes.  </a:t>
            </a:r>
          </a:p>
          <a:p>
            <a:pPr algn="just" marL="2266942" indent="-566735" lvl="3">
              <a:lnSpc>
                <a:spcPts val="4899"/>
              </a:lnSpc>
              <a:buAutoNum type="romanLcPeriod" startAt="1"/>
            </a:pPr>
            <a:r>
              <a:rPr lang="en-US" sz="3499">
                <a:solidFill>
                  <a:srgbClr val="000000"/>
                </a:solidFill>
                <a:latin typeface="Maven Pro"/>
                <a:ea typeface="Maven Pro"/>
                <a:cs typeface="Maven Pro"/>
                <a:sym typeface="Maven Pro"/>
              </a:rPr>
              <a:t>Adversarial samples show higher uncertainty (off-manifold).  </a:t>
            </a:r>
          </a:p>
          <a:p>
            <a:pPr algn="just" marL="1511295" indent="-503765" lvl="2">
              <a:lnSpc>
                <a:spcPts val="4899"/>
              </a:lnSpc>
              <a:buAutoNum type="alphaLcPeriod" startAt="1"/>
            </a:pPr>
            <a:r>
              <a:rPr lang="en-US" sz="3499">
                <a:solidFill>
                  <a:srgbClr val="000000"/>
                </a:solidFill>
                <a:latin typeface="Maven Pro"/>
                <a:ea typeface="Maven Pro"/>
                <a:cs typeface="Maven Pro"/>
                <a:sym typeface="Maven Pro"/>
              </a:rPr>
              <a:t>Without Dropout:  </a:t>
            </a:r>
          </a:p>
          <a:p>
            <a:pPr algn="just" marL="2266942" indent="-566735" lvl="3">
              <a:lnSpc>
                <a:spcPts val="4899"/>
              </a:lnSpc>
              <a:buAutoNum type="romanLcPeriod" startAt="1"/>
            </a:pPr>
            <a:r>
              <a:rPr lang="en-US" sz="3499">
                <a:solidFill>
                  <a:srgbClr val="000000"/>
                </a:solidFill>
                <a:latin typeface="Maven Pro"/>
                <a:ea typeface="Maven Pro"/>
                <a:cs typeface="Maven Pro"/>
                <a:sym typeface="Maven Pro"/>
              </a:rPr>
              <a:t>Model becomes deterministic → uncertainty collapses.  </a:t>
            </a:r>
          </a:p>
          <a:p>
            <a:pPr algn="just" marL="2266942" indent="-566735" lvl="3">
              <a:lnSpc>
                <a:spcPts val="4899"/>
              </a:lnSpc>
              <a:buAutoNum type="romanLcPeriod" startAt="1"/>
            </a:pPr>
            <a:r>
              <a:rPr lang="en-US" sz="3499">
                <a:solidFill>
                  <a:srgbClr val="000000"/>
                </a:solidFill>
                <a:latin typeface="Maven Pro"/>
                <a:ea typeface="Maven Pro"/>
                <a:cs typeface="Maven Pro"/>
                <a:sym typeface="Maven Pro"/>
              </a:rPr>
              <a:t>LR detector loses a key discriminative feature.  </a:t>
            </a:r>
          </a:p>
          <a:p>
            <a:pPr algn="just" marL="755647" indent="-377824" lvl="1">
              <a:lnSpc>
                <a:spcPts val="4899"/>
              </a:lnSpc>
              <a:buAutoNum type="arabicPeriod" startAt="1"/>
            </a:pPr>
            <a:r>
              <a:rPr lang="en-US" b="true" sz="3499">
                <a:solidFill>
                  <a:srgbClr val="000000"/>
                </a:solidFill>
                <a:latin typeface="Maven Pro Bold"/>
                <a:ea typeface="Maven Pro Bold"/>
                <a:cs typeface="Maven Pro Bold"/>
                <a:sym typeface="Maven Pro Bold"/>
              </a:rPr>
              <a:t>Density Estimates Alone Are Insufficient  </a:t>
            </a:r>
          </a:p>
          <a:p>
            <a:pPr algn="just" marL="1511295" indent="-503765" lvl="2">
              <a:lnSpc>
                <a:spcPts val="4899"/>
              </a:lnSpc>
              <a:buAutoNum type="alphaLcPeriod" startAt="1"/>
            </a:pPr>
            <a:r>
              <a:rPr lang="en-US" sz="3499">
                <a:solidFill>
                  <a:srgbClr val="000000"/>
                </a:solidFill>
                <a:latin typeface="Maven Pro"/>
                <a:ea typeface="Maven Pro"/>
                <a:cs typeface="Maven Pro"/>
                <a:sym typeface="Maven Pro"/>
              </a:rPr>
              <a:t>Dual-manifold distance catches obviously off-manifold samples.  </a:t>
            </a:r>
          </a:p>
          <a:p>
            <a:pPr algn="just" marL="1511295" indent="-503765" lvl="2">
              <a:lnSpc>
                <a:spcPts val="4899"/>
              </a:lnSpc>
              <a:buAutoNum type="alphaLcPeriod" startAt="1"/>
            </a:pPr>
            <a:r>
              <a:rPr lang="en-US" sz="3499">
                <a:solidFill>
                  <a:srgbClr val="000000"/>
                </a:solidFill>
                <a:latin typeface="Maven Pro"/>
                <a:ea typeface="Maven Pro"/>
                <a:cs typeface="Maven Pro"/>
                <a:sym typeface="Maven Pro"/>
              </a:rPr>
              <a:t>But stealthy adversarial samples (e.g., BIM-A, FGSM) evade detection without uncertainty.  </a:t>
            </a:r>
          </a:p>
        </p:txBody>
      </p:sp>
      <p:sp>
        <p:nvSpPr>
          <p:cNvPr name="TextBox 3" id="3"/>
          <p:cNvSpPr txBox="true"/>
          <p:nvPr/>
        </p:nvSpPr>
        <p:spPr>
          <a:xfrm rot="0">
            <a:off x="1028700" y="923925"/>
            <a:ext cx="15414203" cy="863600"/>
          </a:xfrm>
          <a:prstGeom prst="rect">
            <a:avLst/>
          </a:prstGeom>
        </p:spPr>
        <p:txBody>
          <a:bodyPr anchor="t" rtlCol="false" tIns="0" lIns="0" bIns="0" rIns="0">
            <a:spAutoFit/>
          </a:bodyPr>
          <a:lstStyle/>
          <a:p>
            <a:pPr algn="l">
              <a:lnSpc>
                <a:spcPts val="7000"/>
              </a:lnSpc>
            </a:pPr>
            <a:r>
              <a:rPr lang="en-US" sz="5000" b="true">
                <a:solidFill>
                  <a:srgbClr val="000000"/>
                </a:solidFill>
                <a:latin typeface="Canva Sans Bold"/>
                <a:ea typeface="Canva Sans Bold"/>
                <a:cs typeface="Canva Sans Bold"/>
                <a:sym typeface="Canva Sans Bold"/>
              </a:rPr>
              <a:t>Why Dropout is Crucial for </a:t>
            </a:r>
            <a:r>
              <a:rPr lang="en-US" sz="5000" b="true">
                <a:solidFill>
                  <a:srgbClr val="000000"/>
                </a:solidFill>
                <a:latin typeface="Canva Sans Bold"/>
                <a:ea typeface="Canva Sans Bold"/>
                <a:cs typeface="Canva Sans Bold"/>
                <a:sym typeface="Canva Sans Bold"/>
              </a:rPr>
              <a:t>Adversarial Detection?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grpSp>
        <p:nvGrpSpPr>
          <p:cNvPr name="Group 2" id="2"/>
          <p:cNvGrpSpPr/>
          <p:nvPr/>
        </p:nvGrpSpPr>
        <p:grpSpPr>
          <a:xfrm rot="0">
            <a:off x="2160009" y="3429683"/>
            <a:ext cx="13967983" cy="5060039"/>
            <a:chOff x="0" y="0"/>
            <a:chExt cx="3678810" cy="1332685"/>
          </a:xfrm>
        </p:grpSpPr>
        <p:sp>
          <p:nvSpPr>
            <p:cNvPr name="Freeform 3" id="3"/>
            <p:cNvSpPr/>
            <p:nvPr/>
          </p:nvSpPr>
          <p:spPr>
            <a:xfrm flipH="false" flipV="false" rot="0">
              <a:off x="0" y="0"/>
              <a:ext cx="3678810" cy="1332685"/>
            </a:xfrm>
            <a:custGeom>
              <a:avLst/>
              <a:gdLst/>
              <a:ahLst/>
              <a:cxnLst/>
              <a:rect r="r" b="b" t="t" l="l"/>
              <a:pathLst>
                <a:path h="1332685" w="3678810">
                  <a:moveTo>
                    <a:pt x="28267" y="0"/>
                  </a:moveTo>
                  <a:lnTo>
                    <a:pt x="3650543" y="0"/>
                  </a:lnTo>
                  <a:cubicBezTo>
                    <a:pt x="3666155" y="0"/>
                    <a:pt x="3678810" y="12656"/>
                    <a:pt x="3678810" y="28267"/>
                  </a:cubicBezTo>
                  <a:lnTo>
                    <a:pt x="3678810" y="1304418"/>
                  </a:lnTo>
                  <a:cubicBezTo>
                    <a:pt x="3678810" y="1320029"/>
                    <a:pt x="3666155" y="1332685"/>
                    <a:pt x="3650543" y="1332685"/>
                  </a:cubicBezTo>
                  <a:lnTo>
                    <a:pt x="28267" y="1332685"/>
                  </a:lnTo>
                  <a:cubicBezTo>
                    <a:pt x="20770" y="1332685"/>
                    <a:pt x="13580" y="1329707"/>
                    <a:pt x="8279" y="1324406"/>
                  </a:cubicBezTo>
                  <a:cubicBezTo>
                    <a:pt x="2978" y="1319105"/>
                    <a:pt x="0" y="1311915"/>
                    <a:pt x="0" y="1304418"/>
                  </a:cubicBezTo>
                  <a:lnTo>
                    <a:pt x="0" y="28267"/>
                  </a:lnTo>
                  <a:cubicBezTo>
                    <a:pt x="0" y="12656"/>
                    <a:pt x="12656" y="0"/>
                    <a:pt x="28267" y="0"/>
                  </a:cubicBezTo>
                  <a:close/>
                </a:path>
              </a:pathLst>
            </a:custGeom>
            <a:solidFill>
              <a:srgbClr val="C0B3A0">
                <a:alpha val="20784"/>
              </a:srgbClr>
            </a:solidFill>
            <a:ln w="47625" cap="rnd">
              <a:solidFill>
                <a:srgbClr val="000000">
                  <a:alpha val="20784"/>
                </a:srgbClr>
              </a:solidFill>
              <a:prstDash val="solid"/>
              <a:round/>
            </a:ln>
          </p:spPr>
        </p:sp>
        <p:sp>
          <p:nvSpPr>
            <p:cNvPr name="TextBox 4" id="4"/>
            <p:cNvSpPr txBox="true"/>
            <p:nvPr/>
          </p:nvSpPr>
          <p:spPr>
            <a:xfrm>
              <a:off x="0" y="-38100"/>
              <a:ext cx="3678810" cy="137078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2907324" y="3960171"/>
            <a:ext cx="6236676" cy="3595572"/>
            <a:chOff x="0" y="0"/>
            <a:chExt cx="8315567" cy="4794097"/>
          </a:xfrm>
        </p:grpSpPr>
        <p:sp>
          <p:nvSpPr>
            <p:cNvPr name="TextBox 6" id="6"/>
            <p:cNvSpPr txBox="true"/>
            <p:nvPr/>
          </p:nvSpPr>
          <p:spPr>
            <a:xfrm rot="0">
              <a:off x="0" y="-381000"/>
              <a:ext cx="8315567" cy="1376440"/>
            </a:xfrm>
            <a:prstGeom prst="rect">
              <a:avLst/>
            </a:prstGeom>
          </p:spPr>
          <p:txBody>
            <a:bodyPr anchor="t" rtlCol="false" tIns="0" lIns="0" bIns="0" rIns="0">
              <a:spAutoFit/>
            </a:bodyPr>
            <a:lstStyle/>
            <a:p>
              <a:pPr algn="just" marL="1068508" indent="-534254" lvl="1">
                <a:lnSpc>
                  <a:spcPts val="9898"/>
                </a:lnSpc>
                <a:buFont typeface="Arial"/>
                <a:buChar char="•"/>
              </a:pPr>
              <a:r>
                <a:rPr lang="en-US" sz="4949">
                  <a:solidFill>
                    <a:srgbClr val="252930"/>
                  </a:solidFill>
                  <a:latin typeface="Maven Pro"/>
                  <a:ea typeface="Maven Pro"/>
                  <a:cs typeface="Maven Pro"/>
                  <a:sym typeface="Maven Pro"/>
                </a:rPr>
                <a:t>K Rithwin</a:t>
              </a:r>
            </a:p>
          </p:txBody>
        </p:sp>
        <p:sp>
          <p:nvSpPr>
            <p:cNvPr name="TextBox 7" id="7"/>
            <p:cNvSpPr txBox="true"/>
            <p:nvPr/>
          </p:nvSpPr>
          <p:spPr>
            <a:xfrm rot="0">
              <a:off x="0" y="1518328"/>
              <a:ext cx="8315567" cy="1376440"/>
            </a:xfrm>
            <a:prstGeom prst="rect">
              <a:avLst/>
            </a:prstGeom>
          </p:spPr>
          <p:txBody>
            <a:bodyPr anchor="t" rtlCol="false" tIns="0" lIns="0" bIns="0" rIns="0">
              <a:spAutoFit/>
            </a:bodyPr>
            <a:lstStyle/>
            <a:p>
              <a:pPr algn="just" marL="1068508" indent="-534254" lvl="1">
                <a:lnSpc>
                  <a:spcPts val="9898"/>
                </a:lnSpc>
                <a:buFont typeface="Arial"/>
                <a:buChar char="•"/>
              </a:pPr>
              <a:r>
                <a:rPr lang="en-US" sz="4949">
                  <a:solidFill>
                    <a:srgbClr val="252930"/>
                  </a:solidFill>
                  <a:latin typeface="Maven Pro"/>
                  <a:ea typeface="Maven Pro"/>
                  <a:cs typeface="Maven Pro"/>
                  <a:sym typeface="Maven Pro"/>
                </a:rPr>
                <a:t>Ritesh Baviskar</a:t>
              </a:r>
            </a:p>
          </p:txBody>
        </p:sp>
        <p:sp>
          <p:nvSpPr>
            <p:cNvPr name="TextBox 8" id="8"/>
            <p:cNvSpPr txBox="true"/>
            <p:nvPr/>
          </p:nvSpPr>
          <p:spPr>
            <a:xfrm rot="0">
              <a:off x="0" y="3417657"/>
              <a:ext cx="8315567" cy="1376440"/>
            </a:xfrm>
            <a:prstGeom prst="rect">
              <a:avLst/>
            </a:prstGeom>
          </p:spPr>
          <p:txBody>
            <a:bodyPr anchor="t" rtlCol="false" tIns="0" lIns="0" bIns="0" rIns="0">
              <a:spAutoFit/>
            </a:bodyPr>
            <a:lstStyle/>
            <a:p>
              <a:pPr algn="just" marL="1068508" indent="-534254" lvl="1">
                <a:lnSpc>
                  <a:spcPts val="9898"/>
                </a:lnSpc>
                <a:buFont typeface="Arial"/>
                <a:buChar char="•"/>
              </a:pPr>
              <a:r>
                <a:rPr lang="en-US" sz="4949">
                  <a:solidFill>
                    <a:srgbClr val="252930"/>
                  </a:solidFill>
                  <a:latin typeface="Maven Pro"/>
                  <a:ea typeface="Maven Pro"/>
                  <a:cs typeface="Maven Pro"/>
                  <a:sym typeface="Maven Pro"/>
                </a:rPr>
                <a:t>Aaditi Agrawal</a:t>
              </a:r>
            </a:p>
          </p:txBody>
        </p:sp>
      </p:grpSp>
      <p:grpSp>
        <p:nvGrpSpPr>
          <p:cNvPr name="Group 9" id="9"/>
          <p:cNvGrpSpPr/>
          <p:nvPr/>
        </p:nvGrpSpPr>
        <p:grpSpPr>
          <a:xfrm rot="0">
            <a:off x="9144000" y="3950646"/>
            <a:ext cx="6370122" cy="3605097"/>
            <a:chOff x="0" y="0"/>
            <a:chExt cx="8493496" cy="4806797"/>
          </a:xfrm>
        </p:grpSpPr>
        <p:sp>
          <p:nvSpPr>
            <p:cNvPr name="TextBox 10" id="10"/>
            <p:cNvSpPr txBox="true"/>
            <p:nvPr/>
          </p:nvSpPr>
          <p:spPr>
            <a:xfrm rot="0">
              <a:off x="155900" y="-390525"/>
              <a:ext cx="8337596" cy="1388602"/>
            </a:xfrm>
            <a:prstGeom prst="rect">
              <a:avLst/>
            </a:prstGeom>
          </p:spPr>
          <p:txBody>
            <a:bodyPr anchor="t" rtlCol="false" tIns="0" lIns="0" bIns="0" rIns="0">
              <a:spAutoFit/>
            </a:bodyPr>
            <a:lstStyle/>
            <a:p>
              <a:pPr algn="just" marL="1071339" indent="-535670" lvl="1">
                <a:lnSpc>
                  <a:spcPts val="9924"/>
                </a:lnSpc>
                <a:buFont typeface="Arial"/>
                <a:buChar char="•"/>
              </a:pPr>
              <a:r>
                <a:rPr lang="en-US" sz="4962">
                  <a:solidFill>
                    <a:srgbClr val="252930"/>
                  </a:solidFill>
                  <a:latin typeface="Maven Pro"/>
                  <a:ea typeface="Maven Pro"/>
                  <a:cs typeface="Maven Pro"/>
                  <a:sym typeface="Maven Pro"/>
                </a:rPr>
                <a:t>Ayush Meena</a:t>
              </a:r>
            </a:p>
          </p:txBody>
        </p:sp>
        <p:sp>
          <p:nvSpPr>
            <p:cNvPr name="TextBox 11" id="11"/>
            <p:cNvSpPr txBox="true"/>
            <p:nvPr/>
          </p:nvSpPr>
          <p:spPr>
            <a:xfrm rot="0">
              <a:off x="77950" y="1513835"/>
              <a:ext cx="8337596" cy="1388602"/>
            </a:xfrm>
            <a:prstGeom prst="rect">
              <a:avLst/>
            </a:prstGeom>
          </p:spPr>
          <p:txBody>
            <a:bodyPr anchor="t" rtlCol="false" tIns="0" lIns="0" bIns="0" rIns="0">
              <a:spAutoFit/>
            </a:bodyPr>
            <a:lstStyle/>
            <a:p>
              <a:pPr algn="just" marL="1071339" indent="-535670" lvl="1">
                <a:lnSpc>
                  <a:spcPts val="9924"/>
                </a:lnSpc>
                <a:buFont typeface="Arial"/>
                <a:buChar char="•"/>
              </a:pPr>
              <a:r>
                <a:rPr lang="en-US" sz="4962">
                  <a:solidFill>
                    <a:srgbClr val="252930"/>
                  </a:solidFill>
                  <a:latin typeface="Maven Pro"/>
                  <a:ea typeface="Maven Pro"/>
                  <a:cs typeface="Maven Pro"/>
                  <a:sym typeface="Maven Pro"/>
                </a:rPr>
                <a:t>Piyush Patil</a:t>
              </a:r>
            </a:p>
          </p:txBody>
        </p:sp>
        <p:sp>
          <p:nvSpPr>
            <p:cNvPr name="TextBox 12" id="12"/>
            <p:cNvSpPr txBox="true"/>
            <p:nvPr/>
          </p:nvSpPr>
          <p:spPr>
            <a:xfrm rot="0">
              <a:off x="0" y="3418195"/>
              <a:ext cx="8337596" cy="1388602"/>
            </a:xfrm>
            <a:prstGeom prst="rect">
              <a:avLst/>
            </a:prstGeom>
          </p:spPr>
          <p:txBody>
            <a:bodyPr anchor="t" rtlCol="false" tIns="0" lIns="0" bIns="0" rIns="0">
              <a:spAutoFit/>
            </a:bodyPr>
            <a:lstStyle/>
            <a:p>
              <a:pPr algn="just" marL="1071339" indent="-535670" lvl="1">
                <a:lnSpc>
                  <a:spcPts val="9924"/>
                </a:lnSpc>
                <a:buFont typeface="Arial"/>
                <a:buChar char="•"/>
              </a:pPr>
              <a:r>
                <a:rPr lang="en-US" sz="4962">
                  <a:solidFill>
                    <a:srgbClr val="252930"/>
                  </a:solidFill>
                  <a:latin typeface="Maven Pro"/>
                  <a:ea typeface="Maven Pro"/>
                  <a:cs typeface="Maven Pro"/>
                  <a:sym typeface="Maven Pro"/>
                </a:rPr>
                <a:t>Aditya Jagdale</a:t>
              </a:r>
            </a:p>
          </p:txBody>
        </p:sp>
      </p:grpSp>
      <p:sp>
        <p:nvSpPr>
          <p:cNvPr name="TextBox 13" id="13"/>
          <p:cNvSpPr txBox="true"/>
          <p:nvPr/>
        </p:nvSpPr>
        <p:spPr>
          <a:xfrm rot="0">
            <a:off x="4995148" y="1860291"/>
            <a:ext cx="8297704" cy="845492"/>
          </a:xfrm>
          <a:prstGeom prst="rect">
            <a:avLst/>
          </a:prstGeom>
        </p:spPr>
        <p:txBody>
          <a:bodyPr anchor="t" rtlCol="false" tIns="0" lIns="0" bIns="0" rIns="0">
            <a:spAutoFit/>
          </a:bodyPr>
          <a:lstStyle/>
          <a:p>
            <a:pPr algn="ctr">
              <a:lnSpc>
                <a:spcPts val="5841"/>
              </a:lnSpc>
            </a:pPr>
            <a:r>
              <a:rPr lang="en-US" b="true" sz="7301">
                <a:solidFill>
                  <a:srgbClr val="252D37"/>
                </a:solidFill>
                <a:latin typeface="Maven Pro Bold"/>
                <a:ea typeface="Maven Pro Bold"/>
                <a:cs typeface="Maven Pro Bold"/>
                <a:sym typeface="Maven Pro Bold"/>
              </a:rPr>
              <a:t>TEAM MEMBERS</a:t>
            </a:r>
          </a:p>
        </p:txBody>
      </p:sp>
      <p:sp>
        <p:nvSpPr>
          <p:cNvPr name="Freeform 14" id="1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335789"/>
            <a:ext cx="16230600" cy="10657935"/>
          </a:xfrm>
          <a:prstGeom prst="rect">
            <a:avLst/>
          </a:prstGeom>
        </p:spPr>
        <p:txBody>
          <a:bodyPr anchor="t" rtlCol="false" tIns="0" lIns="0" bIns="0" rIns="0">
            <a:spAutoFit/>
          </a:bodyPr>
          <a:lstStyle/>
          <a:p>
            <a:pPr algn="just" marL="652289" indent="-326144" lvl="1">
              <a:lnSpc>
                <a:spcPts val="4229"/>
              </a:lnSpc>
              <a:buFont typeface="Arial"/>
              <a:buChar char="•"/>
            </a:pPr>
            <a:r>
              <a:rPr lang="en-US" b="true" sz="3021">
                <a:solidFill>
                  <a:srgbClr val="252D37"/>
                </a:solidFill>
                <a:latin typeface="Maven Pro Bold"/>
                <a:ea typeface="Maven Pro Bold"/>
                <a:cs typeface="Maven Pro Bold"/>
                <a:sym typeface="Maven Pro Bold"/>
              </a:rPr>
              <a:t>Advantages:</a:t>
            </a:r>
          </a:p>
          <a:p>
            <a:pPr algn="just" marL="1304578" indent="-434859" lvl="2">
              <a:lnSpc>
                <a:spcPts val="4229"/>
              </a:lnSpc>
              <a:buFont typeface="Arial"/>
              <a:buChar char="⚬"/>
            </a:pPr>
            <a:r>
              <a:rPr lang="en-US" sz="3021">
                <a:solidFill>
                  <a:srgbClr val="252D37"/>
                </a:solidFill>
                <a:latin typeface="Maven Pro"/>
                <a:ea typeface="Maven Pro"/>
                <a:cs typeface="Maven Pro"/>
                <a:sym typeface="Maven Pro"/>
              </a:rPr>
              <a:t>Attack Agnostic: Detects adversarial examples across varied attack methods, including FGSM, BIM, and PGD.</a:t>
            </a:r>
          </a:p>
          <a:p>
            <a:pPr algn="just" marL="1304578" indent="-434859" lvl="2">
              <a:lnSpc>
                <a:spcPts val="4229"/>
              </a:lnSpc>
              <a:buFont typeface="Arial"/>
              <a:buChar char="⚬"/>
            </a:pPr>
            <a:r>
              <a:rPr lang="en-US" sz="3021">
                <a:solidFill>
                  <a:srgbClr val="252D37"/>
                </a:solidFill>
                <a:latin typeface="Maven Pro"/>
                <a:ea typeface="Maven Pro"/>
                <a:cs typeface="Maven Pro"/>
                <a:sym typeface="Maven Pro"/>
              </a:rPr>
              <a:t>Distance-Based Detection: Leverages manifold distance measures, making it independent of attack-specific features.</a:t>
            </a:r>
          </a:p>
          <a:p>
            <a:pPr algn="just" marL="1304578" indent="-434859" lvl="2">
              <a:lnSpc>
                <a:spcPts val="4229"/>
              </a:lnSpc>
              <a:buFont typeface="Arial"/>
              <a:buChar char="⚬"/>
            </a:pPr>
            <a:r>
              <a:rPr lang="en-US" sz="3021">
                <a:solidFill>
                  <a:srgbClr val="252D37"/>
                </a:solidFill>
                <a:latin typeface="Maven Pro"/>
                <a:ea typeface="Maven Pro"/>
                <a:cs typeface="Maven Pro"/>
                <a:sym typeface="Maven Pro"/>
              </a:rPr>
              <a:t>Generalizability: Applicable to diverse datasets like MNIST and CIFAR10.</a:t>
            </a:r>
          </a:p>
          <a:p>
            <a:pPr algn="just" marL="652289" indent="-326144" lvl="1">
              <a:lnSpc>
                <a:spcPts val="4229"/>
              </a:lnSpc>
              <a:buFont typeface="Arial"/>
              <a:buChar char="•"/>
            </a:pPr>
            <a:r>
              <a:rPr lang="en-US" b="true" sz="3021">
                <a:solidFill>
                  <a:srgbClr val="252D37"/>
                </a:solidFill>
                <a:latin typeface="Maven Pro Bold"/>
                <a:ea typeface="Maven Pro Bold"/>
                <a:cs typeface="Maven Pro Bold"/>
                <a:sym typeface="Maven Pro Bold"/>
              </a:rPr>
              <a:t>Disadvantages/Limitations:</a:t>
            </a:r>
          </a:p>
          <a:p>
            <a:pPr algn="just" marL="1304578" indent="-434859" lvl="2">
              <a:lnSpc>
                <a:spcPts val="4229"/>
              </a:lnSpc>
              <a:buFont typeface="Arial"/>
              <a:buChar char="⚬"/>
            </a:pPr>
            <a:r>
              <a:rPr lang="en-US" sz="3021">
                <a:solidFill>
                  <a:srgbClr val="252D37"/>
                </a:solidFill>
                <a:latin typeface="Maven Pro"/>
                <a:ea typeface="Maven Pro"/>
                <a:cs typeface="Maven Pro"/>
                <a:sym typeface="Maven Pro"/>
              </a:rPr>
              <a:t>Complexi</a:t>
            </a:r>
            <a:r>
              <a:rPr lang="en-US" sz="3021">
                <a:solidFill>
                  <a:srgbClr val="252D37"/>
                </a:solidFill>
                <a:latin typeface="Maven Pro"/>
                <a:ea typeface="Maven Pro"/>
                <a:cs typeface="Maven Pro"/>
                <a:sym typeface="Maven Pro"/>
              </a:rPr>
              <a:t>ty of Manifold Learning: Requires accurate manifold computation, which can be sensitive to algorithm choice (e.g., LLE, ISOMAP).</a:t>
            </a:r>
          </a:p>
          <a:p>
            <a:pPr algn="just" marL="1304578" indent="-434859" lvl="2">
              <a:lnSpc>
                <a:spcPts val="4229"/>
              </a:lnSpc>
              <a:buFont typeface="Arial"/>
              <a:buChar char="⚬"/>
            </a:pPr>
            <a:r>
              <a:rPr lang="en-US" sz="3021">
                <a:solidFill>
                  <a:srgbClr val="252D37"/>
                </a:solidFill>
                <a:latin typeface="Maven Pro"/>
                <a:ea typeface="Maven Pro"/>
                <a:cs typeface="Maven Pro"/>
                <a:sym typeface="Maven Pro"/>
              </a:rPr>
              <a:t>Computational Overhead: </a:t>
            </a:r>
            <a:r>
              <a:rPr lang="en-US" sz="3021">
                <a:solidFill>
                  <a:srgbClr val="252D37"/>
                </a:solidFill>
                <a:latin typeface="Maven Pro"/>
                <a:ea typeface="Maven Pro"/>
                <a:cs typeface="Maven Pro"/>
                <a:sym typeface="Maven Pro"/>
              </a:rPr>
              <a:t>Manifold distance estimation and density computation involve higher inference time.</a:t>
            </a:r>
          </a:p>
          <a:p>
            <a:pPr algn="just" marL="1304578" indent="-434859" lvl="2">
              <a:lnSpc>
                <a:spcPts val="4229"/>
              </a:lnSpc>
              <a:buFont typeface="Arial"/>
              <a:buChar char="⚬"/>
            </a:pPr>
            <a:r>
              <a:rPr lang="en-US" sz="3021">
                <a:solidFill>
                  <a:srgbClr val="252D37"/>
                </a:solidFill>
                <a:latin typeface="Maven Pro"/>
                <a:ea typeface="Maven Pro"/>
                <a:cs typeface="Maven Pro"/>
                <a:sym typeface="Maven Pro"/>
              </a:rPr>
              <a:t>Scaling to High Dimensions:</a:t>
            </a:r>
            <a:r>
              <a:rPr lang="en-US" sz="3021">
                <a:solidFill>
                  <a:srgbClr val="252D37"/>
                </a:solidFill>
                <a:latin typeface="Maven Pro"/>
                <a:ea typeface="Maven Pro"/>
                <a:cs typeface="Maven Pro"/>
                <a:sym typeface="Maven Pro"/>
              </a:rPr>
              <a:t> May face challenges when scaling u</a:t>
            </a:r>
            <a:r>
              <a:rPr lang="en-US" sz="3021">
                <a:solidFill>
                  <a:srgbClr val="252D37"/>
                </a:solidFill>
                <a:latin typeface="Maven Pro"/>
                <a:ea typeface="Maven Pro"/>
                <a:cs typeface="Maven Pro"/>
                <a:sym typeface="Maven Pro"/>
              </a:rPr>
              <a:t>p to larger datasets or architectures beyond convolutional networks.</a:t>
            </a:r>
          </a:p>
          <a:p>
            <a:pPr algn="just" marL="652289" indent="-326144" lvl="1">
              <a:lnSpc>
                <a:spcPts val="4229"/>
              </a:lnSpc>
              <a:buFont typeface="Arial"/>
              <a:buChar char="•"/>
            </a:pPr>
            <a:r>
              <a:rPr lang="en-US" b="true" sz="3021">
                <a:solidFill>
                  <a:srgbClr val="252D37"/>
                </a:solidFill>
                <a:latin typeface="Maven Pro Bold"/>
                <a:ea typeface="Maven Pro Bold"/>
                <a:cs typeface="Maven Pro Bold"/>
                <a:sym typeface="Maven Pro Bold"/>
              </a:rPr>
              <a:t>Project Integration:</a:t>
            </a:r>
          </a:p>
          <a:p>
            <a:pPr algn="just" marL="1304578" indent="-434859" lvl="2">
              <a:lnSpc>
                <a:spcPts val="4229"/>
              </a:lnSpc>
              <a:buFont typeface="Arial"/>
              <a:buChar char="⚬"/>
            </a:pPr>
            <a:r>
              <a:rPr lang="en-US" sz="3021">
                <a:solidFill>
                  <a:srgbClr val="252D37"/>
                </a:solidFill>
                <a:latin typeface="Maven Pro"/>
                <a:ea typeface="Maven Pro"/>
                <a:cs typeface="Maven Pro"/>
                <a:sym typeface="Maven Pro"/>
              </a:rPr>
              <a:t>Combined with a manifold-based filtering approach to ensure robust detection against adversarial examples.</a:t>
            </a:r>
          </a:p>
          <a:p>
            <a:pPr algn="just" marL="1304578" indent="-434859" lvl="2">
              <a:lnSpc>
                <a:spcPts val="4229"/>
              </a:lnSpc>
              <a:buFont typeface="Arial"/>
              <a:buChar char="⚬"/>
            </a:pPr>
            <a:r>
              <a:rPr lang="en-US" sz="3021">
                <a:solidFill>
                  <a:srgbClr val="252D37"/>
                </a:solidFill>
                <a:latin typeface="Maven Pro"/>
                <a:ea typeface="Maven Pro"/>
                <a:cs typeface="Maven Pro"/>
                <a:sym typeface="Maven Pro"/>
              </a:rPr>
              <a:t>Independent of model architecture, making it complementary to existing defense mechanisms.</a:t>
            </a:r>
          </a:p>
          <a:p>
            <a:pPr algn="just">
              <a:lnSpc>
                <a:spcPts val="4229"/>
              </a:lnSpc>
            </a:pPr>
          </a:p>
          <a:p>
            <a:pPr algn="just">
              <a:lnSpc>
                <a:spcPts val="4229"/>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4220807" y="4830762"/>
            <a:ext cx="9846387" cy="920751"/>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PURIFIER MODULE</a:t>
            </a:r>
          </a:p>
        </p:txBody>
      </p:sp>
      <p:sp>
        <p:nvSpPr>
          <p:cNvPr name="Freeform 3" id="3"/>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556096"/>
            <a:ext cx="18288000" cy="5071524"/>
          </a:xfrm>
          <a:custGeom>
            <a:avLst/>
            <a:gdLst/>
            <a:ahLst/>
            <a:cxnLst/>
            <a:rect r="r" b="b" t="t" l="l"/>
            <a:pathLst>
              <a:path h="5071524" w="18288000">
                <a:moveTo>
                  <a:pt x="0" y="0"/>
                </a:moveTo>
                <a:lnTo>
                  <a:pt x="18288000" y="0"/>
                </a:lnTo>
                <a:lnTo>
                  <a:pt x="18288000" y="5071524"/>
                </a:lnTo>
                <a:lnTo>
                  <a:pt x="0" y="5071524"/>
                </a:lnTo>
                <a:lnTo>
                  <a:pt x="0" y="0"/>
                </a:lnTo>
                <a:close/>
              </a:path>
            </a:pathLst>
          </a:custGeom>
          <a:blipFill>
            <a:blip r:embed="rId2"/>
            <a:stretch>
              <a:fillRect l="-1039" t="0" r="-1039" b="0"/>
            </a:stretch>
          </a:blipFill>
        </p:spPr>
      </p:sp>
      <p:sp>
        <p:nvSpPr>
          <p:cNvPr name="TextBox 3" id="3"/>
          <p:cNvSpPr txBox="true"/>
          <p:nvPr/>
        </p:nvSpPr>
        <p:spPr>
          <a:xfrm rot="0">
            <a:off x="0" y="825720"/>
            <a:ext cx="18116600" cy="1730376"/>
          </a:xfrm>
          <a:prstGeom prst="rect">
            <a:avLst/>
          </a:prstGeom>
        </p:spPr>
        <p:txBody>
          <a:bodyPr anchor="t" rtlCol="false" tIns="0" lIns="0" bIns="0" rIns="0">
            <a:spAutoFit/>
          </a:bodyPr>
          <a:lstStyle/>
          <a:p>
            <a:pPr algn="ctr">
              <a:lnSpc>
                <a:spcPts val="6400"/>
              </a:lnSpc>
            </a:pPr>
            <a:r>
              <a:rPr lang="en-US" b="true" sz="8000">
                <a:solidFill>
                  <a:srgbClr val="252D37"/>
                </a:solidFill>
                <a:latin typeface="Maven Pro Bold"/>
                <a:ea typeface="Maven Pro Bold"/>
                <a:cs typeface="Maven Pro Bold"/>
                <a:sym typeface="Maven Pro Bold"/>
              </a:rPr>
              <a:t>DENOISING AUTOENCODER ARCHITECTURE</a:t>
            </a:r>
          </a:p>
        </p:txBody>
      </p:sp>
      <p:grpSp>
        <p:nvGrpSpPr>
          <p:cNvPr name="Group 4" id="4"/>
          <p:cNvGrpSpPr/>
          <p:nvPr/>
        </p:nvGrpSpPr>
        <p:grpSpPr>
          <a:xfrm rot="0">
            <a:off x="6010380" y="7204322"/>
            <a:ext cx="1162063" cy="648184"/>
            <a:chOff x="0" y="0"/>
            <a:chExt cx="971457" cy="541867"/>
          </a:xfrm>
        </p:grpSpPr>
        <p:sp>
          <p:nvSpPr>
            <p:cNvPr name="Freeform 5" id="5"/>
            <p:cNvSpPr/>
            <p:nvPr/>
          </p:nvSpPr>
          <p:spPr>
            <a:xfrm flipH="false" flipV="false" rot="0">
              <a:off x="0" y="0"/>
              <a:ext cx="971457" cy="541867"/>
            </a:xfrm>
            <a:custGeom>
              <a:avLst/>
              <a:gdLst/>
              <a:ahLst/>
              <a:cxnLst/>
              <a:rect r="r" b="b" t="t" l="l"/>
              <a:pathLst>
                <a:path h="541867" w="971457">
                  <a:moveTo>
                    <a:pt x="971457" y="270933"/>
                  </a:moveTo>
                  <a:lnTo>
                    <a:pt x="565057" y="0"/>
                  </a:lnTo>
                  <a:lnTo>
                    <a:pt x="565057" y="203200"/>
                  </a:lnTo>
                  <a:lnTo>
                    <a:pt x="0" y="203200"/>
                  </a:lnTo>
                  <a:lnTo>
                    <a:pt x="0" y="338667"/>
                  </a:lnTo>
                  <a:lnTo>
                    <a:pt x="565057" y="338667"/>
                  </a:lnTo>
                  <a:lnTo>
                    <a:pt x="565057" y="541867"/>
                  </a:lnTo>
                  <a:lnTo>
                    <a:pt x="971457" y="270933"/>
                  </a:lnTo>
                  <a:close/>
                </a:path>
              </a:pathLst>
            </a:custGeom>
            <a:solidFill>
              <a:srgbClr val="087D11"/>
            </a:solidFill>
          </p:spPr>
        </p:sp>
        <p:sp>
          <p:nvSpPr>
            <p:cNvPr name="TextBox 6" id="6"/>
            <p:cNvSpPr txBox="true"/>
            <p:nvPr/>
          </p:nvSpPr>
          <p:spPr>
            <a:xfrm>
              <a:off x="0" y="165100"/>
              <a:ext cx="869857" cy="173567"/>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5991330" y="7966806"/>
            <a:ext cx="1162063" cy="648184"/>
            <a:chOff x="0" y="0"/>
            <a:chExt cx="971457" cy="541867"/>
          </a:xfrm>
        </p:grpSpPr>
        <p:sp>
          <p:nvSpPr>
            <p:cNvPr name="Freeform 8" id="8"/>
            <p:cNvSpPr/>
            <p:nvPr/>
          </p:nvSpPr>
          <p:spPr>
            <a:xfrm flipH="false" flipV="false" rot="0">
              <a:off x="0" y="0"/>
              <a:ext cx="971457" cy="541867"/>
            </a:xfrm>
            <a:custGeom>
              <a:avLst/>
              <a:gdLst/>
              <a:ahLst/>
              <a:cxnLst/>
              <a:rect r="r" b="b" t="t" l="l"/>
              <a:pathLst>
                <a:path h="541867" w="971457">
                  <a:moveTo>
                    <a:pt x="971457" y="270933"/>
                  </a:moveTo>
                  <a:lnTo>
                    <a:pt x="565057" y="0"/>
                  </a:lnTo>
                  <a:lnTo>
                    <a:pt x="565057" y="203200"/>
                  </a:lnTo>
                  <a:lnTo>
                    <a:pt x="0" y="203200"/>
                  </a:lnTo>
                  <a:lnTo>
                    <a:pt x="0" y="338667"/>
                  </a:lnTo>
                  <a:lnTo>
                    <a:pt x="565057" y="338667"/>
                  </a:lnTo>
                  <a:lnTo>
                    <a:pt x="565057" y="541867"/>
                  </a:lnTo>
                  <a:lnTo>
                    <a:pt x="971457" y="270933"/>
                  </a:lnTo>
                  <a:close/>
                </a:path>
              </a:pathLst>
            </a:custGeom>
            <a:solidFill>
              <a:srgbClr val="D21614"/>
            </a:solidFill>
          </p:spPr>
        </p:sp>
        <p:sp>
          <p:nvSpPr>
            <p:cNvPr name="TextBox 9" id="9"/>
            <p:cNvSpPr txBox="true"/>
            <p:nvPr/>
          </p:nvSpPr>
          <p:spPr>
            <a:xfrm>
              <a:off x="0" y="165100"/>
              <a:ext cx="869857" cy="173567"/>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5991330" y="8729290"/>
            <a:ext cx="1162063" cy="648184"/>
            <a:chOff x="0" y="0"/>
            <a:chExt cx="971457" cy="541867"/>
          </a:xfrm>
        </p:grpSpPr>
        <p:sp>
          <p:nvSpPr>
            <p:cNvPr name="Freeform 11" id="11"/>
            <p:cNvSpPr/>
            <p:nvPr/>
          </p:nvSpPr>
          <p:spPr>
            <a:xfrm flipH="false" flipV="false" rot="0">
              <a:off x="0" y="0"/>
              <a:ext cx="971457" cy="541867"/>
            </a:xfrm>
            <a:custGeom>
              <a:avLst/>
              <a:gdLst/>
              <a:ahLst/>
              <a:cxnLst/>
              <a:rect r="r" b="b" t="t" l="l"/>
              <a:pathLst>
                <a:path h="541867" w="971457">
                  <a:moveTo>
                    <a:pt x="971457" y="270933"/>
                  </a:moveTo>
                  <a:lnTo>
                    <a:pt x="565057" y="0"/>
                  </a:lnTo>
                  <a:lnTo>
                    <a:pt x="565057" y="203200"/>
                  </a:lnTo>
                  <a:lnTo>
                    <a:pt x="0" y="203200"/>
                  </a:lnTo>
                  <a:lnTo>
                    <a:pt x="0" y="338667"/>
                  </a:lnTo>
                  <a:lnTo>
                    <a:pt x="565057" y="338667"/>
                  </a:lnTo>
                  <a:lnTo>
                    <a:pt x="565057" y="541867"/>
                  </a:lnTo>
                  <a:lnTo>
                    <a:pt x="971457" y="270933"/>
                  </a:lnTo>
                  <a:close/>
                </a:path>
              </a:pathLst>
            </a:custGeom>
            <a:solidFill>
              <a:srgbClr val="8C52FF"/>
            </a:solidFill>
          </p:spPr>
        </p:sp>
        <p:sp>
          <p:nvSpPr>
            <p:cNvPr name="TextBox 12" id="12"/>
            <p:cNvSpPr txBox="true"/>
            <p:nvPr/>
          </p:nvSpPr>
          <p:spPr>
            <a:xfrm>
              <a:off x="0" y="165100"/>
              <a:ext cx="869857" cy="173567"/>
            </a:xfrm>
            <a:prstGeom prst="rect">
              <a:avLst/>
            </a:prstGeom>
          </p:spPr>
          <p:txBody>
            <a:bodyPr anchor="ctr" rtlCol="false" tIns="50800" lIns="50800" bIns="50800" rIns="50800"/>
            <a:lstStyle/>
            <a:p>
              <a:pPr algn="ctr">
                <a:lnSpc>
                  <a:spcPts val="2659"/>
                </a:lnSpc>
              </a:pPr>
            </a:p>
          </p:txBody>
        </p:sp>
      </p:grpSp>
      <p:sp>
        <p:nvSpPr>
          <p:cNvPr name="TextBox 13" id="13"/>
          <p:cNvSpPr txBox="true"/>
          <p:nvPr/>
        </p:nvSpPr>
        <p:spPr>
          <a:xfrm rot="0">
            <a:off x="7440687" y="7195359"/>
            <a:ext cx="3235226" cy="589909"/>
          </a:xfrm>
          <a:prstGeom prst="rect">
            <a:avLst/>
          </a:prstGeom>
        </p:spPr>
        <p:txBody>
          <a:bodyPr anchor="t" rtlCol="false" tIns="0" lIns="0" bIns="0" rIns="0">
            <a:spAutoFit/>
          </a:bodyPr>
          <a:lstStyle/>
          <a:p>
            <a:pPr algn="ctr">
              <a:lnSpc>
                <a:spcPts val="4760"/>
              </a:lnSpc>
              <a:spcBef>
                <a:spcPct val="0"/>
              </a:spcBef>
            </a:pPr>
            <a:r>
              <a:rPr lang="en-US" sz="3400">
                <a:solidFill>
                  <a:srgbClr val="252D37"/>
                </a:solidFill>
                <a:latin typeface="Maven Pro"/>
                <a:ea typeface="Maven Pro"/>
                <a:cs typeface="Maven Pro"/>
                <a:sym typeface="Maven Pro"/>
              </a:rPr>
              <a:t>CONV2D + RELU</a:t>
            </a:r>
          </a:p>
        </p:txBody>
      </p:sp>
      <p:sp>
        <p:nvSpPr>
          <p:cNvPr name="TextBox 14" id="14"/>
          <p:cNvSpPr txBox="true"/>
          <p:nvPr/>
        </p:nvSpPr>
        <p:spPr>
          <a:xfrm rot="0">
            <a:off x="7440687" y="7957844"/>
            <a:ext cx="3575447" cy="589909"/>
          </a:xfrm>
          <a:prstGeom prst="rect">
            <a:avLst/>
          </a:prstGeom>
        </p:spPr>
        <p:txBody>
          <a:bodyPr anchor="t" rtlCol="false" tIns="0" lIns="0" bIns="0" rIns="0">
            <a:spAutoFit/>
          </a:bodyPr>
          <a:lstStyle/>
          <a:p>
            <a:pPr algn="ctr">
              <a:lnSpc>
                <a:spcPts val="4760"/>
              </a:lnSpc>
              <a:spcBef>
                <a:spcPct val="0"/>
              </a:spcBef>
            </a:pPr>
            <a:r>
              <a:rPr lang="en-US" sz="3400">
                <a:solidFill>
                  <a:srgbClr val="252D37"/>
                </a:solidFill>
                <a:latin typeface="Maven Pro"/>
                <a:ea typeface="Maven Pro"/>
                <a:cs typeface="Maven Pro"/>
                <a:sym typeface="Maven Pro"/>
              </a:rPr>
              <a:t>MAXPOOL2D(2X2)</a:t>
            </a:r>
          </a:p>
        </p:txBody>
      </p:sp>
      <p:sp>
        <p:nvSpPr>
          <p:cNvPr name="TextBox 15" id="15"/>
          <p:cNvSpPr txBox="true"/>
          <p:nvPr/>
        </p:nvSpPr>
        <p:spPr>
          <a:xfrm rot="0">
            <a:off x="7440687" y="8720328"/>
            <a:ext cx="5654204" cy="589909"/>
          </a:xfrm>
          <a:prstGeom prst="rect">
            <a:avLst/>
          </a:prstGeom>
        </p:spPr>
        <p:txBody>
          <a:bodyPr anchor="t" rtlCol="false" tIns="0" lIns="0" bIns="0" rIns="0">
            <a:spAutoFit/>
          </a:bodyPr>
          <a:lstStyle/>
          <a:p>
            <a:pPr algn="ctr">
              <a:lnSpc>
                <a:spcPts val="4760"/>
              </a:lnSpc>
              <a:spcBef>
                <a:spcPct val="0"/>
              </a:spcBef>
            </a:pPr>
            <a:r>
              <a:rPr lang="en-US" sz="3400">
                <a:solidFill>
                  <a:srgbClr val="252D37"/>
                </a:solidFill>
                <a:latin typeface="Maven Pro"/>
                <a:ea typeface="Maven Pro"/>
                <a:cs typeface="Maven Pro"/>
                <a:sym typeface="Maven Pro"/>
              </a:rPr>
              <a:t>CONVTRANSPOSE2D + RELU</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930480" y="1052798"/>
            <a:ext cx="13335164" cy="1391920"/>
          </a:xfrm>
          <a:prstGeom prst="rect">
            <a:avLst/>
          </a:prstGeom>
        </p:spPr>
        <p:txBody>
          <a:bodyPr anchor="t" rtlCol="false" tIns="0" lIns="0" bIns="0" rIns="0">
            <a:spAutoFit/>
          </a:bodyPr>
          <a:lstStyle/>
          <a:p>
            <a:pPr algn="ctr">
              <a:lnSpc>
                <a:spcPts val="5119"/>
              </a:lnSpc>
            </a:pPr>
            <a:r>
              <a:rPr lang="en-US" b="true" sz="6399">
                <a:solidFill>
                  <a:srgbClr val="252D37"/>
                </a:solidFill>
                <a:latin typeface="Maven Pro Bold"/>
                <a:ea typeface="Maven Pro Bold"/>
                <a:cs typeface="Maven Pro Bold"/>
                <a:sym typeface="Maven Pro Bold"/>
              </a:rPr>
              <a:t>DENOISING AUTOENCODER ARCHITECTURE</a:t>
            </a:r>
          </a:p>
        </p:txBody>
      </p:sp>
      <p:sp>
        <p:nvSpPr>
          <p:cNvPr name="TextBox 3" id="3"/>
          <p:cNvSpPr txBox="true"/>
          <p:nvPr/>
        </p:nvSpPr>
        <p:spPr>
          <a:xfrm rot="0">
            <a:off x="1845450" y="3738880"/>
            <a:ext cx="14607659" cy="4490720"/>
          </a:xfrm>
          <a:prstGeom prst="rect">
            <a:avLst/>
          </a:prstGeom>
        </p:spPr>
        <p:txBody>
          <a:bodyPr anchor="t" rtlCol="false" tIns="0" lIns="0" bIns="0" rIns="0">
            <a:spAutoFit/>
          </a:bodyPr>
          <a:lstStyle/>
          <a:p>
            <a:pPr algn="just">
              <a:lnSpc>
                <a:spcPts val="4480"/>
              </a:lnSpc>
            </a:pPr>
            <a:r>
              <a:rPr lang="en-US" sz="3200">
                <a:solidFill>
                  <a:srgbClr val="252D37"/>
                </a:solidFill>
                <a:latin typeface="Maven Pro"/>
                <a:ea typeface="Maven Pro"/>
                <a:cs typeface="Maven Pro"/>
                <a:sym typeface="Maven Pro"/>
              </a:rPr>
              <a:t>Th</a:t>
            </a:r>
            <a:r>
              <a:rPr lang="en-US" sz="3200">
                <a:solidFill>
                  <a:srgbClr val="252D37"/>
                </a:solidFill>
                <a:latin typeface="Maven Pro"/>
                <a:ea typeface="Maven Pro"/>
                <a:cs typeface="Maven Pro"/>
                <a:sym typeface="Maven Pro"/>
              </a:rPr>
              <a:t>e ConvDenoiser is a convolutional autoencoder that learns to reconstruct clean images from noisy or adversarial inputs.</a:t>
            </a:r>
          </a:p>
          <a:p>
            <a:pPr algn="just">
              <a:lnSpc>
                <a:spcPts val="4480"/>
              </a:lnSpc>
            </a:pPr>
          </a:p>
          <a:p>
            <a:pPr algn="just">
              <a:lnSpc>
                <a:spcPts val="4480"/>
              </a:lnSpc>
            </a:pPr>
            <a:r>
              <a:rPr lang="en-US" sz="3200">
                <a:solidFill>
                  <a:srgbClr val="252D37"/>
                </a:solidFill>
                <a:latin typeface="Maven Pro"/>
                <a:ea typeface="Maven Pro"/>
                <a:cs typeface="Maven Pro"/>
                <a:sym typeface="Maven Pro"/>
              </a:rPr>
              <a:t>This was our base model we used it to get an idea of how denoising works.</a:t>
            </a:r>
          </a:p>
          <a:p>
            <a:pPr algn="just">
              <a:lnSpc>
                <a:spcPts val="4480"/>
              </a:lnSpc>
            </a:pPr>
            <a:r>
              <a:rPr lang="en-US" sz="3200">
                <a:solidFill>
                  <a:srgbClr val="252D37"/>
                </a:solidFill>
                <a:latin typeface="Maven Pro"/>
                <a:ea typeface="Maven Pro"/>
                <a:cs typeface="Maven Pro"/>
                <a:sym typeface="Maven Pro"/>
              </a:rPr>
              <a:t>First the images were upsampled and then downsampled using a CNN architecture.</a:t>
            </a:r>
          </a:p>
          <a:p>
            <a:pPr algn="just">
              <a:lnSpc>
                <a:spcPts val="4480"/>
              </a:lnSpc>
            </a:pPr>
          </a:p>
          <a:p>
            <a:pPr algn="just">
              <a:lnSpc>
                <a:spcPts val="4480"/>
              </a:lnSpc>
            </a:pP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4.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469660"/>
            <a:ext cx="13866877" cy="1377949"/>
          </a:xfrm>
          <a:prstGeom prst="rect">
            <a:avLst/>
          </a:prstGeom>
        </p:spPr>
        <p:txBody>
          <a:bodyPr anchor="t" rtlCol="false" tIns="0" lIns="0" bIns="0" rIns="0">
            <a:spAutoFit/>
          </a:bodyPr>
          <a:lstStyle/>
          <a:p>
            <a:pPr algn="l">
              <a:lnSpc>
                <a:spcPts val="11200"/>
              </a:lnSpc>
              <a:spcBef>
                <a:spcPct val="0"/>
              </a:spcBef>
            </a:pPr>
            <a:r>
              <a:rPr lang="en-US" b="true" sz="8000">
                <a:solidFill>
                  <a:srgbClr val="000000"/>
                </a:solidFill>
                <a:latin typeface="Maven Pro Bold"/>
                <a:ea typeface="Maven Pro Bold"/>
                <a:cs typeface="Maven Pro Bold"/>
                <a:sym typeface="Maven Pro Bold"/>
              </a:rPr>
              <a:t>USING PIXEL-LOSS : MNIST</a:t>
            </a:r>
          </a:p>
        </p:txBody>
      </p:sp>
      <p:graphicFrame>
        <p:nvGraphicFramePr>
          <p:cNvPr name="Table 3" id="3"/>
          <p:cNvGraphicFramePr>
            <a:graphicFrameLocks noGrp="true"/>
          </p:cNvGraphicFramePr>
          <p:nvPr/>
        </p:nvGraphicFramePr>
        <p:xfrm>
          <a:off x="1028700" y="3051192"/>
          <a:ext cx="16230600" cy="5392059"/>
        </p:xfrm>
        <a:graphic>
          <a:graphicData uri="http://schemas.openxmlformats.org/drawingml/2006/table">
            <a:tbl>
              <a:tblPr/>
              <a:tblGrid>
                <a:gridCol w="2940603"/>
                <a:gridCol w="3668735"/>
                <a:gridCol w="4725702"/>
                <a:gridCol w="4895560"/>
              </a:tblGrid>
              <a:tr h="1348015">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Attack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Clean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Adversarial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Denoised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8015">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FGSM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0.9950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0.1959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0.8858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8015">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PGD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0.9950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0.0079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0.8411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8015">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BIM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0.9950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0.8006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25.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350881"/>
            <a:ext cx="14991661" cy="195326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Maven Pro Bold"/>
                <a:ea typeface="Maven Pro Bold"/>
                <a:cs typeface="Maven Pro Bold"/>
                <a:sym typeface="Maven Pro Bold"/>
              </a:rPr>
              <a:t>USING FEATURE-LOSS IN DENIOSER ARCHITECTURE: MNIST</a:t>
            </a:r>
          </a:p>
        </p:txBody>
      </p:sp>
      <p:graphicFrame>
        <p:nvGraphicFramePr>
          <p:cNvPr name="Table 3" id="3"/>
          <p:cNvGraphicFramePr>
            <a:graphicFrameLocks noGrp="true"/>
          </p:cNvGraphicFramePr>
          <p:nvPr/>
        </p:nvGraphicFramePr>
        <p:xfrm>
          <a:off x="1028700" y="2304141"/>
          <a:ext cx="16230600" cy="6730548"/>
        </p:xfrm>
        <a:graphic>
          <a:graphicData uri="http://schemas.openxmlformats.org/drawingml/2006/table">
            <a:tbl>
              <a:tblPr/>
              <a:tblGrid>
                <a:gridCol w="2940603"/>
                <a:gridCol w="3668735"/>
                <a:gridCol w="4725702"/>
                <a:gridCol w="4895560"/>
              </a:tblGrid>
              <a:tr h="1346110">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Attack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Clean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Adversarial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Denoised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FGSM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0.9950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0.1959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0.8394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PGD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0.9950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0.0079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0.9116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BIM-A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0.9950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0.8705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BIM-B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0.9950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0.9087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26.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304141"/>
          <a:ext cx="16230600" cy="6730548"/>
        </p:xfrm>
        <a:graphic>
          <a:graphicData uri="http://schemas.openxmlformats.org/drawingml/2006/table">
            <a:tbl>
              <a:tblPr/>
              <a:tblGrid>
                <a:gridCol w="2793996"/>
                <a:gridCol w="3457342"/>
                <a:gridCol w="5125000"/>
                <a:gridCol w="4854261"/>
              </a:tblGrid>
              <a:tr h="1346110">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Attack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Clean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Adversarial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Denoised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FGSM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0.0338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0.2733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PGD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0.2514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BIM-A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0.2702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BIM-B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0.2217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306388"/>
            <a:ext cx="16158323" cy="195326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Maven Pro Bold"/>
                <a:ea typeface="Maven Pro Bold"/>
                <a:cs typeface="Maven Pro Bold"/>
                <a:sym typeface="Maven Pro Bold"/>
              </a:rPr>
              <a:t>USING FEATURE-LOSS IN DENOISER ARCHITECTURE : CIFAR10</a:t>
            </a:r>
          </a:p>
        </p:txBody>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07658" y="3070952"/>
            <a:ext cx="15072684" cy="7216048"/>
          </a:xfrm>
          <a:custGeom>
            <a:avLst/>
            <a:gdLst/>
            <a:ahLst/>
            <a:cxnLst/>
            <a:rect r="r" b="b" t="t" l="l"/>
            <a:pathLst>
              <a:path h="7216048" w="15072684">
                <a:moveTo>
                  <a:pt x="0" y="0"/>
                </a:moveTo>
                <a:lnTo>
                  <a:pt x="15072684" y="0"/>
                </a:lnTo>
                <a:lnTo>
                  <a:pt x="15072684" y="7216048"/>
                </a:lnTo>
                <a:lnTo>
                  <a:pt x="0" y="7216048"/>
                </a:lnTo>
                <a:lnTo>
                  <a:pt x="0" y="0"/>
                </a:lnTo>
                <a:close/>
              </a:path>
            </a:pathLst>
          </a:custGeom>
          <a:blipFill>
            <a:blip r:embed="rId2"/>
            <a:stretch>
              <a:fillRect l="0" t="0" r="0" b="0"/>
            </a:stretch>
          </a:blipFill>
        </p:spPr>
      </p:sp>
      <p:sp>
        <p:nvSpPr>
          <p:cNvPr name="TextBox 3" id="3"/>
          <p:cNvSpPr txBox="true"/>
          <p:nvPr/>
        </p:nvSpPr>
        <p:spPr>
          <a:xfrm rot="0">
            <a:off x="690789" y="1068564"/>
            <a:ext cx="16906422" cy="1730376"/>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COMPARISION :</a:t>
            </a:r>
          </a:p>
          <a:p>
            <a:pPr algn="ctr">
              <a:lnSpc>
                <a:spcPts val="6400"/>
              </a:lnSpc>
            </a:pPr>
            <a:r>
              <a:rPr lang="en-US" b="true" sz="8000">
                <a:solidFill>
                  <a:srgbClr val="252930"/>
                </a:solidFill>
                <a:latin typeface="Maven Pro Bold"/>
                <a:ea typeface="Maven Pro Bold"/>
                <a:cs typeface="Maven Pro Bold"/>
                <a:sym typeface="Maven Pro Bold"/>
              </a:rPr>
              <a:t>FEATURE LOSS VS PIXEL LOSS</a:t>
            </a:r>
          </a:p>
        </p:txBody>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90789" y="1068564"/>
            <a:ext cx="16906422" cy="1730376"/>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COMPARISION :</a:t>
            </a:r>
          </a:p>
          <a:p>
            <a:pPr algn="ctr">
              <a:lnSpc>
                <a:spcPts val="6400"/>
              </a:lnSpc>
            </a:pPr>
            <a:r>
              <a:rPr lang="en-US" b="true" sz="8000">
                <a:solidFill>
                  <a:srgbClr val="252930"/>
                </a:solidFill>
                <a:latin typeface="Maven Pro Bold"/>
                <a:ea typeface="Maven Pro Bold"/>
                <a:cs typeface="Maven Pro Bold"/>
                <a:sym typeface="Maven Pro Bold"/>
              </a:rPr>
              <a:t>FEATURE LOSS VS PIXEL LOSS</a:t>
            </a:r>
          </a:p>
        </p:txBody>
      </p:sp>
      <p:sp>
        <p:nvSpPr>
          <p:cNvPr name="Freeform 3" id="3"/>
          <p:cNvSpPr/>
          <p:nvPr/>
        </p:nvSpPr>
        <p:spPr>
          <a:xfrm flipH="false" flipV="false" rot="0">
            <a:off x="1475556" y="2944465"/>
            <a:ext cx="15336887" cy="7342535"/>
          </a:xfrm>
          <a:custGeom>
            <a:avLst/>
            <a:gdLst/>
            <a:ahLst/>
            <a:cxnLst/>
            <a:rect r="r" b="b" t="t" l="l"/>
            <a:pathLst>
              <a:path h="7342535" w="15336887">
                <a:moveTo>
                  <a:pt x="0" y="0"/>
                </a:moveTo>
                <a:lnTo>
                  <a:pt x="15336888" y="0"/>
                </a:lnTo>
                <a:lnTo>
                  <a:pt x="15336888" y="7342535"/>
                </a:lnTo>
                <a:lnTo>
                  <a:pt x="0" y="7342535"/>
                </a:lnTo>
                <a:lnTo>
                  <a:pt x="0" y="0"/>
                </a:lnTo>
                <a:close/>
              </a:path>
            </a:pathLst>
          </a:custGeom>
          <a:blipFill>
            <a:blip r:embed="rId2"/>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2780694"/>
            <a:ext cx="16230600" cy="3185160"/>
          </a:xfrm>
          <a:prstGeom prst="rect">
            <a:avLst/>
          </a:prstGeom>
        </p:spPr>
        <p:txBody>
          <a:bodyPr anchor="t" rtlCol="false" tIns="0" lIns="0" bIns="0" rIns="0">
            <a:spAutoFit/>
          </a:bodyPr>
          <a:lstStyle/>
          <a:p>
            <a:pPr algn="l" marL="777240" indent="-388620" lvl="1">
              <a:lnSpc>
                <a:spcPts val="5040"/>
              </a:lnSpc>
              <a:buFont typeface="Arial"/>
              <a:buChar char="•"/>
            </a:pPr>
            <a:r>
              <a:rPr lang="en-US" sz="3600">
                <a:solidFill>
                  <a:srgbClr val="000000"/>
                </a:solidFill>
                <a:latin typeface="Maven Pro"/>
                <a:ea typeface="Maven Pro"/>
                <a:cs typeface="Maven Pro"/>
                <a:sym typeface="Maven Pro"/>
              </a:rPr>
              <a:t>Cifar-10 is a relatively complex dataset and Pixel-loss alone cannot capture the complex relations </a:t>
            </a:r>
          </a:p>
          <a:p>
            <a:pPr algn="l" marL="777240" indent="-388620" lvl="1">
              <a:lnSpc>
                <a:spcPts val="5040"/>
              </a:lnSpc>
              <a:buFont typeface="Arial"/>
              <a:buChar char="•"/>
            </a:pPr>
            <a:r>
              <a:rPr lang="en-US" sz="3600">
                <a:solidFill>
                  <a:srgbClr val="000000"/>
                </a:solidFill>
                <a:latin typeface="Maven Pro"/>
                <a:ea typeface="Maven Pro"/>
                <a:cs typeface="Maven Pro"/>
                <a:sym typeface="Maven Pro"/>
              </a:rPr>
              <a:t>To mitigate this issue, we experimented with feature-level loss in which the loss is not pixel level, but instead it is high-level feature based</a:t>
            </a:r>
          </a:p>
          <a:p>
            <a:pPr algn="l">
              <a:lnSpc>
                <a:spcPts val="5040"/>
              </a:lnSpc>
            </a:pPr>
          </a:p>
        </p:txBody>
      </p:sp>
      <p:sp>
        <p:nvSpPr>
          <p:cNvPr name="TextBox 3" id="3"/>
          <p:cNvSpPr txBox="true"/>
          <p:nvPr/>
        </p:nvSpPr>
        <p:spPr>
          <a:xfrm rot="0">
            <a:off x="1470314" y="1220791"/>
            <a:ext cx="6079450" cy="1104265"/>
          </a:xfrm>
          <a:prstGeom prst="rect">
            <a:avLst/>
          </a:prstGeom>
        </p:spPr>
        <p:txBody>
          <a:bodyPr anchor="t" rtlCol="false" tIns="0" lIns="0" bIns="0" rIns="0">
            <a:spAutoFit/>
          </a:bodyPr>
          <a:lstStyle/>
          <a:p>
            <a:pPr algn="ctr">
              <a:lnSpc>
                <a:spcPts val="8959"/>
              </a:lnSpc>
              <a:spcBef>
                <a:spcPct val="0"/>
              </a:spcBef>
            </a:pPr>
            <a:r>
              <a:rPr lang="en-US" b="true" sz="6399">
                <a:solidFill>
                  <a:srgbClr val="000000"/>
                </a:solidFill>
                <a:latin typeface="Maven Pro Bold"/>
                <a:ea typeface="Maven Pro Bold"/>
                <a:cs typeface="Maven Pro Bold"/>
                <a:sym typeface="Maven Pro Bold"/>
              </a:rPr>
              <a:t>OBSERVATIONS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386859" y="1323975"/>
            <a:ext cx="6918887"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PROBLEM</a:t>
            </a:r>
          </a:p>
        </p:txBody>
      </p:sp>
      <p:sp>
        <p:nvSpPr>
          <p:cNvPr name="TextBox 3" id="3"/>
          <p:cNvSpPr txBox="true"/>
          <p:nvPr/>
        </p:nvSpPr>
        <p:spPr>
          <a:xfrm rot="0">
            <a:off x="2131642" y="3052822"/>
            <a:ext cx="14024716" cy="2463800"/>
          </a:xfrm>
          <a:prstGeom prst="rect">
            <a:avLst/>
          </a:prstGeom>
        </p:spPr>
        <p:txBody>
          <a:bodyPr anchor="t" rtlCol="false" tIns="0" lIns="0" bIns="0" rIns="0">
            <a:spAutoFit/>
          </a:bodyPr>
          <a:lstStyle/>
          <a:p>
            <a:pPr algn="l" marL="755649" indent="-377824" lvl="1">
              <a:lnSpc>
                <a:spcPts val="4899"/>
              </a:lnSpc>
              <a:buFont typeface="Arial"/>
              <a:buChar char="•"/>
            </a:pPr>
            <a:r>
              <a:rPr lang="en-US" sz="3499">
                <a:solidFill>
                  <a:srgbClr val="252930"/>
                </a:solidFill>
                <a:latin typeface="Maven Pro"/>
                <a:ea typeface="Maven Pro"/>
                <a:cs typeface="Maven Pro"/>
                <a:sym typeface="Maven Pro"/>
              </a:rPr>
              <a:t>D</a:t>
            </a:r>
            <a:r>
              <a:rPr lang="en-US" sz="3499">
                <a:solidFill>
                  <a:srgbClr val="252930"/>
                </a:solidFill>
                <a:latin typeface="Maven Pro"/>
                <a:ea typeface="Maven Pro"/>
                <a:cs typeface="Maven Pro"/>
                <a:sym typeface="Maven Pro"/>
              </a:rPr>
              <a:t>eep learning models are vulnerable to adversarial attacks that fool classifiers with tiny, imperceptible changes. Existing defenses often fail to generalize across attack types or hurt clean image performance.</a:t>
            </a:r>
          </a:p>
        </p:txBody>
      </p:sp>
      <p:sp>
        <p:nvSpPr>
          <p:cNvPr name="TextBox 4" id="4"/>
          <p:cNvSpPr txBox="true"/>
          <p:nvPr/>
        </p:nvSpPr>
        <p:spPr>
          <a:xfrm rot="0">
            <a:off x="2131642" y="5717403"/>
            <a:ext cx="14024716" cy="3082925"/>
          </a:xfrm>
          <a:prstGeom prst="rect">
            <a:avLst/>
          </a:prstGeom>
        </p:spPr>
        <p:txBody>
          <a:bodyPr anchor="t" rtlCol="false" tIns="0" lIns="0" bIns="0" rIns="0">
            <a:spAutoFit/>
          </a:bodyPr>
          <a:lstStyle/>
          <a:p>
            <a:pPr algn="l" marL="755649" indent="-377824" lvl="1">
              <a:lnSpc>
                <a:spcPts val="4899"/>
              </a:lnSpc>
              <a:buFont typeface="Arial"/>
              <a:buChar char="•"/>
            </a:pPr>
            <a:r>
              <a:rPr lang="en-US" sz="3499">
                <a:solidFill>
                  <a:srgbClr val="252930"/>
                </a:solidFill>
                <a:latin typeface="Maven Pro"/>
                <a:ea typeface="Maven Pro"/>
                <a:cs typeface="Maven Pro"/>
                <a:sym typeface="Maven Pro"/>
              </a:rPr>
              <a:t>W</a:t>
            </a:r>
            <a:r>
              <a:rPr lang="en-US" sz="3499">
                <a:solidFill>
                  <a:srgbClr val="252930"/>
                </a:solidFill>
                <a:latin typeface="Maven Pro"/>
                <a:ea typeface="Maven Pro"/>
                <a:cs typeface="Maven Pro"/>
                <a:sym typeface="Maven Pro"/>
              </a:rPr>
              <a:t>e have built a hybrid system that detects whether the input is adversarial or not and the purifies adversarial images using Denoising Autoencoders(DAEs) trained on FGSM, PGD, BIM(A&amp;B) attacks, improving robustness without sacrificing accuracy.</a:t>
            </a:r>
          </a:p>
          <a:p>
            <a:pPr algn="just">
              <a:lnSpc>
                <a:spcPts val="4899"/>
              </a:lnSpc>
            </a:pPr>
          </a:p>
        </p:txBody>
      </p:sp>
      <p:sp>
        <p:nvSpPr>
          <p:cNvPr name="Freeform 5" id="5"/>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028700"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2606236"/>
            <a:ext cx="18288000" cy="5672138"/>
          </a:xfrm>
          <a:custGeom>
            <a:avLst/>
            <a:gdLst/>
            <a:ahLst/>
            <a:cxnLst/>
            <a:rect r="r" b="b" t="t" l="l"/>
            <a:pathLst>
              <a:path h="5672138" w="18288000">
                <a:moveTo>
                  <a:pt x="0" y="0"/>
                </a:moveTo>
                <a:lnTo>
                  <a:pt x="18288000" y="0"/>
                </a:lnTo>
                <a:lnTo>
                  <a:pt x="18288000" y="5672138"/>
                </a:lnTo>
                <a:lnTo>
                  <a:pt x="0" y="5672138"/>
                </a:lnTo>
                <a:lnTo>
                  <a:pt x="0" y="0"/>
                </a:lnTo>
                <a:close/>
              </a:path>
            </a:pathLst>
          </a:custGeom>
          <a:blipFill>
            <a:blip r:embed="rId2"/>
            <a:stretch>
              <a:fillRect l="0" t="0" r="0" b="0"/>
            </a:stretch>
          </a:blipFill>
        </p:spPr>
      </p:sp>
      <p:sp>
        <p:nvSpPr>
          <p:cNvPr name="TextBox 3" id="3"/>
          <p:cNvSpPr txBox="true"/>
          <p:nvPr/>
        </p:nvSpPr>
        <p:spPr>
          <a:xfrm rot="0">
            <a:off x="1028700" y="923925"/>
            <a:ext cx="16566877" cy="920115"/>
          </a:xfrm>
          <a:prstGeom prst="rect">
            <a:avLst/>
          </a:prstGeom>
        </p:spPr>
        <p:txBody>
          <a:bodyPr anchor="t" rtlCol="false" tIns="0" lIns="0" bIns="0" rIns="0">
            <a:spAutoFit/>
          </a:bodyPr>
          <a:lstStyle/>
          <a:p>
            <a:pPr algn="just">
              <a:lnSpc>
                <a:spcPts val="7560"/>
              </a:lnSpc>
              <a:spcBef>
                <a:spcPct val="0"/>
              </a:spcBef>
            </a:pPr>
            <a:r>
              <a:rPr lang="en-US" b="true" sz="5400">
                <a:solidFill>
                  <a:srgbClr val="000000"/>
                </a:solidFill>
                <a:latin typeface="Maven Pro Bold"/>
                <a:ea typeface="Maven Pro Bold"/>
                <a:cs typeface="Maven Pro Bold"/>
                <a:sym typeface="Maven Pro Bold"/>
              </a:rPr>
              <a:t>HIGH - LEVEL GUIDED DENOISER ARCHITECHTURE</a:t>
            </a:r>
          </a:p>
        </p:txBody>
      </p:sp>
    </p:spTree>
  </p:cSld>
  <p:clrMapOvr>
    <a:masterClrMapping/>
  </p:clrMapOvr>
</p:sld>
</file>

<file path=ppt/slides/slide31.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304141"/>
          <a:ext cx="16230600" cy="6730548"/>
        </p:xfrm>
        <a:graphic>
          <a:graphicData uri="http://schemas.openxmlformats.org/drawingml/2006/table">
            <a:tbl>
              <a:tblPr/>
              <a:tblGrid>
                <a:gridCol w="2793996"/>
                <a:gridCol w="3457342"/>
                <a:gridCol w="5125000"/>
                <a:gridCol w="4854261"/>
              </a:tblGrid>
              <a:tr h="1346110">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Attack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Clean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Adversarial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Denoised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FGSM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0.9864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0.0338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0.9853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PGD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0.9864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0.9819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BIM-A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0.9864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0.9852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BIM-B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0.9864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0.9803</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306388"/>
            <a:ext cx="16158323" cy="195326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Maven Pro Bold"/>
                <a:ea typeface="Maven Pro Bold"/>
                <a:cs typeface="Maven Pro Bold"/>
                <a:sym typeface="Maven Pro Bold"/>
              </a:rPr>
              <a:t>USING HIGH LEVEL GUIDED DENOISER WITH FEATURE-LOSS : MNIST</a:t>
            </a:r>
          </a:p>
        </p:txBody>
      </p:sp>
    </p:spTree>
  </p:cSld>
  <p:clrMapOvr>
    <a:masterClrMapping/>
  </p:clrMapOvr>
</p:sld>
</file>

<file path=ppt/slides/slide32.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304141"/>
          <a:ext cx="16230600" cy="6730548"/>
        </p:xfrm>
        <a:graphic>
          <a:graphicData uri="http://schemas.openxmlformats.org/drawingml/2006/table">
            <a:tbl>
              <a:tblPr/>
              <a:tblGrid>
                <a:gridCol w="2793996"/>
                <a:gridCol w="3457342"/>
                <a:gridCol w="5125000"/>
                <a:gridCol w="4854261"/>
              </a:tblGrid>
              <a:tr h="1346110">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Attack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Clean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Adversarial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Denoised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FGSM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0.0338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0.7596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PGD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0.7552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BIM-A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0.7671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BIM-B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0.7370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306388"/>
            <a:ext cx="16158323" cy="1953260"/>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Maven Pro Bold"/>
                <a:ea typeface="Maven Pro Bold"/>
                <a:cs typeface="Maven Pro Bold"/>
                <a:sym typeface="Maven Pro Bold"/>
              </a:rPr>
              <a:t>USING HIGH LEVEL GUIDED DENOISER WITH FEATURE-LOSS : CIFAR10</a:t>
            </a:r>
          </a:p>
        </p:txBody>
      </p:sp>
    </p:spTree>
  </p:cSld>
  <p:clrMapOvr>
    <a:masterClrMapping/>
  </p:clrMapOvr>
</p:sld>
</file>

<file path=ppt/slides/slide33.xml><?xml version="1.0" encoding="utf-8"?>
<p:sld xmlns:p="http://schemas.openxmlformats.org/presentationml/2006/main" xmlns:a="http://schemas.openxmlformats.org/drawingml/2006/main">
  <p:cSld>
    <p:bg>
      <p:bgPr>
        <a:solidFill>
          <a:srgbClr val="E3E6E0"/>
        </a:soli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1028700" y="2304141"/>
          <a:ext cx="16230600" cy="6730548"/>
        </p:xfrm>
        <a:graphic>
          <a:graphicData uri="http://schemas.openxmlformats.org/drawingml/2006/table">
            <a:tbl>
              <a:tblPr/>
              <a:tblGrid>
                <a:gridCol w="2793996"/>
                <a:gridCol w="3457342"/>
                <a:gridCol w="5125000"/>
                <a:gridCol w="4854261"/>
              </a:tblGrid>
              <a:tr h="1346110">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Attack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Clean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Adversarial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b="true">
                          <a:solidFill>
                            <a:srgbClr val="000000"/>
                          </a:solidFill>
                          <a:latin typeface="Open Sans 1 Bold"/>
                          <a:ea typeface="Open Sans 1 Bold"/>
                          <a:cs typeface="Open Sans 1 Bold"/>
                          <a:sym typeface="Open Sans 1 Bold"/>
                        </a:rPr>
                        <a:t>Denoised Accuracy</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FGSM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0.0338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0.1094</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PGD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0.1029</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BIM-A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0.1081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346110">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BIM-B</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0.8036</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0.0001</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4199"/>
                        </a:lnSpc>
                        <a:defRPr/>
                      </a:pPr>
                      <a:r>
                        <a:rPr lang="en-US" sz="2999">
                          <a:solidFill>
                            <a:srgbClr val="000000"/>
                          </a:solidFill>
                          <a:latin typeface="Open Sans 1"/>
                          <a:ea typeface="Open Sans 1"/>
                          <a:cs typeface="Open Sans 1"/>
                          <a:sym typeface="Open Sans 1"/>
                        </a:rPr>
                        <a:t>0.1067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3" id="3"/>
          <p:cNvSpPr txBox="true"/>
          <p:nvPr/>
        </p:nvSpPr>
        <p:spPr>
          <a:xfrm rot="0">
            <a:off x="1028700" y="306388"/>
            <a:ext cx="16158323" cy="1953255"/>
          </a:xfrm>
          <a:prstGeom prst="rect">
            <a:avLst/>
          </a:prstGeom>
        </p:spPr>
        <p:txBody>
          <a:bodyPr anchor="t" rtlCol="false" tIns="0" lIns="0" bIns="0" rIns="0">
            <a:spAutoFit/>
          </a:bodyPr>
          <a:lstStyle/>
          <a:p>
            <a:pPr algn="l">
              <a:lnSpc>
                <a:spcPts val="7840"/>
              </a:lnSpc>
              <a:spcBef>
                <a:spcPct val="0"/>
              </a:spcBef>
            </a:pPr>
            <a:r>
              <a:rPr lang="en-US" b="true" sz="5600">
                <a:solidFill>
                  <a:srgbClr val="000000"/>
                </a:solidFill>
                <a:latin typeface="Maven Pro Bold"/>
                <a:ea typeface="Maven Pro Bold"/>
                <a:cs typeface="Maven Pro Bold"/>
                <a:sym typeface="Maven Pro Bold"/>
              </a:rPr>
              <a:t>HIGH LEVEL GUIDED DENOISER USING PIXEL-LOSS : CIFAR10</a:t>
            </a:r>
          </a:p>
        </p:txBody>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show="false">
  <p:cSld>
    <p:spTree>
      <p:nvGrpSpPr>
        <p:cNvPr id="1" name=""/>
        <p:cNvGrpSpPr/>
        <p:nvPr/>
      </p:nvGrpSpPr>
      <p:grpSpPr>
        <a:xfrm>
          <a:off x="0" y="0"/>
          <a:ext cx="0" cy="0"/>
          <a:chOff x="0" y="0"/>
          <a:chExt cx="0" cy="0"/>
        </a:xfrm>
      </p:grpSpPr>
      <p:sp>
        <p:nvSpPr>
          <p:cNvPr name="Freeform 2" id="2"/>
          <p:cNvSpPr/>
          <p:nvPr/>
        </p:nvSpPr>
        <p:spPr>
          <a:xfrm flipH="false" flipV="false" rot="0">
            <a:off x="1176415" y="1925513"/>
            <a:ext cx="16300826" cy="7817825"/>
          </a:xfrm>
          <a:custGeom>
            <a:avLst/>
            <a:gdLst/>
            <a:ahLst/>
            <a:cxnLst/>
            <a:rect r="r" b="b" t="t" l="l"/>
            <a:pathLst>
              <a:path h="7817825" w="16300826">
                <a:moveTo>
                  <a:pt x="0" y="0"/>
                </a:moveTo>
                <a:lnTo>
                  <a:pt x="16300826" y="0"/>
                </a:lnTo>
                <a:lnTo>
                  <a:pt x="16300826" y="7817826"/>
                </a:lnTo>
                <a:lnTo>
                  <a:pt x="0" y="7817826"/>
                </a:lnTo>
                <a:lnTo>
                  <a:pt x="0" y="0"/>
                </a:lnTo>
                <a:close/>
              </a:path>
            </a:pathLst>
          </a:custGeom>
          <a:blipFill>
            <a:blip r:embed="rId2"/>
            <a:stretch>
              <a:fillRect l="-3117" t="-339" r="0" b="-2595"/>
            </a:stretch>
          </a:blipFill>
        </p:spPr>
      </p:sp>
      <p:sp>
        <p:nvSpPr>
          <p:cNvPr name="TextBox 3" id="3"/>
          <p:cNvSpPr txBox="true"/>
          <p:nvPr/>
        </p:nvSpPr>
        <p:spPr>
          <a:xfrm rot="0">
            <a:off x="838284" y="630237"/>
            <a:ext cx="16638957" cy="1198880"/>
          </a:xfrm>
          <a:prstGeom prst="rect">
            <a:avLst/>
          </a:prstGeom>
        </p:spPr>
        <p:txBody>
          <a:bodyPr anchor="t" rtlCol="false" tIns="0" lIns="0" bIns="0" rIns="0">
            <a:spAutoFit/>
          </a:bodyPr>
          <a:lstStyle/>
          <a:p>
            <a:pPr algn="ctr">
              <a:lnSpc>
                <a:spcPts val="4480"/>
              </a:lnSpc>
            </a:pPr>
            <a:r>
              <a:rPr lang="en-US" b="true" sz="5600">
                <a:solidFill>
                  <a:srgbClr val="252930"/>
                </a:solidFill>
                <a:latin typeface="Maven Pro Bold"/>
                <a:ea typeface="Maven Pro Bold"/>
                <a:cs typeface="Maven Pro Bold"/>
                <a:sym typeface="Maven Pro Bold"/>
              </a:rPr>
              <a:t>USING FEATURE LOSS WITH DENOISER ARCHITECTURE : MNIST</a:t>
            </a:r>
          </a:p>
        </p:txBody>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show="false">
  <p:cSld>
    <p:spTree>
      <p:nvGrpSpPr>
        <p:cNvPr id="1" name=""/>
        <p:cNvGrpSpPr/>
        <p:nvPr/>
      </p:nvGrpSpPr>
      <p:grpSpPr>
        <a:xfrm>
          <a:off x="0" y="0"/>
          <a:ext cx="0" cy="0"/>
          <a:chOff x="0" y="0"/>
          <a:chExt cx="0" cy="0"/>
        </a:xfrm>
      </p:grpSpPr>
      <p:sp>
        <p:nvSpPr>
          <p:cNvPr name="Freeform 2" id="2"/>
          <p:cNvSpPr/>
          <p:nvPr/>
        </p:nvSpPr>
        <p:spPr>
          <a:xfrm flipH="false" flipV="false" rot="0">
            <a:off x="300788" y="2388605"/>
            <a:ext cx="8264686" cy="5509791"/>
          </a:xfrm>
          <a:custGeom>
            <a:avLst/>
            <a:gdLst/>
            <a:ahLst/>
            <a:cxnLst/>
            <a:rect r="r" b="b" t="t" l="l"/>
            <a:pathLst>
              <a:path h="5509791" w="8264686">
                <a:moveTo>
                  <a:pt x="0" y="0"/>
                </a:moveTo>
                <a:lnTo>
                  <a:pt x="8264686" y="0"/>
                </a:lnTo>
                <a:lnTo>
                  <a:pt x="8264686" y="5509790"/>
                </a:lnTo>
                <a:lnTo>
                  <a:pt x="0" y="5509790"/>
                </a:lnTo>
                <a:lnTo>
                  <a:pt x="0" y="0"/>
                </a:lnTo>
                <a:close/>
              </a:path>
            </a:pathLst>
          </a:custGeom>
          <a:blipFill>
            <a:blip r:embed="rId2"/>
            <a:stretch>
              <a:fillRect l="0" t="0" r="0" b="0"/>
            </a:stretch>
          </a:blipFill>
        </p:spPr>
      </p:sp>
      <p:sp>
        <p:nvSpPr>
          <p:cNvPr name="Freeform 3" id="3"/>
          <p:cNvSpPr/>
          <p:nvPr/>
        </p:nvSpPr>
        <p:spPr>
          <a:xfrm flipH="false" flipV="false" rot="0">
            <a:off x="9144000" y="2388605"/>
            <a:ext cx="8264686" cy="5509791"/>
          </a:xfrm>
          <a:custGeom>
            <a:avLst/>
            <a:gdLst/>
            <a:ahLst/>
            <a:cxnLst/>
            <a:rect r="r" b="b" t="t" l="l"/>
            <a:pathLst>
              <a:path h="5509791" w="8264686">
                <a:moveTo>
                  <a:pt x="0" y="0"/>
                </a:moveTo>
                <a:lnTo>
                  <a:pt x="8264686" y="0"/>
                </a:lnTo>
                <a:lnTo>
                  <a:pt x="8264686" y="5509790"/>
                </a:lnTo>
                <a:lnTo>
                  <a:pt x="0" y="5509790"/>
                </a:lnTo>
                <a:lnTo>
                  <a:pt x="0" y="0"/>
                </a:lnTo>
                <a:close/>
              </a:path>
            </a:pathLst>
          </a:custGeom>
          <a:blipFill>
            <a:blip r:embed="rId3"/>
            <a:stretch>
              <a:fillRect l="0" t="0" r="0" b="0"/>
            </a:stretch>
          </a:blipFill>
        </p:spPr>
      </p:sp>
      <p:sp>
        <p:nvSpPr>
          <p:cNvPr name="TextBox 4" id="4"/>
          <p:cNvSpPr txBox="true"/>
          <p:nvPr/>
        </p:nvSpPr>
        <p:spPr>
          <a:xfrm rot="0">
            <a:off x="3300370" y="295275"/>
            <a:ext cx="12052916"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RESULTS ON MNIST</a:t>
            </a:r>
          </a:p>
        </p:txBody>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show="false">
  <p:cSld>
    <p:spTree>
      <p:nvGrpSpPr>
        <p:cNvPr id="1" name=""/>
        <p:cNvGrpSpPr/>
        <p:nvPr/>
      </p:nvGrpSpPr>
      <p:grpSpPr>
        <a:xfrm>
          <a:off x="0" y="0"/>
          <a:ext cx="0" cy="0"/>
          <a:chOff x="0" y="0"/>
          <a:chExt cx="0" cy="0"/>
        </a:xfrm>
      </p:grpSpPr>
      <p:sp>
        <p:nvSpPr>
          <p:cNvPr name="Freeform 2" id="2"/>
          <p:cNvSpPr/>
          <p:nvPr/>
        </p:nvSpPr>
        <p:spPr>
          <a:xfrm flipH="false" flipV="false" rot="0">
            <a:off x="502324" y="1536494"/>
            <a:ext cx="17283351" cy="8274404"/>
          </a:xfrm>
          <a:custGeom>
            <a:avLst/>
            <a:gdLst/>
            <a:ahLst/>
            <a:cxnLst/>
            <a:rect r="r" b="b" t="t" l="l"/>
            <a:pathLst>
              <a:path h="8274404" w="17283351">
                <a:moveTo>
                  <a:pt x="0" y="0"/>
                </a:moveTo>
                <a:lnTo>
                  <a:pt x="17283352" y="0"/>
                </a:lnTo>
                <a:lnTo>
                  <a:pt x="17283352" y="8274404"/>
                </a:lnTo>
                <a:lnTo>
                  <a:pt x="0" y="8274404"/>
                </a:lnTo>
                <a:lnTo>
                  <a:pt x="0" y="0"/>
                </a:lnTo>
                <a:close/>
              </a:path>
            </a:pathLst>
          </a:custGeom>
          <a:blipFill>
            <a:blip r:embed="rId2"/>
            <a:stretch>
              <a:fillRect l="0" t="0" r="0" b="0"/>
            </a:stretch>
          </a:blipFill>
        </p:spPr>
      </p:sp>
      <p:sp>
        <p:nvSpPr>
          <p:cNvPr name="TextBox 3" id="3"/>
          <p:cNvSpPr txBox="true"/>
          <p:nvPr/>
        </p:nvSpPr>
        <p:spPr>
          <a:xfrm rot="0">
            <a:off x="2471549" y="337613"/>
            <a:ext cx="13958930" cy="1198880"/>
          </a:xfrm>
          <a:prstGeom prst="rect">
            <a:avLst/>
          </a:prstGeom>
        </p:spPr>
        <p:txBody>
          <a:bodyPr anchor="t" rtlCol="false" tIns="0" lIns="0" bIns="0" rIns="0">
            <a:spAutoFit/>
          </a:bodyPr>
          <a:lstStyle/>
          <a:p>
            <a:pPr algn="ctr">
              <a:lnSpc>
                <a:spcPts val="4480"/>
              </a:lnSpc>
            </a:pPr>
            <a:r>
              <a:rPr lang="en-US" b="true" sz="5600">
                <a:solidFill>
                  <a:srgbClr val="252930"/>
                </a:solidFill>
                <a:latin typeface="Maven Pro Bold"/>
                <a:ea typeface="Maven Pro Bold"/>
                <a:cs typeface="Maven Pro Bold"/>
                <a:sym typeface="Maven Pro Bold"/>
              </a:rPr>
              <a:t>U</a:t>
            </a:r>
            <a:r>
              <a:rPr lang="en-US" b="true" sz="5600">
                <a:solidFill>
                  <a:srgbClr val="252930"/>
                </a:solidFill>
                <a:latin typeface="Maven Pro Bold"/>
                <a:ea typeface="Maven Pro Bold"/>
                <a:cs typeface="Maven Pro Bold"/>
                <a:sym typeface="Maven Pro Bold"/>
              </a:rPr>
              <a:t>SING FEATURE LOSS WITH DENOISER ARCHITECTURE : CIFAR10</a:t>
            </a:r>
          </a:p>
        </p:txBody>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show="false">
  <p:cSld>
    <p:spTree>
      <p:nvGrpSpPr>
        <p:cNvPr id="1" name=""/>
        <p:cNvGrpSpPr/>
        <p:nvPr/>
      </p:nvGrpSpPr>
      <p:grpSpPr>
        <a:xfrm>
          <a:off x="0" y="0"/>
          <a:ext cx="0" cy="0"/>
          <a:chOff x="0" y="0"/>
          <a:chExt cx="0" cy="0"/>
        </a:xfrm>
      </p:grpSpPr>
      <p:sp>
        <p:nvSpPr>
          <p:cNvPr name="Freeform 2" id="2"/>
          <p:cNvSpPr/>
          <p:nvPr/>
        </p:nvSpPr>
        <p:spPr>
          <a:xfrm flipH="false" flipV="false" rot="0">
            <a:off x="879314" y="2388605"/>
            <a:ext cx="8264686" cy="5509791"/>
          </a:xfrm>
          <a:custGeom>
            <a:avLst/>
            <a:gdLst/>
            <a:ahLst/>
            <a:cxnLst/>
            <a:rect r="r" b="b" t="t" l="l"/>
            <a:pathLst>
              <a:path h="5509791" w="8264686">
                <a:moveTo>
                  <a:pt x="0" y="0"/>
                </a:moveTo>
                <a:lnTo>
                  <a:pt x="8264686" y="0"/>
                </a:lnTo>
                <a:lnTo>
                  <a:pt x="8264686" y="5509790"/>
                </a:lnTo>
                <a:lnTo>
                  <a:pt x="0" y="5509790"/>
                </a:lnTo>
                <a:lnTo>
                  <a:pt x="0" y="0"/>
                </a:lnTo>
                <a:close/>
              </a:path>
            </a:pathLst>
          </a:custGeom>
          <a:blipFill>
            <a:blip r:embed="rId2"/>
            <a:stretch>
              <a:fillRect l="0" t="0" r="0" b="0"/>
            </a:stretch>
          </a:blipFill>
        </p:spPr>
      </p:sp>
      <p:sp>
        <p:nvSpPr>
          <p:cNvPr name="Freeform 3" id="3"/>
          <p:cNvSpPr/>
          <p:nvPr/>
        </p:nvSpPr>
        <p:spPr>
          <a:xfrm flipH="false" flipV="false" rot="0">
            <a:off x="9144000" y="2388605"/>
            <a:ext cx="8264686" cy="5509791"/>
          </a:xfrm>
          <a:custGeom>
            <a:avLst/>
            <a:gdLst/>
            <a:ahLst/>
            <a:cxnLst/>
            <a:rect r="r" b="b" t="t" l="l"/>
            <a:pathLst>
              <a:path h="5509791" w="8264686">
                <a:moveTo>
                  <a:pt x="0" y="0"/>
                </a:moveTo>
                <a:lnTo>
                  <a:pt x="8264686" y="0"/>
                </a:lnTo>
                <a:lnTo>
                  <a:pt x="8264686" y="5509790"/>
                </a:lnTo>
                <a:lnTo>
                  <a:pt x="0" y="5509790"/>
                </a:lnTo>
                <a:lnTo>
                  <a:pt x="0" y="0"/>
                </a:lnTo>
                <a:close/>
              </a:path>
            </a:pathLst>
          </a:custGeom>
          <a:blipFill>
            <a:blip r:embed="rId3"/>
            <a:stretch>
              <a:fillRect l="0" t="0" r="0" b="0"/>
            </a:stretch>
          </a:blipFill>
        </p:spPr>
      </p:sp>
      <p:sp>
        <p:nvSpPr>
          <p:cNvPr name="TextBox 4" id="4"/>
          <p:cNvSpPr txBox="true"/>
          <p:nvPr/>
        </p:nvSpPr>
        <p:spPr>
          <a:xfrm rot="0">
            <a:off x="3300370" y="295275"/>
            <a:ext cx="12052916" cy="920751"/>
          </a:xfrm>
          <a:prstGeom prst="rect">
            <a:avLst/>
          </a:prstGeom>
        </p:spPr>
        <p:txBody>
          <a:bodyPr anchor="t" rtlCol="false" tIns="0" lIns="0" bIns="0" rIns="0">
            <a:spAutoFit/>
          </a:bodyPr>
          <a:lstStyle/>
          <a:p>
            <a:pPr algn="ctr">
              <a:lnSpc>
                <a:spcPts val="6400"/>
              </a:lnSpc>
            </a:pPr>
            <a:r>
              <a:rPr lang="en-US" b="true" sz="8000">
                <a:solidFill>
                  <a:srgbClr val="252930"/>
                </a:solidFill>
                <a:latin typeface="Maven Pro Bold"/>
                <a:ea typeface="Maven Pro Bold"/>
                <a:cs typeface="Maven Pro Bold"/>
                <a:sym typeface="Maven Pro Bold"/>
              </a:rPr>
              <a:t>RESULTS ON CIFAR-10</a:t>
            </a:r>
          </a:p>
        </p:txBody>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192563" y="2254265"/>
            <a:ext cx="15072749" cy="8991022"/>
          </a:xfrm>
          <a:prstGeom prst="rect">
            <a:avLst/>
          </a:prstGeom>
        </p:spPr>
        <p:txBody>
          <a:bodyPr anchor="t" rtlCol="false" tIns="0" lIns="0" bIns="0" rIns="0">
            <a:spAutoFit/>
          </a:bodyPr>
          <a:lstStyle/>
          <a:p>
            <a:pPr algn="just">
              <a:lnSpc>
                <a:spcPts val="4756"/>
              </a:lnSpc>
            </a:pPr>
            <a:r>
              <a:rPr lang="en-US" sz="3397">
                <a:solidFill>
                  <a:srgbClr val="252930"/>
                </a:solidFill>
                <a:latin typeface="Maven Pro"/>
                <a:ea typeface="Maven Pro"/>
                <a:cs typeface="Maven Pro"/>
                <a:sym typeface="Maven Pro"/>
              </a:rPr>
              <a:t>During training, the High-Level Representation Guided Denoiser (HGD) shows rapid gains in validation accuracy within the first 10–15 epochs, as it quickly learns to suppress dominant adversarial patterns. However, after around 15–20 epochs, validation accuracy begins to fluctuate despite continued decreases in training loss, indicating the onset of overfitting. This suggests that the model starts to memorize training-specific perturbations rather than generalizing to unseen ones.</a:t>
            </a:r>
          </a:p>
          <a:p>
            <a:pPr algn="just">
              <a:lnSpc>
                <a:spcPts val="4756"/>
              </a:lnSpc>
            </a:pPr>
          </a:p>
          <a:p>
            <a:pPr algn="just">
              <a:lnSpc>
                <a:spcPts val="4756"/>
              </a:lnSpc>
            </a:pPr>
          </a:p>
          <a:p>
            <a:pPr algn="just">
              <a:lnSpc>
                <a:spcPts val="4756"/>
              </a:lnSpc>
            </a:pPr>
          </a:p>
          <a:p>
            <a:pPr algn="just">
              <a:lnSpc>
                <a:spcPts val="4756"/>
              </a:lnSpc>
            </a:pPr>
          </a:p>
          <a:p>
            <a:pPr algn="just">
              <a:lnSpc>
                <a:spcPts val="4756"/>
              </a:lnSpc>
            </a:pPr>
          </a:p>
          <a:p>
            <a:pPr algn="just">
              <a:lnSpc>
                <a:spcPts val="4756"/>
              </a:lnSpc>
            </a:pPr>
          </a:p>
          <a:p>
            <a:pPr algn="just">
              <a:lnSpc>
                <a:spcPts val="4756"/>
              </a:lnSpc>
            </a:pPr>
          </a:p>
          <a:p>
            <a:pPr algn="just">
              <a:lnSpc>
                <a:spcPts val="4756"/>
              </a:lnSpc>
            </a:pPr>
          </a:p>
        </p:txBody>
      </p:sp>
      <p:sp>
        <p:nvSpPr>
          <p:cNvPr name="TextBox 3" id="3"/>
          <p:cNvSpPr txBox="true"/>
          <p:nvPr/>
        </p:nvSpPr>
        <p:spPr>
          <a:xfrm rot="0">
            <a:off x="0" y="1120767"/>
            <a:ext cx="15985989" cy="812808"/>
          </a:xfrm>
          <a:prstGeom prst="rect">
            <a:avLst/>
          </a:prstGeom>
        </p:spPr>
        <p:txBody>
          <a:bodyPr anchor="t" rtlCol="false" tIns="0" lIns="0" bIns="0" rIns="0">
            <a:spAutoFit/>
          </a:bodyPr>
          <a:lstStyle/>
          <a:p>
            <a:pPr algn="ctr">
              <a:lnSpc>
                <a:spcPts val="5600"/>
              </a:lnSpc>
            </a:pPr>
            <a:r>
              <a:rPr lang="en-US" b="true" sz="7000">
                <a:solidFill>
                  <a:srgbClr val="252930"/>
                </a:solidFill>
                <a:latin typeface="Maven Pro Bold"/>
                <a:ea typeface="Maven Pro Bold"/>
                <a:cs typeface="Maven Pro Bold"/>
                <a:sym typeface="Maven Pro Bold"/>
              </a:rPr>
              <a:t>D</a:t>
            </a:r>
            <a:r>
              <a:rPr lang="en-US" b="true" sz="7000">
                <a:solidFill>
                  <a:srgbClr val="252930"/>
                </a:solidFill>
                <a:latin typeface="Maven Pro Bold"/>
                <a:ea typeface="Maven Pro Bold"/>
                <a:cs typeface="Maven Pro Bold"/>
                <a:sym typeface="Maven Pro Bold"/>
              </a:rPr>
              <a:t>ENOISER TRAINING BEHAVIOR</a:t>
            </a:r>
          </a:p>
        </p:txBody>
      </p:sp>
      <p:sp>
        <p:nvSpPr>
          <p:cNvPr name="Freeform 4" id="4"/>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4354175" y="-123825"/>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5400000">
            <a:off x="1799290" y="900019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aphicFrame>
        <p:nvGraphicFramePr>
          <p:cNvPr name="Table 3" id="3"/>
          <p:cNvGraphicFramePr>
            <a:graphicFrameLocks noGrp="true"/>
          </p:cNvGraphicFramePr>
          <p:nvPr/>
        </p:nvGraphicFramePr>
        <p:xfrm>
          <a:off x="1028700" y="1778522"/>
          <a:ext cx="15946506" cy="7039709"/>
        </p:xfrm>
        <a:graphic>
          <a:graphicData uri="http://schemas.openxmlformats.org/drawingml/2006/table">
            <a:tbl>
              <a:tblPr/>
              <a:tblGrid>
                <a:gridCol w="2104085"/>
                <a:gridCol w="3547747"/>
                <a:gridCol w="1642539"/>
                <a:gridCol w="1642539"/>
                <a:gridCol w="1642539"/>
                <a:gridCol w="2417680"/>
                <a:gridCol w="2949378"/>
              </a:tblGrid>
              <a:tr h="2167247">
                <a:tc>
                  <a:txBody>
                    <a:bodyPr anchor="t" rtlCol="false"/>
                    <a:lstStyle/>
                    <a:p>
                      <a:pPr algn="ctr">
                        <a:lnSpc>
                          <a:spcPts val="2659"/>
                        </a:lnSpc>
                        <a:defRPr/>
                      </a:pPr>
                      <a:r>
                        <a:rPr lang="en-US" sz="1899" b="true">
                          <a:solidFill>
                            <a:srgbClr val="FFFFFF"/>
                          </a:solidFill>
                          <a:latin typeface="Open Sans 1 Bold"/>
                          <a:ea typeface="Open Sans 1 Bold"/>
                          <a:cs typeface="Open Sans 1 Bold"/>
                          <a:sym typeface="Open Sans 1 Bold"/>
                        </a:rPr>
                        <a:t>Classifier Used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0B3A0"/>
                    </a:solidFill>
                  </a:tcPr>
                </a:tc>
                <a:tc>
                  <a:txBody>
                    <a:bodyPr anchor="t" rtlCol="false"/>
                    <a:lstStyle/>
                    <a:p>
                      <a:pPr algn="ctr">
                        <a:lnSpc>
                          <a:spcPts val="2659"/>
                        </a:lnSpc>
                        <a:defRPr/>
                      </a:pPr>
                      <a:r>
                        <a:rPr lang="en-US" sz="1899" b="true">
                          <a:solidFill>
                            <a:srgbClr val="FFFFFF"/>
                          </a:solidFill>
                          <a:latin typeface="Open Sans 1 Bold"/>
                          <a:ea typeface="Open Sans 1 Bold"/>
                          <a:cs typeface="Open Sans 1 Bold"/>
                          <a:sym typeface="Open Sans 1 Bold"/>
                        </a:rPr>
                        <a:t>Denoiser Used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0B3A0"/>
                    </a:solidFill>
                  </a:tcPr>
                </a:tc>
                <a:tc>
                  <a:txBody>
                    <a:bodyPr anchor="t" rtlCol="false"/>
                    <a:lstStyle/>
                    <a:p>
                      <a:pPr algn="ctr">
                        <a:lnSpc>
                          <a:spcPts val="2659"/>
                        </a:lnSpc>
                        <a:defRPr/>
                      </a:pPr>
                      <a:r>
                        <a:rPr lang="en-US" sz="1899" b="true">
                          <a:solidFill>
                            <a:srgbClr val="FFFFFF"/>
                          </a:solidFill>
                          <a:latin typeface="Open Sans 1 Bold"/>
                          <a:ea typeface="Open Sans 1 Bold"/>
                          <a:cs typeface="Open Sans 1 Bold"/>
                          <a:sym typeface="Open Sans 1 Bold"/>
                        </a:rPr>
                        <a:t>Dataset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0B3A0"/>
                    </a:solidFill>
                  </a:tcPr>
                </a:tc>
                <a:tc>
                  <a:txBody>
                    <a:bodyPr anchor="t" rtlCol="false"/>
                    <a:lstStyle/>
                    <a:p>
                      <a:pPr algn="ctr">
                        <a:lnSpc>
                          <a:spcPts val="2659"/>
                        </a:lnSpc>
                        <a:defRPr/>
                      </a:pPr>
                      <a:r>
                        <a:rPr lang="en-US" sz="1899" b="true">
                          <a:solidFill>
                            <a:srgbClr val="FFFFFF"/>
                          </a:solidFill>
                          <a:latin typeface="Open Sans 1 Bold"/>
                          <a:ea typeface="Open Sans 1 Bold"/>
                          <a:cs typeface="Open Sans 1 Bold"/>
                          <a:sym typeface="Open Sans 1 Bold"/>
                        </a:rPr>
                        <a:t>Attack</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0B3A0"/>
                    </a:solidFill>
                  </a:tcPr>
                </a:tc>
                <a:tc>
                  <a:txBody>
                    <a:bodyPr anchor="t" rtlCol="false"/>
                    <a:lstStyle/>
                    <a:p>
                      <a:pPr algn="ctr">
                        <a:lnSpc>
                          <a:spcPts val="2659"/>
                        </a:lnSpc>
                        <a:defRPr/>
                      </a:pPr>
                      <a:r>
                        <a:rPr lang="en-US" sz="1899" b="true">
                          <a:solidFill>
                            <a:srgbClr val="FFFFFF"/>
                          </a:solidFill>
                          <a:latin typeface="Open Sans 1 Bold"/>
                          <a:ea typeface="Open Sans 1 Bold"/>
                          <a:cs typeface="Open Sans 1 Bold"/>
                          <a:sym typeface="Open Sans 1 Bold"/>
                        </a:rPr>
                        <a:t>Loss Used</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0B3A0"/>
                    </a:solidFill>
                  </a:tcPr>
                </a:tc>
                <a:tc>
                  <a:txBody>
                    <a:bodyPr anchor="t" rtlCol="false"/>
                    <a:lstStyle/>
                    <a:p>
                      <a:pPr algn="ctr">
                        <a:lnSpc>
                          <a:spcPts val="2659"/>
                        </a:lnSpc>
                        <a:defRPr/>
                      </a:pPr>
                      <a:r>
                        <a:rPr lang="en-US" sz="1899" b="true">
                          <a:solidFill>
                            <a:srgbClr val="FFFFFF"/>
                          </a:solidFill>
                          <a:latin typeface="Open Sans 1 Bold"/>
                          <a:ea typeface="Open Sans 1 Bold"/>
                          <a:cs typeface="Open Sans 1 Bold"/>
                          <a:sym typeface="Open Sans 1 Bold"/>
                        </a:rPr>
                        <a:t>Accuracy Obtained</a:t>
                      </a:r>
                      <a:endParaRPr lang="en-US" sz="1100"/>
                    </a:p>
                    <a:p>
                      <a:pPr algn="ctr">
                        <a:lnSpc>
                          <a:spcPts val="2659"/>
                        </a:lnSpc>
                      </a:pPr>
                      <a:r>
                        <a:rPr lang="en-US" sz="1899">
                          <a:solidFill>
                            <a:srgbClr val="FFFFFF"/>
                          </a:solidFill>
                          <a:latin typeface="Open Sans 1"/>
                          <a:ea typeface="Open Sans 1"/>
                          <a:cs typeface="Open Sans 1"/>
                          <a:sym typeface="Open Sans 1"/>
                        </a:rPr>
                        <a:t>(Clean Images)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0B3A0"/>
                    </a:solidFill>
                  </a:tcPr>
                </a:tc>
                <a:tc>
                  <a:txBody>
                    <a:bodyPr anchor="t" rtlCol="false"/>
                    <a:lstStyle/>
                    <a:p>
                      <a:pPr algn="l">
                        <a:lnSpc>
                          <a:spcPts val="2659"/>
                        </a:lnSpc>
                        <a:defRPr/>
                      </a:pPr>
                      <a:r>
                        <a:rPr lang="en-US" sz="1899" b="true">
                          <a:solidFill>
                            <a:srgbClr val="FFFFFF"/>
                          </a:solidFill>
                          <a:latin typeface="Open Sans 2 Bold"/>
                          <a:ea typeface="Open Sans 2 Bold"/>
                          <a:cs typeface="Open Sans 2 Bold"/>
                          <a:sym typeface="Open Sans 2 Bold"/>
                        </a:rPr>
                        <a:t>Accuracy Obtained</a:t>
                      </a:r>
                      <a:endParaRPr lang="en-US" sz="1100"/>
                    </a:p>
                    <a:p>
                      <a:pPr algn="l">
                        <a:lnSpc>
                          <a:spcPts val="2659"/>
                        </a:lnSpc>
                      </a:pPr>
                      <a:r>
                        <a:rPr lang="en-US" sz="1899" b="true">
                          <a:solidFill>
                            <a:srgbClr val="FFFFFF"/>
                          </a:solidFill>
                          <a:latin typeface="Open Sans 2 Bold"/>
                          <a:ea typeface="Open Sans 2 Bold"/>
                          <a:cs typeface="Open Sans 2 Bold"/>
                          <a:sym typeface="Open Sans 2 Bold"/>
                        </a:rPr>
                        <a:t>(Denoised Images)</a:t>
                      </a:r>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solidFill>
                      <a:srgbClr val="C0B3A0"/>
                    </a:solidFill>
                  </a:tcPr>
                </a:tc>
              </a:tr>
              <a:tr h="1214112">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RestNet-32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Denoiser Autoencoder (CNN architechture)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CIFAR-10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FGSM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Pixel Level Loss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84.87%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16.48%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2164364">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ResNet-32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Denoiser Autoencoder (CNN architechture)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CIFAR-10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FGSM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Pixel Level + High Level Feature Loss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84.87%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41.25%</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93986">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ResNet-32</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High-Level Guided Denoiser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CIFAR-10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FGSM+PGD+C&amp;W+BIM</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High Level Feature Loss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84.47%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659"/>
                        </a:lnSpc>
                        <a:defRPr/>
                      </a:pPr>
                      <a:r>
                        <a:rPr lang="en-US" sz="1899">
                          <a:solidFill>
                            <a:srgbClr val="000000"/>
                          </a:solidFill>
                          <a:latin typeface="Open Sans 1"/>
                          <a:ea typeface="Open Sans 1"/>
                          <a:cs typeface="Open Sans 1"/>
                          <a:sym typeface="Open Sans 1"/>
                        </a:rPr>
                        <a:t>64.37%</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
        <p:nvSpPr>
          <p:cNvPr name="TextBox 4" id="4"/>
          <p:cNvSpPr txBox="true"/>
          <p:nvPr/>
        </p:nvSpPr>
        <p:spPr>
          <a:xfrm rot="0">
            <a:off x="391616" y="504814"/>
            <a:ext cx="17504768" cy="523886"/>
          </a:xfrm>
          <a:prstGeom prst="rect">
            <a:avLst/>
          </a:prstGeom>
        </p:spPr>
        <p:txBody>
          <a:bodyPr anchor="t" rtlCol="false" tIns="0" lIns="0" bIns="0" rIns="0">
            <a:spAutoFit/>
          </a:bodyPr>
          <a:lstStyle/>
          <a:p>
            <a:pPr algn="ctr">
              <a:lnSpc>
                <a:spcPts val="3600"/>
              </a:lnSpc>
            </a:pPr>
            <a:r>
              <a:rPr lang="en-US" b="true" sz="4500">
                <a:solidFill>
                  <a:srgbClr val="252D37"/>
                </a:solidFill>
                <a:latin typeface="Maven Pro Bold"/>
                <a:ea typeface="Maven Pro Bold"/>
                <a:cs typeface="Maven Pro Bold"/>
                <a:sym typeface="Maven Pro Bold"/>
              </a:rPr>
              <a:t>EVALUATING OTHER PURIFICATION METHODS ON CIFAR-10</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1028700" y="2020419"/>
            <a:ext cx="16230600" cy="7674933"/>
          </a:xfrm>
          <a:custGeom>
            <a:avLst/>
            <a:gdLst/>
            <a:ahLst/>
            <a:cxnLst/>
            <a:rect r="r" b="b" t="t" l="l"/>
            <a:pathLst>
              <a:path h="7674933" w="16230600">
                <a:moveTo>
                  <a:pt x="0" y="0"/>
                </a:moveTo>
                <a:lnTo>
                  <a:pt x="16230600" y="0"/>
                </a:lnTo>
                <a:lnTo>
                  <a:pt x="16230600" y="7674932"/>
                </a:lnTo>
                <a:lnTo>
                  <a:pt x="0" y="7674932"/>
                </a:lnTo>
                <a:lnTo>
                  <a:pt x="0" y="0"/>
                </a:lnTo>
                <a:close/>
              </a:path>
            </a:pathLst>
          </a:custGeom>
          <a:blipFill>
            <a:blip r:embed="rId2"/>
            <a:stretch>
              <a:fillRect l="-6572" t="0" r="-2011" b="0"/>
            </a:stretch>
          </a:blipFill>
        </p:spPr>
      </p:sp>
      <p:sp>
        <p:nvSpPr>
          <p:cNvPr name="Freeform 3" id="3"/>
          <p:cNvSpPr/>
          <p:nvPr/>
        </p:nvSpPr>
        <p:spPr>
          <a:xfrm flipH="false" flipV="false" rot="0">
            <a:off x="1028700" y="2190135"/>
            <a:ext cx="16230600" cy="7068165"/>
          </a:xfrm>
          <a:custGeom>
            <a:avLst/>
            <a:gdLst/>
            <a:ahLst/>
            <a:cxnLst/>
            <a:rect r="r" b="b" t="t" l="l"/>
            <a:pathLst>
              <a:path h="7068165" w="16230600">
                <a:moveTo>
                  <a:pt x="0" y="0"/>
                </a:moveTo>
                <a:lnTo>
                  <a:pt x="16230600" y="0"/>
                </a:lnTo>
                <a:lnTo>
                  <a:pt x="16230600" y="7068165"/>
                </a:lnTo>
                <a:lnTo>
                  <a:pt x="0" y="7068165"/>
                </a:lnTo>
                <a:lnTo>
                  <a:pt x="0" y="0"/>
                </a:lnTo>
                <a:close/>
              </a:path>
            </a:pathLst>
          </a:custGeom>
          <a:blipFill>
            <a:blip r:embed="rId3"/>
            <a:stretch>
              <a:fillRect l="0" t="0" r="0" b="0"/>
            </a:stretch>
          </a:blipFill>
        </p:spPr>
      </p:sp>
      <p:sp>
        <p:nvSpPr>
          <p:cNvPr name="TextBox 4" id="4"/>
          <p:cNvSpPr txBox="true"/>
          <p:nvPr/>
        </p:nvSpPr>
        <p:spPr>
          <a:xfrm rot="0">
            <a:off x="5911671" y="762000"/>
            <a:ext cx="6464659" cy="781050"/>
          </a:xfrm>
          <a:prstGeom prst="rect">
            <a:avLst/>
          </a:prstGeom>
        </p:spPr>
        <p:txBody>
          <a:bodyPr anchor="t" rtlCol="false" tIns="0" lIns="0" bIns="0" rIns="0">
            <a:spAutoFit/>
          </a:bodyPr>
          <a:lstStyle/>
          <a:p>
            <a:pPr algn="ctr">
              <a:lnSpc>
                <a:spcPts val="5414"/>
              </a:lnSpc>
            </a:pPr>
            <a:r>
              <a:rPr lang="en-US" b="true" sz="6767">
                <a:solidFill>
                  <a:srgbClr val="252930"/>
                </a:solidFill>
                <a:latin typeface="Maven Pro Bold"/>
                <a:ea typeface="Maven Pro Bold"/>
                <a:cs typeface="Maven Pro Bold"/>
                <a:sym typeface="Maven Pro Bold"/>
              </a:rPr>
              <a:t>ARCHITECTURE</a:t>
            </a:r>
          </a:p>
        </p:txBody>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3251818"/>
            <a:ext cx="16230600" cy="6051550"/>
          </a:xfrm>
          <a:prstGeom prst="rect">
            <a:avLst/>
          </a:prstGeom>
        </p:spPr>
        <p:txBody>
          <a:bodyPr anchor="t" rtlCol="false" tIns="0" lIns="0" bIns="0" rIns="0">
            <a:spAutoFit/>
          </a:bodyPr>
          <a:lstStyle/>
          <a:p>
            <a:pPr algn="just" marL="620712" indent="-310356" lvl="1">
              <a:lnSpc>
                <a:spcPts val="4024"/>
              </a:lnSpc>
              <a:buFont typeface="Arial"/>
              <a:buChar char="•"/>
            </a:pPr>
            <a:r>
              <a:rPr lang="en-US" sz="2874">
                <a:solidFill>
                  <a:srgbClr val="252D37"/>
                </a:solidFill>
                <a:latin typeface="Maven Pro"/>
                <a:ea typeface="Maven Pro"/>
                <a:cs typeface="Maven Pro"/>
                <a:sym typeface="Maven Pro"/>
              </a:rPr>
              <a:t>Unifi</a:t>
            </a:r>
            <a:r>
              <a:rPr lang="en-US" sz="2874">
                <a:solidFill>
                  <a:srgbClr val="252D37"/>
                </a:solidFill>
                <a:latin typeface="Maven Pro"/>
                <a:ea typeface="Maven Pro"/>
                <a:cs typeface="Maven Pro"/>
                <a:sym typeface="Maven Pro"/>
              </a:rPr>
              <a:t>ed Defense Pipeline: Most existing research focuses on either detection or purification. Our work integrates both, making it a more complete and deployable adversarial defense system.</a:t>
            </a:r>
          </a:p>
          <a:p>
            <a:pPr algn="just" marL="620712" indent="-310356" lvl="1">
              <a:lnSpc>
                <a:spcPts val="4024"/>
              </a:lnSpc>
              <a:buFont typeface="Arial"/>
              <a:buChar char="•"/>
            </a:pPr>
            <a:r>
              <a:rPr lang="en-US" sz="2874">
                <a:solidFill>
                  <a:srgbClr val="252D37"/>
                </a:solidFill>
                <a:latin typeface="Maven Pro"/>
                <a:ea typeface="Maven Pro"/>
                <a:cs typeface="Maven Pro"/>
                <a:sym typeface="Maven Pro"/>
              </a:rPr>
              <a:t>Single DAE, Multi-Attack Purification: Unlike prior methods that train separate models for different attacks, we show that one denoising autoencoder can effectively purify samples from diverse attacks (FGSM, PGD, BIM), simplifying the architecture</a:t>
            </a:r>
          </a:p>
          <a:p>
            <a:pPr algn="just" marL="620712" indent="-310356" lvl="1">
              <a:lnSpc>
                <a:spcPts val="4024"/>
              </a:lnSpc>
              <a:buFont typeface="Arial"/>
              <a:buChar char="•"/>
            </a:pPr>
            <a:r>
              <a:rPr lang="en-US" sz="2874">
                <a:solidFill>
                  <a:srgbClr val="252D37"/>
                </a:solidFill>
                <a:latin typeface="Maven Pro"/>
                <a:ea typeface="Maven Pro"/>
                <a:cs typeface="Maven Pro"/>
                <a:sym typeface="Maven Pro"/>
              </a:rPr>
              <a:t>Robust Generalization: Our DAE is trained to handle noise patterns from multiple adversaries, enabling it to generalize purification across attack types — a feature rarely addressed in earlier works.</a:t>
            </a:r>
          </a:p>
          <a:p>
            <a:pPr algn="l" marL="620712" indent="-310356" lvl="1">
              <a:lnSpc>
                <a:spcPts val="4024"/>
              </a:lnSpc>
              <a:buFont typeface="Arial"/>
              <a:buChar char="•"/>
            </a:pPr>
            <a:r>
              <a:rPr lang="en-US" sz="2874">
                <a:solidFill>
                  <a:srgbClr val="252D37"/>
                </a:solidFill>
                <a:latin typeface="Maven Pro"/>
                <a:ea typeface="Maven Pro"/>
                <a:cs typeface="Maven Pro"/>
                <a:sym typeface="Maven Pro"/>
              </a:rPr>
              <a:t>Significant Accuracy Recovery: We demonstrate a drastic improvement in classification accuracy post-denoising (e.g., from 0.07% to 82.56% on PGD), validating the strength of our purification module.</a:t>
            </a:r>
          </a:p>
        </p:txBody>
      </p:sp>
      <p:sp>
        <p:nvSpPr>
          <p:cNvPr name="TextBox 3" id="3"/>
          <p:cNvSpPr txBox="true"/>
          <p:nvPr/>
        </p:nvSpPr>
        <p:spPr>
          <a:xfrm rot="0">
            <a:off x="3451433" y="1234524"/>
            <a:ext cx="11385133" cy="921852"/>
          </a:xfrm>
          <a:prstGeom prst="rect">
            <a:avLst/>
          </a:prstGeom>
        </p:spPr>
        <p:txBody>
          <a:bodyPr anchor="t" rtlCol="false" tIns="0" lIns="0" bIns="0" rIns="0">
            <a:spAutoFit/>
          </a:bodyPr>
          <a:lstStyle/>
          <a:p>
            <a:pPr algn="ctr">
              <a:lnSpc>
                <a:spcPts val="6417"/>
              </a:lnSpc>
            </a:pPr>
            <a:r>
              <a:rPr lang="en-US" b="true" sz="8021">
                <a:solidFill>
                  <a:srgbClr val="252D37"/>
                </a:solidFill>
                <a:latin typeface="Maven Pro Bold"/>
                <a:ea typeface="Maven Pro Bold"/>
                <a:cs typeface="Maven Pro Bold"/>
                <a:sym typeface="Maven Pro Bold"/>
              </a:rPr>
              <a:t>CONCLUSION</a:t>
            </a:r>
          </a:p>
        </p:txBody>
      </p:sp>
      <p:sp>
        <p:nvSpPr>
          <p:cNvPr name="Freeform 4" id="4"/>
          <p:cNvSpPr/>
          <p:nvPr/>
        </p:nvSpPr>
        <p:spPr>
          <a:xfrm flipH="true" flipV="false" rot="0">
            <a:off x="-211950" y="-104775"/>
            <a:ext cx="4114800" cy="4114800"/>
          </a:xfrm>
          <a:custGeom>
            <a:avLst/>
            <a:gdLst/>
            <a:ahLst/>
            <a:cxnLst/>
            <a:rect r="r" b="b" t="t" l="l"/>
            <a:pathLst>
              <a:path h="4114800" w="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777365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542983" y="9077308"/>
            <a:ext cx="2716317" cy="1358159"/>
          </a:xfrm>
          <a:custGeom>
            <a:avLst/>
            <a:gdLst/>
            <a:ahLst/>
            <a:cxnLst/>
            <a:rect r="r" b="b" t="t" l="l"/>
            <a:pathLst>
              <a:path h="1358159" w="2716317">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829185"/>
            <a:ext cx="9709975" cy="903420"/>
          </a:xfrm>
          <a:prstGeom prst="rect">
            <a:avLst/>
          </a:prstGeom>
        </p:spPr>
        <p:txBody>
          <a:bodyPr anchor="t" rtlCol="false" tIns="0" lIns="0" bIns="0" rIns="0">
            <a:spAutoFit/>
          </a:bodyPr>
          <a:lstStyle/>
          <a:p>
            <a:pPr algn="ctr">
              <a:lnSpc>
                <a:spcPts val="6277"/>
              </a:lnSpc>
            </a:pPr>
            <a:r>
              <a:rPr lang="en-US" b="true" sz="7846">
                <a:solidFill>
                  <a:srgbClr val="252D37"/>
                </a:solidFill>
                <a:latin typeface="Maven Pro Bold"/>
                <a:ea typeface="Maven Pro Bold"/>
                <a:cs typeface="Maven Pro Bold"/>
                <a:sym typeface="Maven Pro Bold"/>
              </a:rPr>
              <a:t>Contributions</a:t>
            </a:r>
          </a:p>
        </p:txBody>
      </p:sp>
      <p:sp>
        <p:nvSpPr>
          <p:cNvPr name="Freeform 3" id="3"/>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aphicFrame>
        <p:nvGraphicFramePr>
          <p:cNvPr name="Table 6" id="6"/>
          <p:cNvGraphicFramePr>
            <a:graphicFrameLocks noGrp="true"/>
          </p:cNvGraphicFramePr>
          <p:nvPr/>
        </p:nvGraphicFramePr>
        <p:xfrm>
          <a:off x="1385623" y="2016570"/>
          <a:ext cx="15873677" cy="7989720"/>
        </p:xfrm>
        <a:graphic>
          <a:graphicData uri="http://schemas.openxmlformats.org/drawingml/2006/table">
            <a:tbl>
              <a:tblPr/>
              <a:tblGrid>
                <a:gridCol w="2989265"/>
                <a:gridCol w="11639235"/>
                <a:gridCol w="1245177"/>
              </a:tblGrid>
              <a:tr h="1313806">
                <a:tc>
                  <a:txBody>
                    <a:bodyPr anchor="t" rtlCol="false"/>
                    <a:lstStyle/>
                    <a:p>
                      <a:pPr algn="ctr">
                        <a:lnSpc>
                          <a:spcPts val="3499"/>
                        </a:lnSpc>
                        <a:defRPr/>
                      </a:pPr>
                      <a:r>
                        <a:rPr lang="en-US" sz="2499" b="true">
                          <a:solidFill>
                            <a:srgbClr val="000000"/>
                          </a:solidFill>
                          <a:latin typeface="Maven Pro Bold"/>
                          <a:ea typeface="Maven Pro Bold"/>
                          <a:cs typeface="Maven Pro Bold"/>
                          <a:sym typeface="Maven Pro Bold"/>
                        </a:rPr>
                        <a:t>K Rithwin</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Maven Pro"/>
                          <a:ea typeface="Maven Pro"/>
                          <a:cs typeface="Maven Pro"/>
                          <a:sym typeface="Maven Pro"/>
                        </a:rPr>
                        <a:t>Generating adversarial exmaples, Classifier for MNIST dataet, Worked on detector(base) and detector(dual manifold), purifier(DAE) modifications, whole project integration, PPT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Maven Pro Bold"/>
                          <a:ea typeface="Maven Pro Bold"/>
                          <a:cs typeface="Maven Pro Bold"/>
                          <a:sym typeface="Maven Pro Bold"/>
                        </a:rPr>
                        <a:t>18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427413">
                <a:tc>
                  <a:txBody>
                    <a:bodyPr anchor="t" rtlCol="false"/>
                    <a:lstStyle/>
                    <a:p>
                      <a:pPr algn="ctr">
                        <a:lnSpc>
                          <a:spcPts val="3499"/>
                        </a:lnSpc>
                        <a:defRPr/>
                      </a:pPr>
                      <a:r>
                        <a:rPr lang="en-US" sz="2499" b="true">
                          <a:solidFill>
                            <a:srgbClr val="000000"/>
                          </a:solidFill>
                          <a:latin typeface="Maven Pro Bold"/>
                          <a:ea typeface="Maven Pro Bold"/>
                          <a:cs typeface="Maven Pro Bold"/>
                          <a:sym typeface="Maven Pro Bold"/>
                        </a:rPr>
                        <a:t>Ritesh Baviskar</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520"/>
                        </a:lnSpc>
                        <a:defRPr/>
                      </a:pPr>
                      <a:r>
                        <a:rPr lang="en-US" sz="1800">
                          <a:solidFill>
                            <a:srgbClr val="000000"/>
                          </a:solidFill>
                          <a:latin typeface="Maven Pro"/>
                          <a:ea typeface="Maven Pro"/>
                          <a:cs typeface="Maven Pro"/>
                          <a:sym typeface="Maven Pro"/>
                        </a:rPr>
                        <a:t>Worked on developing the diffusion model for experimentation. Generation of adversarial samples on various datasets. Integration of detector with purifier. Conducting ablation studies. Improving detector accuracy, PPT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Maven Pro Bold"/>
                          <a:ea typeface="Maven Pro Bold"/>
                          <a:cs typeface="Maven Pro Bold"/>
                          <a:sym typeface="Maven Pro Bold"/>
                        </a:rPr>
                        <a:t>18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866275">
                <a:tc>
                  <a:txBody>
                    <a:bodyPr anchor="t" rtlCol="false"/>
                    <a:lstStyle/>
                    <a:p>
                      <a:pPr algn="ctr">
                        <a:lnSpc>
                          <a:spcPts val="3499"/>
                        </a:lnSpc>
                        <a:defRPr/>
                      </a:pPr>
                      <a:r>
                        <a:rPr lang="en-US" sz="2499" b="true">
                          <a:solidFill>
                            <a:srgbClr val="252930"/>
                          </a:solidFill>
                          <a:latin typeface="Maven Pro Bold"/>
                          <a:ea typeface="Maven Pro Bold"/>
                          <a:cs typeface="Maven Pro Bold"/>
                          <a:sym typeface="Maven Pro Bold"/>
                        </a:rPr>
                        <a:t>Aaditi Agrawal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Maven Pro"/>
                          <a:ea typeface="Maven Pro"/>
                          <a:cs typeface="Maven Pro"/>
                          <a:sym typeface="Maven Pro"/>
                        </a:rPr>
                        <a:t>Generated adverserial examples, made ResNet-32 classifier, Conducted experiments on purifier architectures, Added Perceptual (High-Level Feature Loss) to the denoiser autoencoder to purify CIFAR-10 dataset) and improved its accuracy. Experimented with high-level-guided denoiser and added pixel loss to it, PPT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Maven Pro Bold"/>
                          <a:ea typeface="Maven Pro Bold"/>
                          <a:cs typeface="Maven Pro Bold"/>
                          <a:sym typeface="Maven Pro Bold"/>
                        </a:rPr>
                        <a:t>18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58047">
                <a:tc>
                  <a:txBody>
                    <a:bodyPr anchor="t" rtlCol="false"/>
                    <a:lstStyle/>
                    <a:p>
                      <a:pPr algn="ctr">
                        <a:lnSpc>
                          <a:spcPts val="3499"/>
                        </a:lnSpc>
                        <a:defRPr/>
                      </a:pPr>
                      <a:r>
                        <a:rPr lang="en-US" sz="2499" b="true">
                          <a:solidFill>
                            <a:srgbClr val="000000"/>
                          </a:solidFill>
                          <a:latin typeface="Maven Pro Bold"/>
                          <a:ea typeface="Maven Pro Bold"/>
                          <a:cs typeface="Maven Pro Bold"/>
                          <a:sym typeface="Maven Pro Bold"/>
                        </a:rPr>
                        <a:t>Ayush Meena</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Maven Pro"/>
                          <a:ea typeface="Maven Pro"/>
                          <a:cs typeface="Maven Pro"/>
                          <a:sym typeface="Maven Pro"/>
                        </a:rPr>
                        <a:t>Developed denoising autoencoder to purify adversarial MNIST examples generated using FGSM, PGD, and BIM attacks.</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Maven Pro Bold"/>
                          <a:ea typeface="Maven Pro Bold"/>
                          <a:cs typeface="Maven Pro Bold"/>
                          <a:sym typeface="Maven Pro Bold"/>
                        </a:rPr>
                        <a:t>18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037419">
                <a:tc>
                  <a:txBody>
                    <a:bodyPr anchor="t" rtlCol="false"/>
                    <a:lstStyle/>
                    <a:p>
                      <a:pPr algn="ctr">
                        <a:lnSpc>
                          <a:spcPts val="3499"/>
                        </a:lnSpc>
                        <a:defRPr/>
                      </a:pPr>
                      <a:r>
                        <a:rPr lang="en-US" sz="2499" b="true">
                          <a:solidFill>
                            <a:srgbClr val="000000"/>
                          </a:solidFill>
                          <a:latin typeface="Maven Pro Bold"/>
                          <a:ea typeface="Maven Pro Bold"/>
                          <a:cs typeface="Maven Pro Bold"/>
                          <a:sym typeface="Maven Pro Bold"/>
                        </a:rPr>
                        <a:t>Piyush Patil</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Arimo"/>
                          <a:ea typeface="Arimo"/>
                          <a:cs typeface="Arimo"/>
                          <a:sym typeface="Arimo"/>
                        </a:rPr>
                        <a:t>Worked on KDE-based adversarial detection. Generating Adversarial Examples. </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Maven Pro Bold"/>
                          <a:ea typeface="Maven Pro Bold"/>
                          <a:cs typeface="Maven Pro Bold"/>
                          <a:sym typeface="Maven Pro Bold"/>
                        </a:rPr>
                        <a:t>18</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r h="1186759">
                <a:tc>
                  <a:txBody>
                    <a:bodyPr anchor="t" rtlCol="false"/>
                    <a:lstStyle/>
                    <a:p>
                      <a:pPr algn="ctr">
                        <a:lnSpc>
                          <a:spcPts val="3499"/>
                        </a:lnSpc>
                        <a:defRPr/>
                      </a:pPr>
                      <a:r>
                        <a:rPr lang="en-US" sz="2499" b="true">
                          <a:solidFill>
                            <a:srgbClr val="000000"/>
                          </a:solidFill>
                          <a:latin typeface="Maven Pro Bold"/>
                          <a:ea typeface="Maven Pro Bold"/>
                          <a:cs typeface="Maven Pro Bold"/>
                          <a:sym typeface="Maven Pro Bold"/>
                        </a:rPr>
                        <a:t>Aditya Jagdale</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2799"/>
                        </a:lnSpc>
                        <a:defRPr/>
                      </a:pPr>
                      <a:r>
                        <a:rPr lang="en-US" sz="1999">
                          <a:solidFill>
                            <a:srgbClr val="000000"/>
                          </a:solidFill>
                          <a:latin typeface="Arimo"/>
                          <a:ea typeface="Arimo"/>
                          <a:cs typeface="Arimo"/>
                          <a:sym typeface="Arimo"/>
                        </a:rPr>
                        <a:t>Investigated and evaluated detection technique  like Feature squeezing  on adversarial attacks on cifar-10 dataset, PPT</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Maven Pro Bold"/>
                          <a:ea typeface="Maven Pro Bold"/>
                          <a:cs typeface="Maven Pro Bold"/>
                          <a:sym typeface="Maven Pro Bold"/>
                        </a:rPr>
                        <a:t>10</a:t>
                      </a:r>
                      <a:endParaRPr lang="en-US" sz="1100"/>
                    </a:p>
                  </a:txBody>
                  <a:tcPr marL="190500" marR="190500" marT="190500" marB="190500" anchor="ctr">
                    <a:lnL cmpd="sng" algn="ctr" cap="flat" w="38100">
                      <a:solidFill>
                        <a:srgbClr val="000000"/>
                      </a:solidFill>
                      <a:prstDash val="solid"/>
                      <a:round/>
                      <a:headEnd type="none" w="med" len="med"/>
                      <a:tailEnd type="none" w="med" len="med"/>
                    </a:lnL>
                    <a:lnR cmpd="sng" algn="ctr" cap="flat" w="38100">
                      <a:solidFill>
                        <a:srgbClr val="000000"/>
                      </a:solidFill>
                      <a:prstDash val="solid"/>
                      <a:round/>
                      <a:headEnd type="none" w="med" len="med"/>
                      <a:tailEnd type="none" w="med" len="med"/>
                    </a:lnR>
                    <a:lnT cmpd="sng" algn="ctr" cap="flat" w="38100">
                      <a:solidFill>
                        <a:srgbClr val="000000"/>
                      </a:solidFill>
                      <a:prstDash val="solid"/>
                      <a:round/>
                      <a:headEnd type="none" w="med" len="med"/>
                      <a:tailEnd type="none" w="med" len="med"/>
                    </a:lnT>
                    <a:lnB cmpd="sng" algn="ctr" cap="flat" w="38100">
                      <a:solidFill>
                        <a:srgbClr val="000000"/>
                      </a:solidFill>
                      <a:prstDash val="solid"/>
                      <a:round/>
                      <a:headEnd type="none" w="med" len="med"/>
                      <a:tailEnd type="none" w="med" len="med"/>
                    </a:lnB>
                  </a:tcPr>
                </a:tc>
              </a:tr>
            </a:tbl>
          </a:graphicData>
        </a:graphic>
      </p:graphicFrame>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2754150" y="3832722"/>
            <a:ext cx="12779699" cy="1791414"/>
          </a:xfrm>
          <a:prstGeom prst="rect">
            <a:avLst/>
          </a:prstGeom>
        </p:spPr>
        <p:txBody>
          <a:bodyPr anchor="t" rtlCol="false" tIns="0" lIns="0" bIns="0" rIns="0">
            <a:spAutoFit/>
          </a:bodyPr>
          <a:lstStyle/>
          <a:p>
            <a:pPr algn="ctr">
              <a:lnSpc>
                <a:spcPts val="12435"/>
              </a:lnSpc>
            </a:pPr>
            <a:r>
              <a:rPr lang="en-US" b="true" sz="15544">
                <a:solidFill>
                  <a:srgbClr val="252D37"/>
                </a:solidFill>
                <a:latin typeface="Maven Pro Bold"/>
                <a:ea typeface="Maven Pro Bold"/>
                <a:cs typeface="Maven Pro Bold"/>
                <a:sym typeface="Maven Pro Bold"/>
              </a:rPr>
              <a:t>Thank You</a:t>
            </a:r>
          </a:p>
        </p:txBody>
      </p:sp>
      <p:sp>
        <p:nvSpPr>
          <p:cNvPr name="Freeform 3" id="3"/>
          <p:cNvSpPr/>
          <p:nvPr/>
        </p:nvSpPr>
        <p:spPr>
          <a:xfrm flipH="false" flipV="false" rot="0">
            <a:off x="0" y="6974593"/>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613969" y="8304597"/>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10800000">
            <a:off x="17582856" y="118636"/>
            <a:ext cx="809919" cy="3227938"/>
          </a:xfrm>
          <a:custGeom>
            <a:avLst/>
            <a:gdLst/>
            <a:ahLst/>
            <a:cxnLst/>
            <a:rect r="r" b="b" t="t" l="l"/>
            <a:pathLst>
              <a:path h="3227938" w="809919">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10800000">
            <a:off x="12517066" y="-114300"/>
            <a:ext cx="4261740" cy="2130870"/>
          </a:xfrm>
          <a:custGeom>
            <a:avLst/>
            <a:gdLst/>
            <a:ahLst/>
            <a:cxnLst/>
            <a:rect r="r" b="b" t="t" l="l"/>
            <a:pathLst>
              <a:path h="2130870" w="426174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516220" y="1279972"/>
            <a:ext cx="17461929" cy="9299858"/>
          </a:xfrm>
          <a:prstGeom prst="rect">
            <a:avLst/>
          </a:prstGeom>
        </p:spPr>
        <p:txBody>
          <a:bodyPr anchor="t" rtlCol="false" tIns="0" lIns="0" bIns="0" rIns="0">
            <a:spAutoFit/>
          </a:bodyPr>
          <a:lstStyle/>
          <a:p>
            <a:pPr algn="just">
              <a:lnSpc>
                <a:spcPts val="5199"/>
              </a:lnSpc>
            </a:pPr>
            <a:r>
              <a:rPr lang="en-US" sz="3713" b="true">
                <a:solidFill>
                  <a:srgbClr val="252D37"/>
                </a:solidFill>
                <a:latin typeface="Muli Bold"/>
                <a:ea typeface="Muli Bold"/>
                <a:cs typeface="Muli Bold"/>
                <a:sym typeface="Muli Bold"/>
              </a:rPr>
              <a:t>Architecture Components:</a:t>
            </a:r>
          </a:p>
          <a:p>
            <a:pPr algn="just" marL="758646" indent="-379323" lvl="1">
              <a:lnSpc>
                <a:spcPts val="4919"/>
              </a:lnSpc>
              <a:buFont typeface="Arial"/>
              <a:buChar char="•"/>
            </a:pPr>
            <a:r>
              <a:rPr lang="en-US" sz="3513">
                <a:solidFill>
                  <a:srgbClr val="252D37"/>
                </a:solidFill>
                <a:latin typeface="Maven Pro"/>
                <a:ea typeface="Maven Pro"/>
                <a:cs typeface="Maven Pro"/>
                <a:sym typeface="Maven Pro"/>
              </a:rPr>
              <a:t>1. Classification Model (DNN):</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Pre-trained convolutional neural network (e.g., LeNet, CIFAR10 CNN).</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Predicts labels for input samples (clean or adversarial).</a:t>
            </a:r>
          </a:p>
          <a:p>
            <a:pPr algn="just" marL="758646" indent="-379323" lvl="1">
              <a:lnSpc>
                <a:spcPts val="4919"/>
              </a:lnSpc>
              <a:buFont typeface="Arial"/>
              <a:buChar char="•"/>
            </a:pPr>
            <a:r>
              <a:rPr lang="en-US" sz="3513">
                <a:solidFill>
                  <a:srgbClr val="252D37"/>
                </a:solidFill>
                <a:latin typeface="Maven Pro"/>
                <a:ea typeface="Maven Pro"/>
                <a:cs typeface="Maven Pro"/>
                <a:sym typeface="Maven Pro"/>
              </a:rPr>
              <a:t>2. Feature Squeezing Module:</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Applies input transformation to reduce degrees of freedom.</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Types of squeezing applied:</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Bit Depth Reduction (e.g., 1-bit for MNIST, 5-bit for CIFAR).</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Median Filtering (kernel size = 2).</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Non-Local Means Denoising (for color images like CIFAR).</a:t>
            </a:r>
          </a:p>
          <a:p>
            <a:pPr algn="just" marL="758646" indent="-379323" lvl="1">
              <a:lnSpc>
                <a:spcPts val="4919"/>
              </a:lnSpc>
              <a:buFont typeface="Arial"/>
              <a:buChar char="•"/>
            </a:pPr>
            <a:r>
              <a:rPr lang="en-US" sz="3513">
                <a:solidFill>
                  <a:srgbClr val="252D37"/>
                </a:solidFill>
                <a:latin typeface="Maven Pro"/>
                <a:ea typeface="Maven Pro"/>
                <a:cs typeface="Maven Pro"/>
                <a:sym typeface="Maven Pro"/>
              </a:rPr>
              <a:t>3. Distance-Based Detection:</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Calculates the L1 distance between model predictions on original vs squeezed inputs.</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The maximum distance across all squeezers is used as anomaly score.</a:t>
            </a:r>
          </a:p>
          <a:p>
            <a:pPr algn="just">
              <a:lnSpc>
                <a:spcPts val="4919"/>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4" id="4"/>
          <p:cNvSpPr txBox="true"/>
          <p:nvPr/>
        </p:nvSpPr>
        <p:spPr>
          <a:xfrm rot="0">
            <a:off x="856383" y="480049"/>
            <a:ext cx="16402917" cy="548651"/>
          </a:xfrm>
          <a:prstGeom prst="rect">
            <a:avLst/>
          </a:prstGeom>
        </p:spPr>
        <p:txBody>
          <a:bodyPr anchor="t" rtlCol="false" tIns="0" lIns="0" bIns="0" rIns="0">
            <a:spAutoFit/>
          </a:bodyPr>
          <a:lstStyle/>
          <a:p>
            <a:pPr algn="ctr">
              <a:lnSpc>
                <a:spcPts val="3840"/>
              </a:lnSpc>
            </a:pPr>
            <a:r>
              <a:rPr lang="en-US" b="true" sz="4800">
                <a:solidFill>
                  <a:srgbClr val="252D37"/>
                </a:solidFill>
                <a:latin typeface="Maven Pro Bold"/>
                <a:ea typeface="Maven Pro Bold"/>
                <a:cs typeface="Maven Pro Bold"/>
                <a:sym typeface="Maven Pro Bold"/>
              </a:rPr>
              <a:t>EXPERIMENT: DETECTION USING FEATURE SQUEEZING</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TextBox 2" id="2"/>
          <p:cNvSpPr txBox="true"/>
          <p:nvPr/>
        </p:nvSpPr>
        <p:spPr>
          <a:xfrm rot="0">
            <a:off x="1028700" y="971550"/>
            <a:ext cx="16068611" cy="6823358"/>
          </a:xfrm>
          <a:prstGeom prst="rect">
            <a:avLst/>
          </a:prstGeom>
        </p:spPr>
        <p:txBody>
          <a:bodyPr anchor="t" rtlCol="false" tIns="0" lIns="0" bIns="0" rIns="0">
            <a:spAutoFit/>
          </a:bodyPr>
          <a:lstStyle/>
          <a:p>
            <a:pPr algn="just">
              <a:lnSpc>
                <a:spcPts val="5199"/>
              </a:lnSpc>
            </a:pPr>
            <a:r>
              <a:rPr lang="en-US" sz="3713" b="true">
                <a:solidFill>
                  <a:srgbClr val="252D37"/>
                </a:solidFill>
                <a:latin typeface="Muli Bold"/>
                <a:ea typeface="Muli Bold"/>
                <a:cs typeface="Muli Bold"/>
                <a:sym typeface="Muli Bold"/>
              </a:rPr>
              <a:t>Detection Process:</a:t>
            </a:r>
          </a:p>
          <a:p>
            <a:pPr algn="just" marL="758646" indent="-379323" lvl="1">
              <a:lnSpc>
                <a:spcPts val="4919"/>
              </a:lnSpc>
              <a:buFont typeface="Arial"/>
              <a:buChar char="•"/>
            </a:pPr>
            <a:r>
              <a:rPr lang="en-US" sz="3513">
                <a:solidFill>
                  <a:srgbClr val="252D37"/>
                </a:solidFill>
                <a:latin typeface="Maven Pro"/>
                <a:ea typeface="Maven Pro"/>
                <a:cs typeface="Maven Pro"/>
                <a:sym typeface="Maven Pro"/>
              </a:rPr>
              <a:t>Training Phase:</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Compute distances for clean validation samples.</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Set a threshold based on a fixed False Positive Rate (FPR) (e.g., 5%).</a:t>
            </a:r>
          </a:p>
          <a:p>
            <a:pPr algn="just" marL="758646" indent="-379323" lvl="1">
              <a:lnSpc>
                <a:spcPts val="4919"/>
              </a:lnSpc>
              <a:buFont typeface="Arial"/>
              <a:buChar char="•"/>
            </a:pPr>
            <a:r>
              <a:rPr lang="en-US" sz="3513">
                <a:solidFill>
                  <a:srgbClr val="252D37"/>
                </a:solidFill>
                <a:latin typeface="Maven Pro"/>
                <a:ea typeface="Maven Pro"/>
                <a:cs typeface="Maven Pro"/>
                <a:sym typeface="Maven Pro"/>
              </a:rPr>
              <a:t>Testing Phase:</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Calculate distance for test (or adversarial) samples.</a:t>
            </a:r>
          </a:p>
          <a:p>
            <a:pPr algn="just" marL="1517292" indent="-505764" lvl="2">
              <a:lnSpc>
                <a:spcPts val="4919"/>
              </a:lnSpc>
              <a:buFont typeface="Arial"/>
              <a:buChar char="⚬"/>
            </a:pPr>
            <a:r>
              <a:rPr lang="en-US" sz="3513">
                <a:solidFill>
                  <a:srgbClr val="252D37"/>
                </a:solidFill>
                <a:latin typeface="Maven Pro"/>
                <a:ea typeface="Maven Pro"/>
                <a:cs typeface="Maven Pro"/>
                <a:sym typeface="Maven Pro"/>
              </a:rPr>
              <a:t>Predict as adversarial if the distance exceeds the threshold.</a:t>
            </a:r>
          </a:p>
          <a:p>
            <a:pPr algn="just">
              <a:lnSpc>
                <a:spcPts val="4919"/>
              </a:lnSpc>
            </a:pPr>
          </a:p>
          <a:p>
            <a:pPr algn="just">
              <a:lnSpc>
                <a:spcPts val="4919"/>
              </a:lnSpc>
            </a:pPr>
          </a:p>
          <a:p>
            <a:pPr algn="just">
              <a:lnSpc>
                <a:spcPts val="4919"/>
              </a:lnSpc>
            </a:pPr>
            <a:r>
              <a:rPr lang="en-US" sz="3513">
                <a:solidFill>
                  <a:srgbClr val="252D37"/>
                </a:solidFill>
                <a:latin typeface="Maven Pro"/>
                <a:ea typeface="Maven Pro"/>
                <a:cs typeface="Maven Pro"/>
                <a:sym typeface="Maven Pro"/>
              </a:rPr>
              <a:t>   </a:t>
            </a:r>
          </a:p>
          <a:p>
            <a:pPr algn="just">
              <a:lnSpc>
                <a:spcPts val="4919"/>
              </a:lnSpc>
            </a:pPr>
          </a:p>
        </p:txBody>
      </p:sp>
      <p:sp>
        <p:nvSpPr>
          <p:cNvPr name="Freeform 3" id="3"/>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504302" y="1176281"/>
            <a:ext cx="13279395" cy="7934439"/>
          </a:xfrm>
          <a:custGeom>
            <a:avLst/>
            <a:gdLst/>
            <a:ahLst/>
            <a:cxnLst/>
            <a:rect r="r" b="b" t="t" l="l"/>
            <a:pathLst>
              <a:path h="7934439" w="13279395">
                <a:moveTo>
                  <a:pt x="0" y="0"/>
                </a:moveTo>
                <a:lnTo>
                  <a:pt x="13279396" y="0"/>
                </a:lnTo>
                <a:lnTo>
                  <a:pt x="13279396" y="7934438"/>
                </a:lnTo>
                <a:lnTo>
                  <a:pt x="0" y="7934438"/>
                </a:lnTo>
                <a:lnTo>
                  <a:pt x="0" y="0"/>
                </a:lnTo>
                <a:close/>
              </a:path>
            </a:pathLst>
          </a:custGeom>
          <a:blipFill>
            <a:blip r:embed="rId4"/>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710997" y="1299781"/>
            <a:ext cx="12866005" cy="7687438"/>
          </a:xfrm>
          <a:custGeom>
            <a:avLst/>
            <a:gdLst/>
            <a:ahLst/>
            <a:cxnLst/>
            <a:rect r="r" b="b" t="t" l="l"/>
            <a:pathLst>
              <a:path h="7687438" w="12866005">
                <a:moveTo>
                  <a:pt x="0" y="0"/>
                </a:moveTo>
                <a:lnTo>
                  <a:pt x="12866006" y="0"/>
                </a:lnTo>
                <a:lnTo>
                  <a:pt x="12866006" y="7687438"/>
                </a:lnTo>
                <a:lnTo>
                  <a:pt x="0" y="7687438"/>
                </a:lnTo>
                <a:lnTo>
                  <a:pt x="0" y="0"/>
                </a:lnTo>
                <a:close/>
              </a:path>
            </a:pathLst>
          </a:custGeom>
          <a:blipFill>
            <a:blip r:embed="rId4"/>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3E6E0"/>
        </a:solidFill>
      </p:bgPr>
    </p:bg>
    <p:spTree>
      <p:nvGrpSpPr>
        <p:cNvPr id="1" name=""/>
        <p:cNvGrpSpPr/>
        <p:nvPr/>
      </p:nvGrpSpPr>
      <p:grpSpPr>
        <a:xfrm>
          <a:off x="0" y="0"/>
          <a:ext cx="0" cy="0"/>
          <a:chOff x="0" y="0"/>
          <a:chExt cx="0" cy="0"/>
        </a:xfrm>
      </p:grpSpPr>
      <p:sp>
        <p:nvSpPr>
          <p:cNvPr name="Freeform 2" id="2"/>
          <p:cNvSpPr/>
          <p:nvPr/>
        </p:nvSpPr>
        <p:spPr>
          <a:xfrm flipH="false" flipV="false" rot="0">
            <a:off x="0" y="8229600"/>
            <a:ext cx="516220" cy="2057400"/>
          </a:xfrm>
          <a:custGeom>
            <a:avLst/>
            <a:gdLst/>
            <a:ahLst/>
            <a:cxnLst/>
            <a:rect r="r" b="b" t="t" l="l"/>
            <a:pathLst>
              <a:path h="2057400" w="51622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2139946" y="958578"/>
            <a:ext cx="14008107" cy="8369844"/>
          </a:xfrm>
          <a:custGeom>
            <a:avLst/>
            <a:gdLst/>
            <a:ahLst/>
            <a:cxnLst/>
            <a:rect r="r" b="b" t="t" l="l"/>
            <a:pathLst>
              <a:path h="8369844" w="14008107">
                <a:moveTo>
                  <a:pt x="0" y="0"/>
                </a:moveTo>
                <a:lnTo>
                  <a:pt x="14008108" y="0"/>
                </a:lnTo>
                <a:lnTo>
                  <a:pt x="14008108" y="8369844"/>
                </a:lnTo>
                <a:lnTo>
                  <a:pt x="0" y="8369844"/>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DAGky0jS6xk</dc:identifier>
  <dcterms:modified xsi:type="dcterms:W3CDTF">2011-08-01T06:04:30Z</dcterms:modified>
  <cp:revision>1</cp:revision>
  <dc:title>CS776 - Final Project Presentation</dc:title>
</cp:coreProperties>
</file>