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Cormorant Garamond Bold Italics" charset="1" panose="00000800000000000000"/>
      <p:regular r:id="rId25"/>
    </p:embeddedFont>
    <p:embeddedFont>
      <p:font typeface="Quicksand" charset="1" panose="00000000000000000000"/>
      <p:regular r:id="rId26"/>
    </p:embeddedFont>
    <p:embeddedFont>
      <p:font typeface="Quicksand Bold" charset="1" panose="00000000000000000000"/>
      <p:regular r:id="rId27"/>
    </p:embeddedFont>
    <p:embeddedFont>
      <p:font typeface="Arimo Bold" charset="1" panose="020B0704020202020204"/>
      <p:regular r:id="rId28"/>
    </p:embeddedFont>
    <p:embeddedFont>
      <p:font typeface="Arimo" charset="1" panose="020B0604020202020204"/>
      <p:regular r:id="rId29"/>
    </p:embeddedFont>
    <p:embeddedFont>
      <p:font typeface="Cormorant Garamond Bold" charset="1" panose="00000800000000000000"/>
      <p:regular r:id="rId30"/>
    </p:embeddedFont>
    <p:embeddedFont>
      <p:font typeface="Montserrat" charset="1" panose="000005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2741812"/>
            <a:ext cx="16229942" cy="2919012"/>
          </a:xfrm>
          <a:prstGeom prst="rect">
            <a:avLst/>
          </a:prstGeom>
        </p:spPr>
        <p:txBody>
          <a:bodyPr anchor="t" rtlCol="false" tIns="0" lIns="0" bIns="0" rIns="0">
            <a:spAutoFit/>
          </a:bodyPr>
          <a:lstStyle/>
          <a:p>
            <a:pPr algn="ctr" marL="0" indent="0" lvl="0">
              <a:lnSpc>
                <a:spcPts val="23909"/>
              </a:lnSpc>
              <a:spcBef>
                <a:spcPct val="0"/>
              </a:spcBef>
            </a:pPr>
            <a:r>
              <a:rPr lang="en-US" b="true" sz="17078" i="true">
                <a:solidFill>
                  <a:srgbClr val="0F4662"/>
                </a:solidFill>
                <a:latin typeface="Cormorant Garamond Bold Italics"/>
                <a:ea typeface="Cormorant Garamond Bold Italics"/>
                <a:cs typeface="Cormorant Garamond Bold Italics"/>
                <a:sym typeface="Cormorant Garamond Bold Italics"/>
              </a:rPr>
              <a:t>Adversarial Attacks</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093326" y="5603675"/>
            <a:ext cx="698849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22 March, 2025</a:t>
            </a:r>
          </a:p>
        </p:txBody>
      </p:sp>
      <p:sp>
        <p:nvSpPr>
          <p:cNvPr name="TextBox 7" id="7"/>
          <p:cNvSpPr txBox="true"/>
          <p:nvPr/>
        </p:nvSpPr>
        <p:spPr>
          <a:xfrm rot="0">
            <a:off x="3322179" y="1967581"/>
            <a:ext cx="11643643" cy="529811"/>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Prepared by The Keermada Fan Club</a:t>
            </a:r>
          </a:p>
        </p:txBody>
      </p:sp>
      <p:sp>
        <p:nvSpPr>
          <p:cNvPr name="Freeform 8" id="8"/>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0"/>
          <a:ext cx="18288000" cy="14060141"/>
        </p:xfrm>
        <a:graphic>
          <a:graphicData uri="http://schemas.openxmlformats.org/drawingml/2006/table">
            <a:tbl>
              <a:tblPr/>
              <a:tblGrid>
                <a:gridCol w="3535450"/>
                <a:gridCol w="8309063"/>
                <a:gridCol w="6443487"/>
              </a:tblGrid>
              <a:tr h="802274">
                <a:tc>
                  <a:txBody>
                    <a:bodyPr anchor="t" rtlCol="false"/>
                    <a:lstStyle/>
                    <a:p>
                      <a:pPr algn="ctr">
                        <a:lnSpc>
                          <a:spcPts val="2520"/>
                        </a:lnSpc>
                        <a:defRPr/>
                      </a:pPr>
                      <a:r>
                        <a:rPr lang="en-US" sz="1800" b="true">
                          <a:solidFill>
                            <a:srgbClr val="000000"/>
                          </a:solidFill>
                          <a:latin typeface="Quicksand Bold"/>
                          <a:ea typeface="Quicksand Bold"/>
                          <a:cs typeface="Quicksand Bold"/>
                          <a:sym typeface="Quicksand Bold"/>
                        </a:rPr>
                        <a:t>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Quicksand Bold"/>
                          <a:ea typeface="Quicksand Bold"/>
                          <a:cs typeface="Quicksand Bold"/>
                          <a:sym typeface="Quicksand Bold"/>
                        </a:rPr>
                        <a:t>Method Used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Quicksand Bold"/>
                          <a:ea typeface="Quicksand Bold"/>
                          <a:cs typeface="Quicksand Bold"/>
                          <a:sym typeface="Quicksand Bold"/>
                        </a:rPr>
                        <a:t>Scope of Improvement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693348">
                <a:tc>
                  <a:txBody>
                    <a:bodyPr anchor="t" rtlCol="false"/>
                    <a:lstStyle/>
                    <a:p>
                      <a:pPr algn="ctr">
                        <a:lnSpc>
                          <a:spcPts val="2520"/>
                        </a:lnSpc>
                        <a:defRPr/>
                      </a:pPr>
                      <a:r>
                        <a:rPr lang="en-US" sz="1800">
                          <a:solidFill>
                            <a:srgbClr val="000000"/>
                          </a:solidFill>
                          <a:latin typeface="Quicksand"/>
                          <a:ea typeface="Quicksand"/>
                          <a:cs typeface="Quicksand"/>
                          <a:sym typeface="Quicksand"/>
                        </a:rPr>
                        <a:t>Towards Adversarial Purification using Denoising AutoEncoders</a:t>
                      </a:r>
                      <a:endParaRPr lang="en-US" sz="1100"/>
                    </a:p>
                    <a:p>
                      <a:pPr algn="ctr">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Quicksand"/>
                          <a:ea typeface="Quicksand"/>
                          <a:cs typeface="Quicksand"/>
                          <a:sym typeface="Quicksand"/>
                        </a:rPr>
                        <a:t>AutoEncoders (AE) compress and reconstruct data, while Denoising AutoEncoders (DAE)</a:t>
                      </a:r>
                      <a:r>
                        <a:rPr lang="en-US" sz="1799">
                          <a:solidFill>
                            <a:srgbClr val="000000"/>
                          </a:solidFill>
                          <a:latin typeface="Quicksand"/>
                          <a:ea typeface="Quicksand"/>
                          <a:cs typeface="Quicksand"/>
                          <a:sym typeface="Quicksand"/>
                        </a:rPr>
                        <a:t> remove noise, restoring adversarial samples to their clean versions.</a:t>
                      </a:r>
                      <a:endParaRPr lang="en-US" sz="1100"/>
                    </a:p>
                    <a:p>
                      <a:pPr algn="l">
                        <a:lnSpc>
                          <a:spcPts val="2519"/>
                        </a:lnSpc>
                      </a:pPr>
                      <a:r>
                        <a:rPr lang="en-US" sz="1799">
                          <a:solidFill>
                            <a:srgbClr val="000000"/>
                          </a:solidFill>
                          <a:latin typeface="Quicksand"/>
                          <a:ea typeface="Quicksand"/>
                          <a:cs typeface="Quicksand"/>
                          <a:sym typeface="Quicksand"/>
                        </a:rPr>
                        <a:t>APuDAE iteratively refines inputs to minimize reconstruction error, prevents direct attacks on purification, and uses skip connections to retain essential features while removing noise.</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Quicksand"/>
                          <a:ea typeface="Quicksand"/>
                          <a:cs typeface="Quicksand"/>
                          <a:sym typeface="Quicksand"/>
                        </a:rPr>
                        <a:t>Computational Overhead – Requires multiple purification iterations, increasing inference time.</a:t>
                      </a:r>
                      <a:endParaRPr lang="en-US" sz="1100"/>
                    </a:p>
                    <a:p>
                      <a:pPr algn="just">
                        <a:lnSpc>
                          <a:spcPts val="2520"/>
                        </a:lnSpc>
                      </a:pPr>
                      <a:r>
                        <a:rPr lang="en-US" sz="1800">
                          <a:solidFill>
                            <a:srgbClr val="000000"/>
                          </a:solidFill>
                          <a:latin typeface="Quicksand"/>
                          <a:ea typeface="Quicksand"/>
                          <a:cs typeface="Quicksand"/>
                          <a:sym typeface="Quicksand"/>
                        </a:rPr>
                        <a:t>Limited to White-Box Attacks – The study does not evaluate performance against black-box attacks.</a:t>
                      </a:r>
                    </a:p>
                    <a:p>
                      <a:pPr algn="just">
                        <a:lnSpc>
                          <a:spcPts val="2520"/>
                        </a:lnSpc>
                      </a:pPr>
                      <a:r>
                        <a:rPr lang="en-US" sz="1800">
                          <a:solidFill>
                            <a:srgbClr val="000000"/>
                          </a:solidFill>
                          <a:latin typeface="Quicksand"/>
                          <a:ea typeface="Quicksand"/>
                          <a:cs typeface="Quicksand"/>
                          <a:sym typeface="Quicksand"/>
                        </a:rPr>
                        <a:t>Potential Image Quality Loss – While it removes adversarial noise, some fine image details may also be lost.</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378169">
                <a:tc>
                  <a:txBody>
                    <a:bodyPr anchor="t" rtlCol="false"/>
                    <a:lstStyle/>
                    <a:p>
                      <a:pPr algn="l">
                        <a:lnSpc>
                          <a:spcPts val="2519"/>
                        </a:lnSpc>
                        <a:defRPr/>
                      </a:pPr>
                      <a:r>
                        <a:rPr lang="en-US" sz="1799">
                          <a:solidFill>
                            <a:srgbClr val="000000"/>
                          </a:solidFill>
                          <a:latin typeface="Quicksand"/>
                          <a:ea typeface="Quicksand"/>
                          <a:cs typeface="Quicksand"/>
                          <a:sym typeface="Quicksand"/>
                        </a:rPr>
                        <a:t>Feature Squeezing: Detecting Adversarial Examples in Deep Neural Networks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Quicksand"/>
                          <a:ea typeface="Quicksand"/>
                          <a:cs typeface="Quicksand"/>
                          <a:sym typeface="Quicksand"/>
                        </a:rPr>
                        <a:t>Bit-Depth Reduction: Lowers pixel bit depth (e.g., 8-bit → 4-bit→ 2-bit) to remove advers</a:t>
                      </a:r>
                      <a:r>
                        <a:rPr lang="en-US" sz="1800">
                          <a:solidFill>
                            <a:srgbClr val="000000"/>
                          </a:solidFill>
                          <a:latin typeface="Quicksand"/>
                          <a:ea typeface="Quicksand"/>
                          <a:cs typeface="Quicksand"/>
                          <a:sym typeface="Quicksand"/>
                        </a:rPr>
                        <a:t>arial noise while preserving key features.</a:t>
                      </a:r>
                      <a:endParaRPr lang="en-US" sz="1100"/>
                    </a:p>
                    <a:p>
                      <a:pPr algn="just">
                        <a:lnSpc>
                          <a:spcPts val="2520"/>
                        </a:lnSpc>
                      </a:pPr>
                      <a:r>
                        <a:rPr lang="en-US" sz="1800">
                          <a:solidFill>
                            <a:srgbClr val="000000"/>
                          </a:solidFill>
                          <a:latin typeface="Quicksand"/>
                          <a:ea typeface="Quicksand"/>
                          <a:cs typeface="Quicksand"/>
                          <a:sym typeface="Quicksand"/>
                        </a:rPr>
                        <a:t>Spatial Smoothing: Uses median filtering and non-local means to reduce pixel-level noise and smooth perturbations.</a:t>
                      </a:r>
                    </a:p>
                    <a:p>
                      <a:pPr algn="just">
                        <a:lnSpc>
                          <a:spcPts val="2520"/>
                        </a:lnSpc>
                      </a:pPr>
                      <a:r>
                        <a:rPr lang="en-US" sz="1800">
                          <a:solidFill>
                            <a:srgbClr val="000000"/>
                          </a:solidFill>
                          <a:latin typeface="Quicksand"/>
                          <a:ea typeface="Quicksand"/>
                          <a:cs typeface="Quicksand"/>
                          <a:sym typeface="Quicksand"/>
                        </a:rPr>
                        <a:t>Detection via Prediction Comparison: Identifies adversarial intent by comparing predictions on original and squeezed inputs.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Quicksand"/>
                          <a:ea typeface="Quicksand"/>
                          <a:cs typeface="Quicksand"/>
                          <a:sym typeface="Quicksand"/>
                        </a:rPr>
                        <a:t>Predefined bit-depth and smoothing filters may not be optimal instead i</a:t>
                      </a:r>
                      <a:r>
                        <a:rPr lang="en-US" sz="1800">
                          <a:solidFill>
                            <a:srgbClr val="000000"/>
                          </a:solidFill>
                          <a:latin typeface="Quicksand"/>
                          <a:ea typeface="Quicksand"/>
                          <a:cs typeface="Quicksand"/>
                          <a:sym typeface="Quicksand"/>
                        </a:rPr>
                        <a:t>mplement learnable feature squeezing to adapt dynamically.</a:t>
                      </a:r>
                      <a:endParaRPr lang="en-US" sz="1100"/>
                    </a:p>
                    <a:p>
                      <a:pPr algn="just">
                        <a:lnSpc>
                          <a:spcPts val="2520"/>
                        </a:lnSpc>
                      </a:pPr>
                      <a:r>
                        <a:rPr lang="en-US" sz="1800">
                          <a:solidFill>
                            <a:srgbClr val="000000"/>
                          </a:solidFill>
                          <a:latin typeface="Quicksand"/>
                          <a:ea typeface="Quicksand"/>
                          <a:cs typeface="Quicksand"/>
                          <a:sym typeface="Quicksand"/>
                        </a:rPr>
                        <a:t>Aggressive squeezing can lower accuracy on clean inputs, use adaptive squeezing based on input characteristics instead of fixed thresholds.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68186">
                <a:tc>
                  <a:txBody>
                    <a:bodyPr anchor="t" rtlCol="false"/>
                    <a:lstStyle/>
                    <a:p>
                      <a:pPr algn="ctr">
                        <a:lnSpc>
                          <a:spcPts val="2520"/>
                        </a:lnSpc>
                        <a:defRPr/>
                      </a:pPr>
                      <a:r>
                        <a:rPr lang="en-US" sz="1800">
                          <a:solidFill>
                            <a:srgbClr val="000000"/>
                          </a:solidFill>
                          <a:latin typeface="Quicksand"/>
                          <a:ea typeface="Quicksand"/>
                          <a:cs typeface="Quicksand"/>
                          <a:sym typeface="Quicksand"/>
                        </a:rPr>
                        <a:t>Adversarial Examples Detection in Deep Networks with Convolutional Filter Statistics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Quicksand"/>
                          <a:ea typeface="Quicksand"/>
                          <a:cs typeface="Quicksand"/>
                          <a:sym typeface="Quicksand"/>
                        </a:rPr>
                        <a:t>Feature Extraction: Uses PCA coefficients, min/max values, and percentiles to detect adversarial deviations while resisting gradient-based attacks.</a:t>
                      </a:r>
                      <a:endParaRPr lang="en-US" sz="1100"/>
                    </a:p>
                    <a:p>
                      <a:pPr algn="just">
                        <a:lnSpc>
                          <a:spcPts val="2520"/>
                        </a:lnSpc>
                      </a:pPr>
                      <a:r>
                        <a:rPr lang="en-US" sz="1800">
                          <a:solidFill>
                            <a:srgbClr val="000000"/>
                          </a:solidFill>
                          <a:latin typeface="Quicksand"/>
                          <a:ea typeface="Quicksand"/>
                          <a:cs typeface="Quicksand"/>
                          <a:sym typeface="Quicksand"/>
                        </a:rPr>
                        <a:t>Cascade Classifier: Early layers discard obvious normal examples, while deeper layers refine detection using SVM classifiers trained on adversarial and normal examples.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Quicksand"/>
                          <a:ea typeface="Quicksand"/>
                          <a:cs typeface="Quicksand"/>
                          <a:sym typeface="Quicksand"/>
                        </a:rPr>
                        <a:t>GAN-based adaptive defense and evaluation on datasets like CIFAR and MNIST enhance detection and generalization. Feature pruning, improved CNN receptive fields, and combined adversarial training with certified defenses bolster real-world robustness.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6118163">
                <a:tc>
                  <a:txBody>
                    <a:bodyPr anchor="t" rtlCol="false"/>
                    <a:lstStyle/>
                    <a:p>
                      <a:pPr algn="l">
                        <a:lnSpc>
                          <a:spcPts val="2520"/>
                        </a:lnSpc>
                        <a:defRPr/>
                      </a:pPr>
                      <a:r>
                        <a:rPr lang="en-US" sz="1800">
                          <a:solidFill>
                            <a:srgbClr val="000000"/>
                          </a:solidFill>
                          <a:latin typeface="Quicksand"/>
                          <a:ea typeface="Quicksand"/>
                          <a:cs typeface="Quicksand"/>
                          <a:sym typeface="Quicksand"/>
                        </a:rPr>
                        <a:t>Ensemble Learning Methods of Adversarial Attacks and Defenses in Computer Vision</a:t>
                      </a:r>
                      <a:endParaRPr lang="en-US" sz="1100"/>
                    </a:p>
                  </a:txBody>
                  <a:tcPr marL="190500" marR="190500" marT="190500" marB="190500"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Quicksand"/>
                          <a:ea typeface="Quicksand"/>
                          <a:cs typeface="Quicksand"/>
                          <a:sym typeface="Quicksand"/>
                        </a:rPr>
                        <a:t>AI in computer vision is vulnerable to adversarial examples, where small perturbations deceive models. Ensemble learning enhances both attacks and defenses through parallel, sequential, and hybrid methods. Attack strategies improve transferability and refinement, while defenses use multiple models or iterative processing to counter adversarial noise effectively.</a:t>
                      </a:r>
                      <a:endParaRPr lang="en-US" sz="1100"/>
                    </a:p>
                  </a:txBody>
                  <a:tcPr marL="190500" marR="190500" marT="190500" marB="190500"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Quicksand"/>
                          <a:ea typeface="Quicksand"/>
                          <a:cs typeface="Quicksand"/>
                          <a:sym typeface="Quicksand"/>
                        </a:rPr>
                        <a:t>Ensemble models are computationally expensive, struggle with attack transferability, and may reduce clean data performance. Future work should focus on optimizing efficiency, dynamic model integration, diverse defenses, hybrid approaches, and explainable AI to enhance robustness and adaptability.</a:t>
                      </a:r>
                      <a:endParaRPr lang="en-US" sz="1100"/>
                    </a:p>
                  </a:txBody>
                  <a:tcPr marL="190500" marR="190500" marT="190500" marB="190500"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graphicFrame>
        <p:nvGraphicFramePr>
          <p:cNvPr name="Table 3" id="3"/>
          <p:cNvGraphicFramePr>
            <a:graphicFrameLocks noGrp="true"/>
          </p:cNvGraphicFramePr>
          <p:nvPr/>
        </p:nvGraphicFramePr>
        <p:xfrm>
          <a:off x="3528085" y="800100"/>
          <a:ext cx="8329852" cy="2722855"/>
        </p:xfrm>
        <a:graphic>
          <a:graphicData uri="http://schemas.openxmlformats.org/drawingml/2006/table">
            <a:tbl>
              <a:tblPr/>
              <a:tblGrid>
                <a:gridCol w="8329852"/>
              </a:tblGrid>
              <a:tr h="2722855">
                <a:tc>
                  <a:txBody>
                    <a:bodyPr anchor="t" rtlCol="false"/>
                    <a:lstStyle/>
                    <a:p>
                      <a:pPr algn="l">
                        <a:lnSpc>
                          <a:spcPts val="2519"/>
                        </a:lnSpc>
                        <a:defRPr/>
                      </a:pPr>
                      <a:r>
                        <a:rPr lang="en-US" sz="1799">
                          <a:solidFill>
                            <a:srgbClr val="000000"/>
                          </a:solidFill>
                          <a:latin typeface="Quicksand"/>
                          <a:ea typeface="Quicksand"/>
                          <a:cs typeface="Quicksand"/>
                          <a:sym typeface="Quicksand"/>
                        </a:rPr>
                        <a:t>AutoEncoders (AE) compress and reconstruct data, while Denoising AutoEncoders (DAE)</a:t>
                      </a:r>
                      <a:r>
                        <a:rPr lang="en-US" sz="1799">
                          <a:solidFill>
                            <a:srgbClr val="000000"/>
                          </a:solidFill>
                          <a:latin typeface="Quicksand"/>
                          <a:ea typeface="Quicksand"/>
                          <a:cs typeface="Quicksand"/>
                          <a:sym typeface="Quicksand"/>
                        </a:rPr>
                        <a:t> remove noise, restoring adversarial samples to their clean versions.</a:t>
                      </a:r>
                      <a:endParaRPr lang="en-US" sz="1100"/>
                    </a:p>
                    <a:p>
                      <a:pPr algn="l">
                        <a:lnSpc>
                          <a:spcPts val="2519"/>
                        </a:lnSpc>
                      </a:pPr>
                      <a:r>
                        <a:rPr lang="en-US" sz="1799">
                          <a:solidFill>
                            <a:srgbClr val="000000"/>
                          </a:solidFill>
                          <a:latin typeface="Quicksand"/>
                          <a:ea typeface="Quicksand"/>
                          <a:cs typeface="Quicksand"/>
                          <a:sym typeface="Quicksand"/>
                        </a:rPr>
                        <a:t>APuDAE iteratively refines inputs to minimize reconstruction error, prevents direct attacks on purification, and uses skip connections to retain essential features while removing noise.</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0"/>
          <a:ext cx="18288000" cy="13115870"/>
        </p:xfrm>
        <a:graphic>
          <a:graphicData uri="http://schemas.openxmlformats.org/drawingml/2006/table">
            <a:tbl>
              <a:tblPr/>
              <a:tblGrid>
                <a:gridCol w="3535450"/>
                <a:gridCol w="8258031"/>
                <a:gridCol w="6494519"/>
              </a:tblGrid>
              <a:tr h="802431">
                <a:tc>
                  <a:txBody>
                    <a:bodyPr anchor="t" rtlCol="false"/>
                    <a:lstStyle/>
                    <a:p>
                      <a:pPr algn="ctr">
                        <a:lnSpc>
                          <a:spcPts val="2520"/>
                        </a:lnSpc>
                        <a:defRPr/>
                      </a:pPr>
                      <a:r>
                        <a:rPr lang="en-US" sz="1800" b="true">
                          <a:solidFill>
                            <a:srgbClr val="000000"/>
                          </a:solidFill>
                          <a:latin typeface="Quicksand Bold"/>
                          <a:ea typeface="Quicksand Bold"/>
                          <a:cs typeface="Quicksand Bold"/>
                          <a:sym typeface="Quicksand Bold"/>
                        </a:rPr>
                        <a:t>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Quicksand Bold"/>
                          <a:ea typeface="Quicksand Bold"/>
                          <a:cs typeface="Quicksand Bold"/>
                          <a:sym typeface="Quicksand Bold"/>
                        </a:rPr>
                        <a:t>Method Used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Quicksand Bold"/>
                          <a:ea typeface="Quicksand Bold"/>
                          <a:cs typeface="Quicksand Bold"/>
                          <a:sym typeface="Quicksand Bold"/>
                        </a:rPr>
                        <a:t>Scope of Improvement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378635">
                <a:tc>
                  <a:txBody>
                    <a:bodyPr anchor="t" rtlCol="false"/>
                    <a:lstStyle/>
                    <a:p>
                      <a:pPr algn="ctr">
                        <a:lnSpc>
                          <a:spcPts val="2520"/>
                        </a:lnSpc>
                        <a:defRPr/>
                      </a:pPr>
                      <a:r>
                        <a:rPr lang="en-US" sz="1800">
                          <a:solidFill>
                            <a:srgbClr val="000000"/>
                          </a:solidFill>
                          <a:latin typeface="Quicksand"/>
                          <a:ea typeface="Quicksand"/>
                          <a:cs typeface="Quicksand"/>
                          <a:sym typeface="Quicksand"/>
                        </a:rPr>
                        <a:t>Defense against Adversarial Attacks Using High-Level Representation Guided Denoiser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Quicksand"/>
                          <a:ea typeface="Quicksand"/>
                          <a:cs typeface="Quicksand"/>
                          <a:sym typeface="Quicksand"/>
                        </a:rPr>
                        <a:t>The paper proposes a high-level representation guided denoiser (HGD) to counter adversarial attacks by aligning feature representations instead of pixel differences. It introduces three variants—FGD, LGD, and CGD—evaluated on ImageNet against attacks like FGSM, showing improved robustness across models.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Quicksand"/>
                          <a:ea typeface="Quicksand"/>
                          <a:cs typeface="Quicksand"/>
                          <a:sym typeface="Quicksand"/>
                        </a:rPr>
                        <a:t>Residual noise remains due to transformation limitations, with training focused on a narrow range of attacks and ImageNet. Improvements include diversifying attack types, balancing pixel-feature alignment, creating an end-to-end optimization framework, and expanding evaluations to broader datasets.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728132">
                <a:tc>
                  <a:txBody>
                    <a:bodyPr anchor="t" rtlCol="false"/>
                    <a:lstStyle/>
                    <a:p>
                      <a:pPr algn="l">
                        <a:lnSpc>
                          <a:spcPts val="2519"/>
                        </a:lnSpc>
                        <a:defRPr/>
                      </a:pPr>
                      <a:r>
                        <a:rPr lang="en-US" sz="1799">
                          <a:solidFill>
                            <a:srgbClr val="000000"/>
                          </a:solidFill>
                          <a:latin typeface="Quicksand"/>
                          <a:ea typeface="Quicksand"/>
                          <a:cs typeface="Quicksand"/>
                          <a:sym typeface="Quicksand"/>
                        </a:rPr>
                        <a:t>Robust Image Classification: Defensive Strategies against FGSM and PGD Adversarial Attacks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Quicksand"/>
                          <a:ea typeface="Quicksand"/>
                          <a:cs typeface="Quicksand"/>
                          <a:sym typeface="Quicksand"/>
                        </a:rPr>
                        <a:t>The convolutional autoencoder reconstructs clean images from adversarial inputs using a GELU-activated encoder, latent space regularization with Gaussian noise, and a transposed convolutional decoder. Adversarial examples are generated using FGSM and PGD attacks, and the autoencoder is trained with MSE loss to restore original images, while VGG16 is trained separately on clean data.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Quicksand"/>
                          <a:ea typeface="Quicksand"/>
                          <a:cs typeface="Quicksand"/>
                          <a:sym typeface="Quicksand"/>
                        </a:rPr>
                        <a:t>The autoencoder defense is computationally expensive and untested on complex datasets or advanced attacks like CW. Fine-tuning is needed for different scenarios, and reconstruction may impact accuracy. Improvements include model compression, adaptive mechanisms, automated tuning, and broader evaluations for better scalability and robustness.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181707">
                <a:tc>
                  <a:txBody>
                    <a:bodyPr anchor="t" rtlCol="false"/>
                    <a:lstStyle/>
                    <a:p>
                      <a:pPr algn="ctr">
                        <a:lnSpc>
                          <a:spcPts val="2520"/>
                        </a:lnSpc>
                        <a:defRPr/>
                      </a:pPr>
                      <a:r>
                        <a:rPr lang="en-US" sz="1800">
                          <a:solidFill>
                            <a:srgbClr val="000000"/>
                          </a:solidFill>
                          <a:latin typeface="Quicksand"/>
                          <a:ea typeface="Quicksand"/>
                          <a:cs typeface="Quicksand"/>
                          <a:sym typeface="Quicksand"/>
                        </a:rPr>
                        <a:t>Explanations can be manipulated and geometry is to blame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Quicksand"/>
                          <a:ea typeface="Quicksand"/>
                          <a:cs typeface="Quicksand"/>
                          <a:sym typeface="Quicksand"/>
                        </a:rPr>
                        <a:t>This work addresses neural networks' vulnerability to curved decision boundaries by proposing β-smoothing with Softplus instead of ReLU for more robust explanations. Unlike ReLU, which creates sharp decision regions, Softplus provides smoother transitions, reducing abrupt cutoffs and enhancing interpretability.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Quicksand"/>
                          <a:ea typeface="Quicksand"/>
                          <a:cs typeface="Quicksand"/>
                          <a:sym typeface="Quicksand"/>
                        </a:rPr>
                        <a:t>β-smoothing stabilizes explanations but may reduce sensitivity, potentially losing fine details in critical applications like medical imaging. Further research is needed to evaluate its effectiveness against decision-based, black-box, and data poisoning attacks.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5024965">
                <a:tc>
                  <a:txBody>
                    <a:bodyPr anchor="t" rtlCol="false"/>
                    <a:lstStyle/>
                    <a:p>
                      <a:pPr algn="ctr">
                        <a:lnSpc>
                          <a:spcPts val="2520"/>
                        </a:lnSpc>
                        <a:defRPr/>
                      </a:pPr>
                      <a:r>
                        <a:rPr lang="en-US" sz="1800">
                          <a:solidFill>
                            <a:srgbClr val="000000"/>
                          </a:solidFill>
                          <a:latin typeface="Quicksand"/>
                          <a:ea typeface="Quicksand"/>
                          <a:cs typeface="Quicksand"/>
                          <a:sym typeface="Quicksand"/>
                        </a:rPr>
                        <a:t>Adversarial Attacks on Image Classification Models: Analysis and Defense</a:t>
                      </a:r>
                      <a:endParaRPr lang="en-US" sz="1100"/>
                    </a:p>
                  </a:txBody>
                  <a:tcPr marL="190500" marR="190500" marT="190500" marB="190500"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Quicksand"/>
                          <a:ea typeface="Quicksand"/>
                          <a:cs typeface="Quicksand"/>
                          <a:sym typeface="Quicksand"/>
                        </a:rPr>
                        <a:t>FGSM: Perturbs pixels along the gradient of the loss function.</a:t>
                      </a:r>
                      <a:endParaRPr lang="en-US" sz="1100"/>
                    </a:p>
                    <a:p>
                      <a:pPr algn="l">
                        <a:lnSpc>
                          <a:spcPts val="2520"/>
                        </a:lnSpc>
                      </a:pPr>
                      <a:r>
                        <a:rPr lang="en-US" sz="1800">
                          <a:solidFill>
                            <a:srgbClr val="000000"/>
                          </a:solidFill>
                          <a:latin typeface="Quicksand"/>
                          <a:ea typeface="Quicksand"/>
                          <a:cs typeface="Quicksand"/>
                          <a:sym typeface="Quicksand"/>
                        </a:rPr>
                        <a:t>Adversarial Patch Attack: Overlays a small patch to mislead labels.</a:t>
                      </a:r>
                    </a:p>
                    <a:p>
                      <a:pPr algn="l">
                        <a:lnSpc>
                          <a:spcPts val="2520"/>
                        </a:lnSpc>
                      </a:pPr>
                      <a:r>
                        <a:rPr lang="en-US" sz="1800">
                          <a:solidFill>
                            <a:srgbClr val="000000"/>
                          </a:solidFill>
                          <a:latin typeface="Quicksand"/>
                          <a:ea typeface="Quicksand"/>
                          <a:cs typeface="Quicksand"/>
                          <a:sym typeface="Quicksand"/>
                        </a:rPr>
                        <a:t>Defensive Distillation: Uses a 2-step training process—training a teacher model with high-temperature softmax and a student model on soft labels for robustness.</a:t>
                      </a:r>
                    </a:p>
                    <a:p>
                      <a:pPr algn="l">
                        <a:lnSpc>
                          <a:spcPts val="2520"/>
                        </a:lnSpc>
                      </a:pPr>
                    </a:p>
                  </a:txBody>
                  <a:tcPr marL="190500" marR="190500" marT="190500" marB="190500"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Quicksand"/>
                          <a:ea typeface="Quicksand"/>
                          <a:cs typeface="Quicksand"/>
                          <a:sym typeface="Quicksand"/>
                        </a:rPr>
                        <a:t>Limitation: Not Effective against stronger attacks like PGD, C&amp;W. Training both Teacher and Student Model is computationally expensive.</a:t>
                      </a:r>
                      <a:endParaRPr lang="en-US" sz="1100"/>
                    </a:p>
                    <a:p>
                      <a:pPr algn="l">
                        <a:lnSpc>
                          <a:spcPts val="2520"/>
                        </a:lnSpc>
                      </a:pPr>
                      <a:r>
                        <a:rPr lang="en-US" sz="1800">
                          <a:solidFill>
                            <a:srgbClr val="000000"/>
                          </a:solidFill>
                          <a:latin typeface="Quicksand"/>
                          <a:ea typeface="Quicksand"/>
                          <a:cs typeface="Quicksand"/>
                          <a:sym typeface="Quicksand"/>
                        </a:rPr>
                        <a:t>Improvement: Combine distillation with adversarial training to improve generalization.</a:t>
                      </a:r>
                    </a:p>
                  </a:txBody>
                  <a:tcPr marL="190500" marR="190500" marT="190500" marB="190500" anchor="t">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2569055" y="6206421"/>
            <a:ext cx="11529579" cy="2213679"/>
          </a:xfrm>
          <a:custGeom>
            <a:avLst/>
            <a:gdLst/>
            <a:ahLst/>
            <a:cxnLst/>
            <a:rect r="r" b="b" t="t" l="l"/>
            <a:pathLst>
              <a:path h="2213679" w="11529579">
                <a:moveTo>
                  <a:pt x="0" y="0"/>
                </a:moveTo>
                <a:lnTo>
                  <a:pt x="11529579" y="0"/>
                </a:lnTo>
                <a:lnTo>
                  <a:pt x="11529579" y="2213679"/>
                </a:lnTo>
                <a:lnTo>
                  <a:pt x="0" y="2213679"/>
                </a:lnTo>
                <a:lnTo>
                  <a:pt x="0" y="0"/>
                </a:lnTo>
                <a:close/>
              </a:path>
            </a:pathLst>
          </a:custGeom>
          <a:blipFill>
            <a:blip r:embed="rId2"/>
            <a:stretch>
              <a:fillRect l="0" t="0" r="0" b="0"/>
            </a:stretch>
          </a:blipFill>
        </p:spPr>
      </p:sp>
      <p:sp>
        <p:nvSpPr>
          <p:cNvPr name="TextBox 3" id="3"/>
          <p:cNvSpPr txBox="true"/>
          <p:nvPr/>
        </p:nvSpPr>
        <p:spPr>
          <a:xfrm rot="0">
            <a:off x="1028700" y="589223"/>
            <a:ext cx="9256045" cy="920117"/>
          </a:xfrm>
          <a:prstGeom prst="rect">
            <a:avLst/>
          </a:prstGeom>
        </p:spPr>
        <p:txBody>
          <a:bodyPr anchor="t" rtlCol="false" tIns="0" lIns="0" bIns="0" rIns="0">
            <a:spAutoFit/>
          </a:bodyPr>
          <a:lstStyle/>
          <a:p>
            <a:pPr algn="l">
              <a:lnSpc>
                <a:spcPts val="7559"/>
              </a:lnSpc>
              <a:spcBef>
                <a:spcPct val="0"/>
              </a:spcBef>
            </a:pPr>
            <a:r>
              <a:rPr lang="en-US" b="true" sz="5399">
                <a:solidFill>
                  <a:srgbClr val="0F4662"/>
                </a:solidFill>
                <a:latin typeface="Cormorant Garamond Bold"/>
                <a:ea typeface="Cormorant Garamond Bold"/>
                <a:cs typeface="Cormorant Garamond Bold"/>
                <a:sym typeface="Cormorant Garamond Bold"/>
              </a:rPr>
              <a:t>Findings from literature review</a:t>
            </a:r>
          </a:p>
        </p:txBody>
      </p:sp>
      <p:sp>
        <p:nvSpPr>
          <p:cNvPr name="TextBox 4" id="4"/>
          <p:cNvSpPr txBox="true"/>
          <p:nvPr/>
        </p:nvSpPr>
        <p:spPr>
          <a:xfrm rot="0">
            <a:off x="1028700" y="1663783"/>
            <a:ext cx="16230600" cy="2967355"/>
          </a:xfrm>
          <a:prstGeom prst="rect">
            <a:avLst/>
          </a:prstGeom>
        </p:spPr>
        <p:txBody>
          <a:bodyPr anchor="t" rtlCol="false" tIns="0" lIns="0" bIns="0" rIns="0">
            <a:spAutoFit/>
          </a:bodyPr>
          <a:lstStyle/>
          <a:p>
            <a:pPr algn="l" marL="604519" indent="-302260" lvl="1">
              <a:lnSpc>
                <a:spcPts val="3919"/>
              </a:lnSpc>
              <a:buAutoNum type="arabicPeriod" startAt="1"/>
            </a:pPr>
            <a:r>
              <a:rPr lang="en-US" sz="2799">
                <a:solidFill>
                  <a:srgbClr val="0F4662"/>
                </a:solidFill>
                <a:latin typeface="Quicksand"/>
                <a:ea typeface="Quicksand"/>
                <a:cs typeface="Quicksand"/>
                <a:sym typeface="Quicksand"/>
              </a:rPr>
              <a:t> Purification models are computationally expensive so it is not practically feasible to purify all samples in a dataset</a:t>
            </a:r>
          </a:p>
          <a:p>
            <a:pPr algn="l" marL="604519" indent="-302260" lvl="1">
              <a:lnSpc>
                <a:spcPts val="3919"/>
              </a:lnSpc>
              <a:buAutoNum type="arabicPeriod" startAt="1"/>
            </a:pPr>
            <a:r>
              <a:rPr lang="en-US" sz="2799">
                <a:solidFill>
                  <a:srgbClr val="0F4662"/>
                </a:solidFill>
                <a:latin typeface="Quicksand"/>
                <a:ea typeface="Quicksand"/>
                <a:cs typeface="Quicksand"/>
                <a:sym typeface="Quicksand"/>
              </a:rPr>
              <a:t> A purification model needs to be robust against a variety of attacks not just for specific attack types.</a:t>
            </a:r>
          </a:p>
          <a:p>
            <a:pPr algn="l" marL="604519" indent="-302260" lvl="1">
              <a:lnSpc>
                <a:spcPts val="3919"/>
              </a:lnSpc>
              <a:spcBef>
                <a:spcPct val="0"/>
              </a:spcBef>
              <a:buAutoNum type="arabicPeriod" startAt="1"/>
            </a:pPr>
            <a:r>
              <a:rPr lang="en-US" sz="2799">
                <a:solidFill>
                  <a:srgbClr val="0F4662"/>
                </a:solidFill>
                <a:latin typeface="Quicksand"/>
                <a:ea typeface="Quicksand"/>
                <a:cs typeface="Quicksand"/>
                <a:sym typeface="Quicksand"/>
              </a:rPr>
              <a:t> Effective purification model should not only remove noise but also preserve the high-level semantic features that affect the explanation map of the classifier</a:t>
            </a:r>
          </a:p>
        </p:txBody>
      </p:sp>
      <p:sp>
        <p:nvSpPr>
          <p:cNvPr name="TextBox 5" id="5"/>
          <p:cNvSpPr txBox="true"/>
          <p:nvPr/>
        </p:nvSpPr>
        <p:spPr>
          <a:xfrm rot="0">
            <a:off x="2569055" y="8362950"/>
            <a:ext cx="2339415" cy="1253490"/>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Quicksand"/>
                <a:ea typeface="Quicksand"/>
                <a:cs typeface="Quicksand"/>
                <a:sym typeface="Quicksand"/>
              </a:rPr>
              <a:t>Original explanation map</a:t>
            </a:r>
          </a:p>
        </p:txBody>
      </p:sp>
      <p:sp>
        <p:nvSpPr>
          <p:cNvPr name="TextBox 6" id="6"/>
          <p:cNvSpPr txBox="true"/>
          <p:nvPr/>
        </p:nvSpPr>
        <p:spPr>
          <a:xfrm rot="0">
            <a:off x="4986810" y="8362950"/>
            <a:ext cx="2339415" cy="1253490"/>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Quicksand"/>
                <a:ea typeface="Quicksand"/>
                <a:cs typeface="Quicksand"/>
                <a:sym typeface="Quicksand"/>
              </a:rPr>
              <a:t>Target explanation map</a:t>
            </a:r>
          </a:p>
        </p:txBody>
      </p:sp>
      <p:sp>
        <p:nvSpPr>
          <p:cNvPr name="TextBox 7" id="7"/>
          <p:cNvSpPr txBox="true"/>
          <p:nvPr/>
        </p:nvSpPr>
        <p:spPr>
          <a:xfrm rot="0">
            <a:off x="7326225" y="8341995"/>
            <a:ext cx="2339415" cy="1253490"/>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Quicksand"/>
                <a:ea typeface="Quicksand"/>
                <a:cs typeface="Quicksand"/>
                <a:sym typeface="Quicksand"/>
              </a:rPr>
              <a:t>Modified explanation map</a:t>
            </a:r>
          </a:p>
        </p:txBody>
      </p:sp>
      <p:sp>
        <p:nvSpPr>
          <p:cNvPr name="TextBox 8" id="8"/>
          <p:cNvSpPr txBox="true"/>
          <p:nvPr/>
        </p:nvSpPr>
        <p:spPr>
          <a:xfrm rot="0">
            <a:off x="9419804" y="8602980"/>
            <a:ext cx="2339415" cy="415290"/>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Quicksand"/>
                <a:ea typeface="Quicksand"/>
                <a:cs typeface="Quicksand"/>
                <a:sym typeface="Quicksand"/>
              </a:rPr>
              <a:t>Original image</a:t>
            </a:r>
          </a:p>
        </p:txBody>
      </p:sp>
      <p:sp>
        <p:nvSpPr>
          <p:cNvPr name="TextBox 9" id="9"/>
          <p:cNvSpPr txBox="true"/>
          <p:nvPr/>
        </p:nvSpPr>
        <p:spPr>
          <a:xfrm rot="0">
            <a:off x="11759219" y="8582025"/>
            <a:ext cx="2339415" cy="415290"/>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Quicksand"/>
                <a:ea typeface="Quicksand"/>
                <a:cs typeface="Quicksand"/>
                <a:sym typeface="Quicksand"/>
              </a:rPr>
              <a:t>Perturbations</a:t>
            </a:r>
          </a:p>
        </p:txBody>
      </p:sp>
      <p:sp>
        <p:nvSpPr>
          <p:cNvPr name="TextBox 10" id="10"/>
          <p:cNvSpPr txBox="true"/>
          <p:nvPr/>
        </p:nvSpPr>
        <p:spPr>
          <a:xfrm rot="0">
            <a:off x="1028700" y="4805656"/>
            <a:ext cx="16230600" cy="986155"/>
          </a:xfrm>
          <a:prstGeom prst="rect">
            <a:avLst/>
          </a:prstGeom>
        </p:spPr>
        <p:txBody>
          <a:bodyPr anchor="t" rtlCol="false" tIns="0" lIns="0" bIns="0" rIns="0">
            <a:spAutoFit/>
          </a:bodyPr>
          <a:lstStyle/>
          <a:p>
            <a:pPr algn="l">
              <a:lnSpc>
                <a:spcPts val="3919"/>
              </a:lnSpc>
              <a:spcBef>
                <a:spcPct val="0"/>
              </a:spcBef>
            </a:pPr>
            <a:r>
              <a:rPr lang="en-US" sz="2799">
                <a:solidFill>
                  <a:srgbClr val="0F4662"/>
                </a:solidFill>
                <a:latin typeface="Quicksand"/>
                <a:ea typeface="Quicksand"/>
                <a:cs typeface="Quicksand"/>
                <a:sym typeface="Quicksand"/>
              </a:rPr>
              <a:t>Explanation map (encodes the relevance score of each pixel for the neural network’s prediction) can be modified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3922407" y="3236760"/>
            <a:ext cx="1616822" cy="0"/>
          </a:xfrm>
          <a:prstGeom prst="line">
            <a:avLst/>
          </a:prstGeom>
          <a:ln cap="flat" w="38100">
            <a:solidFill>
              <a:srgbClr val="000000"/>
            </a:solidFill>
            <a:prstDash val="solid"/>
            <a:headEnd type="none" len="sm" w="sm"/>
            <a:tailEnd type="arrow" len="sm" w="med"/>
          </a:ln>
        </p:spPr>
      </p:sp>
      <p:grpSp>
        <p:nvGrpSpPr>
          <p:cNvPr name="Group 3" id="3"/>
          <p:cNvGrpSpPr/>
          <p:nvPr/>
        </p:nvGrpSpPr>
        <p:grpSpPr>
          <a:xfrm rot="0">
            <a:off x="1055701" y="2698498"/>
            <a:ext cx="2866706" cy="1038424"/>
            <a:chOff x="0" y="0"/>
            <a:chExt cx="755017" cy="273494"/>
          </a:xfrm>
        </p:grpSpPr>
        <p:sp>
          <p:nvSpPr>
            <p:cNvPr name="Freeform 4" id="4"/>
            <p:cNvSpPr/>
            <p:nvPr/>
          </p:nvSpPr>
          <p:spPr>
            <a:xfrm flipH="false" flipV="false" rot="0">
              <a:off x="0" y="0"/>
              <a:ext cx="755017" cy="273494"/>
            </a:xfrm>
            <a:custGeom>
              <a:avLst/>
              <a:gdLst/>
              <a:ahLst/>
              <a:cxnLst/>
              <a:rect r="r" b="b" t="t" l="l"/>
              <a:pathLst>
                <a:path h="273494" w="755017">
                  <a:moveTo>
                    <a:pt x="136747" y="0"/>
                  </a:moveTo>
                  <a:lnTo>
                    <a:pt x="618270" y="0"/>
                  </a:lnTo>
                  <a:cubicBezTo>
                    <a:pt x="693793" y="0"/>
                    <a:pt x="755017" y="61224"/>
                    <a:pt x="755017" y="136747"/>
                  </a:cubicBezTo>
                  <a:lnTo>
                    <a:pt x="755017" y="136747"/>
                  </a:lnTo>
                  <a:cubicBezTo>
                    <a:pt x="755017" y="212271"/>
                    <a:pt x="693793" y="273494"/>
                    <a:pt x="618270" y="273494"/>
                  </a:cubicBezTo>
                  <a:lnTo>
                    <a:pt x="136747" y="273494"/>
                  </a:lnTo>
                  <a:cubicBezTo>
                    <a:pt x="61224" y="273494"/>
                    <a:pt x="0" y="212271"/>
                    <a:pt x="0" y="136747"/>
                  </a:cubicBezTo>
                  <a:lnTo>
                    <a:pt x="0" y="136747"/>
                  </a:lnTo>
                  <a:cubicBezTo>
                    <a:pt x="0" y="61224"/>
                    <a:pt x="61224" y="0"/>
                    <a:pt x="136747" y="0"/>
                  </a:cubicBezTo>
                  <a:close/>
                </a:path>
              </a:pathLst>
            </a:custGeom>
            <a:solidFill>
              <a:srgbClr val="0F4662"/>
            </a:solidFill>
          </p:spPr>
        </p:sp>
        <p:sp>
          <p:nvSpPr>
            <p:cNvPr name="TextBox 5" id="5"/>
            <p:cNvSpPr txBox="true"/>
            <p:nvPr/>
          </p:nvSpPr>
          <p:spPr>
            <a:xfrm>
              <a:off x="0" y="-57150"/>
              <a:ext cx="755017" cy="330644"/>
            </a:xfrm>
            <a:prstGeom prst="rect">
              <a:avLst/>
            </a:prstGeom>
          </p:spPr>
          <p:txBody>
            <a:bodyPr anchor="ctr" rtlCol="false" tIns="50800" lIns="50800" bIns="50800" rIns="50800"/>
            <a:lstStyle/>
            <a:p>
              <a:pPr algn="ctr">
                <a:lnSpc>
                  <a:spcPts val="3359"/>
                </a:lnSpc>
              </a:pPr>
              <a:r>
                <a:rPr lang="en-US" sz="2400">
                  <a:solidFill>
                    <a:srgbClr val="FFFFFF"/>
                  </a:solidFill>
                  <a:latin typeface="Quicksand"/>
                  <a:ea typeface="Quicksand"/>
                  <a:cs typeface="Quicksand"/>
                  <a:sym typeface="Quicksand"/>
                </a:rPr>
                <a:t>Sample</a:t>
              </a:r>
            </a:p>
          </p:txBody>
        </p:sp>
      </p:grpSp>
      <p:grpSp>
        <p:nvGrpSpPr>
          <p:cNvPr name="Group 6" id="6"/>
          <p:cNvGrpSpPr/>
          <p:nvPr/>
        </p:nvGrpSpPr>
        <p:grpSpPr>
          <a:xfrm rot="0">
            <a:off x="5539228" y="2717548"/>
            <a:ext cx="2866706" cy="1038424"/>
            <a:chOff x="0" y="0"/>
            <a:chExt cx="755017" cy="273494"/>
          </a:xfrm>
        </p:grpSpPr>
        <p:sp>
          <p:nvSpPr>
            <p:cNvPr name="Freeform 7" id="7"/>
            <p:cNvSpPr/>
            <p:nvPr/>
          </p:nvSpPr>
          <p:spPr>
            <a:xfrm flipH="false" flipV="false" rot="0">
              <a:off x="0" y="0"/>
              <a:ext cx="755017" cy="273494"/>
            </a:xfrm>
            <a:custGeom>
              <a:avLst/>
              <a:gdLst/>
              <a:ahLst/>
              <a:cxnLst/>
              <a:rect r="r" b="b" t="t" l="l"/>
              <a:pathLst>
                <a:path h="273494" w="755017">
                  <a:moveTo>
                    <a:pt x="136747" y="0"/>
                  </a:moveTo>
                  <a:lnTo>
                    <a:pt x="618270" y="0"/>
                  </a:lnTo>
                  <a:cubicBezTo>
                    <a:pt x="693793" y="0"/>
                    <a:pt x="755017" y="61224"/>
                    <a:pt x="755017" y="136747"/>
                  </a:cubicBezTo>
                  <a:lnTo>
                    <a:pt x="755017" y="136747"/>
                  </a:lnTo>
                  <a:cubicBezTo>
                    <a:pt x="755017" y="212271"/>
                    <a:pt x="693793" y="273494"/>
                    <a:pt x="618270" y="273494"/>
                  </a:cubicBezTo>
                  <a:lnTo>
                    <a:pt x="136747" y="273494"/>
                  </a:lnTo>
                  <a:cubicBezTo>
                    <a:pt x="61224" y="273494"/>
                    <a:pt x="0" y="212271"/>
                    <a:pt x="0" y="136747"/>
                  </a:cubicBezTo>
                  <a:lnTo>
                    <a:pt x="0" y="136747"/>
                  </a:lnTo>
                  <a:cubicBezTo>
                    <a:pt x="0" y="61224"/>
                    <a:pt x="61224" y="0"/>
                    <a:pt x="136747" y="0"/>
                  </a:cubicBezTo>
                  <a:close/>
                </a:path>
              </a:pathLst>
            </a:custGeom>
            <a:solidFill>
              <a:srgbClr val="0F4662"/>
            </a:solidFill>
          </p:spPr>
        </p:sp>
        <p:sp>
          <p:nvSpPr>
            <p:cNvPr name="TextBox 8" id="8"/>
            <p:cNvSpPr txBox="true"/>
            <p:nvPr/>
          </p:nvSpPr>
          <p:spPr>
            <a:xfrm>
              <a:off x="0" y="-57150"/>
              <a:ext cx="755017" cy="330644"/>
            </a:xfrm>
            <a:prstGeom prst="rect">
              <a:avLst/>
            </a:prstGeom>
          </p:spPr>
          <p:txBody>
            <a:bodyPr anchor="ctr" rtlCol="false" tIns="50800" lIns="50800" bIns="50800" rIns="50800"/>
            <a:lstStyle/>
            <a:p>
              <a:pPr algn="ctr">
                <a:lnSpc>
                  <a:spcPts val="3359"/>
                </a:lnSpc>
              </a:pPr>
              <a:r>
                <a:rPr lang="en-US" sz="2400">
                  <a:solidFill>
                    <a:srgbClr val="FFFFFF"/>
                  </a:solidFill>
                  <a:latin typeface="Quicksand"/>
                  <a:ea typeface="Quicksand"/>
                  <a:cs typeface="Quicksand"/>
                  <a:sym typeface="Quicksand"/>
                </a:rPr>
                <a:t>Adversarial detector</a:t>
              </a:r>
            </a:p>
          </p:txBody>
        </p:sp>
      </p:grpSp>
      <p:sp>
        <p:nvSpPr>
          <p:cNvPr name="AutoShape 9" id="9"/>
          <p:cNvSpPr/>
          <p:nvPr/>
        </p:nvSpPr>
        <p:spPr>
          <a:xfrm>
            <a:off x="8405935" y="3198660"/>
            <a:ext cx="1616822" cy="0"/>
          </a:xfrm>
          <a:prstGeom prst="line">
            <a:avLst/>
          </a:prstGeom>
          <a:ln cap="flat" w="38100">
            <a:solidFill>
              <a:srgbClr val="000000"/>
            </a:solidFill>
            <a:prstDash val="solid"/>
            <a:headEnd type="none" len="sm" w="sm"/>
            <a:tailEnd type="arrow" len="sm" w="med"/>
          </a:ln>
        </p:spPr>
      </p:sp>
      <p:sp>
        <p:nvSpPr>
          <p:cNvPr name="TextBox 10" id="10"/>
          <p:cNvSpPr txBox="true"/>
          <p:nvPr/>
        </p:nvSpPr>
        <p:spPr>
          <a:xfrm rot="0">
            <a:off x="6789113" y="4253065"/>
            <a:ext cx="1616822" cy="415290"/>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Quicksand"/>
                <a:ea typeface="Quicksand"/>
                <a:cs typeface="Quicksand"/>
                <a:sym typeface="Quicksand"/>
              </a:rPr>
              <a:t>negative</a:t>
            </a:r>
          </a:p>
        </p:txBody>
      </p:sp>
      <p:grpSp>
        <p:nvGrpSpPr>
          <p:cNvPr name="Group 11" id="11"/>
          <p:cNvGrpSpPr/>
          <p:nvPr/>
        </p:nvGrpSpPr>
        <p:grpSpPr>
          <a:xfrm rot="0">
            <a:off x="10022756" y="2679448"/>
            <a:ext cx="2866706" cy="1038424"/>
            <a:chOff x="0" y="0"/>
            <a:chExt cx="755017" cy="273494"/>
          </a:xfrm>
        </p:grpSpPr>
        <p:sp>
          <p:nvSpPr>
            <p:cNvPr name="Freeform 12" id="12"/>
            <p:cNvSpPr/>
            <p:nvPr/>
          </p:nvSpPr>
          <p:spPr>
            <a:xfrm flipH="false" flipV="false" rot="0">
              <a:off x="0" y="0"/>
              <a:ext cx="755017" cy="273494"/>
            </a:xfrm>
            <a:custGeom>
              <a:avLst/>
              <a:gdLst/>
              <a:ahLst/>
              <a:cxnLst/>
              <a:rect r="r" b="b" t="t" l="l"/>
              <a:pathLst>
                <a:path h="273494" w="755017">
                  <a:moveTo>
                    <a:pt x="136747" y="0"/>
                  </a:moveTo>
                  <a:lnTo>
                    <a:pt x="618270" y="0"/>
                  </a:lnTo>
                  <a:cubicBezTo>
                    <a:pt x="693793" y="0"/>
                    <a:pt x="755017" y="61224"/>
                    <a:pt x="755017" y="136747"/>
                  </a:cubicBezTo>
                  <a:lnTo>
                    <a:pt x="755017" y="136747"/>
                  </a:lnTo>
                  <a:cubicBezTo>
                    <a:pt x="755017" y="212271"/>
                    <a:pt x="693793" y="273494"/>
                    <a:pt x="618270" y="273494"/>
                  </a:cubicBezTo>
                  <a:lnTo>
                    <a:pt x="136747" y="273494"/>
                  </a:lnTo>
                  <a:cubicBezTo>
                    <a:pt x="61224" y="273494"/>
                    <a:pt x="0" y="212271"/>
                    <a:pt x="0" y="136747"/>
                  </a:cubicBezTo>
                  <a:lnTo>
                    <a:pt x="0" y="136747"/>
                  </a:lnTo>
                  <a:cubicBezTo>
                    <a:pt x="0" y="61224"/>
                    <a:pt x="61224" y="0"/>
                    <a:pt x="136747" y="0"/>
                  </a:cubicBezTo>
                  <a:close/>
                </a:path>
              </a:pathLst>
            </a:custGeom>
            <a:solidFill>
              <a:srgbClr val="0F4662"/>
            </a:solidFill>
          </p:spPr>
        </p:sp>
        <p:sp>
          <p:nvSpPr>
            <p:cNvPr name="TextBox 13" id="13"/>
            <p:cNvSpPr txBox="true"/>
            <p:nvPr/>
          </p:nvSpPr>
          <p:spPr>
            <a:xfrm>
              <a:off x="0" y="-57150"/>
              <a:ext cx="755017" cy="330644"/>
            </a:xfrm>
            <a:prstGeom prst="rect">
              <a:avLst/>
            </a:prstGeom>
          </p:spPr>
          <p:txBody>
            <a:bodyPr anchor="ctr" rtlCol="false" tIns="50800" lIns="50800" bIns="50800" rIns="50800"/>
            <a:lstStyle/>
            <a:p>
              <a:pPr algn="ctr">
                <a:lnSpc>
                  <a:spcPts val="3359"/>
                </a:lnSpc>
              </a:pPr>
              <a:r>
                <a:rPr lang="en-US" sz="2400">
                  <a:solidFill>
                    <a:srgbClr val="FFFFFF"/>
                  </a:solidFill>
                  <a:latin typeface="Quicksand"/>
                  <a:ea typeface="Quicksand"/>
                  <a:cs typeface="Quicksand"/>
                  <a:sym typeface="Quicksand"/>
                </a:rPr>
                <a:t>Adversarial purifier</a:t>
              </a:r>
            </a:p>
          </p:txBody>
        </p:sp>
      </p:grpSp>
      <p:sp>
        <p:nvSpPr>
          <p:cNvPr name="AutoShape 14" id="14"/>
          <p:cNvSpPr/>
          <p:nvPr/>
        </p:nvSpPr>
        <p:spPr>
          <a:xfrm>
            <a:off x="8405935" y="3198660"/>
            <a:ext cx="0" cy="2241332"/>
          </a:xfrm>
          <a:prstGeom prst="line">
            <a:avLst/>
          </a:prstGeom>
          <a:ln cap="flat" w="38100">
            <a:solidFill>
              <a:srgbClr val="000000"/>
            </a:solidFill>
            <a:prstDash val="solid"/>
            <a:headEnd type="none" len="sm" w="sm"/>
            <a:tailEnd type="arrow" len="sm" w="med"/>
          </a:ln>
        </p:spPr>
      </p:sp>
      <p:sp>
        <p:nvSpPr>
          <p:cNvPr name="AutoShape 15" id="15"/>
          <p:cNvSpPr/>
          <p:nvPr/>
        </p:nvSpPr>
        <p:spPr>
          <a:xfrm flipH="true">
            <a:off x="8405935" y="3736922"/>
            <a:ext cx="3069225" cy="1703070"/>
          </a:xfrm>
          <a:prstGeom prst="line">
            <a:avLst/>
          </a:prstGeom>
          <a:ln cap="flat" w="38100">
            <a:solidFill>
              <a:srgbClr val="000000"/>
            </a:solidFill>
            <a:prstDash val="solid"/>
            <a:headEnd type="none" len="sm" w="sm"/>
            <a:tailEnd type="arrow" len="sm" w="med"/>
          </a:ln>
        </p:spPr>
      </p:sp>
      <p:grpSp>
        <p:nvGrpSpPr>
          <p:cNvPr name="Group 16" id="16"/>
          <p:cNvGrpSpPr/>
          <p:nvPr/>
        </p:nvGrpSpPr>
        <p:grpSpPr>
          <a:xfrm rot="0">
            <a:off x="6972581" y="5439992"/>
            <a:ext cx="2866706" cy="1038424"/>
            <a:chOff x="0" y="0"/>
            <a:chExt cx="755017" cy="273494"/>
          </a:xfrm>
        </p:grpSpPr>
        <p:sp>
          <p:nvSpPr>
            <p:cNvPr name="Freeform 17" id="17"/>
            <p:cNvSpPr/>
            <p:nvPr/>
          </p:nvSpPr>
          <p:spPr>
            <a:xfrm flipH="false" flipV="false" rot="0">
              <a:off x="0" y="0"/>
              <a:ext cx="755017" cy="273494"/>
            </a:xfrm>
            <a:custGeom>
              <a:avLst/>
              <a:gdLst/>
              <a:ahLst/>
              <a:cxnLst/>
              <a:rect r="r" b="b" t="t" l="l"/>
              <a:pathLst>
                <a:path h="273494" w="755017">
                  <a:moveTo>
                    <a:pt x="136747" y="0"/>
                  </a:moveTo>
                  <a:lnTo>
                    <a:pt x="618270" y="0"/>
                  </a:lnTo>
                  <a:cubicBezTo>
                    <a:pt x="693793" y="0"/>
                    <a:pt x="755017" y="61224"/>
                    <a:pt x="755017" y="136747"/>
                  </a:cubicBezTo>
                  <a:lnTo>
                    <a:pt x="755017" y="136747"/>
                  </a:lnTo>
                  <a:cubicBezTo>
                    <a:pt x="755017" y="212271"/>
                    <a:pt x="693793" y="273494"/>
                    <a:pt x="618270" y="273494"/>
                  </a:cubicBezTo>
                  <a:lnTo>
                    <a:pt x="136747" y="273494"/>
                  </a:lnTo>
                  <a:cubicBezTo>
                    <a:pt x="61224" y="273494"/>
                    <a:pt x="0" y="212271"/>
                    <a:pt x="0" y="136747"/>
                  </a:cubicBezTo>
                  <a:lnTo>
                    <a:pt x="0" y="136747"/>
                  </a:lnTo>
                  <a:cubicBezTo>
                    <a:pt x="0" y="61224"/>
                    <a:pt x="61224" y="0"/>
                    <a:pt x="136747" y="0"/>
                  </a:cubicBezTo>
                  <a:close/>
                </a:path>
              </a:pathLst>
            </a:custGeom>
            <a:solidFill>
              <a:srgbClr val="0F4662"/>
            </a:solidFill>
          </p:spPr>
        </p:sp>
        <p:sp>
          <p:nvSpPr>
            <p:cNvPr name="TextBox 18" id="18"/>
            <p:cNvSpPr txBox="true"/>
            <p:nvPr/>
          </p:nvSpPr>
          <p:spPr>
            <a:xfrm>
              <a:off x="0" y="-57150"/>
              <a:ext cx="755017" cy="330644"/>
            </a:xfrm>
            <a:prstGeom prst="rect">
              <a:avLst/>
            </a:prstGeom>
          </p:spPr>
          <p:txBody>
            <a:bodyPr anchor="ctr" rtlCol="false" tIns="50800" lIns="50800" bIns="50800" rIns="50800"/>
            <a:lstStyle/>
            <a:p>
              <a:pPr algn="ctr">
                <a:lnSpc>
                  <a:spcPts val="3359"/>
                </a:lnSpc>
              </a:pPr>
              <a:r>
                <a:rPr lang="en-US" sz="2400">
                  <a:solidFill>
                    <a:srgbClr val="FFFFFF"/>
                  </a:solidFill>
                  <a:latin typeface="Quicksand"/>
                  <a:ea typeface="Quicksand"/>
                  <a:cs typeface="Quicksand"/>
                  <a:sym typeface="Quicksand"/>
                </a:rPr>
                <a:t>Pretrained classifier</a:t>
              </a:r>
            </a:p>
          </p:txBody>
        </p:sp>
      </p:grpSp>
      <p:sp>
        <p:nvSpPr>
          <p:cNvPr name="AutoShape 19" id="19"/>
          <p:cNvSpPr/>
          <p:nvPr/>
        </p:nvSpPr>
        <p:spPr>
          <a:xfrm>
            <a:off x="8386885" y="6478416"/>
            <a:ext cx="19050" cy="1826922"/>
          </a:xfrm>
          <a:prstGeom prst="line">
            <a:avLst/>
          </a:prstGeom>
          <a:ln cap="flat" w="38100">
            <a:solidFill>
              <a:srgbClr val="000000"/>
            </a:solidFill>
            <a:prstDash val="solid"/>
            <a:headEnd type="none" len="sm" w="sm"/>
            <a:tailEnd type="arrow" len="sm" w="med"/>
          </a:ln>
        </p:spPr>
      </p:sp>
      <p:grpSp>
        <p:nvGrpSpPr>
          <p:cNvPr name="Group 20" id="20"/>
          <p:cNvGrpSpPr/>
          <p:nvPr/>
        </p:nvGrpSpPr>
        <p:grpSpPr>
          <a:xfrm rot="0">
            <a:off x="6953531" y="8305338"/>
            <a:ext cx="2866706" cy="1038424"/>
            <a:chOff x="0" y="0"/>
            <a:chExt cx="755017" cy="273494"/>
          </a:xfrm>
        </p:grpSpPr>
        <p:sp>
          <p:nvSpPr>
            <p:cNvPr name="Freeform 21" id="21"/>
            <p:cNvSpPr/>
            <p:nvPr/>
          </p:nvSpPr>
          <p:spPr>
            <a:xfrm flipH="false" flipV="false" rot="0">
              <a:off x="0" y="0"/>
              <a:ext cx="755017" cy="273494"/>
            </a:xfrm>
            <a:custGeom>
              <a:avLst/>
              <a:gdLst/>
              <a:ahLst/>
              <a:cxnLst/>
              <a:rect r="r" b="b" t="t" l="l"/>
              <a:pathLst>
                <a:path h="273494" w="755017">
                  <a:moveTo>
                    <a:pt x="136747" y="0"/>
                  </a:moveTo>
                  <a:lnTo>
                    <a:pt x="618270" y="0"/>
                  </a:lnTo>
                  <a:cubicBezTo>
                    <a:pt x="693793" y="0"/>
                    <a:pt x="755017" y="61224"/>
                    <a:pt x="755017" y="136747"/>
                  </a:cubicBezTo>
                  <a:lnTo>
                    <a:pt x="755017" y="136747"/>
                  </a:lnTo>
                  <a:cubicBezTo>
                    <a:pt x="755017" y="212271"/>
                    <a:pt x="693793" y="273494"/>
                    <a:pt x="618270" y="273494"/>
                  </a:cubicBezTo>
                  <a:lnTo>
                    <a:pt x="136747" y="273494"/>
                  </a:lnTo>
                  <a:cubicBezTo>
                    <a:pt x="61224" y="273494"/>
                    <a:pt x="0" y="212271"/>
                    <a:pt x="0" y="136747"/>
                  </a:cubicBezTo>
                  <a:lnTo>
                    <a:pt x="0" y="136747"/>
                  </a:lnTo>
                  <a:cubicBezTo>
                    <a:pt x="0" y="61224"/>
                    <a:pt x="61224" y="0"/>
                    <a:pt x="136747" y="0"/>
                  </a:cubicBezTo>
                  <a:close/>
                </a:path>
              </a:pathLst>
            </a:custGeom>
            <a:solidFill>
              <a:srgbClr val="0F4662"/>
            </a:solidFill>
          </p:spPr>
        </p:sp>
        <p:sp>
          <p:nvSpPr>
            <p:cNvPr name="TextBox 22" id="22"/>
            <p:cNvSpPr txBox="true"/>
            <p:nvPr/>
          </p:nvSpPr>
          <p:spPr>
            <a:xfrm>
              <a:off x="0" y="-57150"/>
              <a:ext cx="755017" cy="330644"/>
            </a:xfrm>
            <a:prstGeom prst="rect">
              <a:avLst/>
            </a:prstGeom>
          </p:spPr>
          <p:txBody>
            <a:bodyPr anchor="ctr" rtlCol="false" tIns="50800" lIns="50800" bIns="50800" rIns="50800"/>
            <a:lstStyle/>
            <a:p>
              <a:pPr algn="ctr">
                <a:lnSpc>
                  <a:spcPts val="3359"/>
                </a:lnSpc>
              </a:pPr>
              <a:r>
                <a:rPr lang="en-US" sz="2400">
                  <a:solidFill>
                    <a:srgbClr val="FFFFFF"/>
                  </a:solidFill>
                  <a:latin typeface="Quicksand"/>
                  <a:ea typeface="Quicksand"/>
                  <a:cs typeface="Quicksand"/>
                  <a:sym typeface="Quicksand"/>
                </a:rPr>
                <a:t>Output prediction</a:t>
              </a:r>
            </a:p>
          </p:txBody>
        </p:sp>
      </p:grpSp>
      <p:sp>
        <p:nvSpPr>
          <p:cNvPr name="Freeform 23" id="23"/>
          <p:cNvSpPr/>
          <p:nvPr/>
        </p:nvSpPr>
        <p:spPr>
          <a:xfrm flipH="false" flipV="false" rot="0">
            <a:off x="5456120" y="1028700"/>
            <a:ext cx="7516450" cy="4128438"/>
          </a:xfrm>
          <a:custGeom>
            <a:avLst/>
            <a:gdLst/>
            <a:ahLst/>
            <a:cxnLst/>
            <a:rect r="r" b="b" t="t" l="l"/>
            <a:pathLst>
              <a:path h="4128438" w="7516450">
                <a:moveTo>
                  <a:pt x="0" y="0"/>
                </a:moveTo>
                <a:lnTo>
                  <a:pt x="7516450" y="0"/>
                </a:lnTo>
                <a:lnTo>
                  <a:pt x="7516450" y="4128438"/>
                </a:lnTo>
                <a:lnTo>
                  <a:pt x="0" y="41284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519284" y="1011302"/>
            <a:ext cx="4361334" cy="629921"/>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Quicksand Bold"/>
                <a:ea typeface="Quicksand Bold"/>
                <a:cs typeface="Quicksand Bold"/>
                <a:sym typeface="Quicksand Bold"/>
              </a:rPr>
              <a:t>PROPOSED  MODEL</a:t>
            </a:r>
          </a:p>
        </p:txBody>
      </p:sp>
      <p:sp>
        <p:nvSpPr>
          <p:cNvPr name="TextBox 25" id="25"/>
          <p:cNvSpPr txBox="true"/>
          <p:nvPr/>
        </p:nvSpPr>
        <p:spPr>
          <a:xfrm rot="0">
            <a:off x="8405935" y="2641348"/>
            <a:ext cx="1616822" cy="415290"/>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Quicksand"/>
                <a:ea typeface="Quicksand"/>
                <a:cs typeface="Quicksand"/>
                <a:sym typeface="Quicksand"/>
              </a:rPr>
              <a:t>positive</a:t>
            </a:r>
          </a:p>
        </p:txBody>
      </p:sp>
      <p:sp>
        <p:nvSpPr>
          <p:cNvPr name="TextBox 26" id="26"/>
          <p:cNvSpPr txBox="true"/>
          <p:nvPr/>
        </p:nvSpPr>
        <p:spPr>
          <a:xfrm rot="0">
            <a:off x="7214095" y="1225933"/>
            <a:ext cx="4000500" cy="415290"/>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Quicksand"/>
                <a:ea typeface="Quicksand"/>
                <a:cs typeface="Quicksand"/>
                <a:sym typeface="Quicksand"/>
              </a:rPr>
              <a:t>Detector-purifier submodule</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3937" y="2275387"/>
            <a:ext cx="16230600" cy="7291071"/>
          </a:xfrm>
          <a:prstGeom prst="rect">
            <a:avLst/>
          </a:prstGeom>
        </p:spPr>
        <p:txBody>
          <a:bodyPr anchor="t" rtlCol="false" tIns="0" lIns="0" bIns="0" rIns="0">
            <a:spAutoFit/>
          </a:bodyPr>
          <a:lstStyle/>
          <a:p>
            <a:pPr algn="l">
              <a:lnSpc>
                <a:spcPts val="4479"/>
              </a:lnSpc>
            </a:pPr>
            <a:r>
              <a:rPr lang="en-US" sz="3199" b="true">
                <a:solidFill>
                  <a:srgbClr val="0F4662"/>
                </a:solidFill>
                <a:latin typeface="Quicksand Bold"/>
                <a:ea typeface="Quicksand Bold"/>
                <a:cs typeface="Quicksand Bold"/>
                <a:sym typeface="Quicksand Bold"/>
              </a:rPr>
              <a:t>Detector</a:t>
            </a:r>
            <a:r>
              <a:rPr lang="en-US" sz="3199">
                <a:solidFill>
                  <a:srgbClr val="0F4662"/>
                </a:solidFill>
                <a:latin typeface="Quicksand"/>
                <a:ea typeface="Quicksand"/>
                <a:cs typeface="Quicksand"/>
                <a:sym typeface="Quicksand"/>
              </a:rPr>
              <a:t> : </a:t>
            </a:r>
          </a:p>
          <a:p>
            <a:pPr algn="l">
              <a:lnSpc>
                <a:spcPts val="4479"/>
              </a:lnSpc>
            </a:pPr>
            <a:r>
              <a:rPr lang="en-US" sz="3199">
                <a:solidFill>
                  <a:srgbClr val="0F4662"/>
                </a:solidFill>
                <a:latin typeface="Quicksand"/>
                <a:ea typeface="Quicksand"/>
                <a:cs typeface="Quicksand"/>
                <a:sym typeface="Quicksand"/>
              </a:rPr>
              <a:t>An adversarial attack detector submodule that will detect if a given sample is adversarial or not with a confidence score. If the sample is classified as adversarial, it will be forwarded to the adversarial purifier. Experimentations need to be done to select an adversarial detector model that performs the best(feature squeezing, DCT Transform-Based Detector, or ensemble of techniques)</a:t>
            </a:r>
          </a:p>
          <a:p>
            <a:pPr algn="l">
              <a:lnSpc>
                <a:spcPts val="4479"/>
              </a:lnSpc>
            </a:pPr>
          </a:p>
          <a:p>
            <a:pPr algn="l">
              <a:lnSpc>
                <a:spcPts val="4479"/>
              </a:lnSpc>
            </a:pPr>
            <a:r>
              <a:rPr lang="en-US" sz="3199" b="true">
                <a:solidFill>
                  <a:srgbClr val="0F4662"/>
                </a:solidFill>
                <a:latin typeface="Quicksand Bold"/>
                <a:ea typeface="Quicksand Bold"/>
                <a:cs typeface="Quicksand Bold"/>
                <a:sym typeface="Quicksand Bold"/>
              </a:rPr>
              <a:t>Adversarial purifier:</a:t>
            </a:r>
          </a:p>
          <a:p>
            <a:pPr algn="l">
              <a:lnSpc>
                <a:spcPts val="4479"/>
              </a:lnSpc>
            </a:pPr>
            <a:r>
              <a:rPr lang="en-US" sz="3199">
                <a:solidFill>
                  <a:srgbClr val="0F4662"/>
                </a:solidFill>
                <a:latin typeface="Quicksand"/>
                <a:ea typeface="Quicksand"/>
                <a:cs typeface="Quicksand"/>
                <a:sym typeface="Quicksand"/>
              </a:rPr>
              <a:t>Suppose the detector reports a high probability of a sample being adversarial. In that case, it will be sent to the purifier submodule, which will convert it to a clean sample(that is non-adversarial). Variational autoencoder, GANs, Diffusion models etc(the best one will be found after experimentations) will take the adversarial image as input and will learn to reconstruct the clean image.</a:t>
            </a:r>
          </a:p>
        </p:txBody>
      </p:sp>
      <p:sp>
        <p:nvSpPr>
          <p:cNvPr name="TextBox 3" id="3"/>
          <p:cNvSpPr txBox="true"/>
          <p:nvPr/>
        </p:nvSpPr>
        <p:spPr>
          <a:xfrm rot="0">
            <a:off x="9139238" y="4826000"/>
            <a:ext cx="9525" cy="511175"/>
          </a:xfrm>
          <a:prstGeom prst="rect">
            <a:avLst/>
          </a:prstGeom>
        </p:spPr>
        <p:txBody>
          <a:bodyPr anchor="t" rtlCol="false" tIns="0" lIns="0" bIns="0" rIns="0">
            <a:spAutoFit/>
          </a:bodyPr>
          <a:lstStyle/>
          <a:p>
            <a:pPr algn="ctr">
              <a:lnSpc>
                <a:spcPts val="4420"/>
              </a:lnSpc>
              <a:spcBef>
                <a:spcPct val="0"/>
              </a:spcBef>
            </a:pPr>
          </a:p>
        </p:txBody>
      </p:sp>
      <p:sp>
        <p:nvSpPr>
          <p:cNvPr name="TextBox 4" id="4"/>
          <p:cNvSpPr txBox="true"/>
          <p:nvPr/>
        </p:nvSpPr>
        <p:spPr>
          <a:xfrm rot="0">
            <a:off x="1028700" y="703919"/>
            <a:ext cx="14054737" cy="1226808"/>
          </a:xfrm>
          <a:prstGeom prst="rect">
            <a:avLst/>
          </a:prstGeom>
        </p:spPr>
        <p:txBody>
          <a:bodyPr anchor="t" rtlCol="false" tIns="0" lIns="0" bIns="0" rIns="0">
            <a:spAutoFit/>
          </a:bodyPr>
          <a:lstStyle/>
          <a:p>
            <a:pPr algn="l">
              <a:lnSpc>
                <a:spcPts val="10080"/>
              </a:lnSpc>
            </a:pPr>
            <a:r>
              <a:rPr lang="en-US" sz="7200" b="true">
                <a:solidFill>
                  <a:srgbClr val="0F4662"/>
                </a:solidFill>
                <a:latin typeface="Cormorant Garamond Bold"/>
                <a:ea typeface="Cormorant Garamond Bold"/>
                <a:cs typeface="Cormorant Garamond Bold"/>
                <a:sym typeface="Cormorant Garamond Bold"/>
              </a:rPr>
              <a:t>Detector-purifier submodule</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1550035"/>
            <a:ext cx="16230600" cy="5417185"/>
          </a:xfrm>
          <a:prstGeom prst="rect">
            <a:avLst/>
          </a:prstGeom>
        </p:spPr>
        <p:txBody>
          <a:bodyPr anchor="t" rtlCol="false" tIns="0" lIns="0" bIns="0" rIns="0">
            <a:spAutoFit/>
          </a:bodyPr>
          <a:lstStyle/>
          <a:p>
            <a:pPr algn="just" marL="669286" indent="-334643" lvl="1">
              <a:lnSpc>
                <a:spcPts val="4339"/>
              </a:lnSpc>
              <a:spcBef>
                <a:spcPct val="0"/>
              </a:spcBef>
              <a:buFont typeface="Arial"/>
              <a:buChar char="•"/>
            </a:pPr>
            <a:r>
              <a:rPr lang="en-US" b="true" sz="3099">
                <a:solidFill>
                  <a:srgbClr val="0F4662"/>
                </a:solidFill>
                <a:latin typeface="Quicksand Bold"/>
                <a:ea typeface="Quicksand Bold"/>
                <a:cs typeface="Quicksand Bold"/>
                <a:sym typeface="Quicksand Bold"/>
              </a:rPr>
              <a:t>Addition </a:t>
            </a:r>
            <a:r>
              <a:rPr lang="en-US" b="true" sz="3099">
                <a:solidFill>
                  <a:srgbClr val="0F4662"/>
                </a:solidFill>
                <a:latin typeface="Quicksand Bold"/>
                <a:ea typeface="Quicksand Bold"/>
                <a:cs typeface="Quicksand Bold"/>
                <a:sym typeface="Quicksand Bold"/>
              </a:rPr>
              <a:t>of Perceptual loss to the purification model objective</a:t>
            </a:r>
            <a:r>
              <a:rPr lang="en-US" sz="3099">
                <a:solidFill>
                  <a:srgbClr val="0F4662"/>
                </a:solidFill>
                <a:latin typeface="Quicksand"/>
                <a:ea typeface="Quicksand"/>
                <a:cs typeface="Quicksand"/>
                <a:sym typeface="Quicksand"/>
              </a:rPr>
              <a:t>: Perceptual loss involves comparing the high-level features of the purified and target images rather than comparing pixel values directly. This ensures that the semantic features of the original image are preserved</a:t>
            </a:r>
          </a:p>
          <a:p>
            <a:pPr algn="just" marL="669286" indent="-334643" lvl="1">
              <a:lnSpc>
                <a:spcPts val="4339"/>
              </a:lnSpc>
              <a:spcBef>
                <a:spcPct val="0"/>
              </a:spcBef>
              <a:buFont typeface="Arial"/>
              <a:buChar char="•"/>
            </a:pPr>
            <a:r>
              <a:rPr lang="en-US" sz="3099">
                <a:solidFill>
                  <a:srgbClr val="0F4662"/>
                </a:solidFill>
                <a:latin typeface="Quicksand"/>
                <a:ea typeface="Quicksand"/>
                <a:cs typeface="Quicksand"/>
                <a:sym typeface="Quicksand"/>
              </a:rPr>
              <a:t>Use of training dataset consisting of </a:t>
            </a:r>
            <a:r>
              <a:rPr lang="en-US" b="true" sz="3099">
                <a:solidFill>
                  <a:srgbClr val="0F4662"/>
                </a:solidFill>
                <a:latin typeface="Quicksand Bold"/>
                <a:ea typeface="Quicksand Bold"/>
                <a:cs typeface="Quicksand Bold"/>
                <a:sym typeface="Quicksand Bold"/>
              </a:rPr>
              <a:t>multiple type of adversarial samples </a:t>
            </a:r>
            <a:r>
              <a:rPr lang="en-US" sz="3099">
                <a:solidFill>
                  <a:srgbClr val="0F4662"/>
                </a:solidFill>
                <a:latin typeface="Quicksand"/>
                <a:ea typeface="Quicksand"/>
                <a:cs typeface="Quicksand"/>
                <a:sym typeface="Quicksand"/>
              </a:rPr>
              <a:t>(FGSM, PGD, C&amp;W etc) to ensure robustness of the detector and the purifier</a:t>
            </a:r>
          </a:p>
          <a:p>
            <a:pPr algn="just" marL="669286" indent="-334643" lvl="1">
              <a:lnSpc>
                <a:spcPts val="4339"/>
              </a:lnSpc>
              <a:spcBef>
                <a:spcPct val="0"/>
              </a:spcBef>
              <a:buFont typeface="Arial"/>
              <a:buChar char="•"/>
            </a:pPr>
            <a:r>
              <a:rPr lang="en-US" b="true" sz="3099">
                <a:solidFill>
                  <a:srgbClr val="0F4662"/>
                </a:solidFill>
                <a:latin typeface="Quicksand Bold"/>
                <a:ea typeface="Quicksand Bold"/>
                <a:cs typeface="Quicksand Bold"/>
                <a:sym typeface="Quicksand Bold"/>
              </a:rPr>
              <a:t>Pretrained classifier</a:t>
            </a:r>
            <a:r>
              <a:rPr lang="en-US" sz="3099">
                <a:solidFill>
                  <a:srgbClr val="0F4662"/>
                </a:solidFill>
                <a:latin typeface="Quicksand"/>
                <a:ea typeface="Quicksand"/>
                <a:cs typeface="Quicksand"/>
                <a:sym typeface="Quicksand"/>
              </a:rPr>
              <a:t> : Experimentations will be done using various pretrained image classifiers such as InceptionNet, VGG16 etc to test the effectiveness of the detector-purifier submodule.</a:t>
            </a:r>
          </a:p>
          <a:p>
            <a:pPr algn="just">
              <a:lnSpc>
                <a:spcPts val="4339"/>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Deliverables and Conclusion</a:t>
            </a:r>
          </a:p>
        </p:txBody>
      </p:sp>
      <p:sp>
        <p:nvSpPr>
          <p:cNvPr name="AutoShape 3" id="3"/>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4311924"/>
            <a:ext cx="16230600" cy="2241423"/>
          </a:xfrm>
          <a:prstGeom prst="rect">
            <a:avLst/>
          </a:prstGeom>
        </p:spPr>
        <p:txBody>
          <a:bodyPr anchor="t" rtlCol="false" tIns="0" lIns="0" bIns="0" rIns="0">
            <a:spAutoFit/>
          </a:bodyPr>
          <a:lstStyle/>
          <a:p>
            <a:pPr algn="ctr">
              <a:lnSpc>
                <a:spcPts val="4535"/>
              </a:lnSpc>
            </a:pPr>
            <a:r>
              <a:rPr lang="en-US" sz="2799">
                <a:solidFill>
                  <a:srgbClr val="0F4662"/>
                </a:solidFill>
                <a:latin typeface="Montserrat"/>
                <a:ea typeface="Montserrat"/>
                <a:cs typeface="Montserrat"/>
                <a:sym typeface="Montserrat"/>
              </a:rPr>
              <a:t>The final deliverable will consist of a model designed to detect and transform adversarial samples into non-adversarial ones. Additionally, the deliverables will include the experimental results demonstrating the effectiveness of the model.</a:t>
            </a:r>
          </a:p>
          <a:p>
            <a:pPr algn="ctr">
              <a:lnSpc>
                <a:spcPts val="4535"/>
              </a:lnSpc>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6633838" y="320082"/>
            <a:ext cx="17562305" cy="1085216"/>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Timeline</a:t>
            </a:r>
          </a:p>
        </p:txBody>
      </p:sp>
      <p:sp>
        <p:nvSpPr>
          <p:cNvPr name="AutoShape 3" id="3"/>
          <p:cNvSpPr/>
          <p:nvPr/>
        </p:nvSpPr>
        <p:spPr>
          <a:xfrm flipV="true">
            <a:off x="814801" y="5827798"/>
            <a:ext cx="16620298" cy="0"/>
          </a:xfrm>
          <a:prstGeom prst="line">
            <a:avLst/>
          </a:prstGeom>
          <a:ln cap="flat" w="38100">
            <a:solidFill>
              <a:srgbClr val="000000"/>
            </a:solidFill>
            <a:prstDash val="solid"/>
            <a:headEnd type="none" len="sm" w="sm"/>
            <a:tailEnd type="none" len="sm" w="sm"/>
          </a:ln>
        </p:spPr>
      </p:sp>
      <p:sp>
        <p:nvSpPr>
          <p:cNvPr name="AutoShape 4" id="4"/>
          <p:cNvSpPr/>
          <p:nvPr/>
        </p:nvSpPr>
        <p:spPr>
          <a:xfrm>
            <a:off x="2714123" y="5746523"/>
            <a:ext cx="0" cy="1831219"/>
          </a:xfrm>
          <a:prstGeom prst="line">
            <a:avLst/>
          </a:prstGeom>
          <a:ln cap="flat" w="38100">
            <a:solidFill>
              <a:srgbClr val="000000"/>
            </a:solidFill>
            <a:prstDash val="solid"/>
            <a:headEnd type="diamond" len="lg" w="lg"/>
            <a:tailEnd type="diamond" len="lg" w="lg"/>
          </a:ln>
        </p:spPr>
      </p:sp>
      <p:sp>
        <p:nvSpPr>
          <p:cNvPr name="AutoShape 5" id="5"/>
          <p:cNvSpPr/>
          <p:nvPr/>
        </p:nvSpPr>
        <p:spPr>
          <a:xfrm>
            <a:off x="833851" y="4078648"/>
            <a:ext cx="0" cy="1831219"/>
          </a:xfrm>
          <a:prstGeom prst="line">
            <a:avLst/>
          </a:prstGeom>
          <a:ln cap="flat" w="38100">
            <a:solidFill>
              <a:srgbClr val="000000"/>
            </a:solidFill>
            <a:prstDash val="solid"/>
            <a:headEnd type="diamond" len="lg" w="lg"/>
            <a:tailEnd type="diamond" len="lg" w="lg"/>
          </a:ln>
        </p:spPr>
      </p:sp>
      <p:sp>
        <p:nvSpPr>
          <p:cNvPr name="AutoShape 6" id="6"/>
          <p:cNvSpPr/>
          <p:nvPr/>
        </p:nvSpPr>
        <p:spPr>
          <a:xfrm>
            <a:off x="8790659" y="4078648"/>
            <a:ext cx="0" cy="1831219"/>
          </a:xfrm>
          <a:prstGeom prst="line">
            <a:avLst/>
          </a:prstGeom>
          <a:ln cap="flat" w="38100">
            <a:solidFill>
              <a:srgbClr val="000000"/>
            </a:solidFill>
            <a:prstDash val="solid"/>
            <a:headEnd type="diamond" len="lg" w="lg"/>
            <a:tailEnd type="diamond" len="lg" w="lg"/>
          </a:ln>
        </p:spPr>
      </p:sp>
      <p:sp>
        <p:nvSpPr>
          <p:cNvPr name="AutoShape 7" id="7"/>
          <p:cNvSpPr/>
          <p:nvPr/>
        </p:nvSpPr>
        <p:spPr>
          <a:xfrm>
            <a:off x="6566585" y="5746523"/>
            <a:ext cx="0" cy="1831219"/>
          </a:xfrm>
          <a:prstGeom prst="line">
            <a:avLst/>
          </a:prstGeom>
          <a:ln cap="flat" w="38100">
            <a:solidFill>
              <a:srgbClr val="000000"/>
            </a:solidFill>
            <a:prstDash val="solid"/>
            <a:headEnd type="diamond" len="lg" w="lg"/>
            <a:tailEnd type="diamond" len="lg" w="lg"/>
          </a:ln>
        </p:spPr>
      </p:sp>
      <p:sp>
        <p:nvSpPr>
          <p:cNvPr name="AutoShape 8" id="8"/>
          <p:cNvSpPr/>
          <p:nvPr/>
        </p:nvSpPr>
        <p:spPr>
          <a:xfrm>
            <a:off x="4594395" y="4078648"/>
            <a:ext cx="0" cy="1831219"/>
          </a:xfrm>
          <a:prstGeom prst="line">
            <a:avLst/>
          </a:prstGeom>
          <a:ln cap="flat" w="38100">
            <a:solidFill>
              <a:srgbClr val="000000"/>
            </a:solidFill>
            <a:prstDash val="solid"/>
            <a:headEnd type="diamond" len="lg" w="lg"/>
            <a:tailEnd type="diamond" len="lg" w="lg"/>
          </a:ln>
        </p:spPr>
      </p:sp>
      <p:sp>
        <p:nvSpPr>
          <p:cNvPr name="AutoShape 9" id="9"/>
          <p:cNvSpPr/>
          <p:nvPr/>
        </p:nvSpPr>
        <p:spPr>
          <a:xfrm>
            <a:off x="15558674" y="5746523"/>
            <a:ext cx="0" cy="1831219"/>
          </a:xfrm>
          <a:prstGeom prst="line">
            <a:avLst/>
          </a:prstGeom>
          <a:ln cap="flat" w="38100">
            <a:solidFill>
              <a:srgbClr val="000000"/>
            </a:solidFill>
            <a:prstDash val="solid"/>
            <a:headEnd type="diamond" len="lg" w="lg"/>
            <a:tailEnd type="diamond" len="lg" w="lg"/>
          </a:ln>
        </p:spPr>
      </p:sp>
      <p:sp>
        <p:nvSpPr>
          <p:cNvPr name="AutoShape 10" id="10"/>
          <p:cNvSpPr/>
          <p:nvPr/>
        </p:nvSpPr>
        <p:spPr>
          <a:xfrm>
            <a:off x="13339104" y="4078648"/>
            <a:ext cx="0" cy="1831219"/>
          </a:xfrm>
          <a:prstGeom prst="line">
            <a:avLst/>
          </a:prstGeom>
          <a:ln cap="flat" w="38100">
            <a:solidFill>
              <a:srgbClr val="000000"/>
            </a:solidFill>
            <a:prstDash val="solid"/>
            <a:headEnd type="diamond" len="lg" w="lg"/>
            <a:tailEnd type="diamond" len="lg" w="lg"/>
          </a:ln>
        </p:spPr>
      </p:sp>
      <p:sp>
        <p:nvSpPr>
          <p:cNvPr name="AutoShape 11" id="11"/>
          <p:cNvSpPr/>
          <p:nvPr/>
        </p:nvSpPr>
        <p:spPr>
          <a:xfrm>
            <a:off x="11062629" y="5746523"/>
            <a:ext cx="0" cy="1831219"/>
          </a:xfrm>
          <a:prstGeom prst="line">
            <a:avLst/>
          </a:prstGeom>
          <a:ln cap="flat" w="38100">
            <a:solidFill>
              <a:srgbClr val="000000"/>
            </a:solidFill>
            <a:prstDash val="solid"/>
            <a:headEnd type="diamond" len="lg" w="lg"/>
            <a:tailEnd type="diamond" len="lg" w="lg"/>
          </a:ln>
        </p:spPr>
      </p:sp>
      <p:sp>
        <p:nvSpPr>
          <p:cNvPr name="AutoShape 12" id="12"/>
          <p:cNvSpPr/>
          <p:nvPr/>
        </p:nvSpPr>
        <p:spPr>
          <a:xfrm>
            <a:off x="17454149" y="4078648"/>
            <a:ext cx="0" cy="1831219"/>
          </a:xfrm>
          <a:prstGeom prst="line">
            <a:avLst/>
          </a:prstGeom>
          <a:ln cap="flat" w="38100">
            <a:solidFill>
              <a:srgbClr val="000000"/>
            </a:solidFill>
            <a:prstDash val="solid"/>
            <a:headEnd type="diamond" len="lg" w="lg"/>
            <a:tailEnd type="diamond" len="lg" w="lg"/>
          </a:ln>
        </p:spPr>
      </p:sp>
      <p:sp>
        <p:nvSpPr>
          <p:cNvPr name="TextBox 13" id="13"/>
          <p:cNvSpPr txBox="true"/>
          <p:nvPr/>
        </p:nvSpPr>
        <p:spPr>
          <a:xfrm rot="0">
            <a:off x="-89915" y="1910123"/>
            <a:ext cx="2237229" cy="2168525"/>
          </a:xfrm>
          <a:prstGeom prst="rect">
            <a:avLst/>
          </a:prstGeom>
        </p:spPr>
        <p:txBody>
          <a:bodyPr anchor="t" rtlCol="false" tIns="0" lIns="0" bIns="0" rIns="0">
            <a:spAutoFit/>
          </a:bodyPr>
          <a:lstStyle/>
          <a:p>
            <a:pPr algn="ctr">
              <a:lnSpc>
                <a:spcPts val="4420"/>
              </a:lnSpc>
              <a:spcBef>
                <a:spcPct val="0"/>
              </a:spcBef>
            </a:pPr>
            <a:r>
              <a:rPr lang="en-US" sz="2600">
                <a:solidFill>
                  <a:srgbClr val="0F4662"/>
                </a:solidFill>
                <a:latin typeface="Quicksand"/>
                <a:ea typeface="Quicksand"/>
                <a:cs typeface="Quicksand"/>
                <a:sym typeface="Quicksand"/>
              </a:rPr>
              <a:t>Problem definition &amp; literature review</a:t>
            </a:r>
          </a:p>
        </p:txBody>
      </p:sp>
      <p:sp>
        <p:nvSpPr>
          <p:cNvPr name="TextBox 14" id="14"/>
          <p:cNvSpPr txBox="true"/>
          <p:nvPr/>
        </p:nvSpPr>
        <p:spPr>
          <a:xfrm rot="0">
            <a:off x="1595508" y="7453917"/>
            <a:ext cx="2237229" cy="1616075"/>
          </a:xfrm>
          <a:prstGeom prst="rect">
            <a:avLst/>
          </a:prstGeom>
        </p:spPr>
        <p:txBody>
          <a:bodyPr anchor="t" rtlCol="false" tIns="0" lIns="0" bIns="0" rIns="0">
            <a:spAutoFit/>
          </a:bodyPr>
          <a:lstStyle/>
          <a:p>
            <a:pPr algn="ctr">
              <a:lnSpc>
                <a:spcPts val="4420"/>
              </a:lnSpc>
              <a:spcBef>
                <a:spcPct val="0"/>
              </a:spcBef>
            </a:pPr>
            <a:r>
              <a:rPr lang="en-US" sz="2600">
                <a:solidFill>
                  <a:srgbClr val="0F4662"/>
                </a:solidFill>
                <a:latin typeface="Quicksand"/>
                <a:ea typeface="Quicksand"/>
                <a:cs typeface="Quicksand"/>
                <a:sym typeface="Quicksand"/>
              </a:rPr>
              <a:t>Dataset &amp; Preliminary Experiments </a:t>
            </a:r>
          </a:p>
        </p:txBody>
      </p:sp>
      <p:sp>
        <p:nvSpPr>
          <p:cNvPr name="TextBox 15" id="15"/>
          <p:cNvSpPr txBox="true"/>
          <p:nvPr/>
        </p:nvSpPr>
        <p:spPr>
          <a:xfrm rot="0">
            <a:off x="9944015" y="7642225"/>
            <a:ext cx="2237229" cy="1616075"/>
          </a:xfrm>
          <a:prstGeom prst="rect">
            <a:avLst/>
          </a:prstGeom>
        </p:spPr>
        <p:txBody>
          <a:bodyPr anchor="t" rtlCol="false" tIns="0" lIns="0" bIns="0" rIns="0">
            <a:spAutoFit/>
          </a:bodyPr>
          <a:lstStyle/>
          <a:p>
            <a:pPr algn="ctr">
              <a:lnSpc>
                <a:spcPts val="4420"/>
              </a:lnSpc>
              <a:spcBef>
                <a:spcPct val="0"/>
              </a:spcBef>
            </a:pPr>
            <a:r>
              <a:rPr lang="en-US" sz="2600">
                <a:solidFill>
                  <a:srgbClr val="0F4662"/>
                </a:solidFill>
                <a:latin typeface="Quicksand"/>
                <a:ea typeface="Quicksand"/>
                <a:cs typeface="Quicksand"/>
                <a:sym typeface="Quicksand"/>
              </a:rPr>
              <a:t>Final Project Presentation &amp; Demo</a:t>
            </a:r>
          </a:p>
        </p:txBody>
      </p:sp>
      <p:sp>
        <p:nvSpPr>
          <p:cNvPr name="TextBox 16" id="16"/>
          <p:cNvSpPr txBox="true"/>
          <p:nvPr/>
        </p:nvSpPr>
        <p:spPr>
          <a:xfrm rot="0">
            <a:off x="5447970" y="7602538"/>
            <a:ext cx="2237229" cy="1616075"/>
          </a:xfrm>
          <a:prstGeom prst="rect">
            <a:avLst/>
          </a:prstGeom>
        </p:spPr>
        <p:txBody>
          <a:bodyPr anchor="t" rtlCol="false" tIns="0" lIns="0" bIns="0" rIns="0">
            <a:spAutoFit/>
          </a:bodyPr>
          <a:lstStyle/>
          <a:p>
            <a:pPr algn="ctr">
              <a:lnSpc>
                <a:spcPts val="4420"/>
              </a:lnSpc>
              <a:spcBef>
                <a:spcPct val="0"/>
              </a:spcBef>
            </a:pPr>
            <a:r>
              <a:rPr lang="en-US" sz="2600">
                <a:solidFill>
                  <a:srgbClr val="0F4662"/>
                </a:solidFill>
                <a:latin typeface="Quicksand"/>
                <a:ea typeface="Quicksand"/>
                <a:cs typeface="Quicksand"/>
                <a:sym typeface="Quicksand"/>
              </a:rPr>
              <a:t>Improved Model Development</a:t>
            </a:r>
          </a:p>
        </p:txBody>
      </p:sp>
      <p:sp>
        <p:nvSpPr>
          <p:cNvPr name="TextBox 17" id="17"/>
          <p:cNvSpPr txBox="true"/>
          <p:nvPr/>
        </p:nvSpPr>
        <p:spPr>
          <a:xfrm rot="0">
            <a:off x="3401900" y="2462573"/>
            <a:ext cx="2384989" cy="1616075"/>
          </a:xfrm>
          <a:prstGeom prst="rect">
            <a:avLst/>
          </a:prstGeom>
        </p:spPr>
        <p:txBody>
          <a:bodyPr anchor="t" rtlCol="false" tIns="0" lIns="0" bIns="0" rIns="0">
            <a:spAutoFit/>
          </a:bodyPr>
          <a:lstStyle/>
          <a:p>
            <a:pPr algn="ctr">
              <a:lnSpc>
                <a:spcPts val="4420"/>
              </a:lnSpc>
              <a:spcBef>
                <a:spcPct val="0"/>
              </a:spcBef>
            </a:pPr>
            <a:r>
              <a:rPr lang="en-US" sz="2600">
                <a:solidFill>
                  <a:srgbClr val="0F4662"/>
                </a:solidFill>
                <a:latin typeface="Quicksand"/>
                <a:ea typeface="Quicksand"/>
                <a:cs typeface="Quicksand"/>
                <a:sym typeface="Quicksand"/>
              </a:rPr>
              <a:t>Baseline Model &amp; Attack Generation</a:t>
            </a:r>
          </a:p>
        </p:txBody>
      </p:sp>
      <p:sp>
        <p:nvSpPr>
          <p:cNvPr name="TextBox 18" id="18"/>
          <p:cNvSpPr txBox="true"/>
          <p:nvPr/>
        </p:nvSpPr>
        <p:spPr>
          <a:xfrm rot="0">
            <a:off x="7672045" y="2462573"/>
            <a:ext cx="2237229" cy="1616075"/>
          </a:xfrm>
          <a:prstGeom prst="rect">
            <a:avLst/>
          </a:prstGeom>
        </p:spPr>
        <p:txBody>
          <a:bodyPr anchor="t" rtlCol="false" tIns="0" lIns="0" bIns="0" rIns="0">
            <a:spAutoFit/>
          </a:bodyPr>
          <a:lstStyle/>
          <a:p>
            <a:pPr algn="ctr">
              <a:lnSpc>
                <a:spcPts val="4420"/>
              </a:lnSpc>
              <a:spcBef>
                <a:spcPct val="0"/>
              </a:spcBef>
            </a:pPr>
            <a:r>
              <a:rPr lang="en-US" sz="2600">
                <a:solidFill>
                  <a:srgbClr val="0F4662"/>
                </a:solidFill>
                <a:latin typeface="Quicksand"/>
                <a:ea typeface="Quicksand"/>
                <a:cs typeface="Quicksand"/>
                <a:sym typeface="Quicksand"/>
              </a:rPr>
              <a:t>Internal Testing &amp; fine- tuning</a:t>
            </a:r>
          </a:p>
        </p:txBody>
      </p:sp>
      <p:sp>
        <p:nvSpPr>
          <p:cNvPr name="TextBox 19" id="19"/>
          <p:cNvSpPr txBox="true"/>
          <p:nvPr/>
        </p:nvSpPr>
        <p:spPr>
          <a:xfrm rot="0">
            <a:off x="14457719" y="7602538"/>
            <a:ext cx="2237229" cy="1063625"/>
          </a:xfrm>
          <a:prstGeom prst="rect">
            <a:avLst/>
          </a:prstGeom>
        </p:spPr>
        <p:txBody>
          <a:bodyPr anchor="t" rtlCol="false" tIns="0" lIns="0" bIns="0" rIns="0">
            <a:spAutoFit/>
          </a:bodyPr>
          <a:lstStyle/>
          <a:p>
            <a:pPr algn="ctr">
              <a:lnSpc>
                <a:spcPts val="4420"/>
              </a:lnSpc>
              <a:spcBef>
                <a:spcPct val="0"/>
              </a:spcBef>
            </a:pPr>
            <a:r>
              <a:rPr lang="en-US" sz="2600">
                <a:solidFill>
                  <a:srgbClr val="0F4662"/>
                </a:solidFill>
                <a:latin typeface="Quicksand"/>
                <a:ea typeface="Quicksand"/>
                <a:cs typeface="Quicksand"/>
                <a:sym typeface="Quicksand"/>
              </a:rPr>
              <a:t>Final Project Code Review</a:t>
            </a:r>
          </a:p>
        </p:txBody>
      </p:sp>
      <p:sp>
        <p:nvSpPr>
          <p:cNvPr name="TextBox 20" id="20"/>
          <p:cNvSpPr txBox="true"/>
          <p:nvPr/>
        </p:nvSpPr>
        <p:spPr>
          <a:xfrm rot="0">
            <a:off x="16358429" y="2891198"/>
            <a:ext cx="1929571" cy="1063625"/>
          </a:xfrm>
          <a:prstGeom prst="rect">
            <a:avLst/>
          </a:prstGeom>
        </p:spPr>
        <p:txBody>
          <a:bodyPr anchor="t" rtlCol="false" tIns="0" lIns="0" bIns="0" rIns="0">
            <a:spAutoFit/>
          </a:bodyPr>
          <a:lstStyle/>
          <a:p>
            <a:pPr algn="ctr">
              <a:lnSpc>
                <a:spcPts val="4420"/>
              </a:lnSpc>
              <a:spcBef>
                <a:spcPct val="0"/>
              </a:spcBef>
            </a:pPr>
            <a:r>
              <a:rPr lang="en-US" sz="2600">
                <a:solidFill>
                  <a:srgbClr val="0F4662"/>
                </a:solidFill>
                <a:latin typeface="Quicksand"/>
                <a:ea typeface="Quicksand"/>
                <a:cs typeface="Quicksand"/>
                <a:sym typeface="Quicksand"/>
              </a:rPr>
              <a:t>Final Submission</a:t>
            </a:r>
          </a:p>
        </p:txBody>
      </p:sp>
      <p:sp>
        <p:nvSpPr>
          <p:cNvPr name="TextBox 21" id="21"/>
          <p:cNvSpPr txBox="true"/>
          <p:nvPr/>
        </p:nvSpPr>
        <p:spPr>
          <a:xfrm rot="0">
            <a:off x="12220490" y="2891198"/>
            <a:ext cx="2237229" cy="1063625"/>
          </a:xfrm>
          <a:prstGeom prst="rect">
            <a:avLst/>
          </a:prstGeom>
        </p:spPr>
        <p:txBody>
          <a:bodyPr anchor="t" rtlCol="false" tIns="0" lIns="0" bIns="0" rIns="0">
            <a:spAutoFit/>
          </a:bodyPr>
          <a:lstStyle/>
          <a:p>
            <a:pPr algn="ctr">
              <a:lnSpc>
                <a:spcPts val="4420"/>
              </a:lnSpc>
              <a:spcBef>
                <a:spcPct val="0"/>
              </a:spcBef>
            </a:pPr>
            <a:r>
              <a:rPr lang="en-US" sz="2600">
                <a:solidFill>
                  <a:srgbClr val="0F4662"/>
                </a:solidFill>
                <a:latin typeface="Quicksand"/>
                <a:ea typeface="Quicksand"/>
                <a:cs typeface="Quicksand"/>
                <a:sym typeface="Quicksand"/>
              </a:rPr>
              <a:t>Feedback Incorporation</a:t>
            </a:r>
          </a:p>
        </p:txBody>
      </p:sp>
      <p:sp>
        <p:nvSpPr>
          <p:cNvPr name="TextBox 22" id="22"/>
          <p:cNvSpPr txBox="true"/>
          <p:nvPr/>
        </p:nvSpPr>
        <p:spPr>
          <a:xfrm rot="0">
            <a:off x="129252" y="5945792"/>
            <a:ext cx="1409198" cy="1063625"/>
          </a:xfrm>
          <a:prstGeom prst="rect">
            <a:avLst/>
          </a:prstGeom>
        </p:spPr>
        <p:txBody>
          <a:bodyPr anchor="t" rtlCol="false" tIns="0" lIns="0" bIns="0" rIns="0">
            <a:spAutoFit/>
          </a:bodyPr>
          <a:lstStyle/>
          <a:p>
            <a:pPr algn="ctr">
              <a:lnSpc>
                <a:spcPts val="4420"/>
              </a:lnSpc>
              <a:spcBef>
                <a:spcPct val="0"/>
              </a:spcBef>
            </a:pPr>
            <a:r>
              <a:rPr lang="en-US" b="true" sz="2600">
                <a:solidFill>
                  <a:srgbClr val="0F4662"/>
                </a:solidFill>
                <a:latin typeface="Quicksand Bold"/>
                <a:ea typeface="Quicksand Bold"/>
                <a:cs typeface="Quicksand Bold"/>
                <a:sym typeface="Quicksand Bold"/>
              </a:rPr>
              <a:t>15-20 Mar</a:t>
            </a:r>
          </a:p>
        </p:txBody>
      </p:sp>
      <p:sp>
        <p:nvSpPr>
          <p:cNvPr name="TextBox 23" id="23"/>
          <p:cNvSpPr txBox="true"/>
          <p:nvPr/>
        </p:nvSpPr>
        <p:spPr>
          <a:xfrm rot="0">
            <a:off x="10379418" y="4587648"/>
            <a:ext cx="1370928" cy="1063625"/>
          </a:xfrm>
          <a:prstGeom prst="rect">
            <a:avLst/>
          </a:prstGeom>
        </p:spPr>
        <p:txBody>
          <a:bodyPr anchor="t" rtlCol="false" tIns="0" lIns="0" bIns="0" rIns="0">
            <a:spAutoFit/>
          </a:bodyPr>
          <a:lstStyle/>
          <a:p>
            <a:pPr algn="ctr">
              <a:lnSpc>
                <a:spcPts val="4420"/>
              </a:lnSpc>
              <a:spcBef>
                <a:spcPct val="0"/>
              </a:spcBef>
            </a:pPr>
            <a:r>
              <a:rPr lang="en-US" b="true" sz="2600">
                <a:solidFill>
                  <a:srgbClr val="0F4662"/>
                </a:solidFill>
                <a:latin typeface="Quicksand Bold"/>
                <a:ea typeface="Quicksand Bold"/>
                <a:cs typeface="Quicksand Bold"/>
                <a:sym typeface="Quicksand Bold"/>
              </a:rPr>
              <a:t>17-19 Apr</a:t>
            </a:r>
          </a:p>
        </p:txBody>
      </p:sp>
      <p:sp>
        <p:nvSpPr>
          <p:cNvPr name="TextBox 24" id="24"/>
          <p:cNvSpPr txBox="true"/>
          <p:nvPr/>
        </p:nvSpPr>
        <p:spPr>
          <a:xfrm rot="0">
            <a:off x="8179202" y="5945792"/>
            <a:ext cx="1270810" cy="1063625"/>
          </a:xfrm>
          <a:prstGeom prst="rect">
            <a:avLst/>
          </a:prstGeom>
        </p:spPr>
        <p:txBody>
          <a:bodyPr anchor="t" rtlCol="false" tIns="0" lIns="0" bIns="0" rIns="0">
            <a:spAutoFit/>
          </a:bodyPr>
          <a:lstStyle/>
          <a:p>
            <a:pPr algn="ctr">
              <a:lnSpc>
                <a:spcPts val="4420"/>
              </a:lnSpc>
              <a:spcBef>
                <a:spcPct val="0"/>
              </a:spcBef>
            </a:pPr>
            <a:r>
              <a:rPr lang="en-US" b="true" sz="2600">
                <a:solidFill>
                  <a:srgbClr val="0F4662"/>
                </a:solidFill>
                <a:latin typeface="Quicksand Bold"/>
                <a:ea typeface="Quicksand Bold"/>
                <a:cs typeface="Quicksand Bold"/>
                <a:sym typeface="Quicksand Bold"/>
              </a:rPr>
              <a:t>9-16 Apr</a:t>
            </a:r>
          </a:p>
        </p:txBody>
      </p:sp>
      <p:sp>
        <p:nvSpPr>
          <p:cNvPr name="TextBox 25" id="25"/>
          <p:cNvSpPr txBox="true"/>
          <p:nvPr/>
        </p:nvSpPr>
        <p:spPr>
          <a:xfrm rot="0">
            <a:off x="6038630" y="4549775"/>
            <a:ext cx="1055910" cy="1063625"/>
          </a:xfrm>
          <a:prstGeom prst="rect">
            <a:avLst/>
          </a:prstGeom>
        </p:spPr>
        <p:txBody>
          <a:bodyPr anchor="t" rtlCol="false" tIns="0" lIns="0" bIns="0" rIns="0">
            <a:spAutoFit/>
          </a:bodyPr>
          <a:lstStyle/>
          <a:p>
            <a:pPr algn="ctr">
              <a:lnSpc>
                <a:spcPts val="4420"/>
              </a:lnSpc>
              <a:spcBef>
                <a:spcPct val="0"/>
              </a:spcBef>
            </a:pPr>
            <a:r>
              <a:rPr lang="en-US" b="true" sz="2600">
                <a:solidFill>
                  <a:srgbClr val="0F4662"/>
                </a:solidFill>
                <a:latin typeface="Quicksand Bold"/>
                <a:ea typeface="Quicksand Bold"/>
                <a:cs typeface="Quicksand Bold"/>
                <a:sym typeface="Quicksand Bold"/>
              </a:rPr>
              <a:t>2-8 Apr</a:t>
            </a:r>
          </a:p>
        </p:txBody>
      </p:sp>
      <p:sp>
        <p:nvSpPr>
          <p:cNvPr name="TextBox 26" id="26"/>
          <p:cNvSpPr txBox="true"/>
          <p:nvPr/>
        </p:nvSpPr>
        <p:spPr>
          <a:xfrm rot="0">
            <a:off x="3987685" y="5945792"/>
            <a:ext cx="1213419" cy="1063625"/>
          </a:xfrm>
          <a:prstGeom prst="rect">
            <a:avLst/>
          </a:prstGeom>
        </p:spPr>
        <p:txBody>
          <a:bodyPr anchor="t" rtlCol="false" tIns="0" lIns="0" bIns="0" rIns="0">
            <a:spAutoFit/>
          </a:bodyPr>
          <a:lstStyle/>
          <a:p>
            <a:pPr algn="ctr">
              <a:lnSpc>
                <a:spcPts val="4420"/>
              </a:lnSpc>
              <a:spcBef>
                <a:spcPct val="0"/>
              </a:spcBef>
            </a:pPr>
            <a:r>
              <a:rPr lang="en-US" b="true" sz="2600">
                <a:solidFill>
                  <a:srgbClr val="0F4662"/>
                </a:solidFill>
                <a:latin typeface="Quicksand Bold"/>
                <a:ea typeface="Quicksand Bold"/>
                <a:cs typeface="Quicksand Bold"/>
                <a:sym typeface="Quicksand Bold"/>
              </a:rPr>
              <a:t>27 Mar-1 Apr</a:t>
            </a:r>
          </a:p>
        </p:txBody>
      </p:sp>
      <p:sp>
        <p:nvSpPr>
          <p:cNvPr name="TextBox 27" id="27"/>
          <p:cNvSpPr txBox="true"/>
          <p:nvPr/>
        </p:nvSpPr>
        <p:spPr>
          <a:xfrm rot="0">
            <a:off x="1954589" y="4587648"/>
            <a:ext cx="1519066" cy="1063625"/>
          </a:xfrm>
          <a:prstGeom prst="rect">
            <a:avLst/>
          </a:prstGeom>
        </p:spPr>
        <p:txBody>
          <a:bodyPr anchor="t" rtlCol="false" tIns="0" lIns="0" bIns="0" rIns="0">
            <a:spAutoFit/>
          </a:bodyPr>
          <a:lstStyle/>
          <a:p>
            <a:pPr algn="ctr">
              <a:lnSpc>
                <a:spcPts val="4420"/>
              </a:lnSpc>
              <a:spcBef>
                <a:spcPct val="0"/>
              </a:spcBef>
            </a:pPr>
            <a:r>
              <a:rPr lang="en-US" b="true" sz="2600">
                <a:solidFill>
                  <a:srgbClr val="0F4662"/>
                </a:solidFill>
                <a:latin typeface="Quicksand Bold"/>
                <a:ea typeface="Quicksand Bold"/>
                <a:cs typeface="Quicksand Bold"/>
                <a:sym typeface="Quicksand Bold"/>
              </a:rPr>
              <a:t>21-26 Mar</a:t>
            </a:r>
          </a:p>
        </p:txBody>
      </p:sp>
      <p:sp>
        <p:nvSpPr>
          <p:cNvPr name="TextBox 28" id="28"/>
          <p:cNvSpPr txBox="true"/>
          <p:nvPr/>
        </p:nvSpPr>
        <p:spPr>
          <a:xfrm rot="0">
            <a:off x="14873210" y="4549775"/>
            <a:ext cx="1370928" cy="1063625"/>
          </a:xfrm>
          <a:prstGeom prst="rect">
            <a:avLst/>
          </a:prstGeom>
        </p:spPr>
        <p:txBody>
          <a:bodyPr anchor="t" rtlCol="false" tIns="0" lIns="0" bIns="0" rIns="0">
            <a:spAutoFit/>
          </a:bodyPr>
          <a:lstStyle/>
          <a:p>
            <a:pPr algn="ctr">
              <a:lnSpc>
                <a:spcPts val="4420"/>
              </a:lnSpc>
              <a:spcBef>
                <a:spcPct val="0"/>
              </a:spcBef>
            </a:pPr>
            <a:r>
              <a:rPr lang="en-US" b="true" sz="2600">
                <a:solidFill>
                  <a:srgbClr val="0F4662"/>
                </a:solidFill>
                <a:latin typeface="Quicksand Bold"/>
                <a:ea typeface="Quicksand Bold"/>
                <a:cs typeface="Quicksand Bold"/>
                <a:sym typeface="Quicksand Bold"/>
              </a:rPr>
              <a:t>21-22 Apr</a:t>
            </a:r>
          </a:p>
        </p:txBody>
      </p:sp>
      <p:sp>
        <p:nvSpPr>
          <p:cNvPr name="TextBox 29" id="29"/>
          <p:cNvSpPr txBox="true"/>
          <p:nvPr/>
        </p:nvSpPr>
        <p:spPr>
          <a:xfrm rot="0">
            <a:off x="12574886" y="5945792"/>
            <a:ext cx="1882833" cy="511175"/>
          </a:xfrm>
          <a:prstGeom prst="rect">
            <a:avLst/>
          </a:prstGeom>
        </p:spPr>
        <p:txBody>
          <a:bodyPr anchor="t" rtlCol="false" tIns="0" lIns="0" bIns="0" rIns="0">
            <a:spAutoFit/>
          </a:bodyPr>
          <a:lstStyle/>
          <a:p>
            <a:pPr algn="ctr">
              <a:lnSpc>
                <a:spcPts val="4420"/>
              </a:lnSpc>
              <a:spcBef>
                <a:spcPct val="0"/>
              </a:spcBef>
            </a:pPr>
            <a:r>
              <a:rPr lang="en-US" b="true" sz="2600">
                <a:solidFill>
                  <a:srgbClr val="0F4662"/>
                </a:solidFill>
                <a:latin typeface="Quicksand Bold"/>
                <a:ea typeface="Quicksand Bold"/>
                <a:cs typeface="Quicksand Bold"/>
                <a:sym typeface="Quicksand Bold"/>
              </a:rPr>
              <a:t>20 Apr</a:t>
            </a:r>
          </a:p>
        </p:txBody>
      </p:sp>
      <p:sp>
        <p:nvSpPr>
          <p:cNvPr name="TextBox 30" id="30"/>
          <p:cNvSpPr txBox="true"/>
          <p:nvPr/>
        </p:nvSpPr>
        <p:spPr>
          <a:xfrm rot="0">
            <a:off x="16493683" y="5958492"/>
            <a:ext cx="1882833" cy="511175"/>
          </a:xfrm>
          <a:prstGeom prst="rect">
            <a:avLst/>
          </a:prstGeom>
        </p:spPr>
        <p:txBody>
          <a:bodyPr anchor="t" rtlCol="false" tIns="0" lIns="0" bIns="0" rIns="0">
            <a:spAutoFit/>
          </a:bodyPr>
          <a:lstStyle/>
          <a:p>
            <a:pPr algn="ctr">
              <a:lnSpc>
                <a:spcPts val="4420"/>
              </a:lnSpc>
              <a:spcBef>
                <a:spcPct val="0"/>
              </a:spcBef>
            </a:pPr>
            <a:r>
              <a:rPr lang="en-US" b="true" sz="2600">
                <a:solidFill>
                  <a:srgbClr val="0F4662"/>
                </a:solidFill>
                <a:latin typeface="Quicksand Bold"/>
                <a:ea typeface="Quicksand Bold"/>
                <a:cs typeface="Quicksand Bold"/>
                <a:sym typeface="Quicksand Bold"/>
              </a:rPr>
              <a:t>23 Apr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Contributions</a:t>
            </a:r>
          </a:p>
        </p:txBody>
      </p:sp>
      <p:sp>
        <p:nvSpPr>
          <p:cNvPr name="AutoShape 3" id="3"/>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97880" y="7171009"/>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304001" y="801952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5064984" y="4556242"/>
            <a:ext cx="8516273" cy="1060215"/>
          </a:xfrm>
          <a:prstGeom prst="rect">
            <a:avLst/>
          </a:prstGeom>
        </p:spPr>
        <p:txBody>
          <a:bodyPr anchor="t" rtlCol="false" tIns="0" lIns="0" bIns="0" rIns="0">
            <a:spAutoFit/>
          </a:bodyPr>
          <a:lstStyle/>
          <a:p>
            <a:pPr algn="ctr">
              <a:lnSpc>
                <a:spcPts val="4318"/>
              </a:lnSpc>
            </a:pPr>
            <a:r>
              <a:rPr lang="en-US" sz="2665">
                <a:solidFill>
                  <a:srgbClr val="0F4662"/>
                </a:solidFill>
                <a:latin typeface="Montserrat"/>
                <a:ea typeface="Montserrat"/>
                <a:cs typeface="Montserrat"/>
                <a:sym typeface="Montserrat"/>
              </a:rPr>
              <a:t>All the members of the group have contributed equally.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5143500"/>
            <a:chOff x="0" y="0"/>
            <a:chExt cx="4816593" cy="1354667"/>
          </a:xfrm>
        </p:grpSpPr>
        <p:sp>
          <p:nvSpPr>
            <p:cNvPr name="Freeform 3" id="3"/>
            <p:cNvSpPr/>
            <p:nvPr/>
          </p:nvSpPr>
          <p:spPr>
            <a:xfrm flipH="false" flipV="false" rot="0">
              <a:off x="0" y="0"/>
              <a:ext cx="4816592" cy="1354667"/>
            </a:xfrm>
            <a:custGeom>
              <a:avLst/>
              <a:gdLst/>
              <a:ahLst/>
              <a:cxnLst/>
              <a:rect r="r" b="b" t="t" l="l"/>
              <a:pathLst>
                <a:path h="1354667" w="4816592">
                  <a:moveTo>
                    <a:pt x="0" y="0"/>
                  </a:moveTo>
                  <a:lnTo>
                    <a:pt x="4816592" y="0"/>
                  </a:lnTo>
                  <a:lnTo>
                    <a:pt x="4816592" y="1354667"/>
                  </a:lnTo>
                  <a:lnTo>
                    <a:pt x="0" y="1354667"/>
                  </a:lnTo>
                  <a:close/>
                </a:path>
              </a:pathLst>
            </a:custGeom>
            <a:solidFill>
              <a:srgbClr val="DBE5EA"/>
            </a:solidFill>
          </p:spPr>
        </p:sp>
        <p:sp>
          <p:nvSpPr>
            <p:cNvPr name="TextBox 4" id="4"/>
            <p:cNvSpPr txBox="true"/>
            <p:nvPr/>
          </p:nvSpPr>
          <p:spPr>
            <a:xfrm>
              <a:off x="0" y="-47625"/>
              <a:ext cx="4816593" cy="1402292"/>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1028700" y="599709"/>
            <a:ext cx="99149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Team Members</a:t>
            </a:r>
          </a:p>
        </p:txBody>
      </p:sp>
      <p:sp>
        <p:nvSpPr>
          <p:cNvPr name="TextBox 6" id="6"/>
          <p:cNvSpPr txBox="true"/>
          <p:nvPr/>
        </p:nvSpPr>
        <p:spPr>
          <a:xfrm rot="0">
            <a:off x="6635340" y="3853741"/>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Ritesh Baviskar</a:t>
            </a:r>
          </a:p>
        </p:txBody>
      </p:sp>
      <p:sp>
        <p:nvSpPr>
          <p:cNvPr name="TextBox 7" id="7"/>
          <p:cNvSpPr txBox="true"/>
          <p:nvPr/>
        </p:nvSpPr>
        <p:spPr>
          <a:xfrm rot="0">
            <a:off x="6635340" y="4419013"/>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220286</a:t>
            </a:r>
          </a:p>
        </p:txBody>
      </p:sp>
      <p:sp>
        <p:nvSpPr>
          <p:cNvPr name="TextBox 8" id="8"/>
          <p:cNvSpPr txBox="true"/>
          <p:nvPr/>
        </p:nvSpPr>
        <p:spPr>
          <a:xfrm rot="0">
            <a:off x="12757506" y="3853741"/>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Aaditi Agrawal</a:t>
            </a:r>
          </a:p>
        </p:txBody>
      </p:sp>
      <p:sp>
        <p:nvSpPr>
          <p:cNvPr name="TextBox 9" id="9"/>
          <p:cNvSpPr txBox="true"/>
          <p:nvPr/>
        </p:nvSpPr>
        <p:spPr>
          <a:xfrm rot="0">
            <a:off x="12757506" y="4419013"/>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220006</a:t>
            </a:r>
          </a:p>
        </p:txBody>
      </p:sp>
      <p:sp>
        <p:nvSpPr>
          <p:cNvPr name="TextBox 10" id="10"/>
          <p:cNvSpPr txBox="true"/>
          <p:nvPr/>
        </p:nvSpPr>
        <p:spPr>
          <a:xfrm rot="0">
            <a:off x="1028700" y="3853741"/>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K Rithwin</a:t>
            </a:r>
          </a:p>
        </p:txBody>
      </p:sp>
      <p:sp>
        <p:nvSpPr>
          <p:cNvPr name="TextBox 11" id="11"/>
          <p:cNvSpPr txBox="true"/>
          <p:nvPr/>
        </p:nvSpPr>
        <p:spPr>
          <a:xfrm rot="0">
            <a:off x="1028700" y="4419013"/>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220537</a:t>
            </a:r>
          </a:p>
        </p:txBody>
      </p:sp>
      <p:sp>
        <p:nvSpPr>
          <p:cNvPr name="AutoShape 12" id="12"/>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13" id="13"/>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028700" y="5229225"/>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Aditya Jagdale</a:t>
            </a:r>
          </a:p>
        </p:txBody>
      </p:sp>
      <p:sp>
        <p:nvSpPr>
          <p:cNvPr name="TextBox 15" id="15"/>
          <p:cNvSpPr txBox="true"/>
          <p:nvPr/>
        </p:nvSpPr>
        <p:spPr>
          <a:xfrm rot="0">
            <a:off x="6635340" y="5229225"/>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Piyush Patil</a:t>
            </a:r>
          </a:p>
        </p:txBody>
      </p:sp>
      <p:sp>
        <p:nvSpPr>
          <p:cNvPr name="TextBox 16" id="16"/>
          <p:cNvSpPr txBox="true"/>
          <p:nvPr/>
        </p:nvSpPr>
        <p:spPr>
          <a:xfrm rot="0">
            <a:off x="12757506" y="5229225"/>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Ayush Meena</a:t>
            </a:r>
          </a:p>
        </p:txBody>
      </p:sp>
      <p:sp>
        <p:nvSpPr>
          <p:cNvPr name="TextBox 17" id="17"/>
          <p:cNvSpPr txBox="true"/>
          <p:nvPr/>
        </p:nvSpPr>
        <p:spPr>
          <a:xfrm rot="0">
            <a:off x="1028700" y="5815330"/>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220470</a:t>
            </a:r>
          </a:p>
        </p:txBody>
      </p:sp>
      <p:sp>
        <p:nvSpPr>
          <p:cNvPr name="TextBox 18" id="18"/>
          <p:cNvSpPr txBox="true"/>
          <p:nvPr/>
        </p:nvSpPr>
        <p:spPr>
          <a:xfrm rot="0">
            <a:off x="6635340" y="5796280"/>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220759</a:t>
            </a:r>
          </a:p>
        </p:txBody>
      </p:sp>
      <p:sp>
        <p:nvSpPr>
          <p:cNvPr name="TextBox 19" id="19"/>
          <p:cNvSpPr txBox="true"/>
          <p:nvPr/>
        </p:nvSpPr>
        <p:spPr>
          <a:xfrm rot="0">
            <a:off x="12757506" y="5815330"/>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220268</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4384" y="580659"/>
            <a:ext cx="14072064" cy="1226821"/>
          </a:xfrm>
          <a:prstGeom prst="rect">
            <a:avLst/>
          </a:prstGeom>
        </p:spPr>
        <p:txBody>
          <a:bodyPr anchor="t" rtlCol="false" tIns="0" lIns="0" bIns="0" rIns="0">
            <a:spAutoFit/>
          </a:bodyPr>
          <a:lstStyle/>
          <a:p>
            <a:pPr algn="l" marL="0" indent="0" lvl="0">
              <a:lnSpc>
                <a:spcPts val="10079"/>
              </a:lnSpc>
              <a:spcBef>
                <a:spcPct val="0"/>
              </a:spcBef>
            </a:pPr>
            <a:r>
              <a:rPr lang="en-US" b="true" sz="7199" i="true">
                <a:solidFill>
                  <a:srgbClr val="0F4662"/>
                </a:solidFill>
                <a:latin typeface="Cormorant Garamond Bold Italics"/>
                <a:ea typeface="Cormorant Garamond Bold Italics"/>
                <a:cs typeface="Cormorant Garamond Bold Italics"/>
                <a:sym typeface="Cormorant Garamond Bold Italics"/>
              </a:rPr>
              <a:t>What are Adversarial attacks?</a:t>
            </a:r>
          </a:p>
        </p:txBody>
      </p:sp>
      <p:sp>
        <p:nvSpPr>
          <p:cNvPr name="Freeform 3" id="3"/>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2350904"/>
            <a:ext cx="16234916" cy="1671321"/>
          </a:xfrm>
          <a:prstGeom prst="rect">
            <a:avLst/>
          </a:prstGeom>
        </p:spPr>
        <p:txBody>
          <a:bodyPr anchor="t" rtlCol="false" tIns="0" lIns="0" bIns="0" rIns="0">
            <a:spAutoFit/>
          </a:bodyPr>
          <a:lstStyle/>
          <a:p>
            <a:pPr algn="l">
              <a:lnSpc>
                <a:spcPts val="4479"/>
              </a:lnSpc>
              <a:spcBef>
                <a:spcPct val="0"/>
              </a:spcBef>
            </a:pPr>
            <a:r>
              <a:rPr lang="en-US" sz="3199">
                <a:solidFill>
                  <a:srgbClr val="0F4662"/>
                </a:solidFill>
                <a:latin typeface="Quicksand"/>
                <a:ea typeface="Quicksand"/>
                <a:cs typeface="Quicksand"/>
                <a:sym typeface="Quicksand"/>
              </a:rPr>
              <a:t>Simply </a:t>
            </a:r>
            <a:r>
              <a:rPr lang="en-US" sz="3199">
                <a:solidFill>
                  <a:srgbClr val="0F4662"/>
                </a:solidFill>
                <a:latin typeface="Quicksand"/>
                <a:ea typeface="Quicksand"/>
                <a:cs typeface="Quicksand"/>
                <a:sym typeface="Quicksand"/>
              </a:rPr>
              <a:t>put, the adversarial attack is a deceiving technique that is “fooling” machine learning models using a defective input. Adversarial machine learning is aimed to cause a malfunction of an ML model.</a:t>
            </a:r>
          </a:p>
        </p:txBody>
      </p:sp>
      <p:sp>
        <p:nvSpPr>
          <p:cNvPr name="TextBox 6" id="6"/>
          <p:cNvSpPr txBox="true"/>
          <p:nvPr/>
        </p:nvSpPr>
        <p:spPr>
          <a:xfrm rot="0">
            <a:off x="1028700" y="4377818"/>
            <a:ext cx="16230600" cy="1671321"/>
          </a:xfrm>
          <a:prstGeom prst="rect">
            <a:avLst/>
          </a:prstGeom>
        </p:spPr>
        <p:txBody>
          <a:bodyPr anchor="t" rtlCol="false" tIns="0" lIns="0" bIns="0" rIns="0">
            <a:spAutoFit/>
          </a:bodyPr>
          <a:lstStyle/>
          <a:p>
            <a:pPr algn="l">
              <a:lnSpc>
                <a:spcPts val="4479"/>
              </a:lnSpc>
              <a:spcBef>
                <a:spcPct val="0"/>
              </a:spcBef>
            </a:pPr>
            <a:r>
              <a:rPr lang="en-US" sz="3199">
                <a:solidFill>
                  <a:srgbClr val="0F4662"/>
                </a:solidFill>
                <a:latin typeface="Quicksand"/>
                <a:ea typeface="Quicksand"/>
                <a:cs typeface="Quicksand"/>
                <a:sym typeface="Quicksand"/>
              </a:rPr>
              <a:t>Adversarial attacks become possible because of inaccurate or misrepresenting data used during the training or using maliciously designed data for an already trained model.</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834775"/>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1028700"/>
            <a:ext cx="8449056" cy="8229600"/>
          </a:xfrm>
          <a:custGeom>
            <a:avLst/>
            <a:gdLst/>
            <a:ahLst/>
            <a:cxnLst/>
            <a:rect r="r" b="b" t="t" l="l"/>
            <a:pathLst>
              <a:path h="8229600" w="8449056">
                <a:moveTo>
                  <a:pt x="0" y="0"/>
                </a:moveTo>
                <a:lnTo>
                  <a:pt x="8449056" y="0"/>
                </a:lnTo>
                <a:lnTo>
                  <a:pt x="8449056" y="8229600"/>
                </a:lnTo>
                <a:lnTo>
                  <a:pt x="0" y="8229600"/>
                </a:lnTo>
                <a:lnTo>
                  <a:pt x="0" y="0"/>
                </a:lnTo>
                <a:close/>
              </a:path>
            </a:pathLst>
          </a:custGeom>
          <a:blipFill>
            <a:blip r:embed="rId4"/>
            <a:stretch>
              <a:fillRect l="0" t="0" r="0" b="0"/>
            </a:stretch>
          </a:blipFill>
        </p:spPr>
      </p:sp>
      <p:sp>
        <p:nvSpPr>
          <p:cNvPr name="TextBox 5" id="5"/>
          <p:cNvSpPr txBox="true"/>
          <p:nvPr/>
        </p:nvSpPr>
        <p:spPr>
          <a:xfrm rot="0">
            <a:off x="10198485" y="2904289"/>
            <a:ext cx="7060815" cy="4481196"/>
          </a:xfrm>
          <a:prstGeom prst="rect">
            <a:avLst/>
          </a:prstGeom>
        </p:spPr>
        <p:txBody>
          <a:bodyPr anchor="t" rtlCol="false" tIns="0" lIns="0" bIns="0" rIns="0">
            <a:spAutoFit/>
          </a:bodyPr>
          <a:lstStyle/>
          <a:p>
            <a:pPr algn="ctr">
              <a:lnSpc>
                <a:spcPts val="4479"/>
              </a:lnSpc>
              <a:spcBef>
                <a:spcPct val="0"/>
              </a:spcBef>
            </a:pPr>
            <a:r>
              <a:rPr lang="en-US" sz="3199">
                <a:solidFill>
                  <a:srgbClr val="0F4662"/>
                </a:solidFill>
                <a:latin typeface="Quicksand"/>
                <a:ea typeface="Quicksand"/>
                <a:cs typeface="Quicksand"/>
                <a:sym typeface="Quicksand"/>
              </a:rPr>
              <a:t>Random images in the third column are perceived as images of an an Ostrich by the ML model. The images in the middle are examples of adversarial perturbation i.e., noise added to the clean image in the first left column to create adversarial examples.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4384" y="1172922"/>
            <a:ext cx="16230600" cy="2306955"/>
          </a:xfrm>
          <a:prstGeom prst="rect">
            <a:avLst/>
          </a:prstGeom>
        </p:spPr>
        <p:txBody>
          <a:bodyPr anchor="t" rtlCol="false" tIns="0" lIns="0" bIns="0" rIns="0">
            <a:spAutoFit/>
          </a:bodyPr>
          <a:lstStyle/>
          <a:p>
            <a:pPr algn="l">
              <a:lnSpc>
                <a:spcPts val="4620"/>
              </a:lnSpc>
              <a:spcBef>
                <a:spcPct val="0"/>
              </a:spcBef>
            </a:pPr>
            <a:r>
              <a:rPr lang="en-US" sz="3300">
                <a:solidFill>
                  <a:srgbClr val="0F4662"/>
                </a:solidFill>
                <a:latin typeface="Quicksand"/>
                <a:ea typeface="Quicksand"/>
                <a:cs typeface="Quicksand"/>
                <a:sym typeface="Quicksand"/>
              </a:rPr>
              <a:t>Various attack models aim to find a small perturbation δ to add to a legitimate input x, creating an adversarial example x̃ = x + δ. The ∞-norm of δ is kept small to remain undetectable. Attacks fall into two categories: black-box (limited knowledge of the model) and white-box (full access to the model).</a:t>
            </a:r>
          </a:p>
        </p:txBody>
      </p:sp>
      <p:sp>
        <p:nvSpPr>
          <p:cNvPr name="TextBox 5" id="5"/>
          <p:cNvSpPr txBox="true"/>
          <p:nvPr/>
        </p:nvSpPr>
        <p:spPr>
          <a:xfrm rot="0">
            <a:off x="1024384" y="4102048"/>
            <a:ext cx="16230600" cy="3469005"/>
          </a:xfrm>
          <a:prstGeom prst="rect">
            <a:avLst/>
          </a:prstGeom>
        </p:spPr>
        <p:txBody>
          <a:bodyPr anchor="t" rtlCol="false" tIns="0" lIns="0" bIns="0" rIns="0">
            <a:spAutoFit/>
          </a:bodyPr>
          <a:lstStyle/>
          <a:p>
            <a:pPr algn="l" marL="712470" indent="-356235" lvl="1">
              <a:lnSpc>
                <a:spcPts val="4620"/>
              </a:lnSpc>
              <a:buFont typeface="Arial"/>
              <a:buChar char="•"/>
            </a:pPr>
            <a:r>
              <a:rPr lang="en-US" b="true" sz="3300">
                <a:solidFill>
                  <a:srgbClr val="0F4662"/>
                </a:solidFill>
                <a:latin typeface="Quicksand Bold"/>
                <a:ea typeface="Quicksand Bold"/>
                <a:cs typeface="Quicksand Bold"/>
                <a:sym typeface="Quicksand Bold"/>
              </a:rPr>
              <a:t>White Box Attacks:</a:t>
            </a:r>
          </a:p>
          <a:p>
            <a:pPr algn="l" marL="1424940" indent="-474980" lvl="2">
              <a:lnSpc>
                <a:spcPts val="4620"/>
              </a:lnSpc>
              <a:buFont typeface="Arial"/>
              <a:buChar char="⚬"/>
            </a:pPr>
            <a:r>
              <a:rPr lang="en-US" sz="3300">
                <a:solidFill>
                  <a:srgbClr val="0F4662"/>
                </a:solidFill>
                <a:latin typeface="Quicksand"/>
                <a:ea typeface="Quicksand"/>
                <a:cs typeface="Quicksand"/>
                <a:sym typeface="Quicksand"/>
              </a:rPr>
              <a:t>Knowledge: Full access to model architecture, weights, and gradients.</a:t>
            </a:r>
          </a:p>
          <a:p>
            <a:pPr algn="l" marL="1424940" indent="-474980" lvl="2">
              <a:lnSpc>
                <a:spcPts val="4620"/>
              </a:lnSpc>
              <a:buFont typeface="Arial"/>
              <a:buChar char="⚬"/>
            </a:pPr>
            <a:r>
              <a:rPr lang="en-US" sz="3300">
                <a:solidFill>
                  <a:srgbClr val="0F4662"/>
                </a:solidFill>
                <a:latin typeface="Quicksand"/>
                <a:ea typeface="Quicksand"/>
                <a:cs typeface="Quicksand"/>
                <a:sym typeface="Quicksand"/>
              </a:rPr>
              <a:t>Example: FGSM, PGD.</a:t>
            </a:r>
          </a:p>
          <a:p>
            <a:pPr algn="l" marL="712470" indent="-356235" lvl="1">
              <a:lnSpc>
                <a:spcPts val="4620"/>
              </a:lnSpc>
              <a:buFont typeface="Arial"/>
              <a:buChar char="•"/>
            </a:pPr>
            <a:r>
              <a:rPr lang="en-US" b="true" sz="3300">
                <a:solidFill>
                  <a:srgbClr val="0F4662"/>
                </a:solidFill>
                <a:latin typeface="Quicksand Bold"/>
                <a:ea typeface="Quicksand Bold"/>
                <a:cs typeface="Quicksand Bold"/>
                <a:sym typeface="Quicksand Bold"/>
              </a:rPr>
              <a:t>Black Box Attacks:</a:t>
            </a:r>
          </a:p>
          <a:p>
            <a:pPr algn="l" marL="1424940" indent="-474980" lvl="2">
              <a:lnSpc>
                <a:spcPts val="4620"/>
              </a:lnSpc>
              <a:buFont typeface="Arial"/>
              <a:buChar char="⚬"/>
            </a:pPr>
            <a:r>
              <a:rPr lang="en-US" sz="3300">
                <a:solidFill>
                  <a:srgbClr val="0F4662"/>
                </a:solidFill>
                <a:latin typeface="Quicksand"/>
                <a:ea typeface="Quicksand"/>
                <a:cs typeface="Quicksand"/>
                <a:sym typeface="Quicksand"/>
              </a:rPr>
              <a:t>Knowledge: No internal model details; relies on input-output queries.</a:t>
            </a:r>
          </a:p>
          <a:p>
            <a:pPr algn="l" marL="1424940" indent="-474980" lvl="2">
              <a:lnSpc>
                <a:spcPts val="4620"/>
              </a:lnSpc>
              <a:buFont typeface="Arial"/>
              <a:buChar char="⚬"/>
            </a:pPr>
            <a:r>
              <a:rPr lang="en-US" sz="3300">
                <a:solidFill>
                  <a:srgbClr val="0F4662"/>
                </a:solidFill>
                <a:latin typeface="Quicksand"/>
                <a:ea typeface="Quicksand"/>
                <a:cs typeface="Quicksand"/>
                <a:sym typeface="Quicksand"/>
              </a:rPr>
              <a:t>Example: Transfer attacks (use surrogate models).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834775"/>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269998"/>
            <a:ext cx="16230600" cy="5689854"/>
          </a:xfrm>
          <a:prstGeom prst="rect">
            <a:avLst/>
          </a:prstGeom>
        </p:spPr>
        <p:txBody>
          <a:bodyPr anchor="t" rtlCol="false" tIns="0" lIns="0" bIns="0" rIns="0">
            <a:spAutoFit/>
          </a:bodyPr>
          <a:lstStyle/>
          <a:p>
            <a:pPr algn="l" marL="699514" indent="-349757" lvl="1">
              <a:lnSpc>
                <a:spcPts val="4535"/>
              </a:lnSpc>
              <a:buAutoNum type="arabicPeriod" startAt="1"/>
            </a:pPr>
            <a:r>
              <a:rPr lang="en-US" sz="3239">
                <a:solidFill>
                  <a:srgbClr val="0F4662"/>
                </a:solidFill>
                <a:latin typeface="Quicksand"/>
                <a:ea typeface="Quicksand"/>
                <a:cs typeface="Quicksand"/>
                <a:sym typeface="Quicksand"/>
              </a:rPr>
              <a:t>FGSM (Fast Gradient Sign Method):</a:t>
            </a:r>
          </a:p>
          <a:p>
            <a:pPr algn="l" marL="1399029" indent="-466343" lvl="2">
              <a:lnSpc>
                <a:spcPts val="4535"/>
              </a:lnSpc>
              <a:buFont typeface="Arial"/>
              <a:buChar char="⚬"/>
            </a:pPr>
            <a:r>
              <a:rPr lang="en-US" sz="3239">
                <a:solidFill>
                  <a:srgbClr val="0F4662"/>
                </a:solidFill>
                <a:latin typeface="Quicksand"/>
                <a:ea typeface="Quicksand"/>
                <a:cs typeface="Quicksand"/>
                <a:sym typeface="Quicksand"/>
              </a:rPr>
              <a:t>Uses model gradients to create perturbations in one step.</a:t>
            </a:r>
          </a:p>
          <a:p>
            <a:pPr algn="l" marL="699514" indent="-349757" lvl="1">
              <a:lnSpc>
                <a:spcPts val="4535"/>
              </a:lnSpc>
              <a:buAutoNum type="arabicPeriod" startAt="1"/>
            </a:pPr>
            <a:r>
              <a:rPr lang="en-US" sz="3239">
                <a:solidFill>
                  <a:srgbClr val="0F4662"/>
                </a:solidFill>
                <a:latin typeface="Quicksand"/>
                <a:ea typeface="Quicksand"/>
                <a:cs typeface="Quicksand"/>
                <a:sym typeface="Quicksand"/>
              </a:rPr>
              <a:t> </a:t>
            </a:r>
            <a:r>
              <a:rPr lang="en-US" sz="3239">
                <a:solidFill>
                  <a:srgbClr val="0F4662"/>
                </a:solidFill>
                <a:latin typeface="Quicksand"/>
                <a:ea typeface="Quicksand"/>
                <a:cs typeface="Quicksand"/>
                <a:sym typeface="Quicksand"/>
              </a:rPr>
              <a:t>PGD (Projected Gradient Descent):</a:t>
            </a:r>
          </a:p>
          <a:p>
            <a:pPr algn="l" marL="1399029" indent="-466343" lvl="2">
              <a:lnSpc>
                <a:spcPts val="4535"/>
              </a:lnSpc>
              <a:buFont typeface="Arial"/>
              <a:buChar char="⚬"/>
            </a:pPr>
            <a:r>
              <a:rPr lang="en-US" sz="3239">
                <a:solidFill>
                  <a:srgbClr val="0F4662"/>
                </a:solidFill>
                <a:latin typeface="Quicksand"/>
                <a:ea typeface="Quicksand"/>
                <a:cs typeface="Quicksand"/>
                <a:sym typeface="Quicksand"/>
              </a:rPr>
              <a:t>Iterative FGSM with constraints to ensure valid inputs.</a:t>
            </a:r>
          </a:p>
          <a:p>
            <a:pPr algn="l" marL="699514" indent="-349757" lvl="1">
              <a:lnSpc>
                <a:spcPts val="4535"/>
              </a:lnSpc>
              <a:buAutoNum type="arabicPeriod" startAt="1"/>
            </a:pPr>
            <a:r>
              <a:rPr lang="en-US" sz="3239">
                <a:solidFill>
                  <a:srgbClr val="0F4662"/>
                </a:solidFill>
                <a:latin typeface="Quicksand"/>
                <a:ea typeface="Quicksand"/>
                <a:cs typeface="Quicksand"/>
                <a:sym typeface="Quicksand"/>
              </a:rPr>
              <a:t> </a:t>
            </a:r>
            <a:r>
              <a:rPr lang="en-US" sz="3239">
                <a:solidFill>
                  <a:srgbClr val="0F4662"/>
                </a:solidFill>
                <a:latin typeface="Quicksand"/>
                <a:ea typeface="Quicksand"/>
                <a:cs typeface="Quicksand"/>
                <a:sym typeface="Quicksand"/>
              </a:rPr>
              <a:t>C&amp;W (Carlini &amp; Wagner):</a:t>
            </a:r>
          </a:p>
          <a:p>
            <a:pPr algn="l" marL="1399029" indent="-466343" lvl="2">
              <a:lnSpc>
                <a:spcPts val="4535"/>
              </a:lnSpc>
              <a:buFont typeface="Arial"/>
              <a:buChar char="⚬"/>
            </a:pPr>
            <a:r>
              <a:rPr lang="en-US" sz="3239">
                <a:solidFill>
                  <a:srgbClr val="0F4662"/>
                </a:solidFill>
                <a:latin typeface="Quicksand"/>
                <a:ea typeface="Quicksand"/>
                <a:cs typeface="Quicksand"/>
                <a:sym typeface="Quicksand"/>
              </a:rPr>
              <a:t>Optimizes perturbations to minimize detection.</a:t>
            </a:r>
          </a:p>
          <a:p>
            <a:pPr algn="l" marL="699514" indent="-349757" lvl="1">
              <a:lnSpc>
                <a:spcPts val="4535"/>
              </a:lnSpc>
              <a:buAutoNum type="arabicPeriod" startAt="1"/>
            </a:pPr>
            <a:r>
              <a:rPr lang="en-US" sz="3239">
                <a:solidFill>
                  <a:srgbClr val="0F4662"/>
                </a:solidFill>
                <a:latin typeface="Quicksand"/>
                <a:ea typeface="Quicksand"/>
                <a:cs typeface="Quicksand"/>
                <a:sym typeface="Quicksand"/>
              </a:rPr>
              <a:t> </a:t>
            </a:r>
            <a:r>
              <a:rPr lang="en-US" sz="3239">
                <a:solidFill>
                  <a:srgbClr val="0F4662"/>
                </a:solidFill>
                <a:latin typeface="Quicksand"/>
                <a:ea typeface="Quicksand"/>
                <a:cs typeface="Quicksand"/>
                <a:sym typeface="Quicksand"/>
              </a:rPr>
              <a:t>Adversarial Patches:</a:t>
            </a:r>
          </a:p>
          <a:p>
            <a:pPr algn="l" marL="1399029" indent="-466343" lvl="2">
              <a:lnSpc>
                <a:spcPts val="4535"/>
              </a:lnSpc>
              <a:buFont typeface="Arial"/>
              <a:buChar char="⚬"/>
            </a:pPr>
            <a:r>
              <a:rPr lang="en-US" sz="3239">
                <a:solidFill>
                  <a:srgbClr val="0F4662"/>
                </a:solidFill>
                <a:latin typeface="Quicksand"/>
                <a:ea typeface="Quicksand"/>
                <a:cs typeface="Quicksand"/>
                <a:sym typeface="Quicksand"/>
              </a:rPr>
              <a:t>Physical stickers/patches added to objects (e.g., misleading road signs).</a:t>
            </a:r>
          </a:p>
          <a:p>
            <a:pPr algn="l" marL="1399029" indent="-466343" lvl="2">
              <a:lnSpc>
                <a:spcPts val="4535"/>
              </a:lnSpc>
              <a:buFont typeface="Arial"/>
              <a:buChar char="⚬"/>
            </a:pPr>
            <a:r>
              <a:rPr lang="en-US" sz="3239">
                <a:solidFill>
                  <a:srgbClr val="0F4662"/>
                </a:solidFill>
                <a:latin typeface="Quicksand"/>
                <a:ea typeface="Quicksand"/>
                <a:cs typeface="Quicksand"/>
                <a:sym typeface="Quicksand"/>
              </a:rPr>
              <a:t>Visual: Icons or diagrams for each attack type.</a:t>
            </a:r>
          </a:p>
          <a:p>
            <a:pPr algn="l">
              <a:lnSpc>
                <a:spcPts val="4535"/>
              </a:lnSpc>
            </a:pPr>
          </a:p>
        </p:txBody>
      </p:sp>
      <p:sp>
        <p:nvSpPr>
          <p:cNvPr name="TextBox 5" id="5"/>
          <p:cNvSpPr txBox="true"/>
          <p:nvPr/>
        </p:nvSpPr>
        <p:spPr>
          <a:xfrm rot="0">
            <a:off x="1028700" y="1122039"/>
            <a:ext cx="13610705" cy="679450"/>
          </a:xfrm>
          <a:prstGeom prst="rect">
            <a:avLst/>
          </a:prstGeom>
        </p:spPr>
        <p:txBody>
          <a:bodyPr anchor="t" rtlCol="false" tIns="0" lIns="0" bIns="0" rIns="0">
            <a:spAutoFit/>
          </a:bodyPr>
          <a:lstStyle/>
          <a:p>
            <a:pPr algn="l">
              <a:lnSpc>
                <a:spcPts val="5599"/>
              </a:lnSpc>
              <a:spcBef>
                <a:spcPct val="0"/>
              </a:spcBef>
            </a:pPr>
            <a:r>
              <a:rPr lang="en-US" b="true" sz="3999">
                <a:solidFill>
                  <a:srgbClr val="0F4662"/>
                </a:solidFill>
                <a:latin typeface="Quicksand Bold"/>
                <a:ea typeface="Quicksand Bold"/>
                <a:cs typeface="Quicksand Bold"/>
                <a:sym typeface="Quicksand Bold"/>
              </a:rPr>
              <a:t>Few types </a:t>
            </a:r>
            <a:r>
              <a:rPr lang="en-US" b="true" sz="3999">
                <a:solidFill>
                  <a:srgbClr val="0F4662"/>
                </a:solidFill>
                <a:latin typeface="Quicksand Bold"/>
                <a:ea typeface="Quicksand Bold"/>
                <a:cs typeface="Quicksand Bold"/>
                <a:sym typeface="Quicksand Bold"/>
              </a:rPr>
              <a:t>of Whitebox Attacks </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380195" y="1125297"/>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PROBLEM STATEMENT</a:t>
            </a:r>
          </a:p>
        </p:txBody>
      </p:sp>
      <p:sp>
        <p:nvSpPr>
          <p:cNvPr name="TextBox 3" id="3"/>
          <p:cNvSpPr txBox="true"/>
          <p:nvPr/>
        </p:nvSpPr>
        <p:spPr>
          <a:xfrm rot="0">
            <a:off x="3570210" y="4122215"/>
            <a:ext cx="11147581" cy="2238379"/>
          </a:xfrm>
          <a:prstGeom prst="rect">
            <a:avLst/>
          </a:prstGeom>
        </p:spPr>
        <p:txBody>
          <a:bodyPr anchor="t" rtlCol="false" tIns="0" lIns="0" bIns="0" rIns="0">
            <a:spAutoFit/>
          </a:bodyPr>
          <a:lstStyle/>
          <a:p>
            <a:pPr algn="ctr" marL="0" indent="0" lvl="0">
              <a:lnSpc>
                <a:spcPts val="9179"/>
              </a:lnSpc>
            </a:pPr>
            <a:r>
              <a:rPr lang="en-US" b="true" sz="5399">
                <a:solidFill>
                  <a:srgbClr val="0F4662"/>
                </a:solidFill>
                <a:latin typeface="Quicksand Bold"/>
                <a:ea typeface="Quicksand Bold"/>
                <a:cs typeface="Quicksand Bold"/>
                <a:sym typeface="Quicksand Bold"/>
              </a:rPr>
              <a:t>TRANSFORMING ADVERSARIAL SAMPLES INTO CLEAN SAMPLES</a:t>
            </a:r>
          </a:p>
        </p:txBody>
      </p:sp>
      <p:sp>
        <p:nvSpPr>
          <p:cNvPr name="AutoShape 4" id="4"/>
          <p:cNvSpPr/>
          <p:nvPr/>
        </p:nvSpPr>
        <p:spPr>
          <a:xfrm>
            <a:off x="5897880" y="3568974"/>
            <a:ext cx="6492240" cy="0"/>
          </a:xfrm>
          <a:prstGeom prst="line">
            <a:avLst/>
          </a:prstGeom>
          <a:ln cap="flat" w="76200">
            <a:solidFill>
              <a:srgbClr val="0F4662"/>
            </a:solidFill>
            <a:prstDash val="solid"/>
            <a:headEnd type="none" len="sm" w="sm"/>
            <a:tailEnd type="none" len="sm" w="sm"/>
          </a:ln>
        </p:spPr>
      </p:sp>
      <p:sp>
        <p:nvSpPr>
          <p:cNvPr name="AutoShape 5" id="5"/>
          <p:cNvSpPr/>
          <p:nvPr/>
        </p:nvSpPr>
        <p:spPr>
          <a:xfrm>
            <a:off x="5897880" y="7171009"/>
            <a:ext cx="6492240" cy="0"/>
          </a:xfrm>
          <a:prstGeom prst="line">
            <a:avLst/>
          </a:prstGeom>
          <a:ln cap="flat" w="76200">
            <a:solidFill>
              <a:srgbClr val="0F4662"/>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6634386" y="4746624"/>
            <a:ext cx="5019229" cy="788036"/>
          </a:xfrm>
          <a:prstGeom prst="rect">
            <a:avLst/>
          </a:prstGeom>
        </p:spPr>
        <p:txBody>
          <a:bodyPr anchor="t" rtlCol="false" tIns="0" lIns="0" bIns="0" rIns="0">
            <a:spAutoFit/>
          </a:bodyPr>
          <a:lstStyle/>
          <a:p>
            <a:pPr algn="ctr">
              <a:lnSpc>
                <a:spcPts val="6439"/>
              </a:lnSpc>
              <a:spcBef>
                <a:spcPct val="0"/>
              </a:spcBef>
            </a:pPr>
            <a:r>
              <a:rPr lang="en-US" b="true" sz="4599">
                <a:solidFill>
                  <a:srgbClr val="000000"/>
                </a:solidFill>
                <a:latin typeface="Quicksand Bold"/>
                <a:ea typeface="Quicksand Bold"/>
                <a:cs typeface="Quicksand Bold"/>
                <a:sym typeface="Quicksand Bold"/>
              </a:rPr>
              <a:t>Literature Review</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0"/>
          <a:ext cx="18288000" cy="10325100"/>
        </p:xfrm>
        <a:graphic>
          <a:graphicData uri="http://schemas.openxmlformats.org/drawingml/2006/table">
            <a:tbl>
              <a:tblPr/>
              <a:tblGrid>
                <a:gridCol w="3354549"/>
                <a:gridCol w="7943844"/>
                <a:gridCol w="6989608"/>
              </a:tblGrid>
              <a:tr h="803063">
                <a:tc>
                  <a:txBody>
                    <a:bodyPr anchor="t" rtlCol="false"/>
                    <a:lstStyle/>
                    <a:p>
                      <a:pPr algn="ctr">
                        <a:lnSpc>
                          <a:spcPts val="2520"/>
                        </a:lnSpc>
                        <a:defRPr/>
                      </a:pPr>
                      <a:r>
                        <a:rPr lang="en-US" sz="1800" b="true">
                          <a:solidFill>
                            <a:srgbClr val="000000"/>
                          </a:solidFill>
                          <a:latin typeface="Quicksand Bold"/>
                          <a:ea typeface="Quicksand Bold"/>
                          <a:cs typeface="Quicksand Bold"/>
                          <a:sym typeface="Quicksand Bold"/>
                        </a:rPr>
                        <a:t>Paper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Quicksand Bold"/>
                          <a:ea typeface="Quicksand Bold"/>
                          <a:cs typeface="Quicksand Bold"/>
                          <a:sym typeface="Quicksand Bold"/>
                        </a:rPr>
                        <a:t>Method Used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b="true">
                          <a:solidFill>
                            <a:srgbClr val="000000"/>
                          </a:solidFill>
                          <a:latin typeface="Quicksand Bold"/>
                          <a:ea typeface="Quicksand Bold"/>
                          <a:cs typeface="Quicksand Bold"/>
                          <a:sym typeface="Quicksand Bold"/>
                        </a:rPr>
                        <a:t>Scope of Improvement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380509">
                <a:tc>
                  <a:txBody>
                    <a:bodyPr anchor="t" rtlCol="false"/>
                    <a:lstStyle/>
                    <a:p>
                      <a:pPr algn="ctr">
                        <a:lnSpc>
                          <a:spcPts val="2520"/>
                        </a:lnSpc>
                        <a:defRPr/>
                      </a:pPr>
                      <a:r>
                        <a:rPr lang="en-US" sz="1800">
                          <a:solidFill>
                            <a:srgbClr val="000000"/>
                          </a:solidFill>
                          <a:latin typeface="Quicksand"/>
                          <a:ea typeface="Quicksand"/>
                          <a:cs typeface="Quicksand"/>
                          <a:sym typeface="Quicksand"/>
                        </a:rPr>
                        <a:t>Versatile Defense Against Adversarial Attacks on</a:t>
                      </a:r>
                      <a:endParaRPr lang="en-US" sz="1100"/>
                    </a:p>
                    <a:p>
                      <a:pPr algn="ctr">
                        <a:lnSpc>
                          <a:spcPts val="2520"/>
                        </a:lnSpc>
                      </a:pPr>
                      <a:r>
                        <a:rPr lang="en-US" sz="1800">
                          <a:solidFill>
                            <a:srgbClr val="000000"/>
                          </a:solidFill>
                          <a:latin typeface="Quicksand"/>
                          <a:ea typeface="Quicksand"/>
                          <a:cs typeface="Quicksand"/>
                          <a:sym typeface="Quicksand"/>
                        </a:rPr>
                        <a:t> Image Recognition</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Quicksand"/>
                          <a:ea typeface="Quicksand"/>
                          <a:cs typeface="Quicksand"/>
                          <a:sym typeface="Quicksand"/>
                        </a:rPr>
                        <a:t>The approach uses a conditional GAN with a combined loss: adversarial for training GAN, pixel-wise loss for structure, and perceptual (VGG19) for semantics. Training prioritizes perceptual loss (epochs 0–39) before shifting to pixel details (epochs 40–99) and includes adversarial examples from multiple attack methods (FGSM, PGD, C&amp;W, etc).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marL="388620" indent="-194310" lvl="1">
                        <a:lnSpc>
                          <a:spcPts val="2520"/>
                        </a:lnSpc>
                        <a:buFont typeface="Arial"/>
                        <a:buChar char="•"/>
                        <a:defRPr/>
                      </a:pPr>
                      <a:r>
                        <a:rPr lang="en-US" sz="1800">
                          <a:solidFill>
                            <a:srgbClr val="000000"/>
                          </a:solidFill>
                          <a:latin typeface="Quicksand"/>
                          <a:ea typeface="Quicksand"/>
                          <a:cs typeface="Quicksand"/>
                          <a:sym typeface="Quicksand"/>
                        </a:rPr>
                        <a:t>Adaptive Loss Weighting</a:t>
                      </a:r>
                      <a:endParaRPr lang="en-US" sz="1100"/>
                    </a:p>
                    <a:p>
                      <a:pPr algn="just" marL="388620" indent="-194310" lvl="1">
                        <a:lnSpc>
                          <a:spcPts val="2520"/>
                        </a:lnSpc>
                        <a:buFont typeface="Arial"/>
                        <a:buChar char="•"/>
                      </a:pPr>
                      <a:r>
                        <a:rPr lang="en-US" sz="1800">
                          <a:solidFill>
                            <a:srgbClr val="000000"/>
                          </a:solidFill>
                          <a:latin typeface="Quicksand"/>
                          <a:ea typeface="Quicksand"/>
                          <a:cs typeface="Quicksand"/>
                          <a:sym typeface="Quicksand"/>
                        </a:rPr>
                        <a:t>Experiment with Enhanced GANs</a:t>
                      </a:r>
                    </a:p>
                    <a:p>
                      <a:pPr algn="just" marL="388620" indent="-194310" lvl="1">
                        <a:lnSpc>
                          <a:spcPts val="2520"/>
                        </a:lnSpc>
                        <a:buFont typeface="Arial"/>
                        <a:buChar char="•"/>
                      </a:pPr>
                      <a:r>
                        <a:rPr lang="en-US" sz="1800">
                          <a:solidFill>
                            <a:srgbClr val="000000"/>
                          </a:solidFill>
                          <a:latin typeface="Quicksand"/>
                          <a:ea typeface="Quicksand"/>
                          <a:cs typeface="Quicksand"/>
                          <a:sym typeface="Quicksand"/>
                        </a:rPr>
                        <a:t>Gradually increase attack strength and diversity during training.</a:t>
                      </a:r>
                    </a:p>
                    <a:p>
                      <a:pPr algn="just">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380509">
                <a:tc>
                  <a:txBody>
                    <a:bodyPr anchor="t" rtlCol="false"/>
                    <a:lstStyle/>
                    <a:p>
                      <a:pPr algn="ctr">
                        <a:lnSpc>
                          <a:spcPts val="2519"/>
                        </a:lnSpc>
                        <a:defRPr/>
                      </a:pPr>
                      <a:r>
                        <a:rPr lang="en-US" sz="1799">
                          <a:solidFill>
                            <a:srgbClr val="000000"/>
                          </a:solidFill>
                          <a:latin typeface="Quicksand"/>
                          <a:ea typeface="Quicksand"/>
                          <a:cs typeface="Quicksand"/>
                          <a:sym typeface="Quicksand"/>
                        </a:rPr>
                        <a:t>Diffusion Models for Adversarial Purification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520"/>
                        </a:lnSpc>
                        <a:defRPr/>
                      </a:pPr>
                      <a:r>
                        <a:rPr lang="en-US" sz="1800">
                          <a:solidFill>
                            <a:srgbClr val="000000"/>
                          </a:solidFill>
                          <a:latin typeface="Quicksand"/>
                          <a:ea typeface="Quicksand"/>
                          <a:cs typeface="Quicksand"/>
                          <a:sym typeface="Quicksand"/>
                        </a:rPr>
                        <a:t>Forward Diffusion: Adds controlled noise via a forward SDE to remove adversa</a:t>
                      </a:r>
                      <a:r>
                        <a:rPr lang="en-US" sz="1800">
                          <a:solidFill>
                            <a:srgbClr val="000000"/>
                          </a:solidFill>
                          <a:latin typeface="Quicksand"/>
                          <a:ea typeface="Quicksand"/>
                          <a:cs typeface="Quicksand"/>
                          <a:sym typeface="Quicksand"/>
                        </a:rPr>
                        <a:t>rial perturbations while preserving semantics.</a:t>
                      </a:r>
                      <a:endParaRPr lang="en-US" sz="1100"/>
                    </a:p>
                    <a:p>
                      <a:pPr algn="just">
                        <a:lnSpc>
                          <a:spcPts val="2520"/>
                        </a:lnSpc>
                      </a:pPr>
                      <a:r>
                        <a:rPr lang="en-US" sz="1800">
                          <a:solidFill>
                            <a:srgbClr val="000000"/>
                          </a:solidFill>
                          <a:latin typeface="Quicksand"/>
                          <a:ea typeface="Quicksand"/>
                          <a:cs typeface="Quicksand"/>
                          <a:sym typeface="Quicksand"/>
                        </a:rPr>
                        <a:t>Reverse Denoising: Uses a reverse SDE with a learned score function to restore a clean image..</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marL="388620" indent="-194310" lvl="1">
                        <a:lnSpc>
                          <a:spcPts val="2520"/>
                        </a:lnSpc>
                        <a:buFont typeface="Arial"/>
                        <a:buChar char="•"/>
                        <a:defRPr/>
                      </a:pPr>
                      <a:r>
                        <a:rPr lang="en-US" sz="1800">
                          <a:solidFill>
                            <a:srgbClr val="000000"/>
                          </a:solidFill>
                          <a:latin typeface="Quicksand"/>
                          <a:ea typeface="Quicksand"/>
                          <a:cs typeface="Quicksand"/>
                          <a:sym typeface="Quicksand"/>
                        </a:rPr>
                        <a:t>Struggle with color-based adversarial perturbations.</a:t>
                      </a:r>
                      <a:endParaRPr lang="en-US" sz="1100"/>
                    </a:p>
                    <a:p>
                      <a:pPr algn="just" marL="388620" indent="-194310" lvl="1">
                        <a:lnSpc>
                          <a:spcPts val="2520"/>
                        </a:lnSpc>
                        <a:buFont typeface="Arial"/>
                        <a:buChar char="•"/>
                      </a:pPr>
                      <a:r>
                        <a:rPr lang="en-US" sz="1800">
                          <a:solidFill>
                            <a:srgbClr val="000000"/>
                          </a:solidFill>
                          <a:latin typeface="Quicksand"/>
                          <a:ea typeface="Quicksand"/>
                          <a:cs typeface="Quicksand"/>
                          <a:sym typeface="Quicksand"/>
                        </a:rPr>
                        <a:t>Combining diffusion purification with adversarial training or input transformations</a:t>
                      </a:r>
                    </a:p>
                    <a:p>
                      <a:pPr algn="just">
                        <a:lnSpc>
                          <a:spcPts val="2520"/>
                        </a:lnSpc>
                      </a:pPr>
                    </a:p>
                    <a:p>
                      <a:pPr algn="just">
                        <a:lnSpc>
                          <a:spcPts val="2520"/>
                        </a:lnSpc>
                      </a:pPr>
                    </a:p>
                    <a:p>
                      <a:pPr algn="just">
                        <a:lnSpc>
                          <a:spcPts val="25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380509">
                <a:tc>
                  <a:txBody>
                    <a:bodyPr anchor="t" rtlCol="false"/>
                    <a:lstStyle/>
                    <a:p>
                      <a:pPr algn="l">
                        <a:lnSpc>
                          <a:spcPts val="2519"/>
                        </a:lnSpc>
                        <a:defRPr/>
                      </a:pPr>
                      <a:r>
                        <a:rPr lang="en-US" sz="1799">
                          <a:solidFill>
                            <a:srgbClr val="000000"/>
                          </a:solidFill>
                          <a:latin typeface="Quicksand"/>
                          <a:ea typeface="Quicksand"/>
                          <a:cs typeface="Quicksand"/>
                          <a:sym typeface="Quicksand"/>
                        </a:rPr>
                        <a:t>Defense-GAN: Protecting classifiers against adversarial attacks using generative models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Quicksand"/>
                          <a:ea typeface="Quicksand"/>
                          <a:cs typeface="Quicksand"/>
                          <a:sym typeface="Quicksand"/>
                        </a:rPr>
                        <a:t>Training: A GAN learns the distribution of clean images, mapping latent vectors to realistic images.</a:t>
                      </a:r>
                      <a:endParaRPr lang="en-US" sz="1100"/>
                    </a:p>
                    <a:p>
                      <a:pPr algn="l">
                        <a:lnSpc>
                          <a:spcPts val="2519"/>
                        </a:lnSpc>
                      </a:pPr>
                      <a:r>
                        <a:rPr lang="en-US" sz="1799">
                          <a:solidFill>
                            <a:srgbClr val="000000"/>
                          </a:solidFill>
                          <a:latin typeface="Quicksand"/>
                          <a:ea typeface="Quicksand"/>
                          <a:cs typeface="Quicksand"/>
                          <a:sym typeface="Quicksand"/>
                        </a:rPr>
                        <a:t>Inference: Defense-GAN optimizes a latent vector via gradient descent to reconstruct the input.</a:t>
                      </a:r>
                    </a:p>
                    <a:p>
                      <a:pPr algn="l">
                        <a:lnSpc>
                          <a:spcPts val="2519"/>
                        </a:lnSpc>
                      </a:pPr>
                      <a:r>
                        <a:rPr lang="en-US" sz="1799">
                          <a:solidFill>
                            <a:srgbClr val="000000"/>
                          </a:solidFill>
                          <a:latin typeface="Quicksand"/>
                          <a:ea typeface="Quicksand"/>
                          <a:cs typeface="Quicksand"/>
                          <a:sym typeface="Quicksand"/>
                        </a:rPr>
                        <a:t>Defense: Projecting adversarial images onto the GAN’s distribution removes perturbations, improving robustness.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b="true">
                          <a:solidFill>
                            <a:srgbClr val="000000"/>
                          </a:solidFill>
                          <a:latin typeface="Arimo Bold"/>
                          <a:ea typeface="Arimo Bold"/>
                          <a:cs typeface="Arimo Bold"/>
                          <a:sym typeface="Arimo Bold"/>
                        </a:rPr>
                        <a:t>Limitations:</a:t>
                      </a:r>
                      <a:r>
                        <a:rPr lang="en-US" sz="1800">
                          <a:solidFill>
                            <a:srgbClr val="000000"/>
                          </a:solidFill>
                          <a:latin typeface="Arimo"/>
                          <a:ea typeface="Arimo"/>
                          <a:cs typeface="Arimo"/>
                          <a:sym typeface="Arimo"/>
                        </a:rPr>
                        <a:t> Struggles on complex datasets. Excessive </a:t>
                      </a:r>
                      <a:r>
                        <a:rPr lang="en-US" sz="1800" b="true">
                          <a:solidFill>
                            <a:srgbClr val="000000"/>
                          </a:solidFill>
                          <a:latin typeface="Arimo Bold"/>
                          <a:ea typeface="Arimo Bold"/>
                          <a:cs typeface="Arimo Bold"/>
                          <a:sym typeface="Arimo Bold"/>
                        </a:rPr>
                        <a:t>GD iterations</a:t>
                      </a:r>
                      <a:r>
                        <a:rPr lang="en-US" sz="1800">
                          <a:solidFill>
                            <a:srgbClr val="000000"/>
                          </a:solidFill>
                          <a:latin typeface="Arimo"/>
                          <a:ea typeface="Arimo"/>
                          <a:cs typeface="Arimo"/>
                          <a:sym typeface="Arimo"/>
                        </a:rPr>
                        <a:t> may retain adversarial noise, and </a:t>
                      </a:r>
                      <a:r>
                        <a:rPr lang="en-US" sz="1800" b="true">
                          <a:solidFill>
                            <a:srgbClr val="000000"/>
                          </a:solidFill>
                          <a:latin typeface="Arimo Bold"/>
                          <a:ea typeface="Arimo Bold"/>
                          <a:cs typeface="Arimo Bold"/>
                          <a:sym typeface="Arimo Bold"/>
                        </a:rPr>
                        <a:t>MSE-based detection</a:t>
                      </a:r>
                      <a:r>
                        <a:rPr lang="en-US" sz="1800">
                          <a:solidFill>
                            <a:srgbClr val="000000"/>
                          </a:solidFill>
                          <a:latin typeface="Arimo"/>
                          <a:ea typeface="Arimo"/>
                          <a:cs typeface="Arimo"/>
                          <a:sym typeface="Arimo"/>
                        </a:rPr>
                        <a:t> is less effective for small perturbations.</a:t>
                      </a:r>
                      <a:endParaRPr lang="en-US" sz="1100"/>
                    </a:p>
                    <a:p>
                      <a:pPr algn="l">
                        <a:lnSpc>
                          <a:spcPts val="2520"/>
                        </a:lnSpc>
                      </a:pPr>
                      <a:r>
                        <a:rPr lang="en-US" sz="1800" b="true">
                          <a:solidFill>
                            <a:srgbClr val="000000"/>
                          </a:solidFill>
                          <a:latin typeface="Arimo Bold"/>
                          <a:ea typeface="Arimo Bold"/>
                          <a:cs typeface="Arimo Bold"/>
                          <a:sym typeface="Arimo Bold"/>
                        </a:rPr>
                        <a:t>Improvements:</a:t>
                      </a:r>
                      <a:r>
                        <a:rPr lang="en-US" sz="1800">
                          <a:solidFill>
                            <a:srgbClr val="000000"/>
                          </a:solidFill>
                          <a:latin typeface="Arimo"/>
                          <a:ea typeface="Arimo"/>
                          <a:cs typeface="Arimo"/>
                          <a:sym typeface="Arimo"/>
                        </a:rPr>
                        <a:t> Use </a:t>
                      </a:r>
                      <a:r>
                        <a:rPr lang="en-US" sz="1800" b="true">
                          <a:solidFill>
                            <a:srgbClr val="000000"/>
                          </a:solidFill>
                          <a:latin typeface="Arimo Bold"/>
                          <a:ea typeface="Arimo Bold"/>
                          <a:cs typeface="Arimo Bold"/>
                          <a:sym typeface="Arimo Bold"/>
                        </a:rPr>
                        <a:t>deeper GANs, i</a:t>
                      </a:r>
                      <a:r>
                        <a:rPr lang="en-US" sz="1800">
                          <a:solidFill>
                            <a:srgbClr val="000000"/>
                          </a:solidFill>
                          <a:latin typeface="Arimo"/>
                          <a:ea typeface="Arimo"/>
                          <a:cs typeface="Arimo"/>
                          <a:sym typeface="Arimo"/>
                        </a:rPr>
                        <a:t>ntegrate </a:t>
                      </a:r>
                      <a:r>
                        <a:rPr lang="en-US" sz="1800" b="true">
                          <a:solidFill>
                            <a:srgbClr val="000000"/>
                          </a:solidFill>
                          <a:latin typeface="Arimo Bold"/>
                          <a:ea typeface="Arimo Bold"/>
                          <a:cs typeface="Arimo Bold"/>
                          <a:sym typeface="Arimo Bold"/>
                        </a:rPr>
                        <a:t>statistical anomaly detection</a:t>
                      </a:r>
                      <a:r>
                        <a:rPr lang="en-US" sz="1800">
                          <a:solidFill>
                            <a:srgbClr val="000000"/>
                          </a:solidFill>
                          <a:latin typeface="Arimo"/>
                          <a:ea typeface="Arimo"/>
                          <a:cs typeface="Arimo"/>
                          <a:sym typeface="Arimo"/>
                        </a:rPr>
                        <a:t>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380509">
                <a:tc>
                  <a:txBody>
                    <a:bodyPr anchor="t" rtlCol="false"/>
                    <a:lstStyle/>
                    <a:p>
                      <a:pPr algn="l">
                        <a:lnSpc>
                          <a:spcPts val="2519"/>
                        </a:lnSpc>
                        <a:defRPr/>
                      </a:pPr>
                      <a:r>
                        <a:rPr lang="en-US" sz="1799">
                          <a:solidFill>
                            <a:srgbClr val="000000"/>
                          </a:solidFill>
                          <a:latin typeface="Quicksand"/>
                          <a:ea typeface="Quicksand"/>
                          <a:cs typeface="Quicksand"/>
                          <a:sym typeface="Quicksand"/>
                        </a:rPr>
                        <a:t>Detecting and Classifying Adversarial Examples Based on DCT Transform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19"/>
                        </a:lnSpc>
                        <a:defRPr/>
                      </a:pPr>
                      <a:r>
                        <a:rPr lang="en-US" sz="1799">
                          <a:solidFill>
                            <a:srgbClr val="000000"/>
                          </a:solidFill>
                          <a:latin typeface="Quicksand"/>
                          <a:ea typeface="Quicksand"/>
                          <a:cs typeface="Quicksand"/>
                          <a:sym typeface="Quicksand"/>
                        </a:rPr>
                        <a:t>This method uses Discrete Cosine Transform (DCT) to detect adversarial perturbations by analyzing frequency differences, with an SVM classifier distinguishing attacks. Combining DCT with attention mechanisms (CBAM) enhances attack classification, while an integrated framework ensures robust detection and deeper insights into adversarial strategies.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2520"/>
                        </a:lnSpc>
                        <a:defRPr/>
                      </a:pPr>
                      <a:r>
                        <a:rPr lang="en-US" sz="1800">
                          <a:solidFill>
                            <a:srgbClr val="000000"/>
                          </a:solidFill>
                          <a:latin typeface="Quicksand"/>
                          <a:ea typeface="Quicksand"/>
                          <a:cs typeface="Quicksand"/>
                          <a:sym typeface="Quicksand"/>
                        </a:rPr>
                        <a:t>The approach is</a:t>
                      </a:r>
                      <a:r>
                        <a:rPr lang="en-US" sz="1800">
                          <a:solidFill>
                            <a:srgbClr val="000000"/>
                          </a:solidFill>
                          <a:latin typeface="Quicksand"/>
                          <a:ea typeface="Quicksand"/>
                          <a:cs typeface="Quicksand"/>
                          <a:sym typeface="Quicksand"/>
                        </a:rPr>
                        <a:t> effective against known attacks but lacks evaluation against adaptive threats targeting DCT-based defenses. Integrating adaptive mechanisms, such as online learning, could enhance resilience to evolving attacks.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DAGiYtl4mgc</dc:identifier>
  <dcterms:modified xsi:type="dcterms:W3CDTF">2011-08-01T06:04:30Z</dcterms:modified>
  <cp:revision>1</cp:revision>
  <dc:title>CS776 Project presentation</dc:title>
</cp:coreProperties>
</file>