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19"/>
  </p:notesMasterIdLst>
  <p:sldIdLst>
    <p:sldId id="256" r:id="rId2"/>
    <p:sldId id="272" r:id="rId3"/>
    <p:sldId id="257" r:id="rId4"/>
    <p:sldId id="258" r:id="rId5"/>
    <p:sldId id="259" r:id="rId6"/>
    <p:sldId id="260" r:id="rId7"/>
    <p:sldId id="261" r:id="rId8"/>
    <p:sldId id="262" r:id="rId9"/>
    <p:sldId id="263" r:id="rId10"/>
    <p:sldId id="264" r:id="rId11"/>
    <p:sldId id="265" r:id="rId12"/>
    <p:sldId id="266" r:id="rId13"/>
    <p:sldId id="267" r:id="rId14"/>
    <p:sldId id="269" r:id="rId15"/>
    <p:sldId id="268"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4456F0-6C27-4CEF-BCAA-C95EE20BC40E}" type="datetimeFigureOut">
              <a:rPr lang="en-IN" smtClean="0"/>
              <a:t>21-11-2020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4EB1BD-2696-4675-8FB9-7BB7B65FFAEE}" type="slidenum">
              <a:rPr lang="en-IN" smtClean="0"/>
              <a:t>‹#›</a:t>
            </a:fld>
            <a:endParaRPr lang="en-IN"/>
          </a:p>
        </p:txBody>
      </p:sp>
    </p:spTree>
    <p:extLst>
      <p:ext uri="{BB962C8B-B14F-4D97-AF65-F5344CB8AC3E}">
        <p14:creationId xmlns:p14="http://schemas.microsoft.com/office/powerpoint/2010/main" val="1173022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EB1BD-2696-4675-8FB9-7BB7B65FFAEE}" type="slidenum">
              <a:rPr lang="en-IN" smtClean="0"/>
              <a:t>1</a:t>
            </a:fld>
            <a:endParaRPr lang="en-IN"/>
          </a:p>
        </p:txBody>
      </p:sp>
    </p:spTree>
    <p:extLst>
      <p:ext uri="{BB962C8B-B14F-4D97-AF65-F5344CB8AC3E}">
        <p14:creationId xmlns:p14="http://schemas.microsoft.com/office/powerpoint/2010/main" val="2590479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3C941A-E98F-43DA-9442-0A6FFA47300E}" type="datetimeFigureOut">
              <a:rPr lang="en-IN" smtClean="0"/>
              <a:t>21-11-2020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12C7A4-40EA-4738-A5E5-41233E1E36F2}" type="slidenum">
              <a:rPr lang="en-IN" smtClean="0"/>
              <a:t>‹#›</a:t>
            </a:fld>
            <a:endParaRPr lang="en-IN"/>
          </a:p>
        </p:txBody>
      </p:sp>
    </p:spTree>
    <p:extLst>
      <p:ext uri="{BB962C8B-B14F-4D97-AF65-F5344CB8AC3E}">
        <p14:creationId xmlns:p14="http://schemas.microsoft.com/office/powerpoint/2010/main" val="3505945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3C941A-E98F-43DA-9442-0A6FFA47300E}" type="datetimeFigureOut">
              <a:rPr lang="en-IN" smtClean="0"/>
              <a:t>21-11-2020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12C7A4-40EA-4738-A5E5-41233E1E36F2}" type="slidenum">
              <a:rPr lang="en-IN" smtClean="0"/>
              <a:t>‹#›</a:t>
            </a:fld>
            <a:endParaRPr lang="en-IN"/>
          </a:p>
        </p:txBody>
      </p:sp>
    </p:spTree>
    <p:extLst>
      <p:ext uri="{BB962C8B-B14F-4D97-AF65-F5344CB8AC3E}">
        <p14:creationId xmlns:p14="http://schemas.microsoft.com/office/powerpoint/2010/main" val="3442633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3C941A-E98F-43DA-9442-0A6FFA47300E}" type="datetimeFigureOut">
              <a:rPr lang="en-IN" smtClean="0"/>
              <a:t>21-11-2020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12C7A4-40EA-4738-A5E5-41233E1E36F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12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3C941A-E98F-43DA-9442-0A6FFA47300E}" type="datetimeFigureOut">
              <a:rPr lang="en-IN" smtClean="0"/>
              <a:t>21-11-2020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12C7A4-40EA-4738-A5E5-41233E1E36F2}" type="slidenum">
              <a:rPr lang="en-IN" smtClean="0"/>
              <a:t>‹#›</a:t>
            </a:fld>
            <a:endParaRPr lang="en-IN"/>
          </a:p>
        </p:txBody>
      </p:sp>
    </p:spTree>
    <p:extLst>
      <p:ext uri="{BB962C8B-B14F-4D97-AF65-F5344CB8AC3E}">
        <p14:creationId xmlns:p14="http://schemas.microsoft.com/office/powerpoint/2010/main" val="42785613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3C941A-E98F-43DA-9442-0A6FFA47300E}" type="datetimeFigureOut">
              <a:rPr lang="en-IN" smtClean="0"/>
              <a:t>21-11-2020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12C7A4-40EA-4738-A5E5-41233E1E36F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559089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3C941A-E98F-43DA-9442-0A6FFA47300E}" type="datetimeFigureOut">
              <a:rPr lang="en-IN" smtClean="0"/>
              <a:t>21-11-2020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12C7A4-40EA-4738-A5E5-41233E1E36F2}" type="slidenum">
              <a:rPr lang="en-IN" smtClean="0"/>
              <a:t>‹#›</a:t>
            </a:fld>
            <a:endParaRPr lang="en-IN"/>
          </a:p>
        </p:txBody>
      </p:sp>
    </p:spTree>
    <p:extLst>
      <p:ext uri="{BB962C8B-B14F-4D97-AF65-F5344CB8AC3E}">
        <p14:creationId xmlns:p14="http://schemas.microsoft.com/office/powerpoint/2010/main" val="1373269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3C941A-E98F-43DA-9442-0A6FFA47300E}" type="datetimeFigureOut">
              <a:rPr lang="en-IN" smtClean="0"/>
              <a:t>21-11-2020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12C7A4-40EA-4738-A5E5-41233E1E36F2}" type="slidenum">
              <a:rPr lang="en-IN" smtClean="0"/>
              <a:t>‹#›</a:t>
            </a:fld>
            <a:endParaRPr lang="en-IN"/>
          </a:p>
        </p:txBody>
      </p:sp>
    </p:spTree>
    <p:extLst>
      <p:ext uri="{BB962C8B-B14F-4D97-AF65-F5344CB8AC3E}">
        <p14:creationId xmlns:p14="http://schemas.microsoft.com/office/powerpoint/2010/main" val="24910309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3C941A-E98F-43DA-9442-0A6FFA47300E}" type="datetimeFigureOut">
              <a:rPr lang="en-IN" smtClean="0"/>
              <a:t>21-11-2020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12C7A4-40EA-4738-A5E5-41233E1E36F2}" type="slidenum">
              <a:rPr lang="en-IN" smtClean="0"/>
              <a:t>‹#›</a:t>
            </a:fld>
            <a:endParaRPr lang="en-IN"/>
          </a:p>
        </p:txBody>
      </p:sp>
    </p:spTree>
    <p:extLst>
      <p:ext uri="{BB962C8B-B14F-4D97-AF65-F5344CB8AC3E}">
        <p14:creationId xmlns:p14="http://schemas.microsoft.com/office/powerpoint/2010/main" val="2386904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3C941A-E98F-43DA-9442-0A6FFA47300E}" type="datetimeFigureOut">
              <a:rPr lang="en-IN" smtClean="0"/>
              <a:t>21-11-2020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12C7A4-40EA-4738-A5E5-41233E1E36F2}" type="slidenum">
              <a:rPr lang="en-IN" smtClean="0"/>
              <a:t>‹#›</a:t>
            </a:fld>
            <a:endParaRPr lang="en-IN"/>
          </a:p>
        </p:txBody>
      </p:sp>
    </p:spTree>
    <p:extLst>
      <p:ext uri="{BB962C8B-B14F-4D97-AF65-F5344CB8AC3E}">
        <p14:creationId xmlns:p14="http://schemas.microsoft.com/office/powerpoint/2010/main" val="89558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3C941A-E98F-43DA-9442-0A6FFA47300E}" type="datetimeFigureOut">
              <a:rPr lang="en-IN" smtClean="0"/>
              <a:t>21-11-2020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12C7A4-40EA-4738-A5E5-41233E1E36F2}" type="slidenum">
              <a:rPr lang="en-IN" smtClean="0"/>
              <a:t>‹#›</a:t>
            </a:fld>
            <a:endParaRPr lang="en-IN"/>
          </a:p>
        </p:txBody>
      </p:sp>
    </p:spTree>
    <p:extLst>
      <p:ext uri="{BB962C8B-B14F-4D97-AF65-F5344CB8AC3E}">
        <p14:creationId xmlns:p14="http://schemas.microsoft.com/office/powerpoint/2010/main" val="3875122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3C941A-E98F-43DA-9442-0A6FFA47300E}" type="datetimeFigureOut">
              <a:rPr lang="en-IN" smtClean="0"/>
              <a:t>21-11-2020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12C7A4-40EA-4738-A5E5-41233E1E36F2}" type="slidenum">
              <a:rPr lang="en-IN" smtClean="0"/>
              <a:t>‹#›</a:t>
            </a:fld>
            <a:endParaRPr lang="en-IN"/>
          </a:p>
        </p:txBody>
      </p:sp>
    </p:spTree>
    <p:extLst>
      <p:ext uri="{BB962C8B-B14F-4D97-AF65-F5344CB8AC3E}">
        <p14:creationId xmlns:p14="http://schemas.microsoft.com/office/powerpoint/2010/main" val="934745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3C941A-E98F-43DA-9442-0A6FFA47300E}" type="datetimeFigureOut">
              <a:rPr lang="en-IN" smtClean="0"/>
              <a:t>21-11-2020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12C7A4-40EA-4738-A5E5-41233E1E36F2}" type="slidenum">
              <a:rPr lang="en-IN" smtClean="0"/>
              <a:t>‹#›</a:t>
            </a:fld>
            <a:endParaRPr lang="en-IN"/>
          </a:p>
        </p:txBody>
      </p:sp>
    </p:spTree>
    <p:extLst>
      <p:ext uri="{BB962C8B-B14F-4D97-AF65-F5344CB8AC3E}">
        <p14:creationId xmlns:p14="http://schemas.microsoft.com/office/powerpoint/2010/main" val="562401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3C941A-E98F-43DA-9442-0A6FFA47300E}" type="datetimeFigureOut">
              <a:rPr lang="en-IN" smtClean="0"/>
              <a:t>21-11-2020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12C7A4-40EA-4738-A5E5-41233E1E36F2}" type="slidenum">
              <a:rPr lang="en-IN" smtClean="0"/>
              <a:t>‹#›</a:t>
            </a:fld>
            <a:endParaRPr lang="en-IN"/>
          </a:p>
        </p:txBody>
      </p:sp>
    </p:spTree>
    <p:extLst>
      <p:ext uri="{BB962C8B-B14F-4D97-AF65-F5344CB8AC3E}">
        <p14:creationId xmlns:p14="http://schemas.microsoft.com/office/powerpoint/2010/main" val="2931335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3C941A-E98F-43DA-9442-0A6FFA47300E}" type="datetimeFigureOut">
              <a:rPr lang="en-IN" smtClean="0"/>
              <a:t>21-11-2020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612C7A4-40EA-4738-A5E5-41233E1E36F2}" type="slidenum">
              <a:rPr lang="en-IN" smtClean="0"/>
              <a:t>‹#›</a:t>
            </a:fld>
            <a:endParaRPr lang="en-IN"/>
          </a:p>
        </p:txBody>
      </p:sp>
    </p:spTree>
    <p:extLst>
      <p:ext uri="{BB962C8B-B14F-4D97-AF65-F5344CB8AC3E}">
        <p14:creationId xmlns:p14="http://schemas.microsoft.com/office/powerpoint/2010/main" val="1932555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3C941A-E98F-43DA-9442-0A6FFA47300E}" type="datetimeFigureOut">
              <a:rPr lang="en-IN" smtClean="0"/>
              <a:t>21-11-2020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12C7A4-40EA-4738-A5E5-41233E1E36F2}" type="slidenum">
              <a:rPr lang="en-IN" smtClean="0"/>
              <a:t>‹#›</a:t>
            </a:fld>
            <a:endParaRPr lang="en-IN"/>
          </a:p>
        </p:txBody>
      </p:sp>
    </p:spTree>
    <p:extLst>
      <p:ext uri="{BB962C8B-B14F-4D97-AF65-F5344CB8AC3E}">
        <p14:creationId xmlns:p14="http://schemas.microsoft.com/office/powerpoint/2010/main" val="2388305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3C941A-E98F-43DA-9442-0A6FFA47300E}" type="datetimeFigureOut">
              <a:rPr lang="en-IN" smtClean="0"/>
              <a:t>21-11-2020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12C7A4-40EA-4738-A5E5-41233E1E36F2}" type="slidenum">
              <a:rPr lang="en-IN" smtClean="0"/>
              <a:t>‹#›</a:t>
            </a:fld>
            <a:endParaRPr lang="en-IN"/>
          </a:p>
        </p:txBody>
      </p:sp>
    </p:spTree>
    <p:extLst>
      <p:ext uri="{BB962C8B-B14F-4D97-AF65-F5344CB8AC3E}">
        <p14:creationId xmlns:p14="http://schemas.microsoft.com/office/powerpoint/2010/main" val="343973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43C941A-E98F-43DA-9442-0A6FFA47300E}" type="datetimeFigureOut">
              <a:rPr lang="en-IN" smtClean="0"/>
              <a:t>21-11-2020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612C7A4-40EA-4738-A5E5-41233E1E36F2}" type="slidenum">
              <a:rPr lang="en-IN" smtClean="0"/>
              <a:t>‹#›</a:t>
            </a:fld>
            <a:endParaRPr lang="en-IN"/>
          </a:p>
        </p:txBody>
      </p:sp>
    </p:spTree>
    <p:extLst>
      <p:ext uri="{BB962C8B-B14F-4D97-AF65-F5344CB8AC3E}">
        <p14:creationId xmlns:p14="http://schemas.microsoft.com/office/powerpoint/2010/main" val="247490538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opinion-forum.com/index/2011/05/president-obama-and-freedom/" TargetMode="Externa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2758-402A-46B1-A3BB-55AD22BC3A2E}"/>
              </a:ext>
            </a:extLst>
          </p:cNvPr>
          <p:cNvSpPr>
            <a:spLocks noGrp="1"/>
          </p:cNvSpPr>
          <p:nvPr>
            <p:ph type="ctrTitle"/>
          </p:nvPr>
        </p:nvSpPr>
        <p:spPr/>
        <p:txBody>
          <a:bodyPr/>
          <a:lstStyle/>
          <a:p>
            <a:r>
              <a:rPr lang="en-IN" u="sng" dirty="0" err="1"/>
              <a:t>S.Sc</a:t>
            </a:r>
            <a:r>
              <a:rPr lang="en-IN" u="sng" dirty="0"/>
              <a:t> Activity</a:t>
            </a:r>
          </a:p>
        </p:txBody>
      </p:sp>
      <p:sp>
        <p:nvSpPr>
          <p:cNvPr id="3" name="Subtitle 2">
            <a:extLst>
              <a:ext uri="{FF2B5EF4-FFF2-40B4-BE49-F238E27FC236}">
                <a16:creationId xmlns:a16="http://schemas.microsoft.com/office/drawing/2014/main" id="{3E6FFA07-1ED1-41C6-A93D-D1F1CD1C2554}"/>
              </a:ext>
            </a:extLst>
          </p:cNvPr>
          <p:cNvSpPr>
            <a:spLocks noGrp="1"/>
          </p:cNvSpPr>
          <p:nvPr>
            <p:ph type="subTitle" idx="1"/>
          </p:nvPr>
        </p:nvSpPr>
        <p:spPr/>
        <p:txBody>
          <a:bodyPr/>
          <a:lstStyle/>
          <a:p>
            <a:r>
              <a:rPr lang="en-IN" b="1" dirty="0"/>
              <a:t>The Constitution safeguards the interest of every citizen</a:t>
            </a:r>
          </a:p>
        </p:txBody>
      </p:sp>
    </p:spTree>
    <p:extLst>
      <p:ext uri="{BB962C8B-B14F-4D97-AF65-F5344CB8AC3E}">
        <p14:creationId xmlns:p14="http://schemas.microsoft.com/office/powerpoint/2010/main" val="2860157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5C4C5-6534-4705-869B-9D2DC42B4233}"/>
              </a:ext>
            </a:extLst>
          </p:cNvPr>
          <p:cNvSpPr>
            <a:spLocks noGrp="1"/>
          </p:cNvSpPr>
          <p:nvPr>
            <p:ph type="title"/>
          </p:nvPr>
        </p:nvSpPr>
        <p:spPr/>
        <p:txBody>
          <a:bodyPr/>
          <a:lstStyle/>
          <a:p>
            <a:r>
              <a:rPr lang="en-IN" b="1" dirty="0"/>
              <a:t>             </a:t>
            </a:r>
            <a:r>
              <a:rPr lang="en-IN" b="1" u="sng" dirty="0"/>
              <a:t>RIGHT AGAINST EXPLOITATION</a:t>
            </a:r>
          </a:p>
        </p:txBody>
      </p:sp>
      <p:pic>
        <p:nvPicPr>
          <p:cNvPr id="1026" name="Picture 2" descr="Right against Exploitation and Child Labour (Article 23 &amp; 24) Indian  Constitution - YouTube">
            <a:extLst>
              <a:ext uri="{FF2B5EF4-FFF2-40B4-BE49-F238E27FC236}">
                <a16:creationId xmlns:a16="http://schemas.microsoft.com/office/drawing/2014/main" id="{01F2394A-A21C-49A1-8680-AF3C4020C3B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14401" y="1378226"/>
            <a:ext cx="8359602" cy="4870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3434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1D494-DEBE-4BA8-9052-AC4B9158B851}"/>
              </a:ext>
            </a:extLst>
          </p:cNvPr>
          <p:cNvSpPr>
            <a:spLocks noGrp="1"/>
          </p:cNvSpPr>
          <p:nvPr>
            <p:ph type="title"/>
          </p:nvPr>
        </p:nvSpPr>
        <p:spPr/>
        <p:txBody>
          <a:bodyPr/>
          <a:lstStyle/>
          <a:p>
            <a:r>
              <a:rPr lang="en-IN" b="1" dirty="0"/>
              <a:t>             </a:t>
            </a:r>
            <a:r>
              <a:rPr lang="en-IN" b="1" u="sng" dirty="0"/>
              <a:t>RIGHT AGAINST EXPLOITATION</a:t>
            </a:r>
          </a:p>
        </p:txBody>
      </p:sp>
      <p:sp>
        <p:nvSpPr>
          <p:cNvPr id="3" name="Content Placeholder 2">
            <a:extLst>
              <a:ext uri="{FF2B5EF4-FFF2-40B4-BE49-F238E27FC236}">
                <a16:creationId xmlns:a16="http://schemas.microsoft.com/office/drawing/2014/main" id="{56AD5450-FD66-4598-AD3B-C2AA0695DAC3}"/>
              </a:ext>
            </a:extLst>
          </p:cNvPr>
          <p:cNvSpPr>
            <a:spLocks noGrp="1"/>
          </p:cNvSpPr>
          <p:nvPr>
            <p:ph idx="1"/>
          </p:nvPr>
        </p:nvSpPr>
        <p:spPr/>
        <p:txBody>
          <a:bodyPr>
            <a:normAutofit/>
          </a:bodyPr>
          <a:lstStyle/>
          <a:p>
            <a:r>
              <a:rPr lang="en-IN" dirty="0"/>
              <a:t>The makers of constitution thought it is was necessary to write down certain clear provisions to prevent exploitation of the weaker sections of the society. The constitution mentions three specific evils and declare these illegal. </a:t>
            </a:r>
          </a:p>
          <a:p>
            <a:pPr marL="571500" indent="-571500">
              <a:buFont typeface="+mj-lt"/>
              <a:buAutoNum type="romanLcPeriod"/>
            </a:pPr>
            <a:r>
              <a:rPr lang="en-IN" dirty="0"/>
              <a:t>First, the constitution prohibits ‘traffic in human beings’. Traffic here means selling and buying of humans, usually women, for immoral purposes. </a:t>
            </a:r>
          </a:p>
          <a:p>
            <a:pPr marL="571500" indent="-571500">
              <a:buFont typeface="+mj-lt"/>
              <a:buAutoNum type="romanLcPeriod"/>
            </a:pPr>
            <a:r>
              <a:rPr lang="en-IN" dirty="0"/>
              <a:t>Second, Constitution also prohibits forced labour or </a:t>
            </a:r>
            <a:r>
              <a:rPr lang="en-IN" i="1" dirty="0" err="1"/>
              <a:t>begar</a:t>
            </a:r>
            <a:r>
              <a:rPr lang="en-IN" dirty="0"/>
              <a:t> in any form.</a:t>
            </a:r>
          </a:p>
          <a:p>
            <a:pPr marL="571500" indent="-571500">
              <a:buFont typeface="+mj-lt"/>
              <a:buAutoNum type="romanLcPeriod"/>
            </a:pPr>
            <a:r>
              <a:rPr lang="en-IN" dirty="0"/>
              <a:t>Finally, the constitution also prohibits child labour. No one can employ a child below fourteen to work in factories or mines.</a:t>
            </a:r>
          </a:p>
        </p:txBody>
      </p:sp>
    </p:spTree>
    <p:extLst>
      <p:ext uri="{BB962C8B-B14F-4D97-AF65-F5344CB8AC3E}">
        <p14:creationId xmlns:p14="http://schemas.microsoft.com/office/powerpoint/2010/main" val="2730857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BEC21-7276-4CCB-8ED4-9903993E2E43}"/>
              </a:ext>
            </a:extLst>
          </p:cNvPr>
          <p:cNvSpPr>
            <a:spLocks noGrp="1"/>
          </p:cNvSpPr>
          <p:nvPr>
            <p:ph type="title"/>
          </p:nvPr>
        </p:nvSpPr>
        <p:spPr/>
        <p:txBody>
          <a:bodyPr/>
          <a:lstStyle/>
          <a:p>
            <a:r>
              <a:rPr lang="en-IN" b="1" dirty="0"/>
              <a:t>          </a:t>
            </a:r>
            <a:r>
              <a:rPr lang="en-IN" b="1" u="sng" dirty="0"/>
              <a:t>RIGHT TO FREEDOM OF RELIGION</a:t>
            </a:r>
          </a:p>
        </p:txBody>
      </p:sp>
      <p:pic>
        <p:nvPicPr>
          <p:cNvPr id="2050" name="Picture 2" descr="Right to Freedom of Religion (Article 25-28) - Dr. RS Aggarwal">
            <a:extLst>
              <a:ext uri="{FF2B5EF4-FFF2-40B4-BE49-F238E27FC236}">
                <a16:creationId xmlns:a16="http://schemas.microsoft.com/office/drawing/2014/main" id="{60FC4DCB-E413-47CA-B792-59FC383E217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1465463"/>
            <a:ext cx="8596668" cy="5159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8686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959AF-A10F-498A-897C-83FAD42551F9}"/>
              </a:ext>
            </a:extLst>
          </p:cNvPr>
          <p:cNvSpPr>
            <a:spLocks noGrp="1"/>
          </p:cNvSpPr>
          <p:nvPr>
            <p:ph type="title"/>
          </p:nvPr>
        </p:nvSpPr>
        <p:spPr/>
        <p:txBody>
          <a:bodyPr/>
          <a:lstStyle/>
          <a:p>
            <a:r>
              <a:rPr lang="en-IN" dirty="0"/>
              <a:t>         </a:t>
            </a:r>
            <a:r>
              <a:rPr lang="en-IN" b="1" u="sng" dirty="0"/>
              <a:t>RIGHT TO FREEDOM OF RELIGION</a:t>
            </a:r>
          </a:p>
        </p:txBody>
      </p:sp>
      <p:sp>
        <p:nvSpPr>
          <p:cNvPr id="3" name="Content Placeholder 2">
            <a:extLst>
              <a:ext uri="{FF2B5EF4-FFF2-40B4-BE49-F238E27FC236}">
                <a16:creationId xmlns:a16="http://schemas.microsoft.com/office/drawing/2014/main" id="{185D36AF-2921-412A-80E3-0A5DA5E4FB6B}"/>
              </a:ext>
            </a:extLst>
          </p:cNvPr>
          <p:cNvSpPr>
            <a:spLocks noGrp="1"/>
          </p:cNvSpPr>
          <p:nvPr>
            <p:ph idx="1"/>
          </p:nvPr>
        </p:nvSpPr>
        <p:spPr/>
        <p:txBody>
          <a:bodyPr>
            <a:normAutofit/>
          </a:bodyPr>
          <a:lstStyle/>
          <a:p>
            <a:pPr marL="0" indent="0">
              <a:buNone/>
            </a:pPr>
            <a:r>
              <a:rPr lang="en-IN" dirty="0"/>
              <a:t>According to the constitution, all religions are equal before the state and no religion shall be give given preference over the other. Citizens are free to preach, practice and propagate any religion of their choice.</a:t>
            </a:r>
          </a:p>
          <a:p>
            <a:pPr marL="571500" indent="-571500">
              <a:buFont typeface="+mj-lt"/>
              <a:buAutoNum type="romanLcPeriod"/>
            </a:pPr>
            <a:r>
              <a:rPr lang="en-IN" dirty="0"/>
              <a:t>Religious communities can setup charitable institutions of their own.</a:t>
            </a:r>
          </a:p>
          <a:p>
            <a:pPr marL="571500" indent="-571500">
              <a:buFont typeface="+mj-lt"/>
              <a:buAutoNum type="romanLcPeriod"/>
            </a:pPr>
            <a:r>
              <a:rPr lang="en-IN" dirty="0"/>
              <a:t>Activities in such institutions which are not religious are performed according to the laws laid down by the government.</a:t>
            </a:r>
          </a:p>
          <a:p>
            <a:pPr marL="571500" indent="-571500">
              <a:buFont typeface="+mj-lt"/>
              <a:buAutoNum type="romanLcPeriod"/>
            </a:pPr>
            <a:r>
              <a:rPr lang="en-IN" dirty="0"/>
              <a:t>No person shall be compelled to pay taxes for the promotion of a particular religion.</a:t>
            </a:r>
          </a:p>
          <a:p>
            <a:pPr marL="571500" indent="-571500">
              <a:buFont typeface="+mj-lt"/>
              <a:buAutoNum type="romanLcPeriod"/>
            </a:pPr>
            <a:r>
              <a:rPr lang="en-IN" dirty="0"/>
              <a:t>A State run institution cannot impart education that is pro-religion.</a:t>
            </a:r>
          </a:p>
        </p:txBody>
      </p:sp>
    </p:spTree>
    <p:extLst>
      <p:ext uri="{BB962C8B-B14F-4D97-AF65-F5344CB8AC3E}">
        <p14:creationId xmlns:p14="http://schemas.microsoft.com/office/powerpoint/2010/main" val="1247009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5E12A-228B-4B6C-88F6-E5CA05B140B6}"/>
              </a:ext>
            </a:extLst>
          </p:cNvPr>
          <p:cNvSpPr>
            <a:spLocks noGrp="1"/>
          </p:cNvSpPr>
          <p:nvPr>
            <p:ph type="title"/>
          </p:nvPr>
        </p:nvSpPr>
        <p:spPr/>
        <p:txBody>
          <a:bodyPr/>
          <a:lstStyle/>
          <a:p>
            <a:r>
              <a:rPr lang="en-IN" b="1" u="sng" dirty="0"/>
              <a:t>CULTURAL AND EDUCATIONAL RIGHTS</a:t>
            </a:r>
          </a:p>
        </p:txBody>
      </p:sp>
      <p:pic>
        <p:nvPicPr>
          <p:cNvPr id="3076" name="Picture 4" descr="Fundamental rights of indian constitution">
            <a:extLst>
              <a:ext uri="{FF2B5EF4-FFF2-40B4-BE49-F238E27FC236}">
                <a16:creationId xmlns:a16="http://schemas.microsoft.com/office/drawing/2014/main" id="{F195944B-4258-4162-AB76-A681C442D9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9351" y="2067338"/>
            <a:ext cx="8284651" cy="4372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494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74727-AB98-4C6E-AFE6-22BED78F3282}"/>
              </a:ext>
            </a:extLst>
          </p:cNvPr>
          <p:cNvSpPr>
            <a:spLocks noGrp="1"/>
          </p:cNvSpPr>
          <p:nvPr>
            <p:ph type="title"/>
          </p:nvPr>
        </p:nvSpPr>
        <p:spPr/>
        <p:txBody>
          <a:bodyPr/>
          <a:lstStyle/>
          <a:p>
            <a:r>
              <a:rPr lang="en-IN" b="1" u="sng" dirty="0"/>
              <a:t>CULTURAL AND EDUCATIONAL RIGHTS</a:t>
            </a:r>
          </a:p>
        </p:txBody>
      </p:sp>
      <p:sp>
        <p:nvSpPr>
          <p:cNvPr id="3" name="Content Placeholder 2">
            <a:extLst>
              <a:ext uri="{FF2B5EF4-FFF2-40B4-BE49-F238E27FC236}">
                <a16:creationId xmlns:a16="http://schemas.microsoft.com/office/drawing/2014/main" id="{80C9CEF2-E7D4-4E76-9CA6-7A2C22085B74}"/>
              </a:ext>
            </a:extLst>
          </p:cNvPr>
          <p:cNvSpPr>
            <a:spLocks noGrp="1"/>
          </p:cNvSpPr>
          <p:nvPr>
            <p:ph idx="1"/>
          </p:nvPr>
        </p:nvSpPr>
        <p:spPr/>
        <p:txBody>
          <a:bodyPr/>
          <a:lstStyle/>
          <a:p>
            <a:r>
              <a:rPr lang="en-IN" dirty="0"/>
              <a:t>Any community which has a language and a script of its own has the right to conserve and develop it.</a:t>
            </a:r>
          </a:p>
          <a:p>
            <a:r>
              <a:rPr lang="en-IN" dirty="0"/>
              <a:t>All minorities, religious or linguistic, can set up their own educational institutions to preserve and develop their own culture</a:t>
            </a:r>
          </a:p>
        </p:txBody>
      </p:sp>
    </p:spTree>
    <p:extLst>
      <p:ext uri="{BB962C8B-B14F-4D97-AF65-F5344CB8AC3E}">
        <p14:creationId xmlns:p14="http://schemas.microsoft.com/office/powerpoint/2010/main" val="1526898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AD396-5284-489A-A0AB-DA03B86013CF}"/>
              </a:ext>
            </a:extLst>
          </p:cNvPr>
          <p:cNvSpPr>
            <a:spLocks noGrp="1"/>
          </p:cNvSpPr>
          <p:nvPr>
            <p:ph type="title"/>
          </p:nvPr>
        </p:nvSpPr>
        <p:spPr/>
        <p:txBody>
          <a:bodyPr/>
          <a:lstStyle/>
          <a:p>
            <a:r>
              <a:rPr lang="en-IN" b="1" u="sng" dirty="0"/>
              <a:t>RIGHT TO CONSTITUTIONAL REMEDIES</a:t>
            </a:r>
          </a:p>
        </p:txBody>
      </p:sp>
      <p:pic>
        <p:nvPicPr>
          <p:cNvPr id="1026" name="Picture 2" descr="GENERAL STUDIES INDIA: Right to Constitutional Remedies Under Article 32 of  Indian Constitution">
            <a:extLst>
              <a:ext uri="{FF2B5EF4-FFF2-40B4-BE49-F238E27FC236}">
                <a16:creationId xmlns:a16="http://schemas.microsoft.com/office/drawing/2014/main" id="{95C1634E-AE51-4C03-B4C7-D7EF03C4F5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71061" y="1871214"/>
            <a:ext cx="9833113" cy="3726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4937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44473-FC21-45B2-9479-667666FDF1A7}"/>
              </a:ext>
            </a:extLst>
          </p:cNvPr>
          <p:cNvSpPr>
            <a:spLocks noGrp="1"/>
          </p:cNvSpPr>
          <p:nvPr>
            <p:ph type="title"/>
          </p:nvPr>
        </p:nvSpPr>
        <p:spPr/>
        <p:txBody>
          <a:bodyPr/>
          <a:lstStyle/>
          <a:p>
            <a:r>
              <a:rPr lang="en-IN" dirty="0"/>
              <a:t> </a:t>
            </a:r>
            <a:r>
              <a:rPr lang="en-IN" b="1" u="sng" dirty="0"/>
              <a:t>RIGHT TO CONSTITUTIONAL REMEDIES</a:t>
            </a:r>
          </a:p>
        </p:txBody>
      </p:sp>
      <p:sp>
        <p:nvSpPr>
          <p:cNvPr id="3" name="Content Placeholder 2">
            <a:extLst>
              <a:ext uri="{FF2B5EF4-FFF2-40B4-BE49-F238E27FC236}">
                <a16:creationId xmlns:a16="http://schemas.microsoft.com/office/drawing/2014/main" id="{3D8F13A6-F284-4D11-8ED8-950D086CC67B}"/>
              </a:ext>
            </a:extLst>
          </p:cNvPr>
          <p:cNvSpPr>
            <a:spLocks noGrp="1"/>
          </p:cNvSpPr>
          <p:nvPr>
            <p:ph idx="1"/>
          </p:nvPr>
        </p:nvSpPr>
        <p:spPr/>
        <p:txBody>
          <a:bodyPr/>
          <a:lstStyle/>
          <a:p>
            <a:pPr>
              <a:buFont typeface="Wingdings" panose="05000000000000000000" pitchFamily="2" charset="2"/>
              <a:buChar char="Ø"/>
            </a:pPr>
            <a:r>
              <a:rPr lang="en-IN" dirty="0"/>
              <a:t>Right to constitutional remedies empowers the citizens to move a court of law in case of any denial of the fundamental rights.</a:t>
            </a:r>
          </a:p>
          <a:p>
            <a:pPr>
              <a:buFont typeface="Wingdings" panose="05000000000000000000" pitchFamily="2" charset="2"/>
              <a:buChar char="Ø"/>
            </a:pPr>
            <a:r>
              <a:rPr lang="en-IN" dirty="0"/>
              <a:t>This procedure of asking the courts to preserve or safeguards the citizens’ fundamental rights can be done in various ways. The courts can issue various kinds of writs. These writs are habeas corpus, mandamus, prohibition, quo warranto </a:t>
            </a:r>
            <a:r>
              <a:rPr lang="en-IN"/>
              <a:t>and certiorari</a:t>
            </a:r>
            <a:r>
              <a:rPr lang="en-IN" dirty="0"/>
              <a:t>.</a:t>
            </a:r>
          </a:p>
        </p:txBody>
      </p:sp>
    </p:spTree>
    <p:extLst>
      <p:ext uri="{BB962C8B-B14F-4D97-AF65-F5344CB8AC3E}">
        <p14:creationId xmlns:p14="http://schemas.microsoft.com/office/powerpoint/2010/main" val="863868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25B53-2B8E-409F-B129-0176495554DF}"/>
              </a:ext>
            </a:extLst>
          </p:cNvPr>
          <p:cNvSpPr>
            <a:spLocks noGrp="1"/>
          </p:cNvSpPr>
          <p:nvPr>
            <p:ph type="title"/>
          </p:nvPr>
        </p:nvSpPr>
        <p:spPr>
          <a:xfrm>
            <a:off x="838200" y="365126"/>
            <a:ext cx="10515600" cy="11195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3F2A5AB2-B38F-4637-89F9-4B1110427486}"/>
              </a:ext>
            </a:extLst>
          </p:cNvPr>
          <p:cNvSpPr>
            <a:spLocks noGrp="1"/>
          </p:cNvSpPr>
          <p:nvPr>
            <p:ph idx="1"/>
          </p:nvPr>
        </p:nvSpPr>
        <p:spPr>
          <a:xfrm>
            <a:off x="838200" y="604283"/>
            <a:ext cx="10515600" cy="5995299"/>
          </a:xfrm>
        </p:spPr>
        <p:txBody>
          <a:bodyPr/>
          <a:lstStyle/>
          <a:p>
            <a:r>
              <a:rPr lang="en-IN" dirty="0"/>
              <a:t>The true measure of greatness of a country is analysed through the effective       implementation of the right of its citizens. Every country awards certain rights                    (with limitation) to its citizens. A healthy administration is the one who that                   provides absolute rights and freedom to its people, and India is one of such                       country in the world.</a:t>
            </a:r>
          </a:p>
          <a:p>
            <a:r>
              <a:rPr lang="en-IN" dirty="0"/>
              <a:t>These rights are written in the constitution and it is the responsibility of the                       existing government to protect these rights. The </a:t>
            </a:r>
            <a:r>
              <a:rPr lang="en-IN" b="1" dirty="0"/>
              <a:t>legislature</a:t>
            </a:r>
            <a:r>
              <a:rPr lang="en-IN" dirty="0"/>
              <a:t>, the </a:t>
            </a:r>
            <a:r>
              <a:rPr lang="en-IN" b="1" dirty="0"/>
              <a:t>executive</a:t>
            </a:r>
            <a:r>
              <a:rPr lang="en-IN" dirty="0"/>
              <a:t> and                       the </a:t>
            </a:r>
            <a:r>
              <a:rPr lang="en-IN" b="1" dirty="0"/>
              <a:t>judiciary</a:t>
            </a:r>
            <a:r>
              <a:rPr lang="en-IN" dirty="0"/>
              <a:t> safeguard these rights. They give justice to the one whose rights are              violated.</a:t>
            </a:r>
          </a:p>
        </p:txBody>
      </p:sp>
    </p:spTree>
    <p:extLst>
      <p:ext uri="{BB962C8B-B14F-4D97-AF65-F5344CB8AC3E}">
        <p14:creationId xmlns:p14="http://schemas.microsoft.com/office/powerpoint/2010/main" val="3622111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D9602-59A5-41AD-9A6C-DE91BC227E19}"/>
              </a:ext>
            </a:extLst>
          </p:cNvPr>
          <p:cNvSpPr>
            <a:spLocks noGrp="1"/>
          </p:cNvSpPr>
          <p:nvPr>
            <p:ph type="title"/>
          </p:nvPr>
        </p:nvSpPr>
        <p:spPr/>
        <p:txBody>
          <a:bodyPr/>
          <a:lstStyle/>
          <a:p>
            <a:r>
              <a:rPr lang="en-IN" dirty="0"/>
              <a:t>Fundamental Rights</a:t>
            </a:r>
          </a:p>
        </p:txBody>
      </p:sp>
      <p:sp>
        <p:nvSpPr>
          <p:cNvPr id="3" name="Content Placeholder 2">
            <a:extLst>
              <a:ext uri="{FF2B5EF4-FFF2-40B4-BE49-F238E27FC236}">
                <a16:creationId xmlns:a16="http://schemas.microsoft.com/office/drawing/2014/main" id="{C95A811B-CCAA-4E00-A001-BE95E8D108DF}"/>
              </a:ext>
            </a:extLst>
          </p:cNvPr>
          <p:cNvSpPr>
            <a:spLocks noGrp="1"/>
          </p:cNvSpPr>
          <p:nvPr>
            <p:ph idx="1"/>
          </p:nvPr>
        </p:nvSpPr>
        <p:spPr/>
        <p:txBody>
          <a:bodyPr>
            <a:normAutofit/>
          </a:bodyPr>
          <a:lstStyle/>
          <a:p>
            <a:pPr lvl="1">
              <a:buFont typeface="Wingdings" panose="05000000000000000000" pitchFamily="2" charset="2"/>
              <a:buChar char="Ø"/>
            </a:pPr>
            <a:r>
              <a:rPr lang="en-IN" dirty="0"/>
              <a:t>Fundamental Rights are essential human rights that are offered to every citizens irrespective of there caste, race, creed, place of birth, religion or gender. These are equal to freedom and these rights are essential for  </a:t>
            </a:r>
            <a:r>
              <a:rPr lang="en-IN" b="1" i="1" dirty="0"/>
              <a:t>personal good </a:t>
            </a:r>
            <a:r>
              <a:rPr lang="en-IN" dirty="0"/>
              <a:t>and </a:t>
            </a:r>
            <a:r>
              <a:rPr lang="en-IN" b="1" i="1" dirty="0"/>
              <a:t>society</a:t>
            </a:r>
            <a:r>
              <a:rPr lang="en-IN" dirty="0"/>
              <a:t> at large.</a:t>
            </a:r>
          </a:p>
          <a:p>
            <a:pPr lvl="1">
              <a:buFont typeface="Wingdings" panose="05000000000000000000" pitchFamily="2" charset="2"/>
              <a:buChar char="Ø"/>
            </a:pPr>
            <a:r>
              <a:rPr lang="en-IN" dirty="0"/>
              <a:t>There are six fundamental rights, they are:-</a:t>
            </a:r>
          </a:p>
          <a:p>
            <a:pPr marL="971550" lvl="1" indent="-514350">
              <a:buFont typeface="+mj-lt"/>
              <a:buAutoNum type="romanLcPeriod"/>
            </a:pPr>
            <a:r>
              <a:rPr lang="en-IN" dirty="0"/>
              <a:t>The right to </a:t>
            </a:r>
            <a:r>
              <a:rPr lang="en-IN" dirty="0">
                <a:solidFill>
                  <a:srgbClr val="FF0000"/>
                </a:solidFill>
              </a:rPr>
              <a:t>EQUALITY</a:t>
            </a:r>
            <a:r>
              <a:rPr lang="en-IN" dirty="0"/>
              <a:t>.</a:t>
            </a:r>
          </a:p>
          <a:p>
            <a:pPr marL="971550" lvl="1" indent="-514350">
              <a:buFont typeface="+mj-lt"/>
              <a:buAutoNum type="romanLcPeriod"/>
            </a:pPr>
            <a:r>
              <a:rPr lang="en-IN" dirty="0"/>
              <a:t>The right to </a:t>
            </a:r>
            <a:r>
              <a:rPr lang="en-IN" dirty="0">
                <a:solidFill>
                  <a:srgbClr val="0070C0"/>
                </a:solidFill>
              </a:rPr>
              <a:t>FREEDOM</a:t>
            </a:r>
            <a:r>
              <a:rPr lang="en-IN" dirty="0"/>
              <a:t>.</a:t>
            </a:r>
          </a:p>
          <a:p>
            <a:pPr marL="971550" lvl="1" indent="-514350">
              <a:buFont typeface="+mj-lt"/>
              <a:buAutoNum type="romanLcPeriod"/>
            </a:pPr>
            <a:r>
              <a:rPr lang="en-IN" dirty="0"/>
              <a:t>The right to Freedom from </a:t>
            </a:r>
            <a:r>
              <a:rPr lang="en-IN" dirty="0">
                <a:solidFill>
                  <a:schemeClr val="accent6">
                    <a:lumMod val="75000"/>
                  </a:schemeClr>
                </a:solidFill>
              </a:rPr>
              <a:t>EXPLOITATION</a:t>
            </a:r>
            <a:r>
              <a:rPr lang="en-IN" dirty="0"/>
              <a:t>.</a:t>
            </a:r>
          </a:p>
          <a:p>
            <a:pPr marL="971550" lvl="1" indent="-514350">
              <a:buFont typeface="+mj-lt"/>
              <a:buAutoNum type="romanLcPeriod"/>
            </a:pPr>
            <a:r>
              <a:rPr lang="en-IN" dirty="0"/>
              <a:t>The right to </a:t>
            </a:r>
            <a:r>
              <a:rPr lang="en-IN" dirty="0">
                <a:solidFill>
                  <a:srgbClr val="002060"/>
                </a:solidFill>
              </a:rPr>
              <a:t>FREEDOM of RELIGION</a:t>
            </a:r>
            <a:r>
              <a:rPr lang="en-IN" dirty="0"/>
              <a:t>.</a:t>
            </a:r>
          </a:p>
          <a:p>
            <a:pPr marL="971550" lvl="1" indent="-514350">
              <a:buFont typeface="+mj-lt"/>
              <a:buAutoNum type="romanLcPeriod"/>
            </a:pPr>
            <a:r>
              <a:rPr lang="en-IN" dirty="0">
                <a:solidFill>
                  <a:srgbClr val="7030A0"/>
                </a:solidFill>
              </a:rPr>
              <a:t>CULTURAL and EDUCATIONAL </a:t>
            </a:r>
            <a:r>
              <a:rPr lang="en-IN" dirty="0"/>
              <a:t>rights.</a:t>
            </a:r>
          </a:p>
          <a:p>
            <a:pPr marL="971550" lvl="1" indent="-514350">
              <a:buFont typeface="+mj-lt"/>
              <a:buAutoNum type="romanLcPeriod"/>
            </a:pPr>
            <a:r>
              <a:rPr lang="en-IN" dirty="0"/>
              <a:t>The right to </a:t>
            </a:r>
            <a:r>
              <a:rPr lang="en-IN" dirty="0">
                <a:solidFill>
                  <a:schemeClr val="accent2"/>
                </a:solidFill>
              </a:rPr>
              <a:t>CONSTITUTIONAL REMEDIES</a:t>
            </a:r>
            <a:r>
              <a:rPr lang="en-IN" dirty="0"/>
              <a:t>.</a:t>
            </a:r>
          </a:p>
        </p:txBody>
      </p:sp>
    </p:spTree>
    <p:extLst>
      <p:ext uri="{BB962C8B-B14F-4D97-AF65-F5344CB8AC3E}">
        <p14:creationId xmlns:p14="http://schemas.microsoft.com/office/powerpoint/2010/main" val="1460344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9D267-DE08-465E-975A-5EF678387EE0}"/>
              </a:ext>
            </a:extLst>
          </p:cNvPr>
          <p:cNvSpPr>
            <a:spLocks noGrp="1"/>
          </p:cNvSpPr>
          <p:nvPr>
            <p:ph type="title"/>
          </p:nvPr>
        </p:nvSpPr>
        <p:spPr/>
        <p:txBody>
          <a:bodyPr/>
          <a:lstStyle/>
          <a:p>
            <a:r>
              <a:rPr lang="en-IN" dirty="0"/>
              <a:t>                       </a:t>
            </a:r>
            <a:r>
              <a:rPr lang="en-IN" u="sng" dirty="0"/>
              <a:t>RIGHT TO EQUALITY</a:t>
            </a:r>
          </a:p>
        </p:txBody>
      </p:sp>
      <p:pic>
        <p:nvPicPr>
          <p:cNvPr id="5" name="Content Placeholder 4">
            <a:extLst>
              <a:ext uri="{FF2B5EF4-FFF2-40B4-BE49-F238E27FC236}">
                <a16:creationId xmlns:a16="http://schemas.microsoft.com/office/drawing/2014/main" id="{E6783FF2-EB1F-460A-8C1B-E7336B5782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8384" y="1510747"/>
            <a:ext cx="8799442" cy="4532243"/>
          </a:xfrm>
        </p:spPr>
      </p:pic>
    </p:spTree>
    <p:extLst>
      <p:ext uri="{BB962C8B-B14F-4D97-AF65-F5344CB8AC3E}">
        <p14:creationId xmlns:p14="http://schemas.microsoft.com/office/powerpoint/2010/main" val="2365495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19796-E977-46F5-9E41-83CD10F1BF4C}"/>
              </a:ext>
            </a:extLst>
          </p:cNvPr>
          <p:cNvSpPr>
            <a:spLocks noGrp="1"/>
          </p:cNvSpPr>
          <p:nvPr>
            <p:ph type="title"/>
          </p:nvPr>
        </p:nvSpPr>
        <p:spPr/>
        <p:txBody>
          <a:bodyPr/>
          <a:lstStyle/>
          <a:p>
            <a:r>
              <a:rPr lang="en-IN" dirty="0"/>
              <a:t>                      </a:t>
            </a:r>
            <a:r>
              <a:rPr lang="en-IN" u="sng" dirty="0"/>
              <a:t>RIGHT TO EQUALITY</a:t>
            </a:r>
          </a:p>
        </p:txBody>
      </p:sp>
      <p:sp>
        <p:nvSpPr>
          <p:cNvPr id="3" name="Content Placeholder 2">
            <a:extLst>
              <a:ext uri="{FF2B5EF4-FFF2-40B4-BE49-F238E27FC236}">
                <a16:creationId xmlns:a16="http://schemas.microsoft.com/office/drawing/2014/main" id="{5F17B850-E424-467F-A329-E94FA849915C}"/>
              </a:ext>
            </a:extLst>
          </p:cNvPr>
          <p:cNvSpPr>
            <a:spLocks noGrp="1"/>
          </p:cNvSpPr>
          <p:nvPr>
            <p:ph idx="1"/>
          </p:nvPr>
        </p:nvSpPr>
        <p:spPr/>
        <p:txBody>
          <a:bodyPr>
            <a:normAutofit/>
          </a:bodyPr>
          <a:lstStyle/>
          <a:p>
            <a:pPr marL="0" indent="0">
              <a:buNone/>
            </a:pPr>
            <a:r>
              <a:rPr lang="en-IN" b="1" dirty="0"/>
              <a:t>Equality before law:-</a:t>
            </a:r>
            <a:r>
              <a:rPr lang="en-IN" dirty="0"/>
              <a:t> Article 14 of the constitution guarantees that all citizens shall be equally protected by the laws of the country.</a:t>
            </a:r>
          </a:p>
          <a:p>
            <a:pPr marL="0" indent="0">
              <a:buNone/>
            </a:pPr>
            <a:r>
              <a:rPr lang="en-IN" b="1" dirty="0"/>
              <a:t> </a:t>
            </a:r>
          </a:p>
          <a:p>
            <a:pPr marL="0" indent="0">
              <a:buNone/>
            </a:pPr>
            <a:r>
              <a:rPr lang="en-IN" b="1" dirty="0"/>
              <a:t>Social equality and equal access to public areas:- </a:t>
            </a:r>
            <a:r>
              <a:rPr lang="en-IN" dirty="0"/>
              <a:t>Article 15 of the constitution states that no person shall be discriminated on the basis of caste, colour, language etc. Every person shall have equal access to public places like public parks, museums, wells, bathing ghats and temples etc. However, the State may make any special provision for women and children. </a:t>
            </a:r>
          </a:p>
          <a:p>
            <a:pPr marL="0" indent="0">
              <a:buNone/>
            </a:pPr>
            <a:endParaRPr lang="en-IN" b="1" dirty="0"/>
          </a:p>
        </p:txBody>
      </p:sp>
    </p:spTree>
    <p:extLst>
      <p:ext uri="{BB962C8B-B14F-4D97-AF65-F5344CB8AC3E}">
        <p14:creationId xmlns:p14="http://schemas.microsoft.com/office/powerpoint/2010/main" val="957044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447E0-D31B-4F3B-8E8F-34D8163CA6C0}"/>
              </a:ext>
            </a:extLst>
          </p:cNvPr>
          <p:cNvSpPr>
            <a:spLocks noGrp="1"/>
          </p:cNvSpPr>
          <p:nvPr>
            <p:ph type="title"/>
          </p:nvPr>
        </p:nvSpPr>
        <p:spPr/>
        <p:txBody>
          <a:bodyPr/>
          <a:lstStyle/>
          <a:p>
            <a:r>
              <a:rPr lang="en-IN" dirty="0"/>
              <a:t>                      </a:t>
            </a:r>
            <a:r>
              <a:rPr lang="en-IN" u="sng" dirty="0"/>
              <a:t>RIGHT TO EQUALITY</a:t>
            </a:r>
            <a:endParaRPr lang="en-IN" dirty="0"/>
          </a:p>
        </p:txBody>
      </p:sp>
      <p:sp>
        <p:nvSpPr>
          <p:cNvPr id="3" name="Content Placeholder 2">
            <a:extLst>
              <a:ext uri="{FF2B5EF4-FFF2-40B4-BE49-F238E27FC236}">
                <a16:creationId xmlns:a16="http://schemas.microsoft.com/office/drawing/2014/main" id="{BBB18510-4256-452E-89CC-DAF9EAF9B289}"/>
              </a:ext>
            </a:extLst>
          </p:cNvPr>
          <p:cNvSpPr>
            <a:spLocks noGrp="1"/>
          </p:cNvSpPr>
          <p:nvPr>
            <p:ph idx="1"/>
          </p:nvPr>
        </p:nvSpPr>
        <p:spPr/>
        <p:txBody>
          <a:bodyPr>
            <a:normAutofit/>
          </a:bodyPr>
          <a:lstStyle/>
          <a:p>
            <a:pPr marL="0" indent="0">
              <a:buNone/>
            </a:pPr>
            <a:r>
              <a:rPr lang="en-IN" b="1" dirty="0"/>
              <a:t>Equality in matters of public employment:-</a:t>
            </a:r>
            <a:r>
              <a:rPr lang="en-IN" dirty="0"/>
              <a:t> Article 16 of the                     constitution lays down that the state cannot discriminate against anyone in the matters of employment. All citizens can apply for government jobs.</a:t>
            </a:r>
          </a:p>
          <a:p>
            <a:pPr marL="0" indent="0">
              <a:buNone/>
            </a:pPr>
            <a:endParaRPr lang="en-IN" dirty="0"/>
          </a:p>
          <a:p>
            <a:pPr marL="0" indent="0">
              <a:buNone/>
            </a:pPr>
            <a:r>
              <a:rPr lang="en-IN" b="1" dirty="0"/>
              <a:t>Abolition of untouchability:- </a:t>
            </a:r>
            <a:r>
              <a:rPr lang="en-IN" dirty="0"/>
              <a:t>Article 17 of the constitution abolishes the practice of untouchability. Practice of untouchability is an offence and anyone doing so is punishable by law.</a:t>
            </a:r>
          </a:p>
          <a:p>
            <a:pPr marL="0" indent="0">
              <a:buNone/>
            </a:pPr>
            <a:endParaRPr lang="en-IN" dirty="0"/>
          </a:p>
          <a:p>
            <a:pPr marL="0" indent="0">
              <a:buNone/>
            </a:pPr>
            <a:r>
              <a:rPr lang="en-IN" b="1" dirty="0"/>
              <a:t>Abolition of titles:-</a:t>
            </a:r>
            <a:r>
              <a:rPr lang="en-IN" dirty="0"/>
              <a:t> Article 18 of the constitution prohibits the State from conferring any titles. Citizens of India cannot accept titles from a foreign State.	</a:t>
            </a:r>
            <a:endParaRPr lang="en-IN" b="1" dirty="0"/>
          </a:p>
          <a:p>
            <a:pPr marL="0" indent="0">
              <a:buNone/>
            </a:pPr>
            <a:endParaRPr lang="en-IN" dirty="0"/>
          </a:p>
        </p:txBody>
      </p:sp>
    </p:spTree>
    <p:extLst>
      <p:ext uri="{BB962C8B-B14F-4D97-AF65-F5344CB8AC3E}">
        <p14:creationId xmlns:p14="http://schemas.microsoft.com/office/powerpoint/2010/main" val="2415668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23C77-7141-4C6A-9D7F-E667D28A4DEE}"/>
              </a:ext>
            </a:extLst>
          </p:cNvPr>
          <p:cNvSpPr>
            <a:spLocks noGrp="1"/>
          </p:cNvSpPr>
          <p:nvPr>
            <p:ph type="title"/>
          </p:nvPr>
        </p:nvSpPr>
        <p:spPr/>
        <p:txBody>
          <a:bodyPr/>
          <a:lstStyle/>
          <a:p>
            <a:r>
              <a:rPr lang="en-IN" dirty="0"/>
              <a:t>                  </a:t>
            </a:r>
            <a:r>
              <a:rPr lang="en-IN" u="sng" dirty="0"/>
              <a:t>RIGHT TO FREEDOM</a:t>
            </a:r>
          </a:p>
        </p:txBody>
      </p:sp>
      <p:pic>
        <p:nvPicPr>
          <p:cNvPr id="5" name="Content Placeholder 4">
            <a:extLst>
              <a:ext uri="{FF2B5EF4-FFF2-40B4-BE49-F238E27FC236}">
                <a16:creationId xmlns:a16="http://schemas.microsoft.com/office/drawing/2014/main" id="{C456348F-1B1F-485A-A20A-F387EF5946F9}"/>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74558" y="2160588"/>
            <a:ext cx="8599444" cy="3881437"/>
          </a:xfrm>
        </p:spPr>
      </p:pic>
      <p:sp>
        <p:nvSpPr>
          <p:cNvPr id="6" name="TextBox 5">
            <a:extLst>
              <a:ext uri="{FF2B5EF4-FFF2-40B4-BE49-F238E27FC236}">
                <a16:creationId xmlns:a16="http://schemas.microsoft.com/office/drawing/2014/main" id="{9B674149-A797-44FF-A74C-1AF3F500B3E2}"/>
              </a:ext>
            </a:extLst>
          </p:cNvPr>
          <p:cNvSpPr txBox="1"/>
          <p:nvPr/>
        </p:nvSpPr>
        <p:spPr>
          <a:xfrm>
            <a:off x="674558" y="6176963"/>
            <a:ext cx="10837888" cy="230832"/>
          </a:xfrm>
          <a:prstGeom prst="rect">
            <a:avLst/>
          </a:prstGeom>
          <a:noFill/>
        </p:spPr>
        <p:txBody>
          <a:bodyPr wrap="square" rtlCol="0">
            <a:spAutoFit/>
          </a:bodyPr>
          <a:lstStyle/>
          <a:p>
            <a:r>
              <a:rPr lang="en-IN" sz="900">
                <a:hlinkClick r:id="rId3" tooltip="http://opinion-forum.com/index/2011/05/president-obama-and-freedom/"/>
              </a:rPr>
              <a:t>This Photo</a:t>
            </a:r>
            <a:r>
              <a:rPr lang="en-IN" sz="900"/>
              <a:t> by Unknown Author is licensed under </a:t>
            </a:r>
            <a:r>
              <a:rPr lang="en-IN" sz="900">
                <a:hlinkClick r:id="rId4" tooltip="https://creativecommons.org/licenses/by/3.0/"/>
              </a:rPr>
              <a:t>CC BY</a:t>
            </a:r>
            <a:endParaRPr lang="en-IN" sz="900"/>
          </a:p>
        </p:txBody>
      </p:sp>
    </p:spTree>
    <p:extLst>
      <p:ext uri="{BB962C8B-B14F-4D97-AF65-F5344CB8AC3E}">
        <p14:creationId xmlns:p14="http://schemas.microsoft.com/office/powerpoint/2010/main" val="352048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A8992-3274-4693-859A-A375EDF7F63D}"/>
              </a:ext>
            </a:extLst>
          </p:cNvPr>
          <p:cNvSpPr>
            <a:spLocks noGrp="1"/>
          </p:cNvSpPr>
          <p:nvPr>
            <p:ph type="title"/>
          </p:nvPr>
        </p:nvSpPr>
        <p:spPr/>
        <p:txBody>
          <a:bodyPr/>
          <a:lstStyle/>
          <a:p>
            <a:r>
              <a:rPr lang="en-IN" dirty="0"/>
              <a:t>                  </a:t>
            </a:r>
            <a:r>
              <a:rPr lang="en-IN" u="sng" dirty="0"/>
              <a:t>RIGHT TO FREEDOM</a:t>
            </a:r>
          </a:p>
        </p:txBody>
      </p:sp>
      <p:sp>
        <p:nvSpPr>
          <p:cNvPr id="3" name="Content Placeholder 2">
            <a:extLst>
              <a:ext uri="{FF2B5EF4-FFF2-40B4-BE49-F238E27FC236}">
                <a16:creationId xmlns:a16="http://schemas.microsoft.com/office/drawing/2014/main" id="{ED44E5D2-BC6F-4363-ACB2-149BA1E118B8}"/>
              </a:ext>
            </a:extLst>
          </p:cNvPr>
          <p:cNvSpPr>
            <a:spLocks noGrp="1"/>
          </p:cNvSpPr>
          <p:nvPr>
            <p:ph idx="1"/>
          </p:nvPr>
        </p:nvSpPr>
        <p:spPr/>
        <p:txBody>
          <a:bodyPr>
            <a:normAutofit/>
          </a:bodyPr>
          <a:lstStyle/>
          <a:p>
            <a:pPr marL="0" indent="0">
              <a:buNone/>
            </a:pPr>
            <a:r>
              <a:rPr lang="en-IN" b="1" dirty="0"/>
              <a:t>Freedom of speech and expression:-</a:t>
            </a:r>
            <a:r>
              <a:rPr lang="en-IN" dirty="0"/>
              <a:t> It enables an individual to participate in public activities. The phrase, “freedom of press”</a:t>
            </a:r>
            <a:r>
              <a:rPr lang="en-IN" b="1" dirty="0"/>
              <a:t> </a:t>
            </a:r>
            <a:r>
              <a:rPr lang="en-IN" dirty="0"/>
              <a:t>has not been used in Article 19, but freedom of expression includes freedom of press.</a:t>
            </a:r>
          </a:p>
          <a:p>
            <a:pPr marL="0" indent="0">
              <a:buNone/>
            </a:pPr>
            <a:endParaRPr lang="en-IN" dirty="0"/>
          </a:p>
          <a:p>
            <a:pPr marL="0" indent="0">
              <a:buNone/>
            </a:pPr>
            <a:r>
              <a:rPr lang="en-IN" b="1" dirty="0"/>
              <a:t>Assembly in a peaceful manner:-</a:t>
            </a:r>
            <a:r>
              <a:rPr lang="en-IN" dirty="0"/>
              <a:t> Citizens have the freedom to hold meetings, processions, rallies and demonstrations on any issue. They may want to discuss a problem, exchange ideas, mobilise votes for a candidates or party in an election. But such meetings have to be peaceful. They should not lead to public disorder or breach of peace in society. Those who are participating in these meetings should not carry weapons.</a:t>
            </a:r>
            <a:endParaRPr lang="en-IN" b="1" dirty="0"/>
          </a:p>
          <a:p>
            <a:pPr marL="0" indent="0">
              <a:buNone/>
            </a:pPr>
            <a:endParaRPr lang="en-IN" dirty="0"/>
          </a:p>
        </p:txBody>
      </p:sp>
    </p:spTree>
    <p:extLst>
      <p:ext uri="{BB962C8B-B14F-4D97-AF65-F5344CB8AC3E}">
        <p14:creationId xmlns:p14="http://schemas.microsoft.com/office/powerpoint/2010/main" val="1072748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DC4EF-FFAF-40F0-AA63-34F8582D1E35}"/>
              </a:ext>
            </a:extLst>
          </p:cNvPr>
          <p:cNvSpPr>
            <a:spLocks noGrp="1"/>
          </p:cNvSpPr>
          <p:nvPr>
            <p:ph type="title"/>
          </p:nvPr>
        </p:nvSpPr>
        <p:spPr/>
        <p:txBody>
          <a:bodyPr/>
          <a:lstStyle/>
          <a:p>
            <a:r>
              <a:rPr lang="en-IN" b="1" dirty="0"/>
              <a:t>                   </a:t>
            </a:r>
            <a:r>
              <a:rPr lang="en-IN" b="1" u="sng" dirty="0"/>
              <a:t>RIGHT TO FREEDOM</a:t>
            </a:r>
          </a:p>
        </p:txBody>
      </p:sp>
      <p:sp>
        <p:nvSpPr>
          <p:cNvPr id="3" name="Content Placeholder 2">
            <a:extLst>
              <a:ext uri="{FF2B5EF4-FFF2-40B4-BE49-F238E27FC236}">
                <a16:creationId xmlns:a16="http://schemas.microsoft.com/office/drawing/2014/main" id="{079593BD-C5D0-4461-AF0C-E6FFC57687F5}"/>
              </a:ext>
            </a:extLst>
          </p:cNvPr>
          <p:cNvSpPr>
            <a:spLocks noGrp="1"/>
          </p:cNvSpPr>
          <p:nvPr>
            <p:ph idx="1"/>
          </p:nvPr>
        </p:nvSpPr>
        <p:spPr/>
        <p:txBody>
          <a:bodyPr>
            <a:normAutofit/>
          </a:bodyPr>
          <a:lstStyle/>
          <a:p>
            <a:pPr marL="0" indent="0">
              <a:buNone/>
            </a:pPr>
            <a:r>
              <a:rPr lang="en-IN" b="1" dirty="0"/>
              <a:t>Move freely throughout the country:-</a:t>
            </a:r>
            <a:r>
              <a:rPr lang="en-IN" dirty="0"/>
              <a:t> As a citizens we have the freedom to move freely in any part of country. This freedom also provide the freedom to choose occupation. No one have the right to force you to choose a certain job. Women cannot be told that some of the occupations are not for them.</a:t>
            </a:r>
          </a:p>
          <a:p>
            <a:pPr marL="0" indent="0">
              <a:buNone/>
            </a:pPr>
            <a:endParaRPr lang="en-IN" b="1" dirty="0"/>
          </a:p>
          <a:p>
            <a:r>
              <a:rPr lang="en-IN" dirty="0"/>
              <a:t>The Constitution says that no person can be deprived of his life personal liberty except according to procedure established by law. It means that no person can be killed unless the has ordered a death sentence. It also means that a government or police officer cannot arrest or detain any citizen unless he has proper legal justification.</a:t>
            </a:r>
          </a:p>
        </p:txBody>
      </p:sp>
    </p:spTree>
    <p:extLst>
      <p:ext uri="{BB962C8B-B14F-4D97-AF65-F5344CB8AC3E}">
        <p14:creationId xmlns:p14="http://schemas.microsoft.com/office/powerpoint/2010/main" val="22810265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194</TotalTime>
  <Words>1019</Words>
  <Application>Microsoft Office PowerPoint</Application>
  <PresentationFormat>Widescreen</PresentationFormat>
  <Paragraphs>56</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Trebuchet MS</vt:lpstr>
      <vt:lpstr>Wingdings</vt:lpstr>
      <vt:lpstr>Wingdings 3</vt:lpstr>
      <vt:lpstr>Facet</vt:lpstr>
      <vt:lpstr>S.Sc Activity</vt:lpstr>
      <vt:lpstr>PowerPoint Presentation</vt:lpstr>
      <vt:lpstr>Fundamental Rights</vt:lpstr>
      <vt:lpstr>                       RIGHT TO EQUALITY</vt:lpstr>
      <vt:lpstr>                      RIGHT TO EQUALITY</vt:lpstr>
      <vt:lpstr>                      RIGHT TO EQUALITY</vt:lpstr>
      <vt:lpstr>                  RIGHT TO FREEDOM</vt:lpstr>
      <vt:lpstr>                  RIGHT TO FREEDOM</vt:lpstr>
      <vt:lpstr>                   RIGHT TO FREEDOM</vt:lpstr>
      <vt:lpstr>             RIGHT AGAINST EXPLOITATION</vt:lpstr>
      <vt:lpstr>             RIGHT AGAINST EXPLOITATION</vt:lpstr>
      <vt:lpstr>          RIGHT TO FREEDOM OF RELIGION</vt:lpstr>
      <vt:lpstr>         RIGHT TO FREEDOM OF RELIGION</vt:lpstr>
      <vt:lpstr>CULTURAL AND EDUCATIONAL RIGHTS</vt:lpstr>
      <vt:lpstr>CULTURAL AND EDUCATIONAL RIGHTS</vt:lpstr>
      <vt:lpstr>RIGHT TO CONSTITUTIONAL REMEDIES</vt:lpstr>
      <vt:lpstr> RIGHT TO CONSTITUTIONAL REMEDIES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S.Sc Activity</dc:title>
  <dc:creator>Aditi Jain</dc:creator>
  <cp:lastModifiedBy>Adi</cp:lastModifiedBy>
  <cp:revision>20</cp:revision>
  <dcterms:created xsi:type="dcterms:W3CDTF">2020-11-20T16:19:43Z</dcterms:created>
  <dcterms:modified xsi:type="dcterms:W3CDTF">2020-11-21T16:31:28Z</dcterms:modified>
</cp:coreProperties>
</file>