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8288000" cy="10287000"/>
  <p:notesSz cx="6858000" cy="9144000"/>
  <p:embeddedFontLst>
    <p:embeddedFont>
      <p:font typeface="Now Bold" charset="1" panose="00000800000000000000"/>
      <p:regular r:id="rId37"/>
    </p:embeddedFont>
    <p:embeddedFont>
      <p:font typeface="DM Sans Bold" charset="1" panose="00000000000000000000"/>
      <p:regular r:id="rId38"/>
    </p:embeddedFont>
    <p:embeddedFont>
      <p:font typeface="DM Sans" charset="1" panose="00000000000000000000"/>
      <p:regular r:id="rId39"/>
    </p:embeddedFont>
    <p:embeddedFont>
      <p:font typeface="Canva Sans" charset="1" panose="020B0503030501040103"/>
      <p:regular r:id="rId40"/>
    </p:embeddedFont>
    <p:embeddedFont>
      <p:font typeface="Canva Sans Bold" charset="1" panose="020B0803030501040103"/>
      <p:regular r:id="rId41"/>
    </p:embeddedFont>
    <p:embeddedFont>
      <p:font typeface="DM Sans Italics" charset="1" panose="0000000000000000000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4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5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5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5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59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6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61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62.pn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63.png" Type="http://schemas.openxmlformats.org/officeDocument/2006/relationships/image"/><Relationship Id="rId7" Target="../media/image64.svg" Type="http://schemas.openxmlformats.org/officeDocument/2006/relationships/image"/><Relationship Id="rId8" Target="../media/image65.png" Type="http://schemas.openxmlformats.org/officeDocument/2006/relationships/image"/><Relationship Id="rId9" Target="../media/image6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12" Target="../media/image20.png" Type="http://schemas.openxmlformats.org/officeDocument/2006/relationships/image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5982"/>
            <a:ext cx="15501768" cy="10744559"/>
          </a:xfrm>
          <a:custGeom>
            <a:avLst/>
            <a:gdLst/>
            <a:ahLst/>
            <a:cxnLst/>
            <a:rect r="r" b="b" t="t" l="l"/>
            <a:pathLst>
              <a:path h="10744559" w="15501768">
                <a:moveTo>
                  <a:pt x="0" y="0"/>
                </a:moveTo>
                <a:lnTo>
                  <a:pt x="15501768" y="0"/>
                </a:lnTo>
                <a:lnTo>
                  <a:pt x="15501768" y="10744559"/>
                </a:lnTo>
                <a:lnTo>
                  <a:pt x="0" y="10744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4427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97689" y="-1791025"/>
            <a:ext cx="4066773" cy="4066773"/>
          </a:xfrm>
          <a:custGeom>
            <a:avLst/>
            <a:gdLst/>
            <a:ahLst/>
            <a:cxnLst/>
            <a:rect r="r" b="b" t="t" l="l"/>
            <a:pathLst>
              <a:path h="4066773" w="4066773">
                <a:moveTo>
                  <a:pt x="0" y="0"/>
                </a:moveTo>
                <a:lnTo>
                  <a:pt x="4066773" y="0"/>
                </a:lnTo>
                <a:lnTo>
                  <a:pt x="4066773" y="4066773"/>
                </a:lnTo>
                <a:lnTo>
                  <a:pt x="0" y="4066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04687" y="8319201"/>
            <a:ext cx="4066773" cy="4066773"/>
          </a:xfrm>
          <a:custGeom>
            <a:avLst/>
            <a:gdLst/>
            <a:ahLst/>
            <a:cxnLst/>
            <a:rect r="r" b="b" t="t" l="l"/>
            <a:pathLst>
              <a:path h="4066773" w="4066773">
                <a:moveTo>
                  <a:pt x="0" y="0"/>
                </a:moveTo>
                <a:lnTo>
                  <a:pt x="4066774" y="0"/>
                </a:lnTo>
                <a:lnTo>
                  <a:pt x="4066774" y="4066773"/>
                </a:lnTo>
                <a:lnTo>
                  <a:pt x="0" y="4066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3409" y="562764"/>
            <a:ext cx="750581" cy="931873"/>
          </a:xfrm>
          <a:custGeom>
            <a:avLst/>
            <a:gdLst/>
            <a:ahLst/>
            <a:cxnLst/>
            <a:rect r="r" b="b" t="t" l="l"/>
            <a:pathLst>
              <a:path h="931873" w="750581">
                <a:moveTo>
                  <a:pt x="0" y="0"/>
                </a:moveTo>
                <a:lnTo>
                  <a:pt x="750582" y="0"/>
                </a:lnTo>
                <a:lnTo>
                  <a:pt x="750582" y="931872"/>
                </a:lnTo>
                <a:lnTo>
                  <a:pt x="0" y="931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177209" y="2020211"/>
            <a:ext cx="10018494" cy="6246577"/>
            <a:chOff x="0" y="0"/>
            <a:chExt cx="2638616" cy="16451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38616" cy="1645189"/>
            </a:xfrm>
            <a:custGeom>
              <a:avLst/>
              <a:gdLst/>
              <a:ahLst/>
              <a:cxnLst/>
              <a:rect r="r" b="b" t="t" l="l"/>
              <a:pathLst>
                <a:path h="1645189" w="2638616">
                  <a:moveTo>
                    <a:pt x="5409" y="0"/>
                  </a:moveTo>
                  <a:lnTo>
                    <a:pt x="2633206" y="0"/>
                  </a:lnTo>
                  <a:cubicBezTo>
                    <a:pt x="2634641" y="0"/>
                    <a:pt x="2636017" y="570"/>
                    <a:pt x="2637031" y="1584"/>
                  </a:cubicBezTo>
                  <a:cubicBezTo>
                    <a:pt x="2638046" y="2599"/>
                    <a:pt x="2638616" y="3975"/>
                    <a:pt x="2638616" y="5409"/>
                  </a:cubicBezTo>
                  <a:lnTo>
                    <a:pt x="2638616" y="1639780"/>
                  </a:lnTo>
                  <a:cubicBezTo>
                    <a:pt x="2638616" y="1642767"/>
                    <a:pt x="2636194" y="1645189"/>
                    <a:pt x="2633206" y="1645189"/>
                  </a:cubicBezTo>
                  <a:lnTo>
                    <a:pt x="5409" y="1645189"/>
                  </a:lnTo>
                  <a:cubicBezTo>
                    <a:pt x="3975" y="1645189"/>
                    <a:pt x="2599" y="1644619"/>
                    <a:pt x="1584" y="1643605"/>
                  </a:cubicBezTo>
                  <a:cubicBezTo>
                    <a:pt x="570" y="1642590"/>
                    <a:pt x="0" y="1641214"/>
                    <a:pt x="0" y="1639780"/>
                  </a:cubicBezTo>
                  <a:lnTo>
                    <a:pt x="0" y="5409"/>
                  </a:lnTo>
                  <a:cubicBezTo>
                    <a:pt x="0" y="3975"/>
                    <a:pt x="570" y="2599"/>
                    <a:pt x="1584" y="1584"/>
                  </a:cubicBezTo>
                  <a:cubicBezTo>
                    <a:pt x="2599" y="570"/>
                    <a:pt x="3975" y="0"/>
                    <a:pt x="5409" y="0"/>
                  </a:cubicBezTo>
                  <a:close/>
                </a:path>
              </a:pathLst>
            </a:custGeom>
            <a:solidFill>
              <a:srgbClr val="00569E">
                <a:alpha val="8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638616" cy="1673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634603" y="2805347"/>
            <a:ext cx="8184594" cy="126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9"/>
              </a:lnSpc>
            </a:pPr>
            <a:r>
              <a:rPr lang="en-US" sz="8224">
                <a:solidFill>
                  <a:srgbClr val="FFFFFF"/>
                </a:solidFill>
                <a:latin typeface="Now Bold"/>
              </a:rPr>
              <a:t>CAR SALES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99252" y="7082129"/>
            <a:ext cx="8184594" cy="492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75"/>
              </a:lnSpc>
              <a:spcBef>
                <a:spcPct val="0"/>
              </a:spcBef>
            </a:pPr>
            <a:r>
              <a:rPr lang="en-US" sz="3231">
                <a:solidFill>
                  <a:srgbClr val="FFFFFF"/>
                </a:solidFill>
                <a:latin typeface="DM Sans Bold"/>
              </a:rPr>
              <a:t>Using Azure Data Factory and Databricks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99252" y="4065823"/>
            <a:ext cx="8255295" cy="252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869"/>
              </a:lnSpc>
            </a:pPr>
            <a:r>
              <a:rPr lang="en-US" sz="8224">
                <a:solidFill>
                  <a:srgbClr val="0ABFFF"/>
                </a:solidFill>
                <a:latin typeface="Now Bold"/>
              </a:rPr>
              <a:t>DATA ANALYSIS PROJECT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99252" y="7574641"/>
            <a:ext cx="8184594" cy="492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75"/>
              </a:lnSpc>
              <a:spcBef>
                <a:spcPct val="0"/>
              </a:spcBef>
            </a:pPr>
            <a:r>
              <a:rPr lang="en-US" sz="3231">
                <a:solidFill>
                  <a:srgbClr val="43E8ED"/>
                </a:solidFill>
                <a:latin typeface="DM Sans"/>
              </a:rPr>
              <a:t>Presented by: Aditya Kangude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1023" y="-2171348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7"/>
                </a:lnTo>
                <a:lnTo>
                  <a:pt x="0" y="5250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99362" y="2683096"/>
            <a:ext cx="10081799" cy="5646722"/>
          </a:xfrm>
          <a:custGeom>
            <a:avLst/>
            <a:gdLst/>
            <a:ahLst/>
            <a:cxnLst/>
            <a:rect r="r" b="b" t="t" l="l"/>
            <a:pathLst>
              <a:path h="5646722" w="10081799">
                <a:moveTo>
                  <a:pt x="0" y="0"/>
                </a:moveTo>
                <a:lnTo>
                  <a:pt x="10081800" y="0"/>
                </a:lnTo>
                <a:lnTo>
                  <a:pt x="10081800" y="5646723"/>
                </a:lnTo>
                <a:lnTo>
                  <a:pt x="0" y="56467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2368424" y="320570"/>
            <a:ext cx="12571581" cy="132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61"/>
              </a:lnSpc>
              <a:spcBef>
                <a:spcPct val="0"/>
              </a:spcBef>
            </a:pPr>
            <a:r>
              <a:rPr lang="en-US" sz="7741">
                <a:solidFill>
                  <a:srgbClr val="048AFF"/>
                </a:solidFill>
                <a:latin typeface="Now Bold"/>
              </a:rPr>
              <a:t>Datasets Used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1023" y="-2171348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7"/>
                </a:lnTo>
                <a:lnTo>
                  <a:pt x="0" y="5250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3129245"/>
            <a:ext cx="18288000" cy="7157755"/>
          </a:xfrm>
          <a:custGeom>
            <a:avLst/>
            <a:gdLst/>
            <a:ahLst/>
            <a:cxnLst/>
            <a:rect r="r" b="b" t="t" l="l"/>
            <a:pathLst>
              <a:path h="7157755" w="18288000">
                <a:moveTo>
                  <a:pt x="0" y="0"/>
                </a:moveTo>
                <a:lnTo>
                  <a:pt x="18288000" y="0"/>
                </a:lnTo>
                <a:lnTo>
                  <a:pt x="18288000" y="7157755"/>
                </a:lnTo>
                <a:lnTo>
                  <a:pt x="0" y="71577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000" r="0" b="-2121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663421" y="320570"/>
            <a:ext cx="12571581" cy="132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61"/>
              </a:lnSpc>
              <a:spcBef>
                <a:spcPct val="0"/>
              </a:spcBef>
            </a:pPr>
            <a:r>
              <a:rPr lang="en-US" sz="7741">
                <a:solidFill>
                  <a:srgbClr val="048AFF"/>
                </a:solidFill>
                <a:latin typeface="Now Bold"/>
              </a:rPr>
              <a:t>SourceCSV Dataset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1023" y="-2171348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7"/>
                </a:lnTo>
                <a:lnTo>
                  <a:pt x="0" y="5250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3771495"/>
            <a:ext cx="18288000" cy="6721425"/>
          </a:xfrm>
          <a:custGeom>
            <a:avLst/>
            <a:gdLst/>
            <a:ahLst/>
            <a:cxnLst/>
            <a:rect r="r" b="b" t="t" l="l"/>
            <a:pathLst>
              <a:path h="6721425" w="18288000">
                <a:moveTo>
                  <a:pt x="0" y="0"/>
                </a:moveTo>
                <a:lnTo>
                  <a:pt x="18288000" y="0"/>
                </a:lnTo>
                <a:lnTo>
                  <a:pt x="18288000" y="6721425"/>
                </a:lnTo>
                <a:lnTo>
                  <a:pt x="0" y="67214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03" t="-38218" r="-803" b="-293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663421" y="320570"/>
            <a:ext cx="12571581" cy="132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61"/>
              </a:lnSpc>
              <a:spcBef>
                <a:spcPct val="0"/>
              </a:spcBef>
            </a:pPr>
            <a:r>
              <a:rPr lang="en-US" sz="7741">
                <a:solidFill>
                  <a:srgbClr val="048AFF"/>
                </a:solidFill>
                <a:latin typeface="Now Bold"/>
              </a:rPr>
              <a:t>SourceCSV Dataset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1023" y="-2171348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7"/>
                </a:lnTo>
                <a:lnTo>
                  <a:pt x="0" y="5250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3079189"/>
            <a:ext cx="18288000" cy="7413731"/>
          </a:xfrm>
          <a:custGeom>
            <a:avLst/>
            <a:gdLst/>
            <a:ahLst/>
            <a:cxnLst/>
            <a:rect r="r" b="b" t="t" l="l"/>
            <a:pathLst>
              <a:path h="7413731" w="18288000">
                <a:moveTo>
                  <a:pt x="0" y="0"/>
                </a:moveTo>
                <a:lnTo>
                  <a:pt x="18288000" y="0"/>
                </a:lnTo>
                <a:lnTo>
                  <a:pt x="18288000" y="7413731"/>
                </a:lnTo>
                <a:lnTo>
                  <a:pt x="0" y="74137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3600" r="0" b="-937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729246" y="90183"/>
            <a:ext cx="12571581" cy="2696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61"/>
              </a:lnSpc>
              <a:spcBef>
                <a:spcPct val="0"/>
              </a:spcBef>
            </a:pPr>
            <a:r>
              <a:rPr lang="en-US" sz="7741">
                <a:solidFill>
                  <a:srgbClr val="048AFF"/>
                </a:solidFill>
                <a:latin typeface="Now Bold"/>
              </a:rPr>
              <a:t>IntermediateParquet Dataset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1023" y="-2171348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7"/>
                </a:lnTo>
                <a:lnTo>
                  <a:pt x="0" y="5250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421775"/>
            <a:ext cx="7997866" cy="6157748"/>
          </a:xfrm>
          <a:custGeom>
            <a:avLst/>
            <a:gdLst/>
            <a:ahLst/>
            <a:cxnLst/>
            <a:rect r="r" b="b" t="t" l="l"/>
            <a:pathLst>
              <a:path h="6157748" w="7997866">
                <a:moveTo>
                  <a:pt x="0" y="0"/>
                </a:moveTo>
                <a:lnTo>
                  <a:pt x="7997866" y="0"/>
                </a:lnTo>
                <a:lnTo>
                  <a:pt x="7997866" y="6157748"/>
                </a:lnTo>
                <a:lnTo>
                  <a:pt x="0" y="6157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56" t="0" r="-5235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69469" y="3811359"/>
            <a:ext cx="7089831" cy="3075667"/>
          </a:xfrm>
          <a:custGeom>
            <a:avLst/>
            <a:gdLst/>
            <a:ahLst/>
            <a:cxnLst/>
            <a:rect r="r" b="b" t="t" l="l"/>
            <a:pathLst>
              <a:path h="3075667" w="7089831">
                <a:moveTo>
                  <a:pt x="0" y="0"/>
                </a:moveTo>
                <a:lnTo>
                  <a:pt x="7089831" y="0"/>
                </a:lnTo>
                <a:lnTo>
                  <a:pt x="7089831" y="3075667"/>
                </a:lnTo>
                <a:lnTo>
                  <a:pt x="0" y="30756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1683707" y="488651"/>
            <a:ext cx="12571581" cy="132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61"/>
              </a:lnSpc>
              <a:spcBef>
                <a:spcPct val="0"/>
              </a:spcBef>
            </a:pPr>
            <a:r>
              <a:rPr lang="en-US" sz="7741">
                <a:solidFill>
                  <a:srgbClr val="048AFF"/>
                </a:solidFill>
                <a:latin typeface="Now Bold"/>
              </a:rPr>
              <a:t>Copy Activity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0130" y="321145"/>
            <a:ext cx="8883870" cy="5040692"/>
          </a:xfrm>
          <a:custGeom>
            <a:avLst/>
            <a:gdLst/>
            <a:ahLst/>
            <a:cxnLst/>
            <a:rect r="r" b="b" t="t" l="l"/>
            <a:pathLst>
              <a:path h="5040692" w="8883870">
                <a:moveTo>
                  <a:pt x="0" y="0"/>
                </a:moveTo>
                <a:lnTo>
                  <a:pt x="8883870" y="0"/>
                </a:lnTo>
                <a:lnTo>
                  <a:pt x="8883870" y="5040692"/>
                </a:lnTo>
                <a:lnTo>
                  <a:pt x="0" y="50406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125" r="-1920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01782" y="5694321"/>
            <a:ext cx="8857518" cy="4346660"/>
          </a:xfrm>
          <a:custGeom>
            <a:avLst/>
            <a:gdLst/>
            <a:ahLst/>
            <a:cxnLst/>
            <a:rect r="r" b="b" t="t" l="l"/>
            <a:pathLst>
              <a:path h="4346660" w="8857518">
                <a:moveTo>
                  <a:pt x="0" y="0"/>
                </a:moveTo>
                <a:lnTo>
                  <a:pt x="8857518" y="0"/>
                </a:lnTo>
                <a:lnTo>
                  <a:pt x="8857518" y="4346661"/>
                </a:lnTo>
                <a:lnTo>
                  <a:pt x="0" y="43466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073" r="-7797" b="-167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44000" y="777251"/>
            <a:ext cx="8805987" cy="39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2"/>
              </a:lnSpc>
              <a:spcBef>
                <a:spcPct val="0"/>
              </a:spcBef>
            </a:pPr>
            <a:r>
              <a:rPr lang="en-US" sz="7555">
                <a:solidFill>
                  <a:srgbClr val="048AFF"/>
                </a:solidFill>
                <a:latin typeface="Now Bold"/>
              </a:rPr>
              <a:t>Databricks Notebook Activities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4471" y="-611137"/>
            <a:ext cx="15134786" cy="15885749"/>
          </a:xfrm>
          <a:custGeom>
            <a:avLst/>
            <a:gdLst/>
            <a:ahLst/>
            <a:cxnLst/>
            <a:rect r="r" b="b" t="t" l="l"/>
            <a:pathLst>
              <a:path h="15885749" w="15134786">
                <a:moveTo>
                  <a:pt x="0" y="0"/>
                </a:moveTo>
                <a:lnTo>
                  <a:pt x="15134786" y="0"/>
                </a:lnTo>
                <a:lnTo>
                  <a:pt x="15134786" y="15885749"/>
                </a:lnTo>
                <a:lnTo>
                  <a:pt x="0" y="15885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8218" y="-3254671"/>
            <a:ext cx="13832787" cy="14519147"/>
          </a:xfrm>
          <a:custGeom>
            <a:avLst/>
            <a:gdLst/>
            <a:ahLst/>
            <a:cxnLst/>
            <a:rect r="r" b="b" t="t" l="l"/>
            <a:pathLst>
              <a:path h="14519147" w="13832787">
                <a:moveTo>
                  <a:pt x="0" y="0"/>
                </a:moveTo>
                <a:lnTo>
                  <a:pt x="13832787" y="0"/>
                </a:lnTo>
                <a:lnTo>
                  <a:pt x="13832787" y="14519147"/>
                </a:lnTo>
                <a:lnTo>
                  <a:pt x="0" y="14519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4856409"/>
            <a:chOff x="0" y="0"/>
            <a:chExt cx="4816593" cy="12790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279054"/>
            </a:xfrm>
            <a:custGeom>
              <a:avLst/>
              <a:gdLst/>
              <a:ahLst/>
              <a:cxnLst/>
              <a:rect r="r" b="b" t="t" l="l"/>
              <a:pathLst>
                <a:path h="127905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79054"/>
                  </a:lnTo>
                  <a:lnTo>
                    <a:pt x="0" y="1279054"/>
                  </a:lnTo>
                  <a:close/>
                </a:path>
              </a:pathLst>
            </a:custGeom>
            <a:solidFill>
              <a:srgbClr val="084C6E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816593" cy="130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3362115"/>
            <a:ext cx="18288000" cy="7075688"/>
          </a:xfrm>
          <a:custGeom>
            <a:avLst/>
            <a:gdLst/>
            <a:ahLst/>
            <a:cxnLst/>
            <a:rect r="r" b="b" t="t" l="l"/>
            <a:pathLst>
              <a:path h="7075688" w="18288000">
                <a:moveTo>
                  <a:pt x="0" y="0"/>
                </a:moveTo>
                <a:lnTo>
                  <a:pt x="18288000" y="0"/>
                </a:lnTo>
                <a:lnTo>
                  <a:pt x="18288000" y="7075688"/>
                </a:lnTo>
                <a:lnTo>
                  <a:pt x="0" y="7075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999" t="-35824" r="0" b="-169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4171" y="273036"/>
            <a:ext cx="16760599" cy="284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48"/>
              </a:lnSpc>
            </a:pPr>
            <a:r>
              <a:rPr lang="en-US" sz="9374">
                <a:solidFill>
                  <a:srgbClr val="0ABFFF"/>
                </a:solidFill>
                <a:latin typeface="Now Bold"/>
              </a:rPr>
              <a:t>Getting Primary and Foreign Keys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4471" y="-611137"/>
            <a:ext cx="15134786" cy="15885749"/>
          </a:xfrm>
          <a:custGeom>
            <a:avLst/>
            <a:gdLst/>
            <a:ahLst/>
            <a:cxnLst/>
            <a:rect r="r" b="b" t="t" l="l"/>
            <a:pathLst>
              <a:path h="15885749" w="15134786">
                <a:moveTo>
                  <a:pt x="0" y="0"/>
                </a:moveTo>
                <a:lnTo>
                  <a:pt x="15134786" y="0"/>
                </a:lnTo>
                <a:lnTo>
                  <a:pt x="15134786" y="15885749"/>
                </a:lnTo>
                <a:lnTo>
                  <a:pt x="0" y="15885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8218" y="-3254671"/>
            <a:ext cx="13832787" cy="14519147"/>
          </a:xfrm>
          <a:custGeom>
            <a:avLst/>
            <a:gdLst/>
            <a:ahLst/>
            <a:cxnLst/>
            <a:rect r="r" b="b" t="t" l="l"/>
            <a:pathLst>
              <a:path h="14519147" w="13832787">
                <a:moveTo>
                  <a:pt x="0" y="0"/>
                </a:moveTo>
                <a:lnTo>
                  <a:pt x="13832787" y="0"/>
                </a:lnTo>
                <a:lnTo>
                  <a:pt x="13832787" y="14519147"/>
                </a:lnTo>
                <a:lnTo>
                  <a:pt x="0" y="14519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4856409"/>
            <a:chOff x="0" y="0"/>
            <a:chExt cx="4816593" cy="12790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279054"/>
            </a:xfrm>
            <a:custGeom>
              <a:avLst/>
              <a:gdLst/>
              <a:ahLst/>
              <a:cxnLst/>
              <a:rect r="r" b="b" t="t" l="l"/>
              <a:pathLst>
                <a:path h="127905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79054"/>
                  </a:lnTo>
                  <a:lnTo>
                    <a:pt x="0" y="1279054"/>
                  </a:lnTo>
                  <a:close/>
                </a:path>
              </a:pathLst>
            </a:custGeom>
            <a:solidFill>
              <a:srgbClr val="084C6E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816593" cy="130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3362115"/>
            <a:ext cx="18288000" cy="6924885"/>
          </a:xfrm>
          <a:custGeom>
            <a:avLst/>
            <a:gdLst/>
            <a:ahLst/>
            <a:cxnLst/>
            <a:rect r="r" b="b" t="t" l="l"/>
            <a:pathLst>
              <a:path h="6924885" w="18288000">
                <a:moveTo>
                  <a:pt x="0" y="0"/>
                </a:moveTo>
                <a:lnTo>
                  <a:pt x="18288000" y="0"/>
                </a:lnTo>
                <a:lnTo>
                  <a:pt x="18288000" y="6924885"/>
                </a:lnTo>
                <a:lnTo>
                  <a:pt x="0" y="6924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235" t="-28756" r="-51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8701" y="520490"/>
            <a:ext cx="17052995" cy="284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48"/>
              </a:lnSpc>
            </a:pPr>
            <a:r>
              <a:rPr lang="en-US" sz="9374">
                <a:solidFill>
                  <a:srgbClr val="0ABFFF"/>
                </a:solidFill>
                <a:latin typeface="Now Bold"/>
              </a:rPr>
              <a:t>Getting Primary and Foreign Keys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4471" y="-611137"/>
            <a:ext cx="15134786" cy="15885749"/>
          </a:xfrm>
          <a:custGeom>
            <a:avLst/>
            <a:gdLst/>
            <a:ahLst/>
            <a:cxnLst/>
            <a:rect r="r" b="b" t="t" l="l"/>
            <a:pathLst>
              <a:path h="15885749" w="15134786">
                <a:moveTo>
                  <a:pt x="0" y="0"/>
                </a:moveTo>
                <a:lnTo>
                  <a:pt x="15134786" y="0"/>
                </a:lnTo>
                <a:lnTo>
                  <a:pt x="15134786" y="15885749"/>
                </a:lnTo>
                <a:lnTo>
                  <a:pt x="0" y="15885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8218" y="-3254671"/>
            <a:ext cx="13832787" cy="14519147"/>
          </a:xfrm>
          <a:custGeom>
            <a:avLst/>
            <a:gdLst/>
            <a:ahLst/>
            <a:cxnLst/>
            <a:rect r="r" b="b" t="t" l="l"/>
            <a:pathLst>
              <a:path h="14519147" w="13832787">
                <a:moveTo>
                  <a:pt x="0" y="0"/>
                </a:moveTo>
                <a:lnTo>
                  <a:pt x="13832787" y="0"/>
                </a:lnTo>
                <a:lnTo>
                  <a:pt x="13832787" y="14519147"/>
                </a:lnTo>
                <a:lnTo>
                  <a:pt x="0" y="14519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4856409"/>
            <a:chOff x="0" y="0"/>
            <a:chExt cx="4816593" cy="12790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279054"/>
            </a:xfrm>
            <a:custGeom>
              <a:avLst/>
              <a:gdLst/>
              <a:ahLst/>
              <a:cxnLst/>
              <a:rect r="r" b="b" t="t" l="l"/>
              <a:pathLst>
                <a:path h="127905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79054"/>
                  </a:lnTo>
                  <a:lnTo>
                    <a:pt x="0" y="1279054"/>
                  </a:lnTo>
                  <a:close/>
                </a:path>
              </a:pathLst>
            </a:custGeom>
            <a:solidFill>
              <a:srgbClr val="084C6E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816593" cy="130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49350" y="3362115"/>
            <a:ext cx="17789299" cy="6526441"/>
          </a:xfrm>
          <a:custGeom>
            <a:avLst/>
            <a:gdLst/>
            <a:ahLst/>
            <a:cxnLst/>
            <a:rect r="r" b="b" t="t" l="l"/>
            <a:pathLst>
              <a:path h="6526441" w="17789299">
                <a:moveTo>
                  <a:pt x="0" y="0"/>
                </a:moveTo>
                <a:lnTo>
                  <a:pt x="17789300" y="0"/>
                </a:lnTo>
                <a:lnTo>
                  <a:pt x="17789300" y="6526441"/>
                </a:lnTo>
                <a:lnTo>
                  <a:pt x="0" y="65264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708" r="0" b="-360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8701" y="520490"/>
            <a:ext cx="16760599" cy="284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48"/>
              </a:lnSpc>
            </a:pPr>
            <a:r>
              <a:rPr lang="en-US" sz="9374">
                <a:solidFill>
                  <a:srgbClr val="0ABFFF"/>
                </a:solidFill>
                <a:latin typeface="Now Bold"/>
              </a:rPr>
              <a:t>Table Successfully Loaded into SQL Database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4471" y="-611137"/>
            <a:ext cx="15134786" cy="15885749"/>
          </a:xfrm>
          <a:custGeom>
            <a:avLst/>
            <a:gdLst/>
            <a:ahLst/>
            <a:cxnLst/>
            <a:rect r="r" b="b" t="t" l="l"/>
            <a:pathLst>
              <a:path h="15885749" w="15134786">
                <a:moveTo>
                  <a:pt x="0" y="0"/>
                </a:moveTo>
                <a:lnTo>
                  <a:pt x="15134786" y="0"/>
                </a:lnTo>
                <a:lnTo>
                  <a:pt x="15134786" y="15885749"/>
                </a:lnTo>
                <a:lnTo>
                  <a:pt x="0" y="15885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8218" y="-3254671"/>
            <a:ext cx="13832787" cy="14519147"/>
          </a:xfrm>
          <a:custGeom>
            <a:avLst/>
            <a:gdLst/>
            <a:ahLst/>
            <a:cxnLst/>
            <a:rect r="r" b="b" t="t" l="l"/>
            <a:pathLst>
              <a:path h="14519147" w="13832787">
                <a:moveTo>
                  <a:pt x="0" y="0"/>
                </a:moveTo>
                <a:lnTo>
                  <a:pt x="13832787" y="0"/>
                </a:lnTo>
                <a:lnTo>
                  <a:pt x="13832787" y="14519147"/>
                </a:lnTo>
                <a:lnTo>
                  <a:pt x="0" y="14519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4856409"/>
            <a:chOff x="0" y="0"/>
            <a:chExt cx="4816593" cy="12790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279054"/>
            </a:xfrm>
            <a:custGeom>
              <a:avLst/>
              <a:gdLst/>
              <a:ahLst/>
              <a:cxnLst/>
              <a:rect r="r" b="b" t="t" l="l"/>
              <a:pathLst>
                <a:path h="127905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79054"/>
                  </a:lnTo>
                  <a:lnTo>
                    <a:pt x="0" y="1279054"/>
                  </a:lnTo>
                  <a:close/>
                </a:path>
              </a:pathLst>
            </a:custGeom>
            <a:solidFill>
              <a:srgbClr val="084C6E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816593" cy="130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66309" y="3362115"/>
            <a:ext cx="17155382" cy="6475172"/>
          </a:xfrm>
          <a:custGeom>
            <a:avLst/>
            <a:gdLst/>
            <a:ahLst/>
            <a:cxnLst/>
            <a:rect r="r" b="b" t="t" l="l"/>
            <a:pathLst>
              <a:path h="6475172" w="17155382">
                <a:moveTo>
                  <a:pt x="0" y="0"/>
                </a:moveTo>
                <a:lnTo>
                  <a:pt x="17155382" y="0"/>
                </a:lnTo>
                <a:lnTo>
                  <a:pt x="17155382" y="6475172"/>
                </a:lnTo>
                <a:lnTo>
                  <a:pt x="0" y="647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57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8701" y="520490"/>
            <a:ext cx="16760599" cy="284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48"/>
              </a:lnSpc>
            </a:pPr>
            <a:r>
              <a:rPr lang="en-US" sz="9374">
                <a:solidFill>
                  <a:srgbClr val="0ABFFF"/>
                </a:solidFill>
                <a:latin typeface="Now Bold"/>
              </a:rPr>
              <a:t>Table Successfully Loaded into SQL Database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2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98945" y="8550101"/>
            <a:ext cx="4557028" cy="4557028"/>
          </a:xfrm>
          <a:custGeom>
            <a:avLst/>
            <a:gdLst/>
            <a:ahLst/>
            <a:cxnLst/>
            <a:rect r="r" b="b" t="t" l="l"/>
            <a:pathLst>
              <a:path h="4557028" w="4557028">
                <a:moveTo>
                  <a:pt x="0" y="0"/>
                </a:moveTo>
                <a:lnTo>
                  <a:pt x="4557027" y="0"/>
                </a:lnTo>
                <a:lnTo>
                  <a:pt x="4557027" y="4557028"/>
                </a:lnTo>
                <a:lnTo>
                  <a:pt x="0" y="455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6702" y="-1906870"/>
            <a:ext cx="9830244" cy="9830244"/>
          </a:xfrm>
          <a:custGeom>
            <a:avLst/>
            <a:gdLst/>
            <a:ahLst/>
            <a:cxnLst/>
            <a:rect r="r" b="b" t="t" l="l"/>
            <a:pathLst>
              <a:path h="9830244" w="9830244">
                <a:moveTo>
                  <a:pt x="0" y="0"/>
                </a:moveTo>
                <a:lnTo>
                  <a:pt x="9830243" y="0"/>
                </a:lnTo>
                <a:lnTo>
                  <a:pt x="9830243" y="9830243"/>
                </a:lnTo>
                <a:lnTo>
                  <a:pt x="0" y="9830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88439" y="8897507"/>
            <a:ext cx="780406" cy="78040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B5F8">
                    <a:alpha val="100000"/>
                  </a:srgbClr>
                </a:gs>
                <a:gs pos="50000">
                  <a:srgbClr val="00B5F8">
                    <a:alpha val="100000"/>
                  </a:srgbClr>
                </a:gs>
                <a:gs pos="100000">
                  <a:srgbClr val="2B5D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82958" y="8159898"/>
            <a:ext cx="780406" cy="78040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B5F8">
                    <a:alpha val="100000"/>
                  </a:srgbClr>
                </a:gs>
                <a:gs pos="50000">
                  <a:srgbClr val="00B5F8">
                    <a:alpha val="100000"/>
                  </a:srgbClr>
                </a:gs>
                <a:gs pos="100000">
                  <a:srgbClr val="2B5D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55331" y="1028700"/>
            <a:ext cx="5046621" cy="100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70"/>
              </a:lnSpc>
              <a:spcBef>
                <a:spcPct val="0"/>
              </a:spcBef>
            </a:pPr>
            <a:r>
              <a:rPr lang="en-US" sz="6558">
                <a:solidFill>
                  <a:srgbClr val="FFFFFF"/>
                </a:solidFill>
                <a:latin typeface="Now Bold"/>
              </a:rPr>
              <a:t>OBJECTIVE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305680"/>
            <a:ext cx="8115300" cy="645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0534" indent="-375267" lvl="1">
              <a:lnSpc>
                <a:spcPts val="5214"/>
              </a:lnSpc>
              <a:buFont typeface="Arial"/>
              <a:buChar char="•"/>
            </a:pPr>
            <a:r>
              <a:rPr lang="en-US" sz="3476" spc="-86">
                <a:solidFill>
                  <a:srgbClr val="FFFFFF"/>
                </a:solidFill>
                <a:latin typeface="Canva Sans"/>
              </a:rPr>
              <a:t>The primary objective of this project is to demonstrate the application of various Azure data engineering services to manage, process and analyze car sales data</a:t>
            </a:r>
          </a:p>
          <a:p>
            <a:pPr algn="l">
              <a:lnSpc>
                <a:spcPts val="4614"/>
              </a:lnSpc>
            </a:pPr>
          </a:p>
          <a:p>
            <a:pPr algn="l" marL="750534" indent="-375267" lvl="1">
              <a:lnSpc>
                <a:spcPts val="5214"/>
              </a:lnSpc>
              <a:buFont typeface="Arial"/>
              <a:buChar char="•"/>
            </a:pPr>
            <a:r>
              <a:rPr lang="en-US" sz="3476" spc="-86">
                <a:solidFill>
                  <a:srgbClr val="FFFFFF"/>
                </a:solidFill>
                <a:latin typeface="Canva Sans"/>
              </a:rPr>
              <a:t>The goal is to showcase the efficient handling of large datasets, perform complex transformations and derive meaningful business insights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0208"/>
            <a:ext cx="9144000" cy="5982041"/>
          </a:xfrm>
          <a:custGeom>
            <a:avLst/>
            <a:gdLst/>
            <a:ahLst/>
            <a:cxnLst/>
            <a:rect r="r" b="b" t="t" l="l"/>
            <a:pathLst>
              <a:path h="5982041" w="9144000">
                <a:moveTo>
                  <a:pt x="0" y="0"/>
                </a:moveTo>
                <a:lnTo>
                  <a:pt x="9144000" y="0"/>
                </a:lnTo>
                <a:lnTo>
                  <a:pt x="9144000" y="5982041"/>
                </a:lnTo>
                <a:lnTo>
                  <a:pt x="0" y="5982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3847" t="-16381" r="-580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90612" y="4385369"/>
            <a:ext cx="9697388" cy="5901631"/>
          </a:xfrm>
          <a:custGeom>
            <a:avLst/>
            <a:gdLst/>
            <a:ahLst/>
            <a:cxnLst/>
            <a:rect r="r" b="b" t="t" l="l"/>
            <a:pathLst>
              <a:path h="5901631" w="9697388">
                <a:moveTo>
                  <a:pt x="0" y="0"/>
                </a:moveTo>
                <a:lnTo>
                  <a:pt x="9697388" y="0"/>
                </a:lnTo>
                <a:lnTo>
                  <a:pt x="9697388" y="5901631"/>
                </a:lnTo>
                <a:lnTo>
                  <a:pt x="0" y="59016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1496" t="-17251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44000" y="777251"/>
            <a:ext cx="8805987" cy="2643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2"/>
              </a:lnSpc>
              <a:spcBef>
                <a:spcPct val="0"/>
              </a:spcBef>
            </a:pPr>
            <a:r>
              <a:rPr lang="en-US" sz="7555">
                <a:solidFill>
                  <a:srgbClr val="048AFF"/>
                </a:solidFill>
                <a:latin typeface="Now Bold"/>
              </a:rPr>
              <a:t>Set Variable Activity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192051"/>
            <a:ext cx="18288000" cy="8094949"/>
          </a:xfrm>
          <a:custGeom>
            <a:avLst/>
            <a:gdLst/>
            <a:ahLst/>
            <a:cxnLst/>
            <a:rect r="r" b="b" t="t" l="l"/>
            <a:pathLst>
              <a:path h="8094949" w="18288000">
                <a:moveTo>
                  <a:pt x="0" y="0"/>
                </a:moveTo>
                <a:lnTo>
                  <a:pt x="18288000" y="0"/>
                </a:lnTo>
                <a:lnTo>
                  <a:pt x="18288000" y="8094949"/>
                </a:lnTo>
                <a:lnTo>
                  <a:pt x="0" y="80949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434" r="-3374" b="-1931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0130" y="583157"/>
            <a:ext cx="17259300" cy="136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96"/>
              </a:lnSpc>
              <a:spcBef>
                <a:spcPct val="0"/>
              </a:spcBef>
            </a:pPr>
            <a:r>
              <a:rPr lang="en-US" sz="8055">
                <a:solidFill>
                  <a:srgbClr val="048AFF"/>
                </a:solidFill>
                <a:latin typeface="Now Bold"/>
              </a:rPr>
              <a:t>Data Flow Activity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0663" y="2210749"/>
            <a:ext cx="16338235" cy="7635730"/>
          </a:xfrm>
          <a:custGeom>
            <a:avLst/>
            <a:gdLst/>
            <a:ahLst/>
            <a:cxnLst/>
            <a:rect r="r" b="b" t="t" l="l"/>
            <a:pathLst>
              <a:path h="7635730" w="16338235">
                <a:moveTo>
                  <a:pt x="0" y="0"/>
                </a:moveTo>
                <a:lnTo>
                  <a:pt x="16338235" y="0"/>
                </a:lnTo>
                <a:lnTo>
                  <a:pt x="16338235" y="7635731"/>
                </a:lnTo>
                <a:lnTo>
                  <a:pt x="0" y="76357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4" r="0" b="-12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0130" y="583157"/>
            <a:ext cx="17259300" cy="136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96"/>
              </a:lnSpc>
              <a:spcBef>
                <a:spcPct val="0"/>
              </a:spcBef>
            </a:pPr>
            <a:r>
              <a:rPr lang="en-US" sz="8055">
                <a:solidFill>
                  <a:srgbClr val="048AFF"/>
                </a:solidFill>
                <a:latin typeface="Now Bold"/>
              </a:rPr>
              <a:t>Data Flow Source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3401" y="3432989"/>
            <a:ext cx="12309371" cy="6854011"/>
          </a:xfrm>
          <a:custGeom>
            <a:avLst/>
            <a:gdLst/>
            <a:ahLst/>
            <a:cxnLst/>
            <a:rect r="r" b="b" t="t" l="l"/>
            <a:pathLst>
              <a:path h="6854011" w="12309371">
                <a:moveTo>
                  <a:pt x="0" y="0"/>
                </a:moveTo>
                <a:lnTo>
                  <a:pt x="12309370" y="0"/>
                </a:lnTo>
                <a:lnTo>
                  <a:pt x="12309370" y="6854011"/>
                </a:lnTo>
                <a:lnTo>
                  <a:pt x="0" y="6854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743" t="-8673" r="-374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06510" y="216642"/>
            <a:ext cx="8014975" cy="279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196"/>
              </a:lnSpc>
              <a:spcBef>
                <a:spcPct val="0"/>
              </a:spcBef>
            </a:pPr>
            <a:r>
              <a:rPr lang="en-US" sz="8055">
                <a:solidFill>
                  <a:srgbClr val="43E8ED"/>
                </a:solidFill>
                <a:latin typeface="Now Bold"/>
              </a:rPr>
              <a:t>Data Flow Source Preview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0237" y="413100"/>
            <a:ext cx="6970697" cy="6553420"/>
          </a:xfrm>
          <a:custGeom>
            <a:avLst/>
            <a:gdLst/>
            <a:ahLst/>
            <a:cxnLst/>
            <a:rect r="r" b="b" t="t" l="l"/>
            <a:pathLst>
              <a:path h="6553420" w="6970697">
                <a:moveTo>
                  <a:pt x="0" y="0"/>
                </a:moveTo>
                <a:lnTo>
                  <a:pt x="6970697" y="0"/>
                </a:lnTo>
                <a:lnTo>
                  <a:pt x="6970697" y="6553419"/>
                </a:lnTo>
                <a:lnTo>
                  <a:pt x="0" y="65534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971" r="-8295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61254" y="5821844"/>
            <a:ext cx="12231755" cy="4091615"/>
          </a:xfrm>
          <a:custGeom>
            <a:avLst/>
            <a:gdLst/>
            <a:ahLst/>
            <a:cxnLst/>
            <a:rect r="r" b="b" t="t" l="l"/>
            <a:pathLst>
              <a:path h="4091615" w="12231755">
                <a:moveTo>
                  <a:pt x="0" y="0"/>
                </a:moveTo>
                <a:lnTo>
                  <a:pt x="12231755" y="0"/>
                </a:lnTo>
                <a:lnTo>
                  <a:pt x="12231755" y="4091615"/>
                </a:lnTo>
                <a:lnTo>
                  <a:pt x="0" y="40916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329" t="-38526" r="-530" b="-3384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629650" y="1623638"/>
            <a:ext cx="9163359" cy="279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96"/>
              </a:lnSpc>
              <a:spcBef>
                <a:spcPct val="0"/>
              </a:spcBef>
            </a:pPr>
            <a:r>
              <a:rPr lang="en-US" sz="8055">
                <a:solidFill>
                  <a:srgbClr val="048AFF"/>
                </a:solidFill>
                <a:latin typeface="Now Bold"/>
              </a:rPr>
              <a:t>Data Insights- Filter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7496454" cy="6605553"/>
          </a:xfrm>
          <a:custGeom>
            <a:avLst/>
            <a:gdLst/>
            <a:ahLst/>
            <a:cxnLst/>
            <a:rect r="r" b="b" t="t" l="l"/>
            <a:pathLst>
              <a:path h="6605553" w="7496454">
                <a:moveTo>
                  <a:pt x="0" y="0"/>
                </a:moveTo>
                <a:lnTo>
                  <a:pt x="7496454" y="0"/>
                </a:lnTo>
                <a:lnTo>
                  <a:pt x="7496454" y="6605553"/>
                </a:lnTo>
                <a:lnTo>
                  <a:pt x="0" y="6605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050" t="-6186" r="-7323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72949" y="5405657"/>
            <a:ext cx="11803826" cy="4923989"/>
          </a:xfrm>
          <a:custGeom>
            <a:avLst/>
            <a:gdLst/>
            <a:ahLst/>
            <a:cxnLst/>
            <a:rect r="r" b="b" t="t" l="l"/>
            <a:pathLst>
              <a:path h="4923989" w="11803826">
                <a:moveTo>
                  <a:pt x="0" y="0"/>
                </a:moveTo>
                <a:lnTo>
                  <a:pt x="11803826" y="0"/>
                </a:lnTo>
                <a:lnTo>
                  <a:pt x="11803826" y="4923989"/>
                </a:lnTo>
                <a:lnTo>
                  <a:pt x="0" y="49239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2242" r="-756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629650" y="1623638"/>
            <a:ext cx="9163359" cy="279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96"/>
              </a:lnSpc>
              <a:spcBef>
                <a:spcPct val="0"/>
              </a:spcBef>
            </a:pPr>
            <a:r>
              <a:rPr lang="en-US" sz="8055">
                <a:solidFill>
                  <a:srgbClr val="048AFF"/>
                </a:solidFill>
                <a:latin typeface="Now Bold"/>
              </a:rPr>
              <a:t>Data Insights- Aggregate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2698350" cy="6490681"/>
          </a:xfrm>
          <a:custGeom>
            <a:avLst/>
            <a:gdLst/>
            <a:ahLst/>
            <a:cxnLst/>
            <a:rect r="r" b="b" t="t" l="l"/>
            <a:pathLst>
              <a:path h="6490681" w="12698350">
                <a:moveTo>
                  <a:pt x="0" y="0"/>
                </a:moveTo>
                <a:lnTo>
                  <a:pt x="12698350" y="0"/>
                </a:lnTo>
                <a:lnTo>
                  <a:pt x="12698350" y="6490681"/>
                </a:lnTo>
                <a:lnTo>
                  <a:pt x="0" y="64906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129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52699" y="6029763"/>
            <a:ext cx="12735301" cy="4257237"/>
          </a:xfrm>
          <a:custGeom>
            <a:avLst/>
            <a:gdLst/>
            <a:ahLst/>
            <a:cxnLst/>
            <a:rect r="r" b="b" t="t" l="l"/>
            <a:pathLst>
              <a:path h="4257237" w="12735301">
                <a:moveTo>
                  <a:pt x="0" y="0"/>
                </a:moveTo>
                <a:lnTo>
                  <a:pt x="12735301" y="0"/>
                </a:lnTo>
                <a:lnTo>
                  <a:pt x="12735301" y="4257237"/>
                </a:lnTo>
                <a:lnTo>
                  <a:pt x="0" y="42572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2738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46964" y="455215"/>
            <a:ext cx="9163359" cy="279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96"/>
              </a:lnSpc>
              <a:spcBef>
                <a:spcPct val="0"/>
              </a:spcBef>
            </a:pPr>
            <a:r>
              <a:rPr lang="en-US" sz="8055">
                <a:solidFill>
                  <a:srgbClr val="048AFF"/>
                </a:solidFill>
                <a:latin typeface="Now Bold"/>
              </a:rPr>
              <a:t>Data Insights- Sort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89970" y="754651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04291" y="3189103"/>
            <a:ext cx="12172738" cy="6592225"/>
          </a:xfrm>
          <a:custGeom>
            <a:avLst/>
            <a:gdLst/>
            <a:ahLst/>
            <a:cxnLst/>
            <a:rect r="r" b="b" t="t" l="l"/>
            <a:pathLst>
              <a:path h="6592225" w="12172738">
                <a:moveTo>
                  <a:pt x="0" y="0"/>
                </a:moveTo>
                <a:lnTo>
                  <a:pt x="12172737" y="0"/>
                </a:lnTo>
                <a:lnTo>
                  <a:pt x="12172737" y="6592225"/>
                </a:lnTo>
                <a:lnTo>
                  <a:pt x="0" y="65922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844" r="-450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5037" y="621301"/>
            <a:ext cx="8023001" cy="279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96"/>
              </a:lnSpc>
              <a:spcBef>
                <a:spcPct val="0"/>
              </a:spcBef>
            </a:pPr>
            <a:r>
              <a:rPr lang="en-US" sz="8055">
                <a:solidFill>
                  <a:srgbClr val="048AFF"/>
                </a:solidFill>
                <a:latin typeface="Now Bold"/>
              </a:rPr>
              <a:t>Data Insights-To Sink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37938" y="1844095"/>
            <a:ext cx="12184248" cy="6598810"/>
          </a:xfrm>
          <a:custGeom>
            <a:avLst/>
            <a:gdLst/>
            <a:ahLst/>
            <a:cxnLst/>
            <a:rect r="r" b="b" t="t" l="l"/>
            <a:pathLst>
              <a:path h="6598810" w="12184248">
                <a:moveTo>
                  <a:pt x="0" y="0"/>
                </a:moveTo>
                <a:lnTo>
                  <a:pt x="12184248" y="0"/>
                </a:lnTo>
                <a:lnTo>
                  <a:pt x="12184248" y="6598810"/>
                </a:lnTo>
                <a:lnTo>
                  <a:pt x="0" y="65988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42" r="0" b="-44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8171" y="347271"/>
            <a:ext cx="12131859" cy="12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7"/>
              </a:lnSpc>
            </a:pPr>
            <a:r>
              <a:rPr lang="en-US" sz="7335">
                <a:solidFill>
                  <a:srgbClr val="048AFF"/>
                </a:solidFill>
                <a:latin typeface="Now Bold"/>
              </a:rPr>
              <a:t>Data Visualisations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04265" y="8714730"/>
            <a:ext cx="12131859" cy="982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3"/>
              </a:lnSpc>
            </a:pPr>
            <a:r>
              <a:rPr lang="en-US" sz="5736">
                <a:solidFill>
                  <a:srgbClr val="B100E8"/>
                </a:solidFill>
                <a:latin typeface="Now Bold"/>
              </a:rPr>
              <a:t>March 2015 Sales by Make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90674" y="1911357"/>
            <a:ext cx="12106653" cy="6464286"/>
          </a:xfrm>
          <a:custGeom>
            <a:avLst/>
            <a:gdLst/>
            <a:ahLst/>
            <a:cxnLst/>
            <a:rect r="r" b="b" t="t" l="l"/>
            <a:pathLst>
              <a:path h="6464286" w="12106653">
                <a:moveTo>
                  <a:pt x="0" y="0"/>
                </a:moveTo>
                <a:lnTo>
                  <a:pt x="12106652" y="0"/>
                </a:lnTo>
                <a:lnTo>
                  <a:pt x="12106652" y="6464286"/>
                </a:lnTo>
                <a:lnTo>
                  <a:pt x="0" y="646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8171" y="347271"/>
            <a:ext cx="12131859" cy="12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7"/>
              </a:lnSpc>
            </a:pPr>
            <a:r>
              <a:rPr lang="en-US" sz="7335">
                <a:solidFill>
                  <a:srgbClr val="048AFF"/>
                </a:solidFill>
                <a:latin typeface="Now Bold"/>
              </a:rPr>
              <a:t>Data Visualisations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04265" y="8714730"/>
            <a:ext cx="12131859" cy="982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3"/>
              </a:lnSpc>
            </a:pPr>
            <a:r>
              <a:rPr lang="en-US" sz="5736">
                <a:solidFill>
                  <a:srgbClr val="B100E8"/>
                </a:solidFill>
                <a:latin typeface="Now Bold"/>
              </a:rPr>
              <a:t>2015 Sales by Make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63050" y="5732493"/>
            <a:ext cx="0" cy="352580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904665" y="9773388"/>
            <a:ext cx="1666837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94200"/>
            <a:ext cx="18288000" cy="3649644"/>
          </a:xfrm>
          <a:custGeom>
            <a:avLst/>
            <a:gdLst/>
            <a:ahLst/>
            <a:cxnLst/>
            <a:rect r="r" b="b" t="t" l="l"/>
            <a:pathLst>
              <a:path h="3649644" w="18288000">
                <a:moveTo>
                  <a:pt x="0" y="0"/>
                </a:moveTo>
                <a:lnTo>
                  <a:pt x="18288000" y="0"/>
                </a:lnTo>
                <a:lnTo>
                  <a:pt x="18288000" y="3649645"/>
                </a:lnTo>
                <a:lnTo>
                  <a:pt x="0" y="3649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67744" y="4071915"/>
            <a:ext cx="12190613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47"/>
              </a:lnSpc>
              <a:spcBef>
                <a:spcPct val="0"/>
              </a:spcBef>
            </a:pPr>
            <a:r>
              <a:rPr lang="en-US" sz="4373">
                <a:solidFill>
                  <a:srgbClr val="FFFFFF"/>
                </a:solidFill>
                <a:latin typeface="Now Bold"/>
              </a:rPr>
              <a:t>PRIMARY 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4665" y="5746714"/>
            <a:ext cx="7520377" cy="395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755" indent="-222377" lvl="1">
              <a:lnSpc>
                <a:spcPts val="2884"/>
              </a:lnSpc>
              <a:buFont typeface="Arial"/>
              <a:buChar char="•"/>
            </a:pPr>
            <a:r>
              <a:rPr lang="en-US" sz="2060" spc="-51">
                <a:solidFill>
                  <a:srgbClr val="FFFFFF"/>
                </a:solidFill>
                <a:latin typeface="Canva Sans"/>
              </a:rPr>
              <a:t>The dataset comprises of  3,00,000+ rows and 16 columns</a:t>
            </a:r>
          </a:p>
          <a:p>
            <a:pPr algn="l" marL="444755" indent="-222377" lvl="1">
              <a:lnSpc>
                <a:spcPts val="2884"/>
              </a:lnSpc>
              <a:buFont typeface="Arial"/>
              <a:buChar char="•"/>
            </a:pPr>
            <a:r>
              <a:rPr lang="en-US" sz="2060" spc="-51">
                <a:solidFill>
                  <a:srgbClr val="FFFFFF"/>
                </a:solidFill>
                <a:latin typeface="Canva Sans"/>
              </a:rPr>
              <a:t>Columns include-</a:t>
            </a:r>
          </a:p>
          <a:p>
            <a:pPr algn="l" marL="444755" indent="-222377" lvl="1">
              <a:lnSpc>
                <a:spcPts val="2884"/>
              </a:lnSpc>
              <a:buAutoNum type="arabicPeriod" startAt="1"/>
            </a:pPr>
            <a:r>
              <a:rPr lang="en-US" sz="2060" spc="-51">
                <a:solidFill>
                  <a:srgbClr val="FFFFFF"/>
                </a:solidFill>
                <a:latin typeface="Canva Sans"/>
              </a:rPr>
              <a:t> year                                                           9.condition</a:t>
            </a:r>
          </a:p>
          <a:p>
            <a:pPr algn="l" marL="444755" indent="-222377" lvl="1">
              <a:lnSpc>
                <a:spcPts val="2884"/>
              </a:lnSpc>
              <a:buAutoNum type="arabicPeriod" startAt="1"/>
            </a:pPr>
            <a:r>
              <a:rPr lang="en-US" sz="2060" spc="-51">
                <a:solidFill>
                  <a:srgbClr val="FFFFFF"/>
                </a:solidFill>
                <a:latin typeface="Canva Sans"/>
              </a:rPr>
              <a:t>make                                                        10.odometer</a:t>
            </a:r>
          </a:p>
          <a:p>
            <a:pPr algn="l" marL="444755" indent="-222377" lvl="1">
              <a:lnSpc>
                <a:spcPts val="2884"/>
              </a:lnSpc>
              <a:buAutoNum type="arabicPeriod" startAt="1"/>
            </a:pPr>
            <a:r>
              <a:rPr lang="en-US" sz="2060" spc="-51">
                <a:solidFill>
                  <a:srgbClr val="FFFFFF"/>
                </a:solidFill>
                <a:latin typeface="Canva Sans"/>
              </a:rPr>
              <a:t>model                                                      11.color</a:t>
            </a:r>
          </a:p>
          <a:p>
            <a:pPr algn="l" marL="444755" indent="-222377" lvl="1">
              <a:lnSpc>
                <a:spcPts val="2884"/>
              </a:lnSpc>
              <a:buAutoNum type="arabicPeriod" startAt="1"/>
            </a:pPr>
            <a:r>
              <a:rPr lang="en-US" sz="2060" spc="-51">
                <a:solidFill>
                  <a:srgbClr val="FFFFFF"/>
                </a:solidFill>
                <a:latin typeface="Canva Sans"/>
              </a:rPr>
              <a:t>trim                                                           12.interior</a:t>
            </a:r>
          </a:p>
          <a:p>
            <a:pPr algn="l" marL="444755" indent="-222377" lvl="1">
              <a:lnSpc>
                <a:spcPts val="2884"/>
              </a:lnSpc>
              <a:buAutoNum type="arabicPeriod" startAt="1"/>
            </a:pPr>
            <a:r>
              <a:rPr lang="en-US" sz="2060" spc="-51">
                <a:solidFill>
                  <a:srgbClr val="FFFFFF"/>
                </a:solidFill>
                <a:latin typeface="Canva Sans"/>
              </a:rPr>
              <a:t>body                                                         13.seller</a:t>
            </a:r>
          </a:p>
          <a:p>
            <a:pPr algn="l" marL="444755" indent="-222377" lvl="1">
              <a:lnSpc>
                <a:spcPts val="2884"/>
              </a:lnSpc>
              <a:buAutoNum type="arabicPeriod" startAt="1"/>
            </a:pPr>
            <a:r>
              <a:rPr lang="en-US" sz="2060" spc="-51">
                <a:solidFill>
                  <a:srgbClr val="FFFFFF"/>
                </a:solidFill>
                <a:latin typeface="Canva Sans"/>
              </a:rPr>
              <a:t>transmission                                         14.mmr</a:t>
            </a:r>
          </a:p>
          <a:p>
            <a:pPr algn="l" marL="444755" indent="-222377" lvl="1">
              <a:lnSpc>
                <a:spcPts val="2884"/>
              </a:lnSpc>
              <a:buAutoNum type="arabicPeriod" startAt="1"/>
            </a:pPr>
            <a:r>
              <a:rPr lang="en-US" sz="2060" spc="-51">
                <a:solidFill>
                  <a:srgbClr val="FFFFFF"/>
                </a:solidFill>
                <a:latin typeface="Canva Sans"/>
              </a:rPr>
              <a:t>vin                                                             15.selling price</a:t>
            </a:r>
          </a:p>
          <a:p>
            <a:pPr algn="l" marL="444755" indent="-222377" lvl="1">
              <a:lnSpc>
                <a:spcPts val="2884"/>
              </a:lnSpc>
              <a:buAutoNum type="arabicPeriod" startAt="1"/>
            </a:pPr>
            <a:r>
              <a:rPr lang="en-US" sz="2060" spc="-51">
                <a:solidFill>
                  <a:srgbClr val="FFFFFF"/>
                </a:solidFill>
                <a:latin typeface="Canva Sans"/>
              </a:rPr>
              <a:t>state                                                         16.saledate</a:t>
            </a:r>
          </a:p>
          <a:p>
            <a:pPr algn="l">
              <a:lnSpc>
                <a:spcPts val="288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508112" y="6393994"/>
            <a:ext cx="7520377" cy="225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367" indent="-284684" lvl="1">
              <a:lnSpc>
                <a:spcPts val="3692"/>
              </a:lnSpc>
              <a:buFont typeface="Arial"/>
              <a:buChar char="•"/>
            </a:pPr>
            <a:r>
              <a:rPr lang="en-US" sz="2637" spc="-65">
                <a:solidFill>
                  <a:srgbClr val="FFFFFF"/>
                </a:solidFill>
                <a:latin typeface="Canva Sans"/>
              </a:rPr>
              <a:t>This dataset is not clean so data cleaning has to be done</a:t>
            </a:r>
          </a:p>
          <a:p>
            <a:pPr algn="l" marL="547778" indent="-273889" lvl="1">
              <a:lnSpc>
                <a:spcPts val="3552"/>
              </a:lnSpc>
              <a:buFont typeface="Arial"/>
              <a:buChar char="•"/>
            </a:pPr>
            <a:r>
              <a:rPr lang="en-US" sz="2537" spc="-63">
                <a:solidFill>
                  <a:srgbClr val="FFFFFF"/>
                </a:solidFill>
                <a:latin typeface="Canva Sans"/>
              </a:rPr>
              <a:t>The saledate column is not in the ideal format so it has to be transformed to a certain format for further data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975943"/>
            <a:ext cx="4572478" cy="49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4"/>
              </a:lnSpc>
            </a:pPr>
            <a:r>
              <a:rPr lang="en-US" sz="2996" spc="98">
                <a:solidFill>
                  <a:srgbClr val="FFFFFF"/>
                </a:solidFill>
                <a:latin typeface="Canva Sans Bold"/>
              </a:rPr>
              <a:t>About the 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38923" y="5684868"/>
            <a:ext cx="4795821" cy="49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4"/>
              </a:lnSpc>
            </a:pPr>
            <a:r>
              <a:rPr lang="en-US" sz="2996" spc="98">
                <a:solidFill>
                  <a:srgbClr val="FFFFFF"/>
                </a:solidFill>
                <a:latin typeface="Canva Sans Bold"/>
              </a:rPr>
              <a:t>Key Points to be noted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07330" y="2010581"/>
            <a:ext cx="14473340" cy="6384646"/>
          </a:xfrm>
          <a:custGeom>
            <a:avLst/>
            <a:gdLst/>
            <a:ahLst/>
            <a:cxnLst/>
            <a:rect r="r" b="b" t="t" l="l"/>
            <a:pathLst>
              <a:path h="6384646" w="14473340">
                <a:moveTo>
                  <a:pt x="0" y="0"/>
                </a:moveTo>
                <a:lnTo>
                  <a:pt x="14473340" y="0"/>
                </a:lnTo>
                <a:lnTo>
                  <a:pt x="14473340" y="6384647"/>
                </a:lnTo>
                <a:lnTo>
                  <a:pt x="0" y="63846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8171" y="347271"/>
            <a:ext cx="12131859" cy="12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7"/>
              </a:lnSpc>
            </a:pPr>
            <a:r>
              <a:rPr lang="en-US" sz="7335">
                <a:solidFill>
                  <a:srgbClr val="048AFF"/>
                </a:solidFill>
                <a:latin typeface="Now Bold"/>
              </a:rPr>
              <a:t>Data Visualisations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78070" y="8714730"/>
            <a:ext cx="12131859" cy="982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3"/>
              </a:lnSpc>
            </a:pPr>
            <a:r>
              <a:rPr lang="en-US" sz="5736">
                <a:solidFill>
                  <a:srgbClr val="B100E8"/>
                </a:solidFill>
                <a:latin typeface="Now Bold"/>
              </a:rPr>
              <a:t>Sales by YearMonth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71016" y="4763721"/>
            <a:ext cx="8256002" cy="67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4025">
                <a:solidFill>
                  <a:srgbClr val="B100E8"/>
                </a:solidFill>
                <a:latin typeface="Now Bold"/>
              </a:rPr>
              <a:t>For watching this presentation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92297" y="2739968"/>
            <a:ext cx="11370537" cy="206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61"/>
              </a:lnSpc>
            </a:pPr>
            <a:r>
              <a:rPr lang="en-US" sz="11986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17609" y="7590343"/>
            <a:ext cx="5221384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+91 83297 85547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551969" y="8213829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51969" y="7488526"/>
            <a:ext cx="603509" cy="603509"/>
          </a:xfrm>
          <a:custGeom>
            <a:avLst/>
            <a:gdLst/>
            <a:ahLst/>
            <a:cxnLst/>
            <a:rect r="r" b="b" t="t" l="l"/>
            <a:pathLst>
              <a:path h="603509" w="603509">
                <a:moveTo>
                  <a:pt x="0" y="0"/>
                </a:moveTo>
                <a:lnTo>
                  <a:pt x="603510" y="0"/>
                </a:lnTo>
                <a:lnTo>
                  <a:pt x="603510" y="603509"/>
                </a:lnTo>
                <a:lnTo>
                  <a:pt x="0" y="6035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17609" y="8315646"/>
            <a:ext cx="5221384" cy="39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1"/>
              </a:lnSpc>
              <a:spcBef>
                <a:spcPct val="0"/>
              </a:spcBef>
            </a:pPr>
            <a:r>
              <a:rPr lang="en-US" sz="2545">
                <a:solidFill>
                  <a:srgbClr val="FFFAEB"/>
                </a:solidFill>
                <a:latin typeface="DM Sans Italics"/>
              </a:rPr>
              <a:t>s.kangude@iitg.ac.in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3012504" y="4176721"/>
            <a:ext cx="10806295" cy="66234"/>
          </a:xfrm>
          <a:prstGeom prst="line">
            <a:avLst/>
          </a:prstGeom>
          <a:ln cap="rnd" w="66675">
            <a:solidFill>
              <a:srgbClr val="3652DD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480608" y="4961903"/>
            <a:ext cx="1875852" cy="18758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818782" y="3310778"/>
            <a:ext cx="1875852" cy="18758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835354" y="1721847"/>
            <a:ext cx="8617293" cy="82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>
                <a:solidFill>
                  <a:srgbClr val="048AFF"/>
                </a:solidFill>
                <a:latin typeface="Now Bold"/>
              </a:rPr>
              <a:t>OVERVIEW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1594504" y="4572891"/>
            <a:ext cx="8403333" cy="8403333"/>
          </a:xfrm>
          <a:custGeom>
            <a:avLst/>
            <a:gdLst/>
            <a:ahLst/>
            <a:cxnLst/>
            <a:rect r="r" b="b" t="t" l="l"/>
            <a:pathLst>
              <a:path h="8403333" w="8403333">
                <a:moveTo>
                  <a:pt x="0" y="0"/>
                </a:moveTo>
                <a:lnTo>
                  <a:pt x="8403333" y="0"/>
                </a:lnTo>
                <a:lnTo>
                  <a:pt x="8403333" y="8403333"/>
                </a:lnTo>
                <a:lnTo>
                  <a:pt x="0" y="8403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734120" y="-4455945"/>
            <a:ext cx="11445409" cy="11445409"/>
          </a:xfrm>
          <a:custGeom>
            <a:avLst/>
            <a:gdLst/>
            <a:ahLst/>
            <a:cxnLst/>
            <a:rect r="r" b="b" t="t" l="l"/>
            <a:pathLst>
              <a:path h="11445409" w="11445409">
                <a:moveTo>
                  <a:pt x="0" y="0"/>
                </a:moveTo>
                <a:lnTo>
                  <a:pt x="11445410" y="0"/>
                </a:lnTo>
                <a:lnTo>
                  <a:pt x="11445410" y="11445409"/>
                </a:lnTo>
                <a:lnTo>
                  <a:pt x="0" y="11445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99017" y="3203208"/>
            <a:ext cx="2131255" cy="1983422"/>
          </a:xfrm>
          <a:custGeom>
            <a:avLst/>
            <a:gdLst/>
            <a:ahLst/>
            <a:cxnLst/>
            <a:rect r="r" b="b" t="t" l="l"/>
            <a:pathLst>
              <a:path h="1983422" w="2131255">
                <a:moveTo>
                  <a:pt x="0" y="0"/>
                </a:moveTo>
                <a:lnTo>
                  <a:pt x="2131254" y="0"/>
                </a:lnTo>
                <a:lnTo>
                  <a:pt x="2131254" y="1983421"/>
                </a:lnTo>
                <a:lnTo>
                  <a:pt x="0" y="19834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00951" y="3203208"/>
            <a:ext cx="2089521" cy="2056873"/>
          </a:xfrm>
          <a:custGeom>
            <a:avLst/>
            <a:gdLst/>
            <a:ahLst/>
            <a:cxnLst/>
            <a:rect r="r" b="b" t="t" l="l"/>
            <a:pathLst>
              <a:path h="2056873" w="2089521">
                <a:moveTo>
                  <a:pt x="0" y="0"/>
                </a:moveTo>
                <a:lnTo>
                  <a:pt x="2089521" y="0"/>
                </a:lnTo>
                <a:lnTo>
                  <a:pt x="2089521" y="2056872"/>
                </a:lnTo>
                <a:lnTo>
                  <a:pt x="0" y="20568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61151" y="3349150"/>
            <a:ext cx="2398480" cy="1837480"/>
          </a:xfrm>
          <a:custGeom>
            <a:avLst/>
            <a:gdLst/>
            <a:ahLst/>
            <a:cxnLst/>
            <a:rect r="r" b="b" t="t" l="l"/>
            <a:pathLst>
              <a:path h="1837480" w="2398480">
                <a:moveTo>
                  <a:pt x="0" y="0"/>
                </a:moveTo>
                <a:lnTo>
                  <a:pt x="2398481" y="0"/>
                </a:lnTo>
                <a:lnTo>
                  <a:pt x="2398481" y="1837479"/>
                </a:lnTo>
                <a:lnTo>
                  <a:pt x="0" y="18374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492384" y="3310778"/>
            <a:ext cx="1960028" cy="1992605"/>
          </a:xfrm>
          <a:custGeom>
            <a:avLst/>
            <a:gdLst/>
            <a:ahLst/>
            <a:cxnLst/>
            <a:rect r="r" b="b" t="t" l="l"/>
            <a:pathLst>
              <a:path h="1992605" w="1960028">
                <a:moveTo>
                  <a:pt x="0" y="0"/>
                </a:moveTo>
                <a:lnTo>
                  <a:pt x="1960028" y="0"/>
                </a:lnTo>
                <a:lnTo>
                  <a:pt x="1960028" y="1992604"/>
                </a:lnTo>
                <a:lnTo>
                  <a:pt x="0" y="19926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586916" y="3000733"/>
            <a:ext cx="1521997" cy="2351977"/>
          </a:xfrm>
          <a:custGeom>
            <a:avLst/>
            <a:gdLst/>
            <a:ahLst/>
            <a:cxnLst/>
            <a:rect r="r" b="b" t="t" l="l"/>
            <a:pathLst>
              <a:path h="2351977" w="1521997">
                <a:moveTo>
                  <a:pt x="0" y="0"/>
                </a:moveTo>
                <a:lnTo>
                  <a:pt x="1521997" y="0"/>
                </a:lnTo>
                <a:lnTo>
                  <a:pt x="1521997" y="2351977"/>
                </a:lnTo>
                <a:lnTo>
                  <a:pt x="0" y="235197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9577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256203" y="3349150"/>
            <a:ext cx="2003097" cy="2010126"/>
          </a:xfrm>
          <a:custGeom>
            <a:avLst/>
            <a:gdLst/>
            <a:ahLst/>
            <a:cxnLst/>
            <a:rect r="r" b="b" t="t" l="l"/>
            <a:pathLst>
              <a:path h="2010126" w="2003097">
                <a:moveTo>
                  <a:pt x="0" y="0"/>
                </a:moveTo>
                <a:lnTo>
                  <a:pt x="2003097" y="0"/>
                </a:lnTo>
                <a:lnTo>
                  <a:pt x="2003097" y="2010125"/>
                </a:lnTo>
                <a:lnTo>
                  <a:pt x="0" y="20101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925228" y="5478985"/>
            <a:ext cx="1094341" cy="76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9017" y="7322839"/>
            <a:ext cx="2270212" cy="197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 Extract, transform, and load (ETL) car sales data into a structured format using Databricks and Azure Data Factory.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6190" y="5478985"/>
            <a:ext cx="1094341" cy="76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30770" y="5478985"/>
            <a:ext cx="1094341" cy="76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051099" y="5478985"/>
            <a:ext cx="1094341" cy="76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5110" y="6187322"/>
            <a:ext cx="2636501" cy="802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 Bold"/>
              </a:rPr>
              <a:t>Data Cleaning and Transformation</a:t>
            </a:r>
            <a:r>
              <a:rPr lang="en-US" sz="2245">
                <a:solidFill>
                  <a:srgbClr val="FFFFFF"/>
                </a:solidFill>
                <a:latin typeface="DM Sans"/>
              </a:rPr>
              <a:t>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77564" y="6373060"/>
            <a:ext cx="2636501" cy="39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 Bold"/>
              </a:rPr>
              <a:t>Data Modelling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500198" y="7122868"/>
            <a:ext cx="2579771" cy="231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Create a robust data model by designing and implementing fact and dimension tables to facilitate efficient data querying and reporting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280019" y="6187322"/>
            <a:ext cx="2636501" cy="802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 Bold"/>
              </a:rPr>
              <a:t>Data Storage and Accesibility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461151" y="7122868"/>
            <a:ext cx="2270212" cy="197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 Convert and store the processed data in Delta tables and Parquet files for optimized storage and accessibility.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183219" y="6373060"/>
            <a:ext cx="2636501" cy="39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 Bold"/>
              </a:rPr>
              <a:t>Data Loading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473824" y="7122868"/>
            <a:ext cx="2270212" cy="264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 Load the processed data into an Azure SQL Database to enable advanced data analysis and integration with other business intelligence tools.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00744" y="5480159"/>
            <a:ext cx="1094341" cy="77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029664" y="6373060"/>
            <a:ext cx="2636501" cy="39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 Bold"/>
              </a:rPr>
              <a:t>Data Handling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225968" y="7122868"/>
            <a:ext cx="2453356" cy="197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Implement dynamic data paths and pipeline variables in Azure Data Factory to handle data flexibly and efficiently.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694634" y="5480159"/>
            <a:ext cx="1094341" cy="77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4585">
                <a:solidFill>
                  <a:srgbClr val="B100E8"/>
                </a:solidFill>
                <a:latin typeface="Now Bold"/>
              </a:rPr>
              <a:t>06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100283" y="6373060"/>
            <a:ext cx="2636501" cy="39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8"/>
              </a:lnSpc>
            </a:pPr>
            <a:r>
              <a:rPr lang="en-US" sz="2245">
                <a:solidFill>
                  <a:srgbClr val="FFFFFF"/>
                </a:solidFill>
                <a:latin typeface="DM Sans Bold"/>
              </a:rPr>
              <a:t>Data Insights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060325" y="7122868"/>
            <a:ext cx="2453356" cy="197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4"/>
              </a:lnSpc>
            </a:pPr>
            <a:r>
              <a:rPr lang="en-US" sz="1845">
                <a:solidFill>
                  <a:srgbClr val="FFFFFF"/>
                </a:solidFill>
                <a:latin typeface="DM Sans"/>
              </a:rPr>
              <a:t>Generate actionable insights from the transformed data to support business decisions and strategy formulation.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569E">
                <a:alpha val="100000"/>
              </a:srgbClr>
            </a:gs>
            <a:gs pos="50000">
              <a:srgbClr val="00569E">
                <a:alpha val="100000"/>
              </a:srgbClr>
            </a:gs>
            <a:gs pos="100000">
              <a:srgbClr val="00B5F8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1875" y="8845935"/>
            <a:ext cx="10554120" cy="960956"/>
          </a:xfrm>
          <a:custGeom>
            <a:avLst/>
            <a:gdLst/>
            <a:ahLst/>
            <a:cxnLst/>
            <a:rect r="r" b="b" t="t" l="l"/>
            <a:pathLst>
              <a:path h="960956" w="10554120">
                <a:moveTo>
                  <a:pt x="0" y="0"/>
                </a:moveTo>
                <a:lnTo>
                  <a:pt x="10554120" y="0"/>
                </a:lnTo>
                <a:lnTo>
                  <a:pt x="10554120" y="960957"/>
                </a:lnTo>
                <a:lnTo>
                  <a:pt x="0" y="960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691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44651" y="6462760"/>
            <a:ext cx="3807081" cy="7614163"/>
          </a:xfrm>
          <a:custGeom>
            <a:avLst/>
            <a:gdLst/>
            <a:ahLst/>
            <a:cxnLst/>
            <a:rect r="r" b="b" t="t" l="l"/>
            <a:pathLst>
              <a:path h="7614163" w="3807081">
                <a:moveTo>
                  <a:pt x="3807081" y="0"/>
                </a:moveTo>
                <a:lnTo>
                  <a:pt x="0" y="0"/>
                </a:lnTo>
                <a:lnTo>
                  <a:pt x="0" y="7614163"/>
                </a:lnTo>
                <a:lnTo>
                  <a:pt x="3807081" y="7614163"/>
                </a:lnTo>
                <a:lnTo>
                  <a:pt x="380708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642781" y="6610282"/>
            <a:ext cx="1235143" cy="1053130"/>
            <a:chOff x="0" y="0"/>
            <a:chExt cx="819223" cy="698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9223" cy="698500"/>
            </a:xfrm>
            <a:custGeom>
              <a:avLst/>
              <a:gdLst/>
              <a:ahLst/>
              <a:cxnLst/>
              <a:rect r="r" b="b" t="t" l="l"/>
              <a:pathLst>
                <a:path h="698500" w="819223">
                  <a:moveTo>
                    <a:pt x="819223" y="349250"/>
                  </a:moveTo>
                  <a:lnTo>
                    <a:pt x="616023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16023" y="0"/>
                  </a:lnTo>
                  <a:lnTo>
                    <a:pt x="819223" y="349250"/>
                  </a:ln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0B5F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14300" y="-19050"/>
              <a:ext cx="590623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740836" y="7792806"/>
            <a:ext cx="1235143" cy="1053130"/>
            <a:chOff x="0" y="0"/>
            <a:chExt cx="819223" cy="698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9223" cy="698500"/>
            </a:xfrm>
            <a:custGeom>
              <a:avLst/>
              <a:gdLst/>
              <a:ahLst/>
              <a:cxnLst/>
              <a:rect r="r" b="b" t="t" l="l"/>
              <a:pathLst>
                <a:path h="698500" w="819223">
                  <a:moveTo>
                    <a:pt x="819223" y="349250"/>
                  </a:moveTo>
                  <a:lnTo>
                    <a:pt x="616023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16023" y="0"/>
                  </a:lnTo>
                  <a:lnTo>
                    <a:pt x="819223" y="349250"/>
                  </a:ln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0B5F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14300" y="-19050"/>
              <a:ext cx="590623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701802" y="8960235"/>
            <a:ext cx="1235143" cy="1053130"/>
            <a:chOff x="0" y="0"/>
            <a:chExt cx="819223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9223" cy="698500"/>
            </a:xfrm>
            <a:custGeom>
              <a:avLst/>
              <a:gdLst/>
              <a:ahLst/>
              <a:cxnLst/>
              <a:rect r="r" b="b" t="t" l="l"/>
              <a:pathLst>
                <a:path h="698500" w="819223">
                  <a:moveTo>
                    <a:pt x="819223" y="349250"/>
                  </a:moveTo>
                  <a:lnTo>
                    <a:pt x="616023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16023" y="0"/>
                  </a:lnTo>
                  <a:lnTo>
                    <a:pt x="819223" y="349250"/>
                  </a:ln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0B5F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19050"/>
              <a:ext cx="590623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58890" y="3054927"/>
            <a:ext cx="7585110" cy="6431873"/>
            <a:chOff x="0" y="0"/>
            <a:chExt cx="1997725" cy="169399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97725" cy="1693991"/>
            </a:xfrm>
            <a:custGeom>
              <a:avLst/>
              <a:gdLst/>
              <a:ahLst/>
              <a:cxnLst/>
              <a:rect r="r" b="b" t="t" l="l"/>
              <a:pathLst>
                <a:path h="1693991" w="1997725">
                  <a:moveTo>
                    <a:pt x="0" y="0"/>
                  </a:moveTo>
                  <a:lnTo>
                    <a:pt x="1997725" y="0"/>
                  </a:lnTo>
                  <a:lnTo>
                    <a:pt x="1997725" y="1693991"/>
                  </a:lnTo>
                  <a:lnTo>
                    <a:pt x="0" y="169399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997725" cy="1722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27796" y="2047394"/>
            <a:ext cx="941112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1"/>
              </a:lnSpc>
              <a:spcBef>
                <a:spcPct val="0"/>
              </a:spcBef>
            </a:pPr>
            <a:r>
              <a:rPr lang="en-US" sz="4567">
                <a:solidFill>
                  <a:srgbClr val="00569E"/>
                </a:solidFill>
                <a:latin typeface="Now Bold"/>
              </a:rPr>
              <a:t>CONCEPT IN BUSINESS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838891" y="7027169"/>
            <a:ext cx="1039034" cy="65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94"/>
              </a:lnSpc>
              <a:spcBef>
                <a:spcPct val="0"/>
              </a:spcBef>
            </a:pPr>
            <a:r>
              <a:rPr lang="en-US" sz="4328">
                <a:solidFill>
                  <a:srgbClr val="FFFFFF"/>
                </a:solidFill>
                <a:latin typeface="Canva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64067" y="3248428"/>
            <a:ext cx="5267745" cy="6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3"/>
              </a:lnSpc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SALES FACT TABLE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936946" y="8080299"/>
            <a:ext cx="1039034" cy="65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94"/>
              </a:lnSpc>
              <a:spcBef>
                <a:spcPct val="0"/>
              </a:spcBef>
            </a:pPr>
            <a:r>
              <a:rPr lang="en-US" sz="4328">
                <a:solidFill>
                  <a:srgbClr val="FFFFFF"/>
                </a:solidFill>
                <a:latin typeface="Canva Sans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662589" y="9153878"/>
            <a:ext cx="1039034" cy="65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94"/>
              </a:lnSpc>
              <a:spcBef>
                <a:spcPct val="0"/>
              </a:spcBef>
            </a:pPr>
            <a:r>
              <a:rPr lang="en-US" sz="4328">
                <a:solidFill>
                  <a:srgbClr val="FFFFFF"/>
                </a:solidFill>
                <a:latin typeface="Canva Sa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61875" y="650066"/>
            <a:ext cx="1093014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83F800"/>
                </a:solidFill>
                <a:latin typeface="Canva Sans Bold"/>
              </a:rPr>
              <a:t>Data Modelling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98459" y="5451927"/>
            <a:ext cx="7105971" cy="350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4163" indent="-432081" lvl="1">
              <a:lnSpc>
                <a:spcPts val="5603"/>
              </a:lnSpc>
              <a:buFont typeface="Arial"/>
              <a:buChar char="•"/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vin</a:t>
            </a:r>
          </a:p>
          <a:p>
            <a:pPr algn="l" marL="864163" indent="-432081" lvl="1">
              <a:lnSpc>
                <a:spcPts val="5603"/>
              </a:lnSpc>
              <a:buFont typeface="Arial"/>
              <a:buChar char="•"/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yearMonth VARCHAR(6)</a:t>
            </a:r>
          </a:p>
          <a:p>
            <a:pPr algn="l" marL="864163" indent="-432081" lvl="1">
              <a:lnSpc>
                <a:spcPts val="5603"/>
              </a:lnSpc>
              <a:buFont typeface="Arial"/>
              <a:buChar char="•"/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total_sellingprice DECIMAL(18, 2)</a:t>
            </a:r>
          </a:p>
          <a:p>
            <a:pPr algn="l" marL="864163" indent="-432081" lvl="1">
              <a:lnSpc>
                <a:spcPts val="5603"/>
              </a:lnSpc>
              <a:buFont typeface="Arial"/>
              <a:buChar char="•"/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mmr  DECIMAL(18, 2)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947959" y="3048512"/>
            <a:ext cx="7585110" cy="6431873"/>
            <a:chOff x="0" y="0"/>
            <a:chExt cx="1997725" cy="169399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97725" cy="1693991"/>
            </a:xfrm>
            <a:custGeom>
              <a:avLst/>
              <a:gdLst/>
              <a:ahLst/>
              <a:cxnLst/>
              <a:rect r="r" b="b" t="t" l="l"/>
              <a:pathLst>
                <a:path h="1693991" w="1997725">
                  <a:moveTo>
                    <a:pt x="0" y="0"/>
                  </a:moveTo>
                  <a:lnTo>
                    <a:pt x="1997725" y="0"/>
                  </a:lnTo>
                  <a:lnTo>
                    <a:pt x="1997725" y="1693991"/>
                  </a:lnTo>
                  <a:lnTo>
                    <a:pt x="0" y="169399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1997725" cy="1722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1224129" y="3248428"/>
            <a:ext cx="5653795" cy="6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3"/>
              </a:lnSpc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CAR DIMENSION TABLE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153329" y="5337627"/>
            <a:ext cx="7105971" cy="350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4163" indent="-432081" lvl="1">
              <a:lnSpc>
                <a:spcPts val="5603"/>
              </a:lnSpc>
              <a:buFont typeface="Arial"/>
              <a:buChar char="•"/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vin</a:t>
            </a:r>
          </a:p>
          <a:p>
            <a:pPr algn="l" marL="864163" indent="-432081" lvl="1">
              <a:lnSpc>
                <a:spcPts val="5603"/>
              </a:lnSpc>
              <a:buFont typeface="Arial"/>
              <a:buChar char="•"/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make VARCHAR(50)</a:t>
            </a:r>
          </a:p>
          <a:p>
            <a:pPr algn="l" marL="864163" indent="-432081" lvl="1">
              <a:lnSpc>
                <a:spcPts val="5603"/>
              </a:lnSpc>
              <a:buFont typeface="Arial"/>
              <a:buChar char="•"/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model VARCHAR(50)</a:t>
            </a:r>
          </a:p>
          <a:p>
            <a:pPr algn="l" marL="864163" indent="-432081" lvl="1">
              <a:lnSpc>
                <a:spcPts val="5603"/>
              </a:lnSpc>
              <a:buFont typeface="Arial"/>
              <a:buChar char="•"/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color VARCHAR(50)</a:t>
            </a:r>
          </a:p>
          <a:p>
            <a:pPr algn="l" marL="864163" indent="-432081" lvl="1">
              <a:lnSpc>
                <a:spcPts val="5603"/>
              </a:lnSpc>
              <a:buFont typeface="Arial"/>
              <a:buChar char="•"/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body VARCHAR(50)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427098" y="4293027"/>
            <a:ext cx="7105971" cy="68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3"/>
              </a:lnSpc>
            </a:pPr>
            <a:r>
              <a:rPr lang="en-US" sz="4002" spc="-100">
                <a:solidFill>
                  <a:srgbClr val="084C6E"/>
                </a:solidFill>
                <a:latin typeface="Canva Sans"/>
              </a:rPr>
              <a:t>PK:car_id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32963" y="4048224"/>
            <a:ext cx="7105971" cy="1313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3"/>
              </a:lnSpc>
            </a:pPr>
            <a:r>
              <a:rPr lang="en-US" sz="3802" spc="-95">
                <a:solidFill>
                  <a:srgbClr val="084C6E"/>
                </a:solidFill>
                <a:latin typeface="Canva Sans"/>
              </a:rPr>
              <a:t>PK:fact_sales_id</a:t>
            </a:r>
          </a:p>
          <a:p>
            <a:pPr algn="l">
              <a:lnSpc>
                <a:spcPts val="5323"/>
              </a:lnSpc>
            </a:pPr>
            <a:r>
              <a:rPr lang="en-US" sz="3802" spc="-95">
                <a:solidFill>
                  <a:srgbClr val="084C6E"/>
                </a:solidFill>
                <a:latin typeface="Canva Sans"/>
              </a:rPr>
              <a:t>FK:car_id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4471" y="-611137"/>
            <a:ext cx="15134786" cy="15885749"/>
          </a:xfrm>
          <a:custGeom>
            <a:avLst/>
            <a:gdLst/>
            <a:ahLst/>
            <a:cxnLst/>
            <a:rect r="r" b="b" t="t" l="l"/>
            <a:pathLst>
              <a:path h="15885749" w="15134786">
                <a:moveTo>
                  <a:pt x="0" y="0"/>
                </a:moveTo>
                <a:lnTo>
                  <a:pt x="15134786" y="0"/>
                </a:lnTo>
                <a:lnTo>
                  <a:pt x="15134786" y="15885749"/>
                </a:lnTo>
                <a:lnTo>
                  <a:pt x="0" y="15885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8218" y="-3254671"/>
            <a:ext cx="13832787" cy="14519147"/>
          </a:xfrm>
          <a:custGeom>
            <a:avLst/>
            <a:gdLst/>
            <a:ahLst/>
            <a:cxnLst/>
            <a:rect r="r" b="b" t="t" l="l"/>
            <a:pathLst>
              <a:path h="14519147" w="13832787">
                <a:moveTo>
                  <a:pt x="0" y="0"/>
                </a:moveTo>
                <a:lnTo>
                  <a:pt x="13832787" y="0"/>
                </a:lnTo>
                <a:lnTo>
                  <a:pt x="13832787" y="14519147"/>
                </a:lnTo>
                <a:lnTo>
                  <a:pt x="0" y="14519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4856409"/>
            <a:chOff x="0" y="0"/>
            <a:chExt cx="4816593" cy="12790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279054"/>
            </a:xfrm>
            <a:custGeom>
              <a:avLst/>
              <a:gdLst/>
              <a:ahLst/>
              <a:cxnLst/>
              <a:rect r="r" b="b" t="t" l="l"/>
              <a:pathLst>
                <a:path h="127905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79054"/>
                  </a:lnTo>
                  <a:lnTo>
                    <a:pt x="0" y="1279054"/>
                  </a:lnTo>
                  <a:close/>
                </a:path>
              </a:pathLst>
            </a:custGeom>
            <a:solidFill>
              <a:srgbClr val="084C6E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816593" cy="130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09090" y="2191373"/>
            <a:ext cx="15850210" cy="7803647"/>
          </a:xfrm>
          <a:custGeom>
            <a:avLst/>
            <a:gdLst/>
            <a:ahLst/>
            <a:cxnLst/>
            <a:rect r="r" b="b" t="t" l="l"/>
            <a:pathLst>
              <a:path h="7803647" w="15850210">
                <a:moveTo>
                  <a:pt x="0" y="0"/>
                </a:moveTo>
                <a:lnTo>
                  <a:pt x="15850210" y="0"/>
                </a:lnTo>
                <a:lnTo>
                  <a:pt x="15850210" y="7803647"/>
                </a:lnTo>
                <a:lnTo>
                  <a:pt x="0" y="7803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31673" y="274637"/>
            <a:ext cx="18782618" cy="150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32"/>
              </a:lnSpc>
            </a:pPr>
            <a:r>
              <a:rPr lang="en-US" sz="9860">
                <a:solidFill>
                  <a:srgbClr val="0ABFFF"/>
                </a:solidFill>
                <a:latin typeface="Now Bold"/>
              </a:rPr>
              <a:t>Azure Resources Used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4471" y="-611137"/>
            <a:ext cx="15134786" cy="15885749"/>
          </a:xfrm>
          <a:custGeom>
            <a:avLst/>
            <a:gdLst/>
            <a:ahLst/>
            <a:cxnLst/>
            <a:rect r="r" b="b" t="t" l="l"/>
            <a:pathLst>
              <a:path h="15885749" w="15134786">
                <a:moveTo>
                  <a:pt x="0" y="0"/>
                </a:moveTo>
                <a:lnTo>
                  <a:pt x="15134786" y="0"/>
                </a:lnTo>
                <a:lnTo>
                  <a:pt x="15134786" y="15885749"/>
                </a:lnTo>
                <a:lnTo>
                  <a:pt x="0" y="15885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8218" y="-3254671"/>
            <a:ext cx="13832787" cy="14519147"/>
          </a:xfrm>
          <a:custGeom>
            <a:avLst/>
            <a:gdLst/>
            <a:ahLst/>
            <a:cxnLst/>
            <a:rect r="r" b="b" t="t" l="l"/>
            <a:pathLst>
              <a:path h="14519147" w="13832787">
                <a:moveTo>
                  <a:pt x="0" y="0"/>
                </a:moveTo>
                <a:lnTo>
                  <a:pt x="13832787" y="0"/>
                </a:lnTo>
                <a:lnTo>
                  <a:pt x="13832787" y="14519147"/>
                </a:lnTo>
                <a:lnTo>
                  <a:pt x="0" y="14519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4856409"/>
            <a:chOff x="0" y="0"/>
            <a:chExt cx="4816593" cy="12790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279054"/>
            </a:xfrm>
            <a:custGeom>
              <a:avLst/>
              <a:gdLst/>
              <a:ahLst/>
              <a:cxnLst/>
              <a:rect r="r" b="b" t="t" l="l"/>
              <a:pathLst>
                <a:path h="127905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79054"/>
                  </a:lnTo>
                  <a:lnTo>
                    <a:pt x="0" y="1279054"/>
                  </a:lnTo>
                  <a:close/>
                </a:path>
              </a:pathLst>
            </a:custGeom>
            <a:solidFill>
              <a:srgbClr val="084C6E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816593" cy="130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12337" y="3065235"/>
            <a:ext cx="17290543" cy="6442275"/>
          </a:xfrm>
          <a:custGeom>
            <a:avLst/>
            <a:gdLst/>
            <a:ahLst/>
            <a:cxnLst/>
            <a:rect r="r" b="b" t="t" l="l"/>
            <a:pathLst>
              <a:path h="6442275" w="17290543">
                <a:moveTo>
                  <a:pt x="0" y="0"/>
                </a:moveTo>
                <a:lnTo>
                  <a:pt x="17290543" y="0"/>
                </a:lnTo>
                <a:lnTo>
                  <a:pt x="17290543" y="6442275"/>
                </a:lnTo>
                <a:lnTo>
                  <a:pt x="0" y="6442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831869" y="592413"/>
            <a:ext cx="19951737" cy="160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8"/>
              </a:lnSpc>
            </a:pPr>
            <a:r>
              <a:rPr lang="en-US" sz="10473">
                <a:solidFill>
                  <a:srgbClr val="0ABFFF"/>
                </a:solidFill>
                <a:latin typeface="Now Bold"/>
              </a:rPr>
              <a:t>Linked Services Used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4471" y="-611137"/>
            <a:ext cx="15134786" cy="15885749"/>
          </a:xfrm>
          <a:custGeom>
            <a:avLst/>
            <a:gdLst/>
            <a:ahLst/>
            <a:cxnLst/>
            <a:rect r="r" b="b" t="t" l="l"/>
            <a:pathLst>
              <a:path h="15885749" w="15134786">
                <a:moveTo>
                  <a:pt x="0" y="0"/>
                </a:moveTo>
                <a:lnTo>
                  <a:pt x="15134786" y="0"/>
                </a:lnTo>
                <a:lnTo>
                  <a:pt x="15134786" y="15885749"/>
                </a:lnTo>
                <a:lnTo>
                  <a:pt x="0" y="15885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8218" y="-3254671"/>
            <a:ext cx="13832787" cy="14519147"/>
          </a:xfrm>
          <a:custGeom>
            <a:avLst/>
            <a:gdLst/>
            <a:ahLst/>
            <a:cxnLst/>
            <a:rect r="r" b="b" t="t" l="l"/>
            <a:pathLst>
              <a:path h="14519147" w="13832787">
                <a:moveTo>
                  <a:pt x="0" y="0"/>
                </a:moveTo>
                <a:lnTo>
                  <a:pt x="13832787" y="0"/>
                </a:lnTo>
                <a:lnTo>
                  <a:pt x="13832787" y="14519147"/>
                </a:lnTo>
                <a:lnTo>
                  <a:pt x="0" y="14519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4856409"/>
            <a:chOff x="0" y="0"/>
            <a:chExt cx="4816593" cy="12790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279054"/>
            </a:xfrm>
            <a:custGeom>
              <a:avLst/>
              <a:gdLst/>
              <a:ahLst/>
              <a:cxnLst/>
              <a:rect r="r" b="b" t="t" l="l"/>
              <a:pathLst>
                <a:path h="127905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79054"/>
                  </a:lnTo>
                  <a:lnTo>
                    <a:pt x="0" y="1279054"/>
                  </a:lnTo>
                  <a:close/>
                </a:path>
              </a:pathLst>
            </a:custGeom>
            <a:solidFill>
              <a:srgbClr val="084C6E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816593" cy="130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01229" y="3061906"/>
            <a:ext cx="17685542" cy="6196394"/>
          </a:xfrm>
          <a:custGeom>
            <a:avLst/>
            <a:gdLst/>
            <a:ahLst/>
            <a:cxnLst/>
            <a:rect r="r" b="b" t="t" l="l"/>
            <a:pathLst>
              <a:path h="6196394" w="17685542">
                <a:moveTo>
                  <a:pt x="0" y="0"/>
                </a:moveTo>
                <a:lnTo>
                  <a:pt x="17685542" y="0"/>
                </a:lnTo>
                <a:lnTo>
                  <a:pt x="17685542" y="6196394"/>
                </a:lnTo>
                <a:lnTo>
                  <a:pt x="0" y="61963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831869" y="824830"/>
            <a:ext cx="19951737" cy="160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8"/>
              </a:lnSpc>
            </a:pPr>
            <a:r>
              <a:rPr lang="en-US" sz="10473">
                <a:solidFill>
                  <a:srgbClr val="0ABFFF"/>
                </a:solidFill>
                <a:latin typeface="Now Bold"/>
              </a:rPr>
              <a:t>Containers Used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31023" y="7619197"/>
            <a:ext cx="1469330" cy="1421243"/>
          </a:xfrm>
          <a:custGeom>
            <a:avLst/>
            <a:gdLst/>
            <a:ahLst/>
            <a:cxnLst/>
            <a:rect r="r" b="b" t="t" l="l"/>
            <a:pathLst>
              <a:path h="1421243" w="1469330">
                <a:moveTo>
                  <a:pt x="0" y="0"/>
                </a:moveTo>
                <a:lnTo>
                  <a:pt x="1469331" y="0"/>
                </a:lnTo>
                <a:lnTo>
                  <a:pt x="1469331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58209" y="488651"/>
            <a:ext cx="12571581" cy="132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61"/>
              </a:lnSpc>
              <a:spcBef>
                <a:spcPct val="0"/>
              </a:spcBef>
            </a:pPr>
            <a:r>
              <a:rPr lang="en-US" sz="7741">
                <a:solidFill>
                  <a:srgbClr val="048AFF"/>
                </a:solidFill>
                <a:latin typeface="Now Bold"/>
              </a:rPr>
              <a:t>ENTIRE PIPELINE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68424" y="7867652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6"/>
                </a:lnTo>
                <a:lnTo>
                  <a:pt x="0" y="5250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31023" y="-2171348"/>
            <a:ext cx="5257108" cy="5250537"/>
          </a:xfrm>
          <a:custGeom>
            <a:avLst/>
            <a:gdLst/>
            <a:ahLst/>
            <a:cxnLst/>
            <a:rect r="r" b="b" t="t" l="l"/>
            <a:pathLst>
              <a:path h="5250537" w="5257108">
                <a:moveTo>
                  <a:pt x="0" y="0"/>
                </a:moveTo>
                <a:lnTo>
                  <a:pt x="5257108" y="0"/>
                </a:lnTo>
                <a:lnTo>
                  <a:pt x="5257108" y="5250537"/>
                </a:lnTo>
                <a:lnTo>
                  <a:pt x="0" y="52505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3247998"/>
            <a:ext cx="18288000" cy="2933167"/>
          </a:xfrm>
          <a:custGeom>
            <a:avLst/>
            <a:gdLst/>
            <a:ahLst/>
            <a:cxnLst/>
            <a:rect r="r" b="b" t="t" l="l"/>
            <a:pathLst>
              <a:path h="2933167" w="18288000">
                <a:moveTo>
                  <a:pt x="0" y="0"/>
                </a:moveTo>
                <a:lnTo>
                  <a:pt x="18288000" y="0"/>
                </a:lnTo>
                <a:lnTo>
                  <a:pt x="18288000" y="2933167"/>
                </a:lnTo>
                <a:lnTo>
                  <a:pt x="0" y="29331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DAGHbZTougM</dc:identifier>
  <dcterms:modified xsi:type="dcterms:W3CDTF">2011-08-01T06:04:30Z</dcterms:modified>
  <cp:revision>1</cp:revision>
  <dc:title>CarSalesDataAnalysisProject</dc:title>
</cp:coreProperties>
</file>